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0" r:id="rId2"/>
    <p:sldId id="272" r:id="rId3"/>
    <p:sldId id="279" r:id="rId4"/>
    <p:sldId id="262" r:id="rId5"/>
    <p:sldId id="274" r:id="rId6"/>
    <p:sldId id="260" r:id="rId7"/>
    <p:sldId id="267" r:id="rId8"/>
    <p:sldId id="278" r:id="rId9"/>
    <p:sldId id="277" r:id="rId10"/>
    <p:sldId id="275" r:id="rId1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4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14" y="-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14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9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694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3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255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75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24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11/28/2023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CF54FE32-4790-CA4A-86C3-E7136345E2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05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BE17C907-DB33-224E-980B-66ADA4A11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22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143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41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675DF-6CC2-4D4E-B384-9F6D293972A9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FC48-8F7F-4E43-93C7-3214728ED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7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="" xmlns:a16="http://schemas.microsoft.com/office/drawing/2014/main" id="{BAD76F3E-3A97-486B-B402-44400A8B91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3">
            <a:extLst>
              <a:ext uri="{FF2B5EF4-FFF2-40B4-BE49-F238E27FC236}">
                <a16:creationId xmlns="" xmlns:a16="http://schemas.microsoft.com/office/drawing/2014/main" id="{5ECA6C49-27D9-4DE1-B0E9-53CAEE5ECB79}"/>
              </a:ext>
            </a:extLst>
          </p:cNvPr>
          <p:cNvSpPr txBox="1">
            <a:spLocks/>
          </p:cNvSpPr>
          <p:nvPr/>
        </p:nvSpPr>
        <p:spPr>
          <a:xfrm>
            <a:off x="838199" y="1093788"/>
            <a:ext cx="10506455" cy="2967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6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4D3390E-6948-4CFD-ACCD-DEE66811DD53}"/>
              </a:ext>
            </a:extLst>
          </p:cNvPr>
          <p:cNvSpPr txBox="1"/>
          <p:nvPr/>
        </p:nvSpPr>
        <p:spPr>
          <a:xfrm>
            <a:off x="7400924" y="4619624"/>
            <a:ext cx="3946779" cy="1038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 defTabSz="914400">
              <a:lnSpc>
                <a:spcPct val="90000"/>
              </a:lnSpc>
              <a:spcBef>
                <a:spcPts val="1000"/>
              </a:spcBef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391F6B52-91F4-4AEB-B6DB-29FEBCF28C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2CD6F061-7C53-44F4-9794-953DB70A45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B103F88-2CBA-F644-8479-84386E35CCF8}"/>
              </a:ext>
            </a:extLst>
          </p:cNvPr>
          <p:cNvSpPr txBox="1"/>
          <p:nvPr/>
        </p:nvSpPr>
        <p:spPr>
          <a:xfrm>
            <a:off x="1263678" y="576421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/>
          </a:p>
        </p:txBody>
      </p:sp>
      <p:pic>
        <p:nvPicPr>
          <p:cNvPr id="38" name="Picture 3">
            <a:extLst>
              <a:ext uri="{FF2B5EF4-FFF2-40B4-BE49-F238E27FC236}">
                <a16:creationId xmlns="" xmlns:a16="http://schemas.microsoft.com/office/drawing/2014/main" id="{8A56FE96-8066-B346-A74B-572BADFBF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785" y="144441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5527" y="2577392"/>
            <a:ext cx="110428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Презентация конкурсной работы Всероссийского конкурса «Лучшая муниципальная практика» </a:t>
            </a:r>
            <a:r>
              <a:rPr lang="ru-RU" sz="2000" b="1" i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Угранского</a:t>
            </a:r>
            <a:r>
              <a:rPr lang="ru-RU" sz="2000" b="1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сельского поселения </a:t>
            </a:r>
            <a:r>
              <a:rPr lang="ru-RU" sz="2000" b="1" i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Угранского</a:t>
            </a:r>
            <a:r>
              <a:rPr lang="ru-RU" sz="2000" b="1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района Смоленской области в номинации «Модернизация городского хозяйства посредством внедрения цифровых технологий и платформенных решений («Умный город»)»</a:t>
            </a:r>
          </a:p>
          <a:p>
            <a:pPr algn="ctr"/>
            <a:r>
              <a:rPr lang="en-US" sz="2000" b="1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2022 </a:t>
            </a:r>
            <a:r>
              <a:rPr lang="ru-RU" sz="2000" b="1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</a:t>
            </a:r>
            <a:endParaRPr lang="ru-RU" sz="2000" b="1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0431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9">
            <a:extLst>
              <a:ext uri="{FF2B5EF4-FFF2-40B4-BE49-F238E27FC236}">
                <a16:creationId xmlns="" xmlns:a16="http://schemas.microsoft.com/office/drawing/2014/main" id="{5DCB5928-DC7D-4612-9922-441966E156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21">
            <a:extLst>
              <a:ext uri="{FF2B5EF4-FFF2-40B4-BE49-F238E27FC236}">
                <a16:creationId xmlns="" xmlns:a16="http://schemas.microsoft.com/office/drawing/2014/main" id="{682C1161-1736-45EC-99B7-33F3CAE9D5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23">
            <a:extLst>
              <a:ext uri="{FF2B5EF4-FFF2-40B4-BE49-F238E27FC236}">
                <a16:creationId xmlns="" xmlns:a16="http://schemas.microsoft.com/office/drawing/2014/main" id="{84D4DDB8-B68F-45B0-9F62-C4279996F6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00CE77-6F64-454B-A8EC-D5F3FAA5B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28967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4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/>
              </a:rPr>
              <a:t>Спасибо </a:t>
            </a:r>
            <a:r>
              <a:rPr lang="ru-RU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/>
              </a:rPr>
              <a:t>за внимание!</a:t>
            </a:r>
          </a:p>
        </p:txBody>
      </p:sp>
      <p:sp>
        <p:nvSpPr>
          <p:cNvPr id="33" name="Rectangle 25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27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 descr="чапп.jpg">
            <a:extLst>
              <a:ext uri="{FF2B5EF4-FFF2-40B4-BE49-F238E27FC236}">
                <a16:creationId xmlns="" xmlns:a16="http://schemas.microsoft.com/office/drawing/2014/main" id="{14A2A74F-04C1-7B45-9273-26820053B3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4356" y="733761"/>
            <a:ext cx="6408836" cy="52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="" xmlns:a16="http://schemas.microsoft.com/office/drawing/2014/main" id="{FE427C19-0383-D54E-B1C3-5FA4A246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43" y="244133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297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="" xmlns:a16="http://schemas.microsoft.com/office/drawing/2014/main" id="{DAF1966E-FD40-4A4A-B61B-C4DF7FA05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>
                <a:latin typeface="Times New Roman" pitchFamily="18" charset="0"/>
                <a:ea typeface="Open Sans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ea typeface="Open Sans"/>
                <a:cs typeface="Times New Roman" pitchFamily="18" charset="0"/>
              </a:rPr>
              <a:t>Угранский район был образован путём объединения Всходского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  <a:endParaRPr lang="en-US" dirty="0"/>
          </a:p>
        </p:txBody>
      </p:sp>
      <p:sp useBgFill="1">
        <p:nvSpPr>
          <p:cNvPr id="137" name="Rectangle 136">
            <a:extLst>
              <a:ext uri="{FF2B5EF4-FFF2-40B4-BE49-F238E27FC236}">
                <a16:creationId xmlns="" xmlns:a16="http://schemas.microsoft.com/office/drawing/2014/main" id="{047BFA19-D45E-416B-A404-7AF2F3F270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9" name="Rectangle 138">
            <a:extLst>
              <a:ext uri="{FF2B5EF4-FFF2-40B4-BE49-F238E27FC236}">
                <a16:creationId xmlns="" xmlns:a16="http://schemas.microsoft.com/office/drawing/2014/main" id="{8E0105E7-23DB-4CF2-8258-FF47C762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07" y="696024"/>
            <a:ext cx="10168128" cy="213222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4000" b="1" dirty="0">
                <a:latin typeface="+mn-lt"/>
              </a:rPr>
              <a:t>Историческая справка</a:t>
            </a:r>
            <a:br>
              <a:rPr lang="ru-RU" sz="4000" b="1" dirty="0">
                <a:latin typeface="+mn-lt"/>
              </a:rPr>
            </a:br>
            <a:r>
              <a:rPr lang="ru-RU" sz="4000" b="1" dirty="0">
                <a:latin typeface="+mn-lt"/>
              </a:rPr>
              <a:t/>
            </a:r>
            <a:br>
              <a:rPr lang="ru-RU" sz="4000" b="1" dirty="0">
                <a:latin typeface="+mn-lt"/>
              </a:rPr>
            </a:br>
            <a:r>
              <a:rPr lang="ru-RU" sz="4000" b="1" dirty="0">
                <a:latin typeface="+mn-lt"/>
              </a:rPr>
              <a:t/>
            </a:r>
            <a:br>
              <a:rPr lang="ru-RU" sz="4000" b="1" dirty="0">
                <a:latin typeface="+mn-lt"/>
              </a:rPr>
            </a:br>
            <a:r>
              <a:rPr lang="ru-RU" sz="3100" b="1" i="1" dirty="0">
                <a:latin typeface="+mn-lt"/>
              </a:rPr>
              <a:t> </a:t>
            </a:r>
            <a:r>
              <a:rPr lang="ru-RU" sz="3100" b="1" i="1" dirty="0" smtClean="0">
                <a:latin typeface="+mn-lt"/>
              </a:rPr>
              <a:t/>
            </a:r>
            <a:br>
              <a:rPr lang="ru-RU" sz="3100" b="1" i="1" dirty="0" smtClean="0">
                <a:latin typeface="+mn-lt"/>
              </a:rPr>
            </a:br>
            <a:endParaRPr lang="ru-RU" sz="3100" i="1" dirty="0">
              <a:latin typeface="+mn-lt"/>
              <a:ea typeface="Open Sans"/>
              <a:cs typeface="Times New Roman" pitchFamily="18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3">
            <a:extLst>
              <a:ext uri="{FF2B5EF4-FFF2-40B4-BE49-F238E27FC236}">
                <a16:creationId xmlns="" xmlns:a16="http://schemas.microsoft.com/office/drawing/2014/main" id="{B6F23A01-8DB0-174C-ACEB-4CFEB32AE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070" y="-31905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3" descr="Без имени-2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37965" y="3086549"/>
            <a:ext cx="1981231" cy="1971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право 11"/>
          <p:cNvSpPr/>
          <p:nvPr/>
        </p:nvSpPr>
        <p:spPr>
          <a:xfrm>
            <a:off x="7100130" y="5617468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327439" y="5617468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579132" y="5607335"/>
            <a:ext cx="812800" cy="144463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916898" y="5233293"/>
            <a:ext cx="942975" cy="91281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135115" y="5235619"/>
            <a:ext cx="942975" cy="912812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393185" y="5223160"/>
            <a:ext cx="942975" cy="912812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647158" y="5233293"/>
            <a:ext cx="942975" cy="912812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613008" y="5472221"/>
            <a:ext cx="10318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1929</a:t>
            </a: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2223585" y="6103828"/>
            <a:ext cx="1821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Дата образования </a:t>
            </a:r>
          </a:p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с. Угра как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ж.д</a:t>
            </a:r>
            <a:r>
              <a:rPr lang="ru-RU" sz="1200" dirty="0">
                <a:latin typeface="Open Sans"/>
                <a:ea typeface="Open Sans"/>
                <a:cs typeface="Open Sans"/>
              </a:rPr>
              <a:t>. станции</a:t>
            </a: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5895545" y="6087291"/>
            <a:ext cx="1473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район присоединен к Вяземскому району 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7561833" y="6066284"/>
            <a:ext cx="17573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Район восстановлен в существующем виде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18264" y="5472221"/>
            <a:ext cx="10302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33905" y="5472221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31467" y="5458718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1965</a:t>
            </a:r>
          </a:p>
        </p:txBody>
      </p:sp>
      <p:pic>
        <p:nvPicPr>
          <p:cNvPr id="27" name="Рисунок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9515" y="3048472"/>
            <a:ext cx="2059681" cy="205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5"/>
          <p:cNvSpPr txBox="1">
            <a:spLocks noChangeArrowheads="1"/>
          </p:cNvSpPr>
          <p:nvPr/>
        </p:nvSpPr>
        <p:spPr bwMode="auto">
          <a:xfrm>
            <a:off x="4896196" y="1997361"/>
            <a:ext cx="61043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</a:t>
            </a:r>
            <a:r>
              <a:rPr lang="ru-RU" sz="1600" dirty="0">
                <a:latin typeface="Open Sans"/>
                <a:ea typeface="Open Sans"/>
                <a:cs typeface="Open Sans"/>
              </a:rPr>
              <a:t>Наиболее значимым историческим событием, произошедшим на территории района, является «Великое стояние на Угре» в 1480 году, положившее конец ордынскому владычеству. </a:t>
            </a:r>
          </a:p>
          <a:p>
            <a:pPr algn="just"/>
            <a:r>
              <a:rPr lang="ru-RU" sz="16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600" dirty="0" err="1">
                <a:latin typeface="Open Sans"/>
                <a:ea typeface="Open Sans"/>
                <a:cs typeface="Open Sans"/>
              </a:rPr>
              <a:t>Угранская</a:t>
            </a:r>
            <a:r>
              <a:rPr lang="ru-RU" sz="1600" dirty="0">
                <a:latin typeface="Open Sans"/>
                <a:ea typeface="Open Sans"/>
                <a:cs typeface="Open Sans"/>
              </a:rPr>
              <a:t> земля памятна событиями Великой отечественной войны 1941-1945 годов.</a:t>
            </a:r>
          </a:p>
        </p:txBody>
      </p:sp>
      <p:pic>
        <p:nvPicPr>
          <p:cNvPr id="29" name="Рисунок 26" descr="Памятник десантникам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23870" y="3100178"/>
            <a:ext cx="2050498" cy="205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C:\Users\Econom2\Desktop\Без имени-1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031" y="2060236"/>
            <a:ext cx="1858119" cy="18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28" descr="Без имени-1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600" y="2130559"/>
            <a:ext cx="1823139" cy="18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64794" y="6078709"/>
            <a:ext cx="1855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Образование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Угранского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района путем объединения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и Знаменского районов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16" y="2048010"/>
            <a:ext cx="1949288" cy="1879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607" y="2095694"/>
            <a:ext cx="1884492" cy="18844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350" y="4012091"/>
            <a:ext cx="69154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600" dirty="0">
                <a:latin typeface="Open Sans"/>
                <a:ea typeface="Open Sans"/>
                <a:cs typeface="Open Sans"/>
              </a:rPr>
              <a:t> район был образован путём объединения </a:t>
            </a:r>
            <a:r>
              <a:rPr lang="ru-RU" sz="1600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600" dirty="0">
                <a:latin typeface="Open Sans"/>
                <a:ea typeface="Open Sans"/>
                <a:cs typeface="Open Sans"/>
              </a:rPr>
              <a:t>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</a:p>
        </p:txBody>
      </p:sp>
    </p:spTree>
    <p:extLst>
      <p:ext uri="{BB962C8B-B14F-4D97-AF65-F5344CB8AC3E}">
        <p14:creationId xmlns:p14="http://schemas.microsoft.com/office/powerpoint/2010/main" val="426229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="" xmlns:a16="http://schemas.microsoft.com/office/drawing/2014/main" id="{DAF1966E-FD40-4A4A-B61B-C4DF7FA05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Исаковский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 Михаил Васильевич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81" name="Rectangle 80">
            <a:extLst>
              <a:ext uri="{FF2B5EF4-FFF2-40B4-BE49-F238E27FC236}">
                <a16:creationId xmlns="" xmlns:a16="http://schemas.microsoft.com/office/drawing/2014/main" id="{047BFA19-D45E-416B-A404-7AF2F3F270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3" name="Rectangle 82">
            <a:extLst>
              <a:ext uri="{FF2B5EF4-FFF2-40B4-BE49-F238E27FC236}">
                <a16:creationId xmlns="" xmlns:a16="http://schemas.microsoft.com/office/drawing/2014/main" id="{8E0105E7-23DB-4CF2-8258-FF47C762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26" y="183443"/>
            <a:ext cx="10122432" cy="1617463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+mn-lt"/>
                <a:cs typeface="Times New Roman" panose="02020603050405020304" pitchFamily="18" charset="0"/>
              </a:rPr>
              <a:t>Выдающиеся </a:t>
            </a:r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люди </a:t>
            </a:r>
            <a:r>
              <a:rPr lang="ru-RU" sz="4000" b="1" i="1" dirty="0" err="1">
                <a:latin typeface="+mn-lt"/>
                <a:cs typeface="Times New Roman" panose="02020603050405020304" pitchFamily="18" charset="0"/>
              </a:rPr>
              <a:t>Угранского</a:t>
            </a:r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 района Смоленской области</a:t>
            </a:r>
            <a:br>
              <a:rPr lang="ru-RU" sz="4000" b="1" i="1" dirty="0">
                <a:latin typeface="+mn-lt"/>
                <a:cs typeface="Times New Roman" panose="02020603050405020304" pitchFamily="18" charset="0"/>
              </a:rPr>
            </a:br>
            <a:r>
              <a:rPr lang="ru-RU" sz="4000" b="1" dirty="0">
                <a:latin typeface="+mn-lt"/>
              </a:rPr>
              <a:t/>
            </a:r>
            <a:br>
              <a:rPr lang="ru-RU" sz="4000" b="1" dirty="0">
                <a:latin typeface="+mn-lt"/>
              </a:rPr>
            </a:br>
            <a:endParaRPr lang="ru-RU" sz="4000" b="1" dirty="0">
              <a:latin typeface="+mn-lt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2" name="Объект 2">
            <a:extLst>
              <a:ext uri="{FF2B5EF4-FFF2-40B4-BE49-F238E27FC236}">
                <a16:creationId xmlns="" xmlns:a16="http://schemas.microsoft.com/office/drawing/2014/main" id="{23D173D2-0F9C-514C-ADA9-C7E0E84ED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652" y="1461872"/>
            <a:ext cx="4263904" cy="111029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solidFill>
                  <a:srgbClr val="3C3C3C"/>
                </a:solidFill>
                <a:cs typeface="Times New Roman" pitchFamily="18" charset="0"/>
              </a:rPr>
              <a:t>Иван Сергеевич Соколов-Микитов 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− это имя навеки связано с 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Угранской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 землёй. Деревня 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Кислово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, где и прошли счастливые детские, отроческие и юношеские годы Вани Соколова расположена в 4-х километрах от деревни 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Полднево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1800" i="1" dirty="0">
              <a:cs typeface="Times New Roman" panose="02020603050405020304" pitchFamily="18" charset="0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="" xmlns:a16="http://schemas.microsoft.com/office/drawing/2014/main" id="{7704D3DE-83A5-494C-A4FA-05889E50E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667" y="183443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26" y="2072949"/>
            <a:ext cx="1786283" cy="2365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ds04.infourok.ru/uploads/ex/03c7/00107e86-bf1ebf51/img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254" y="2489676"/>
            <a:ext cx="3125358" cy="2344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26" y="4645111"/>
            <a:ext cx="2737991" cy="205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77006" y="1730987"/>
            <a:ext cx="2382055" cy="312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41932" y="1353407"/>
            <a:ext cx="37686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cs typeface="Times New Roman" pitchFamily="18" charset="0"/>
              </a:rPr>
              <a:t>Исаковский Михаил </a:t>
            </a:r>
            <a:r>
              <a:rPr lang="ru-RU" sz="1600" b="1" i="1" dirty="0" smtClean="0">
                <a:cs typeface="Times New Roman" pitchFamily="18" charset="0"/>
              </a:rPr>
              <a:t>Васильевич </a:t>
            </a:r>
          </a:p>
          <a:p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Родился 19 января 1900 года на Смоленщине, бывший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Ельнинский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 уезд, позднее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Всходский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, а ныне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Угранский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 район, деревня Глотовка. </a:t>
            </a:r>
            <a:endParaRPr lang="ru-RU" sz="1400" b="1" i="1" dirty="0"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334" y="2609794"/>
            <a:ext cx="4052984" cy="197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9958" y="4622330"/>
            <a:ext cx="3456732" cy="221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306931" y="4830149"/>
            <a:ext cx="4574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i="1" dirty="0">
                <a:cs typeface="Times New Roman" pitchFamily="18" charset="0"/>
              </a:rPr>
              <a:t>На родине Исаковского, там, где поднимается над Угрой «берег крутой», стоит сегодня оригинальный памятник песне «Катюша»: на прикреплённой к большому камню-валуну медной дощечке высечены слова из этой песни, а рядом – беседка из бревенчатых скамеек под навесом. Это не просто благодарная дань памяти славному земляку. Памятник выполняет </a:t>
            </a:r>
            <a:r>
              <a:rPr lang="ru-RU" sz="1200" b="1" i="1" dirty="0" err="1">
                <a:cs typeface="Times New Roman" pitchFamily="18" charset="0"/>
              </a:rPr>
              <a:t>жизнесозидающую</a:t>
            </a:r>
            <a:r>
              <a:rPr lang="ru-RU" sz="1200" b="1" i="1" dirty="0">
                <a:cs typeface="Times New Roman" pitchFamily="18" charset="0"/>
              </a:rPr>
              <a:t> роль. По традиции ребята из окрестных деревень, призываемые в армию, собираются здесь для прощания с невестами, гуляют, говорят заветные слова.</a:t>
            </a:r>
          </a:p>
        </p:txBody>
      </p:sp>
    </p:spTree>
    <p:extLst>
      <p:ext uri="{BB962C8B-B14F-4D97-AF65-F5344CB8AC3E}">
        <p14:creationId xmlns:p14="http://schemas.microsoft.com/office/powerpoint/2010/main" val="3005804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="" xmlns:a16="http://schemas.microsoft.com/office/drawing/2014/main" id="{DAF1966E-FD40-4A4A-B61B-C4DF7FA05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1" name="Rectangle 80">
            <a:extLst>
              <a:ext uri="{FF2B5EF4-FFF2-40B4-BE49-F238E27FC236}">
                <a16:creationId xmlns="" xmlns:a16="http://schemas.microsoft.com/office/drawing/2014/main" id="{047BFA19-D45E-416B-A404-7AF2F3F270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3" name="Rectangle 82">
            <a:extLst>
              <a:ext uri="{FF2B5EF4-FFF2-40B4-BE49-F238E27FC236}">
                <a16:creationId xmlns="" xmlns:a16="http://schemas.microsoft.com/office/drawing/2014/main" id="{8E0105E7-23DB-4CF2-8258-FF47C762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26" y="183443"/>
            <a:ext cx="10122432" cy="1617463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Обоснование необходимости реализации практики:</a:t>
            </a:r>
            <a:r>
              <a:rPr lang="ru-RU" sz="4000" b="1" dirty="0">
                <a:latin typeface="+mn-lt"/>
              </a:rPr>
              <a:t/>
            </a:r>
            <a:br>
              <a:rPr lang="ru-RU" sz="4000" b="1" dirty="0">
                <a:latin typeface="+mn-lt"/>
              </a:rPr>
            </a:br>
            <a:endParaRPr lang="ru-RU" sz="4000" b="1" dirty="0">
              <a:latin typeface="+mn-lt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2" name="Объект 2">
            <a:extLst>
              <a:ext uri="{FF2B5EF4-FFF2-40B4-BE49-F238E27FC236}">
                <a16:creationId xmlns="" xmlns:a16="http://schemas.microsoft.com/office/drawing/2014/main" id="{23D173D2-0F9C-514C-ADA9-C7E0E84ED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1800" i="1" dirty="0">
                <a:cs typeface="Times New Roman" panose="02020603050405020304" pitchFamily="18" charset="0"/>
              </a:rPr>
              <a:t>Потребность в реконструкции уличного освещения в селе Угра Смоленской области назрела давно, но не могла быть реализована из-за финансовых проблем. В сети уличного освещения села Угра имел место сильный физический износ осветительного оборудования, низкая освещенность дорог, частые перепады напряжения. Доля старого оборудования, включая не только светильники, но и опоры, кабели, составляли более 60%. Светильники имели устаревшую конструкцию, в которых использовались низкоэффективные лампы накаливания. Уровень потребления электроэнергии был высокий, сбор показаний осуществлялся ручным способом. Нахождение на улицах в вечернее время было некомфортным для жителей и гостей села Угра.</a:t>
            </a:r>
          </a:p>
          <a:p>
            <a:pPr marL="0" indent="0">
              <a:buNone/>
            </a:pPr>
            <a:r>
              <a:rPr lang="ru-RU" sz="1800" i="1" dirty="0">
                <a:cs typeface="Times New Roman" panose="02020603050405020304" pitchFamily="18" charset="0"/>
              </a:rPr>
              <a:t>Решением данной проблемы явилось заключение </a:t>
            </a:r>
            <a:r>
              <a:rPr lang="ru-RU" sz="1800" i="1" dirty="0" err="1">
                <a:cs typeface="Times New Roman" panose="02020603050405020304" pitchFamily="18" charset="0"/>
              </a:rPr>
              <a:t>энергосервисного</a:t>
            </a:r>
            <a:r>
              <a:rPr lang="ru-RU" sz="1800" i="1" dirty="0">
                <a:cs typeface="Times New Roman" panose="02020603050405020304" pitchFamily="18" charset="0"/>
              </a:rPr>
              <a:t> контракта с ПАО «Ростелеком», который позволил не только сделать село светлее и безопаснее, но сэкономил в будущем значительные бюджетные средства. </a:t>
            </a:r>
          </a:p>
        </p:txBody>
      </p:sp>
      <p:pic>
        <p:nvPicPr>
          <p:cNvPr id="26" name="Picture 3">
            <a:extLst>
              <a:ext uri="{FF2B5EF4-FFF2-40B4-BE49-F238E27FC236}">
                <a16:creationId xmlns="" xmlns:a16="http://schemas.microsoft.com/office/drawing/2014/main" id="{7704D3DE-83A5-494C-A4FA-05889E50E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667" y="183443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363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8CE8A33F-D7A7-0E4E-8A19-3219B4024271}"/>
              </a:ext>
            </a:extLst>
          </p:cNvPr>
          <p:cNvSpPr/>
          <p:nvPr/>
        </p:nvSpPr>
        <p:spPr>
          <a:xfrm>
            <a:off x="383256" y="4512179"/>
            <a:ext cx="4522941" cy="14688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DE6B3489-1D26-D94C-B2F4-1FEC38919D06}"/>
              </a:ext>
            </a:extLst>
          </p:cNvPr>
          <p:cNvSpPr/>
          <p:nvPr/>
        </p:nvSpPr>
        <p:spPr>
          <a:xfrm>
            <a:off x="383256" y="1388788"/>
            <a:ext cx="4522941" cy="157451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Заголовок 3">
            <a:extLst>
              <a:ext uri="{FF2B5EF4-FFF2-40B4-BE49-F238E27FC236}">
                <a16:creationId xmlns="" xmlns:a16="http://schemas.microsoft.com/office/drawing/2014/main" id="{135DEC17-21A7-214E-8B11-92677E693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74" y="33993"/>
            <a:ext cx="11935626" cy="1252266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+mn-lt"/>
              </a:rPr>
              <a:t>Проблемы, которые должны быть </a:t>
            </a:r>
            <a:br>
              <a:rPr lang="ru-RU" sz="3600" b="1" dirty="0">
                <a:latin typeface="+mn-lt"/>
              </a:rPr>
            </a:br>
            <a:r>
              <a:rPr lang="ru-RU" sz="3600" b="1" dirty="0">
                <a:latin typeface="+mn-lt"/>
              </a:rPr>
              <a:t>решены реализацией практики: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63CAAC16-835A-B147-ADF4-55ECAADE9169}"/>
              </a:ext>
            </a:extLst>
          </p:cNvPr>
          <p:cNvSpPr/>
          <p:nvPr/>
        </p:nvSpPr>
        <p:spPr>
          <a:xfrm>
            <a:off x="883003" y="1872739"/>
            <a:ext cx="4010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Освещение улиц не соответствует требованиям ГОСТа.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EFABE942-3F1E-C544-940B-A854BDC15480}"/>
              </a:ext>
            </a:extLst>
          </p:cNvPr>
          <p:cNvSpPr/>
          <p:nvPr/>
        </p:nvSpPr>
        <p:spPr>
          <a:xfrm>
            <a:off x="640934" y="4848600"/>
            <a:ext cx="4495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a typeface="Calibri"/>
              </a:rPr>
              <a:t>Высокий уровень потребления электроэнергии</a:t>
            </a:r>
            <a:endParaRPr lang="ru-RU" b="1" dirty="0"/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EDA88690-42C2-284D-97B8-A7D0322A42EB}"/>
              </a:ext>
            </a:extLst>
          </p:cNvPr>
          <p:cNvSpPr/>
          <p:nvPr/>
        </p:nvSpPr>
        <p:spPr>
          <a:xfrm>
            <a:off x="6657174" y="1388788"/>
            <a:ext cx="4492875" cy="156659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29AF1EF9-C60E-C74E-80E8-47EF1CA6DA27}"/>
              </a:ext>
            </a:extLst>
          </p:cNvPr>
          <p:cNvSpPr txBox="1"/>
          <p:nvPr/>
        </p:nvSpPr>
        <p:spPr>
          <a:xfrm>
            <a:off x="7073705" y="2003119"/>
            <a:ext cx="4332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Устаревшая конструкция светильников</a:t>
            </a:r>
            <a:endParaRPr lang="ru-RU" dirty="0"/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="" xmlns:a16="http://schemas.microsoft.com/office/drawing/2014/main" id="{B388C3B7-92BA-6F4D-BB72-E06DDB356B9A}"/>
              </a:ext>
            </a:extLst>
          </p:cNvPr>
          <p:cNvSpPr/>
          <p:nvPr/>
        </p:nvSpPr>
        <p:spPr>
          <a:xfrm>
            <a:off x="6657174" y="4530473"/>
            <a:ext cx="4492875" cy="145055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3F2253AE-7CC2-5842-84A7-D2C5534C014C}"/>
              </a:ext>
            </a:extLst>
          </p:cNvPr>
          <p:cNvSpPr txBox="1"/>
          <p:nvPr/>
        </p:nvSpPr>
        <p:spPr>
          <a:xfrm>
            <a:off x="7371932" y="4877270"/>
            <a:ext cx="3410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a typeface="Calibri"/>
              </a:rPr>
              <a:t>Ручной сбор показаний</a:t>
            </a:r>
            <a:endParaRPr lang="ru-RU" b="1" dirty="0"/>
          </a:p>
        </p:txBody>
      </p:sp>
      <p:pic>
        <p:nvPicPr>
          <p:cNvPr id="54" name="Picture 3">
            <a:extLst>
              <a:ext uri="{FF2B5EF4-FFF2-40B4-BE49-F238E27FC236}">
                <a16:creationId xmlns="" xmlns:a16="http://schemas.microsoft.com/office/drawing/2014/main" id="{B3FF002C-5C75-B54B-AD28-CF13DDC9D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794" y="92137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31065" y="2973478"/>
            <a:ext cx="3572141" cy="15387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Чувствительность к перепадам напряжения</a:t>
            </a:r>
          </a:p>
        </p:txBody>
      </p:sp>
    </p:spTree>
    <p:extLst>
      <p:ext uri="{BB962C8B-B14F-4D97-AF65-F5344CB8AC3E}">
        <p14:creationId xmlns:p14="http://schemas.microsoft.com/office/powerpoint/2010/main" val="1881129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6234BCC6-39B9-47D9-8BF8-C665401AE2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="" xmlns:a16="http://schemas.microsoft.com/office/drawing/2014/main" id="{72A9CE9D-DAC3-40AF-B504-78A64A909F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="" xmlns:a16="http://schemas.microsoft.com/office/drawing/2014/main" id="{506D7452-6CDE-4381-86CE-07B2459383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478" y="43568"/>
            <a:ext cx="5077758" cy="85165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altLang="ru-RU" sz="3600" b="1" i="1" dirty="0">
                <a:latin typeface="+mn-lt"/>
                <a:ea typeface="Times New Roman" panose="02020603050405020304" pitchFamily="18" charset="0"/>
                <a:cs typeface="Times New Roman" pitchFamily="18" charset="0"/>
              </a:rPr>
              <a:t>Результаты проекта:</a:t>
            </a:r>
            <a:endParaRPr lang="ru-RU" sz="3600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AC5EBC7-F29E-417B-BD93-F3C6D3850767}"/>
              </a:ext>
            </a:extLst>
          </p:cNvPr>
          <p:cNvSpPr txBox="1"/>
          <p:nvPr/>
        </p:nvSpPr>
        <p:spPr>
          <a:xfrm>
            <a:off x="340672" y="5326982"/>
            <a:ext cx="4917948" cy="133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762DA937-8B55-4317-BD32-98D7AF30E3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C52EE5A8-045B-4D39-8ED1-513334085E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3">
            <a:extLst>
              <a:ext uri="{FF2B5EF4-FFF2-40B4-BE49-F238E27FC236}">
                <a16:creationId xmlns="" xmlns:a16="http://schemas.microsoft.com/office/drawing/2014/main" id="{83501657-E50D-8D40-B4FC-EED774697796}"/>
              </a:ext>
            </a:extLst>
          </p:cNvPr>
          <p:cNvGrpSpPr/>
          <p:nvPr/>
        </p:nvGrpSpPr>
        <p:grpSpPr>
          <a:xfrm>
            <a:off x="3290266" y="1611982"/>
            <a:ext cx="1576387" cy="1801813"/>
            <a:chOff x="6189663" y="1009650"/>
            <a:chExt cx="1576387" cy="1801813"/>
          </a:xfrm>
        </p:grpSpPr>
        <p:sp>
          <p:nvSpPr>
            <p:cNvPr id="14" name="Google Shape;5175;p115">
              <a:extLst>
                <a:ext uri="{FF2B5EF4-FFF2-40B4-BE49-F238E27FC236}">
                  <a16:creationId xmlns="" xmlns:a16="http://schemas.microsoft.com/office/drawing/2014/main" id="{5283B51D-09CD-3448-BD13-0289696E6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63" y="2320925"/>
              <a:ext cx="1576387" cy="490538"/>
            </a:xfrm>
            <a:custGeom>
              <a:avLst/>
              <a:gdLst>
                <a:gd name="T0" fmla="*/ 2147483646 w 395"/>
                <a:gd name="T1" fmla="*/ 2147483646 h 123"/>
                <a:gd name="T2" fmla="*/ 2147483646 w 395"/>
                <a:gd name="T3" fmla="*/ 2147483646 h 123"/>
                <a:gd name="T4" fmla="*/ 2147483646 w 395"/>
                <a:gd name="T5" fmla="*/ 2147483646 h 123"/>
                <a:gd name="T6" fmla="*/ 2147483646 w 395"/>
                <a:gd name="T7" fmla="*/ 2147483646 h 123"/>
                <a:gd name="T8" fmla="*/ 2147483646 w 395"/>
                <a:gd name="T9" fmla="*/ 0 h 123"/>
                <a:gd name="T10" fmla="*/ 0 w 395"/>
                <a:gd name="T11" fmla="*/ 0 h 123"/>
                <a:gd name="T12" fmla="*/ 2147483646 w 395"/>
                <a:gd name="T13" fmla="*/ 2147483646 h 1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5" h="123" extrusionOk="0">
                  <a:moveTo>
                    <a:pt x="11" y="18"/>
                  </a:moveTo>
                  <a:cubicBezTo>
                    <a:pt x="186" y="119"/>
                    <a:pt x="186" y="119"/>
                    <a:pt x="186" y="119"/>
                  </a:cubicBezTo>
                  <a:cubicBezTo>
                    <a:pt x="193" y="123"/>
                    <a:pt x="202" y="123"/>
                    <a:pt x="208" y="119"/>
                  </a:cubicBezTo>
                  <a:cubicBezTo>
                    <a:pt x="384" y="18"/>
                    <a:pt x="384" y="18"/>
                    <a:pt x="384" y="18"/>
                  </a:cubicBezTo>
                  <a:cubicBezTo>
                    <a:pt x="391" y="14"/>
                    <a:pt x="395" y="7"/>
                    <a:pt x="3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4" y="14"/>
                    <a:pt x="11" y="18"/>
                  </a:cubicBezTo>
                  <a:close/>
                </a:path>
              </a:pathLst>
            </a:custGeom>
            <a:solidFill>
              <a:srgbClr val="2CC6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/>
            </a:p>
          </p:txBody>
        </p:sp>
        <p:sp>
          <p:nvSpPr>
            <p:cNvPr id="15" name="Google Shape;5176;p115">
              <a:extLst>
                <a:ext uri="{FF2B5EF4-FFF2-40B4-BE49-F238E27FC236}">
                  <a16:creationId xmlns="" xmlns:a16="http://schemas.microsoft.com/office/drawing/2014/main" id="{FDD33694-0E17-6645-B92B-2D8816D67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63" y="1504950"/>
              <a:ext cx="1576387" cy="815975"/>
            </a:xfrm>
            <a:custGeom>
              <a:avLst/>
              <a:gdLst>
                <a:gd name="T0" fmla="*/ 2147483646 w 395"/>
                <a:gd name="T1" fmla="*/ 0 h 204"/>
                <a:gd name="T2" fmla="*/ 2147483646 w 395"/>
                <a:gd name="T3" fmla="*/ 0 h 204"/>
                <a:gd name="T4" fmla="*/ 0 w 395"/>
                <a:gd name="T5" fmla="*/ 0 h 204"/>
                <a:gd name="T6" fmla="*/ 0 w 395"/>
                <a:gd name="T7" fmla="*/ 2147483646 h 204"/>
                <a:gd name="T8" fmla="*/ 0 w 395"/>
                <a:gd name="T9" fmla="*/ 2147483646 h 204"/>
                <a:gd name="T10" fmla="*/ 2147483646 w 395"/>
                <a:gd name="T11" fmla="*/ 2147483646 h 204"/>
                <a:gd name="T12" fmla="*/ 2147483646 w 395"/>
                <a:gd name="T13" fmla="*/ 2147483646 h 204"/>
                <a:gd name="T14" fmla="*/ 2147483646 w 395"/>
                <a:gd name="T15" fmla="*/ 0 h 2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5" h="204" extrusionOk="0">
                  <a:moveTo>
                    <a:pt x="395" y="0"/>
                  </a:moveTo>
                  <a:cubicBezTo>
                    <a:pt x="395" y="0"/>
                    <a:pt x="395" y="0"/>
                    <a:pt x="3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03"/>
                    <a:pt x="0" y="203"/>
                    <a:pt x="0" y="204"/>
                  </a:cubicBezTo>
                  <a:cubicBezTo>
                    <a:pt x="395" y="204"/>
                    <a:pt x="395" y="204"/>
                    <a:pt x="395" y="204"/>
                  </a:cubicBezTo>
                  <a:cubicBezTo>
                    <a:pt x="395" y="204"/>
                    <a:pt x="395" y="203"/>
                    <a:pt x="395" y="203"/>
                  </a:cubicBezTo>
                  <a:lnTo>
                    <a:pt x="395" y="0"/>
                  </a:lnTo>
                  <a:close/>
                </a:path>
              </a:pathLst>
            </a:custGeom>
            <a:solidFill>
              <a:srgbClr val="64D1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pPr algn="ctr"/>
              <a:endParaRPr lang="en-US" dirty="0"/>
            </a:p>
          </p:txBody>
        </p:sp>
        <p:sp>
          <p:nvSpPr>
            <p:cNvPr id="16" name="Google Shape;5177;p115">
              <a:extLst>
                <a:ext uri="{FF2B5EF4-FFF2-40B4-BE49-F238E27FC236}">
                  <a16:creationId xmlns="" xmlns:a16="http://schemas.microsoft.com/office/drawing/2014/main" id="{451DE794-E6A3-D240-BAF8-86C38D397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63" y="1009650"/>
              <a:ext cx="1576387" cy="495300"/>
            </a:xfrm>
            <a:custGeom>
              <a:avLst/>
              <a:gdLst>
                <a:gd name="T0" fmla="*/ 2147483646 w 395"/>
                <a:gd name="T1" fmla="*/ 2147483646 h 124"/>
                <a:gd name="T2" fmla="*/ 2147483646 w 395"/>
                <a:gd name="T3" fmla="*/ 2147483646 h 124"/>
                <a:gd name="T4" fmla="*/ 2147483646 w 395"/>
                <a:gd name="T5" fmla="*/ 2147483646 h 124"/>
                <a:gd name="T6" fmla="*/ 2147483646 w 395"/>
                <a:gd name="T7" fmla="*/ 2147483646 h 124"/>
                <a:gd name="T8" fmla="*/ 0 w 395"/>
                <a:gd name="T9" fmla="*/ 2147483646 h 124"/>
                <a:gd name="T10" fmla="*/ 2147483646 w 395"/>
                <a:gd name="T11" fmla="*/ 2147483646 h 124"/>
                <a:gd name="T12" fmla="*/ 2147483646 w 395"/>
                <a:gd name="T13" fmla="*/ 214748364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5" h="124" extrusionOk="0">
                  <a:moveTo>
                    <a:pt x="384" y="105"/>
                  </a:moveTo>
                  <a:cubicBezTo>
                    <a:pt x="209" y="4"/>
                    <a:pt x="209" y="4"/>
                    <a:pt x="209" y="4"/>
                  </a:cubicBezTo>
                  <a:cubicBezTo>
                    <a:pt x="202" y="0"/>
                    <a:pt x="193" y="0"/>
                    <a:pt x="187" y="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4" y="109"/>
                    <a:pt x="0" y="116"/>
                    <a:pt x="0" y="124"/>
                  </a:cubicBezTo>
                  <a:cubicBezTo>
                    <a:pt x="395" y="124"/>
                    <a:pt x="395" y="124"/>
                    <a:pt x="395" y="124"/>
                  </a:cubicBezTo>
                  <a:cubicBezTo>
                    <a:pt x="395" y="116"/>
                    <a:pt x="391" y="109"/>
                    <a:pt x="384" y="105"/>
                  </a:cubicBezTo>
                  <a:close/>
                </a:path>
              </a:pathLst>
            </a:custGeom>
            <a:solidFill>
              <a:srgbClr val="91E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/>
            </a:p>
          </p:txBody>
        </p:sp>
      </p:grpSp>
      <p:grpSp>
        <p:nvGrpSpPr>
          <p:cNvPr id="17" name="Group 4">
            <a:extLst>
              <a:ext uri="{FF2B5EF4-FFF2-40B4-BE49-F238E27FC236}">
                <a16:creationId xmlns="" xmlns:a16="http://schemas.microsoft.com/office/drawing/2014/main" id="{0AA247CE-F170-F34B-A0DA-24475B02294C}"/>
              </a:ext>
            </a:extLst>
          </p:cNvPr>
          <p:cNvGrpSpPr/>
          <p:nvPr/>
        </p:nvGrpSpPr>
        <p:grpSpPr>
          <a:xfrm>
            <a:off x="1528141" y="1611982"/>
            <a:ext cx="1577975" cy="1801813"/>
            <a:chOff x="4427538" y="1009650"/>
            <a:chExt cx="1577975" cy="1801813"/>
          </a:xfrm>
        </p:grpSpPr>
        <p:sp>
          <p:nvSpPr>
            <p:cNvPr id="18" name="Google Shape;5178;p115">
              <a:extLst>
                <a:ext uri="{FF2B5EF4-FFF2-40B4-BE49-F238E27FC236}">
                  <a16:creationId xmlns="" xmlns:a16="http://schemas.microsoft.com/office/drawing/2014/main" id="{016F0839-5F4D-4E4F-B3F2-249111995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1009650"/>
              <a:ext cx="1577975" cy="495300"/>
            </a:xfrm>
            <a:custGeom>
              <a:avLst/>
              <a:gdLst>
                <a:gd name="T0" fmla="*/ 2147483646 w 395"/>
                <a:gd name="T1" fmla="*/ 2147483646 h 124"/>
                <a:gd name="T2" fmla="*/ 2147483646 w 395"/>
                <a:gd name="T3" fmla="*/ 2147483646 h 124"/>
                <a:gd name="T4" fmla="*/ 2147483646 w 395"/>
                <a:gd name="T5" fmla="*/ 2147483646 h 124"/>
                <a:gd name="T6" fmla="*/ 2147483646 w 395"/>
                <a:gd name="T7" fmla="*/ 2147483646 h 124"/>
                <a:gd name="T8" fmla="*/ 0 w 395"/>
                <a:gd name="T9" fmla="*/ 2147483646 h 124"/>
                <a:gd name="T10" fmla="*/ 2147483646 w 395"/>
                <a:gd name="T11" fmla="*/ 2147483646 h 124"/>
                <a:gd name="T12" fmla="*/ 2147483646 w 395"/>
                <a:gd name="T13" fmla="*/ 214748364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5" h="124" extrusionOk="0">
                  <a:moveTo>
                    <a:pt x="384" y="105"/>
                  </a:moveTo>
                  <a:cubicBezTo>
                    <a:pt x="208" y="4"/>
                    <a:pt x="208" y="4"/>
                    <a:pt x="208" y="4"/>
                  </a:cubicBezTo>
                  <a:cubicBezTo>
                    <a:pt x="202" y="0"/>
                    <a:pt x="193" y="0"/>
                    <a:pt x="186" y="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4" y="109"/>
                    <a:pt x="0" y="116"/>
                    <a:pt x="0" y="124"/>
                  </a:cubicBezTo>
                  <a:cubicBezTo>
                    <a:pt x="395" y="124"/>
                    <a:pt x="395" y="124"/>
                    <a:pt x="395" y="124"/>
                  </a:cubicBezTo>
                  <a:cubicBezTo>
                    <a:pt x="395" y="116"/>
                    <a:pt x="391" y="109"/>
                    <a:pt x="384" y="105"/>
                  </a:cubicBezTo>
                  <a:close/>
                </a:path>
              </a:pathLst>
            </a:custGeom>
            <a:solidFill>
              <a:srgbClr val="FFA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/>
            </a:p>
          </p:txBody>
        </p:sp>
        <p:sp>
          <p:nvSpPr>
            <p:cNvPr id="19" name="Google Shape;5179;p115">
              <a:extLst>
                <a:ext uri="{FF2B5EF4-FFF2-40B4-BE49-F238E27FC236}">
                  <a16:creationId xmlns="" xmlns:a16="http://schemas.microsoft.com/office/drawing/2014/main" id="{AB672657-1AC9-1C45-B5DF-7A789F4B7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1504950"/>
              <a:ext cx="1577975" cy="815975"/>
            </a:xfrm>
            <a:custGeom>
              <a:avLst/>
              <a:gdLst>
                <a:gd name="T0" fmla="*/ 2147483646 w 395"/>
                <a:gd name="T1" fmla="*/ 0 h 204"/>
                <a:gd name="T2" fmla="*/ 2147483646 w 395"/>
                <a:gd name="T3" fmla="*/ 0 h 204"/>
                <a:gd name="T4" fmla="*/ 0 w 395"/>
                <a:gd name="T5" fmla="*/ 0 h 204"/>
                <a:gd name="T6" fmla="*/ 0 w 395"/>
                <a:gd name="T7" fmla="*/ 2147483646 h 204"/>
                <a:gd name="T8" fmla="*/ 0 w 395"/>
                <a:gd name="T9" fmla="*/ 2147483646 h 204"/>
                <a:gd name="T10" fmla="*/ 2147483646 w 395"/>
                <a:gd name="T11" fmla="*/ 2147483646 h 204"/>
                <a:gd name="T12" fmla="*/ 2147483646 w 395"/>
                <a:gd name="T13" fmla="*/ 2147483646 h 204"/>
                <a:gd name="T14" fmla="*/ 2147483646 w 395"/>
                <a:gd name="T15" fmla="*/ 0 h 2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5" h="204" extrusionOk="0">
                  <a:moveTo>
                    <a:pt x="395" y="0"/>
                  </a:moveTo>
                  <a:cubicBezTo>
                    <a:pt x="395" y="0"/>
                    <a:pt x="395" y="0"/>
                    <a:pt x="3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03"/>
                    <a:pt x="0" y="203"/>
                    <a:pt x="0" y="204"/>
                  </a:cubicBezTo>
                  <a:cubicBezTo>
                    <a:pt x="395" y="204"/>
                    <a:pt x="395" y="204"/>
                    <a:pt x="395" y="204"/>
                  </a:cubicBezTo>
                  <a:cubicBezTo>
                    <a:pt x="395" y="204"/>
                    <a:pt x="395" y="203"/>
                    <a:pt x="395" y="203"/>
                  </a:cubicBezTo>
                  <a:lnTo>
                    <a:pt x="395" y="0"/>
                  </a:lnTo>
                  <a:close/>
                </a:path>
              </a:pathLst>
            </a:custGeom>
            <a:solidFill>
              <a:srgbClr val="FF9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pPr algn="ctr"/>
              <a:endParaRPr lang="en-US" dirty="0"/>
            </a:p>
          </p:txBody>
        </p:sp>
        <p:sp>
          <p:nvSpPr>
            <p:cNvPr id="20" name="Google Shape;5180;p115">
              <a:extLst>
                <a:ext uri="{FF2B5EF4-FFF2-40B4-BE49-F238E27FC236}">
                  <a16:creationId xmlns="" xmlns:a16="http://schemas.microsoft.com/office/drawing/2014/main" id="{AB78D6FD-7317-9B44-BE05-1779AAF5F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2320925"/>
              <a:ext cx="1577975" cy="490538"/>
            </a:xfrm>
            <a:custGeom>
              <a:avLst/>
              <a:gdLst>
                <a:gd name="T0" fmla="*/ 2147483646 w 395"/>
                <a:gd name="T1" fmla="*/ 2147483646 h 123"/>
                <a:gd name="T2" fmla="*/ 2147483646 w 395"/>
                <a:gd name="T3" fmla="*/ 2147483646 h 123"/>
                <a:gd name="T4" fmla="*/ 2147483646 w 395"/>
                <a:gd name="T5" fmla="*/ 2147483646 h 123"/>
                <a:gd name="T6" fmla="*/ 2147483646 w 395"/>
                <a:gd name="T7" fmla="*/ 2147483646 h 123"/>
                <a:gd name="T8" fmla="*/ 2147483646 w 395"/>
                <a:gd name="T9" fmla="*/ 0 h 123"/>
                <a:gd name="T10" fmla="*/ 0 w 395"/>
                <a:gd name="T11" fmla="*/ 0 h 123"/>
                <a:gd name="T12" fmla="*/ 2147483646 w 395"/>
                <a:gd name="T13" fmla="*/ 2147483646 h 1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5" h="123" extrusionOk="0">
                  <a:moveTo>
                    <a:pt x="11" y="18"/>
                  </a:moveTo>
                  <a:cubicBezTo>
                    <a:pt x="186" y="119"/>
                    <a:pt x="186" y="119"/>
                    <a:pt x="186" y="119"/>
                  </a:cubicBezTo>
                  <a:cubicBezTo>
                    <a:pt x="193" y="123"/>
                    <a:pt x="201" y="123"/>
                    <a:pt x="208" y="119"/>
                  </a:cubicBezTo>
                  <a:cubicBezTo>
                    <a:pt x="384" y="18"/>
                    <a:pt x="384" y="18"/>
                    <a:pt x="384" y="18"/>
                  </a:cubicBezTo>
                  <a:cubicBezTo>
                    <a:pt x="390" y="14"/>
                    <a:pt x="394" y="7"/>
                    <a:pt x="3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4" y="14"/>
                    <a:pt x="11" y="18"/>
                  </a:cubicBezTo>
                  <a:close/>
                </a:path>
              </a:pathLst>
            </a:custGeom>
            <a:solidFill>
              <a:srgbClr val="FA79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/>
            </a:p>
          </p:txBody>
        </p:sp>
      </p:grpSp>
      <p:grpSp>
        <p:nvGrpSpPr>
          <p:cNvPr id="21" name="Group 5">
            <a:extLst>
              <a:ext uri="{FF2B5EF4-FFF2-40B4-BE49-F238E27FC236}">
                <a16:creationId xmlns="" xmlns:a16="http://schemas.microsoft.com/office/drawing/2014/main" id="{7EE2C4AA-82EB-9446-A6CC-8D07B293C9FD}"/>
              </a:ext>
            </a:extLst>
          </p:cNvPr>
          <p:cNvGrpSpPr/>
          <p:nvPr/>
        </p:nvGrpSpPr>
        <p:grpSpPr>
          <a:xfrm>
            <a:off x="645491" y="3139157"/>
            <a:ext cx="1577975" cy="1801813"/>
            <a:chOff x="3544888" y="2536825"/>
            <a:chExt cx="1577975" cy="1801813"/>
          </a:xfrm>
        </p:grpSpPr>
        <p:sp>
          <p:nvSpPr>
            <p:cNvPr id="22" name="Google Shape;5181;p115">
              <a:extLst>
                <a:ext uri="{FF2B5EF4-FFF2-40B4-BE49-F238E27FC236}">
                  <a16:creationId xmlns="" xmlns:a16="http://schemas.microsoft.com/office/drawing/2014/main" id="{72B4FB1F-8EE5-F045-B0B4-E0CB84DDF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888" y="3848100"/>
              <a:ext cx="1577975" cy="490538"/>
            </a:xfrm>
            <a:custGeom>
              <a:avLst/>
              <a:gdLst>
                <a:gd name="T0" fmla="*/ 2147483646 w 395"/>
                <a:gd name="T1" fmla="*/ 2147483646 h 123"/>
                <a:gd name="T2" fmla="*/ 2147483646 w 395"/>
                <a:gd name="T3" fmla="*/ 2147483646 h 123"/>
                <a:gd name="T4" fmla="*/ 2147483646 w 395"/>
                <a:gd name="T5" fmla="*/ 2147483646 h 123"/>
                <a:gd name="T6" fmla="*/ 2147483646 w 395"/>
                <a:gd name="T7" fmla="*/ 2147483646 h 123"/>
                <a:gd name="T8" fmla="*/ 2147483646 w 395"/>
                <a:gd name="T9" fmla="*/ 0 h 123"/>
                <a:gd name="T10" fmla="*/ 0 w 395"/>
                <a:gd name="T11" fmla="*/ 0 h 123"/>
                <a:gd name="T12" fmla="*/ 2147483646 w 395"/>
                <a:gd name="T13" fmla="*/ 2147483646 h 1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5" h="123" extrusionOk="0">
                  <a:moveTo>
                    <a:pt x="11" y="18"/>
                  </a:moveTo>
                  <a:cubicBezTo>
                    <a:pt x="187" y="119"/>
                    <a:pt x="187" y="119"/>
                    <a:pt x="187" y="119"/>
                  </a:cubicBezTo>
                  <a:cubicBezTo>
                    <a:pt x="193" y="123"/>
                    <a:pt x="202" y="123"/>
                    <a:pt x="209" y="119"/>
                  </a:cubicBezTo>
                  <a:cubicBezTo>
                    <a:pt x="384" y="18"/>
                    <a:pt x="384" y="18"/>
                    <a:pt x="384" y="18"/>
                  </a:cubicBezTo>
                  <a:cubicBezTo>
                    <a:pt x="391" y="14"/>
                    <a:pt x="395" y="8"/>
                    <a:pt x="3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5" y="14"/>
                    <a:pt x="11" y="18"/>
                  </a:cubicBezTo>
                  <a:close/>
                </a:path>
              </a:pathLst>
            </a:custGeom>
            <a:solidFill>
              <a:srgbClr val="CC23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/>
            </a:p>
          </p:txBody>
        </p:sp>
        <p:sp>
          <p:nvSpPr>
            <p:cNvPr id="23" name="Google Shape;5182;p115">
              <a:extLst>
                <a:ext uri="{FF2B5EF4-FFF2-40B4-BE49-F238E27FC236}">
                  <a16:creationId xmlns="" xmlns:a16="http://schemas.microsoft.com/office/drawing/2014/main" id="{BCA51CCE-7250-C241-B52F-7415C1486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888" y="2536825"/>
              <a:ext cx="1577975" cy="495300"/>
            </a:xfrm>
            <a:custGeom>
              <a:avLst/>
              <a:gdLst>
                <a:gd name="T0" fmla="*/ 2147483646 w 395"/>
                <a:gd name="T1" fmla="*/ 2147483646 h 124"/>
                <a:gd name="T2" fmla="*/ 2147483646 w 395"/>
                <a:gd name="T3" fmla="*/ 2147483646 h 124"/>
                <a:gd name="T4" fmla="*/ 2147483646 w 395"/>
                <a:gd name="T5" fmla="*/ 2147483646 h 124"/>
                <a:gd name="T6" fmla="*/ 2147483646 w 395"/>
                <a:gd name="T7" fmla="*/ 2147483646 h 124"/>
                <a:gd name="T8" fmla="*/ 0 w 395"/>
                <a:gd name="T9" fmla="*/ 2147483646 h 124"/>
                <a:gd name="T10" fmla="*/ 0 w 395"/>
                <a:gd name="T11" fmla="*/ 2147483646 h 124"/>
                <a:gd name="T12" fmla="*/ 2147483646 w 395"/>
                <a:gd name="T13" fmla="*/ 2147483646 h 124"/>
                <a:gd name="T14" fmla="*/ 2147483646 w 395"/>
                <a:gd name="T15" fmla="*/ 2147483646 h 1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5" h="124" extrusionOk="0">
                  <a:moveTo>
                    <a:pt x="384" y="105"/>
                  </a:moveTo>
                  <a:cubicBezTo>
                    <a:pt x="209" y="4"/>
                    <a:pt x="209" y="4"/>
                    <a:pt x="209" y="4"/>
                  </a:cubicBezTo>
                  <a:cubicBezTo>
                    <a:pt x="202" y="0"/>
                    <a:pt x="194" y="0"/>
                    <a:pt x="187" y="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4" y="109"/>
                    <a:pt x="0" y="116"/>
                    <a:pt x="0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395" y="124"/>
                    <a:pt x="395" y="124"/>
                    <a:pt x="395" y="124"/>
                  </a:cubicBezTo>
                  <a:cubicBezTo>
                    <a:pt x="395" y="117"/>
                    <a:pt x="391" y="109"/>
                    <a:pt x="384" y="105"/>
                  </a:cubicBezTo>
                  <a:close/>
                </a:path>
              </a:pathLst>
            </a:custGeom>
            <a:solidFill>
              <a:srgbClr val="F06E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/>
            </a:p>
          </p:txBody>
        </p:sp>
        <p:sp>
          <p:nvSpPr>
            <p:cNvPr id="24" name="Google Shape;5183;p115">
              <a:extLst>
                <a:ext uri="{FF2B5EF4-FFF2-40B4-BE49-F238E27FC236}">
                  <a16:creationId xmlns="" xmlns:a16="http://schemas.microsoft.com/office/drawing/2014/main" id="{F66F129E-4946-B841-9D83-F21FDA359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888" y="3032125"/>
              <a:ext cx="1577975" cy="815975"/>
            </a:xfrm>
            <a:custGeom>
              <a:avLst/>
              <a:gdLst>
                <a:gd name="T0" fmla="*/ 2147483646 w 395"/>
                <a:gd name="T1" fmla="*/ 0 h 204"/>
                <a:gd name="T2" fmla="*/ 2147483646 w 395"/>
                <a:gd name="T3" fmla="*/ 0 h 204"/>
                <a:gd name="T4" fmla="*/ 0 w 395"/>
                <a:gd name="T5" fmla="*/ 0 h 204"/>
                <a:gd name="T6" fmla="*/ 0 w 395"/>
                <a:gd name="T7" fmla="*/ 2147483646 h 204"/>
                <a:gd name="T8" fmla="*/ 0 w 395"/>
                <a:gd name="T9" fmla="*/ 2147483646 h 204"/>
                <a:gd name="T10" fmla="*/ 2147483646 w 395"/>
                <a:gd name="T11" fmla="*/ 2147483646 h 204"/>
                <a:gd name="T12" fmla="*/ 2147483646 w 395"/>
                <a:gd name="T13" fmla="*/ 2147483646 h 204"/>
                <a:gd name="T14" fmla="*/ 2147483646 w 395"/>
                <a:gd name="T15" fmla="*/ 0 h 2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5" h="204" extrusionOk="0">
                  <a:moveTo>
                    <a:pt x="395" y="0"/>
                  </a:moveTo>
                  <a:cubicBezTo>
                    <a:pt x="395" y="0"/>
                    <a:pt x="395" y="0"/>
                    <a:pt x="3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03"/>
                    <a:pt x="0" y="204"/>
                    <a:pt x="0" y="204"/>
                  </a:cubicBezTo>
                  <a:cubicBezTo>
                    <a:pt x="395" y="204"/>
                    <a:pt x="395" y="204"/>
                    <a:pt x="395" y="204"/>
                  </a:cubicBezTo>
                  <a:cubicBezTo>
                    <a:pt x="395" y="204"/>
                    <a:pt x="395" y="203"/>
                    <a:pt x="395" y="203"/>
                  </a:cubicBezTo>
                  <a:lnTo>
                    <a:pt x="395" y="0"/>
                  </a:lnTo>
                  <a:close/>
                </a:path>
              </a:pathLst>
            </a:custGeom>
            <a:solidFill>
              <a:srgbClr val="E249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pPr algn="ctr"/>
              <a:r>
                <a:rPr lang="ru-RU" sz="1000" b="1" dirty="0"/>
                <a:t>Экологическая безопасность светильников</a:t>
              </a:r>
              <a:endParaRPr lang="en-US" sz="1000" b="1" dirty="0"/>
            </a:p>
          </p:txBody>
        </p:sp>
      </p:grpSp>
      <p:grpSp>
        <p:nvGrpSpPr>
          <p:cNvPr id="25" name="Group 2">
            <a:extLst>
              <a:ext uri="{FF2B5EF4-FFF2-40B4-BE49-F238E27FC236}">
                <a16:creationId xmlns="" xmlns:a16="http://schemas.microsoft.com/office/drawing/2014/main" id="{92566128-F7B4-BD47-A4FA-D02BE325FBC4}"/>
              </a:ext>
            </a:extLst>
          </p:cNvPr>
          <p:cNvGrpSpPr/>
          <p:nvPr/>
        </p:nvGrpSpPr>
        <p:grpSpPr>
          <a:xfrm>
            <a:off x="4115555" y="3073256"/>
            <a:ext cx="1577155" cy="1945938"/>
            <a:chOff x="7071545" y="2392700"/>
            <a:chExt cx="1577155" cy="1945938"/>
          </a:xfrm>
        </p:grpSpPr>
        <p:sp>
          <p:nvSpPr>
            <p:cNvPr id="26" name="Google Shape;5184;p115">
              <a:extLst>
                <a:ext uri="{FF2B5EF4-FFF2-40B4-BE49-F238E27FC236}">
                  <a16:creationId xmlns="" xmlns:a16="http://schemas.microsoft.com/office/drawing/2014/main" id="{8D3E89BB-3FF2-2543-91E6-2497EA716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13" y="3848100"/>
              <a:ext cx="1573212" cy="490538"/>
            </a:xfrm>
            <a:custGeom>
              <a:avLst/>
              <a:gdLst>
                <a:gd name="T0" fmla="*/ 2147483646 w 394"/>
                <a:gd name="T1" fmla="*/ 2147483646 h 123"/>
                <a:gd name="T2" fmla="*/ 2147483646 w 394"/>
                <a:gd name="T3" fmla="*/ 2147483646 h 123"/>
                <a:gd name="T4" fmla="*/ 2147483646 w 394"/>
                <a:gd name="T5" fmla="*/ 2147483646 h 123"/>
                <a:gd name="T6" fmla="*/ 2147483646 w 394"/>
                <a:gd name="T7" fmla="*/ 2147483646 h 123"/>
                <a:gd name="T8" fmla="*/ 2147483646 w 394"/>
                <a:gd name="T9" fmla="*/ 0 h 123"/>
                <a:gd name="T10" fmla="*/ 0 w 394"/>
                <a:gd name="T11" fmla="*/ 0 h 123"/>
                <a:gd name="T12" fmla="*/ 2147483646 w 394"/>
                <a:gd name="T13" fmla="*/ 2147483646 h 1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" h="123" extrusionOk="0">
                  <a:moveTo>
                    <a:pt x="10" y="18"/>
                  </a:moveTo>
                  <a:cubicBezTo>
                    <a:pt x="186" y="119"/>
                    <a:pt x="186" y="119"/>
                    <a:pt x="186" y="119"/>
                  </a:cubicBezTo>
                  <a:cubicBezTo>
                    <a:pt x="193" y="123"/>
                    <a:pt x="201" y="123"/>
                    <a:pt x="208" y="119"/>
                  </a:cubicBezTo>
                  <a:cubicBezTo>
                    <a:pt x="384" y="18"/>
                    <a:pt x="384" y="18"/>
                    <a:pt x="384" y="18"/>
                  </a:cubicBezTo>
                  <a:cubicBezTo>
                    <a:pt x="390" y="14"/>
                    <a:pt x="394" y="8"/>
                    <a:pt x="39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4" y="14"/>
                    <a:pt x="10" y="18"/>
                  </a:cubicBezTo>
                  <a:close/>
                </a:path>
              </a:pathLst>
            </a:custGeom>
            <a:solidFill>
              <a:srgbClr val="0A98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/>
            </a:p>
          </p:txBody>
        </p:sp>
        <p:sp>
          <p:nvSpPr>
            <p:cNvPr id="27" name="Google Shape;5185;p115">
              <a:extLst>
                <a:ext uri="{FF2B5EF4-FFF2-40B4-BE49-F238E27FC236}">
                  <a16:creationId xmlns="" xmlns:a16="http://schemas.microsoft.com/office/drawing/2014/main" id="{D3FD8514-ED56-E24E-ADB4-B6BBC3840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12" y="2888000"/>
              <a:ext cx="1576388" cy="960101"/>
            </a:xfrm>
            <a:custGeom>
              <a:avLst/>
              <a:gdLst>
                <a:gd name="T0" fmla="*/ 2147483646 w 396"/>
                <a:gd name="T1" fmla="*/ 0 h 204"/>
                <a:gd name="T2" fmla="*/ 2147483646 w 396"/>
                <a:gd name="T3" fmla="*/ 0 h 204"/>
                <a:gd name="T4" fmla="*/ 2147483646 w 396"/>
                <a:gd name="T5" fmla="*/ 0 h 204"/>
                <a:gd name="T6" fmla="*/ 0 w 396"/>
                <a:gd name="T7" fmla="*/ 2147483646 h 204"/>
                <a:gd name="T8" fmla="*/ 2147483646 w 396"/>
                <a:gd name="T9" fmla="*/ 2147483646 h 204"/>
                <a:gd name="T10" fmla="*/ 2147483646 w 396"/>
                <a:gd name="T11" fmla="*/ 2147483646 h 204"/>
                <a:gd name="T12" fmla="*/ 2147483646 w 396"/>
                <a:gd name="T13" fmla="*/ 2147483646 h 204"/>
                <a:gd name="T14" fmla="*/ 2147483646 w 396"/>
                <a:gd name="T15" fmla="*/ 0 h 2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6" h="204" extrusionOk="0">
                  <a:moveTo>
                    <a:pt x="396" y="0"/>
                  </a:moveTo>
                  <a:cubicBezTo>
                    <a:pt x="396" y="0"/>
                    <a:pt x="396" y="0"/>
                    <a:pt x="396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03"/>
                    <a:pt x="1" y="204"/>
                    <a:pt x="1" y="204"/>
                  </a:cubicBezTo>
                  <a:cubicBezTo>
                    <a:pt x="395" y="204"/>
                    <a:pt x="395" y="204"/>
                    <a:pt x="395" y="204"/>
                  </a:cubicBezTo>
                  <a:cubicBezTo>
                    <a:pt x="396" y="204"/>
                    <a:pt x="396" y="203"/>
                    <a:pt x="396" y="203"/>
                  </a:cubicBezTo>
                  <a:lnTo>
                    <a:pt x="396" y="0"/>
                  </a:lnTo>
                  <a:close/>
                </a:path>
              </a:pathLst>
            </a:custGeom>
            <a:solidFill>
              <a:srgbClr val="34B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pPr algn="ctr"/>
              <a:endParaRPr lang="ru-RU" sz="1000" b="1" dirty="0" smtClean="0"/>
            </a:p>
            <a:p>
              <a:pPr algn="ctr"/>
              <a:r>
                <a:rPr lang="ru-RU" sz="1000" b="1" dirty="0" smtClean="0"/>
                <a:t>Повышение </a:t>
              </a:r>
              <a:r>
                <a:rPr lang="ru-RU" sz="1000" b="1" dirty="0"/>
                <a:t>уровня безопасности социально-значимых объектов села</a:t>
              </a:r>
              <a:endParaRPr lang="en-US" sz="1000" b="1" dirty="0"/>
            </a:p>
          </p:txBody>
        </p:sp>
        <p:sp>
          <p:nvSpPr>
            <p:cNvPr id="28" name="Google Shape;5186;p115">
              <a:extLst>
                <a:ext uri="{FF2B5EF4-FFF2-40B4-BE49-F238E27FC236}">
                  <a16:creationId xmlns="" xmlns:a16="http://schemas.microsoft.com/office/drawing/2014/main" id="{3B3576BF-A0A5-264C-A7BE-4C94459A9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1545" y="2392700"/>
              <a:ext cx="1576387" cy="495300"/>
            </a:xfrm>
            <a:custGeom>
              <a:avLst/>
              <a:gdLst>
                <a:gd name="T0" fmla="*/ 2147483646 w 395"/>
                <a:gd name="T1" fmla="*/ 2147483646 h 124"/>
                <a:gd name="T2" fmla="*/ 2147483646 w 395"/>
                <a:gd name="T3" fmla="*/ 2147483646 h 124"/>
                <a:gd name="T4" fmla="*/ 2147483646 w 395"/>
                <a:gd name="T5" fmla="*/ 2147483646 h 124"/>
                <a:gd name="T6" fmla="*/ 2147483646 w 395"/>
                <a:gd name="T7" fmla="*/ 2147483646 h 124"/>
                <a:gd name="T8" fmla="*/ 0 w 395"/>
                <a:gd name="T9" fmla="*/ 2147483646 h 124"/>
                <a:gd name="T10" fmla="*/ 0 w 395"/>
                <a:gd name="T11" fmla="*/ 2147483646 h 124"/>
                <a:gd name="T12" fmla="*/ 2147483646 w 395"/>
                <a:gd name="T13" fmla="*/ 2147483646 h 124"/>
                <a:gd name="T14" fmla="*/ 2147483646 w 395"/>
                <a:gd name="T15" fmla="*/ 2147483646 h 1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5" h="124" extrusionOk="0">
                  <a:moveTo>
                    <a:pt x="384" y="105"/>
                  </a:moveTo>
                  <a:cubicBezTo>
                    <a:pt x="208" y="4"/>
                    <a:pt x="208" y="4"/>
                    <a:pt x="208" y="4"/>
                  </a:cubicBezTo>
                  <a:cubicBezTo>
                    <a:pt x="201" y="0"/>
                    <a:pt x="193" y="0"/>
                    <a:pt x="186" y="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4" y="109"/>
                    <a:pt x="0" y="116"/>
                    <a:pt x="0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395" y="124"/>
                    <a:pt x="395" y="124"/>
                    <a:pt x="395" y="124"/>
                  </a:cubicBezTo>
                  <a:cubicBezTo>
                    <a:pt x="395" y="117"/>
                    <a:pt x="390" y="109"/>
                    <a:pt x="384" y="105"/>
                  </a:cubicBezTo>
                  <a:close/>
                </a:path>
              </a:pathLst>
            </a:custGeom>
            <a:solidFill>
              <a:srgbClr val="68CB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/>
            </a:p>
          </p:txBody>
        </p:sp>
      </p:grpSp>
      <p:grpSp>
        <p:nvGrpSpPr>
          <p:cNvPr id="29" name="Group 1">
            <a:extLst>
              <a:ext uri="{FF2B5EF4-FFF2-40B4-BE49-F238E27FC236}">
                <a16:creationId xmlns="" xmlns:a16="http://schemas.microsoft.com/office/drawing/2014/main" id="{B1CD14D5-70F5-2843-9F7E-3B8B82D49955}"/>
              </a:ext>
            </a:extLst>
          </p:cNvPr>
          <p:cNvGrpSpPr/>
          <p:nvPr/>
        </p:nvGrpSpPr>
        <p:grpSpPr>
          <a:xfrm>
            <a:off x="3245847" y="4652899"/>
            <a:ext cx="1576387" cy="1801813"/>
            <a:chOff x="6189663" y="4064000"/>
            <a:chExt cx="1576387" cy="1801813"/>
          </a:xfrm>
        </p:grpSpPr>
        <p:sp>
          <p:nvSpPr>
            <p:cNvPr id="30" name="Google Shape;5187;p115">
              <a:extLst>
                <a:ext uri="{FF2B5EF4-FFF2-40B4-BE49-F238E27FC236}">
                  <a16:creationId xmlns="" xmlns:a16="http://schemas.microsoft.com/office/drawing/2014/main" id="{F58CCEDA-9ECE-7645-9166-106F0A7CA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63" y="4064000"/>
              <a:ext cx="1576387" cy="495300"/>
            </a:xfrm>
            <a:custGeom>
              <a:avLst/>
              <a:gdLst>
                <a:gd name="T0" fmla="*/ 2147483646 w 395"/>
                <a:gd name="T1" fmla="*/ 2147483646 h 124"/>
                <a:gd name="T2" fmla="*/ 2147483646 w 395"/>
                <a:gd name="T3" fmla="*/ 2147483646 h 124"/>
                <a:gd name="T4" fmla="*/ 2147483646 w 395"/>
                <a:gd name="T5" fmla="*/ 2147483646 h 124"/>
                <a:gd name="T6" fmla="*/ 2147483646 w 395"/>
                <a:gd name="T7" fmla="*/ 2147483646 h 124"/>
                <a:gd name="T8" fmla="*/ 0 w 395"/>
                <a:gd name="T9" fmla="*/ 2147483646 h 124"/>
                <a:gd name="T10" fmla="*/ 2147483646 w 395"/>
                <a:gd name="T11" fmla="*/ 2147483646 h 124"/>
                <a:gd name="T12" fmla="*/ 2147483646 w 395"/>
                <a:gd name="T13" fmla="*/ 214748364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5" h="124" extrusionOk="0">
                  <a:moveTo>
                    <a:pt x="384" y="105"/>
                  </a:moveTo>
                  <a:cubicBezTo>
                    <a:pt x="209" y="4"/>
                    <a:pt x="209" y="4"/>
                    <a:pt x="209" y="4"/>
                  </a:cubicBezTo>
                  <a:cubicBezTo>
                    <a:pt x="202" y="0"/>
                    <a:pt x="194" y="0"/>
                    <a:pt x="187" y="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4" y="109"/>
                    <a:pt x="0" y="116"/>
                    <a:pt x="0" y="124"/>
                  </a:cubicBezTo>
                  <a:cubicBezTo>
                    <a:pt x="395" y="124"/>
                    <a:pt x="395" y="124"/>
                    <a:pt x="395" y="124"/>
                  </a:cubicBezTo>
                  <a:cubicBezTo>
                    <a:pt x="395" y="116"/>
                    <a:pt x="391" y="109"/>
                    <a:pt x="384" y="105"/>
                  </a:cubicBezTo>
                  <a:close/>
                </a:path>
              </a:pathLst>
            </a:custGeom>
            <a:solidFill>
              <a:srgbClr val="207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/>
            </a:p>
          </p:txBody>
        </p:sp>
        <p:sp>
          <p:nvSpPr>
            <p:cNvPr id="31" name="Google Shape;5188;p115">
              <a:extLst>
                <a:ext uri="{FF2B5EF4-FFF2-40B4-BE49-F238E27FC236}">
                  <a16:creationId xmlns="" xmlns:a16="http://schemas.microsoft.com/office/drawing/2014/main" id="{06E43D9F-0164-B348-9D87-DD15C0224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63" y="5370513"/>
              <a:ext cx="1576387" cy="495300"/>
            </a:xfrm>
            <a:custGeom>
              <a:avLst/>
              <a:gdLst>
                <a:gd name="T0" fmla="*/ 2147483646 w 395"/>
                <a:gd name="T1" fmla="*/ 2147483646 h 124"/>
                <a:gd name="T2" fmla="*/ 2147483646 w 395"/>
                <a:gd name="T3" fmla="*/ 2147483646 h 124"/>
                <a:gd name="T4" fmla="*/ 2147483646 w 395"/>
                <a:gd name="T5" fmla="*/ 2147483646 h 124"/>
                <a:gd name="T6" fmla="*/ 2147483646 w 395"/>
                <a:gd name="T7" fmla="*/ 2147483646 h 124"/>
                <a:gd name="T8" fmla="*/ 2147483646 w 395"/>
                <a:gd name="T9" fmla="*/ 0 h 124"/>
                <a:gd name="T10" fmla="*/ 0 w 395"/>
                <a:gd name="T11" fmla="*/ 0 h 124"/>
                <a:gd name="T12" fmla="*/ 2147483646 w 395"/>
                <a:gd name="T13" fmla="*/ 214748364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5" h="124" extrusionOk="0">
                  <a:moveTo>
                    <a:pt x="11" y="19"/>
                  </a:moveTo>
                  <a:cubicBezTo>
                    <a:pt x="186" y="120"/>
                    <a:pt x="186" y="120"/>
                    <a:pt x="186" y="120"/>
                  </a:cubicBezTo>
                  <a:cubicBezTo>
                    <a:pt x="193" y="124"/>
                    <a:pt x="202" y="124"/>
                    <a:pt x="208" y="120"/>
                  </a:cubicBezTo>
                  <a:cubicBezTo>
                    <a:pt x="384" y="19"/>
                    <a:pt x="384" y="19"/>
                    <a:pt x="384" y="19"/>
                  </a:cubicBezTo>
                  <a:cubicBezTo>
                    <a:pt x="391" y="15"/>
                    <a:pt x="395" y="8"/>
                    <a:pt x="3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4" y="15"/>
                    <a:pt x="11" y="19"/>
                  </a:cubicBezTo>
                  <a:close/>
                </a:path>
              </a:pathLst>
            </a:custGeom>
            <a:solidFill>
              <a:srgbClr val="0A4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/>
            </a:p>
          </p:txBody>
        </p:sp>
        <p:sp>
          <p:nvSpPr>
            <p:cNvPr id="32" name="Google Shape;5189;p115">
              <a:extLst>
                <a:ext uri="{FF2B5EF4-FFF2-40B4-BE49-F238E27FC236}">
                  <a16:creationId xmlns="" xmlns:a16="http://schemas.microsoft.com/office/drawing/2014/main" id="{F5464EFE-3D73-1046-87AF-3966BCA83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63" y="4542089"/>
              <a:ext cx="1576387" cy="828424"/>
            </a:xfrm>
            <a:custGeom>
              <a:avLst/>
              <a:gdLst>
                <a:gd name="T0" fmla="*/ 2147483646 w 395"/>
                <a:gd name="T1" fmla="*/ 0 h 203"/>
                <a:gd name="T2" fmla="*/ 2147483646 w 395"/>
                <a:gd name="T3" fmla="*/ 0 h 203"/>
                <a:gd name="T4" fmla="*/ 0 w 395"/>
                <a:gd name="T5" fmla="*/ 0 h 203"/>
                <a:gd name="T6" fmla="*/ 0 w 395"/>
                <a:gd name="T7" fmla="*/ 0 h 203"/>
                <a:gd name="T8" fmla="*/ 0 w 395"/>
                <a:gd name="T9" fmla="*/ 2147483646 h 203"/>
                <a:gd name="T10" fmla="*/ 0 w 395"/>
                <a:gd name="T11" fmla="*/ 2147483646 h 203"/>
                <a:gd name="T12" fmla="*/ 2147483646 w 395"/>
                <a:gd name="T13" fmla="*/ 2147483646 h 203"/>
                <a:gd name="T14" fmla="*/ 2147483646 w 395"/>
                <a:gd name="T15" fmla="*/ 2147483646 h 203"/>
                <a:gd name="T16" fmla="*/ 2147483646 w 395"/>
                <a:gd name="T17" fmla="*/ 0 h 2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95" h="203" extrusionOk="0">
                  <a:moveTo>
                    <a:pt x="395" y="0"/>
                  </a:moveTo>
                  <a:cubicBezTo>
                    <a:pt x="395" y="0"/>
                    <a:pt x="395" y="0"/>
                    <a:pt x="3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395" y="203"/>
                    <a:pt x="395" y="203"/>
                    <a:pt x="395" y="203"/>
                  </a:cubicBezTo>
                  <a:cubicBezTo>
                    <a:pt x="395" y="203"/>
                    <a:pt x="395" y="203"/>
                    <a:pt x="395" y="203"/>
                  </a:cubicBezTo>
                  <a:lnTo>
                    <a:pt x="395" y="0"/>
                  </a:lnTo>
                  <a:close/>
                </a:path>
              </a:pathLst>
            </a:custGeom>
            <a:solidFill>
              <a:srgbClr val="065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Экономия средств бюджета из-за сокращения расходов на оплату </a:t>
              </a:r>
              <a:r>
                <a:rPr lang="ru-RU" sz="1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коммунальных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oup 6">
            <a:extLst>
              <a:ext uri="{FF2B5EF4-FFF2-40B4-BE49-F238E27FC236}">
                <a16:creationId xmlns="" xmlns:a16="http://schemas.microsoft.com/office/drawing/2014/main" id="{85377434-8AF0-9F49-AF03-A2E8C30ACE56}"/>
              </a:ext>
            </a:extLst>
          </p:cNvPr>
          <p:cNvGrpSpPr/>
          <p:nvPr/>
        </p:nvGrpSpPr>
        <p:grpSpPr>
          <a:xfrm>
            <a:off x="1483722" y="4652899"/>
            <a:ext cx="1577975" cy="1801813"/>
            <a:chOff x="4427538" y="4064000"/>
            <a:chExt cx="1577975" cy="1801813"/>
          </a:xfrm>
        </p:grpSpPr>
        <p:sp>
          <p:nvSpPr>
            <p:cNvPr id="34" name="Google Shape;5190;p115">
              <a:extLst>
                <a:ext uri="{FF2B5EF4-FFF2-40B4-BE49-F238E27FC236}">
                  <a16:creationId xmlns="" xmlns:a16="http://schemas.microsoft.com/office/drawing/2014/main" id="{C8D24812-1C83-CD40-AFAD-2364B0D0C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4542090"/>
              <a:ext cx="1577975" cy="828424"/>
            </a:xfrm>
            <a:custGeom>
              <a:avLst/>
              <a:gdLst>
                <a:gd name="T0" fmla="*/ 2147483646 w 395"/>
                <a:gd name="T1" fmla="*/ 0 h 203"/>
                <a:gd name="T2" fmla="*/ 2147483646 w 395"/>
                <a:gd name="T3" fmla="*/ 0 h 203"/>
                <a:gd name="T4" fmla="*/ 0 w 395"/>
                <a:gd name="T5" fmla="*/ 0 h 203"/>
                <a:gd name="T6" fmla="*/ 0 w 395"/>
                <a:gd name="T7" fmla="*/ 0 h 203"/>
                <a:gd name="T8" fmla="*/ 0 w 395"/>
                <a:gd name="T9" fmla="*/ 2147483646 h 203"/>
                <a:gd name="T10" fmla="*/ 0 w 395"/>
                <a:gd name="T11" fmla="*/ 2147483646 h 203"/>
                <a:gd name="T12" fmla="*/ 2147483646 w 395"/>
                <a:gd name="T13" fmla="*/ 2147483646 h 203"/>
                <a:gd name="T14" fmla="*/ 2147483646 w 395"/>
                <a:gd name="T15" fmla="*/ 2147483646 h 203"/>
                <a:gd name="T16" fmla="*/ 2147483646 w 395"/>
                <a:gd name="T17" fmla="*/ 0 h 2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95" h="203" extrusionOk="0">
                  <a:moveTo>
                    <a:pt x="395" y="0"/>
                  </a:moveTo>
                  <a:cubicBezTo>
                    <a:pt x="395" y="0"/>
                    <a:pt x="395" y="0"/>
                    <a:pt x="3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395" y="203"/>
                    <a:pt x="395" y="203"/>
                    <a:pt x="395" y="203"/>
                  </a:cubicBezTo>
                  <a:cubicBezTo>
                    <a:pt x="395" y="203"/>
                    <a:pt x="395" y="203"/>
                    <a:pt x="395" y="203"/>
                  </a:cubicBezTo>
                  <a:lnTo>
                    <a:pt x="395" y="0"/>
                  </a:lnTo>
                  <a:close/>
                </a:path>
              </a:pathLst>
            </a:custGeom>
            <a:solidFill>
              <a:srgbClr val="8C1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pPr algn="ctr"/>
              <a:endParaRPr lang="ru-RU" sz="10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1000" b="1" dirty="0" smtClean="0">
                  <a:solidFill>
                    <a:schemeClr val="bg1"/>
                  </a:solidFill>
                </a:rPr>
                <a:t>Комфортность </a:t>
              </a:r>
              <a:r>
                <a:rPr lang="ru-RU" sz="1000" b="1" dirty="0">
                  <a:solidFill>
                    <a:schemeClr val="bg1"/>
                  </a:solidFill>
                </a:rPr>
                <a:t>нахождения на улице в темное время суток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Google Shape;5191;p115">
              <a:extLst>
                <a:ext uri="{FF2B5EF4-FFF2-40B4-BE49-F238E27FC236}">
                  <a16:creationId xmlns="" xmlns:a16="http://schemas.microsoft.com/office/drawing/2014/main" id="{65DC9051-3932-A740-A32D-5F652C0B1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4064000"/>
              <a:ext cx="1577975" cy="495300"/>
            </a:xfrm>
            <a:custGeom>
              <a:avLst/>
              <a:gdLst>
                <a:gd name="T0" fmla="*/ 2147483646 w 395"/>
                <a:gd name="T1" fmla="*/ 2147483646 h 124"/>
                <a:gd name="T2" fmla="*/ 2147483646 w 395"/>
                <a:gd name="T3" fmla="*/ 2147483646 h 124"/>
                <a:gd name="T4" fmla="*/ 2147483646 w 395"/>
                <a:gd name="T5" fmla="*/ 2147483646 h 124"/>
                <a:gd name="T6" fmla="*/ 2147483646 w 395"/>
                <a:gd name="T7" fmla="*/ 2147483646 h 124"/>
                <a:gd name="T8" fmla="*/ 0 w 395"/>
                <a:gd name="T9" fmla="*/ 2147483646 h 124"/>
                <a:gd name="T10" fmla="*/ 2147483646 w 395"/>
                <a:gd name="T11" fmla="*/ 2147483646 h 124"/>
                <a:gd name="T12" fmla="*/ 2147483646 w 395"/>
                <a:gd name="T13" fmla="*/ 214748364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5" h="124" extrusionOk="0">
                  <a:moveTo>
                    <a:pt x="384" y="105"/>
                  </a:moveTo>
                  <a:cubicBezTo>
                    <a:pt x="208" y="4"/>
                    <a:pt x="208" y="4"/>
                    <a:pt x="208" y="4"/>
                  </a:cubicBezTo>
                  <a:cubicBezTo>
                    <a:pt x="202" y="0"/>
                    <a:pt x="193" y="0"/>
                    <a:pt x="186" y="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4" y="109"/>
                    <a:pt x="0" y="116"/>
                    <a:pt x="0" y="124"/>
                  </a:cubicBezTo>
                  <a:cubicBezTo>
                    <a:pt x="395" y="124"/>
                    <a:pt x="395" y="124"/>
                    <a:pt x="395" y="124"/>
                  </a:cubicBezTo>
                  <a:cubicBezTo>
                    <a:pt x="395" y="116"/>
                    <a:pt x="390" y="109"/>
                    <a:pt x="384" y="105"/>
                  </a:cubicBezTo>
                  <a:close/>
                </a:path>
              </a:pathLst>
            </a:custGeom>
            <a:solidFill>
              <a:srgbClr val="A63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/>
            </a:p>
          </p:txBody>
        </p:sp>
        <p:sp>
          <p:nvSpPr>
            <p:cNvPr id="36" name="Google Shape;5192;p115">
              <a:extLst>
                <a:ext uri="{FF2B5EF4-FFF2-40B4-BE49-F238E27FC236}">
                  <a16:creationId xmlns="" xmlns:a16="http://schemas.microsoft.com/office/drawing/2014/main" id="{49615EF5-0DC7-0F4A-ACBB-E559304BE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5370513"/>
              <a:ext cx="1577975" cy="495300"/>
            </a:xfrm>
            <a:custGeom>
              <a:avLst/>
              <a:gdLst>
                <a:gd name="T0" fmla="*/ 2147483646 w 395"/>
                <a:gd name="T1" fmla="*/ 2147483646 h 124"/>
                <a:gd name="T2" fmla="*/ 2147483646 w 395"/>
                <a:gd name="T3" fmla="*/ 2147483646 h 124"/>
                <a:gd name="T4" fmla="*/ 2147483646 w 395"/>
                <a:gd name="T5" fmla="*/ 2147483646 h 124"/>
                <a:gd name="T6" fmla="*/ 2147483646 w 395"/>
                <a:gd name="T7" fmla="*/ 2147483646 h 124"/>
                <a:gd name="T8" fmla="*/ 2147483646 w 395"/>
                <a:gd name="T9" fmla="*/ 0 h 124"/>
                <a:gd name="T10" fmla="*/ 0 w 395"/>
                <a:gd name="T11" fmla="*/ 0 h 124"/>
                <a:gd name="T12" fmla="*/ 2147483646 w 395"/>
                <a:gd name="T13" fmla="*/ 214748364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5" h="124" extrusionOk="0">
                  <a:moveTo>
                    <a:pt x="11" y="19"/>
                  </a:moveTo>
                  <a:cubicBezTo>
                    <a:pt x="186" y="120"/>
                    <a:pt x="186" y="120"/>
                    <a:pt x="186" y="120"/>
                  </a:cubicBezTo>
                  <a:cubicBezTo>
                    <a:pt x="193" y="124"/>
                    <a:pt x="201" y="124"/>
                    <a:pt x="208" y="120"/>
                  </a:cubicBezTo>
                  <a:cubicBezTo>
                    <a:pt x="384" y="19"/>
                    <a:pt x="384" y="19"/>
                    <a:pt x="384" y="19"/>
                  </a:cubicBezTo>
                  <a:cubicBezTo>
                    <a:pt x="390" y="15"/>
                    <a:pt x="395" y="8"/>
                    <a:pt x="3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4" y="15"/>
                    <a:pt x="11" y="19"/>
                  </a:cubicBezTo>
                  <a:close/>
                </a:path>
              </a:pathLst>
            </a:custGeom>
            <a:solidFill>
              <a:srgbClr val="7801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/>
            </a:p>
          </p:txBody>
        </p:sp>
      </p:grpSp>
      <p:pic>
        <p:nvPicPr>
          <p:cNvPr id="43" name="Picture 3">
            <a:extLst>
              <a:ext uri="{FF2B5EF4-FFF2-40B4-BE49-F238E27FC236}">
                <a16:creationId xmlns="" xmlns:a16="http://schemas.microsoft.com/office/drawing/2014/main" id="{A2C4C488-B2D7-AF44-B7F9-D651D7C55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19" y="170980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91781" y="2150958"/>
            <a:ext cx="15544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cs typeface="Times New Roman" panose="02020603050405020304" pitchFamily="18" charset="0"/>
              </a:rPr>
              <a:t>Повышение уровня безопасности жизни населения</a:t>
            </a:r>
            <a:endParaRPr lang="ru-RU" sz="1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384254" y="1937442"/>
            <a:ext cx="138840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/>
              <a:t>Снижение уровня потерь электроэнергии, аварийности коммунальных сетей, сроков устранения аварий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740" y="-132967"/>
            <a:ext cx="5521091" cy="41408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302" y="3288428"/>
            <a:ext cx="5354360" cy="356957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7605" t="-3283" r="11253" b="3283"/>
          <a:stretch/>
        </p:blipFill>
        <p:spPr>
          <a:xfrm>
            <a:off x="2112757" y="2973365"/>
            <a:ext cx="2314115" cy="19616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447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>
            <a:extLst>
              <a:ext uri="{FF2B5EF4-FFF2-40B4-BE49-F238E27FC236}">
                <a16:creationId xmlns="" xmlns:a16="http://schemas.microsoft.com/office/drawing/2014/main" id="{A5D5ABB3-0AE1-364F-AB6F-5F90ADEDA039}"/>
              </a:ext>
            </a:extLst>
          </p:cNvPr>
          <p:cNvSpPr txBox="1">
            <a:spLocks/>
          </p:cNvSpPr>
          <p:nvPr/>
        </p:nvSpPr>
        <p:spPr>
          <a:xfrm>
            <a:off x="0" y="-55774"/>
            <a:ext cx="11657613" cy="1232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indent="450850" fontAlgn="base">
              <a:lnSpc>
                <a:spcPct val="100000"/>
              </a:lnSpc>
              <a:spcAft>
                <a:spcPct val="0"/>
              </a:spcAft>
            </a:pPr>
            <a:r>
              <a:rPr lang="ru-RU" sz="3600" b="1" i="1" dirty="0">
                <a:latin typeface="+mn-lt"/>
                <a:ea typeface="Times New Roman" pitchFamily="18" charset="0"/>
                <a:cs typeface="Times New Roman" pitchFamily="18" charset="0"/>
              </a:rPr>
              <a:t>Положительные изменения, </a:t>
            </a:r>
            <a:r>
              <a:rPr lang="ru-RU" sz="3600" b="1" i="1" dirty="0" smtClean="0">
                <a:latin typeface="+mn-lt"/>
                <a:ea typeface="Times New Roman" pitchFamily="18" charset="0"/>
                <a:cs typeface="Times New Roman" pitchFamily="18" charset="0"/>
              </a:rPr>
              <a:t>наступившие в результате </a:t>
            </a:r>
            <a:r>
              <a:rPr lang="ru-RU" sz="3600" b="1" i="1" dirty="0">
                <a:latin typeface="+mn-lt"/>
                <a:ea typeface="Times New Roman" pitchFamily="18" charset="0"/>
                <a:cs typeface="Times New Roman" pitchFamily="18" charset="0"/>
              </a:rPr>
              <a:t>внедрения </a:t>
            </a:r>
            <a:r>
              <a:rPr lang="ru-RU" sz="3600" b="1" i="1" dirty="0" smtClean="0">
                <a:latin typeface="+mn-lt"/>
                <a:ea typeface="Times New Roman" pitchFamily="18" charset="0"/>
                <a:cs typeface="Times New Roman" pitchFamily="18" charset="0"/>
              </a:rPr>
              <a:t>практики:</a:t>
            </a:r>
            <a:endParaRPr lang="ru-RU" sz="3600" b="1" i="1" dirty="0">
              <a:latin typeface="+mn-lt"/>
              <a:cs typeface="Arial" pitchFamily="34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5DA912EB-2B2C-3247-BDE0-8E8298054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850" y="184554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0737" y="1751888"/>
            <a:ext cx="6859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/>
              <a:t>Замена светильников с ртутными лампами и лампами накаливания на более эффективные привела к экономии электрической энергии. Помимо энергосбережения (в части электроэнергии) модернизация систем уличного освещения позволила сократить потребляемую мощность.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39" y="3022214"/>
            <a:ext cx="2534669" cy="1906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897" y="3072347"/>
            <a:ext cx="1993565" cy="1493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47" t="43457" r="38188" b="17162"/>
          <a:stretch/>
        </p:blipFill>
        <p:spPr>
          <a:xfrm>
            <a:off x="9507673" y="3229216"/>
            <a:ext cx="2350093" cy="2640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9905" y="1450165"/>
            <a:ext cx="2554445" cy="1780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0757" y="1659321"/>
            <a:ext cx="1042506" cy="883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89" y="4369441"/>
            <a:ext cx="3164275" cy="2373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62" y="5121340"/>
            <a:ext cx="1938696" cy="133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39" r="26790"/>
          <a:stretch/>
        </p:blipFill>
        <p:spPr>
          <a:xfrm>
            <a:off x="6545142" y="2769709"/>
            <a:ext cx="2732040" cy="2985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/>
          <p:cNvSpPr txBox="1"/>
          <p:nvPr/>
        </p:nvSpPr>
        <p:spPr>
          <a:xfrm>
            <a:off x="6276531" y="5755420"/>
            <a:ext cx="6126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/>
              <a:t>Установленные светильники являются экологически безопасными, так как не содержат вредных химических соединений. Новые светильники работают в комфортном для глаз  спектре, бесшумны, не требуют специальной утилизации</a:t>
            </a:r>
          </a:p>
        </p:txBody>
      </p:sp>
    </p:spTree>
    <p:extLst>
      <p:ext uri="{BB962C8B-B14F-4D97-AF65-F5344CB8AC3E}">
        <p14:creationId xmlns:p14="http://schemas.microsoft.com/office/powerpoint/2010/main" val="2576728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>
            <a:extLst>
              <a:ext uri="{FF2B5EF4-FFF2-40B4-BE49-F238E27FC236}">
                <a16:creationId xmlns="" xmlns:a16="http://schemas.microsoft.com/office/drawing/2014/main" id="{A5D5ABB3-0AE1-364F-AB6F-5F90ADEDA039}"/>
              </a:ext>
            </a:extLst>
          </p:cNvPr>
          <p:cNvSpPr txBox="1">
            <a:spLocks/>
          </p:cNvSpPr>
          <p:nvPr/>
        </p:nvSpPr>
        <p:spPr>
          <a:xfrm>
            <a:off x="0" y="-55774"/>
            <a:ext cx="11657613" cy="1232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indent="450850" fontAlgn="base">
              <a:lnSpc>
                <a:spcPct val="100000"/>
              </a:lnSpc>
              <a:spcAft>
                <a:spcPct val="0"/>
              </a:spcAft>
            </a:pPr>
            <a:r>
              <a:rPr lang="ru-RU" sz="3600" b="1" i="1" dirty="0" smtClean="0">
                <a:latin typeface="+mn-lt"/>
                <a:ea typeface="Times New Roman" pitchFamily="18" charset="0"/>
                <a:cs typeface="Times New Roman" pitchFamily="18" charset="0"/>
              </a:rPr>
              <a:t>Положительные изменения, наступившие в результате внедрения практики:</a:t>
            </a:r>
            <a:endParaRPr lang="ru-RU" sz="3600" b="1" i="1" dirty="0">
              <a:latin typeface="+mn-lt"/>
              <a:cs typeface="Arial" pitchFamily="34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5DA912EB-2B2C-3247-BDE0-8E8298054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850" y="184554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21170">
            <a:off x="10147434" y="1253432"/>
            <a:ext cx="1747348" cy="229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616" y="1078614"/>
            <a:ext cx="1843664" cy="2210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537" y="3611734"/>
            <a:ext cx="3043571" cy="3137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89" r="36148"/>
          <a:stretch/>
        </p:blipFill>
        <p:spPr>
          <a:xfrm>
            <a:off x="2942803" y="1176936"/>
            <a:ext cx="1999369" cy="461483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1" r="49657"/>
          <a:stretch/>
        </p:blipFill>
        <p:spPr>
          <a:xfrm>
            <a:off x="264400" y="1329780"/>
            <a:ext cx="2042963" cy="4843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7195" y="3185316"/>
            <a:ext cx="2856422" cy="3617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-9833" y="1047906"/>
            <a:ext cx="78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До</a:t>
            </a:r>
            <a:endParaRPr lang="ru-RU" b="1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2581596" y="5323552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После</a:t>
            </a:r>
            <a:endParaRPr lang="ru-RU" b="1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8422004" y="4201189"/>
            <a:ext cx="1153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После</a:t>
            </a:r>
            <a:endParaRPr lang="ru-RU" b="1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9797899" y="1240264"/>
            <a:ext cx="507633" cy="377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До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968333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>
            <a:extLst>
              <a:ext uri="{FF2B5EF4-FFF2-40B4-BE49-F238E27FC236}">
                <a16:creationId xmlns="" xmlns:a16="http://schemas.microsoft.com/office/drawing/2014/main" id="{A5D5ABB3-0AE1-364F-AB6F-5F90ADEDA039}"/>
              </a:ext>
            </a:extLst>
          </p:cNvPr>
          <p:cNvSpPr txBox="1">
            <a:spLocks/>
          </p:cNvSpPr>
          <p:nvPr/>
        </p:nvSpPr>
        <p:spPr>
          <a:xfrm>
            <a:off x="0" y="-55774"/>
            <a:ext cx="11657613" cy="1232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indent="450850" fontAlgn="base">
              <a:lnSpc>
                <a:spcPct val="100000"/>
              </a:lnSpc>
              <a:spcAft>
                <a:spcPct val="0"/>
              </a:spcAft>
            </a:pPr>
            <a:r>
              <a:rPr lang="ru-RU" sz="3600" b="1" i="1" dirty="0">
                <a:latin typeface="+mn-lt"/>
                <a:ea typeface="Times New Roman" pitchFamily="18" charset="0"/>
                <a:cs typeface="Times New Roman" pitchFamily="18" charset="0"/>
              </a:rPr>
              <a:t>Положительные изменения, </a:t>
            </a:r>
            <a:r>
              <a:rPr lang="ru-RU" sz="3600" b="1" i="1" dirty="0" smtClean="0">
                <a:latin typeface="+mn-lt"/>
                <a:ea typeface="Times New Roman" pitchFamily="18" charset="0"/>
                <a:cs typeface="Times New Roman" pitchFamily="18" charset="0"/>
              </a:rPr>
              <a:t>наступившие в результате </a:t>
            </a:r>
            <a:r>
              <a:rPr lang="ru-RU" sz="3600" b="1" i="1" dirty="0">
                <a:latin typeface="+mn-lt"/>
                <a:ea typeface="Times New Roman" pitchFamily="18" charset="0"/>
                <a:cs typeface="Times New Roman" pitchFamily="18" charset="0"/>
              </a:rPr>
              <a:t>внедрения </a:t>
            </a:r>
            <a:r>
              <a:rPr lang="ru-RU" sz="3600" b="1" i="1" dirty="0" smtClean="0">
                <a:latin typeface="+mn-lt"/>
                <a:ea typeface="Times New Roman" pitchFamily="18" charset="0"/>
                <a:cs typeface="Times New Roman" pitchFamily="18" charset="0"/>
              </a:rPr>
              <a:t>практики:</a:t>
            </a:r>
            <a:endParaRPr lang="ru-RU" sz="3600" b="1" i="1" dirty="0">
              <a:latin typeface="+mn-lt"/>
              <a:cs typeface="Arial" pitchFamily="34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5DA912EB-2B2C-3247-BDE0-8E8298054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850" y="184554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099" y="1403327"/>
            <a:ext cx="6885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/>
              <a:t> Качественное уличное освещение обеспечивает жителям с. Угра чувство безопасности и комфорта, что позволяет людям избавиться от "страха перед ночными улицами". Ярко освещенные улицы села в вечерние часы позволяют родителям не беспокоиться за безопасность детей, что дает возможность организовать их досуг оптимальным образом (посещение спортивных секций, музыкальной школы, детского дома творчества)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18329" y="4875656"/>
            <a:ext cx="61267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/>
              <a:t>Согласно отчету оперативно-служебной деятельности пункта полиции по </a:t>
            </a:r>
            <a:r>
              <a:rPr lang="ru-RU" sz="1600" i="1" dirty="0" err="1"/>
              <a:t>Угранскому</a:t>
            </a:r>
            <a:r>
              <a:rPr lang="ru-RU" sz="1600" i="1" dirty="0"/>
              <a:t> району  повышение уровня освещенности напрямую влияет на криминальную обстановку в селе, снижая, число уличных преступлений. Снижение преступлений на улицах села в темное время суток является не только положительным социальным фактором, но и позволяет экономить бюджетные средства.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08" y="3041163"/>
            <a:ext cx="3863097" cy="3719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479" y="1272874"/>
            <a:ext cx="4284597" cy="3376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65990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1010</TotalTime>
  <Words>568</Words>
  <Application>Microsoft Office PowerPoint</Application>
  <PresentationFormat>Произвольный</PresentationFormat>
  <Paragraphs>52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Историческая справка     </vt:lpstr>
      <vt:lpstr> Выдающиеся люди Угранского района Смоленской области  </vt:lpstr>
      <vt:lpstr>Обоснование необходимости реализации практики: </vt:lpstr>
      <vt:lpstr>Проблемы, которые должны быть  решены реализацией практики:</vt:lpstr>
      <vt:lpstr>Результаты проекта: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Дрепа</dc:creator>
  <cp:lastModifiedBy>Пользователь</cp:lastModifiedBy>
  <cp:revision>63</cp:revision>
  <cp:lastPrinted>2023-11-28T09:29:05Z</cp:lastPrinted>
  <dcterms:created xsi:type="dcterms:W3CDTF">2021-05-10T13:04:33Z</dcterms:created>
  <dcterms:modified xsi:type="dcterms:W3CDTF">2023-11-28T09:41:58Z</dcterms:modified>
</cp:coreProperties>
</file>