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22"/>
  </p:notesMasterIdLst>
  <p:sldIdLst>
    <p:sldId id="280" r:id="rId2"/>
    <p:sldId id="281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-8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9FD527-2659-499B-B869-04AF4469C05B}" type="datetimeFigureOut">
              <a:rPr lang="ru-RU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D5789E-90E7-4EA1-A942-867DB4FA3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660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067CB7-B18F-4300-A211-B4DFA428DBDA}" type="slidenum">
              <a:rPr lang="ru-RU" sz="1200"/>
              <a:pPr algn="r"/>
              <a:t>5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10495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E0DD83-FC03-4C58-B751-C9192712B987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ACA49-BABA-472C-BD58-EE560C8CCD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8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7F275A-507E-483D-A816-2598F32A852E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A1AF6-B05B-4602-9533-F74F8209DE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0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662C0-D4B6-4684-8BAA-691FE6C2D13A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F5035-5B79-4AFD-8A92-64F233B63B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5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F1D9B7-FBA6-4E1A-AB10-EF65F03108ED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F37BC-08C6-4D07-A9BC-81BF3A44E7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92715A-33C0-4164-B4C0-1767D9A1DEE9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9D800-22C7-4EF2-A63F-5B5EF52154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3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9FFC12-1109-40AE-90EE-3BC226E5D147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A746A-CB2C-46A1-89B7-CE59CE7104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51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789766-4B12-43F7-A414-36F7EA11DFAE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3DBC4-513E-4AF4-AB34-0314F4C85E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1AE39-3550-4610-8644-435366E8CCFC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4CCB5-ED0D-4F8C-AD2B-948E783BC0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9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E19BB-D02A-4477-B02B-8FDDD3002CD6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66F6B4-D8FF-4EFD-85B7-B2D279A0B9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7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CB81DB-913A-4FCF-803A-94ED47E32A3F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7F562-682F-4686-8B36-95D468BCCD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1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B3D7-0304-4D04-953B-68E116C0DD83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185CC-4C54-495E-A536-2E26073C5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6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E465F5-E06D-4294-BAAC-FF790D1F1271}" type="datetimeFigureOut">
              <a:rPr lang="ru-RU" smtClean="0"/>
              <a:pPr>
                <a:defRPr/>
              </a:pPr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38AC19-4E85-4738-A631-286BB26C3D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24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8367464" cy="1765912"/>
          </a:xfrm>
        </p:spPr>
        <p:txBody>
          <a:bodyPr anchor="t">
            <a:normAutofit/>
          </a:bodyPr>
          <a:lstStyle/>
          <a:p>
            <a:r>
              <a:rPr lang="ru-RU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Презентация конкурсной работы Всероссийского конкурса «Лучшая муниципальная практика» </a:t>
            </a:r>
            <a:r>
              <a:rPr lang="ru-RU" sz="2000" b="1" i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Угранского</a:t>
            </a:r>
            <a:r>
              <a:rPr lang="ru-RU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сельского поселения </a:t>
            </a:r>
            <a:r>
              <a:rPr lang="ru-RU" sz="2000" b="1" i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Угранского</a:t>
            </a:r>
            <a:r>
              <a:rPr lang="ru-RU" sz="20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района Смоленской области в номинации «Муниципальная экономическая политика и управление муниципальными </a:t>
            </a:r>
            <a:r>
              <a:rPr lang="ru-RU" sz="2000" b="1" i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финансами»</a:t>
            </a:r>
            <a:br>
              <a:rPr lang="ru-RU" sz="2000" b="1" i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b="1" i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2021 год</a:t>
            </a:r>
            <a:endParaRPr lang="ru-RU" sz="1800" b="1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338" name="Рисунок 3" descr="Coat_of_arms_of_Ugra_district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16632"/>
            <a:ext cx="1728192" cy="171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28926" y="913296"/>
            <a:ext cx="7993012" cy="820968"/>
          </a:xfrm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altLang="ru-RU" sz="2400" b="1" i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Оперативный контроль и анализ  поступления доходов в бюджет сельского поселения</a:t>
            </a:r>
            <a:endParaRPr lang="ru-RU" altLang="ru-RU" sz="24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26626" name="Text Box 30"/>
          <p:cNvSpPr txBox="1">
            <a:spLocks noChangeArrowheads="1"/>
          </p:cNvSpPr>
          <p:nvPr/>
        </p:nvSpPr>
        <p:spPr bwMode="auto">
          <a:xfrm>
            <a:off x="13209" y="2354007"/>
            <a:ext cx="40627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целях контроля за поступлением доходов в бюджет сельского поселения осуществляется ежемесячный мониторинг доходной части бюджета</a:t>
            </a:r>
          </a:p>
        </p:txBody>
      </p:sp>
      <p:sp>
        <p:nvSpPr>
          <p:cNvPr id="26627" name="Text Box 32"/>
          <p:cNvSpPr txBox="1">
            <a:spLocks noChangeArrowheads="1"/>
          </p:cNvSpPr>
          <p:nvPr/>
        </p:nvSpPr>
        <p:spPr bwMode="auto">
          <a:xfrm>
            <a:off x="4699442" y="2381082"/>
            <a:ext cx="40724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результате проведения мониторинга исполнение налоговых и неналоговых доходов в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году составило 11230,2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тыс. руб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628" name="AutoShape 3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9" name="Picture 36" descr="1417356373_red-business-grap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4009183"/>
            <a:ext cx="3003731" cy="254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1" name="Picture 38" descr="1485520999_nalogi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0035" y="4300633"/>
            <a:ext cx="5054927" cy="221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0"/>
            <a:ext cx="1126461" cy="111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96" y="102837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ru-RU" sz="2000" b="1" i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Подраздел 2. </a:t>
            </a:r>
            <a:r>
              <a:rPr lang="ru-RU" sz="2000" b="1" i="1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Практика </a:t>
            </a:r>
            <a:r>
              <a:rPr lang="ru-RU" sz="2000" b="1" i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муниципального образования </a:t>
            </a:r>
            <a:r>
              <a:rPr lang="ru-RU" sz="2000" b="1" i="1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Угранского</a:t>
            </a:r>
            <a:r>
              <a:rPr lang="ru-RU" sz="2000" b="1" i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сельского поселения в сфере «Управление муниципальными финансами»</a:t>
            </a:r>
          </a:p>
        </p:txBody>
      </p:sp>
    </p:spTree>
    <p:extLst>
      <p:ext uri="{BB962C8B-B14F-4D97-AF65-F5344CB8AC3E}">
        <p14:creationId xmlns:p14="http://schemas.microsoft.com/office/powerpoint/2010/main" val="2209830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EFF0F5"/>
              </a:clrFrom>
              <a:clrTo>
                <a:srgbClr val="EFF0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914" name="Rectangle 2"/>
          <p:cNvSpPr>
            <a:spLocks noGrp="1"/>
          </p:cNvSpPr>
          <p:nvPr>
            <p:ph type="ctrTitle"/>
          </p:nvPr>
        </p:nvSpPr>
        <p:spPr bwMode="auto">
          <a:xfrm>
            <a:off x="179388" y="188913"/>
            <a:ext cx="8209035" cy="2016125"/>
          </a:xfrm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200" b="1" i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Взаимодействие с налоговыми и иными уполномоченными органами государственной власти Смоленской области по обеспечению полноты и своевременности поступлений доходов в бюджет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subTitle" idx="1"/>
          </p:nvPr>
        </p:nvSpPr>
        <p:spPr>
          <a:xfrm>
            <a:off x="250825" y="2205038"/>
            <a:ext cx="7921625" cy="4392612"/>
          </a:xfrm>
        </p:spPr>
        <p:txBody>
          <a:bodyPr>
            <a:normAutofit fontScale="92500" lnSpcReduction="10000"/>
          </a:bodyPr>
          <a:lstStyle/>
          <a:p>
            <a:pPr marL="609600" indent="-609600" algn="l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</a:rPr>
              <a:t>Проведение работы по выявлению налогоплательщиков, имеющих задолженность в бюджеты различных уровней на основании данных, представленных ИФНС России № 2 по Смоленской области.</a:t>
            </a:r>
          </a:p>
          <a:p>
            <a:pPr marL="609600" indent="-609600" algn="l" eaLnBrk="1" hangingPunct="1">
              <a:lnSpc>
                <a:spcPct val="90000"/>
              </a:lnSpc>
              <a:buClr>
                <a:schemeClr val="tx1"/>
              </a:buClr>
              <a:buFont typeface="Times New Roman" pitchFamily="18" charset="0"/>
              <a:buAutoNum type="arabicPeriod"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</a:rPr>
              <a:t>Проведена работа по выявлению налогоплательщиков, имеющих задолженность.</a:t>
            </a:r>
          </a:p>
          <a:p>
            <a:pPr marL="609600" indent="-609600" algn="l" eaLnBrk="1" hangingPunct="1">
              <a:lnSpc>
                <a:spcPct val="90000"/>
              </a:lnSpc>
              <a:buClr>
                <a:schemeClr val="tx1"/>
              </a:buClr>
              <a:buFont typeface="Times New Roman" pitchFamily="18" charset="0"/>
              <a:buAutoNum type="arabicPeriod"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</a:rPr>
              <a:t>С налогоплательщиками проведена работа об их информировании о задолженности.</a:t>
            </a:r>
          </a:p>
          <a:p>
            <a:pPr marL="609600" indent="-609600" algn="l">
              <a:buClr>
                <a:schemeClr val="tx1"/>
              </a:buClr>
              <a:buFont typeface="Times New Roman" pitchFamily="18" charset="0"/>
              <a:buAutoNum type="arabicPeriod"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работы в бюджет сельского поселения поступило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550,8 </a:t>
            </a:r>
            <a:r>
              <a:rPr lang="ru-RU" sz="1800" i="1" dirty="0" smtClean="0">
                <a:latin typeface="Times New Roman" pitchFamily="18" charset="0"/>
                <a:cs typeface="Times New Roman" panose="02020603050405020304" pitchFamily="18" charset="0"/>
              </a:rPr>
              <a:t> тыс. руб., в </a:t>
            </a:r>
            <a:r>
              <a:rPr lang="ru-RU" sz="1800" i="1" dirty="0" err="1" smtClean="0">
                <a:latin typeface="Times New Roman" pitchFamily="18" charset="0"/>
                <a:cs typeface="Times New Roman" panose="02020603050405020304" pitchFamily="18" charset="0"/>
              </a:rPr>
              <a:t>т.ч</a:t>
            </a:r>
            <a:r>
              <a:rPr lang="ru-RU" sz="1800" i="1" dirty="0" smtClean="0">
                <a:latin typeface="Times New Roman" pitchFamily="18" charset="0"/>
                <a:cs typeface="Times New Roman" panose="02020603050405020304" pitchFamily="18" charset="0"/>
              </a:rPr>
              <a:t>. налог на имущество физических  лиц  в сумме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124,6 </a:t>
            </a:r>
            <a:r>
              <a:rPr lang="ru-RU" sz="1800" i="1" dirty="0" smtClean="0">
                <a:latin typeface="Times New Roman" pitchFamily="18" charset="0"/>
                <a:cs typeface="Times New Roman" panose="02020603050405020304" pitchFamily="18" charset="0"/>
              </a:rPr>
              <a:t> тыс. руб., земельный налог-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426,2 </a:t>
            </a:r>
            <a:r>
              <a:rPr lang="ru-RU" sz="1800" i="1" dirty="0" smtClean="0">
                <a:latin typeface="Times New Roman" pitchFamily="18" charset="0"/>
                <a:cs typeface="Times New Roman" panose="02020603050405020304" pitchFamily="18" charset="0"/>
              </a:rPr>
              <a:t> тыс. руб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</a:rPr>
              <a:t>. </a:t>
            </a:r>
          </a:p>
          <a:p>
            <a:pPr marL="609600" indent="-609600" algn="l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</a:rPr>
              <a:t>Повышение эффективности деятельности Межведомственной комиссии при Администрации МО «</a:t>
            </a:r>
            <a:r>
              <a:rPr lang="ru-RU" sz="1800" b="1" i="1" dirty="0" err="1" smtClean="0">
                <a:solidFill>
                  <a:schemeClr val="tx1"/>
                </a:solidFill>
                <a:latin typeface="Times New Roman" pitchFamily="18" charset="0"/>
              </a:rPr>
              <a:t>Угранский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</a:rPr>
              <a:t> район» Смоленской области по укреплению налоговой дисциплины.</a:t>
            </a:r>
          </a:p>
          <a:p>
            <a:pPr marL="609600" indent="-609600" algn="l">
              <a:buClr>
                <a:schemeClr val="tx1"/>
              </a:buClr>
              <a:buFont typeface="Times New Roman" pitchFamily="18" charset="0"/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легализации трудовых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отношений.</a:t>
            </a:r>
          </a:p>
          <a:p>
            <a:pPr marL="609600" indent="-609600" algn="l">
              <a:buClr>
                <a:schemeClr val="tx1"/>
              </a:buClr>
              <a:buFont typeface="Times New Roman" pitchFamily="18" charset="0"/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работы за 2022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было выявлено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в отношении которых работодателями были оформлены трудовые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договора.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779" y="0"/>
            <a:ext cx="1080221" cy="10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ctrTitle"/>
          </p:nvPr>
        </p:nvSpPr>
        <p:spPr bwMode="auto">
          <a:xfrm>
            <a:off x="457200" y="260350"/>
            <a:ext cx="8435975" cy="477838"/>
          </a:xfrm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600" b="1" i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Льготы</a:t>
            </a:r>
            <a:r>
              <a:rPr lang="ru-RU" sz="3200" b="1" i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и ставки по налогам.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subTitle" idx="1"/>
          </p:nvPr>
        </p:nvSpPr>
        <p:spPr>
          <a:xfrm>
            <a:off x="395436" y="1115623"/>
            <a:ext cx="7680325" cy="1872307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</a:rPr>
              <a:t>Отмена местных льгот по налогу на имущество физических лиц. </a:t>
            </a:r>
          </a:p>
          <a:p>
            <a:pPr marL="0" indent="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</a:rPr>
              <a:t>В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itchFamily="18" charset="0"/>
              </a:rPr>
              <a:t>Угранском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</a:rPr>
              <a:t> сельском поселении действуют максимальные налоговые ставки по земельному налогу согласно ст. 394 НК, что способствует увеличению поступлений в доход бюджета. </a:t>
            </a:r>
          </a:p>
        </p:txBody>
      </p:sp>
      <p:pic>
        <p:nvPicPr>
          <p:cNvPr id="28675" name="Picture 4" descr="fb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9" y="2720975"/>
            <a:ext cx="2987675" cy="200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5" descr="nalog-na-zemly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7" y="4929187"/>
            <a:ext cx="2890837" cy="192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6" descr="5-1-1024x6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4950" y="3827859"/>
            <a:ext cx="3384550" cy="216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7" descr="17-10-nolog-dacha1-14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006" y="2614463"/>
            <a:ext cx="3276600" cy="171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8" descr="podatok-na-zemly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4" y="5276570"/>
            <a:ext cx="2835621" cy="1499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331" y="37096"/>
            <a:ext cx="1150691" cy="11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4" r="47564" b="43488"/>
          <a:stretch/>
        </p:blipFill>
        <p:spPr>
          <a:xfrm>
            <a:off x="6908533" y="2658509"/>
            <a:ext cx="2276056" cy="2873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070" y="4269473"/>
            <a:ext cx="1801065" cy="2281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"/>
            <a:ext cx="8280920" cy="1060488"/>
          </a:xfrm>
        </p:spPr>
        <p:txBody>
          <a:bodyPr>
            <a:noAutofit/>
          </a:bodyPr>
          <a:lstStyle/>
          <a:p>
            <a:pPr algn="ctr"/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системы освещения на территории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с использованием механизма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энергосервисного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контракта.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" y="3238512"/>
            <a:ext cx="2324604" cy="1909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7765497" y="6157660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После</a:t>
            </a:r>
            <a:endParaRPr lang="ru-RU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3783" y="1628800"/>
            <a:ext cx="40148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жителей муниципального образования: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Экологическая безопасность светильников;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Комфортность нахождения на улице в темное время суток;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уровня безопасности жизни населения;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Рост позитивных настроений жителей.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3405364"/>
            <a:ext cx="613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До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9978" y="1398466"/>
            <a:ext cx="47525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n-lt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бюджета муниципального образования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поселения: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Экономия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бюджета из-за сокращения расходов на оплату коммунальных услуг и возможность направления ее на реализацию других социально-значимых направлений;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Снижение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потерь электроэнергии, аварийности коммунальных сетей, сроков устранения аварий;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безопасности социально-значимых объектов села;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Гарантированный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использования оборудования на время действия контракта;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и туристической привлекательности   села.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7801" y="1104230"/>
            <a:ext cx="902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результату применения практики получены следующие положительные итоги: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371" y="62868"/>
            <a:ext cx="941408" cy="934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06"/>
          <a:stretch/>
        </p:blipFill>
        <p:spPr>
          <a:xfrm>
            <a:off x="2525048" y="3238512"/>
            <a:ext cx="1512169" cy="2372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r="20075" b="19201"/>
          <a:stretch/>
        </p:blipFill>
        <p:spPr>
          <a:xfrm>
            <a:off x="5966797" y="4193236"/>
            <a:ext cx="1260967" cy="2103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36" y="5134362"/>
            <a:ext cx="1235849" cy="162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457" r="38188" b="17162"/>
          <a:stretch/>
        </p:blipFill>
        <p:spPr>
          <a:xfrm>
            <a:off x="7417003" y="5081548"/>
            <a:ext cx="1478136" cy="166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7089" y="6157660"/>
            <a:ext cx="1253337" cy="88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8965" y="5532256"/>
            <a:ext cx="1938696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66909" y="4210604"/>
            <a:ext cx="89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После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244408" cy="134076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Угранское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приняло участие в 5 государственных программах Смоленской области: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1564176"/>
            <a:ext cx="3469738" cy="17860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дорожно-транспортного комплекса Смоленской области»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5013176"/>
            <a:ext cx="3312367" cy="17388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территории Смоленской области»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2204864"/>
            <a:ext cx="2520280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64017" y="1544346"/>
            <a:ext cx="3404526" cy="1786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и гражданско-патриотическое воспитание граждан Смоленской области»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20072" y="5009001"/>
            <a:ext cx="3648471" cy="1738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качества водоснабжения на территории Смоленской области»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"/>
            <a:ext cx="1222699" cy="121405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608350" y="3410552"/>
            <a:ext cx="4248472" cy="15136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государственной поддержки детям-сиротам, проживающим на территории Смоленской области, в обеспечении жильем»</a:t>
            </a:r>
          </a:p>
        </p:txBody>
      </p:sp>
    </p:spTree>
    <p:extLst>
      <p:ext uri="{BB962C8B-B14F-4D97-AF65-F5344CB8AC3E}">
        <p14:creationId xmlns:p14="http://schemas.microsoft.com/office/powerpoint/2010/main" val="36061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9" y="33407"/>
            <a:ext cx="8383615" cy="947321"/>
          </a:xfrm>
        </p:spPr>
        <p:txBody>
          <a:bodyPr>
            <a:normAutofit/>
          </a:bodyPr>
          <a:lstStyle/>
          <a:p>
            <a:pPr algn="ctr"/>
            <a:r>
              <a:rPr lang="ru-RU" sz="2000" b="1" i="1" spc="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spc="4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000" b="1" i="1" spc="7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000" b="1" i="1" spc="9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2000" b="1" i="1" spc="4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дорожно-транспортного комплекса Смоленской области»</a:t>
            </a:r>
            <a:b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spc="4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2022 год были выполнены следующие работы: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09" y="980728"/>
            <a:ext cx="4464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тротуара по ул.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3431" y="1730568"/>
            <a:ext cx="17773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                 19 000,0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руб., из них средства областного бюджета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18 800,0 тыс.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56752" y="109239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асфальтобетонного покрытия по улице Краснознаменная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618" y="-57550"/>
            <a:ext cx="1158134" cy="11499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82098" y="574428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автомобильной дороги по ул. Парковая, Октябрьская, Исаковского, Топольская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20218"/>
            <a:ext cx="3168352" cy="3167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35107" y="5680123"/>
            <a:ext cx="5180070" cy="1092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2540" algn="just">
              <a:lnSpc>
                <a:spcPct val="116100"/>
              </a:lnSpc>
              <a:spcBef>
                <a:spcPts val="50"/>
              </a:spcBef>
            </a:pPr>
            <a:r>
              <a:rPr lang="ru-RU" sz="1400" i="1" spc="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Данный</a:t>
            </a:r>
            <a:r>
              <a:rPr lang="ru-RU" sz="1400" i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4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</a:t>
            </a:r>
            <a:r>
              <a:rPr lang="ru-RU" sz="14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элементами</a:t>
            </a:r>
            <a:r>
              <a:rPr lang="ru-RU" sz="14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эксклюзивности,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marR="452120" indent="51435" algn="just">
              <a:lnSpc>
                <a:spcPct val="116100"/>
              </a:lnSpc>
            </a:pPr>
            <a:r>
              <a:rPr lang="ru-RU" sz="1400" i="1" spc="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</a:t>
            </a:r>
            <a:r>
              <a:rPr lang="ru-RU" sz="14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</a:t>
            </a:r>
            <a:r>
              <a:rPr lang="ru-RU" sz="14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тротуара,</a:t>
            </a:r>
            <a:r>
              <a:rPr lang="ru-RU" sz="14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</a:t>
            </a:r>
            <a:r>
              <a:rPr lang="ru-RU" sz="14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плавные</a:t>
            </a:r>
            <a:r>
              <a:rPr lang="ru-RU" sz="14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1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спуски</a:t>
            </a:r>
            <a:r>
              <a:rPr lang="ru-RU" sz="14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400" i="1" spc="-4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пешеходным</a:t>
            </a:r>
            <a:r>
              <a:rPr lang="ru-RU" sz="14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переходам</a:t>
            </a:r>
            <a:r>
              <a:rPr lang="ru-RU" sz="14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4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маломобильных</a:t>
            </a:r>
            <a:r>
              <a:rPr lang="ru-RU" sz="14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14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spc="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" y="1416333"/>
            <a:ext cx="3709967" cy="2088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8" y="2635213"/>
            <a:ext cx="1642795" cy="2918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00" y="3344527"/>
            <a:ext cx="3442048" cy="2161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85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16416" cy="896703"/>
          </a:xfrm>
        </p:spPr>
        <p:txBody>
          <a:bodyPr>
            <a:normAutofit/>
          </a:bodyPr>
          <a:lstStyle/>
          <a:p>
            <a:pPr algn="ctr"/>
            <a:r>
              <a:rPr lang="ru-RU" sz="1800" b="1" i="1" spc="1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i="1" spc="4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1800" b="1" i="1" spc="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и гражданско-патриотическое воспитание граждан Смоленской области» </a:t>
            </a:r>
            <a:b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</a:t>
            </a: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благоустройству памятника 4ВДК</a:t>
            </a: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809" y="3237882"/>
            <a:ext cx="31431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681,1 тыс. руб., из них средства федерального и областного бюджетов – 648,7 тыс.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505" y="4805017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+mn-lt"/>
              </a:rPr>
              <a:t>До</a:t>
            </a:r>
            <a:endParaRPr lang="ru-RU" sz="20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5463" y="623731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После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360" y="436510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+mn-lt"/>
              </a:rPr>
              <a:t>После</a:t>
            </a:r>
            <a:endParaRPr lang="ru-RU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426" y="-36051"/>
            <a:ext cx="1135642" cy="11276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74" y="3030072"/>
            <a:ext cx="2809036" cy="2106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4" y="935242"/>
            <a:ext cx="3018979" cy="2026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" y="4502896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323528" y="3645024"/>
            <a:ext cx="49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97" y="1104095"/>
            <a:ext cx="3881654" cy="1960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59" y="4416462"/>
            <a:ext cx="3092562" cy="2005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0" y="3068923"/>
            <a:ext cx="19304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7172487" y="6460517"/>
            <a:ext cx="89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4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r="18408"/>
          <a:stretch/>
        </p:blipFill>
        <p:spPr>
          <a:xfrm rot="5400000">
            <a:off x="2255183" y="985519"/>
            <a:ext cx="1509717" cy="2027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-9161" r="-10946" b="9161"/>
          <a:stretch/>
        </p:blipFill>
        <p:spPr>
          <a:xfrm>
            <a:off x="362352" y="5521279"/>
            <a:ext cx="2664296" cy="131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183" y="-127923"/>
            <a:ext cx="9144000" cy="1341528"/>
          </a:xfrm>
        </p:spPr>
        <p:txBody>
          <a:bodyPr>
            <a:noAutofit/>
          </a:bodyPr>
          <a:lstStyle/>
          <a:p>
            <a:pPr algn="ctr"/>
            <a:r>
              <a:rPr lang="ru-RU" sz="1800" b="1" i="1" spc="1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i="1" spc="4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1800" b="1" i="1" spc="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качества водоснабжения на территории </a:t>
            </a: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b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объекту «Реконструкция 2-х станций водоподготовки в с. Угра Угранского район Смоленской области»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50262" y="3237114"/>
            <a:ext cx="3386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22 872,3</a:t>
            </a:r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из них средства областного бюджета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22 870,0 тыс.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294" y="-6263"/>
            <a:ext cx="662181" cy="657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2833" y="1593256"/>
            <a:ext cx="3444295" cy="2620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10" y="1338815"/>
            <a:ext cx="2007413" cy="172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r="18980"/>
          <a:stretch/>
        </p:blipFill>
        <p:spPr>
          <a:xfrm rot="5400000">
            <a:off x="4177139" y="1103521"/>
            <a:ext cx="2044697" cy="2318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2417" y="2199173"/>
            <a:ext cx="1770266" cy="3008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63033" y="4652556"/>
            <a:ext cx="901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ведомственном проекте «Оказание государственной поддержки детям-сиротам, проживающим на территории Смоленской области, в обеспечении жильем» в рамках областной государственной программы «Развитие образования в Смоленской области» выполнены работы по ремонту квартиры ребенка – сироты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59169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165,0 тыс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руб., из них средства областного бюджета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165,0 тыс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14587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-90990"/>
            <a:ext cx="1048347" cy="10409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302"/>
            <a:ext cx="8676456" cy="1252442"/>
          </a:xfrm>
        </p:spPr>
        <p:txBody>
          <a:bodyPr>
            <a:noAutofit/>
          </a:bodyPr>
          <a:lstStyle/>
          <a:p>
            <a:pPr algn="ctr"/>
            <a:r>
              <a:rPr lang="ru-RU" sz="2000" b="1" i="1" spc="13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spc="4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000" b="1" i="1" spc="8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городской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среды на территории Смоленской области»</a:t>
            </a:r>
            <a:b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spc="6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spc="3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ыполнены работы по благоустройству общественной территории площади имени В.И. Ленина в центре села Угра 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759" y="6021288"/>
            <a:ext cx="36305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2 200,2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 средства федерального и областного бюджетов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2 200,0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3" y="2541255"/>
            <a:ext cx="3906065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010614" y="5085184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+mn-lt"/>
              </a:rPr>
              <a:t>До</a:t>
            </a:r>
            <a:endParaRPr lang="ru-RU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88" y="2301582"/>
            <a:ext cx="3102191" cy="2264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52" y="1226177"/>
            <a:ext cx="2299158" cy="4084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62" y="4417448"/>
            <a:ext cx="4780284" cy="242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049" y="1374305"/>
            <a:ext cx="66621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создания данного проекта дети села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получить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активного отдыха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– скамейки в тени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деревьев.</a:t>
            </a:r>
          </a:p>
          <a:p>
            <a:pPr marL="171450" indent="-171450">
              <a:buFontTx/>
              <a:buChar char="-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периметру – пространство для спокойных прогулок и отдыха, фонари и урны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мусора.</a:t>
            </a:r>
          </a:p>
          <a:p>
            <a:pPr marL="171450" indent="-171450">
              <a:buFontTx/>
              <a:buChar char="-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121978" y="3792103"/>
            <a:ext cx="89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3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" y="-227578"/>
            <a:ext cx="7821488" cy="3543402"/>
          </a:xfrm>
          <a:prstGeom prst="rect">
            <a:avLst/>
          </a:prstGeom>
          <a:noFill/>
          <a:ln>
            <a:noFill/>
          </a:ln>
          <a:effectLst>
            <a:outerShdw blurRad="1270000" dist="35921" dir="21540000" algn="ctr" rotWithShape="0">
              <a:schemeClr val="bg1">
                <a:alpha val="0"/>
              </a:schemeClr>
            </a:outerShdw>
            <a:reflection stA="60000" endPos="62000" dist="508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/>
          </p:cNvSpPr>
          <p:nvPr>
            <p:ph type="ctrTitle"/>
          </p:nvPr>
        </p:nvSpPr>
        <p:spPr bwMode="auto">
          <a:xfrm>
            <a:off x="179389" y="0"/>
            <a:ext cx="7488955" cy="1052512"/>
          </a:xfrm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i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Управление муниципальными финансами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subTitle" idx="1"/>
          </p:nvPr>
        </p:nvSpPr>
        <p:spPr>
          <a:xfrm>
            <a:off x="323850" y="1268413"/>
            <a:ext cx="8439150" cy="935037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</a:rPr>
              <a:t>Привлечение общественности к участию в бюджетном процессе проводятся публичные слушания по проекту местного бюджета и отчету об его исполнении.</a:t>
            </a:r>
          </a:p>
        </p:txBody>
      </p:sp>
      <p:pic>
        <p:nvPicPr>
          <p:cNvPr id="43011" name="Picture 5" descr="24cd505980020d8dcc2c1aef3dbf09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664" y="4444867"/>
            <a:ext cx="3457575" cy="222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4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6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7" name="Picture 16" descr="b5524caeac1a9761017998cdc21631ed_900x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2276475"/>
            <a:ext cx="3498850" cy="2312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8" name="Text Box 17"/>
          <p:cNvSpPr txBox="1">
            <a:spLocks noChangeArrowheads="1"/>
          </p:cNvSpPr>
          <p:nvPr/>
        </p:nvSpPr>
        <p:spPr bwMode="auto">
          <a:xfrm>
            <a:off x="0" y="2219039"/>
            <a:ext cx="25202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На публичных слушаниях граждане обсуждают проекты и рекомендуют принять их за основу.</a:t>
            </a:r>
          </a:p>
        </p:txBody>
      </p:sp>
      <p:sp>
        <p:nvSpPr>
          <p:cNvPr id="43019" name="Text Box 18"/>
          <p:cNvSpPr txBox="1">
            <a:spLocks noChangeArrowheads="1"/>
          </p:cNvSpPr>
          <p:nvPr/>
        </p:nvSpPr>
        <p:spPr bwMode="auto">
          <a:xfrm>
            <a:off x="6301238" y="2203450"/>
            <a:ext cx="28654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Информация о проведении публичных слушаний и итоги их проведения подлежат опубликованию в районных СМИ.</a:t>
            </a:r>
          </a:p>
        </p:txBody>
      </p:sp>
      <p:sp>
        <p:nvSpPr>
          <p:cNvPr id="43020" name="AutoShape 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21" name="Picture 21" descr="obschestvenno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0" y="4461536"/>
            <a:ext cx="3671888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35076"/>
            <a:ext cx="1033731" cy="10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028384" cy="10652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Рисунок 3" descr="Без имени-2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6062" y="3103563"/>
            <a:ext cx="16097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341438"/>
            <a:ext cx="1690688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5746750" y="5300663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140200" y="5300663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2511425" y="528637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559550" y="4902200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957763" y="4903788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327400" y="4903788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17688" y="4903788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58950" y="5124450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15372" name="TextBox 15"/>
          <p:cNvSpPr txBox="1">
            <a:spLocks noChangeArrowheads="1"/>
          </p:cNvSpPr>
          <p:nvPr/>
        </p:nvSpPr>
        <p:spPr bwMode="auto">
          <a:xfrm>
            <a:off x="1487488" y="5849938"/>
            <a:ext cx="1573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>
                <a:latin typeface="Open Sans"/>
                <a:ea typeface="Open Sans"/>
                <a:cs typeface="Open Sans"/>
              </a:rPr>
              <a:t>с. Угра как ж.д. станции</a:t>
            </a:r>
          </a:p>
        </p:txBody>
      </p:sp>
      <p:sp>
        <p:nvSpPr>
          <p:cNvPr id="15373" name="TextBox 16"/>
          <p:cNvSpPr txBox="1">
            <a:spLocks noChangeArrowheads="1"/>
          </p:cNvSpPr>
          <p:nvPr/>
        </p:nvSpPr>
        <p:spPr bwMode="auto">
          <a:xfrm>
            <a:off x="2927350" y="5849938"/>
            <a:ext cx="1739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Open Sans"/>
                <a:ea typeface="Open Sans"/>
                <a:cs typeface="Open Sans"/>
              </a:rPr>
              <a:t>Образование Угранского района путем объединения Всходского и Знаменского районов </a:t>
            </a:r>
          </a:p>
        </p:txBody>
      </p:sp>
      <p:sp>
        <p:nvSpPr>
          <p:cNvPr id="15374" name="TextBox 17"/>
          <p:cNvSpPr txBox="1">
            <a:spLocks noChangeArrowheads="1"/>
          </p:cNvSpPr>
          <p:nvPr/>
        </p:nvSpPr>
        <p:spPr bwMode="auto">
          <a:xfrm>
            <a:off x="4692650" y="5835650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Open Sans"/>
                <a:ea typeface="Open Sans"/>
                <a:cs typeface="Open Sans"/>
              </a:rPr>
              <a:t>Угранский район присоединен к Вяземскому району </a:t>
            </a:r>
          </a:p>
        </p:txBody>
      </p:sp>
      <p:sp>
        <p:nvSpPr>
          <p:cNvPr id="15375" name="TextBox 18"/>
          <p:cNvSpPr txBox="1">
            <a:spLocks noChangeArrowheads="1"/>
          </p:cNvSpPr>
          <p:nvPr/>
        </p:nvSpPr>
        <p:spPr bwMode="auto">
          <a:xfrm>
            <a:off x="6156325" y="5834063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15376" name="TextBox 19"/>
          <p:cNvSpPr txBox="1">
            <a:spLocks noChangeArrowheads="1"/>
          </p:cNvSpPr>
          <p:nvPr/>
        </p:nvSpPr>
        <p:spPr bwMode="auto">
          <a:xfrm>
            <a:off x="303213" y="3295650"/>
            <a:ext cx="47736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3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3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3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3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  <a:p>
            <a:pPr algn="just"/>
            <a:endParaRPr lang="ru-RU" sz="12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95650" y="5141913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13313" y="5129213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5100" y="5129213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15381" name="Рисунок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304" y="3072235"/>
            <a:ext cx="169068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2" name="TextBox 25"/>
          <p:cNvSpPr txBox="1">
            <a:spLocks noChangeArrowheads="1"/>
          </p:cNvSpPr>
          <p:nvPr/>
        </p:nvSpPr>
        <p:spPr bwMode="auto">
          <a:xfrm>
            <a:off x="4356100" y="1412875"/>
            <a:ext cx="44100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3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3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300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3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300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pic>
        <p:nvPicPr>
          <p:cNvPr id="15383" name="Рисунок 26" descr="Памятник десантникам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174037"/>
            <a:ext cx="16795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075" y="1385888"/>
            <a:ext cx="15890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Рисунок 28" descr="Без имени-1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9588" y="1417638"/>
            <a:ext cx="1597025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75" y="1379538"/>
            <a:ext cx="16891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688" y="43614"/>
            <a:ext cx="1164284" cy="1156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3" y="830428"/>
            <a:ext cx="7821488" cy="3543402"/>
          </a:xfrm>
          <a:prstGeom prst="rect">
            <a:avLst/>
          </a:prstGeom>
          <a:noFill/>
          <a:ln>
            <a:noFill/>
          </a:ln>
          <a:effectLst>
            <a:outerShdw blurRad="1270000" dist="35921" dir="21540000" algn="ctr" rotWithShape="0">
              <a:schemeClr val="bg1">
                <a:alpha val="0"/>
              </a:schemeClr>
            </a:outerShdw>
            <a:reflection stA="60000" endPos="62000" dist="508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/>
          </p:cNvSpPr>
          <p:nvPr>
            <p:ph type="ctrTitle"/>
          </p:nvPr>
        </p:nvSpPr>
        <p:spPr bwMode="auto">
          <a:xfrm>
            <a:off x="323850" y="115888"/>
            <a:ext cx="7272486" cy="792162"/>
          </a:xfrm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sz="3200" b="1" i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Повышение уровня бюджетной и финансовой грамотности</a:t>
            </a:r>
          </a:p>
        </p:txBody>
      </p:sp>
      <p:sp>
        <p:nvSpPr>
          <p:cNvPr id="41986" name="Rectangle 3"/>
          <p:cNvSpPr>
            <a:spLocks noGrp="1"/>
          </p:cNvSpPr>
          <p:nvPr>
            <p:ph type="subTitle" idx="1"/>
          </p:nvPr>
        </p:nvSpPr>
        <p:spPr>
          <a:xfrm>
            <a:off x="683569" y="981075"/>
            <a:ext cx="7344815" cy="1655763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Повышение уровня финансовой и бюджетной грамотности и информирование населения выходит на одну из первых позиций бюджетной политики.</a:t>
            </a:r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Для этих целей на сайте Администрации муниципального образования «Угранский район» Смоленской области размещена брошюра «Бюджет для граждан».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19775" t="20508" r="26025" b="21875"/>
          <a:stretch>
            <a:fillRect/>
          </a:stretch>
        </p:blipFill>
        <p:spPr bwMode="auto">
          <a:xfrm>
            <a:off x="647092" y="1916832"/>
            <a:ext cx="2367641" cy="181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4067944" y="2280444"/>
            <a:ext cx="446486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 Отдельной вкладкой на сайте выделена электронная брошюра «Бюджет для граждан ДЕТИ», посвященная ознакомительным моментам по повышению уровня финансовой грамотности детей. Данная брошюра рассчитана на возрастной диапазон 7-15 лет.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162882" y="4167455"/>
            <a:ext cx="421196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помощь Финансовому управлению в решении вопросов повышения эффективности и доступности его деятельности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 также обеспечению взаимодействия граждан муниципального образования, создан Общественный Совет. В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 проведено 3 заседания, по рассмотрению вопросов исполнения бюджета за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год,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формирование бюджетной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налоговой, долговой  политики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на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2023 год,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формирование бюджета на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плановый период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2025 годов.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991" name="Picture 9" descr="20200506_1045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8898" y="4005065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861" y="0"/>
            <a:ext cx="1079139" cy="10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55563"/>
            <a:ext cx="8784207" cy="132397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Социально-экономическое развитие 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4925" y="2708275"/>
            <a:ext cx="10080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5213" y="2736850"/>
            <a:ext cx="10080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708275"/>
            <a:ext cx="100806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9"/>
          <p:cNvSpPr txBox="1">
            <a:spLocks noChangeArrowheads="1"/>
          </p:cNvSpPr>
          <p:nvPr/>
        </p:nvSpPr>
        <p:spPr bwMode="auto">
          <a:xfrm>
            <a:off x="250825" y="1806575"/>
            <a:ext cx="3097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Среднемесячная </a:t>
            </a:r>
          </a:p>
          <a:p>
            <a:pPr algn="ctr"/>
            <a:r>
              <a:rPr lang="ru-RU" sz="16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заработная плата </a:t>
            </a:r>
          </a:p>
          <a:p>
            <a:pPr algn="ctr"/>
            <a:r>
              <a:rPr lang="ru-RU" sz="16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работников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6311900" y="1774825"/>
            <a:ext cx="2524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Количество СМП</a:t>
            </a:r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1979613" y="2843213"/>
            <a:ext cx="863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109,9%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4850" y="3141663"/>
            <a:ext cx="10287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2021года 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4879975" y="2857500"/>
            <a:ext cx="1192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101,2%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4100" y="3227388"/>
            <a:ext cx="103028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7750175" y="2844800"/>
            <a:ext cx="703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Open Sans"/>
                <a:ea typeface="Open Sans"/>
                <a:cs typeface="Open Sans"/>
              </a:rPr>
              <a:t>107,5%</a:t>
            </a:r>
            <a:endParaRPr lang="ru-RU" sz="14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46988" y="3175000"/>
            <a:ext cx="10287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8730" y="2781300"/>
            <a:ext cx="1005403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33,3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4235" y="2863850"/>
            <a:ext cx="108555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364,4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72250" y="2781300"/>
            <a:ext cx="105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424" name="TextBox 20"/>
          <p:cNvSpPr txBox="1">
            <a:spLocks noChangeArrowheads="1"/>
          </p:cNvSpPr>
          <p:nvPr/>
        </p:nvSpPr>
        <p:spPr bwMode="auto">
          <a:xfrm>
            <a:off x="4773613" y="4141788"/>
            <a:ext cx="2859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59C0D5"/>
                </a:solidFill>
                <a:latin typeface="Open Sans Semibold"/>
                <a:ea typeface="Open Sans Semibold"/>
                <a:cs typeface="Open Sans Semibold"/>
              </a:rPr>
              <a:t>Динамика отчислений</a:t>
            </a:r>
          </a:p>
        </p:txBody>
      </p:sp>
      <p:pic>
        <p:nvPicPr>
          <p:cNvPr id="17425" name="Рисунок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5975" y="4522788"/>
            <a:ext cx="3892550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4762726" y="4669746"/>
            <a:ext cx="1320601" cy="326704"/>
          </a:xfrm>
          <a:prstGeom prst="rect">
            <a:avLst/>
          </a:prstGeom>
        </p:spPr>
      </p:pic>
      <p:sp>
        <p:nvSpPr>
          <p:cNvPr id="17427" name="TextBox 23"/>
          <p:cNvSpPr txBox="1">
            <a:spLocks noChangeArrowheads="1"/>
          </p:cNvSpPr>
          <p:nvPr/>
        </p:nvSpPr>
        <p:spPr bwMode="auto">
          <a:xfrm>
            <a:off x="4656137" y="4642118"/>
            <a:ext cx="1446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20</a:t>
            </a:r>
            <a:r>
              <a:rPr lang="en-US" sz="16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ru-RU" sz="16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1 </a:t>
            </a:r>
            <a:r>
              <a:rPr lang="ru-RU"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год</a:t>
            </a:r>
          </a:p>
        </p:txBody>
      </p:sp>
      <p:sp>
        <p:nvSpPr>
          <p:cNvPr id="17428" name="TextBox 24"/>
          <p:cNvSpPr txBox="1">
            <a:spLocks noChangeArrowheads="1"/>
          </p:cNvSpPr>
          <p:nvPr/>
        </p:nvSpPr>
        <p:spPr bwMode="auto">
          <a:xfrm>
            <a:off x="4643438" y="5053013"/>
            <a:ext cx="368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7FAC"/>
                </a:solidFill>
                <a:latin typeface="Open Sans"/>
                <a:ea typeface="Open Sans"/>
                <a:cs typeface="Open Sans"/>
              </a:rPr>
              <a:t>                 Объем доходов</a:t>
            </a:r>
          </a:p>
        </p:txBody>
      </p:sp>
      <p:sp>
        <p:nvSpPr>
          <p:cNvPr id="17429" name="TextBox 25"/>
          <p:cNvSpPr txBox="1">
            <a:spLocks noChangeArrowheads="1"/>
          </p:cNvSpPr>
          <p:nvPr/>
        </p:nvSpPr>
        <p:spPr bwMode="auto">
          <a:xfrm>
            <a:off x="4640263" y="5764213"/>
            <a:ext cx="3692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7FAC"/>
                </a:solidFill>
                <a:latin typeface="Open Sans"/>
                <a:ea typeface="Open Sans"/>
                <a:cs typeface="Open Sans"/>
              </a:rPr>
              <a:t>                Бюджет расходов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4766167" y="5340291"/>
            <a:ext cx="1320601" cy="3267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4766166" y="6016405"/>
            <a:ext cx="1320602" cy="326704"/>
          </a:xfrm>
          <a:prstGeom prst="rect">
            <a:avLst/>
          </a:prstGeom>
        </p:spPr>
      </p:pic>
      <p:sp>
        <p:nvSpPr>
          <p:cNvPr id="17432" name="TextBox 28"/>
          <p:cNvSpPr txBox="1">
            <a:spLocks noChangeArrowheads="1"/>
          </p:cNvSpPr>
          <p:nvPr/>
        </p:nvSpPr>
        <p:spPr bwMode="auto">
          <a:xfrm>
            <a:off x="4690269" y="5354657"/>
            <a:ext cx="1543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71265,7</a:t>
            </a:r>
            <a:r>
              <a:rPr lang="ru-RU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млн.</a:t>
            </a:r>
            <a:r>
              <a:rPr lang="en-US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руб</a:t>
            </a:r>
            <a:r>
              <a:rPr lang="ru-RU"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.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6444208" y="4674329"/>
            <a:ext cx="1888236" cy="3267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6491288" y="5344502"/>
            <a:ext cx="1855822" cy="32670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6516688" y="6001328"/>
            <a:ext cx="1815756" cy="326704"/>
          </a:xfrm>
          <a:prstGeom prst="rect">
            <a:avLst/>
          </a:prstGeom>
        </p:spPr>
      </p:pic>
      <p:sp>
        <p:nvSpPr>
          <p:cNvPr id="17436" name="TextBox 32"/>
          <p:cNvSpPr txBox="1">
            <a:spLocks noChangeArrowheads="1"/>
          </p:cNvSpPr>
          <p:nvPr/>
        </p:nvSpPr>
        <p:spPr bwMode="auto">
          <a:xfrm>
            <a:off x="6516688" y="4668838"/>
            <a:ext cx="1816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20</a:t>
            </a:r>
            <a:r>
              <a:rPr lang="en-US" sz="16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ru-RU" sz="16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2 </a:t>
            </a:r>
            <a:r>
              <a:rPr lang="ru-RU"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год</a:t>
            </a:r>
          </a:p>
        </p:txBody>
      </p:sp>
      <p:sp>
        <p:nvSpPr>
          <p:cNvPr id="17437" name="TextBox 33"/>
          <p:cNvSpPr txBox="1">
            <a:spLocks noChangeArrowheads="1"/>
          </p:cNvSpPr>
          <p:nvPr/>
        </p:nvSpPr>
        <p:spPr bwMode="auto">
          <a:xfrm>
            <a:off x="4690269" y="6029326"/>
            <a:ext cx="14938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69413,7</a:t>
            </a:r>
            <a:r>
              <a:rPr lang="ru-RU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млн. руб.</a:t>
            </a:r>
          </a:p>
        </p:txBody>
      </p:sp>
      <p:pic>
        <p:nvPicPr>
          <p:cNvPr id="17438" name="Рисунок 3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50175" y="3821113"/>
            <a:ext cx="681038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9" name="Рисунок 37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rcRect/>
          <a:stretch>
            <a:fillRect/>
          </a:stretch>
        </p:blipFill>
        <p:spPr bwMode="auto">
          <a:xfrm>
            <a:off x="1731963" y="2909888"/>
            <a:ext cx="1905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0" name="Рисунок 38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rcRect/>
          <a:stretch>
            <a:fillRect/>
          </a:stretch>
        </p:blipFill>
        <p:spPr bwMode="auto">
          <a:xfrm>
            <a:off x="4641850" y="3024188"/>
            <a:ext cx="1905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1" name="Рисунок 39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rcRect/>
          <a:stretch>
            <a:fillRect/>
          </a:stretch>
        </p:blipFill>
        <p:spPr bwMode="auto">
          <a:xfrm>
            <a:off x="7453313" y="2979738"/>
            <a:ext cx="1905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2" name="TextBox 40"/>
          <p:cNvSpPr txBox="1">
            <a:spLocks noChangeArrowheads="1"/>
          </p:cNvSpPr>
          <p:nvPr/>
        </p:nvSpPr>
        <p:spPr bwMode="auto">
          <a:xfrm>
            <a:off x="3348038" y="1616075"/>
            <a:ext cx="28606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>
              <a:solidFill>
                <a:srgbClr val="007FAC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17443" name="Рисунок 4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9725" y="5321300"/>
            <a:ext cx="11366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4" name="TextBox 43"/>
          <p:cNvSpPr txBox="1">
            <a:spLocks noChangeArrowheads="1"/>
          </p:cNvSpPr>
          <p:nvPr/>
        </p:nvSpPr>
        <p:spPr bwMode="auto">
          <a:xfrm>
            <a:off x="684213" y="3933825"/>
            <a:ext cx="24542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Уровень безработицы</a:t>
            </a:r>
          </a:p>
        </p:txBody>
      </p:sp>
      <p:sp>
        <p:nvSpPr>
          <p:cNvPr id="17445" name="TextBox 44"/>
          <p:cNvSpPr txBox="1">
            <a:spLocks noChangeArrowheads="1"/>
          </p:cNvSpPr>
          <p:nvPr/>
        </p:nvSpPr>
        <p:spPr bwMode="auto">
          <a:xfrm>
            <a:off x="1619250" y="5321300"/>
            <a:ext cx="2090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Численность </a:t>
            </a:r>
          </a:p>
          <a:p>
            <a:pPr algn="ctr"/>
            <a:r>
              <a:rPr lang="ru-RU" sz="120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трудоспособного</a:t>
            </a:r>
          </a:p>
          <a:p>
            <a:pPr algn="ctr"/>
            <a:r>
              <a:rPr lang="ru-RU" sz="120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населения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08050" y="4325938"/>
            <a:ext cx="1831975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98638" y="6092825"/>
            <a:ext cx="18748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2,0 тыс. чел.</a:t>
            </a:r>
          </a:p>
        </p:txBody>
      </p:sp>
      <p:sp>
        <p:nvSpPr>
          <p:cNvPr id="17448" name="TextBox 32"/>
          <p:cNvSpPr txBox="1">
            <a:spLocks noChangeArrowheads="1"/>
          </p:cNvSpPr>
          <p:nvPr/>
        </p:nvSpPr>
        <p:spPr bwMode="auto">
          <a:xfrm>
            <a:off x="6516688" y="5310595"/>
            <a:ext cx="176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69155,6 </a:t>
            </a:r>
            <a:r>
              <a:rPr lang="ru-RU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млн</a:t>
            </a:r>
            <a:r>
              <a:rPr lang="ru-RU" sz="12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.</a:t>
            </a:r>
            <a:r>
              <a:rPr lang="en-US" sz="12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руб</a:t>
            </a:r>
            <a:r>
              <a:rPr lang="ru-RU"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. </a:t>
            </a:r>
          </a:p>
        </p:txBody>
      </p:sp>
      <p:sp>
        <p:nvSpPr>
          <p:cNvPr id="17449" name="TextBox 32"/>
          <p:cNvSpPr txBox="1">
            <a:spLocks noChangeArrowheads="1"/>
          </p:cNvSpPr>
          <p:nvPr/>
        </p:nvSpPr>
        <p:spPr bwMode="auto">
          <a:xfrm rot="10800000" flipV="1">
            <a:off x="6443663" y="5984875"/>
            <a:ext cx="1962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70587,0 </a:t>
            </a:r>
            <a:r>
              <a:rPr lang="ru-RU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млн. </a:t>
            </a:r>
            <a:r>
              <a:rPr lang="ru-RU" sz="1200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руб.</a:t>
            </a:r>
            <a:endParaRPr lang="ru-RU" sz="12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6499" y="-85725"/>
            <a:ext cx="1200699" cy="1192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71400"/>
            <a:ext cx="8335566" cy="10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МЧП В 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Угранском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type="subTitle" idx="1"/>
          </p:nvPr>
        </p:nvSpPr>
        <p:spPr>
          <a:xfrm>
            <a:off x="611188" y="1341438"/>
            <a:ext cx="8353425" cy="525621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endParaRPr lang="ru-RU" sz="2000" dirty="0" smtClean="0"/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концессионное Соглашение в отношении системы коммунальной инфраструктуры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Смоленской области № 1 от 18.05.2017 года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– 15 лет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– 86 млн. руб.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частных инвестиций – 40%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18434" name="Рисунок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4292302"/>
            <a:ext cx="7219950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382" y="1020"/>
            <a:ext cx="914160" cy="90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0"/>
            <a:ext cx="8893175" cy="12684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МЧП, реализуемый в </a:t>
            </a: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Угранском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Объект 8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19663" y="3284538"/>
            <a:ext cx="4224337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268413"/>
            <a:ext cx="3455987" cy="201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51275" y="1484313"/>
            <a:ext cx="50419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МЧП обеспечивает бесперебойное теплоснабжение на территории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поселения, позволяет снизить потери при производстве тепловой энергии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3500438"/>
            <a:ext cx="446405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концессионного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 произведена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системы коммунальной инфраструктуры:</a:t>
            </a:r>
          </a:p>
          <a:p>
            <a:pPr marL="285750" indent="-285750">
              <a:buFontTx/>
              <a:buChar char="-"/>
              <a:defRPr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Построена современная котельная, использующая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биотопливо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торфа;</a:t>
            </a:r>
          </a:p>
          <a:p>
            <a:pPr marL="285750" indent="-285750">
              <a:buFontTx/>
              <a:buChar char="-"/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Построено и модернизировано около 3 километров сетей теплоснабжения;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580" y="-11701"/>
            <a:ext cx="1289226" cy="128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26841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потенциал </a:t>
            </a: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территории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775" y="2636838"/>
            <a:ext cx="3744913" cy="100806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 географическое положение, развитая транспортная инфраструктура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56816" y="5661025"/>
            <a:ext cx="3529013" cy="9366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 туристско-рекреационный и культурно-познавательный потенциал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85537" y="1485901"/>
            <a:ext cx="3671888" cy="863600"/>
          </a:xfrm>
          <a:prstGeom prst="roundRect">
            <a:avLst>
              <a:gd name="adj" fmla="val 2008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свободных неиспользуемых земель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750" y="5661025"/>
            <a:ext cx="3095625" cy="9366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объектов недвижимости для размещения производств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6463" y="1484314"/>
            <a:ext cx="3600450" cy="86518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богатство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лесными ресурсами</a:t>
            </a:r>
          </a:p>
        </p:txBody>
      </p:sp>
      <p:pic>
        <p:nvPicPr>
          <p:cNvPr id="21511" name="Рисунок 10" descr="DSC017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36838"/>
            <a:ext cx="2303463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Рисунок 11" descr="C:\Users\user\Desktop\Документы\фото района и предприятий\УГРА\DSC017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2636838"/>
            <a:ext cx="2376488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4" cstate="print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2987824" y="3645024"/>
            <a:ext cx="3384376" cy="20162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218" y="36526"/>
            <a:ext cx="1259632" cy="1250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55679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поддержки предпринимательства и улучшения инвестиционного климата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type="subTitle" idx="1"/>
          </p:nvPr>
        </p:nvSpPr>
        <p:spPr>
          <a:xfrm>
            <a:off x="323850" y="1484313"/>
            <a:ext cx="8667750" cy="5157787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обеспечение сопровождения инвестиционного проекта на уровне структурных подразделений Администрации муниципального образования «Угранский район.</a:t>
            </a:r>
          </a:p>
          <a:p>
            <a:pPr>
              <a:defRPr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необходимой и достоверной информации для реализации инвестиционного проекта.</a:t>
            </a:r>
          </a:p>
          <a:p>
            <a:pPr>
              <a:defRPr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льготных ставок арендной платы за земельные участки на период проектирования и строительства</a:t>
            </a:r>
          </a:p>
          <a:p>
            <a:pPr>
              <a:defRPr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муниципальных преференций в виде передачи в аренду  и (или) безвозмездное пользование муниципального имущества без проведения торгов</a:t>
            </a:r>
          </a:p>
          <a:p>
            <a:pPr>
              <a:defRPr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в аренду по итогам проведения торгов и (или) без проведения торгов муниципального имущества, включенного в перечень имущества свободного от прав третьих лиц (за исключением имущественных прав субъектов малого и среднего предпринимательства), на долгосрочной основе (в том числе по льготным ставкам арендной платы).</a:t>
            </a:r>
          </a:p>
          <a:p>
            <a:pPr>
              <a:defRPr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оказание  Администрацией Угранского района содействия инвесторам в подборе и (или) предоставлении земельных участков для размещения объектов инвестиционной деятельности в соответствии с параметрами инвестиционного проекта;</a:t>
            </a:r>
          </a:p>
          <a:p>
            <a:pPr>
              <a:defRPr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механизма государственного, 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-частного партнерства для развития инфраструктуры и решения социальных проблем.</a:t>
            </a:r>
          </a:p>
          <a:p>
            <a:pPr marL="0" indent="342900" algn="just"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098" y="-776"/>
            <a:ext cx="1206052" cy="1197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-1"/>
            <a:ext cx="8667750" cy="17002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проекты, </a:t>
            </a: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реализуются на территории Угранского сельского поселения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323850" y="1700213"/>
            <a:ext cx="8667750" cy="4968875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>
              <a:defRPr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инвестиций в основной капитал за счет всех источников финансирования (включая субъекты малого предпринимательства) составил 257,3 млн. руб., или 127,5 % к уровню прошлого года в сопоставимой оценке.</a:t>
            </a:r>
          </a:p>
          <a:p>
            <a:pPr>
              <a:defRPr/>
            </a:pP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600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600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600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600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600" dirty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600" dirty="0" smtClean="0"/>
          </a:p>
          <a:p>
            <a:pPr>
              <a:defRPr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 реализуются за счет частных инвестиций и областной поддержки </a:t>
            </a: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Рисунок 8" descr="F:\на конкурс\bf291594ca11f63866c5d17373d377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55208"/>
            <a:ext cx="5616302" cy="239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 rot="10800000" flipH="1" flipV="1">
            <a:off x="2986149" y="5157192"/>
            <a:ext cx="30273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Open Sans"/>
                <a:ea typeface="Open Sans"/>
                <a:cs typeface="Open Sans"/>
              </a:rPr>
              <a:t>ООО «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карьер» </a:t>
            </a:r>
          </a:p>
          <a:p>
            <a:pPr algn="ctr"/>
            <a:r>
              <a:rPr lang="ru-RU" sz="1600" dirty="0">
                <a:latin typeface="Open Sans"/>
                <a:ea typeface="Open Sans"/>
                <a:cs typeface="Open Sans"/>
              </a:rPr>
              <a:t>(Строительство дробильной фабрики</a:t>
            </a:r>
            <a:r>
              <a:rPr lang="ru-RU" sz="1600" dirty="0" smtClean="0">
                <a:latin typeface="Open Sans"/>
                <a:ea typeface="Open Sans"/>
                <a:cs typeface="Open Sans"/>
              </a:rPr>
              <a:t>)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259" y="-14649"/>
            <a:ext cx="963597" cy="956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260648"/>
            <a:ext cx="7715200" cy="1219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поддержки предпринимательства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type="subTitle" idx="1"/>
          </p:nvPr>
        </p:nvSpPr>
        <p:spPr>
          <a:xfrm>
            <a:off x="1268175" y="1566795"/>
            <a:ext cx="6930008" cy="2409725"/>
          </a:xfrm>
        </p:spPr>
        <p:txBody>
          <a:bodyPr>
            <a:normAutofit fontScale="70000" lnSpcReduction="20000"/>
          </a:bodyPr>
          <a:lstStyle/>
          <a:p>
            <a:pPr marL="0" indent="27432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«Угранский район» Смоленской области действует муниципальная программа «Создание благоприятного предпринимательского и инвестиционного климата в муниципальном образовании «Угранский район» Смоленской области на 2014-2024 годы», в рамках которой предоставляются следующие виды поддержки: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имущественной поддержки СМСП;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финансовой поддержки СМСП. Объем финансирования составляет  60 тыс. рублей;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СМСП организационной, информационной и консультационной поддержки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получателей муниципальной поддержки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095959"/>
              </p:ext>
            </p:extLst>
          </p:nvPr>
        </p:nvGraphicFramePr>
        <p:xfrm>
          <a:off x="891484" y="3966517"/>
          <a:ext cx="7848601" cy="177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04"/>
                <a:gridCol w="1224094"/>
                <a:gridCol w="1306168"/>
                <a:gridCol w="1214025"/>
                <a:gridCol w="1440110"/>
              </a:tblGrid>
              <a:tr h="5181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2019 год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2020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2021 год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</a:tr>
              <a:tr h="37082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Имущественная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</a:tr>
              <a:tr h="37082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</a:tr>
              <a:tr h="5182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Информационная, консультационная 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18" marB="45718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13" y="116632"/>
            <a:ext cx="1015287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</TotalTime>
  <Words>1597</Words>
  <Application>Microsoft Office PowerPoint</Application>
  <PresentationFormat>Экран (4:3)</PresentationFormat>
  <Paragraphs>194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конкурсной работы Всероссийского конкурса «Лучшая муниципальная практика» Угранского сельского поселения Угранского района Смоленской области в номинации «Муниципальная экономическая политика и управление муниципальными финансами» 2021 год</vt:lpstr>
      <vt:lpstr>Историческая справка</vt:lpstr>
      <vt:lpstr>Социально-экономическое развитие Угранского сельского поселения</vt:lpstr>
      <vt:lpstr>Развитие МЧП В Угранском районе</vt:lpstr>
      <vt:lpstr>Проект МЧП, реализуемый в  Угранском районе </vt:lpstr>
      <vt:lpstr>Инвестиционный потенциал  развития территории </vt:lpstr>
      <vt:lpstr>Практика поддержки предпринимательства и улучшения инвестиционного климата</vt:lpstr>
      <vt:lpstr>Инвестиционные проекты,  которые реализуются на территории Угранского сельского поселения</vt:lpstr>
      <vt:lpstr>Муниципальная программа поддержки предпринимательства</vt:lpstr>
      <vt:lpstr>Оперативный контроль и анализ  поступления доходов в бюджет сельского поселения</vt:lpstr>
      <vt:lpstr>Взаимодействие с налоговыми и иными уполномоченными органами государственной власти Смоленской области по обеспечению полноты и своевременности поступлений доходов в бюджет</vt:lpstr>
      <vt:lpstr>Льготы и ставки по налогам.</vt:lpstr>
      <vt:lpstr>Модернизация системы освещения на территории Угранского сельского поселения с использованием механизма энергосервисного контракта.</vt:lpstr>
      <vt:lpstr>В 2022 году Угранское сельское поселение приняло участие в 5 государственных программах Смоленской области:</vt:lpstr>
      <vt:lpstr>В рамках реализации государственной программы «Развитие дорожно-транспортного комплекса Смоленской области»  за 2022 год были выполнены следующие работы:</vt:lpstr>
      <vt:lpstr>В рамках проекта «Молодежная политика и гражданско-патриотическое воспитание граждан Смоленской области»  выполнены работы по благоустройству памятника 4ВДК</vt:lpstr>
      <vt:lpstr>В рамках проекта «Повышение качества водоснабжения на территории  Смоленской области» выполнены работы по объекту «Реконструкция 2-х станций водоподготовки в с. Угра Угранского район Смоленской области»</vt:lpstr>
      <vt:lpstr>В рамках проекта «Формирование современной городской среды на территории Смоленской области»  были  выполнены работы по благоустройству общественной территории площади имени В.И. Ленина в центре села Угра </vt:lpstr>
      <vt:lpstr>Управление муниципальными финансами</vt:lpstr>
      <vt:lpstr>Повышение уровня бюджетной и финансовой грамотности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«Угранский район» Смоленской области</dc:title>
  <dc:creator>Econom2</dc:creator>
  <cp:lastModifiedBy>Пользователь</cp:lastModifiedBy>
  <cp:revision>147</cp:revision>
  <cp:lastPrinted>2023-05-15T08:36:58Z</cp:lastPrinted>
  <dcterms:created xsi:type="dcterms:W3CDTF">2017-10-09T05:19:18Z</dcterms:created>
  <dcterms:modified xsi:type="dcterms:W3CDTF">2023-11-28T09:41:47Z</dcterms:modified>
</cp:coreProperties>
</file>