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71" r:id="rId3"/>
    <p:sldId id="297" r:id="rId4"/>
    <p:sldId id="296" r:id="rId5"/>
    <p:sldId id="278" r:id="rId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B12F"/>
    <a:srgbClr val="99CC00"/>
    <a:srgbClr val="80C159"/>
    <a:srgbClr val="4A7ABD"/>
    <a:srgbClr val="2BB8C8"/>
    <a:srgbClr val="C3C22C"/>
    <a:srgbClr val="C9DA92"/>
    <a:srgbClr val="1B69C9"/>
    <a:srgbClr val="A1C7E9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966" y="-8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8F9E7-62D2-4F4F-BDEA-A5F5FB943148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AC457-4CE5-4849-B8F3-A441BD477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23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AC457-4CE5-4849-B8F3-A441BD477CA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94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5063-7B84-4FE0-918C-90D5024E5C3F}" type="datetime1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38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8FAB-C19C-41AE-875E-02D0EDA50F68}" type="datetime1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29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E173-B854-454E-AE67-08AA43DD8D69}" type="datetime1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50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09EB-C98B-4C35-B523-28F757A815A2}" type="datetime1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92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30BB-3AE6-4C25-AE8F-54DEC2C0F26B}" type="datetime1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08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A1B3-E707-4544-AB1A-20F9F6AF7AE8}" type="datetime1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88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9867-398D-409A-AC72-0D3C47A86EA3}" type="datetime1">
              <a:rPr lang="ru-RU" smtClean="0"/>
              <a:t>27.01.2023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12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7D94-4335-4C5F-A5FC-C36BDB40396B}" type="datetime1">
              <a:rPr lang="ru-RU" smtClean="0"/>
              <a:t>27.01.2023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711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541D-081C-4FC9-81FA-C7F763A6800E}" type="datetime1">
              <a:rPr lang="ru-RU" smtClean="0"/>
              <a:t>27.01.2023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72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D2C3-B211-4D1E-BF5D-1294FC81A394}" type="datetime1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7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B6C2-4F04-46A4-B1DF-3046493B462A}" type="datetime1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64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55BA-34F5-44CB-A5C6-3E4C10980B9B}" type="datetime1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32A9C-B370-41AD-AF9F-1DBF97D9F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vest-smolensk@yandex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" b="542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52551" y="2895600"/>
            <a:ext cx="7553324" cy="1400175"/>
          </a:xfrm>
          <a:prstGeom prst="rect">
            <a:avLst/>
          </a:prstGeom>
          <a:gradFill flip="none" rotWithShape="1">
            <a:gsLst>
              <a:gs pos="1000">
                <a:schemeClr val="accent6">
                  <a:lumMod val="75000"/>
                </a:schemeClr>
              </a:gs>
              <a:gs pos="5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5">
                <a:shade val="50000"/>
                <a:alpha val="0"/>
              </a:schemeClr>
            </a:solidFill>
          </a:ln>
          <a:effectLst>
            <a:outerShdw blurRad="50800" dist="38100" dir="5100000" sx="102000" sy="102000" algn="t" rotWithShape="0">
              <a:schemeClr val="accent5">
                <a:lumMod val="75000"/>
                <a:alpha val="40000"/>
              </a:scheme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Льгота по налогу на имущество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организаций </a:t>
            </a:r>
          </a:p>
          <a:p>
            <a:pPr algn="just"/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осуществлении инвестиционной деятельности на территории Смоленской 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3067" y="4397376"/>
            <a:ext cx="7652808" cy="420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 Смоленской области от 24.06.2021 №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71-з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9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5727" y="2028483"/>
            <a:ext cx="8515350" cy="1364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25"/>
              </a:spcAft>
            </a:pPr>
            <a:endParaRPr lang="ru-RU" sz="1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umbLightC" panose="02000503040000020004" pitchFamily="2" charset="-52"/>
                <a:cs typeface="Times New Roman" panose="02020603050405020304" pitchFamily="18" charset="0"/>
              </a:rPr>
              <a:t>  </a:t>
            </a:r>
            <a:r>
              <a:rPr lang="ru-RU" sz="1500" dirty="0" smtClean="0">
                <a:ln w="0"/>
                <a:latin typeface="PlumbLightC" panose="02000503040000020004" pitchFamily="2" charset="-52"/>
                <a:cs typeface="Times New Roman" panose="02020603050405020304" pitchFamily="18" charset="0"/>
              </a:rPr>
              <a:t>-</a:t>
            </a:r>
            <a:r>
              <a:rPr lang="ru-RU" sz="15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umbLightC" panose="02000503040000020004" pitchFamily="2" charset="-52"/>
                <a:cs typeface="Times New Roman" panose="02020603050405020304" pitchFamily="18" charset="0"/>
              </a:rPr>
              <a:t> </a:t>
            </a:r>
            <a:r>
              <a:rPr lang="ru-RU" sz="1600" dirty="0" smtClean="0"/>
              <a:t>освобождение </a:t>
            </a:r>
            <a:r>
              <a:rPr lang="ru-RU" sz="1600" dirty="0"/>
              <a:t>от уплаты налога на имущество организаций в отношении впервые принятого на бухгалтерский учет </a:t>
            </a:r>
            <a:r>
              <a:rPr lang="ru-RU" sz="1600" dirty="0" smtClean="0"/>
              <a:t>в </a:t>
            </a:r>
            <a:r>
              <a:rPr lang="ru-RU" sz="1600" dirty="0"/>
              <a:t>качестве объектов основных средств вновь созданного (построенного), приобретенного </a:t>
            </a:r>
            <a:r>
              <a:rPr lang="ru-RU" sz="1600" dirty="0" smtClean="0"/>
              <a:t>недвижимого </a:t>
            </a:r>
            <a:r>
              <a:rPr lang="ru-RU" sz="1600" dirty="0"/>
              <a:t>имущества (за исключением жилых помещений) </a:t>
            </a:r>
            <a:r>
              <a:rPr lang="ru-RU" sz="1600" dirty="0" smtClean="0"/>
              <a:t>налогоплательщиков</a:t>
            </a:r>
            <a:r>
              <a:rPr lang="ru-RU" sz="1600" dirty="0"/>
              <a:t>, осуществляющих инвестиционную деятельность на территории Смоленской </a:t>
            </a:r>
            <a:r>
              <a:rPr lang="ru-RU" sz="1600" dirty="0" smtClean="0"/>
              <a:t>области.</a:t>
            </a:r>
            <a:endParaRPr lang="ru-RU" sz="1500" b="1" dirty="0">
              <a:latin typeface="PlumbLightC" panose="02000503040000020004" pitchFamily="2" charset="-52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5728" y="1105153"/>
            <a:ext cx="90205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rgbClr val="4CCBD5"/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ЛЬГОТ</a:t>
            </a:r>
            <a:r>
              <a:rPr lang="ru-RU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rgbClr val="4CCBD5"/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А</a:t>
            </a:r>
            <a:r>
              <a:rPr lang="ru-RU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rgbClr val="4CCBD5"/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 </a:t>
            </a:r>
            <a:r>
              <a:rPr lang="ru-RU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rgbClr val="4CCBD5"/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ПО НАЛОГУ НА ИМУЩЕСТВО ОРГАНИЗАЦИЙ</a:t>
            </a:r>
          </a:p>
          <a:p>
            <a:pPr algn="ctr"/>
            <a:r>
              <a:rPr lang="ru-RU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rgbClr val="4CCBD5"/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ПРИ ОСУЩЕСТВЛЕНИИ ИНВЕСТИЦИОННОЙ ДЕЯТЕЛЬНОСТИ</a:t>
            </a:r>
          </a:p>
          <a:p>
            <a:pPr algn="ctr"/>
            <a:r>
              <a:rPr lang="ru-RU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rgbClr val="4CCBD5"/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НА ТЕРРИТОРИИ СМОЛЕНСКОЙ </a:t>
            </a:r>
            <a:r>
              <a:rPr lang="ru-RU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rgbClr val="4CCBD5"/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ОБЛАСТИ</a:t>
            </a:r>
            <a:endParaRPr lang="ru-RU" b="1" dirty="0">
              <a:ln w="10541" cmpd="sng">
                <a:solidFill>
                  <a:srgbClr val="28A1AA"/>
                </a:solidFill>
                <a:prstDash val="solid"/>
              </a:ln>
              <a:solidFill>
                <a:srgbClr val="4CCBD5"/>
              </a:soli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228724" y="0"/>
            <a:ext cx="6915276" cy="829173"/>
            <a:chOff x="2228724" y="113206"/>
            <a:chExt cx="6915276" cy="82917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4883" y="113206"/>
              <a:ext cx="6249117" cy="82917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28724" y="235404"/>
              <a:ext cx="67451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ЛЬГОТА ПО НАЛОГУ НА ИМУЩЕСТВО ОРГАНИЗАЦИЙ </a:t>
              </a:r>
            </a:p>
            <a:p>
              <a:pPr algn="r"/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ПРИ ОСУЩЕСТВЛЕНИИ ИНВЕСТИЦИОННОЙ ДЕЯТЕЛЬНОСТИ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Open Sans Semibold" panose="020B0706030804020204" pitchFamily="34" charset="0"/>
                <a:cs typeface="Arial" pitchFamily="34" charset="0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848100" y="6384928"/>
            <a:ext cx="2057400" cy="365125"/>
          </a:xfrm>
        </p:spPr>
        <p:txBody>
          <a:bodyPr/>
          <a:lstStyle/>
          <a:p>
            <a:pPr algn="ctr"/>
            <a:fld id="{D4A32A9C-B370-41AD-AF9F-1DBF97D9FBE0}" type="slidenum">
              <a:rPr lang="ru-RU" b="1">
                <a:solidFill>
                  <a:schemeClr val="accent1">
                    <a:lumMod val="75000"/>
                  </a:schemeClr>
                </a:solidFill>
              </a:rPr>
              <a:pPr algn="ctr"/>
              <a:t>2</a:t>
            </a:fld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3462" y="3401256"/>
            <a:ext cx="9020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rgbClr val="4CCBD5"/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СРОК ПРИМЕНЕНИЯ ЛЬГОТЫ</a:t>
            </a:r>
            <a:endParaRPr lang="ru-RU" b="1" dirty="0">
              <a:ln w="10541" cmpd="sng">
                <a:solidFill>
                  <a:srgbClr val="28A1AA"/>
                </a:solidFill>
                <a:prstDash val="solid"/>
              </a:ln>
              <a:solidFill>
                <a:srgbClr val="4CCBD5"/>
              </a:soli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771761"/>
            <a:ext cx="8811077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25"/>
              </a:spcAft>
            </a:pPr>
            <a:endParaRPr lang="ru-RU" sz="1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pPr marL="742950" lvl="1" indent="-285750" algn="just">
              <a:buBlip>
                <a:blip r:embed="rId3"/>
              </a:buBlip>
            </a:pPr>
            <a:r>
              <a:rPr lang="ru-RU" sz="1600" b="1" dirty="0"/>
              <a:t>3 год</a:t>
            </a:r>
            <a:r>
              <a:rPr lang="ru-RU" sz="1600" dirty="0"/>
              <a:t>а, </a:t>
            </a:r>
            <a:r>
              <a:rPr lang="ru-RU" sz="1600" dirty="0"/>
              <a:t>если суммарная первоначальная стоимость всего </a:t>
            </a:r>
            <a:r>
              <a:rPr lang="ru-RU" sz="1600" dirty="0" err="1"/>
              <a:t>льготируемого</a:t>
            </a:r>
            <a:r>
              <a:rPr lang="ru-RU" sz="1600" dirty="0"/>
              <a:t> недвижимого </a:t>
            </a:r>
            <a:r>
              <a:rPr lang="ru-RU" sz="1600" dirty="0"/>
              <a:t>имущества составляет </a:t>
            </a:r>
            <a:r>
              <a:rPr lang="ru-RU" sz="1600" b="1" dirty="0"/>
              <a:t>от 50 миллионов рублей до 300 миллионов рублей </a:t>
            </a:r>
            <a:r>
              <a:rPr lang="ru-RU" sz="1600" dirty="0"/>
              <a:t>включительно;</a:t>
            </a:r>
          </a:p>
          <a:p>
            <a:pPr marL="742950" lvl="1" indent="-285750" algn="just">
              <a:buBlip>
                <a:blip r:embed="rId3"/>
              </a:buBlip>
            </a:pPr>
            <a:r>
              <a:rPr lang="ru-RU" sz="1600" b="1" dirty="0"/>
              <a:t>5 лет</a:t>
            </a:r>
            <a:r>
              <a:rPr lang="ru-RU" sz="1600" dirty="0"/>
              <a:t>, </a:t>
            </a:r>
            <a:r>
              <a:rPr lang="ru-RU" sz="1600" dirty="0"/>
              <a:t>если суммарная первоначальная стоимость </a:t>
            </a:r>
            <a:r>
              <a:rPr lang="ru-RU" sz="1600" b="1" dirty="0"/>
              <a:t>от </a:t>
            </a:r>
            <a:r>
              <a:rPr lang="ru-RU" sz="1600" b="1" dirty="0"/>
              <a:t>300 миллионов рублей  </a:t>
            </a:r>
            <a:r>
              <a:rPr lang="ru-RU" sz="1600" b="1" dirty="0"/>
              <a:t>                        до </a:t>
            </a:r>
            <a:r>
              <a:rPr lang="ru-RU" sz="1600" b="1" dirty="0"/>
              <a:t>1 миллиарда рублей </a:t>
            </a:r>
            <a:r>
              <a:rPr lang="ru-RU" sz="1600" dirty="0"/>
              <a:t>включительно;</a:t>
            </a:r>
          </a:p>
          <a:p>
            <a:pPr marL="742950" lvl="1" indent="-285750" algn="just">
              <a:buBlip>
                <a:blip r:embed="rId3"/>
              </a:buBlip>
            </a:pPr>
            <a:r>
              <a:rPr lang="ru-RU" sz="1600" b="1" dirty="0"/>
              <a:t>7 лет</a:t>
            </a:r>
            <a:r>
              <a:rPr lang="ru-RU" sz="1600" dirty="0"/>
              <a:t>, </a:t>
            </a:r>
            <a:r>
              <a:rPr lang="ru-RU" sz="1600" dirty="0"/>
              <a:t>если суммарная первоначальная стоимость </a:t>
            </a:r>
            <a:r>
              <a:rPr lang="ru-RU" sz="1600" b="1" dirty="0"/>
              <a:t>от </a:t>
            </a:r>
            <a:r>
              <a:rPr lang="ru-RU" sz="1600" b="1" dirty="0"/>
              <a:t>1 миллиарда </a:t>
            </a:r>
            <a:r>
              <a:rPr lang="ru-RU" sz="1600" b="1" dirty="0" smtClean="0"/>
              <a:t>рублей                                            до 3 </a:t>
            </a:r>
            <a:r>
              <a:rPr lang="ru-RU" sz="1600" b="1" dirty="0"/>
              <a:t>миллиардов рублей</a:t>
            </a:r>
            <a:r>
              <a:rPr lang="ru-RU" sz="1600" dirty="0"/>
              <a:t> включительно;</a:t>
            </a:r>
          </a:p>
          <a:p>
            <a:pPr marL="742950" lvl="1" indent="-285750" algn="just">
              <a:buBlip>
                <a:blip r:embed="rId3"/>
              </a:buBlip>
            </a:pPr>
            <a:r>
              <a:rPr lang="ru-RU" sz="1600" b="1" dirty="0"/>
              <a:t>10 лет</a:t>
            </a:r>
            <a:r>
              <a:rPr lang="ru-RU" sz="1600" dirty="0"/>
              <a:t>, </a:t>
            </a:r>
            <a:r>
              <a:rPr lang="ru-RU" sz="1600" dirty="0"/>
              <a:t>если суммарная первоначальная стоимость </a:t>
            </a:r>
            <a:r>
              <a:rPr lang="ru-RU" sz="1600" b="1" dirty="0"/>
              <a:t>свыше </a:t>
            </a:r>
            <a:r>
              <a:rPr lang="ru-RU" sz="1600" b="1" dirty="0"/>
              <a:t>3 миллиардов рублей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637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5727" y="1903823"/>
            <a:ext cx="8515350" cy="330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25"/>
              </a:spcAft>
            </a:pPr>
            <a:endParaRPr lang="ru-RU" sz="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  <a:p>
            <a:r>
              <a:rPr lang="ru-RU" sz="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umbLightC" panose="02000503040000020004" pitchFamily="2" charset="-52"/>
                <a:cs typeface="Times New Roman" panose="02020603050405020304" pitchFamily="18" charset="0"/>
              </a:rPr>
              <a:t>  </a:t>
            </a:r>
            <a:endParaRPr lang="ru-RU" sz="800" dirty="0" smtClean="0"/>
          </a:p>
          <a:p>
            <a:pPr marL="742950" lvl="1" indent="-285750" algn="just">
              <a:buBlip>
                <a:blip r:embed="rId2"/>
              </a:buBlip>
            </a:pPr>
            <a:r>
              <a:rPr lang="ru-RU" sz="1600" dirty="0"/>
              <a:t>государственная </a:t>
            </a:r>
            <a:r>
              <a:rPr lang="ru-RU" sz="1600" dirty="0" smtClean="0"/>
              <a:t>регистрация инвестора на </a:t>
            </a:r>
            <a:r>
              <a:rPr lang="ru-RU" sz="1600" dirty="0"/>
              <a:t>территории Смоленской </a:t>
            </a:r>
            <a:r>
              <a:rPr lang="ru-RU" sz="1600" dirty="0" smtClean="0"/>
              <a:t>области;</a:t>
            </a:r>
          </a:p>
          <a:p>
            <a:pPr marL="742950" lvl="1" indent="-285750" algn="just">
              <a:buBlip>
                <a:blip r:embed="rId2"/>
              </a:buBlip>
            </a:pPr>
            <a:r>
              <a:rPr lang="ru-RU" sz="1600" dirty="0" smtClean="0"/>
              <a:t>основной </a:t>
            </a:r>
            <a:r>
              <a:rPr lang="ru-RU" sz="1600" dirty="0"/>
              <a:t>вид экономической деятельности включен в раздел С «Обрабатывающие производства» </a:t>
            </a:r>
            <a:r>
              <a:rPr lang="ru-RU" sz="1400" dirty="0"/>
              <a:t>(доля выручки от указанной деятельности составляет не менее 70 процентов в общем объеме выручки от реализации товаров</a:t>
            </a:r>
            <a:r>
              <a:rPr lang="ru-RU" sz="1400" dirty="0" smtClean="0"/>
              <a:t>)</a:t>
            </a:r>
            <a:r>
              <a:rPr lang="ru-RU" sz="1600" dirty="0" smtClean="0"/>
              <a:t>;</a:t>
            </a:r>
          </a:p>
          <a:p>
            <a:pPr marL="742950" lvl="1" indent="-285750" algn="just">
              <a:buBlip>
                <a:blip r:embed="rId2"/>
              </a:buBlip>
            </a:pPr>
            <a:r>
              <a:rPr lang="ru-RU" sz="1600" dirty="0" smtClean="0"/>
              <a:t>инвестор не является </a:t>
            </a:r>
            <a:r>
              <a:rPr lang="ru-RU" sz="1600" dirty="0"/>
              <a:t>резидентом индустриальных парков, особых экономических зон, территорий опережающего </a:t>
            </a:r>
            <a:r>
              <a:rPr lang="ru-RU" sz="1600" dirty="0" smtClean="0"/>
              <a:t>развития;</a:t>
            </a:r>
          </a:p>
          <a:p>
            <a:pPr marL="742950" lvl="1" indent="-285750" algn="just">
              <a:buBlip>
                <a:blip r:embed="rId2"/>
              </a:buBlip>
            </a:pPr>
            <a:r>
              <a:rPr lang="ru-RU" sz="1600" dirty="0" smtClean="0"/>
              <a:t>отсутствие у инвестора задолженности </a:t>
            </a:r>
            <a:r>
              <a:rPr lang="ru-RU" sz="1600" dirty="0"/>
              <a:t>по перечислению в </a:t>
            </a:r>
            <a:r>
              <a:rPr lang="ru-RU" sz="1600" dirty="0" smtClean="0"/>
              <a:t>бюджет;</a:t>
            </a:r>
          </a:p>
          <a:p>
            <a:pPr marL="742950" lvl="1" indent="-285750" algn="just">
              <a:buBlip>
                <a:blip r:embed="rId2"/>
              </a:buBlip>
            </a:pPr>
            <a:r>
              <a:rPr lang="ru-RU" sz="1600" dirty="0" smtClean="0"/>
              <a:t>размер </a:t>
            </a:r>
            <a:r>
              <a:rPr lang="ru-RU" sz="1600" dirty="0"/>
              <a:t>среднемесячной заработной платы работников не ниже двукратного МРОТ;</a:t>
            </a:r>
            <a:endParaRPr lang="ru-RU" sz="1600" dirty="0" smtClean="0"/>
          </a:p>
          <a:p>
            <a:pPr marL="742950" lvl="1" indent="-285750" algn="just">
              <a:buBlip>
                <a:blip r:embed="rId2"/>
              </a:buBlip>
            </a:pPr>
            <a:r>
              <a:rPr lang="ru-RU" sz="1600" dirty="0"/>
              <a:t>раздельный учет </a:t>
            </a:r>
            <a:r>
              <a:rPr lang="ru-RU" sz="1600" dirty="0" smtClean="0"/>
              <a:t>имущества;</a:t>
            </a:r>
            <a:endParaRPr lang="ru-RU" sz="1600" dirty="0"/>
          </a:p>
          <a:p>
            <a:pPr marL="742950" lvl="1" indent="-285750" algn="just">
              <a:buBlip>
                <a:blip r:embed="rId2"/>
              </a:buBlip>
            </a:pPr>
            <a:r>
              <a:rPr lang="ru-RU" sz="1600" dirty="0"/>
              <a:t>согласие налогоплательщика на признание сведений, составляющих налоговую тайну, общедоступными </a:t>
            </a:r>
            <a:r>
              <a:rPr lang="ru-RU" sz="1400" dirty="0"/>
              <a:t>(в соответствии со ст. 102 НК РФ</a:t>
            </a:r>
            <a:r>
              <a:rPr lang="ru-RU" sz="1400" dirty="0" smtClean="0"/>
              <a:t>)</a:t>
            </a:r>
            <a:r>
              <a:rPr lang="ru-RU" sz="1600" dirty="0" smtClean="0"/>
              <a:t>.</a:t>
            </a:r>
          </a:p>
          <a:p>
            <a:pPr algn="just"/>
            <a:endParaRPr lang="ru-RU" sz="1500" b="1" dirty="0">
              <a:latin typeface="PlumbLightC" panose="02000503040000020004" pitchFamily="2" charset="-52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2300" y="1236780"/>
            <a:ext cx="8867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rgbClr val="4CCBD5"/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УСЛОВИЯ </a:t>
            </a:r>
          </a:p>
          <a:p>
            <a:pPr algn="ctr"/>
            <a:r>
              <a:rPr lang="ru-RU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rgbClr val="4CCBD5"/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освобождения от уплаты налога на имущество организаций </a:t>
            </a:r>
          </a:p>
          <a:p>
            <a:pPr algn="ctr"/>
            <a:r>
              <a:rPr lang="ru-RU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rgbClr val="4CCBD5"/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при осуществлении инвестиционной деятельности</a:t>
            </a:r>
            <a:endParaRPr lang="ru-RU" b="1" dirty="0">
              <a:ln w="10541" cmpd="sng">
                <a:solidFill>
                  <a:srgbClr val="28A1AA"/>
                </a:solidFill>
                <a:prstDash val="solid"/>
              </a:ln>
              <a:solidFill>
                <a:srgbClr val="4CCBD5"/>
              </a:soli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377580" y="0"/>
            <a:ext cx="6766420" cy="829173"/>
            <a:chOff x="2377580" y="113206"/>
            <a:chExt cx="6766420" cy="82917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4883" y="113206"/>
              <a:ext cx="6249117" cy="82917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377580" y="274766"/>
              <a:ext cx="6669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ЛЬГОТА ПО НАЛОГУ НА ИМУЩЕСТВО ОРГАНИЗАЦИЙ </a:t>
              </a:r>
            </a:p>
            <a:p>
              <a:pPr algn="r"/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ПРИ ОСУЩЕСТВЛЕНИИ ИНВЕСТИЦИОННОЙ ДЕЯТЕЛЬНОСТИ</a:t>
              </a: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777296" y="6423028"/>
            <a:ext cx="2057400" cy="365125"/>
          </a:xfrm>
        </p:spPr>
        <p:txBody>
          <a:bodyPr/>
          <a:lstStyle/>
          <a:p>
            <a:pPr algn="ctr"/>
            <a:fld id="{D4A32A9C-B370-41AD-AF9F-1DBF97D9FBE0}" type="slidenum"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pPr algn="ctr"/>
              <a:t>3</a:t>
            </a:fld>
            <a:endParaRPr lang="ru-RU" b="1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9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687147" y="1304100"/>
            <a:ext cx="7719522" cy="4553772"/>
            <a:chOff x="2556436" y="1298085"/>
            <a:chExt cx="5882477" cy="757414"/>
          </a:xfrm>
        </p:grpSpPr>
        <p:sp>
          <p:nvSpPr>
            <p:cNvPr id="14" name="AutoShape 4"/>
            <p:cNvSpPr>
              <a:spLocks noChangeArrowheads="1"/>
            </p:cNvSpPr>
            <p:nvPr/>
          </p:nvSpPr>
          <p:spPr bwMode="gray">
            <a:xfrm>
              <a:off x="2567896" y="1298085"/>
              <a:ext cx="5859558" cy="26081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accent5">
                    <a:lumMod val="75000"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>
              <a:outerShdw dist="91581" dir="3378596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1350">
                <a:solidFill>
                  <a:srgbClr val="FFFFFF"/>
                </a:solidFill>
                <a:latin typeface="PlumbLightC" panose="02000503040000020004" pitchFamily="2" charset="-52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gray">
            <a:xfrm>
              <a:off x="2668430" y="1328671"/>
              <a:ext cx="5658490" cy="199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b="1" dirty="0" smtClean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latin typeface="PlumbLightC" panose="02000503040000020004" pitchFamily="2" charset="-52"/>
                  <a:cs typeface="Times New Roman" panose="02020603050405020304" pitchFamily="18" charset="0"/>
                </a:rPr>
                <a:t>Предоставление </a:t>
              </a:r>
              <a:r>
                <a:rPr lang="ru-RU" b="1" dirty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latin typeface="PlumbLightC" panose="02000503040000020004" pitchFamily="2" charset="-52"/>
                  <a:cs typeface="Times New Roman" panose="02020603050405020304" pitchFamily="18" charset="0"/>
                </a:rPr>
                <a:t>льгот </a:t>
              </a:r>
              <a:r>
                <a:rPr lang="ru-RU" b="1" dirty="0" smtClean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latin typeface="PlumbLightC" panose="02000503040000020004" pitchFamily="2" charset="-52"/>
                  <a:cs typeface="Times New Roman" panose="02020603050405020304" pitchFamily="18" charset="0"/>
                </a:rPr>
                <a:t>максимально упрощено и осуществляется при </a:t>
              </a:r>
              <a:r>
                <a:rPr lang="ru-RU" b="1" dirty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latin typeface="PlumbLightC" panose="02000503040000020004" pitchFamily="2" charset="-52"/>
                  <a:cs typeface="Times New Roman" panose="02020603050405020304" pitchFamily="18" charset="0"/>
                </a:rPr>
                <a:t>подаче </a:t>
              </a:r>
              <a:r>
                <a:rPr lang="ru-RU" b="1" dirty="0" smtClean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latin typeface="PlumbLightC" panose="02000503040000020004" pitchFamily="2" charset="-52"/>
                  <a:cs typeface="Times New Roman" panose="02020603050405020304" pitchFamily="18" charset="0"/>
                </a:rPr>
                <a:t>налоговой </a:t>
              </a:r>
              <a:r>
                <a:rPr lang="ru-RU" b="1" dirty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latin typeface="PlumbLightC" panose="02000503040000020004" pitchFamily="2" charset="-52"/>
                  <a:cs typeface="Times New Roman" panose="02020603050405020304" pitchFamily="18" charset="0"/>
                </a:rPr>
                <a:t>декларации с приложением подтверждающих право на льготы </a:t>
              </a:r>
              <a:r>
                <a:rPr lang="ru-RU" b="1" dirty="0" smtClean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latin typeface="PlumbLightC" panose="02000503040000020004" pitchFamily="2" charset="-52"/>
                  <a:cs typeface="Times New Roman" panose="02020603050405020304" pitchFamily="18" charset="0"/>
                </a:rPr>
                <a:t>документов</a:t>
              </a:r>
              <a:r>
                <a:rPr lang="ru-RU" b="1" dirty="0" smtClean="0">
                  <a:ln w="10541" cmpd="sng">
                    <a:solidFill>
                      <a:srgbClr val="28A1AA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latin typeface="PlumbLightC" panose="02000503040000020004" pitchFamily="2" charset="-52"/>
                  <a:ea typeface="+mj-ea"/>
                  <a:cs typeface="Times New Roman" panose="02020603050405020304" pitchFamily="18" charset="0"/>
                </a:rPr>
                <a:t>:</a:t>
              </a:r>
              <a:endParaRPr lang="ru-RU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gray">
            <a:xfrm>
              <a:off x="2556436" y="1585195"/>
              <a:ext cx="5882477" cy="47030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accent5">
                    <a:lumMod val="75000"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>
              <a:outerShdw dist="91581" dir="3378596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1350" dirty="0">
                <a:solidFill>
                  <a:srgbClr val="FFFFFF"/>
                </a:solidFill>
                <a:latin typeface="PlumbLightC" panose="02000503040000020004" pitchFamily="2" charset="-5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23876" y="842437"/>
            <a:ext cx="818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43000" algn="ctr"/>
            <a:r>
              <a:rPr lang="ru-RU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rgbClr val="4CCBD5"/>
                </a:solidFill>
                <a:latin typeface="PlumbLightC" panose="02000503040000020004" pitchFamily="2" charset="-52"/>
                <a:ea typeface="+mj-ea"/>
                <a:cs typeface="Times New Roman" panose="02020603050405020304" pitchFamily="18" charset="0"/>
              </a:rPr>
              <a:t>МЕХАНИЗМ</a:t>
            </a:r>
            <a:endParaRPr lang="ru-RU" b="1" dirty="0">
              <a:ln w="10541" cmpd="sng">
                <a:solidFill>
                  <a:srgbClr val="28A1AA"/>
                </a:solidFill>
                <a:prstDash val="solid"/>
              </a:ln>
              <a:solidFill>
                <a:srgbClr val="4CCBD5"/>
              </a:soli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122398" y="0"/>
            <a:ext cx="7021602" cy="829173"/>
            <a:chOff x="2122398" y="113206"/>
            <a:chExt cx="7021602" cy="829173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4883" y="113206"/>
              <a:ext cx="6249117" cy="829173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122398" y="266182"/>
              <a:ext cx="70216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ЛЬГОТА ПО НАЛОГУ НА ИМУЩЕСТВО ОРГАНИЗАЦИЙ </a:t>
              </a:r>
            </a:p>
            <a:p>
              <a:pPr algn="r"/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Open Sans Semibold" panose="020B0706030804020204" pitchFamily="34" charset="0"/>
                  <a:cs typeface="Arial" pitchFamily="34" charset="0"/>
                </a:rPr>
                <a:t>ПРИ ОСУЩЕСТВЛЕНИИ ИНВЕСТИЦИОННОЙ ДЕЯТЕЛЬНОСТИ</a:t>
              </a:r>
            </a:p>
          </p:txBody>
        </p:sp>
      </p:grpSp>
      <p:sp>
        <p:nvSpPr>
          <p:cNvPr id="20" name="Text Box 7"/>
          <p:cNvSpPr txBox="1">
            <a:spLocks noChangeArrowheads="1"/>
          </p:cNvSpPr>
          <p:nvPr/>
        </p:nvSpPr>
        <p:spPr bwMode="gray">
          <a:xfrm>
            <a:off x="778918" y="3138925"/>
            <a:ext cx="753598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PlumbLightC" panose="02000503040000020004" pitchFamily="2" charset="-52"/>
                <a:cs typeface="Times New Roman" panose="02020603050405020304" pitchFamily="18" charset="0"/>
              </a:rPr>
              <a:t>- акт </a:t>
            </a:r>
            <a:r>
              <a:rPr lang="ru-RU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PlumbLightC" panose="02000503040000020004" pitchFamily="2" charset="-52"/>
                <a:cs typeface="Times New Roman" panose="02020603050405020304" pitchFamily="18" charset="0"/>
              </a:rPr>
              <a:t>о приеме-передаче здания (строения, сооружения) и выписка из ЕГРН, удостоверяющая государственную регистрацию возникновения или перехода прав на недвижимое имущество (или их копии</a:t>
            </a:r>
            <a:r>
              <a:rPr lang="ru-RU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PlumbLightC" panose="02000503040000020004" pitchFamily="2" charset="-52"/>
                <a:cs typeface="Times New Roman" panose="02020603050405020304" pitchFamily="18" charset="0"/>
              </a:rPr>
              <a:t>);</a:t>
            </a:r>
          </a:p>
          <a:p>
            <a:pPr algn="just"/>
            <a:endParaRPr lang="ru-RU" b="1" dirty="0">
              <a:ln w="10541" cmpd="sng">
                <a:solidFill>
                  <a:srgbClr val="28A1AA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PlumbLightC" panose="02000503040000020004" pitchFamily="2" charset="-52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PlumbLightC" panose="02000503040000020004" pitchFamily="2" charset="-52"/>
                <a:cs typeface="Times New Roman" panose="02020603050405020304" pitchFamily="18" charset="0"/>
              </a:rPr>
              <a:t>- </a:t>
            </a:r>
            <a:r>
              <a:rPr lang="ru-RU" b="1" dirty="0">
                <a:ln w="10541" cmpd="sng">
                  <a:solidFill>
                    <a:srgbClr val="28A1AA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PlumbLightC" panose="02000503040000020004" pitchFamily="2" charset="-52"/>
                <a:cs typeface="Times New Roman" panose="02020603050405020304" pitchFamily="18" charset="0"/>
              </a:rPr>
              <a:t>акт о приеме-передаче объекта основных средств (групп объектов основных средств) и инвентарная карточка учета объекта основных средств (группового учета объектов основных средств) (или их копии).</a:t>
            </a:r>
          </a:p>
          <a:p>
            <a:pPr algn="just"/>
            <a:endParaRPr lang="ru-RU" sz="1400" b="1" dirty="0">
              <a:ln w="10541" cmpd="sng">
                <a:solidFill>
                  <a:srgbClr val="28A1AA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PlumbLightC" panose="02000503040000020004" pitchFamily="2" charset="-52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714750" y="6403978"/>
            <a:ext cx="2057400" cy="365125"/>
          </a:xfrm>
        </p:spPr>
        <p:txBody>
          <a:bodyPr/>
          <a:lstStyle/>
          <a:p>
            <a:pPr algn="ctr"/>
            <a:fld id="{D4A32A9C-B370-41AD-AF9F-1DBF97D9FBE0}" type="slidenum"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pPr algn="ctr"/>
              <a:t>4</a:t>
            </a:fld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95727" y="113206"/>
            <a:ext cx="8848273" cy="829173"/>
            <a:chOff x="295727" y="113206"/>
            <a:chExt cx="8848273" cy="82917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5727" y="113206"/>
              <a:ext cx="2483915" cy="773997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4883" y="113206"/>
              <a:ext cx="6249117" cy="829173"/>
            </a:xfrm>
            <a:prstGeom prst="rect">
              <a:avLst/>
            </a:prstGeom>
          </p:spPr>
        </p:pic>
      </p:grp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89413" y="2244437"/>
            <a:ext cx="6602681" cy="17931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500" dirty="0" smtClean="0">
                <a:solidFill>
                  <a:srgbClr val="C3C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marL="0" indent="0" algn="ctr">
              <a:buNone/>
            </a:pPr>
            <a:r>
              <a:rPr lang="ru-RU" sz="5500" dirty="0" smtClean="0">
                <a:solidFill>
                  <a:srgbClr val="C3C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endParaRPr lang="ru-RU" sz="5500" dirty="0">
              <a:solidFill>
                <a:srgbClr val="C3C2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095086" y="5463251"/>
            <a:ext cx="7551203" cy="358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>
                <a:solidFill>
                  <a:srgbClr val="C3C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Подробная информация:  (4812) 20-55-29, </a:t>
            </a:r>
            <a:r>
              <a:rPr lang="en-US" sz="1800" dirty="0">
                <a:solidFill>
                  <a:srgbClr val="C3C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invest-smolensk@yandex.ru</a:t>
            </a:r>
            <a:endParaRPr lang="ru-RU" sz="1800" dirty="0">
              <a:solidFill>
                <a:srgbClr val="C3C2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03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4979</TotalTime>
  <Words>390</Words>
  <Application>Microsoft Office PowerPoint</Application>
  <PresentationFormat>Экран (4:3)</PresentationFormat>
  <Paragraphs>44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Казепина Мария Юрьевна</cp:lastModifiedBy>
  <cp:revision>323</cp:revision>
  <cp:lastPrinted>2022-05-25T06:48:06Z</cp:lastPrinted>
  <dcterms:created xsi:type="dcterms:W3CDTF">2016-02-04T20:13:39Z</dcterms:created>
  <dcterms:modified xsi:type="dcterms:W3CDTF">2023-01-27T14:21:41Z</dcterms:modified>
</cp:coreProperties>
</file>