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8" r:id="rId5"/>
    <p:sldId id="269" r:id="rId6"/>
    <p:sldId id="271" r:id="rId7"/>
    <p:sldId id="259" r:id="rId8"/>
    <p:sldId id="260" r:id="rId9"/>
    <p:sldId id="262" r:id="rId10"/>
    <p:sldId id="266" r:id="rId11"/>
    <p:sldId id="261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26" autoAdjust="0"/>
    <p:restoredTop sz="97849" autoAdjust="0"/>
  </p:normalViewPr>
  <p:slideViewPr>
    <p:cSldViewPr>
      <p:cViewPr varScale="1">
        <p:scale>
          <a:sx n="71" d="100"/>
          <a:sy n="71" d="100"/>
        </p:scale>
        <p:origin x="-4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732D9-0B8B-4ED1-BB5F-2136873C6AC8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960B7-C1CD-4EDB-B1B8-8E6F3C1F10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732D9-0B8B-4ED1-BB5F-2136873C6AC8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960B7-C1CD-4EDB-B1B8-8E6F3C1F10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732D9-0B8B-4ED1-BB5F-2136873C6AC8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960B7-C1CD-4EDB-B1B8-8E6F3C1F10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732D9-0B8B-4ED1-BB5F-2136873C6AC8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960B7-C1CD-4EDB-B1B8-8E6F3C1F10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732D9-0B8B-4ED1-BB5F-2136873C6AC8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960B7-C1CD-4EDB-B1B8-8E6F3C1F10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732D9-0B8B-4ED1-BB5F-2136873C6AC8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960B7-C1CD-4EDB-B1B8-8E6F3C1F10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732D9-0B8B-4ED1-BB5F-2136873C6AC8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960B7-C1CD-4EDB-B1B8-8E6F3C1F10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732D9-0B8B-4ED1-BB5F-2136873C6AC8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960B7-C1CD-4EDB-B1B8-8E6F3C1F10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732D9-0B8B-4ED1-BB5F-2136873C6AC8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960B7-C1CD-4EDB-B1B8-8E6F3C1F10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732D9-0B8B-4ED1-BB5F-2136873C6AC8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960B7-C1CD-4EDB-B1B8-8E6F3C1F10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732D9-0B8B-4ED1-BB5F-2136873C6AC8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960B7-C1CD-4EDB-B1B8-8E6F3C1F10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732D9-0B8B-4ED1-BB5F-2136873C6AC8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960B7-C1CD-4EDB-B1B8-8E6F3C1F10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3">
            <a:extLst>
              <a:ext uri="{FF2B5EF4-FFF2-40B4-BE49-F238E27FC236}">
                <a16:creationId xmlns:a16="http://schemas.microsoft.com/office/drawing/2014/main" xmlns="" id="{8D390062-DF76-4233-95E8-782FC03BEAFB}"/>
              </a:ext>
            </a:extLst>
          </p:cNvPr>
          <p:cNvSpPr>
            <a:spLocks noGrp="1"/>
          </p:cNvSpPr>
          <p:nvPr/>
        </p:nvSpPr>
        <p:spPr>
          <a:xfrm>
            <a:off x="357158" y="2428868"/>
            <a:ext cx="8358246" cy="4106149"/>
          </a:xfrm>
          <a:prstGeom prst="rect">
            <a:avLst/>
          </a:prstGeom>
          <a:effectLst>
            <a:outerShdw dir="5400000" sx="72000" sy="72000" algn="t" rotWithShape="0">
              <a:prstClr val="black"/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600" b="0" i="1" u="none" strike="noStrike" kern="1200" cap="none" spc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kumimoji="0" lang="ru-RU" sz="2800" b="1" i="1" u="none" strike="noStrike" kern="1200" cap="none" spc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Презентационная часть конкурсной заявки </a:t>
            </a:r>
            <a:r>
              <a:rPr lang="ru-RU" sz="28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Угранского</a:t>
            </a:r>
            <a:r>
              <a:rPr lang="ru-RU" sz="28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сельского поселения </a:t>
            </a:r>
            <a:r>
              <a:rPr lang="ru-RU" sz="28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Угранского</a:t>
            </a:r>
            <a:r>
              <a:rPr lang="ru-RU" sz="28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 Смоленской области</a:t>
            </a:r>
            <a:endParaRPr kumimoji="0" lang="ru-RU" sz="2800" b="1" i="1" u="none" strike="noStrike" kern="1200" cap="none" spc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1" u="none" strike="noStrike" kern="1200" cap="none" spc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в номинации «Модернизация городского хозяйства посредством внедрения цифровых технологий и платформенных решений («Умный город»)» Всероссийского конкурса «Лучшая муниципальная практика»</a:t>
            </a:r>
          </a:p>
        </p:txBody>
      </p:sp>
      <p:pic>
        <p:nvPicPr>
          <p:cNvPr id="11266" name="Picture 2" descr="https://www.smolensk2.ru/timg/160/1237928520x5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3810000" cy="3086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smolensk2.ru/timg/160/1237928520x5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57356" cy="150445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143108" y="214290"/>
            <a:ext cx="571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8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Результаты проекта: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429256" y="121442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После реализации практики</a:t>
            </a:r>
            <a:endParaRPr lang="ru-RU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48" y="157161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До реализации практики</a:t>
            </a:r>
            <a:endParaRPr lang="ru-RU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Освещение дворовых территорий – чья это головная боль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2143116"/>
            <a:ext cx="2786082" cy="188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8" descr="Уличное освещение Galad ЖКУ/РКУ28, купить в Минске: цена, фото, характеристики, магазины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4143380"/>
            <a:ext cx="199390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0" descr="светильник жку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935" b="20808"/>
          <a:stretch>
            <a:fillRect/>
          </a:stretch>
        </p:blipFill>
        <p:spPr bwMode="auto">
          <a:xfrm>
            <a:off x="2000232" y="5286388"/>
            <a:ext cx="169545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5074" y="1785926"/>
            <a:ext cx="2714644" cy="233297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 rot="16200000">
            <a:off x="-1254856" y="3183626"/>
            <a:ext cx="3286148" cy="34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Угранское</a:t>
            </a:r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сельское поселение </a:t>
            </a:r>
            <a:endParaRPr lang="ru-RU" sz="16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9190" y="1714488"/>
            <a:ext cx="1940322" cy="1585503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9290" y="4714860"/>
            <a:ext cx="321471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0496" y="3786190"/>
            <a:ext cx="278608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smolensk2.ru/timg/160/1237928520x5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57356" cy="1504459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928794" y="214290"/>
            <a:ext cx="6929486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Положительные изменения, наступившие в результате внедрения практики.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785786" y="1643050"/>
            <a:ext cx="821537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Замена светильников с ртутными лампами и лампами накаливания на более эффективные привела к экономии электрической энергии. Помимо энергосбережения (в части электроэнергии) модернизация систем уличного освещения позволила сократить потребляемую мощность.</a:t>
            </a:r>
            <a:endParaRPr lang="ru-RU" sz="1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Установленные светильники являются экологически безопасными, так как не содержат вредных химических соединений. Новые светильники работают в комфортном для глаз  спектре, бесшумны, не требуют специальной утилизации.</a:t>
            </a:r>
            <a:endParaRPr lang="ru-RU" sz="1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Качественное уличное освещение обеспечивает жителям с. Угра чувство безопасности и комфорта, что позволяет людям избавиться от "страха перед ночными улицами". Ярко освещенные улицы села в вечерние часы позволяют родителям не беспокоиться за безопасность детей, что дает возможность организовать их досуг оптимальным образом (посещение спортивных секций, музыкальной школы, детского дома творчества).</a:t>
            </a:r>
            <a:endParaRPr lang="ru-RU" sz="1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Согласно отчету оперативно-служебной деятельности пункта полиции по </a:t>
            </a:r>
            <a:r>
              <a:rPr kumimoji="0" lang="ru-RU" sz="16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Угранскому</a:t>
            </a:r>
            <a:r>
              <a:rPr kumimoji="0" 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району  повышение уровня освещенности напрямую влияет на криминальную обстановку в селе, снижая, число уличных преступлений. Снижение преступлений на улицах села в темное время суток является не только положительным социальным фактором, но и позволяет экономить бюджетные средства.</a:t>
            </a:r>
            <a:endParaRPr lang="ru-RU" sz="1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Высвобождение денежных средств за счет применения </a:t>
            </a:r>
            <a:r>
              <a:rPr kumimoji="0" lang="ru-RU" sz="16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энергосервисного</a:t>
            </a:r>
            <a:r>
              <a:rPr kumimoji="0" 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контракта позволяет направить денежные средства для решения других социально-значимых  задач поселения.</a:t>
            </a:r>
            <a:r>
              <a:rPr kumimoji="0" 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-1219137" y="3005031"/>
            <a:ext cx="3214710" cy="34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Угранское</a:t>
            </a:r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сельское поселение </a:t>
            </a:r>
            <a:endParaRPr lang="ru-RU" sz="16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Рисунок 9" descr="чапп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"/>
          </a:blip>
          <a:srcRect/>
          <a:stretch>
            <a:fillRect/>
          </a:stretch>
        </p:blipFill>
        <p:spPr bwMode="auto">
          <a:xfrm>
            <a:off x="930275" y="1268413"/>
            <a:ext cx="7170738" cy="554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WordArt 4"/>
          <p:cNvSpPr>
            <a:spLocks noChangeArrowheads="1" noChangeShapeType="1" noTextEdit="1"/>
          </p:cNvSpPr>
          <p:nvPr/>
        </p:nvSpPr>
        <p:spPr bwMode="auto">
          <a:xfrm>
            <a:off x="2143108" y="260350"/>
            <a:ext cx="6572296" cy="7397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>
                    <a:lumMod val="40000"/>
                    <a:lumOff val="60000"/>
                  </a:schemeClr>
                </a:solidFill>
                <a:latin typeface="Monotype Corsiva"/>
              </a:rPr>
              <a:t>Спасибо за внимание!</a:t>
            </a:r>
          </a:p>
        </p:txBody>
      </p:sp>
      <p:pic>
        <p:nvPicPr>
          <p:cNvPr id="4" name="Picture 2" descr="https://www.smolensk2.ru/timg/160/1237928520x5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57356" cy="150445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16200000">
            <a:off x="-1147699" y="3147907"/>
            <a:ext cx="3071834" cy="34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Угранское</a:t>
            </a:r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сельское поселение </a:t>
            </a:r>
            <a:endParaRPr lang="ru-RU" sz="16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www.smolensk2.ru/timg/160/1237928520x5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57356" cy="1504459"/>
          </a:xfrm>
          <a:prstGeom prst="rect">
            <a:avLst/>
          </a:prstGeom>
          <a:noFill/>
        </p:spPr>
      </p:pic>
      <p:sp>
        <p:nvSpPr>
          <p:cNvPr id="5" name="Заголовок 5">
            <a:extLst>
              <a:ext uri="{FF2B5EF4-FFF2-40B4-BE49-F238E27FC236}">
                <a16:creationId xmlns:a16="http://schemas.microsoft.com/office/drawing/2014/main" xmlns="" id="{E4819372-7F15-4609-91E3-A7FCF47AA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472" y="1785926"/>
            <a:ext cx="8358214" cy="3090931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ru-RU" sz="32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Наименование практики:</a:t>
            </a:r>
            <a:br>
              <a:rPr lang="ru-RU" sz="32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Модернизация системы освещения на территории </a:t>
            </a:r>
            <a:r>
              <a:rPr lang="ru-RU" sz="32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Угранского</a:t>
            </a:r>
            <a:r>
              <a:rPr lang="ru-RU" sz="32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сельского поселения с использованием механизма </a:t>
            </a:r>
            <a:r>
              <a:rPr lang="ru-RU" sz="32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энергосервисного</a:t>
            </a:r>
            <a:r>
              <a:rPr lang="ru-RU" sz="32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контракта. </a:t>
            </a:r>
            <a:r>
              <a:rPr lang="ru-RU" sz="32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183418" y="3397940"/>
            <a:ext cx="3143272" cy="34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Угранское</a:t>
            </a:r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сельское поселение </a:t>
            </a:r>
            <a:endParaRPr lang="ru-RU" sz="16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3" descr="Без имени-2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3143248"/>
            <a:ext cx="1609725" cy="160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571612"/>
            <a:ext cx="1690688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>
          <a:xfrm>
            <a:off x="5746750" y="5300663"/>
            <a:ext cx="812800" cy="144462"/>
          </a:xfrm>
          <a:prstGeom prst="rightArrow">
            <a:avLst/>
          </a:prstGeom>
          <a:solidFill>
            <a:srgbClr val="48FF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4140200" y="5300663"/>
            <a:ext cx="812800" cy="144462"/>
          </a:xfrm>
          <a:prstGeom prst="rightArrow">
            <a:avLst/>
          </a:prstGeom>
          <a:solidFill>
            <a:srgbClr val="48FF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2511425" y="5286375"/>
            <a:ext cx="812800" cy="144463"/>
          </a:xfrm>
          <a:prstGeom prst="rightArrow">
            <a:avLst/>
          </a:prstGeom>
          <a:solidFill>
            <a:srgbClr val="48FF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559550" y="4902200"/>
            <a:ext cx="942975" cy="912813"/>
          </a:xfrm>
          <a:prstGeom prst="ellipse">
            <a:avLst/>
          </a:prstGeom>
          <a:solidFill>
            <a:srgbClr val="A2D7D7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957763" y="4903788"/>
            <a:ext cx="942975" cy="912812"/>
          </a:xfrm>
          <a:prstGeom prst="ellipse">
            <a:avLst/>
          </a:prstGeom>
          <a:solidFill>
            <a:srgbClr val="D4EA8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327400" y="4903788"/>
            <a:ext cx="942975" cy="912812"/>
          </a:xfrm>
          <a:prstGeom prst="ellipse">
            <a:avLst/>
          </a:prstGeom>
          <a:solidFill>
            <a:srgbClr val="77DAFF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817688" y="4903788"/>
            <a:ext cx="942975" cy="912812"/>
          </a:xfrm>
          <a:prstGeom prst="ellipse">
            <a:avLst/>
          </a:prstGeom>
          <a:solidFill>
            <a:srgbClr val="C0C966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758950" y="5124450"/>
            <a:ext cx="10318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1929</a:t>
            </a:r>
          </a:p>
        </p:txBody>
      </p:sp>
      <p:sp>
        <p:nvSpPr>
          <p:cNvPr id="16395" name="TextBox 15"/>
          <p:cNvSpPr txBox="1">
            <a:spLocks noChangeArrowheads="1"/>
          </p:cNvSpPr>
          <p:nvPr/>
        </p:nvSpPr>
        <p:spPr bwMode="auto">
          <a:xfrm>
            <a:off x="1487488" y="5849938"/>
            <a:ext cx="15732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ea typeface="Open Sans"/>
                <a:cs typeface="Times New Roman" pitchFamily="18" charset="0"/>
              </a:rPr>
              <a:t>Дата образования </a:t>
            </a:r>
          </a:p>
          <a:p>
            <a:pPr algn="ctr"/>
            <a:r>
              <a:rPr lang="ru-RU" sz="1200" dirty="0">
                <a:latin typeface="Times New Roman" pitchFamily="18" charset="0"/>
                <a:ea typeface="Open Sans"/>
                <a:cs typeface="Times New Roman" pitchFamily="18" charset="0"/>
              </a:rPr>
              <a:t>с. Угра как ж.д. станции</a:t>
            </a:r>
          </a:p>
        </p:txBody>
      </p:sp>
      <p:sp>
        <p:nvSpPr>
          <p:cNvPr id="16396" name="TextBox 16"/>
          <p:cNvSpPr txBox="1">
            <a:spLocks noChangeArrowheads="1"/>
          </p:cNvSpPr>
          <p:nvPr/>
        </p:nvSpPr>
        <p:spPr bwMode="auto">
          <a:xfrm>
            <a:off x="2928938" y="5842000"/>
            <a:ext cx="17399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ea typeface="Open Sans"/>
                <a:cs typeface="Times New Roman" pitchFamily="18" charset="0"/>
              </a:rPr>
              <a:t>Образование </a:t>
            </a:r>
            <a:r>
              <a:rPr lang="ru-RU" sz="1200" dirty="0" err="1">
                <a:latin typeface="Times New Roman" pitchFamily="18" charset="0"/>
                <a:ea typeface="Open Sans"/>
                <a:cs typeface="Times New Roman" pitchFamily="18" charset="0"/>
              </a:rPr>
              <a:t>Угранского</a:t>
            </a:r>
            <a:r>
              <a:rPr lang="ru-RU" sz="1200" dirty="0">
                <a:latin typeface="Times New Roman" pitchFamily="18" charset="0"/>
                <a:ea typeface="Open Sans"/>
                <a:cs typeface="Times New Roman" pitchFamily="18" charset="0"/>
              </a:rPr>
              <a:t> района путем объединения </a:t>
            </a:r>
            <a:r>
              <a:rPr lang="ru-RU" sz="1200" dirty="0" err="1">
                <a:latin typeface="Times New Roman" pitchFamily="18" charset="0"/>
                <a:ea typeface="Open Sans"/>
                <a:cs typeface="Times New Roman" pitchFamily="18" charset="0"/>
              </a:rPr>
              <a:t>Всходского</a:t>
            </a:r>
            <a:r>
              <a:rPr lang="ru-RU" sz="1200" dirty="0">
                <a:latin typeface="Times New Roman" pitchFamily="18" charset="0"/>
                <a:ea typeface="Open Sans"/>
                <a:cs typeface="Times New Roman" pitchFamily="18" charset="0"/>
              </a:rPr>
              <a:t> и Знаменского районов </a:t>
            </a:r>
          </a:p>
        </p:txBody>
      </p:sp>
      <p:sp>
        <p:nvSpPr>
          <p:cNvPr id="16397" name="TextBox 17"/>
          <p:cNvSpPr txBox="1">
            <a:spLocks noChangeArrowheads="1"/>
          </p:cNvSpPr>
          <p:nvPr/>
        </p:nvSpPr>
        <p:spPr bwMode="auto">
          <a:xfrm>
            <a:off x="4692650" y="5835650"/>
            <a:ext cx="147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Times New Roman" pitchFamily="18" charset="0"/>
                <a:ea typeface="Open Sans"/>
                <a:cs typeface="Times New Roman" pitchFamily="18" charset="0"/>
              </a:rPr>
              <a:t>Угранский район присоединен к Вяземскому району </a:t>
            </a:r>
          </a:p>
        </p:txBody>
      </p:sp>
      <p:sp>
        <p:nvSpPr>
          <p:cNvPr id="16398" name="TextBox 18"/>
          <p:cNvSpPr txBox="1">
            <a:spLocks noChangeArrowheads="1"/>
          </p:cNvSpPr>
          <p:nvPr/>
        </p:nvSpPr>
        <p:spPr bwMode="auto">
          <a:xfrm>
            <a:off x="6156325" y="5834063"/>
            <a:ext cx="1757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Times New Roman" pitchFamily="18" charset="0"/>
                <a:ea typeface="Open Sans"/>
                <a:cs typeface="Times New Roman" pitchFamily="18" charset="0"/>
              </a:rPr>
              <a:t>Район восстановлен в существующем виде</a:t>
            </a:r>
          </a:p>
        </p:txBody>
      </p:sp>
      <p:sp>
        <p:nvSpPr>
          <p:cNvPr id="16399" name="TextBox 19"/>
          <p:cNvSpPr txBox="1">
            <a:spLocks noChangeArrowheads="1"/>
          </p:cNvSpPr>
          <p:nvPr/>
        </p:nvSpPr>
        <p:spPr bwMode="auto">
          <a:xfrm>
            <a:off x="571472" y="3286124"/>
            <a:ext cx="53578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ea typeface="Open Sans"/>
                <a:cs typeface="Times New Roman" pitchFamily="18" charset="0"/>
              </a:rPr>
              <a:t>     Наиболее значимым историческим событием, произошедшим на территории района, является «Великое стояние на Угре» в 1480 году, положившее конец ордынскому владычеству. </a:t>
            </a:r>
          </a:p>
          <a:p>
            <a:pPr algn="just"/>
            <a:r>
              <a:rPr lang="ru-RU" sz="1600" dirty="0">
                <a:latin typeface="Times New Roman" pitchFamily="18" charset="0"/>
                <a:ea typeface="Open Sans"/>
                <a:cs typeface="Times New Roman" pitchFamily="18" charset="0"/>
              </a:rPr>
              <a:t>     </a:t>
            </a:r>
            <a:r>
              <a:rPr lang="ru-RU" sz="1600" dirty="0" err="1">
                <a:latin typeface="Times New Roman" pitchFamily="18" charset="0"/>
                <a:ea typeface="Open Sans"/>
                <a:cs typeface="Times New Roman" pitchFamily="18" charset="0"/>
              </a:rPr>
              <a:t>Угранская</a:t>
            </a:r>
            <a:r>
              <a:rPr lang="ru-RU" sz="1600" dirty="0">
                <a:latin typeface="Times New Roman" pitchFamily="18" charset="0"/>
                <a:ea typeface="Open Sans"/>
                <a:cs typeface="Times New Roman" pitchFamily="18" charset="0"/>
              </a:rPr>
              <a:t> земля памятна событиями Великой отечественной войны 1941-1945 годов.</a:t>
            </a:r>
          </a:p>
          <a:p>
            <a:pPr algn="just"/>
            <a:endParaRPr lang="ru-RU" sz="1200" dirty="0">
              <a:latin typeface="Open Sans"/>
              <a:ea typeface="Open Sans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95650" y="5141913"/>
            <a:ext cx="1030288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1961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13313" y="5129213"/>
            <a:ext cx="1031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1963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15100" y="5129213"/>
            <a:ext cx="1031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1965</a:t>
            </a:r>
          </a:p>
        </p:txBody>
      </p:sp>
      <p:pic>
        <p:nvPicPr>
          <p:cNvPr id="16404" name="Рисунок 2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3071810"/>
            <a:ext cx="1690688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5" name="TextBox 25"/>
          <p:cNvSpPr txBox="1">
            <a:spLocks noChangeArrowheads="1"/>
          </p:cNvSpPr>
          <p:nvPr/>
        </p:nvSpPr>
        <p:spPr bwMode="auto">
          <a:xfrm>
            <a:off x="3714744" y="928670"/>
            <a:ext cx="52673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200" dirty="0">
                <a:latin typeface="Times New Roman" pitchFamily="18" charset="0"/>
                <a:ea typeface="Open Sans"/>
                <a:cs typeface="Times New Roman" pitchFamily="18" charset="0"/>
              </a:rPr>
              <a:t>     </a:t>
            </a:r>
            <a:r>
              <a:rPr lang="ru-RU" sz="1600" dirty="0" err="1">
                <a:latin typeface="Times New Roman" pitchFamily="18" charset="0"/>
                <a:ea typeface="Open Sans"/>
                <a:cs typeface="Times New Roman" pitchFamily="18" charset="0"/>
              </a:rPr>
              <a:t>Угранский</a:t>
            </a:r>
            <a:r>
              <a:rPr lang="ru-RU" sz="1600" dirty="0">
                <a:latin typeface="Times New Roman" pitchFamily="18" charset="0"/>
                <a:ea typeface="Open Sans"/>
                <a:cs typeface="Times New Roman" pitchFamily="18" charset="0"/>
              </a:rPr>
              <a:t> район был образован путём объединения </a:t>
            </a:r>
            <a:r>
              <a:rPr lang="ru-RU" sz="1600" dirty="0" err="1">
                <a:latin typeface="Times New Roman" pitchFamily="18" charset="0"/>
                <a:ea typeface="Open Sans"/>
                <a:cs typeface="Times New Roman" pitchFamily="18" charset="0"/>
              </a:rPr>
              <a:t>Всходского</a:t>
            </a:r>
            <a:r>
              <a:rPr lang="ru-RU" sz="1600" dirty="0">
                <a:latin typeface="Times New Roman" pitchFamily="18" charset="0"/>
                <a:ea typeface="Open Sans"/>
                <a:cs typeface="Times New Roman" pitchFamily="18" charset="0"/>
              </a:rPr>
              <a:t> и Знаменского  районов. Центром района стал поселок Угра как станция на месте строительства железнодорожной ветки Вязьма-Брянск. Поселок (ныне село) и район названы  по одноименному названию  реки  Угры, протекающей по территории. </a:t>
            </a:r>
            <a:endParaRPr lang="ru-RU" sz="1200" dirty="0">
              <a:latin typeface="Times New Roman" pitchFamily="18" charset="0"/>
              <a:ea typeface="Open Sans"/>
              <a:cs typeface="Times New Roman" pitchFamily="18" charset="0"/>
            </a:endParaRPr>
          </a:p>
        </p:txBody>
      </p:sp>
      <p:pic>
        <p:nvPicPr>
          <p:cNvPr id="16406" name="Рисунок 26" descr="Памятник десантникам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071810"/>
            <a:ext cx="1679575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7" name="Picture 2" descr="C:\Users\Econom2\Desktop\Без имени-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1643050"/>
            <a:ext cx="1589088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8" name="Рисунок 28" descr="Без имени-1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1714488"/>
            <a:ext cx="1597025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9" name="Рисунок 2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643050"/>
            <a:ext cx="16891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1428728" y="285728"/>
            <a:ext cx="7391421" cy="4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457200">
              <a:lnSpc>
                <a:spcPct val="80000"/>
              </a:lnSpc>
              <a:defRPr/>
            </a:pPr>
            <a:r>
              <a:rPr lang="ru-RU" sz="32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Историческая справка</a:t>
            </a:r>
          </a:p>
        </p:txBody>
      </p:sp>
      <p:pic>
        <p:nvPicPr>
          <p:cNvPr id="30" name="Picture 2" descr="https://www.smolensk2.ru/timg/160/1237928520x52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857356" cy="1504459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 rot="16200000">
            <a:off x="-1254856" y="3255064"/>
            <a:ext cx="3286148" cy="34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Угранское</a:t>
            </a:r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сельское поселение </a:t>
            </a:r>
            <a:endParaRPr lang="ru-RU" sz="16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smolensk2.ru/timg/160/1237928520x5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57356" cy="150445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16200000">
            <a:off x="-1219137" y="3219345"/>
            <a:ext cx="3214710" cy="34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Угранское</a:t>
            </a:r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сельское поселение </a:t>
            </a:r>
            <a:endParaRPr lang="ru-RU" sz="16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43372" y="1142984"/>
            <a:ext cx="442915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solidFill>
                  <a:srgbClr val="3C3C3C"/>
                </a:solidFill>
                <a:latin typeface="Times New Roman" pitchFamily="18" charset="0"/>
                <a:cs typeface="Times New Roman" pitchFamily="18" charset="0"/>
              </a:rPr>
              <a:t>Иван Сергеевич </a:t>
            </a:r>
            <a:r>
              <a:rPr lang="ru-RU" sz="2200" b="1" dirty="0" smtClean="0">
                <a:solidFill>
                  <a:srgbClr val="3C3C3C"/>
                </a:solidFill>
                <a:latin typeface="Times New Roman" pitchFamily="18" charset="0"/>
                <a:cs typeface="Times New Roman" pitchFamily="18" charset="0"/>
              </a:rPr>
              <a:t>Соколов-Микитов</a:t>
            </a:r>
            <a:r>
              <a:rPr lang="ru-RU" sz="2200" dirty="0" smtClean="0">
                <a:solidFill>
                  <a:srgbClr val="3C3C3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3C3C3C"/>
                </a:solidFill>
                <a:latin typeface="Times New Roman" pitchFamily="18" charset="0"/>
                <a:cs typeface="Times New Roman" pitchFamily="18" charset="0"/>
              </a:rPr>
              <a:t>− это имя навеки связано с </a:t>
            </a:r>
            <a:r>
              <a:rPr lang="ru-RU" dirty="0" err="1" smtClean="0">
                <a:solidFill>
                  <a:srgbClr val="3C3C3C"/>
                </a:solidFill>
                <a:latin typeface="Times New Roman" pitchFamily="18" charset="0"/>
                <a:cs typeface="Times New Roman" pitchFamily="18" charset="0"/>
              </a:rPr>
              <a:t>Угранской</a:t>
            </a:r>
            <a:r>
              <a:rPr lang="ru-RU" dirty="0" smtClean="0">
                <a:solidFill>
                  <a:srgbClr val="3C3C3C"/>
                </a:solidFill>
                <a:latin typeface="Times New Roman" pitchFamily="18" charset="0"/>
                <a:cs typeface="Times New Roman" pitchFamily="18" charset="0"/>
              </a:rPr>
              <a:t> землёй. Деревня </a:t>
            </a:r>
            <a:r>
              <a:rPr lang="ru-RU" dirty="0" err="1" smtClean="0">
                <a:solidFill>
                  <a:srgbClr val="3C3C3C"/>
                </a:solidFill>
                <a:latin typeface="Times New Roman" pitchFamily="18" charset="0"/>
                <a:cs typeface="Times New Roman" pitchFamily="18" charset="0"/>
              </a:rPr>
              <a:t>Кислово</a:t>
            </a:r>
            <a:r>
              <a:rPr lang="ru-RU" dirty="0" smtClean="0">
                <a:solidFill>
                  <a:srgbClr val="3C3C3C"/>
                </a:solidFill>
                <a:latin typeface="Times New Roman" pitchFamily="18" charset="0"/>
                <a:cs typeface="Times New Roman" pitchFamily="18" charset="0"/>
              </a:rPr>
              <a:t>, где и прошли счастливые детские, отроческие и юношеские годы Вани Соколова расположена в 4-х километрах от </a:t>
            </a:r>
            <a:r>
              <a:rPr lang="ru-RU" dirty="0" err="1" smtClean="0">
                <a:solidFill>
                  <a:srgbClr val="3C3C3C"/>
                </a:solidFill>
                <a:latin typeface="Times New Roman" pitchFamily="18" charset="0"/>
                <a:cs typeface="Times New Roman" pitchFamily="18" charset="0"/>
              </a:rPr>
              <a:t>Полднево</a:t>
            </a:r>
            <a:r>
              <a:rPr lang="ru-RU" dirty="0" smtClean="0">
                <a:solidFill>
                  <a:srgbClr val="3C3C3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0"/>
            <a:ext cx="6858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Выдающиеся люди </a:t>
            </a:r>
            <a:r>
              <a:rPr lang="ru-RU" sz="28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Угранского</a:t>
            </a:r>
            <a:r>
              <a:rPr lang="ru-RU" sz="28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 Смоленской области</a:t>
            </a:r>
            <a:endParaRPr lang="ru-RU" sz="28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714573"/>
            <a:ext cx="3929090" cy="2947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https://i.mycdn.me/i?r=AzEPZsRbOZEKgBhR0XGMT1Rkop1LnLS3ocBXSRdIbZHWKqaKTM5SRkZCeTgDn6uOyi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1214422"/>
            <a:ext cx="1785950" cy="2366604"/>
          </a:xfrm>
          <a:prstGeom prst="rect">
            <a:avLst/>
          </a:prstGeom>
          <a:noFill/>
        </p:spPr>
      </p:pic>
      <p:pic>
        <p:nvPicPr>
          <p:cNvPr id="8194" name="Picture 2" descr="https://ds04.infourok.ru/uploads/ex/03c7/00107e86-bf1ebf51/img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3714704"/>
            <a:ext cx="3857652" cy="28932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smolensk2.ru/timg/160/1237928520x5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57356" cy="150445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16200000">
            <a:off x="-1219137" y="3219345"/>
            <a:ext cx="3214710" cy="34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Угранское</a:t>
            </a:r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сельское поселение </a:t>
            </a:r>
            <a:endParaRPr lang="ru-RU" sz="16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0"/>
            <a:ext cx="6858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Выдающиеся люди </a:t>
            </a:r>
            <a:r>
              <a:rPr lang="ru-RU" sz="28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Угранского</a:t>
            </a:r>
            <a:r>
              <a:rPr lang="ru-RU" sz="28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 Смоленской области</a:t>
            </a:r>
            <a:endParaRPr lang="ru-RU" sz="28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428868"/>
            <a:ext cx="41434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одился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января 1900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на Смоленщине,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бывший </a:t>
            </a:r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Ельнинский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уезд, позднее </a:t>
            </a:r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Всходский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а ныне </a:t>
            </a:r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Угранский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район, деревня 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Глотовка.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1714488"/>
            <a:ext cx="42375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Исаковский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Михаил Васильевич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3500438"/>
            <a:ext cx="40719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Необычную судьбу и всемирную славу, не увядшую поныне, имела песня «Катюша». Созданная в 1938 – 39 –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ых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годах, в самый канун Второй мировой войны, когда гитлеровцы уже оккупировали Польшу и готовились к нападению на нашу страну, песня звала к чуткости, бережности и чистоте в самом прекрасном из чувств – любви к близкому человеку. Уже тогда, в те мирные, но уже пахнущие порохом времена «Катюша» была самой популярной из всех песен.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285860"/>
            <a:ext cx="4034189" cy="5291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smolensk2.ru/timg/160/1237928520x5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57356" cy="150445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16200000">
            <a:off x="-1219137" y="3219345"/>
            <a:ext cx="3214710" cy="34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Угранское</a:t>
            </a:r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сельское поселение </a:t>
            </a:r>
            <a:endParaRPr lang="ru-RU" sz="16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0"/>
            <a:ext cx="6858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Выдающиеся люди </a:t>
            </a:r>
            <a:r>
              <a:rPr lang="ru-RU" sz="28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Угранского</a:t>
            </a:r>
            <a:r>
              <a:rPr lang="ru-RU" sz="28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 Смоленской области</a:t>
            </a:r>
            <a:endParaRPr lang="ru-RU" sz="28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1071546"/>
            <a:ext cx="67866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послевоенные годы судьба песни пролегла через десятилетия, через страны и континенты. Её знали и пели во многих уголках нашей Земли.  «Катюша» была песней-воительницей, песней-героиней. Недаром, когда в Красной Армии появилось новое грозное оружие – гвардейские реактивные миномёты, бойцы дали ему ласковое прозвище «Катюша»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5143512"/>
            <a:ext cx="85010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родине Исаковского, там, где поднимается над Угрой «берег крутой», стоит сегодня оригинальный памятник песне «Катюша»: на прикреплённой к большому камню-валуну медной дощечке высечены слова из этой песни, а рядом – беседка из бревенчатых скамеек под навесом. Это не просто благодарная дань памяти славному земляку. Памятник выполняет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жизнесозидающую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роль. По традиции ребята из окрестных деревень, призываемые в армию, собираются здесь для прощания с невестами, гуляют, говорят заветные слова.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photos.wikimapia.org/p/00/07/68/37/08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643182"/>
            <a:ext cx="4572032" cy="2428892"/>
          </a:xfrm>
          <a:prstGeom prst="rect">
            <a:avLst/>
          </a:prstGeom>
          <a:noFill/>
        </p:spPr>
      </p:pic>
      <p:pic>
        <p:nvPicPr>
          <p:cNvPr id="24580" name="Picture 4" descr="https://avatars.mds.yandex.net/get-zen_doc/61795/pub_5bed1f6c33501200a98856bf_5bed20bbc4d79c00aa37caab/scale_1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2786058"/>
            <a:ext cx="3451641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smolensk2.ru/timg/160/1237928520x5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57356" cy="1504459"/>
          </a:xfrm>
          <a:prstGeom prst="rect">
            <a:avLst/>
          </a:prstGeom>
          <a:noFill/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2810A75B-15B7-46F3-A5A9-1CA61F17081B}"/>
              </a:ext>
            </a:extLst>
          </p:cNvPr>
          <p:cNvSpPr txBox="1">
            <a:spLocks/>
          </p:cNvSpPr>
          <p:nvPr/>
        </p:nvSpPr>
        <p:spPr>
          <a:xfrm>
            <a:off x="2000200" y="214290"/>
            <a:ext cx="6858080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Обоснование </a:t>
            </a:r>
            <a:r>
              <a:rPr lang="ru-RU" sz="32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необходимости реализации практики:</a:t>
            </a:r>
            <a:br>
              <a:rPr lang="ru-RU" sz="32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785786" y="1714488"/>
            <a:ext cx="800105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Потребность в реконструкции уличного освещения в селе Угра Смоленской области назрела давно, но не могла быть реализована из-за финансовых проблем. В сети уличного освещения села Угра имел место сильный физический износ осветительного оборудования, низкая освещенность дорог, частые перепады напряжения. Доля старого оборудования, включая не только светильники, но и опоры, кабели, составляли более 60%. Светильники имели устаревшую конструкцию, в которых использовались низкоэффективные лампы накаливания. </a:t>
            </a:r>
            <a:r>
              <a:rPr kumimoji="0" lang="ru-RU" sz="1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Уровень потребления электроэнергии был высокий, сбор показаний осуществлялся ручным способом. Нахождение на улицах в вечернее время было некомфортным для жителей и гостей села Угра.</a:t>
            </a:r>
            <a:endParaRPr kumimoji="0" lang="ru-RU" sz="1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Решением данной проблемы явилось заключение </a:t>
            </a:r>
            <a:r>
              <a:rPr kumimoji="0" lang="ru-RU" sz="1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энергосервисного</a:t>
            </a:r>
            <a:r>
              <a:rPr kumimoji="0" lang="ru-RU" sz="1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контракта с ПАО «</a:t>
            </a:r>
            <a:r>
              <a:rPr kumimoji="0" lang="ru-RU" sz="1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Ростелеком</a:t>
            </a:r>
            <a:r>
              <a:rPr kumimoji="0" lang="ru-RU" sz="1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», который позволил не только сделать село светлее и безопаснее, но сэкономил в будущем значительные бюджетные средства.</a:t>
            </a:r>
            <a:r>
              <a:rPr kumimoji="0" lang="ru-RU" sz="1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-1219137" y="3147907"/>
            <a:ext cx="3214710" cy="34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Угранское</a:t>
            </a:r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сельское поселение </a:t>
            </a:r>
            <a:endParaRPr lang="ru-RU" sz="16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s://i.ytimg.com/vi/iOW4me-ixuQ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4786322"/>
            <a:ext cx="3365523" cy="1893107"/>
          </a:xfrm>
          <a:prstGeom prst="rect">
            <a:avLst/>
          </a:prstGeom>
          <a:noFill/>
        </p:spPr>
      </p:pic>
      <p:pic>
        <p:nvPicPr>
          <p:cNvPr id="4" name="Picture 2" descr="https://www.smolensk2.ru/timg/160/1237928520x5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57356" cy="1504459"/>
          </a:xfrm>
          <a:prstGeom prst="rect">
            <a:avLst/>
          </a:prstGeom>
          <a:noFill/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4CD51AFB-9446-413B-BCD0-755414C73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1670" y="214290"/>
            <a:ext cx="671517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9625" algn="l"/>
              </a:tabLst>
            </a:pPr>
            <a:r>
              <a:rPr kumimoji="0" lang="ru-RU" altLang="ru-RU" sz="2800" b="1" i="1" u="none" strike="noStrike" cap="none" normalizeH="0" baseline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Проблемы, которые должны быть </a:t>
            </a:r>
            <a:br>
              <a:rPr kumimoji="0" lang="ru-RU" altLang="ru-RU" sz="2800" b="1" i="1" u="none" strike="noStrike" cap="none" normalizeH="0" baseline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</a:br>
            <a:r>
              <a:rPr kumimoji="0" lang="ru-RU" altLang="ru-RU" sz="2800" b="1" i="1" u="none" strike="noStrike" cap="none" normalizeH="0" baseline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решены реализацией практики:</a:t>
            </a:r>
            <a:endParaRPr kumimoji="0" lang="ru-RU" altLang="ru-RU" sz="2800" b="1" i="1" u="none" strike="noStrike" cap="none" normalizeH="0" baseline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857364"/>
            <a:ext cx="671517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AutoNum type="arabicPeriod"/>
            </a:pPr>
            <a:r>
              <a:rPr lang="ru-RU" sz="2000" dirty="0" smtClean="0">
                <a:latin typeface="Times New Roman"/>
                <a:ea typeface="Calibri"/>
              </a:rPr>
              <a:t>Освещение улиц не соответствует требованиям </a:t>
            </a:r>
            <a:r>
              <a:rPr lang="ru-RU" sz="2000" dirty="0" err="1" smtClean="0">
                <a:latin typeface="Times New Roman"/>
                <a:ea typeface="Calibri"/>
              </a:rPr>
              <a:t>ГОСТа</a:t>
            </a:r>
            <a:r>
              <a:rPr lang="ru-RU" sz="2000" dirty="0" smtClean="0">
                <a:latin typeface="Times New Roman"/>
                <a:ea typeface="Calibri"/>
              </a:rPr>
              <a:t>.</a:t>
            </a:r>
          </a:p>
          <a:p>
            <a:pPr marL="342900" indent="-342900" algn="ctr">
              <a:buFontTx/>
              <a:buAutoNum type="arabicPeriod"/>
            </a:pPr>
            <a:r>
              <a:rPr lang="ru-RU" sz="2000" dirty="0" smtClean="0">
                <a:latin typeface="Times New Roman"/>
                <a:ea typeface="Calibri"/>
              </a:rPr>
              <a:t>Устаревшая конструкция светильников.</a:t>
            </a:r>
          </a:p>
          <a:p>
            <a:pPr marL="342900" indent="-342900" algn="ctr">
              <a:buFontTx/>
              <a:buAutoNum type="arabicPeriod"/>
            </a:pPr>
            <a:r>
              <a:rPr lang="ru-RU" sz="2000" dirty="0" smtClean="0">
                <a:latin typeface="Times New Roman"/>
                <a:ea typeface="Calibri"/>
              </a:rPr>
              <a:t>Чувствительность к перепадам напряжения.</a:t>
            </a:r>
          </a:p>
          <a:p>
            <a:pPr marL="342900" indent="-342900" algn="ctr">
              <a:buFontTx/>
              <a:buAutoNum type="arabicPeriod"/>
            </a:pPr>
            <a:r>
              <a:rPr lang="ru-RU" sz="2000" dirty="0" smtClean="0">
                <a:latin typeface="Times New Roman"/>
                <a:ea typeface="Calibri"/>
              </a:rPr>
              <a:t>Высокий уровень потребления электроэнергии.</a:t>
            </a:r>
          </a:p>
          <a:p>
            <a:pPr marL="342900" indent="-342900" algn="ctr">
              <a:buFontTx/>
              <a:buAutoNum type="arabicPeriod"/>
            </a:pPr>
            <a:r>
              <a:rPr lang="ru-RU" sz="2000" dirty="0" smtClean="0">
                <a:latin typeface="Times New Roman"/>
                <a:ea typeface="Calibri"/>
              </a:rPr>
              <a:t>Ручной сбор показаний.</a:t>
            </a:r>
            <a:endParaRPr lang="ru-RU" sz="2000" dirty="0"/>
          </a:p>
        </p:txBody>
      </p:sp>
      <p:pic>
        <p:nvPicPr>
          <p:cNvPr id="20482" name="Picture 2" descr="https://geekplus.ru/wp-content/uploads/2020/02/budushhee-za-umnymi-gorodam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4143380"/>
            <a:ext cx="3107553" cy="2071702"/>
          </a:xfrm>
          <a:prstGeom prst="rect">
            <a:avLst/>
          </a:prstGeom>
          <a:noFill/>
        </p:spPr>
      </p:pic>
      <p:pic>
        <p:nvPicPr>
          <p:cNvPr id="20486" name="Picture 6" descr="https://aggregate.digital/v3_images/pics/building_control_center/smart_city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4500570"/>
            <a:ext cx="2371240" cy="157163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 rot="16200000">
            <a:off x="-1183418" y="3040750"/>
            <a:ext cx="3143272" cy="34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Угранское</a:t>
            </a:r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сельское поселение </a:t>
            </a:r>
            <a:endParaRPr lang="ru-RU" sz="16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smolensk2.ru/timg/160/1237928520x5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57356" cy="150445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143108" y="214290"/>
            <a:ext cx="571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8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Результаты проекта: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429256" y="121442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После реализации практики</a:t>
            </a:r>
            <a:endParaRPr lang="ru-RU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48" y="157161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До реализации практики</a:t>
            </a:r>
            <a:endParaRPr lang="ru-RU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3A3F40DC-3945-4540-B8EE-519BFE409D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2000240"/>
            <a:ext cx="2071702" cy="2762269"/>
          </a:xfrm>
          <a:prstGeom prst="rect">
            <a:avLst/>
          </a:prstGeom>
          <a:ln w="127000" cap="sq">
            <a:noFill/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9957B587-360B-4418-8FDF-9EED72C3EA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32" y="4071942"/>
            <a:ext cx="2143140" cy="2594920"/>
          </a:xfrm>
          <a:prstGeom prst="rect">
            <a:avLst/>
          </a:prstGeom>
          <a:ln w="127000" cap="sq">
            <a:noFill/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 rot="16200000">
            <a:off x="-1147699" y="3147907"/>
            <a:ext cx="3071834" cy="34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Угранское</a:t>
            </a:r>
            <a:r>
              <a:rPr lang="ru-RU" sz="16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сельское поселение </a:t>
            </a:r>
            <a:endParaRPr lang="ru-RU" sz="1600" b="1" i="1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428976"/>
            <a:ext cx="228601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 descr="https://avatars.mds.yandex.net/get-altay/1545421/2a0000016dd567a2ac7a98d15be7c2d3d590/XX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1643050"/>
            <a:ext cx="2303876" cy="307183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</TotalTime>
  <Words>657</Words>
  <Application>Microsoft Office PowerPoint</Application>
  <PresentationFormat>Экран (4:3)</PresentationFormat>
  <Paragraphs>61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Наименование практики:   Модернизация системы освещения на территории Угранского сельского поселения с использованием механизма энергосервисного контракта.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pcuser</dc:creator>
  <cp:lastModifiedBy>pcuser</cp:lastModifiedBy>
  <cp:revision>92</cp:revision>
  <dcterms:created xsi:type="dcterms:W3CDTF">2021-04-28T06:28:46Z</dcterms:created>
  <dcterms:modified xsi:type="dcterms:W3CDTF">2021-05-11T11:30:30Z</dcterms:modified>
</cp:coreProperties>
</file>