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8" r:id="rId1"/>
  </p:sldMasterIdLst>
  <p:notesMasterIdLst>
    <p:notesMasterId r:id="rId30"/>
  </p:notesMasterIdLst>
  <p:sldIdLst>
    <p:sldId id="280" r:id="rId2"/>
    <p:sldId id="311" r:id="rId3"/>
    <p:sldId id="281" r:id="rId4"/>
    <p:sldId id="309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2" r:id="rId15"/>
    <p:sldId id="293" r:id="rId16"/>
    <p:sldId id="294" r:id="rId17"/>
    <p:sldId id="295" r:id="rId18"/>
    <p:sldId id="296" r:id="rId19"/>
    <p:sldId id="297" r:id="rId20"/>
    <p:sldId id="302" r:id="rId21"/>
    <p:sldId id="310" r:id="rId22"/>
    <p:sldId id="291" r:id="rId23"/>
    <p:sldId id="303" r:id="rId24"/>
    <p:sldId id="312" r:id="rId25"/>
    <p:sldId id="313" r:id="rId26"/>
    <p:sldId id="304" r:id="rId27"/>
    <p:sldId id="305" r:id="rId28"/>
    <p:sldId id="301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 autoAdjust="0"/>
  </p:normalViewPr>
  <p:slideViewPr>
    <p:cSldViewPr>
      <p:cViewPr>
        <p:scale>
          <a:sx n="60" d="100"/>
          <a:sy n="60" d="100"/>
        </p:scale>
        <p:origin x="-660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727351D-587C-403A-B3A4-60FE53C1DBEF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DE2E768-FFA1-4C0D-9A04-D81D9DCF0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26E8371-D1B6-4E65-A8E0-B5BC61300615}" type="slidenum">
              <a:rPr lang="ru-RU" sz="1200"/>
              <a:pPr algn="r"/>
              <a:t>8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4B2A4-9EA7-4F16-8771-4244CF59D67E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9D786-FDC4-4E8C-9AA3-C8E1E4AC8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B776B-C43B-43A3-BC1B-D0D36A4AC7B5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51816-053C-41FF-9F2D-ACC92C482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511CD-87C6-4321-B29E-2A15CB32C278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E1EB4-96E0-481C-8050-567DAC96A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E1C75-2C2F-4A21-B4C2-89FA4021D8FC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001D7-59E9-4B3D-B952-BDF77F36C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5D75C-7F3D-4418-8F2F-27BAFDFF707B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C2572-2D19-4571-B026-4CF4DBEC7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374BF-63CF-48B0-89D5-500F12D2B3D4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74D42-98D8-43E1-B526-B6ADEF3430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7C8CB-C9E6-4532-A982-E6CC527C6F47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9EAAD-89F4-49AE-BC85-FE24CB3FF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4B460-6436-4FDC-8D56-5055F44B3038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3969E-3FB5-4F9C-9FBD-480AE81C5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F91EF-156C-4986-B79C-287CFE8A0852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256BC-A5D9-4728-9E4F-C7BA0594E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18180-AA56-4370-ADCC-45BC148F8AB4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3CFFA-3C50-4084-B18D-78E1B49B12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F888B-1B14-4030-B492-8D6B0F9F5997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8D692-699D-4BD4-84B8-36F633D1D9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45CB8D7-7FAF-41DF-A58F-5020EC35332D}" type="datetimeFigureOut">
              <a:rPr lang="ru-RU"/>
              <a:pPr>
                <a:defRPr/>
              </a:pPr>
              <a:t>14.07.2020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0E83B79-459A-4BFF-B7F5-9974F82E4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  <p:sldLayoutId id="2147483919" r:id="rId4"/>
    <p:sldLayoutId id="2147483923" r:id="rId5"/>
    <p:sldLayoutId id="2147483918" r:id="rId6"/>
    <p:sldLayoutId id="2147483924" r:id="rId7"/>
    <p:sldLayoutId id="2147483925" r:id="rId8"/>
    <p:sldLayoutId id="2147483926" r:id="rId9"/>
    <p:sldLayoutId id="2147483917" r:id="rId10"/>
    <p:sldLayoutId id="21474839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3" descr="Coat_of_arms_of_Ugra_district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476250"/>
            <a:ext cx="29829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1071563" y="3571875"/>
            <a:ext cx="70723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Угранское сельское поселение </a:t>
            </a:r>
          </a:p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Угранского района</a:t>
            </a:r>
          </a:p>
          <a:p>
            <a:pPr algn="ctr" defTabSz="457200">
              <a:lnSpc>
                <a:spcPct val="80000"/>
              </a:lnSpc>
              <a:defRPr/>
            </a:pPr>
            <a:r>
              <a:rPr lang="ru-RU" sz="4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Смоленской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500063" y="1285875"/>
            <a:ext cx="8429625" cy="5357813"/>
          </a:xfrm>
        </p:spPr>
        <p:txBody>
          <a:bodyPr>
            <a:noAutofit/>
          </a:bodyPr>
          <a:lstStyle/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обеспечение сопровождения инвестиционного проекта на уровне структурных подразделений Администрации муниципального образования «Угранский район.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необходимой и достоверной информации для реализации инвестиционного проекта.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Установление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льготных ставок арендной платы за земельные участки на период проектирования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строительства.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муниципальных преференций в виде передачи в аренду  и (или) безвозмездное пользование муниципального имущества без проведения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торгов.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аренду по итогам проведения торгов и (или) без проведения торгов муниципального имущества, включенного в перечень имущества свободного от прав третьих лиц (за исключением имущественных прав субъектов малого и среднего предпринимательства), на долгосрочной основе (в том числе по льготным ставкам арендной платы).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Оказание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Администрацией Угранского района содействия инвесторам в подборе и (или) предоставлении земельных участков для размещения объектов инвестиционной деятельности в соответствии с параметрами инвестиционного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проекта.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механизма государственного, 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муниципально-частного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партнерства для развития инфраструктуры и решения социальных проблем.</a:t>
            </a:r>
          </a:p>
          <a:p>
            <a:pPr marL="0" indent="342900" algn="just" eaLnBrk="1" fontAlgn="auto" hangingPunct="1">
              <a:spcAft>
                <a:spcPts val="0"/>
              </a:spcAft>
              <a:buFontTx/>
              <a:buChar char="-"/>
              <a:defRPr/>
            </a:pPr>
            <a:endParaRPr lang="ru-RU" sz="1600" dirty="0"/>
          </a:p>
        </p:txBody>
      </p: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Практика поддержки предпринимательства и инвестиционного климата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subTitle" idx="4294967295"/>
          </p:nvPr>
        </p:nvSpPr>
        <p:spPr>
          <a:xfrm>
            <a:off x="476250" y="1700213"/>
            <a:ext cx="8453438" cy="496887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/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Инвестиционные проекты реализуются за счет частных инвестиций и областной поддержки.</a:t>
            </a:r>
            <a:endParaRPr lang="ru-RU" sz="29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Рисунок 8" descr="F:\на конкурс\bf291594ca11f63866c5d17373d377c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500188"/>
            <a:ext cx="2811463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5"/>
          <p:cNvSpPr txBox="1">
            <a:spLocks noChangeArrowheads="1"/>
          </p:cNvSpPr>
          <p:nvPr/>
        </p:nvSpPr>
        <p:spPr bwMode="auto">
          <a:xfrm rot="10800000" flipH="1" flipV="1">
            <a:off x="214313" y="3571875"/>
            <a:ext cx="302736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ООО «Угранский карьер» </a:t>
            </a:r>
          </a:p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(Строительство дробильной фабрики)</a:t>
            </a:r>
          </a:p>
          <a:p>
            <a:pPr algn="ctr"/>
            <a:r>
              <a:rPr lang="ru-RU" sz="1600" b="1">
                <a:solidFill>
                  <a:srgbClr val="0085B8"/>
                </a:solidFill>
                <a:latin typeface="Open Sans"/>
                <a:ea typeface="Open Sans"/>
                <a:cs typeface="Times New Roman" pitchFamily="18" charset="0"/>
              </a:rPr>
              <a:t>170 млн. руб.</a:t>
            </a:r>
          </a:p>
        </p:txBody>
      </p:sp>
      <p:pic>
        <p:nvPicPr>
          <p:cNvPr id="25604" name="Рисунок 10" descr="F:\на конкурс\otkryitie-zavoda-po-pileniyu-drevesinyi---Pladonit---v-Ugranskom-rayone-18.02.2019_17-1024x6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071688"/>
            <a:ext cx="273526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5"/>
          <p:cNvSpPr txBox="1">
            <a:spLocks noChangeArrowheads="1"/>
          </p:cNvSpPr>
          <p:nvPr/>
        </p:nvSpPr>
        <p:spPr bwMode="auto">
          <a:xfrm rot="10800000" flipH="1" flipV="1">
            <a:off x="3357563" y="4143375"/>
            <a:ext cx="26638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ООО «Пладонит» </a:t>
            </a:r>
          </a:p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(создание производства полного цикла по переработке древесины</a:t>
            </a:r>
            <a:r>
              <a:rPr lang="ru-RU" sz="1600">
                <a:latin typeface="Open Sans"/>
                <a:ea typeface="Open Sans"/>
                <a:cs typeface="Times New Roman" pitchFamily="18" charset="0"/>
              </a:rPr>
              <a:t>)</a:t>
            </a:r>
          </a:p>
          <a:p>
            <a:pPr algn="ctr"/>
            <a:r>
              <a:rPr lang="ru-RU" sz="1600" b="1">
                <a:solidFill>
                  <a:srgbClr val="0085B8"/>
                </a:solidFill>
                <a:latin typeface="Open Sans"/>
                <a:ea typeface="Open Sans"/>
                <a:cs typeface="Times New Roman" pitchFamily="18" charset="0"/>
              </a:rPr>
              <a:t>180 млн. руб.</a:t>
            </a:r>
          </a:p>
        </p:txBody>
      </p:sp>
      <p:pic>
        <p:nvPicPr>
          <p:cNvPr id="25606" name="Рисунок 12" descr="C:\Users\user\Desktop\Документы\фото района и предприятий\ФОТО БИОЭНЕРГО\Переработка льна\DSC058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2714625"/>
            <a:ext cx="2663825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6357938" y="4786313"/>
            <a:ext cx="2606675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КФХ «Дроново» </a:t>
            </a:r>
          </a:p>
          <a:p>
            <a:pPr algn="ctr"/>
            <a:r>
              <a:rPr lang="ru-RU">
                <a:latin typeface="Times New Roman" pitchFamily="18" charset="0"/>
                <a:ea typeface="Open Sans"/>
                <a:cs typeface="Times New Roman" pitchFamily="18" charset="0"/>
              </a:rPr>
              <a:t>(Развитие льноводства) </a:t>
            </a:r>
          </a:p>
          <a:p>
            <a:pPr algn="ctr"/>
            <a:r>
              <a:rPr lang="ru-RU" sz="1600" b="1">
                <a:solidFill>
                  <a:srgbClr val="0085B8"/>
                </a:solidFill>
                <a:latin typeface="Open Sans"/>
                <a:ea typeface="Open Sans"/>
                <a:cs typeface="Times New Roman" pitchFamily="18" charset="0"/>
              </a:rPr>
              <a:t>27,1 млн. руб.</a:t>
            </a:r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Инвестиционные проекты, которые реализуются в Угранском сельском поселении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type="subTitle" idx="4294967295"/>
          </p:nvPr>
        </p:nvSpPr>
        <p:spPr>
          <a:xfrm>
            <a:off x="357188" y="1143000"/>
            <a:ext cx="8529637" cy="3214688"/>
          </a:xfrm>
        </p:spPr>
        <p:txBody>
          <a:bodyPr>
            <a:normAutofit fontScale="85000" lnSpcReduction="20000"/>
          </a:bodyPr>
          <a:lstStyle/>
          <a:p>
            <a:pPr marL="0" indent="27432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Разработана муниципальная программа «Создание благоприятного предпринимательского и инвестиционного климата в муниципальном образовании «Угранский район» Смоленской области на 2014-2024 годы», в рамках которой предоставляются следующие виды поддержки: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имущественной поддержки СМСП;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финансовой поддержки СМСП. Объем финансирования составляет  60 тыс. рублей;</a:t>
            </a:r>
          </a:p>
          <a:p>
            <a:pPr algn="just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СМСП организационной, информационной и консультационной поддержки.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5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i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получателей муниципальной поддержки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50" y="4429125"/>
          <a:ext cx="8572500" cy="206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9952"/>
                <a:gridCol w="1337005"/>
                <a:gridCol w="1426649"/>
                <a:gridCol w="1326007"/>
                <a:gridCol w="1572946"/>
              </a:tblGrid>
              <a:tr h="40140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r>
                        <a:rPr lang="ru-RU" sz="1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поддержки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2016 год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2017</a:t>
                      </a:r>
                      <a:r>
                        <a:rPr lang="ru-RU" sz="18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2018 год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 2019 год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</a:tr>
              <a:tr h="488354">
                <a:tc>
                  <a:txBody>
                    <a:bodyPr/>
                    <a:lstStyle/>
                    <a:p>
                      <a:r>
                        <a:rPr lang="ru-RU" sz="18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Имущественная</a:t>
                      </a:r>
                      <a:r>
                        <a:rPr lang="ru-RU" sz="1800" b="0" i="1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800" b="0" i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</a:tr>
              <a:tr h="488354">
                <a:tc>
                  <a:txBody>
                    <a:bodyPr/>
                    <a:lstStyle/>
                    <a:p>
                      <a:r>
                        <a:rPr lang="ru-RU" sz="18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</a:t>
                      </a:r>
                      <a:endParaRPr lang="ru-RU" sz="1800" b="0" i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</a:tr>
              <a:tr h="682467">
                <a:tc>
                  <a:txBody>
                    <a:bodyPr/>
                    <a:lstStyle/>
                    <a:p>
                      <a:r>
                        <a:rPr lang="ru-RU" sz="1800" b="0" i="1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Информационная, консультационная </a:t>
                      </a:r>
                      <a:endParaRPr lang="ru-RU" sz="1800" b="0" i="1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800" dirty="0">
                        <a:solidFill>
                          <a:schemeClr val="tx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7" marR="91437" marT="45718" marB="45718"/>
                </a:tc>
              </a:tr>
            </a:tbl>
          </a:graphicData>
        </a:graphic>
      </p:graphicFrame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Муниципальная программа поддержки предпринимательства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79388" y="2205038"/>
            <a:ext cx="87137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Подраздел 2. Практика муниципального образования Угранского сельского поселения в сфере «Управление муниципальными финансами»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79388" y="260350"/>
            <a:ext cx="8964612" cy="1008063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3200" b="1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Оперативный контроль и анализ  поступления доходов в бюджет сельского поселения</a:t>
            </a:r>
            <a:endParaRPr lang="ru-RU" altLang="ru-RU" cap="none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8674" name="Text Box 30"/>
          <p:cNvSpPr txBox="1">
            <a:spLocks noChangeArrowheads="1"/>
          </p:cNvSpPr>
          <p:nvPr/>
        </p:nvSpPr>
        <p:spPr bwMode="auto">
          <a:xfrm>
            <a:off x="250825" y="1412875"/>
            <a:ext cx="8229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Times New Roman" pitchFamily="18" charset="0"/>
                <a:cs typeface="Times New Roman" pitchFamily="18" charset="0"/>
              </a:rPr>
              <a:t>В целях контроля за поступлением доходов в бюджет сельского поселения осуществляется ежемесячный мониторинг доходной части бюджета</a:t>
            </a:r>
          </a:p>
        </p:txBody>
      </p:sp>
      <p:sp>
        <p:nvSpPr>
          <p:cNvPr id="28675" name="Text Box 32"/>
          <p:cNvSpPr txBox="1">
            <a:spLocks noChangeArrowheads="1"/>
          </p:cNvSpPr>
          <p:nvPr/>
        </p:nvSpPr>
        <p:spPr bwMode="auto">
          <a:xfrm>
            <a:off x="250825" y="2116138"/>
            <a:ext cx="352901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В результате проведения мониторинга исполнение налоговых и неналоговых доходов в 2019 году составило 11655,7 тыс.руб.</a:t>
            </a:r>
          </a:p>
        </p:txBody>
      </p:sp>
      <p:sp>
        <p:nvSpPr>
          <p:cNvPr id="28676" name="AutoShape 3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7" name="Picture 36" descr="1417356373_red-business-graph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690938"/>
            <a:ext cx="3743325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37"/>
          <p:cNvSpPr txBox="1">
            <a:spLocks noChangeArrowheads="1"/>
          </p:cNvSpPr>
          <p:nvPr/>
        </p:nvSpPr>
        <p:spPr bwMode="auto">
          <a:xfrm>
            <a:off x="4211638" y="4652963"/>
            <a:ext cx="3756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Рост к уровню 2018 года составил 1942,5 тыс.руб. (20%)</a:t>
            </a:r>
          </a:p>
        </p:txBody>
      </p:sp>
      <p:pic>
        <p:nvPicPr>
          <p:cNvPr id="28679" name="Picture 38" descr="1485520999_nalogi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133600"/>
            <a:ext cx="4905375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ctrTitle"/>
          </p:nvPr>
        </p:nvSpPr>
        <p:spPr bwMode="auto">
          <a:xfrm>
            <a:off x="179388" y="188913"/>
            <a:ext cx="8713787" cy="2016125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Взаимодействие с налоговыми и иными уполномоченными органами государственной власти Смоленской области по обеспечению полноты и своевременности поступлений доходов в бюджет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subTitle" idx="1"/>
          </p:nvPr>
        </p:nvSpPr>
        <p:spPr>
          <a:xfrm>
            <a:off x="250825" y="2205038"/>
            <a:ext cx="8607425" cy="4392612"/>
          </a:xfrm>
        </p:spPr>
        <p:txBody>
          <a:bodyPr/>
          <a:lstStyle/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•"/>
            </a:pPr>
            <a:r>
              <a:rPr lang="ru-RU" sz="1800" b="1" i="1" smtClean="0">
                <a:solidFill>
                  <a:schemeClr val="tx1"/>
                </a:solidFill>
                <a:latin typeface="Times New Roman" pitchFamily="18" charset="0"/>
              </a:rPr>
              <a:t>Проведение работы по выявлению налогоплательщиков, имеющих задолженность в бюджеты различных уровней на основании данных, представленных ИФНС России № 2 по Смоленской области.</a:t>
            </a:r>
          </a:p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 typeface="Times New Roman" pitchFamily="18" charset="0"/>
              <a:buAutoNum type="arabicPeriod"/>
            </a:pP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Проведена работа по выявлению налогоплательщиков, имеющих задолженность.</a:t>
            </a:r>
          </a:p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 typeface="Times New Roman" pitchFamily="18" charset="0"/>
              <a:buAutoNum type="arabicPeriod"/>
            </a:pP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С налогоплательщиками проведена работа об их информировании о задолженности.</a:t>
            </a:r>
          </a:p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 typeface="Times New Roman" pitchFamily="18" charset="0"/>
              <a:buAutoNum type="arabicPeriod"/>
            </a:pP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По результатам работы в бюджет сельского поселения поступило 540,1 тыс. руб., в т.ч. налог на имущество физических  лиц  в сумме 98,2 т.р., земельный налог- 441,9 т.р. </a:t>
            </a:r>
          </a:p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•"/>
            </a:pPr>
            <a:r>
              <a:rPr lang="ru-RU" sz="1800" b="1" i="1" smtClean="0">
                <a:solidFill>
                  <a:schemeClr val="tx1"/>
                </a:solidFill>
                <a:latin typeface="Times New Roman" pitchFamily="18" charset="0"/>
              </a:rPr>
              <a:t>Повышение эффективности деятельности Межведомственной комиссии при Администрации МО «Угранский район» Смоленской области по укреплению налоговой дисциплины.</a:t>
            </a:r>
          </a:p>
          <a:p>
            <a:pPr marL="609600" indent="-609600" algn="just" eaLnBrk="1" hangingPunct="1">
              <a:lnSpc>
                <a:spcPct val="90000"/>
              </a:lnSpc>
              <a:buClr>
                <a:schemeClr val="tx1"/>
              </a:buClr>
              <a:buFont typeface="Times New Roman" pitchFamily="18" charset="0"/>
              <a:buAutoNum type="arabicPeriod"/>
            </a:pPr>
            <a:r>
              <a:rPr lang="ru-RU" sz="1800" i="1" smtClean="0">
                <a:solidFill>
                  <a:schemeClr val="tx1"/>
                </a:solidFill>
                <a:latin typeface="Times New Roman" pitchFamily="18" charset="0"/>
              </a:rPr>
              <a:t>За 2019 год было проведено 24 заседания, на которых было заслушано 159  налогоплательщиков, дополнительные поступления в бюджет составили 342,5 тыс.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ctrTitle"/>
          </p:nvPr>
        </p:nvSpPr>
        <p:spPr bwMode="auto">
          <a:xfrm>
            <a:off x="457200" y="260350"/>
            <a:ext cx="8435975" cy="477838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Льготы и ставки по налогам.</a:t>
            </a:r>
          </a:p>
        </p:txBody>
      </p:sp>
      <p:sp>
        <p:nvSpPr>
          <p:cNvPr id="30722" name="Rectangle 3"/>
          <p:cNvSpPr>
            <a:spLocks noGrp="1"/>
          </p:cNvSpPr>
          <p:nvPr>
            <p:ph type="subTitle" idx="1"/>
          </p:nvPr>
        </p:nvSpPr>
        <p:spPr>
          <a:xfrm>
            <a:off x="323850" y="836613"/>
            <a:ext cx="8462963" cy="1735137"/>
          </a:xfrm>
        </p:spPr>
        <p:txBody>
          <a:bodyPr/>
          <a:lstStyle/>
          <a:p>
            <a:pPr algn="just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Отмена местных льгот по налогу на имущество физических лиц. </a:t>
            </a:r>
          </a:p>
          <a:p>
            <a:pPr algn="just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В Угранском сельском поселении действуют максимальные налоговые ставки по земельному налогу согласно ст. 394 НК, что способствует увеличению поступлений в доход бюджета. </a:t>
            </a:r>
          </a:p>
          <a:p>
            <a:pPr algn="just"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ru-RU" sz="1800" smtClean="0">
                <a:solidFill>
                  <a:schemeClr val="tx1"/>
                </a:solidFill>
                <a:latin typeface="Times New Roman" pitchFamily="18" charset="0"/>
              </a:rPr>
              <a:t>Поступление земельного налога в 2019 году составило 441,9 тыс. руб.</a:t>
            </a:r>
          </a:p>
        </p:txBody>
      </p:sp>
      <p:pic>
        <p:nvPicPr>
          <p:cNvPr id="30723" name="Picture 4" descr="fb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63"/>
            <a:ext cx="298767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nalog-na-zemly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724400"/>
            <a:ext cx="289083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 descr="5-1-1024x6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3644900"/>
            <a:ext cx="338455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7" descr="17-10-nolog-dacha1-142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781300"/>
            <a:ext cx="3276600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8" descr="podatok-na-zemly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50" y="5000625"/>
            <a:ext cx="3200400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395288" y="333375"/>
            <a:ext cx="8351837" cy="431800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lnSpc>
                <a:spcPct val="70000"/>
              </a:lnSpc>
              <a:spcAft>
                <a:spcPts val="0"/>
              </a:spcAft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Программная структура расходов  сельского бюджета  (тыс.руб.)</a:t>
            </a:r>
          </a:p>
        </p:txBody>
      </p:sp>
      <p:sp>
        <p:nvSpPr>
          <p:cNvPr id="31746" name="Text Box 23"/>
          <p:cNvSpPr txBox="1">
            <a:spLocks noChangeArrowheads="1"/>
          </p:cNvSpPr>
          <p:nvPr/>
        </p:nvSpPr>
        <p:spPr bwMode="auto">
          <a:xfrm>
            <a:off x="179388" y="6216650"/>
            <a:ext cx="81962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На реализацию  муниципальных программ из бюджета села было направлено в 2019 году 87394,6 тыс. руб. (99,4 % к плановым показателям).</a:t>
            </a:r>
          </a:p>
        </p:txBody>
      </p:sp>
      <p:pic>
        <p:nvPicPr>
          <p:cNvPr id="31747" name="Picture 24" descr="DSC_0021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4857750"/>
            <a:ext cx="3240088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0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4868863"/>
            <a:ext cx="3240087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740" name="Group 44"/>
          <p:cNvGraphicFramePr>
            <a:graphicFrameLocks noGrp="1"/>
          </p:cNvGraphicFramePr>
          <p:nvPr/>
        </p:nvGraphicFramePr>
        <p:xfrm>
          <a:off x="250825" y="765175"/>
          <a:ext cx="8713788" cy="3860800"/>
        </p:xfrm>
        <a:graphic>
          <a:graphicData uri="http://schemas.openxmlformats.org/drawingml/2006/table">
            <a:tbl>
              <a:tblPr/>
              <a:tblGrid>
                <a:gridCol w="5545138"/>
                <a:gridCol w="792162"/>
                <a:gridCol w="792163"/>
                <a:gridCol w="792162"/>
                <a:gridCol w="792163"/>
              </a:tblGrid>
              <a:tr h="220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2019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«Благоустройство территории муниципального образования Угранского сельского поселения Угранского района Смоленской области на 2017-2020 годы».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26784,1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27193,5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13128,6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13370,2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развитие систем коммунальной инфраструктуры Угранского сельского поселения Угранского района Смоленской области 2017-2035 гг. 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57481,4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5740B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16214,2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5740B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3231,5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B5740B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3310,6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«Формирование комфортной городской среды на территории села Угра Угранского района Смоленской области» на 2018-2022 годы.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2469,1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2174,4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3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«Благоустройство и ремонт памятников, обелисков и братских захоронений Угранского сельского поселения Угранского района Смоленской области».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660,0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планирования бюджетных расходов в Угранском сельском поселении</a:t>
            </a:r>
          </a:p>
        </p:txBody>
      </p:sp>
      <p:graphicFrame>
        <p:nvGraphicFramePr>
          <p:cNvPr id="39939" name="Object 4"/>
          <p:cNvGraphicFramePr>
            <a:graphicFrameLocks noChangeAspect="1"/>
          </p:cNvGraphicFramePr>
          <p:nvPr/>
        </p:nvGraphicFramePr>
        <p:xfrm>
          <a:off x="203200" y="1052513"/>
          <a:ext cx="8940800" cy="5638800"/>
        </p:xfrm>
        <a:graphic>
          <a:graphicData uri="http://schemas.openxmlformats.org/presentationml/2006/ole">
            <p:oleObj spid="_x0000_s39939" name="Диаграмма" r:id="rId3" imgW="6096135" imgH="3848173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кругленный прямоугольник 1"/>
          <p:cNvSpPr>
            <a:spLocks noChangeArrowheads="1"/>
          </p:cNvSpPr>
          <p:nvPr/>
        </p:nvSpPr>
        <p:spPr bwMode="auto">
          <a:xfrm>
            <a:off x="1403350" y="188913"/>
            <a:ext cx="6264275" cy="719137"/>
          </a:xfrm>
          <a:prstGeom prst="roundRect">
            <a:avLst>
              <a:gd name="adj" fmla="val 16667"/>
            </a:avLst>
          </a:prstGeom>
          <a:noFill/>
          <a:ln w="19050" algn="ctr">
            <a:noFill/>
            <a:round/>
            <a:headEnd/>
            <a:tailEnd/>
          </a:ln>
        </p:spPr>
        <p:txBody>
          <a:bodyPr anchor="ctr"/>
          <a:lstStyle/>
          <a:p>
            <a:pPr algn="ctr" defTabSz="457200"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924175"/>
            <a:ext cx="3805238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0500" y="981075"/>
            <a:ext cx="5605463" cy="1943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Финансовым управлением Администрации МО «Угранский район» Смоленской области ежеквартально осуществляется мониторинг кредиторской задолженности. Просроченная кредиторская задолженность и долговые </a:t>
            </a:r>
          </a:p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обязательства отсутствуют.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9475" y="3284538"/>
            <a:ext cx="5724525" cy="1511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Объем муниципального долга на 1 января</a:t>
            </a:r>
          </a:p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года – 0,0 тыс. рублей.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500" y="5445125"/>
            <a:ext cx="5029200" cy="129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сельского поселения на обслуживание муниципального долга за</a:t>
            </a:r>
          </a:p>
          <a:p>
            <a:pPr algn="ctr" defTabSz="457200">
              <a:defRPr/>
            </a:pPr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год отсутствуют.</a:t>
            </a:r>
          </a:p>
        </p:txBody>
      </p:sp>
      <p:pic>
        <p:nvPicPr>
          <p:cNvPr id="409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204913"/>
            <a:ext cx="327977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2438" y="4724400"/>
            <a:ext cx="361156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79388" y="2205038"/>
            <a:ext cx="8713787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Подраздел 1. Практика муниципального образования Угранского сельского поселения в сфере «Муниципальная экономическая политика"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ctrTitle" idx="4294967295"/>
          </p:nvPr>
        </p:nvSpPr>
        <p:spPr bwMode="auto">
          <a:xfrm>
            <a:off x="0" y="0"/>
            <a:ext cx="9144000" cy="928688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b="1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Повышение уровня бюджетной и финансовой грамотности</a:t>
            </a:r>
          </a:p>
        </p:txBody>
      </p:sp>
      <p:sp>
        <p:nvSpPr>
          <p:cNvPr id="41986" name="Rectangle 3"/>
          <p:cNvSpPr>
            <a:spLocks noGrp="1"/>
          </p:cNvSpPr>
          <p:nvPr>
            <p:ph type="subTitle" idx="4294967295"/>
          </p:nvPr>
        </p:nvSpPr>
        <p:spPr>
          <a:xfrm>
            <a:off x="3143250" y="981075"/>
            <a:ext cx="5857875" cy="316230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Повышение уровня финансовой и бюджетной грамотности и информирование населения выходит на одну из первых позиций бюджетной политики.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Для этих целей на сайте Администрации муниципального образования «Угранский район» Смоленской области размещена брошюра «Бюджет для граждан», которая</a:t>
            </a:r>
            <a:r>
              <a:rPr lang="ru-RU" sz="2000" smtClean="0">
                <a:latin typeface="Times New Roman" pitchFamily="18" charset="0"/>
              </a:rPr>
              <a:t>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по итогам проведения конкурса заняла </a:t>
            </a: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3 место </a:t>
            </a:r>
            <a:r>
              <a:rPr lang="ru-RU" sz="2000" smtClean="0">
                <a:solidFill>
                  <a:schemeClr val="tx1"/>
                </a:solidFill>
                <a:latin typeface="Times New Roman" pitchFamily="18" charset="0"/>
              </a:rPr>
              <a:t>среди муниципальных образований Смоленской области на лучшую брошюру «Бюджет для граждан». 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9775" t="20508" r="26025" b="21875"/>
          <a:stretch>
            <a:fillRect/>
          </a:stretch>
        </p:blipFill>
        <p:spPr bwMode="auto">
          <a:xfrm>
            <a:off x="5860955" y="3820460"/>
            <a:ext cx="3018625" cy="252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1988" name="Text Box 8"/>
          <p:cNvSpPr txBox="1">
            <a:spLocks noChangeArrowheads="1"/>
          </p:cNvSpPr>
          <p:nvPr/>
        </p:nvSpPr>
        <p:spPr bwMode="auto">
          <a:xfrm>
            <a:off x="285750" y="4429125"/>
            <a:ext cx="53578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i="1">
                <a:latin typeface="Times New Roman" pitchFamily="18" charset="0"/>
              </a:rPr>
              <a:t> Отдельной вкладкой на сайте выделена электронная брошюра </a:t>
            </a:r>
            <a:r>
              <a:rPr lang="ru-RU" b="1" i="1">
                <a:latin typeface="Times New Roman" pitchFamily="18" charset="0"/>
              </a:rPr>
              <a:t>«Бюджет для граждан ДЕТИ»</a:t>
            </a:r>
            <a:r>
              <a:rPr lang="ru-RU" i="1">
                <a:latin typeface="Times New Roman" pitchFamily="18" charset="0"/>
              </a:rPr>
              <a:t>, посвященная ознакомительным моментам по повышению уровня финансовой грамотности детей. Данная брошюра рассчитана на возрастной диапазон 7-15 лет.</a:t>
            </a:r>
          </a:p>
        </p:txBody>
      </p:sp>
      <p:pic>
        <p:nvPicPr>
          <p:cNvPr id="41989" name="Picture 12" descr="20200422_154815"/>
          <p:cNvPicPr>
            <a:picLocks noChangeAspect="1" noChangeArrowheads="1"/>
          </p:cNvPicPr>
          <p:nvPr/>
        </p:nvPicPr>
        <p:blipFill>
          <a:blip r:embed="rId3" cstate="print"/>
          <a:srcRect l="7996" t="6569" r="6702" b="6172"/>
          <a:stretch>
            <a:fillRect/>
          </a:stretch>
        </p:blipFill>
        <p:spPr bwMode="auto">
          <a:xfrm>
            <a:off x="214282" y="928669"/>
            <a:ext cx="2643206" cy="3316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8"/>
          <p:cNvSpPr txBox="1">
            <a:spLocks noChangeArrowheads="1"/>
          </p:cNvSpPr>
          <p:nvPr/>
        </p:nvSpPr>
        <p:spPr bwMode="auto">
          <a:xfrm>
            <a:off x="357188" y="1214438"/>
            <a:ext cx="4286250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помощь Финансовому управлению Администрации муниципального образования «Угранский район» Смоленской области в решении вопросов повышения эффективности и доступности его деятельности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 также обеспечению взаимодействия граждан муниципального образования, создан Общественный Совет. </a:t>
            </a:r>
          </a:p>
          <a:p>
            <a:pPr algn="just">
              <a:spcBef>
                <a:spcPct val="50000"/>
              </a:spcBef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2019 году проведено 3 заседания по рассмотрению вопросов: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исполнение бюджета за 2018 год; 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бюджетная и налоговая политика муниципального образования на 2020 год и плановый период 2021 и 2022 годов;</a:t>
            </a:r>
          </a:p>
          <a:p>
            <a:pPr algn="just">
              <a:spcBef>
                <a:spcPct val="50000"/>
              </a:spcBef>
              <a:buFont typeface="Wingdings" pitchFamily="2" charset="2"/>
              <a:buChar char="Ø"/>
            </a:pPr>
            <a:r>
              <a:rPr lang="ru-RU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формирование бюджета на 2020 год</a:t>
            </a:r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010" name="Picture 9" descr="20200506_1045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000125"/>
            <a:ext cx="3738563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/>
          </p:cNvSpPr>
          <p:nvPr/>
        </p:nvSpPr>
        <p:spPr bwMode="auto">
          <a:xfrm>
            <a:off x="357188" y="142875"/>
            <a:ext cx="8396287" cy="792163"/>
          </a:xfrm>
          <a:prstGeom prst="rect">
            <a:avLst/>
          </a:prstGeom>
        </p:spPr>
        <p:txBody>
          <a:bodyPr anchor="b">
            <a:normAutofit fontScale="97500" lnSpcReduction="10000"/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Взаимодействие Финансового управления и гражданского общества</a:t>
            </a:r>
          </a:p>
        </p:txBody>
      </p:sp>
      <p:pic>
        <p:nvPicPr>
          <p:cNvPr id="430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3911600"/>
            <a:ext cx="37147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ctrTitle"/>
          </p:nvPr>
        </p:nvSpPr>
        <p:spPr bwMode="auto">
          <a:xfrm>
            <a:off x="285750" y="0"/>
            <a:ext cx="8569325" cy="896938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Управление муниципальными финансами</a:t>
            </a:r>
          </a:p>
        </p:txBody>
      </p:sp>
      <p:sp>
        <p:nvSpPr>
          <p:cNvPr id="44034" name="Rectangle 3"/>
          <p:cNvSpPr>
            <a:spLocks noGrp="1"/>
          </p:cNvSpPr>
          <p:nvPr>
            <p:ph type="subTitle" idx="1"/>
          </p:nvPr>
        </p:nvSpPr>
        <p:spPr>
          <a:xfrm>
            <a:off x="285750" y="1071563"/>
            <a:ext cx="8715375" cy="935037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000" b="1" smtClean="0">
                <a:solidFill>
                  <a:schemeClr val="tx1"/>
                </a:solidFill>
                <a:latin typeface="Times New Roman" pitchFamily="18" charset="0"/>
              </a:rPr>
              <a:t>Привлечение общественности к участию в бюджетном процессе проводятся публичные слушания по проекту местного бюджета и отчету об его исполнении.</a:t>
            </a:r>
          </a:p>
        </p:txBody>
      </p:sp>
      <p:pic>
        <p:nvPicPr>
          <p:cNvPr id="44035" name="Picture 5" descr="24cd505980020d8dcc2c1aef3dbf09f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221163"/>
            <a:ext cx="34575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AutoShape 7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7" name="AutoShape 9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8" name="AutoShape 11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9" name="AutoShape 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40" name="AutoShape 15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41" name="Picture 16" descr="b5524caeac1a9761017998cdc21631ed_900x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2276475"/>
            <a:ext cx="349885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2" name="Text Box 17"/>
          <p:cNvSpPr txBox="1">
            <a:spLocks noChangeArrowheads="1"/>
          </p:cNvSpPr>
          <p:nvPr/>
        </p:nvSpPr>
        <p:spPr bwMode="auto">
          <a:xfrm>
            <a:off x="0" y="2133600"/>
            <a:ext cx="239077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На публичных слушаниях граждане обсуждают проекты и рекомендуют принять их за основу.</a:t>
            </a:r>
          </a:p>
        </p:txBody>
      </p:sp>
      <p:sp>
        <p:nvSpPr>
          <p:cNvPr id="44043" name="Text Box 18"/>
          <p:cNvSpPr txBox="1">
            <a:spLocks noChangeArrowheads="1"/>
          </p:cNvSpPr>
          <p:nvPr/>
        </p:nvSpPr>
        <p:spPr bwMode="auto">
          <a:xfrm>
            <a:off x="6072188" y="2214563"/>
            <a:ext cx="28654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i="1">
                <a:latin typeface="Times New Roman" pitchFamily="18" charset="0"/>
                <a:cs typeface="Times New Roman" pitchFamily="18" charset="0"/>
              </a:rPr>
              <a:t>Информация о проведении публичных слушаний и итоги их проведения подлежат опубликованию в районных СМИ.</a:t>
            </a:r>
          </a:p>
        </p:txBody>
      </p:sp>
      <p:sp>
        <p:nvSpPr>
          <p:cNvPr id="44044" name="AutoShape 2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457200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45" name="Picture 21" descr="obschestvennos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3800" y="4221163"/>
            <a:ext cx="3671888" cy="2189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ctrTitle"/>
          </p:nvPr>
        </p:nvSpPr>
        <p:spPr bwMode="auto">
          <a:xfrm>
            <a:off x="323850" y="333375"/>
            <a:ext cx="8612188" cy="823913"/>
          </a:xfrm>
        </p:spPr>
        <p:txBody>
          <a:bodyPr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algn="ctr" eaLnBrk="1" fontAlgn="auto" hangingPunct="1">
              <a:lnSpc>
                <a:spcPct val="70000"/>
              </a:lnSpc>
              <a:spcAft>
                <a:spcPts val="0"/>
              </a:spcAft>
              <a:defRPr/>
            </a:pPr>
            <a:r>
              <a:rPr lang="ru-RU" sz="3200" b="1" i="1" cap="none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Реализация национального проекта «Жилье и городская среда»  на территории села Угра Смоленской области</a:t>
            </a:r>
          </a:p>
        </p:txBody>
      </p:sp>
      <p:pic>
        <p:nvPicPr>
          <p:cNvPr id="2" name="Picture 7" descr="photo_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970088"/>
            <a:ext cx="9144000" cy="488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ext Box 8"/>
          <p:cNvSpPr txBox="1">
            <a:spLocks noChangeArrowheads="1"/>
          </p:cNvSpPr>
          <p:nvPr/>
        </p:nvSpPr>
        <p:spPr bwMode="auto">
          <a:xfrm>
            <a:off x="142875" y="1196975"/>
            <a:ext cx="87503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600" i="1">
                <a:solidFill>
                  <a:srgbClr val="000000"/>
                </a:solidFill>
                <a:latin typeface="Times New Roman" pitchFamily="18" charset="0"/>
              </a:rPr>
              <a:t>В рамках реализации национального проекта «Жилье и городская среда» регионального проекта «Формирование городской среды»  в с. Угра Смоленской области в 2019 году  выполнены работы по благоустройству общественной территории  - парка.</a:t>
            </a:r>
            <a:r>
              <a:rPr lang="ru-RU" sz="1600" i="1">
                <a:latin typeface="Times New Roman" pitchFamily="18" charset="0"/>
              </a:rPr>
              <a:t> 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39750" y="6092825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</a:t>
            </a: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endParaRPr lang="ru-RU" sz="2800" b="1" i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5" name="Text Box 9"/>
          <p:cNvSpPr txBox="1">
            <a:spLocks noChangeArrowheads="1"/>
          </p:cNvSpPr>
          <p:nvPr/>
        </p:nvSpPr>
        <p:spPr bwMode="auto">
          <a:xfrm>
            <a:off x="6300788" y="5084763"/>
            <a:ext cx="2843212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 i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Стоимость проекта составила 2469,1 тыс. руб., из них средства бюджета поселения -  0,2 тыс.руб. 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50825" y="6021388"/>
            <a:ext cx="2519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468313" y="6165850"/>
            <a:ext cx="2519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179388" y="6165850"/>
            <a:ext cx="25193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50825" y="6165850"/>
            <a:ext cx="2519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Рисунок 9" descr="чапп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275" y="1268413"/>
            <a:ext cx="7170738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WordArt 4"/>
          <p:cNvSpPr>
            <a:spLocks noChangeArrowheads="1" noChangeShapeType="1" noTextEdit="1"/>
          </p:cNvSpPr>
          <p:nvPr/>
        </p:nvSpPr>
        <p:spPr bwMode="auto">
          <a:xfrm>
            <a:off x="1116013" y="260350"/>
            <a:ext cx="7200900" cy="82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FFCC"/>
                </a:solidFill>
                <a:latin typeface="Monotype Corsiva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3" descr="Без имени-21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61175" y="3090863"/>
            <a:ext cx="1609725" cy="160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341438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право 5"/>
          <p:cNvSpPr/>
          <p:nvPr/>
        </p:nvSpPr>
        <p:spPr>
          <a:xfrm>
            <a:off x="574675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140200" y="5300663"/>
            <a:ext cx="812800" cy="144462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11425" y="5286375"/>
            <a:ext cx="812800" cy="144463"/>
          </a:xfrm>
          <a:prstGeom prst="rightArrow">
            <a:avLst/>
          </a:prstGeom>
          <a:solidFill>
            <a:srgbClr val="48FF7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59550" y="4902200"/>
            <a:ext cx="942975" cy="912813"/>
          </a:xfrm>
          <a:prstGeom prst="ellipse">
            <a:avLst/>
          </a:prstGeom>
          <a:solidFill>
            <a:srgbClr val="A2D7D7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957763" y="4903788"/>
            <a:ext cx="942975" cy="912812"/>
          </a:xfrm>
          <a:prstGeom prst="ellipse">
            <a:avLst/>
          </a:prstGeom>
          <a:solidFill>
            <a:srgbClr val="D4EA80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327400" y="4903788"/>
            <a:ext cx="942975" cy="912812"/>
          </a:xfrm>
          <a:prstGeom prst="ellipse">
            <a:avLst/>
          </a:prstGeom>
          <a:solidFill>
            <a:srgbClr val="77DAFF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17688" y="4903788"/>
            <a:ext cx="942975" cy="912812"/>
          </a:xfrm>
          <a:prstGeom prst="ellipse">
            <a:avLst/>
          </a:prstGeom>
          <a:solidFill>
            <a:srgbClr val="C0C966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58950" y="5124450"/>
            <a:ext cx="10318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1929</a:t>
            </a:r>
          </a:p>
        </p:txBody>
      </p:sp>
      <p:sp>
        <p:nvSpPr>
          <p:cNvPr id="16395" name="TextBox 15"/>
          <p:cNvSpPr txBox="1">
            <a:spLocks noChangeArrowheads="1"/>
          </p:cNvSpPr>
          <p:nvPr/>
        </p:nvSpPr>
        <p:spPr bwMode="auto">
          <a:xfrm>
            <a:off x="1487488" y="5849938"/>
            <a:ext cx="15732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Дата образования </a:t>
            </a:r>
          </a:p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с. Угра как ж.д. станции</a:t>
            </a:r>
          </a:p>
        </p:txBody>
      </p:sp>
      <p:sp>
        <p:nvSpPr>
          <p:cNvPr id="16396" name="TextBox 16"/>
          <p:cNvSpPr txBox="1">
            <a:spLocks noChangeArrowheads="1"/>
          </p:cNvSpPr>
          <p:nvPr/>
        </p:nvSpPr>
        <p:spPr bwMode="auto">
          <a:xfrm>
            <a:off x="2928938" y="5842000"/>
            <a:ext cx="1739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Образование Угранского района путем объединения Всходского и Знаменского районов </a:t>
            </a:r>
          </a:p>
        </p:txBody>
      </p: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4692650" y="5835650"/>
            <a:ext cx="147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Угранский район присоединен к Вяземскому району </a:t>
            </a:r>
          </a:p>
        </p:txBody>
      </p:sp>
      <p:sp>
        <p:nvSpPr>
          <p:cNvPr id="16398" name="TextBox 18"/>
          <p:cNvSpPr txBox="1">
            <a:spLocks noChangeArrowheads="1"/>
          </p:cNvSpPr>
          <p:nvPr/>
        </p:nvSpPr>
        <p:spPr bwMode="auto">
          <a:xfrm>
            <a:off x="6156325" y="5834063"/>
            <a:ext cx="1757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Times New Roman" pitchFamily="18" charset="0"/>
                <a:ea typeface="Open Sans"/>
                <a:cs typeface="Times New Roman" pitchFamily="18" charset="0"/>
              </a:rPr>
              <a:t>Район восстановлен в существующем виде</a:t>
            </a:r>
          </a:p>
        </p:txBody>
      </p:sp>
      <p:sp>
        <p:nvSpPr>
          <p:cNvPr id="16399" name="TextBox 19"/>
          <p:cNvSpPr txBox="1">
            <a:spLocks noChangeArrowheads="1"/>
          </p:cNvSpPr>
          <p:nvPr/>
        </p:nvSpPr>
        <p:spPr bwMode="auto">
          <a:xfrm>
            <a:off x="214313" y="3143250"/>
            <a:ext cx="53578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Times New Roman" pitchFamily="18" charset="0"/>
                <a:ea typeface="Open Sans"/>
                <a:cs typeface="Times New Roman" pitchFamily="18" charset="0"/>
              </a:rPr>
              <a:t>     Наиболее значимым историческим событием, произошедшим на территории района, является «Великое стояние на Угре» в 1480 году, положившее конец ордынскому владычеству. </a:t>
            </a:r>
          </a:p>
          <a:p>
            <a:pPr algn="just"/>
            <a:r>
              <a:rPr lang="ru-RU" sz="1600">
                <a:latin typeface="Times New Roman" pitchFamily="18" charset="0"/>
                <a:ea typeface="Open Sans"/>
                <a:cs typeface="Times New Roman" pitchFamily="18" charset="0"/>
              </a:rPr>
              <a:t>     Угранская земля памятна событиями Великой отечественной войны 1941-1945 годов.</a:t>
            </a:r>
          </a:p>
          <a:p>
            <a:pPr algn="just"/>
            <a:endParaRPr lang="ru-RU" sz="1200">
              <a:latin typeface="Open Sans"/>
              <a:ea typeface="Open Sans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95650" y="5141913"/>
            <a:ext cx="10302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13313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1963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15100" y="5129213"/>
            <a:ext cx="1031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1965</a:t>
            </a:r>
          </a:p>
        </p:txBody>
      </p:sp>
      <p:pic>
        <p:nvPicPr>
          <p:cNvPr id="16403" name="Рисунок 2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6725" y="3041650"/>
            <a:ext cx="1689100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Рисунок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3048000"/>
            <a:ext cx="1690688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5" name="TextBox 25"/>
          <p:cNvSpPr txBox="1">
            <a:spLocks noChangeArrowheads="1"/>
          </p:cNvSpPr>
          <p:nvPr/>
        </p:nvSpPr>
        <p:spPr bwMode="auto">
          <a:xfrm>
            <a:off x="3643313" y="1071563"/>
            <a:ext cx="5267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200">
                <a:latin typeface="Open Sans"/>
                <a:ea typeface="Open Sans"/>
                <a:cs typeface="Open Sans"/>
              </a:rPr>
              <a:t>     </a:t>
            </a:r>
            <a:r>
              <a:rPr lang="ru-RU" sz="1600">
                <a:latin typeface="Times New Roman" pitchFamily="18" charset="0"/>
                <a:ea typeface="Open Sans"/>
                <a:cs typeface="Times New Roman" pitchFamily="18" charset="0"/>
              </a:rPr>
              <a:t>Угранский район был образован путём объединения Всходского и Знаменского  районов. Центром района стал поселок Угра как станция на месте строительства железнодорожной ветки Вязьма-Брянск. Поселок (ныне село) и район названы  по одноименному названию  реки  Угры, протекающей по территории. </a:t>
            </a:r>
            <a:endParaRPr lang="ru-RU" sz="1200">
              <a:latin typeface="Times New Roman" pitchFamily="18" charset="0"/>
              <a:ea typeface="Open Sans"/>
              <a:cs typeface="Times New Roman" pitchFamily="18" charset="0"/>
            </a:endParaRPr>
          </a:p>
        </p:txBody>
      </p:sp>
      <p:pic>
        <p:nvPicPr>
          <p:cNvPr id="16406" name="Рисунок 26" descr="Памятник десантникам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43550" y="3033713"/>
            <a:ext cx="16795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7" name="Picture 2" descr="C:\Users\Econom2\Desktop\Без имени-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3075" y="1385888"/>
            <a:ext cx="1589088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8" name="Рисунок 28" descr="Без имени-1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9588" y="1417638"/>
            <a:ext cx="15970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9" name="Рисунок 2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0375" y="1379538"/>
            <a:ext cx="16891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6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Историческая справка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4"/>
          <p:cNvSpPr>
            <a:spLocks noChangeArrowheads="1"/>
          </p:cNvSpPr>
          <p:nvPr/>
        </p:nvSpPr>
        <p:spPr bwMode="auto">
          <a:xfrm>
            <a:off x="357188" y="1071563"/>
            <a:ext cx="84296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Полномочия Администрации Угранского сельского поселения Угранского района Смоленской области решением Совета депутатов Угранского сельского поселения Угранского района Смоленской области от 23.12.2015г. №16 переданы Администрации муниципального образования «Угранский район» Смоленской области с 01 января 2016 года.</a:t>
            </a:r>
          </a:p>
          <a:p>
            <a:pPr algn="just"/>
            <a:r>
              <a:rPr lang="ru-RU">
                <a:latin typeface="Times New Roman" pitchFamily="18" charset="0"/>
                <a:cs typeface="Times New Roman" pitchFamily="18" charset="0"/>
              </a:rPr>
              <a:t>Данная инициатива позволяет сократить управленческий аппарат, расходы бюджета на его содержание и направить сэкономленные средства на решение наиболее насущных вопросов местного значения. Также устраняется неопределенность у жителей, в какую из двух администраций обращаться для решения тех или иных проблем.</a:t>
            </a:r>
          </a:p>
          <a:p>
            <a:pPr algn="just"/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/>
          </p:cNvSpPr>
          <p:nvPr/>
        </p:nvSpPr>
        <p:spPr bwMode="auto">
          <a:xfrm>
            <a:off x="285750" y="214313"/>
            <a:ext cx="8396288" cy="792162"/>
          </a:xfrm>
          <a:prstGeom prst="rect">
            <a:avLst/>
          </a:prstGeom>
        </p:spPr>
        <p:txBody>
          <a:bodyPr anchor="b">
            <a:normAutofit fontScale="97500" lnSpcReduction="10000"/>
          </a:bodyPr>
          <a:lstStyle/>
          <a:p>
            <a:pPr algn="ctr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j-ea"/>
                <a:cs typeface="+mj-cs"/>
              </a:rPr>
              <a:t>Формирование единой администрации для муниципального района и поселения</a:t>
            </a:r>
          </a:p>
        </p:txBody>
      </p:sp>
      <p:pic>
        <p:nvPicPr>
          <p:cNvPr id="17411" name="Picture 2" descr="https://consulex.ru/wp-content/uploads/peredacha-polnomochi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3786188"/>
            <a:ext cx="5857875" cy="280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type="subTitle" idx="1"/>
          </p:nvPr>
        </p:nvSpPr>
        <p:spPr>
          <a:xfrm>
            <a:off x="214313" y="857250"/>
            <a:ext cx="8740775" cy="1928813"/>
          </a:xfrm>
        </p:spPr>
        <p:txBody>
          <a:bodyPr>
            <a:normAutofit/>
          </a:bodyPr>
          <a:lstStyle/>
          <a:p>
            <a:pPr indent="34290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Угранское сельское поселение расположено в юго-восточной части Смоленской области, расстояние до г. Смоленска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240 км. </a:t>
            </a:r>
          </a:p>
          <a:p>
            <a:pPr indent="34290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ru-RU" sz="2000" dirty="0" smtClean="0"/>
          </a:p>
          <a:p>
            <a:pPr indent="34290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Площадь Угранского сельского поселения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405,13 кв.км. </a:t>
            </a:r>
          </a:p>
          <a:p>
            <a:pPr indent="34290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Численность населения Угранского сельского поселения –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3962 чел.            </a:t>
            </a:r>
          </a:p>
          <a:p>
            <a:pPr indent="342900" algn="just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ru-RU" sz="2000" dirty="0" smtClean="0"/>
              <a:t>                   </a:t>
            </a:r>
            <a:endParaRPr lang="ru-RU" sz="1800" b="1" dirty="0" smtClean="0"/>
          </a:p>
        </p:txBody>
      </p:sp>
      <p:pic>
        <p:nvPicPr>
          <p:cNvPr id="18434" name="Рисунок 5" descr="Безымянный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7ECBF"/>
              </a:clrFrom>
              <a:clrTo>
                <a:srgbClr val="F7ECBF">
                  <a:alpha val="0"/>
                </a:srgbClr>
              </a:clrTo>
            </a:clrChange>
          </a:blip>
          <a:srcRect t="1112"/>
          <a:stretch>
            <a:fillRect/>
          </a:stretch>
        </p:blipFill>
        <p:spPr bwMode="auto">
          <a:xfrm>
            <a:off x="1714500" y="2500313"/>
            <a:ext cx="6202363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Общая характеристика территории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429124" y="4714884"/>
            <a:ext cx="1888236" cy="326704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429124" y="5357826"/>
            <a:ext cx="1888236" cy="326704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4429124" y="6000768"/>
            <a:ext cx="1888236" cy="326704"/>
          </a:xfrm>
          <a:prstGeom prst="rect">
            <a:avLst/>
          </a:prstGeom>
        </p:spPr>
      </p:pic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429388" y="6000768"/>
            <a:ext cx="1888236" cy="326704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429388" y="5357826"/>
            <a:ext cx="1888236" cy="326704"/>
          </a:xfrm>
          <a:prstGeom prst="rect">
            <a:avLst/>
          </a:prstGeom>
        </p:spPr>
      </p:pic>
      <p:pic>
        <p:nvPicPr>
          <p:cNvPr id="19462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2428875"/>
            <a:ext cx="128587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2428875"/>
            <a:ext cx="128587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25" y="2428875"/>
            <a:ext cx="1285875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Box 9"/>
          <p:cNvSpPr txBox="1">
            <a:spLocks noChangeArrowheads="1"/>
          </p:cNvSpPr>
          <p:nvPr/>
        </p:nvSpPr>
        <p:spPr bwMode="auto">
          <a:xfrm>
            <a:off x="214313" y="1500188"/>
            <a:ext cx="30972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Среднемесячная </a:t>
            </a:r>
          </a:p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заработная плата </a:t>
            </a:r>
          </a:p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работников</a:t>
            </a:r>
          </a:p>
        </p:txBody>
      </p:sp>
      <p:sp>
        <p:nvSpPr>
          <p:cNvPr id="19466" name="TextBox 10"/>
          <p:cNvSpPr txBox="1">
            <a:spLocks noChangeArrowheads="1"/>
          </p:cNvSpPr>
          <p:nvPr/>
        </p:nvSpPr>
        <p:spPr bwMode="auto">
          <a:xfrm>
            <a:off x="6357938" y="1571625"/>
            <a:ext cx="25241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Количество СМП</a:t>
            </a:r>
          </a:p>
        </p:txBody>
      </p:sp>
      <p:sp>
        <p:nvSpPr>
          <p:cNvPr id="19467" name="TextBox 11"/>
          <p:cNvSpPr txBox="1">
            <a:spLocks noChangeArrowheads="1"/>
          </p:cNvSpPr>
          <p:nvPr/>
        </p:nvSpPr>
        <p:spPr bwMode="auto">
          <a:xfrm>
            <a:off x="2214563" y="2643188"/>
            <a:ext cx="1158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Open Sans"/>
                <a:ea typeface="Open Sans"/>
                <a:cs typeface="Open Sans"/>
              </a:rPr>
              <a:t>109,3,0%</a:t>
            </a:r>
          </a:p>
        </p:txBody>
      </p:sp>
      <p:sp>
        <p:nvSpPr>
          <p:cNvPr id="19468" name="TextBox 12"/>
          <p:cNvSpPr txBox="1">
            <a:spLocks noChangeArrowheads="1"/>
          </p:cNvSpPr>
          <p:nvPr/>
        </p:nvSpPr>
        <p:spPr bwMode="auto">
          <a:xfrm>
            <a:off x="2286000" y="3000375"/>
            <a:ext cx="1028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к уровню 2018 года </a:t>
            </a: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4929188" y="2643188"/>
            <a:ext cx="1192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Open Sans"/>
                <a:ea typeface="Open Sans"/>
                <a:cs typeface="Open Sans"/>
              </a:rPr>
              <a:t>98,0%</a:t>
            </a:r>
          </a:p>
        </p:txBody>
      </p:sp>
      <p:sp>
        <p:nvSpPr>
          <p:cNvPr id="19470" name="TextBox 14"/>
          <p:cNvSpPr txBox="1">
            <a:spLocks noChangeArrowheads="1"/>
          </p:cNvSpPr>
          <p:nvPr/>
        </p:nvSpPr>
        <p:spPr bwMode="auto">
          <a:xfrm>
            <a:off x="5000625" y="3000375"/>
            <a:ext cx="1030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к уровню</a:t>
            </a:r>
          </a:p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2018 года</a:t>
            </a:r>
          </a:p>
        </p:txBody>
      </p:sp>
      <p:sp>
        <p:nvSpPr>
          <p:cNvPr id="19471" name="TextBox 15"/>
          <p:cNvSpPr txBox="1">
            <a:spLocks noChangeArrowheads="1"/>
          </p:cNvSpPr>
          <p:nvPr/>
        </p:nvSpPr>
        <p:spPr bwMode="auto">
          <a:xfrm>
            <a:off x="7643813" y="2643188"/>
            <a:ext cx="838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Open Sans"/>
                <a:ea typeface="Open Sans"/>
                <a:cs typeface="Open Sans"/>
              </a:rPr>
              <a:t>102%</a:t>
            </a:r>
          </a:p>
        </p:txBody>
      </p:sp>
      <p:sp>
        <p:nvSpPr>
          <p:cNvPr id="19472" name="TextBox 16"/>
          <p:cNvSpPr txBox="1">
            <a:spLocks noChangeArrowheads="1"/>
          </p:cNvSpPr>
          <p:nvPr/>
        </p:nvSpPr>
        <p:spPr bwMode="auto">
          <a:xfrm>
            <a:off x="7572375" y="3000375"/>
            <a:ext cx="1028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Open Sans"/>
                <a:ea typeface="Open Sans"/>
                <a:cs typeface="Open Sans"/>
              </a:rPr>
              <a:t>к уровню 2018  года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4375" y="2571750"/>
            <a:ext cx="1214438" cy="800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28,2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тыс. руб.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endParaRPr lang="ru-RU" sz="1050" dirty="0">
              <a:solidFill>
                <a:srgbClr val="007FAC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875" y="2571750"/>
            <a:ext cx="1085850" cy="73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346,7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млн. руб.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86500" y="2571750"/>
            <a:ext cx="97631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154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476" name="TextBox 20"/>
          <p:cNvSpPr txBox="1">
            <a:spLocks noChangeArrowheads="1"/>
          </p:cNvSpPr>
          <p:nvPr/>
        </p:nvSpPr>
        <p:spPr bwMode="auto">
          <a:xfrm>
            <a:off x="4773613" y="4141788"/>
            <a:ext cx="2800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59C0D5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Динамика отчислений</a:t>
            </a:r>
          </a:p>
        </p:txBody>
      </p:sp>
      <p:pic>
        <p:nvPicPr>
          <p:cNvPr id="19477" name="Рисунок 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25975" y="4522788"/>
            <a:ext cx="3892550" cy="5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8" name="TextBox 23"/>
          <p:cNvSpPr txBox="1">
            <a:spLocks noChangeArrowheads="1"/>
          </p:cNvSpPr>
          <p:nvPr/>
        </p:nvSpPr>
        <p:spPr bwMode="auto">
          <a:xfrm>
            <a:off x="4565650" y="4714875"/>
            <a:ext cx="14462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2018 год</a:t>
            </a:r>
          </a:p>
        </p:txBody>
      </p:sp>
      <p:sp>
        <p:nvSpPr>
          <p:cNvPr id="19479" name="TextBox 24"/>
          <p:cNvSpPr txBox="1">
            <a:spLocks noChangeArrowheads="1"/>
          </p:cNvSpPr>
          <p:nvPr/>
        </p:nvSpPr>
        <p:spPr bwMode="auto">
          <a:xfrm>
            <a:off x="4643438" y="5053013"/>
            <a:ext cx="3689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7FAC"/>
                </a:solidFill>
                <a:latin typeface="Open Sans"/>
                <a:ea typeface="Open Sans"/>
                <a:cs typeface="Open Sans"/>
              </a:rPr>
              <a:t>                 Объем доходов</a:t>
            </a:r>
          </a:p>
        </p:txBody>
      </p:sp>
      <p:sp>
        <p:nvSpPr>
          <p:cNvPr id="19480" name="TextBox 25"/>
          <p:cNvSpPr txBox="1">
            <a:spLocks noChangeArrowheads="1"/>
          </p:cNvSpPr>
          <p:nvPr/>
        </p:nvSpPr>
        <p:spPr bwMode="auto">
          <a:xfrm>
            <a:off x="4640263" y="5764213"/>
            <a:ext cx="36925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7FAC"/>
                </a:solidFill>
                <a:latin typeface="Open Sans"/>
                <a:ea typeface="Open Sans"/>
                <a:cs typeface="Open Sans"/>
              </a:rPr>
              <a:t>                Бюджет расходов</a:t>
            </a:r>
          </a:p>
        </p:txBody>
      </p:sp>
      <p:sp>
        <p:nvSpPr>
          <p:cNvPr id="19481" name="TextBox 28"/>
          <p:cNvSpPr txBox="1">
            <a:spLocks noChangeArrowheads="1"/>
          </p:cNvSpPr>
          <p:nvPr/>
        </p:nvSpPr>
        <p:spPr bwMode="auto">
          <a:xfrm>
            <a:off x="4500563" y="5357813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 </a:t>
            </a:r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73373,8 млн. руб.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/>
          </a:blip>
          <a:stretch>
            <a:fillRect/>
          </a:stretch>
        </p:blipFill>
        <p:spPr>
          <a:xfrm>
            <a:off x="6444208" y="4674329"/>
            <a:ext cx="1888236" cy="326704"/>
          </a:xfrm>
          <a:prstGeom prst="rect">
            <a:avLst/>
          </a:prstGeom>
        </p:spPr>
      </p:pic>
      <p:sp>
        <p:nvSpPr>
          <p:cNvPr id="19483" name="TextBox 32"/>
          <p:cNvSpPr txBox="1">
            <a:spLocks noChangeArrowheads="1"/>
          </p:cNvSpPr>
          <p:nvPr/>
        </p:nvSpPr>
        <p:spPr bwMode="auto">
          <a:xfrm>
            <a:off x="6516688" y="4668838"/>
            <a:ext cx="18161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2019 год</a:t>
            </a:r>
          </a:p>
        </p:txBody>
      </p:sp>
      <p:sp>
        <p:nvSpPr>
          <p:cNvPr id="19484" name="TextBox 33"/>
          <p:cNvSpPr txBox="1">
            <a:spLocks noChangeArrowheads="1"/>
          </p:cNvSpPr>
          <p:nvPr/>
        </p:nvSpPr>
        <p:spPr bwMode="auto">
          <a:xfrm>
            <a:off x="4572000" y="6000750"/>
            <a:ext cx="1714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73530,6 млн.руб.</a:t>
            </a:r>
          </a:p>
        </p:txBody>
      </p:sp>
      <p:pic>
        <p:nvPicPr>
          <p:cNvPr id="19485" name="Рисунок 3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50175" y="3821113"/>
            <a:ext cx="68103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6" name="Рисунок 37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>
            <a:fillRect/>
          </a:stretch>
        </p:blipFill>
        <p:spPr bwMode="auto">
          <a:xfrm>
            <a:off x="1928813" y="2857500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7" name="Рисунок 38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>
            <a:fillRect/>
          </a:stretch>
        </p:blipFill>
        <p:spPr bwMode="auto">
          <a:xfrm>
            <a:off x="4643438" y="2857500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8" name="Рисунок 39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>
            <a:fillRect/>
          </a:stretch>
        </p:blipFill>
        <p:spPr bwMode="auto">
          <a:xfrm>
            <a:off x="7215188" y="2857500"/>
            <a:ext cx="1905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89" name="TextBox 40"/>
          <p:cNvSpPr txBox="1">
            <a:spLocks noChangeArrowheads="1"/>
          </p:cNvSpPr>
          <p:nvPr/>
        </p:nvSpPr>
        <p:spPr bwMode="auto">
          <a:xfrm>
            <a:off x="3214688" y="1428750"/>
            <a:ext cx="32146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Объем отгруженных товаров собственного производства, выполненных работ и услуг по всем видам экономической деятельности</a:t>
            </a:r>
          </a:p>
        </p:txBody>
      </p:sp>
      <p:pic>
        <p:nvPicPr>
          <p:cNvPr id="19490" name="Рисунок 4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9725" y="5321300"/>
            <a:ext cx="1136650" cy="113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91" name="TextBox 43"/>
          <p:cNvSpPr txBox="1">
            <a:spLocks noChangeArrowheads="1"/>
          </p:cNvSpPr>
          <p:nvPr/>
        </p:nvSpPr>
        <p:spPr bwMode="auto">
          <a:xfrm>
            <a:off x="684213" y="3933825"/>
            <a:ext cx="3101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Уровень безработицы</a:t>
            </a:r>
          </a:p>
        </p:txBody>
      </p:sp>
      <p:sp>
        <p:nvSpPr>
          <p:cNvPr id="19492" name="TextBox 44"/>
          <p:cNvSpPr txBox="1">
            <a:spLocks noChangeArrowheads="1"/>
          </p:cNvSpPr>
          <p:nvPr/>
        </p:nvSpPr>
        <p:spPr bwMode="auto">
          <a:xfrm>
            <a:off x="1619250" y="5321300"/>
            <a:ext cx="20907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Численность </a:t>
            </a:r>
          </a:p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трудоспособного</a:t>
            </a:r>
          </a:p>
          <a:p>
            <a:pPr algn="ctr"/>
            <a:r>
              <a:rPr lang="ru-RU" sz="1600" b="1">
                <a:solidFill>
                  <a:srgbClr val="007FAC"/>
                </a:solidFill>
                <a:latin typeface="Times New Roman" pitchFamily="18" charset="0"/>
                <a:ea typeface="Open Sans Semibold"/>
                <a:cs typeface="Times New Roman" pitchFamily="18" charset="0"/>
              </a:rPr>
              <a:t>населения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14438" y="4286250"/>
            <a:ext cx="18319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0,81 %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798638" y="6092825"/>
            <a:ext cx="18748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2,0 тыс. чел.</a:t>
            </a:r>
          </a:p>
        </p:txBody>
      </p:sp>
      <p:sp>
        <p:nvSpPr>
          <p:cNvPr id="19495" name="TextBox 32"/>
          <p:cNvSpPr txBox="1">
            <a:spLocks noChangeArrowheads="1"/>
          </p:cNvSpPr>
          <p:nvPr/>
        </p:nvSpPr>
        <p:spPr bwMode="auto">
          <a:xfrm>
            <a:off x="6429375" y="5353050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87722,8 млн.руб</a:t>
            </a:r>
            <a:r>
              <a:rPr lang="ru-RU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. </a:t>
            </a:r>
          </a:p>
        </p:txBody>
      </p:sp>
      <p:sp>
        <p:nvSpPr>
          <p:cNvPr id="19496" name="TextBox 32"/>
          <p:cNvSpPr txBox="1">
            <a:spLocks noChangeArrowheads="1"/>
          </p:cNvSpPr>
          <p:nvPr/>
        </p:nvSpPr>
        <p:spPr bwMode="auto">
          <a:xfrm rot="10800000" flipV="1">
            <a:off x="6443663" y="6010275"/>
            <a:ext cx="18430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  <a:latin typeface="Open Sans"/>
                <a:ea typeface="Open Sans"/>
                <a:cs typeface="Open Sans"/>
              </a:rPr>
              <a:t>87945,6 млн. руб</a:t>
            </a:r>
          </a:p>
        </p:txBody>
      </p:sp>
      <p:sp>
        <p:nvSpPr>
          <p:cNvPr id="43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Социально-экономическое развитие Угранского сельского поселения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4286250"/>
            <a:ext cx="72199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Объект 14"/>
          <p:cNvSpPr>
            <a:spLocks noGrp="1"/>
          </p:cNvSpPr>
          <p:nvPr>
            <p:ph type="subTitle" idx="4294967295"/>
          </p:nvPr>
        </p:nvSpPr>
        <p:spPr>
          <a:xfrm>
            <a:off x="428625" y="1285875"/>
            <a:ext cx="8429625" cy="4143375"/>
          </a:xfrm>
        </p:spPr>
        <p:txBody>
          <a:bodyPr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Заключено концессионное Соглашение в отношении системы коммунальной инфраструктуры Угранского сельского поселения Угранского района Смоленской области № 1 от 18.05.2017 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Срок действия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15 лет.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Стоимость проекта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86 млн. руб.</a:t>
            </a:r>
          </a:p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Доля частных инвестиций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40%.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Развитие  МЧП в Угранском сельском поселении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Объект 8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88" y="3143250"/>
            <a:ext cx="3922712" cy="3143250"/>
          </a:xfrm>
        </p:spPr>
      </p:pic>
      <p:pic>
        <p:nvPicPr>
          <p:cNvPr id="21506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1000125"/>
            <a:ext cx="36734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4000500" y="1214438"/>
            <a:ext cx="500062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Times New Roman" pitchFamily="18" charset="0"/>
                <a:cs typeface="Times New Roman" pitchFamily="18" charset="0"/>
              </a:rPr>
              <a:t>Реализация проекта МЧП обеспечивает бесперебойное теплоснабжение на территории Угранского сельского поселения, позволяет снизить потери при производстве тепловой энергии.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2875" y="3500438"/>
            <a:ext cx="4572000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рамках концессионного соглашения произведена модернизация системы коммунальной инфраструктуры:</a:t>
            </a:r>
          </a:p>
          <a:p>
            <a:pPr marL="285750" indent="-285750" algn="just">
              <a:buFont typeface="Wingdings" pitchFamily="2" charset="2"/>
              <a:buChar char="§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построена современная котельная, использующая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биотопливо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 основе торфа;</a:t>
            </a:r>
          </a:p>
          <a:p>
            <a:pPr marL="285750" indent="-285750" algn="just">
              <a:buFont typeface="Wingdings" pitchFamily="2" charset="2"/>
              <a:buChar char="§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построено и модернизировано около 3 километров сетей  теплоснабжения.</a:t>
            </a:r>
          </a:p>
        </p:txBody>
      </p:sp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МЧП в Угранском сельском поселении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714625" y="2357438"/>
            <a:ext cx="3744913" cy="10080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выгодное географическое положение, развитая транспортная инфраструктура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435600" y="5661025"/>
            <a:ext cx="3529013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значительный туристско-рекреационный и культурно-познавательный потенциал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14938" y="1214438"/>
            <a:ext cx="3671887" cy="928687"/>
          </a:xfrm>
          <a:prstGeom prst="roundRect">
            <a:avLst>
              <a:gd name="adj" fmla="val 2008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наличие свободных неиспользуемых земель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750" y="5661025"/>
            <a:ext cx="3095625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наличие объектов недвижимости для размещения производств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313" y="1214438"/>
            <a:ext cx="3600450" cy="9366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богатство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лесными ресурсами</a:t>
            </a:r>
          </a:p>
        </p:txBody>
      </p:sp>
      <p:pic>
        <p:nvPicPr>
          <p:cNvPr id="23558" name="Рисунок 10" descr="DSC017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500313"/>
            <a:ext cx="23034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Рисунок 11" descr="C:\Users\user\Desktop\Документы\фото района и предприятий\УГРА\DSC017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50" y="2571750"/>
            <a:ext cx="23764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4" cstate="print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643174" y="3357562"/>
            <a:ext cx="3857652" cy="2357454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50825" y="188913"/>
            <a:ext cx="87122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>
              <a:lnSpc>
                <a:spcPct val="80000"/>
              </a:lnSpc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Инвестиционный потенциал развития территории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1428</TotalTime>
  <Words>1354</Words>
  <Application>Microsoft Office PowerPoint</Application>
  <PresentationFormat>Экран (4:3)</PresentationFormat>
  <Paragraphs>212</Paragraphs>
  <Slides>28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7" baseType="lpstr">
      <vt:lpstr>Arial</vt:lpstr>
      <vt:lpstr>Franklin Gothic Medium</vt:lpstr>
      <vt:lpstr>Franklin Gothic Book</vt:lpstr>
      <vt:lpstr>Wingdings 2</vt:lpstr>
      <vt:lpstr>Calibri</vt:lpstr>
      <vt:lpstr>Times New Roman</vt:lpstr>
      <vt:lpstr>Open Sans</vt:lpstr>
      <vt:lpstr>Open Sans Semibold</vt:lpstr>
      <vt:lpstr>Wingdings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Оперативный контроль и анализ  поступления доходов в бюджет сельского поселения</vt:lpstr>
      <vt:lpstr>Взаимодействие с налоговыми и иными уполномоченными органами государственной власти Смоленской области по обеспечению полноты и своевременности поступлений доходов в бюджет</vt:lpstr>
      <vt:lpstr>Льготы и ставки по налогам.</vt:lpstr>
      <vt:lpstr>Программная структура расходов  сельского бюджета  (тыс.руб.)</vt:lpstr>
      <vt:lpstr>Слайд 18</vt:lpstr>
      <vt:lpstr>Слайд 19</vt:lpstr>
      <vt:lpstr>Повышение уровня бюджетной и финансовой грамотности</vt:lpstr>
      <vt:lpstr>Слайд 21</vt:lpstr>
      <vt:lpstr>Управление муниципальными финансами</vt:lpstr>
      <vt:lpstr>Реализация национального проекта «Жилье и городская среда»  на территории села Угра Смоленской области</vt:lpstr>
      <vt:lpstr>Слайд 24</vt:lpstr>
      <vt:lpstr>Слайд 25</vt:lpstr>
      <vt:lpstr>Слайд 26</vt:lpstr>
      <vt:lpstr>Слайд 27</vt:lpstr>
      <vt:lpstr>Слайд 28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образование «Угранский район» Смоленской области</dc:title>
  <dc:creator>Econom2</dc:creator>
  <cp:lastModifiedBy>Пк</cp:lastModifiedBy>
  <cp:revision>113</cp:revision>
  <dcterms:created xsi:type="dcterms:W3CDTF">2017-10-09T05:19:18Z</dcterms:created>
  <dcterms:modified xsi:type="dcterms:W3CDTF">2020-07-14T12:32:38Z</dcterms:modified>
</cp:coreProperties>
</file>