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xls" ContentType="application/vnd.ms-exce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5"/>
  </p:notesMasterIdLst>
  <p:sldIdLst>
    <p:sldId id="278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9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BAB565BF-9936-4BE8-B55D-C3DD8F5583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72FE4DB-3477-491B-AF62-BFAA0BD24464}" type="slidenum">
              <a:rPr lang="ru-RU" smtClean="0"/>
              <a:pPr/>
              <a:t>7</a:t>
            </a:fld>
            <a:endParaRPr lang="ru-RU" smtClean="0"/>
          </a:p>
        </p:txBody>
      </p:sp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4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DF48480-7F41-4C60-8F9B-C7A71D756F05}" type="slidenum">
              <a:rPr lang="ru-RU" sz="1200">
                <a:latin typeface="Arial" charset="0"/>
              </a:rPr>
              <a:pPr algn="r"/>
              <a:t>7</a:t>
            </a:fld>
            <a:endParaRPr lang="ru-RU" sz="120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63CB23-7B2D-4390-B4DA-A3DAA47471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7B887C-1A7E-47CF-A792-EB3F530794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19900" y="457200"/>
            <a:ext cx="2171700" cy="56229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457200"/>
            <a:ext cx="6362700" cy="56229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3E8E60-2D9D-45E9-9DFA-8CB58BACF4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49C7A-C6EE-4963-9A53-F9E1061D4F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0A73D-F70E-4FE5-9AE3-F945289BB0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244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F19A68-3CE3-4BFD-BFF3-F51B05DAA3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1EF63-03CE-4310-B034-12A8A4C362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16C7E0-4BA5-4A27-B649-9D9F411E5B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A57CB-AB14-4F88-8EFE-A7916282DE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A2B07D-18E7-43F2-8720-F5B303C824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150BF-6C1F-4658-A492-6F7BAD49C4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30" name="Заголовок 9"/>
          <p:cNvSpPr>
            <a:spLocks noGrp="1"/>
          </p:cNvSpPr>
          <p:nvPr>
            <p:ph type="title"/>
          </p:nvPr>
        </p:nvSpPr>
        <p:spPr bwMode="auto">
          <a:xfrm>
            <a:off x="304800" y="457200"/>
            <a:ext cx="868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4" name="Дата 15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Нижний колонтитул 1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4"/>
          <p:cNvSpPr>
            <a:spLocks noGrp="1"/>
          </p:cNvSpPr>
          <p:nvPr>
            <p:ph type="sldNum" sz="quarter" idx="4"/>
          </p:nvPr>
        </p:nvSpPr>
        <p:spPr>
          <a:xfrm>
            <a:off x="8229600" y="6473825"/>
            <a:ext cx="758825" cy="247650"/>
          </a:xfrm>
          <a:prstGeom prst="rect">
            <a:avLst/>
          </a:prstGeom>
        </p:spPr>
        <p:txBody>
          <a:bodyPr vert="horz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9C86542-EE30-4AD1-80FB-67D8AC4FBF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>
          <a:solidFill>
            <a:schemeClr val="tx2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>
          <a:solidFill>
            <a:schemeClr val="tx2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>
          <a:solidFill>
            <a:schemeClr val="tx2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>
          <a:solidFill>
            <a:schemeClr val="tx2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>
          <a:solidFill>
            <a:schemeClr val="tx2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>
          <a:solidFill>
            <a:schemeClr val="tx2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>
          <a:solidFill>
            <a:schemeClr val="tx2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>
          <a:solidFill>
            <a:schemeClr val="tx2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__________Microsoft_Office_Excel3.xls"/><Relationship Id="rId4" Type="http://schemas.openxmlformats.org/officeDocument/2006/relationships/oleObject" Target="../embeddings/__________Microsoft_Office_Excel2.xls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3" descr="Coat_of_arms_of_Ugra_district.g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9113" y="476250"/>
            <a:ext cx="2982912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1071563" y="3571875"/>
            <a:ext cx="7072312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457200">
              <a:lnSpc>
                <a:spcPct val="80000"/>
              </a:lnSpc>
              <a:defRPr/>
            </a:pP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Угранское сельское поселение </a:t>
            </a:r>
          </a:p>
          <a:p>
            <a:pPr algn="ctr" defTabSz="457200">
              <a:lnSpc>
                <a:spcPct val="80000"/>
              </a:lnSpc>
              <a:defRPr/>
            </a:pP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Угранского района</a:t>
            </a:r>
          </a:p>
          <a:p>
            <a:pPr algn="ctr" defTabSz="457200">
              <a:lnSpc>
                <a:spcPct val="80000"/>
              </a:lnSpc>
              <a:defRPr/>
            </a:pP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Смоленской области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Содержимое 2"/>
          <p:cNvSpPr>
            <a:spLocks noGrp="1"/>
          </p:cNvSpPr>
          <p:nvPr>
            <p:ph idx="4294967295"/>
          </p:nvPr>
        </p:nvSpPr>
        <p:spPr>
          <a:xfrm>
            <a:off x="250825" y="1700213"/>
            <a:ext cx="8740775" cy="482441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270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270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270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270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270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2700" smtClean="0"/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1800" smtClean="0">
              <a:solidFill>
                <a:schemeClr val="tx1"/>
              </a:solidFill>
              <a:latin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1800" smtClean="0">
              <a:solidFill>
                <a:schemeClr val="tx1"/>
              </a:solidFill>
              <a:latin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1800" smtClean="0">
              <a:solidFill>
                <a:schemeClr val="tx1"/>
              </a:solidFill>
              <a:latin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1800" smtClean="0">
              <a:solidFill>
                <a:schemeClr val="tx1"/>
              </a:solidFill>
              <a:latin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1800" smtClean="0">
              <a:solidFill>
                <a:schemeClr val="tx1"/>
              </a:solidFill>
              <a:latin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1800" smtClean="0">
              <a:solidFill>
                <a:schemeClr val="tx1"/>
              </a:solidFill>
              <a:latin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1800" smtClean="0">
                <a:solidFill>
                  <a:schemeClr val="tx1"/>
                </a:solidFill>
                <a:latin typeface="Times New Roman" pitchFamily="18" charset="0"/>
              </a:rPr>
              <a:t>Инвестиционные проекты реализуются за счет частных инвестиций и областной поддержки</a:t>
            </a:r>
            <a:r>
              <a:rPr lang="ru-RU" sz="2200" smtClean="0"/>
              <a:t> </a:t>
            </a:r>
          </a:p>
        </p:txBody>
      </p:sp>
      <p:sp>
        <p:nvSpPr>
          <p:cNvPr id="23554" name="TextBox 5"/>
          <p:cNvSpPr txBox="1">
            <a:spLocks noChangeArrowheads="1"/>
          </p:cNvSpPr>
          <p:nvPr/>
        </p:nvSpPr>
        <p:spPr bwMode="auto">
          <a:xfrm>
            <a:off x="676275" y="4000500"/>
            <a:ext cx="3967163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600">
                <a:latin typeface="Open Sans"/>
                <a:ea typeface="Open Sans"/>
                <a:cs typeface="Open Sans"/>
              </a:rPr>
              <a:t>КФХ «Дроново»</a:t>
            </a:r>
          </a:p>
          <a:p>
            <a:pPr algn="ctr" eaLnBrk="0" hangingPunct="0"/>
            <a:r>
              <a:rPr lang="ru-RU" sz="1600">
                <a:latin typeface="Open Sans"/>
                <a:ea typeface="Open Sans"/>
                <a:cs typeface="Open Sans"/>
              </a:rPr>
              <a:t>(Переработка молока)</a:t>
            </a:r>
          </a:p>
          <a:p>
            <a:pPr algn="ctr" eaLnBrk="0" hangingPunct="0"/>
            <a:r>
              <a:rPr lang="ru-RU" sz="1600" b="1">
                <a:solidFill>
                  <a:srgbClr val="0085B8"/>
                </a:solidFill>
                <a:latin typeface="Open Sans"/>
                <a:ea typeface="Open Sans"/>
                <a:cs typeface="Open Sans"/>
              </a:rPr>
              <a:t>39 млн. руб.</a:t>
            </a:r>
          </a:p>
          <a:p>
            <a:pPr algn="ctr"/>
            <a:endParaRPr lang="ru-RU" sz="1600" b="1">
              <a:solidFill>
                <a:srgbClr val="0085B8"/>
              </a:solidFill>
              <a:latin typeface="Open Sans"/>
              <a:ea typeface="Open Sans"/>
              <a:cs typeface="Open Sans"/>
            </a:endParaRPr>
          </a:p>
        </p:txBody>
      </p:sp>
      <p:sp>
        <p:nvSpPr>
          <p:cNvPr id="23555" name="TextBox 6"/>
          <p:cNvSpPr txBox="1">
            <a:spLocks noChangeArrowheads="1"/>
          </p:cNvSpPr>
          <p:nvPr/>
        </p:nvSpPr>
        <p:spPr bwMode="auto">
          <a:xfrm>
            <a:off x="5364163" y="2276475"/>
            <a:ext cx="331152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>
                <a:latin typeface="Open Sans"/>
                <a:ea typeface="Open Sans"/>
                <a:cs typeface="Open Sans"/>
              </a:rPr>
              <a:t>КФХ «Дроново» </a:t>
            </a:r>
          </a:p>
          <a:p>
            <a:pPr algn="ctr"/>
            <a:r>
              <a:rPr lang="ru-RU" sz="1600">
                <a:latin typeface="Open Sans"/>
                <a:ea typeface="Open Sans"/>
                <a:cs typeface="Open Sans"/>
              </a:rPr>
              <a:t>(Развитие льноводства) </a:t>
            </a:r>
          </a:p>
          <a:p>
            <a:pPr algn="ctr"/>
            <a:r>
              <a:rPr lang="ru-RU" sz="1600" b="1">
                <a:solidFill>
                  <a:srgbClr val="0085B8"/>
                </a:solidFill>
                <a:latin typeface="Open Sans"/>
                <a:ea typeface="Open Sans"/>
                <a:cs typeface="Open Sans"/>
              </a:rPr>
              <a:t>27,1 млн. руб.</a:t>
            </a:r>
          </a:p>
        </p:txBody>
      </p:sp>
      <p:pic>
        <p:nvPicPr>
          <p:cNvPr id="23556" name="Рисунок 10" descr="Без имени-1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1500" y="3068638"/>
            <a:ext cx="2447925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Рисунок 3" descr="Без имени-1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250" y="1938338"/>
            <a:ext cx="2160588" cy="202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8" name="Text Box 8"/>
          <p:cNvSpPr txBox="1">
            <a:spLocks noChangeArrowheads="1"/>
          </p:cNvSpPr>
          <p:nvPr/>
        </p:nvSpPr>
        <p:spPr bwMode="auto">
          <a:xfrm>
            <a:off x="323850" y="260350"/>
            <a:ext cx="882015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Инвестиционные проекты, которые реализуются на территории Угранского сельского поселения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Содержимое 1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marL="0" indent="273050" algn="just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1800" smtClean="0">
                <a:solidFill>
                  <a:srgbClr val="2A2003"/>
                </a:solidFill>
                <a:latin typeface="Times New Roman" pitchFamily="18" charset="0"/>
              </a:rPr>
              <a:t>На территории муниципального образования «Угранский район» Смоленской области действует муниципальная программа «Создание благоприятного предпринимательского и инвестиционного климата в муниципальном образовании «Угранский район» Смоленской области на 2014-2024 годы», в рамках которой предоставляются следующие виды поддержки:</a:t>
            </a:r>
          </a:p>
          <a:p>
            <a:pPr marL="0" indent="273050" algn="just" eaLnBrk="1" hangingPunct="1">
              <a:lnSpc>
                <a:spcPct val="90000"/>
              </a:lnSpc>
            </a:pPr>
            <a:r>
              <a:rPr lang="ru-RU" sz="1800" smtClean="0">
                <a:solidFill>
                  <a:srgbClr val="2A2003"/>
                </a:solidFill>
                <a:latin typeface="Times New Roman" pitchFamily="18" charset="0"/>
              </a:rPr>
              <a:t>оказание имущественной поддержки СМСП;</a:t>
            </a:r>
          </a:p>
          <a:p>
            <a:pPr marL="0" indent="273050" algn="just" eaLnBrk="1" hangingPunct="1">
              <a:lnSpc>
                <a:spcPct val="90000"/>
              </a:lnSpc>
            </a:pPr>
            <a:r>
              <a:rPr lang="ru-RU" sz="1800" smtClean="0">
                <a:solidFill>
                  <a:srgbClr val="2A2003"/>
                </a:solidFill>
                <a:latin typeface="Times New Roman" pitchFamily="18" charset="0"/>
              </a:rPr>
              <a:t>оказание финансовой поддержки СМСП. Объем финансирования составляет  60 тыс. рублей;</a:t>
            </a:r>
          </a:p>
          <a:p>
            <a:pPr marL="0" indent="273050" algn="just" eaLnBrk="1" hangingPunct="1">
              <a:lnSpc>
                <a:spcPct val="90000"/>
              </a:lnSpc>
            </a:pPr>
            <a:r>
              <a:rPr lang="ru-RU" sz="1800" smtClean="0">
                <a:solidFill>
                  <a:srgbClr val="2A2003"/>
                </a:solidFill>
                <a:latin typeface="Times New Roman" pitchFamily="18" charset="0"/>
              </a:rPr>
              <a:t>предоставление СМСП организационной, информационной и консультационной поддержки</a:t>
            </a:r>
          </a:p>
          <a:p>
            <a:pPr marL="0" indent="273050"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1800" smtClean="0">
                <a:solidFill>
                  <a:srgbClr val="191919"/>
                </a:solidFill>
                <a:latin typeface="Times New Roman" pitchFamily="18" charset="0"/>
              </a:rPr>
              <a:t>Количество получателей муниципальной поддержки</a:t>
            </a:r>
          </a:p>
          <a:p>
            <a:pPr marL="0" indent="273050" algn="just"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z="1800" smtClean="0">
              <a:latin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55650" y="4797425"/>
          <a:ext cx="7848601" cy="17780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04"/>
                <a:gridCol w="1224094"/>
                <a:gridCol w="1306168"/>
                <a:gridCol w="1214025"/>
                <a:gridCol w="1440110"/>
              </a:tblGrid>
              <a:tr h="518136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Вид</a:t>
                      </a:r>
                      <a:r>
                        <a:rPr lang="ru-RU" sz="14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 поддержки</a:t>
                      </a:r>
                      <a:endParaRPr lang="ru-RU" sz="14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marL="91437" marR="91437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за 2015 год</a:t>
                      </a:r>
                      <a:endParaRPr lang="ru-RU" sz="14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marL="91437" marR="91437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за 2016 год</a:t>
                      </a:r>
                      <a:endParaRPr lang="ru-RU" sz="14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marL="91437" marR="91437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за 2017 год</a:t>
                      </a:r>
                      <a:endParaRPr lang="ru-RU" sz="14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marL="91437" marR="91437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за 2018 год</a:t>
                      </a:r>
                      <a:endParaRPr lang="ru-RU" sz="14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marL="91437" marR="91437" marT="45718" marB="45718"/>
                </a:tc>
              </a:tr>
              <a:tr h="370823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Имущественная</a:t>
                      </a:r>
                      <a:r>
                        <a:rPr lang="ru-RU" sz="14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 </a:t>
                      </a:r>
                      <a:endParaRPr lang="ru-RU" sz="14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marL="91437" marR="91437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ru-RU" sz="14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marL="91437" marR="91437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ru-RU" sz="14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marL="91437" marR="91437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ru-RU" sz="14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marL="91437" marR="91437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ru-RU" sz="14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marL="91437" marR="91437" marT="45718" marB="45718"/>
                </a:tc>
              </a:tr>
              <a:tr h="370823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Финансовая </a:t>
                      </a:r>
                      <a:endParaRPr lang="ru-RU" sz="14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marL="91437" marR="91437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ru-RU" sz="14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marL="91437" marR="91437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ru-RU" sz="14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marL="91437" marR="91437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-</a:t>
                      </a:r>
                      <a:endParaRPr lang="ru-RU" sz="14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marL="91437" marR="91437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ru-RU" sz="14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marL="91437" marR="91437" marT="45718" marB="45718"/>
                </a:tc>
              </a:tr>
              <a:tr h="518219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Информационная, консультационная </a:t>
                      </a:r>
                      <a:endParaRPr lang="ru-RU" sz="14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marL="91437" marR="91437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9</a:t>
                      </a:r>
                      <a:endParaRPr lang="ru-RU" sz="14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marL="91437" marR="91437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22</a:t>
                      </a:r>
                      <a:endParaRPr lang="ru-RU" sz="14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marL="91437" marR="91437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92</a:t>
                      </a:r>
                      <a:endParaRPr lang="ru-RU" sz="14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marL="91437" marR="91437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102</a:t>
                      </a:r>
                      <a:endParaRPr lang="ru-RU" sz="14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marL="91437" marR="91437" marT="45718" marB="45718"/>
                </a:tc>
              </a:tr>
            </a:tbl>
          </a:graphicData>
        </a:graphic>
      </p:graphicFrame>
      <p:sp>
        <p:nvSpPr>
          <p:cNvPr id="24610" name="Text Box 36"/>
          <p:cNvSpPr txBox="1">
            <a:spLocks noChangeArrowheads="1"/>
          </p:cNvSpPr>
          <p:nvPr/>
        </p:nvSpPr>
        <p:spPr bwMode="auto">
          <a:xfrm>
            <a:off x="395288" y="404813"/>
            <a:ext cx="80645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Муниципальная программа поддержки предпринимательства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1" name="Содержимое 3"/>
          <p:cNvGraphicFramePr>
            <a:graphicFrameLocks noGrp="1"/>
          </p:cNvGraphicFramePr>
          <p:nvPr>
            <p:ph idx="4294967295"/>
          </p:nvPr>
        </p:nvGraphicFramePr>
        <p:xfrm>
          <a:off x="323850" y="1412875"/>
          <a:ext cx="4535488" cy="3168650"/>
        </p:xfrm>
        <a:graphic>
          <a:graphicData uri="http://schemas.openxmlformats.org/presentationml/2006/ole">
            <p:oleObj spid="_x0000_s17411" r:id="rId3" imgW="3987130" imgH="3127519" progId="Excel.Chart.8">
              <p:embed/>
            </p:oleObj>
          </a:graphicData>
        </a:graphic>
      </p:graphicFrame>
      <p:graphicFrame>
        <p:nvGraphicFramePr>
          <p:cNvPr id="17412" name="Содержимое 5"/>
          <p:cNvGraphicFramePr>
            <a:graphicFrameLocks/>
          </p:cNvGraphicFramePr>
          <p:nvPr/>
        </p:nvGraphicFramePr>
        <p:xfrm>
          <a:off x="5148263" y="1412875"/>
          <a:ext cx="3995737" cy="3024188"/>
        </p:xfrm>
        <a:graphic>
          <a:graphicData uri="http://schemas.openxmlformats.org/presentationml/2006/ole">
            <p:oleObj spid="_x0000_s17412" r:id="rId4" imgW="3523793" imgH="2981202" progId="Excel.Chart.8">
              <p:embed/>
            </p:oleObj>
          </a:graphicData>
        </a:graphic>
      </p:graphicFrame>
      <p:graphicFrame>
        <p:nvGraphicFramePr>
          <p:cNvPr id="17413" name="Содержимое 7"/>
          <p:cNvGraphicFramePr>
            <a:graphicFrameLocks/>
          </p:cNvGraphicFramePr>
          <p:nvPr/>
        </p:nvGraphicFramePr>
        <p:xfrm>
          <a:off x="1042988" y="4581525"/>
          <a:ext cx="6870700" cy="2276475"/>
        </p:xfrm>
        <a:graphic>
          <a:graphicData uri="http://schemas.openxmlformats.org/presentationml/2006/ole">
            <p:oleObj spid="_x0000_s17413" r:id="rId5" imgW="6870787" imgH="2121592" progId="Excel.Chart.8">
              <p:embed/>
            </p:oleObj>
          </a:graphicData>
        </a:graphic>
      </p:graphicFrame>
      <p:sp>
        <p:nvSpPr>
          <p:cNvPr id="17414" name="Text Box 8"/>
          <p:cNvSpPr txBox="1">
            <a:spLocks noChangeArrowheads="1"/>
          </p:cNvSpPr>
          <p:nvPr/>
        </p:nvSpPr>
        <p:spPr bwMode="auto">
          <a:xfrm>
            <a:off x="250825" y="333375"/>
            <a:ext cx="86423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Основные статистические показатели развития предпринимательства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179388" y="2205038"/>
            <a:ext cx="8713787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200" b="1" i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Подраздел 2. Практика муниципального образования Угранского сельского поселения в сфере «Управление муниципальными финансами»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323850" y="228600"/>
            <a:ext cx="8569325" cy="896938"/>
          </a:xfrm>
        </p:spPr>
        <p:txBody>
          <a:bodyPr wrap="square" lIns="91440" tIns="45720" rIns="91440" bIns="45720" numCol="1" anchor="b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defRPr/>
            </a:pPr>
            <a:r>
              <a:rPr lang="ru-RU" b="1" i="1" cap="none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Управление муниципальными финансами</a:t>
            </a:r>
          </a:p>
        </p:txBody>
      </p:sp>
      <p:sp>
        <p:nvSpPr>
          <p:cNvPr id="14338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268413"/>
            <a:ext cx="8439150" cy="935037"/>
          </a:xfrm>
        </p:spPr>
        <p:txBody>
          <a:bodyPr/>
          <a:lstStyle/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1800" i="1" smtClean="0">
                <a:solidFill>
                  <a:schemeClr val="tx1"/>
                </a:solidFill>
                <a:latin typeface="Times New Roman" pitchFamily="18" charset="0"/>
              </a:rPr>
              <a:t>Привлечение общественности к участию в бюджетном процессе проводятся публичные слушания по проекту местного бюджета и отчету об его исполнении</a:t>
            </a:r>
          </a:p>
        </p:txBody>
      </p:sp>
      <p:pic>
        <p:nvPicPr>
          <p:cNvPr id="14339" name="Picture 5" descr="24cd505980020d8dcc2c1aef3dbf09f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2425" y="4737100"/>
            <a:ext cx="3211513" cy="206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AutoShape 7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457200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1" name="AutoShape 9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457200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2" name="AutoShape 11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457200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3" name="AutoShape 13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457200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4" name="AutoShape 15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457200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5" name="Picture 16" descr="b5524caeac1a9761017998cdc21631ed_900x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90775" y="2844800"/>
            <a:ext cx="3498850" cy="231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6" name="Text Box 17"/>
          <p:cNvSpPr txBox="1">
            <a:spLocks noChangeArrowheads="1"/>
          </p:cNvSpPr>
          <p:nvPr/>
        </p:nvSpPr>
        <p:spPr bwMode="auto">
          <a:xfrm>
            <a:off x="0" y="2636838"/>
            <a:ext cx="2390775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i="1">
                <a:latin typeface="Times New Roman" pitchFamily="18" charset="0"/>
                <a:cs typeface="Times New Roman" pitchFamily="18" charset="0"/>
              </a:rPr>
              <a:t>На публичных слушаниях граждане обсуждают проекты и рекомендуют принять их за основу.</a:t>
            </a:r>
          </a:p>
        </p:txBody>
      </p:sp>
      <p:sp>
        <p:nvSpPr>
          <p:cNvPr id="14347" name="Text Box 18"/>
          <p:cNvSpPr txBox="1">
            <a:spLocks noChangeArrowheads="1"/>
          </p:cNvSpPr>
          <p:nvPr/>
        </p:nvSpPr>
        <p:spPr bwMode="auto">
          <a:xfrm>
            <a:off x="6237288" y="2543175"/>
            <a:ext cx="2865437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i="1">
                <a:latin typeface="Times New Roman" pitchFamily="18" charset="0"/>
                <a:cs typeface="Times New Roman" pitchFamily="18" charset="0"/>
              </a:rPr>
              <a:t>Информация о проведении публичных слушаний и итоги их проведения подлежат опубликованию в районных СМИ</a:t>
            </a:r>
          </a:p>
        </p:txBody>
      </p:sp>
      <p:sp>
        <p:nvSpPr>
          <p:cNvPr id="14348" name="AutoShape 2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457200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9" name="Picture 21" descr="obschestvennos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32363" y="4668838"/>
            <a:ext cx="3671887" cy="2189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79388" y="260350"/>
            <a:ext cx="8964612" cy="1008063"/>
          </a:xfrm>
        </p:spPr>
        <p:txBody>
          <a:bodyPr wrap="square" lIns="91440" tIns="45720" rIns="91440" bIns="45720" numCol="1" anchor="b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defRPr/>
            </a:pPr>
            <a:r>
              <a:rPr lang="ru-RU" altLang="ru-RU" b="1" i="1" cap="none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Оперативный контроль за поступлением доходов в бюджет сельского поселения</a:t>
            </a:r>
          </a:p>
        </p:txBody>
      </p:sp>
      <p:sp>
        <p:nvSpPr>
          <p:cNvPr id="15362" name="Text Box 30"/>
          <p:cNvSpPr txBox="1">
            <a:spLocks noChangeArrowheads="1"/>
          </p:cNvSpPr>
          <p:nvPr/>
        </p:nvSpPr>
        <p:spPr bwMode="auto">
          <a:xfrm>
            <a:off x="250825" y="1412875"/>
            <a:ext cx="8229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В целях контроля за поступлением доходов в бюджет сельского поселения осуществляется ежемесячный мониторинг доходной части бюджета</a:t>
            </a:r>
          </a:p>
        </p:txBody>
      </p:sp>
      <p:sp>
        <p:nvSpPr>
          <p:cNvPr id="15363" name="Text Box 32"/>
          <p:cNvSpPr txBox="1">
            <a:spLocks noChangeArrowheads="1"/>
          </p:cNvSpPr>
          <p:nvPr/>
        </p:nvSpPr>
        <p:spPr bwMode="auto">
          <a:xfrm>
            <a:off x="250825" y="2116138"/>
            <a:ext cx="3529013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В результате проведения мониторинга исполнение налоговых и неналоговых доходов в 2018 году составило 9713,2 тыс.руб.</a:t>
            </a:r>
          </a:p>
        </p:txBody>
      </p:sp>
      <p:sp>
        <p:nvSpPr>
          <p:cNvPr id="15364" name="AutoShape 35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457200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5" name="Picture 36" descr="1417356373_red-business-graph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3690938"/>
            <a:ext cx="3743325" cy="316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Text Box 37"/>
          <p:cNvSpPr txBox="1">
            <a:spLocks noChangeArrowheads="1"/>
          </p:cNvSpPr>
          <p:nvPr/>
        </p:nvSpPr>
        <p:spPr bwMode="auto">
          <a:xfrm>
            <a:off x="4211638" y="4652963"/>
            <a:ext cx="37560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i="1">
                <a:latin typeface="Times New Roman" pitchFamily="18" charset="0"/>
                <a:cs typeface="Times New Roman" pitchFamily="18" charset="0"/>
              </a:rPr>
              <a:t>Рост к уровню 2017 года составил 194,6 тыс.руб. (2,0%)</a:t>
            </a:r>
          </a:p>
        </p:txBody>
      </p:sp>
      <p:pic>
        <p:nvPicPr>
          <p:cNvPr id="15367" name="Picture 38" descr="1485520999_nalogi-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95738" y="2133600"/>
            <a:ext cx="4905375" cy="215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179388" y="188913"/>
            <a:ext cx="8713787" cy="2016125"/>
          </a:xfrm>
        </p:spPr>
        <p:txBody>
          <a:bodyPr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sz="3200" b="1" i="1" cap="none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Взаимодействие с налоговыми и иными уполномоченными органами государственной власти Смоленской области по обеспечению полноты и своевременности поступлений доходов в бюджет</a:t>
            </a:r>
          </a:p>
        </p:txBody>
      </p:sp>
      <p:sp>
        <p:nvSpPr>
          <p:cNvPr id="67587" name="Rectangle 3"/>
          <p:cNvSpPr>
            <a:spLocks noGrp="1"/>
          </p:cNvSpPr>
          <p:nvPr>
            <p:ph type="body" idx="4294967295"/>
          </p:nvPr>
        </p:nvSpPr>
        <p:spPr>
          <a:xfrm>
            <a:off x="250825" y="2205038"/>
            <a:ext cx="8642350" cy="4392612"/>
          </a:xfrm>
        </p:spPr>
        <p:txBody>
          <a:bodyPr>
            <a:normAutofit lnSpcReduction="10000"/>
          </a:bodyPr>
          <a:lstStyle/>
          <a:p>
            <a:pPr marL="609600" indent="-609600" eaLnBrk="1" hangingPunct="1">
              <a:buClr>
                <a:schemeClr val="tx1"/>
              </a:buClr>
              <a:buFontTx/>
              <a:buChar char="•"/>
              <a:defRPr/>
            </a:pPr>
            <a: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</a:rPr>
              <a:t>Проведение работы по выявлению налогоплательщиков, имеющих задолженность в бюджеты различных уровней на основании данных, представленных ИФНС России № 2 по Смоленской области</a:t>
            </a:r>
          </a:p>
          <a:p>
            <a:pPr marL="609600" indent="-609600" eaLnBrk="1" hangingPunct="1">
              <a:buClr>
                <a:schemeClr val="tx1"/>
              </a:buClr>
              <a:buFont typeface="Times New Roman" pitchFamily="18" charset="0"/>
              <a:buAutoNum type="arabicPeriod"/>
              <a:defRPr/>
            </a:pPr>
            <a:r>
              <a:rPr lang="ru-RU" sz="1800" i="1" dirty="0" smtClean="0">
                <a:solidFill>
                  <a:schemeClr val="tx1"/>
                </a:solidFill>
                <a:latin typeface="Times New Roman" pitchFamily="18" charset="0"/>
              </a:rPr>
              <a:t>Проведена работа по выявлению налогоплательщиков, имеющих задолженность.</a:t>
            </a:r>
          </a:p>
          <a:p>
            <a:pPr marL="609600" indent="-609600" eaLnBrk="1" hangingPunct="1">
              <a:buClr>
                <a:schemeClr val="tx1"/>
              </a:buClr>
              <a:buFont typeface="Times New Roman" pitchFamily="18" charset="0"/>
              <a:buAutoNum type="arabicPeriod"/>
              <a:defRPr/>
            </a:pPr>
            <a:r>
              <a:rPr lang="ru-RU" sz="1800" i="1" dirty="0" smtClean="0">
                <a:solidFill>
                  <a:schemeClr val="tx1"/>
                </a:solidFill>
                <a:latin typeface="Times New Roman" pitchFamily="18" charset="0"/>
              </a:rPr>
              <a:t>С налогоплательщиками проведена работа об их информировании о задолженности.</a:t>
            </a:r>
          </a:p>
          <a:p>
            <a:pPr marL="609600" indent="-609600" eaLnBrk="1" hangingPunct="1">
              <a:buClr>
                <a:schemeClr val="tx1"/>
              </a:buClr>
              <a:buFont typeface="Times New Roman" pitchFamily="18" charset="0"/>
              <a:buAutoNum type="arabicPeriod"/>
              <a:defRPr/>
            </a:pPr>
            <a:r>
              <a:rPr lang="ru-RU" sz="1800" i="1" dirty="0" smtClean="0">
                <a:solidFill>
                  <a:schemeClr val="tx1"/>
                </a:solidFill>
                <a:latin typeface="Times New Roman" pitchFamily="18" charset="0"/>
              </a:rPr>
              <a:t>По результатам работы в бюджет сельского поселения поступило 362,3 тыс.руб., в т.ч. налог на имущество физ.лиц -70,1 тыс.руб., земельный налог – 292,2 тыс.руб.</a:t>
            </a:r>
          </a:p>
          <a:p>
            <a:pPr marL="609600" indent="-609600" eaLnBrk="1" hangingPunct="1">
              <a:buClr>
                <a:schemeClr val="tx1"/>
              </a:buClr>
              <a:buFont typeface="Wingdings" pitchFamily="2" charset="2"/>
              <a:buChar char="§"/>
              <a:defRPr/>
            </a:pPr>
            <a: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</a:rPr>
              <a:t>Повышение эффективности деятельности Межведомственной комиссии при Администрации МО «</a:t>
            </a:r>
            <a:r>
              <a:rPr lang="ru-RU" sz="1800" b="1" i="1" dirty="0" err="1" smtClean="0">
                <a:solidFill>
                  <a:schemeClr val="tx1"/>
                </a:solidFill>
                <a:latin typeface="Times New Roman" pitchFamily="18" charset="0"/>
              </a:rPr>
              <a:t>Угранский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</a:rPr>
              <a:t> район» Смоленской области по укреплению налоговой дисциплины.</a:t>
            </a:r>
          </a:p>
          <a:p>
            <a:pPr marL="609600" indent="-609600" eaLnBrk="1" hangingPunct="1">
              <a:buClr>
                <a:schemeClr val="tx1"/>
              </a:buClr>
              <a:buFont typeface="Times New Roman" pitchFamily="18" charset="0"/>
              <a:buAutoNum type="arabicPeriod"/>
              <a:defRPr/>
            </a:pPr>
            <a:r>
              <a:rPr lang="ru-RU" sz="1800" i="1" dirty="0" smtClean="0">
                <a:solidFill>
                  <a:schemeClr val="tx1"/>
                </a:solidFill>
                <a:latin typeface="Times New Roman" pitchFamily="18" charset="0"/>
              </a:rPr>
              <a:t>За 2018 год было проведено 24 заседания, на которых было заслушано 126</a:t>
            </a:r>
          </a:p>
          <a:p>
            <a:pPr marL="609600" indent="-609600" eaLnBrk="1" hangingPunct="1">
              <a:buClr>
                <a:schemeClr val="tx1"/>
              </a:buClr>
              <a:buFont typeface="Times New Roman" pitchFamily="18" charset="0"/>
              <a:buAutoNum type="arabicPeriod"/>
              <a:defRPr/>
            </a:pPr>
            <a:r>
              <a:rPr lang="ru-RU" sz="1800" i="1" dirty="0" smtClean="0">
                <a:solidFill>
                  <a:schemeClr val="tx1"/>
                </a:solidFill>
                <a:latin typeface="Times New Roman" pitchFamily="18" charset="0"/>
              </a:rPr>
              <a:t>налогоплательщиков, дополнительные поступления в бюджет составили 231,0 тыс.руб.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457200" y="260350"/>
            <a:ext cx="8435975" cy="477838"/>
          </a:xfrm>
        </p:spPr>
        <p:txBody>
          <a:bodyPr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3200" b="1" i="1" cap="none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Льготы и ставки по налогам</a:t>
            </a:r>
          </a:p>
        </p:txBody>
      </p:sp>
      <p:sp>
        <p:nvSpPr>
          <p:cNvPr id="17410" name="Rectangle 3"/>
          <p:cNvSpPr>
            <a:spLocks noGrp="1"/>
          </p:cNvSpPr>
          <p:nvPr>
            <p:ph type="body" idx="4294967295"/>
          </p:nvPr>
        </p:nvSpPr>
        <p:spPr>
          <a:xfrm>
            <a:off x="352425" y="836613"/>
            <a:ext cx="7680325" cy="2376487"/>
          </a:xfrm>
        </p:spPr>
        <p:txBody>
          <a:bodyPr/>
          <a:lstStyle/>
          <a:p>
            <a:pPr marL="0" indent="0" eaLnBrk="1" hangingPunct="1">
              <a:buClr>
                <a:schemeClr val="tx1"/>
              </a:buClr>
              <a:buFont typeface="Wingdings" pitchFamily="2" charset="2"/>
              <a:buNone/>
            </a:pPr>
            <a:r>
              <a:rPr lang="ru-RU" sz="1800" smtClean="0">
                <a:solidFill>
                  <a:schemeClr val="tx1"/>
                </a:solidFill>
                <a:latin typeface="Times New Roman" pitchFamily="18" charset="0"/>
              </a:rPr>
              <a:t>Отмена местных льгот по налогу на имущество физических лиц. </a:t>
            </a:r>
          </a:p>
          <a:p>
            <a:pPr marL="0" indent="0" eaLnBrk="1" hangingPunct="1">
              <a:buClr>
                <a:schemeClr val="tx1"/>
              </a:buClr>
              <a:buFont typeface="Wingdings" pitchFamily="2" charset="2"/>
              <a:buNone/>
            </a:pPr>
            <a:r>
              <a:rPr lang="ru-RU" sz="1800" smtClean="0">
                <a:solidFill>
                  <a:schemeClr val="tx1"/>
                </a:solidFill>
                <a:latin typeface="Times New Roman" pitchFamily="18" charset="0"/>
              </a:rPr>
              <a:t>В Угранском сельском поселении действуют максимальные налоговые ставки по земельному налогу согласно ст. 394 НК, что способствует увеличению поступлений в доход бюджета. </a:t>
            </a:r>
          </a:p>
          <a:p>
            <a:pPr marL="0" indent="0" eaLnBrk="1" hangingPunct="1">
              <a:buClr>
                <a:schemeClr val="tx1"/>
              </a:buClr>
              <a:buFont typeface="Wingdings" pitchFamily="2" charset="2"/>
              <a:buNone/>
            </a:pPr>
            <a:r>
              <a:rPr lang="ru-RU" sz="1800" smtClean="0">
                <a:solidFill>
                  <a:schemeClr val="tx1"/>
                </a:solidFill>
                <a:latin typeface="Times New Roman" pitchFamily="18" charset="0"/>
              </a:rPr>
              <a:t>Поступление земельного налога в 2018 году составило 2789,5 тыс. руб.</a:t>
            </a:r>
          </a:p>
        </p:txBody>
      </p:sp>
      <p:pic>
        <p:nvPicPr>
          <p:cNvPr id="17411" name="Picture 4" descr="fb4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59113"/>
            <a:ext cx="2987675" cy="200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5" descr="nalog-na-zemly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888" y="4724400"/>
            <a:ext cx="2890837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6" descr="5-1-1024x6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87675" y="3644900"/>
            <a:ext cx="3384550" cy="216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7" descr="17-10-nolog-dacha1-1420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67400" y="2781300"/>
            <a:ext cx="3276600" cy="171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8" descr="podatok-na-zemlyu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8000" y="5253038"/>
            <a:ext cx="3200400" cy="160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95288" y="333375"/>
            <a:ext cx="8351837" cy="431800"/>
          </a:xfrm>
        </p:spPr>
        <p:txBody>
          <a:bodyPr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 eaLnBrk="1" hangingPunct="1">
              <a:lnSpc>
                <a:spcPct val="70000"/>
              </a:lnSpc>
              <a:defRPr/>
            </a:pPr>
            <a:r>
              <a:rPr lang="ru-RU" sz="3200" b="1" i="1" cap="none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Программная структура расходов  сельского бюджета  (тыс.руб.)</a:t>
            </a:r>
          </a:p>
        </p:txBody>
      </p:sp>
      <p:graphicFrame>
        <p:nvGraphicFramePr>
          <p:cNvPr id="18476" name="Group 44"/>
          <p:cNvGraphicFramePr>
            <a:graphicFrameLocks noGrp="1"/>
          </p:cNvGraphicFramePr>
          <p:nvPr>
            <p:ph idx="4294967295"/>
          </p:nvPr>
        </p:nvGraphicFramePr>
        <p:xfrm>
          <a:off x="250825" y="836613"/>
          <a:ext cx="8642350" cy="3998000"/>
        </p:xfrm>
        <a:graphic>
          <a:graphicData uri="http://schemas.openxmlformats.org/drawingml/2006/table">
            <a:tbl>
              <a:tblPr/>
              <a:tblGrid>
                <a:gridCol w="4257675"/>
                <a:gridCol w="1071563"/>
                <a:gridCol w="1223962"/>
                <a:gridCol w="1152525"/>
                <a:gridCol w="936625"/>
              </a:tblGrid>
              <a:tr h="431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программы 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2018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9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«Благоустройство территории муниципального образования Угранского сельского поселения Угранского района Смоленской области на 20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7-2021 годы»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13807,1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10432,1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11259,6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4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12105,4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4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«Комплексное развитие систем коммунальной инфраструктуры Угранского сельского поселения Угранского района Смоленской области на 2017-2035 годы»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58090,2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69902,7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4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4794,0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4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5126,3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4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Благоустройство и ремонт памятников, обелисков и братских захоронений на территории Угранского сельского поселения Угранского района Смоленской области» на 2019-2021 годы 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4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10,7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10,7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10,7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«Формирование комфортной городской среды на территории села Угра Угранского района Смоленской области на 2018-2022 годы»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4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4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2551,7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4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6,5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472" name="Text Box 23"/>
          <p:cNvSpPr txBox="1">
            <a:spLocks noChangeArrowheads="1"/>
          </p:cNvSpPr>
          <p:nvPr/>
        </p:nvSpPr>
        <p:spPr bwMode="auto">
          <a:xfrm>
            <a:off x="179388" y="6143625"/>
            <a:ext cx="81962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Доля расходов бюджета Угранского сельского поселения, в общем объеме расходов в 2018 году составило 0,98</a:t>
            </a:r>
          </a:p>
        </p:txBody>
      </p:sp>
      <p:pic>
        <p:nvPicPr>
          <p:cNvPr id="18473" name="Picture 24" descr="DSC_0021_bi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75" y="4857750"/>
            <a:ext cx="3240088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74" name="Picture 102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4857750"/>
            <a:ext cx="3240087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Box 1"/>
          <p:cNvSpPr txBox="1">
            <a:spLocks noChangeArrowheads="1"/>
          </p:cNvSpPr>
          <p:nvPr/>
        </p:nvSpPr>
        <p:spPr bwMode="auto">
          <a:xfrm>
            <a:off x="250825" y="188913"/>
            <a:ext cx="8712200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457200">
              <a:lnSpc>
                <a:spcPct val="80000"/>
              </a:lnSpc>
              <a:defRPr/>
            </a:pPr>
            <a:r>
              <a:rPr lang="ru-RU" sz="3200" b="1" i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Динамика планирования бюджетных расходов в Угранском сельском поселении</a:t>
            </a: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203200" y="1052513"/>
          <a:ext cx="8940800" cy="5638800"/>
        </p:xfrm>
        <a:graphic>
          <a:graphicData uri="http://schemas.openxmlformats.org/presentationml/2006/ole">
            <p:oleObj spid="_x0000_s43010" name="Диаграмма" r:id="rId3" imgW="6096000" imgH="3848180" progId="MSGraph.Chart.8">
              <p:embed followColorScheme="full"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179388" y="2205038"/>
            <a:ext cx="8713787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Подраздел 1. Практика муниципального образования Угранского сельского поселения в сфере «Муниципальная экономическая политика"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352425" y="228600"/>
            <a:ext cx="8251825" cy="1184275"/>
          </a:xfrm>
        </p:spPr>
        <p:txBody>
          <a:bodyPr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sz="3200" b="1" i="1" cap="none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Организация  муниципальных закупок, товаров, работ, услуг  на конкурсной основе и ведение реестра муниципальных закупок. </a:t>
            </a:r>
          </a:p>
        </p:txBody>
      </p:sp>
      <p:sp>
        <p:nvSpPr>
          <p:cNvPr id="21506" name="Rectangle 3"/>
          <p:cNvSpPr>
            <a:spLocks noGrp="1"/>
          </p:cNvSpPr>
          <p:nvPr>
            <p:ph type="body" idx="4294967295"/>
          </p:nvPr>
        </p:nvSpPr>
        <p:spPr>
          <a:xfrm>
            <a:off x="395288" y="1844675"/>
            <a:ext cx="8107362" cy="1512888"/>
          </a:xfrm>
        </p:spPr>
        <p:txBody>
          <a:bodyPr/>
          <a:lstStyle/>
          <a:p>
            <a:pPr marL="0" indent="0" algn="ctr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§"/>
            </a:pPr>
            <a:r>
              <a:rPr lang="ru-RU" sz="1800" smtClean="0">
                <a:solidFill>
                  <a:schemeClr val="tx1"/>
                </a:solidFill>
                <a:latin typeface="Times New Roman" pitchFamily="18" charset="0"/>
              </a:rPr>
              <a:t>Контроль направлен на сокращение и предотвращение административных нарушений в части принятия бюджетных обязательств в размерах, превышающих утвержденные бюджетные ассигнования. </a:t>
            </a:r>
            <a:r>
              <a:rPr lang="ru-RU" sz="1800" i="1" smtClean="0">
                <a:solidFill>
                  <a:schemeClr val="tx1"/>
                </a:solidFill>
                <a:latin typeface="Times New Roman" pitchFamily="18" charset="0"/>
              </a:rPr>
              <a:t>В 2018 году проверено данных на 5759,1 тыс.руб. </a:t>
            </a:r>
            <a:endParaRPr lang="ru-RU" sz="1800" smtClean="0"/>
          </a:p>
        </p:txBody>
      </p:sp>
      <p:pic>
        <p:nvPicPr>
          <p:cNvPr id="2150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3716338"/>
            <a:ext cx="6029325" cy="221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105150"/>
            <a:ext cx="223202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86525" y="4200525"/>
            <a:ext cx="2657475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Скругленный прямоугольник 1"/>
          <p:cNvSpPr>
            <a:spLocks noChangeArrowheads="1"/>
          </p:cNvSpPr>
          <p:nvPr/>
        </p:nvSpPr>
        <p:spPr bwMode="auto">
          <a:xfrm>
            <a:off x="1403350" y="188913"/>
            <a:ext cx="6264275" cy="719137"/>
          </a:xfrm>
          <a:prstGeom prst="roundRect">
            <a:avLst>
              <a:gd name="adj" fmla="val 16667"/>
            </a:avLst>
          </a:prstGeom>
          <a:noFill/>
          <a:ln w="19050" algn="ctr">
            <a:noFill/>
            <a:round/>
            <a:headEnd/>
            <a:tailEnd/>
          </a:ln>
        </p:spPr>
        <p:txBody>
          <a:bodyPr anchor="ctr"/>
          <a:lstStyle/>
          <a:p>
            <a:pPr algn="ctr" defTabSz="457200">
              <a:defRPr/>
            </a:pPr>
            <a:r>
              <a:rPr lang="ru-RU" sz="3200" b="1" i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Муниципальный долг</a:t>
            </a: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" y="2924175"/>
            <a:ext cx="3805238" cy="228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90500" y="981075"/>
            <a:ext cx="5605463" cy="1943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r>
              <a: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Финансовым управлением Администрации МО «Угранский район» Смоленской области ежеквартально осуществляется мониторинг кредиторской задолженности. Просроченная кредиторская задолженность и долговые </a:t>
            </a:r>
          </a:p>
          <a:p>
            <a:pPr algn="ctr" defTabSz="457200">
              <a:defRPr/>
            </a:pPr>
            <a:r>
              <a: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обязательства – отсутствуют.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419475" y="3284538"/>
            <a:ext cx="5724525" cy="1511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Предельный объем муниципального долга на</a:t>
            </a:r>
          </a:p>
          <a:p>
            <a:pPr algn="ctr" defTabSz="457200"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год – 0,0 тыс. рублей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90500" y="5445125"/>
            <a:ext cx="5029200" cy="12969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Предельный объем расходов бюджета сельского поселения на обслуживание муниципального долга:</a:t>
            </a:r>
          </a:p>
          <a:p>
            <a:pPr algn="ctr" defTabSz="457200"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год – 0,0 тыс. рублей</a:t>
            </a:r>
          </a:p>
        </p:txBody>
      </p:sp>
      <p:pic>
        <p:nvPicPr>
          <p:cNvPr id="2253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5963" y="1204913"/>
            <a:ext cx="327977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32438" y="4724400"/>
            <a:ext cx="3611562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352425" y="228600"/>
            <a:ext cx="8612188" cy="1066800"/>
          </a:xfrm>
        </p:spPr>
        <p:txBody>
          <a:bodyPr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3200" b="1" i="1" cap="none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Инвестиции в объекты муниципальной собственности</a:t>
            </a:r>
          </a:p>
        </p:txBody>
      </p:sp>
      <p:sp>
        <p:nvSpPr>
          <p:cNvPr id="23554" name="Text Box 26"/>
          <p:cNvSpPr txBox="1">
            <a:spLocks noChangeArrowheads="1"/>
          </p:cNvSpPr>
          <p:nvPr/>
        </p:nvSpPr>
        <p:spPr bwMode="auto">
          <a:xfrm>
            <a:off x="352425" y="1557338"/>
            <a:ext cx="8612188" cy="132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Инвестиции в объекты муниципальной собственности осуществляются на условиях софинансирования с другими уровнями бюджетной системы. </a:t>
            </a:r>
          </a:p>
          <a:p>
            <a:pPr>
              <a:spcBef>
                <a:spcPct val="50000"/>
              </a:spcBef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В 2018 году инвестиции составили 57612,5 тыс.руб., из них  за счет средств федерального и областного бюджетов – 56936,8 тыс. руб.</a:t>
            </a:r>
          </a:p>
        </p:txBody>
      </p:sp>
      <p:pic>
        <p:nvPicPr>
          <p:cNvPr id="23555" name="Picture 2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157663"/>
            <a:ext cx="3600450" cy="270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2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00450" y="3557588"/>
            <a:ext cx="2949575" cy="330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2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22975" y="2886075"/>
            <a:ext cx="3121025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Рисунок 9" descr="чапп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0275" y="1268413"/>
            <a:ext cx="7170738" cy="554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8" name="WordArt 4"/>
          <p:cNvSpPr>
            <a:spLocks noChangeArrowheads="1" noChangeShapeType="1" noTextEdit="1"/>
          </p:cNvSpPr>
          <p:nvPr/>
        </p:nvSpPr>
        <p:spPr bwMode="auto">
          <a:xfrm>
            <a:off x="1116013" y="260350"/>
            <a:ext cx="7200900" cy="825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FFCC"/>
                </a:solidFill>
                <a:latin typeface="Monotype Corsiva"/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Рисунок 3" descr="Без имени-21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61175" y="3090863"/>
            <a:ext cx="1609725" cy="160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1341438"/>
            <a:ext cx="1690688" cy="169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трелка вправо 5"/>
          <p:cNvSpPr/>
          <p:nvPr/>
        </p:nvSpPr>
        <p:spPr>
          <a:xfrm>
            <a:off x="5746750" y="5300663"/>
            <a:ext cx="812800" cy="144462"/>
          </a:xfrm>
          <a:prstGeom prst="rightArrow">
            <a:avLst/>
          </a:prstGeom>
          <a:solidFill>
            <a:srgbClr val="48FF7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4140200" y="5300663"/>
            <a:ext cx="812800" cy="144462"/>
          </a:xfrm>
          <a:prstGeom prst="rightArrow">
            <a:avLst/>
          </a:prstGeom>
          <a:solidFill>
            <a:srgbClr val="48FF7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2511425" y="5286375"/>
            <a:ext cx="812800" cy="144463"/>
          </a:xfrm>
          <a:prstGeom prst="rightArrow">
            <a:avLst/>
          </a:prstGeom>
          <a:solidFill>
            <a:srgbClr val="48FF7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6559550" y="4902200"/>
            <a:ext cx="942975" cy="912813"/>
          </a:xfrm>
          <a:prstGeom prst="ellipse">
            <a:avLst/>
          </a:prstGeom>
          <a:solidFill>
            <a:srgbClr val="A2D7D7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4957763" y="4903788"/>
            <a:ext cx="942975" cy="912812"/>
          </a:xfrm>
          <a:prstGeom prst="ellipse">
            <a:avLst/>
          </a:prstGeom>
          <a:solidFill>
            <a:srgbClr val="D4EA80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3327400" y="4903788"/>
            <a:ext cx="942975" cy="912812"/>
          </a:xfrm>
          <a:prstGeom prst="ellipse">
            <a:avLst/>
          </a:prstGeom>
          <a:solidFill>
            <a:srgbClr val="77DAFF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817688" y="4903788"/>
            <a:ext cx="942975" cy="912812"/>
          </a:xfrm>
          <a:prstGeom prst="ellipse">
            <a:avLst/>
          </a:prstGeom>
          <a:solidFill>
            <a:srgbClr val="C0C966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1758950" y="5124450"/>
            <a:ext cx="10318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1929</a:t>
            </a:r>
          </a:p>
        </p:txBody>
      </p:sp>
      <p:sp>
        <p:nvSpPr>
          <p:cNvPr id="15371" name="TextBox 15"/>
          <p:cNvSpPr txBox="1">
            <a:spLocks noChangeArrowheads="1"/>
          </p:cNvSpPr>
          <p:nvPr/>
        </p:nvSpPr>
        <p:spPr bwMode="auto">
          <a:xfrm>
            <a:off x="1487488" y="5849938"/>
            <a:ext cx="1573212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ea typeface="Open Sans"/>
                <a:cs typeface="Open Sans"/>
              </a:rPr>
              <a:t>Дата образования </a:t>
            </a:r>
          </a:p>
          <a:p>
            <a:pPr algn="ctr"/>
            <a:r>
              <a:rPr lang="ru-RU" sz="1200">
                <a:ea typeface="Open Sans"/>
                <a:cs typeface="Open Sans"/>
              </a:rPr>
              <a:t>с. Угра как ж.д. станции</a:t>
            </a:r>
          </a:p>
        </p:txBody>
      </p:sp>
      <p:sp>
        <p:nvSpPr>
          <p:cNvPr id="15372" name="TextBox 16"/>
          <p:cNvSpPr txBox="1">
            <a:spLocks noChangeArrowheads="1"/>
          </p:cNvSpPr>
          <p:nvPr/>
        </p:nvSpPr>
        <p:spPr bwMode="auto">
          <a:xfrm>
            <a:off x="2927350" y="5849938"/>
            <a:ext cx="17399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Open Sans"/>
                <a:ea typeface="Open Sans"/>
                <a:cs typeface="Open Sans"/>
              </a:rPr>
              <a:t>Образование Угранского района путем объединения Всходского и Знаменского районов </a:t>
            </a:r>
          </a:p>
        </p:txBody>
      </p:sp>
      <p:sp>
        <p:nvSpPr>
          <p:cNvPr id="15373" name="TextBox 17"/>
          <p:cNvSpPr txBox="1">
            <a:spLocks noChangeArrowheads="1"/>
          </p:cNvSpPr>
          <p:nvPr/>
        </p:nvSpPr>
        <p:spPr bwMode="auto">
          <a:xfrm>
            <a:off x="4692650" y="5835650"/>
            <a:ext cx="14732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Open Sans"/>
                <a:ea typeface="Open Sans"/>
                <a:cs typeface="Open Sans"/>
              </a:rPr>
              <a:t>Угранский район присоединен к Вяземскому району </a:t>
            </a:r>
          </a:p>
        </p:txBody>
      </p:sp>
      <p:sp>
        <p:nvSpPr>
          <p:cNvPr id="15374" name="TextBox 18"/>
          <p:cNvSpPr txBox="1">
            <a:spLocks noChangeArrowheads="1"/>
          </p:cNvSpPr>
          <p:nvPr/>
        </p:nvSpPr>
        <p:spPr bwMode="auto">
          <a:xfrm>
            <a:off x="6156325" y="5834063"/>
            <a:ext cx="17573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Open Sans"/>
                <a:ea typeface="Open Sans"/>
                <a:cs typeface="Open Sans"/>
              </a:rPr>
              <a:t>Район восстановлен в существующем виде</a:t>
            </a:r>
          </a:p>
        </p:txBody>
      </p:sp>
      <p:sp>
        <p:nvSpPr>
          <p:cNvPr id="15375" name="TextBox 19"/>
          <p:cNvSpPr txBox="1">
            <a:spLocks noChangeArrowheads="1"/>
          </p:cNvSpPr>
          <p:nvPr/>
        </p:nvSpPr>
        <p:spPr bwMode="auto">
          <a:xfrm>
            <a:off x="303213" y="3295650"/>
            <a:ext cx="4773612" cy="206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80000"/>
              </a:lnSpc>
            </a:pPr>
            <a:r>
              <a:rPr lang="ru-RU">
                <a:ea typeface="Open Sans"/>
                <a:cs typeface="Open Sans"/>
              </a:rPr>
              <a:t>     Наиболее значимым историческим событием, произошедшим на территории района, является «Великое стояние на Угре» в 1480 году, положившее конец ордынскому владычеству. </a:t>
            </a:r>
          </a:p>
          <a:p>
            <a:pPr algn="just">
              <a:lnSpc>
                <a:spcPct val="80000"/>
              </a:lnSpc>
            </a:pPr>
            <a:r>
              <a:rPr lang="ru-RU">
                <a:ea typeface="Open Sans"/>
                <a:cs typeface="Open Sans"/>
              </a:rPr>
              <a:t>     Угранская земля памятна событиями Великой отечественной войны 1941-1945 годов.</a:t>
            </a:r>
          </a:p>
          <a:p>
            <a:pPr algn="just">
              <a:lnSpc>
                <a:spcPct val="80000"/>
              </a:lnSpc>
            </a:pPr>
            <a:endParaRPr lang="ru-RU">
              <a:ea typeface="Open Sans"/>
              <a:cs typeface="Open San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295650" y="5141913"/>
            <a:ext cx="1030288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1961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13313" y="5129213"/>
            <a:ext cx="10318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1963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515100" y="5129213"/>
            <a:ext cx="10318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1965</a:t>
            </a:r>
          </a:p>
        </p:txBody>
      </p:sp>
      <p:pic>
        <p:nvPicPr>
          <p:cNvPr id="15379" name="Рисунок 2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46725" y="3041650"/>
            <a:ext cx="1689100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0" name="Рисунок 2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4025" y="3068638"/>
            <a:ext cx="1690688" cy="169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81" name="TextBox 25"/>
          <p:cNvSpPr txBox="1">
            <a:spLocks noChangeArrowheads="1"/>
          </p:cNvSpPr>
          <p:nvPr/>
        </p:nvSpPr>
        <p:spPr bwMode="auto">
          <a:xfrm>
            <a:off x="3779838" y="765175"/>
            <a:ext cx="4914900" cy="206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80000"/>
              </a:lnSpc>
            </a:pPr>
            <a:r>
              <a:rPr lang="ru-RU">
                <a:ea typeface="Open Sans"/>
                <a:cs typeface="Open Sans"/>
              </a:rPr>
              <a:t>     Угранский район был образован путём объединения Всходского и Знаменского  районов. Центром района стал поселок Угра как станция на месте строительства железнодорожной ветки Вязьма-Брянск. Поселок (ныне село) и район названы  по одноименному названию  реки  Угры, протекающей по территории. </a:t>
            </a:r>
          </a:p>
        </p:txBody>
      </p:sp>
      <p:pic>
        <p:nvPicPr>
          <p:cNvPr id="15382" name="Рисунок 26" descr="Памятник десантникам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80063" y="3068638"/>
            <a:ext cx="1679575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3" name="Picture 2" descr="C:\Users\Econom2\Desktop\Без имени-1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3075" y="1385888"/>
            <a:ext cx="1589088" cy="161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4" name="Рисунок 28" descr="Без имени-1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79588" y="1417638"/>
            <a:ext cx="1597025" cy="160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5" name="Рисунок 2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30375" y="1379538"/>
            <a:ext cx="1689100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86" name="Text Box 28"/>
          <p:cNvSpPr txBox="1">
            <a:spLocks noChangeArrowheads="1"/>
          </p:cNvSpPr>
          <p:nvPr/>
        </p:nvSpPr>
        <p:spPr bwMode="auto">
          <a:xfrm>
            <a:off x="684213" y="188913"/>
            <a:ext cx="69119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Историческая справка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Содержимое 1"/>
          <p:cNvSpPr>
            <a:spLocks noGrp="1"/>
          </p:cNvSpPr>
          <p:nvPr>
            <p:ph idx="4294967295"/>
          </p:nvPr>
        </p:nvSpPr>
        <p:spPr>
          <a:xfrm>
            <a:off x="250825" y="1268413"/>
            <a:ext cx="8740775" cy="5400675"/>
          </a:xfrm>
        </p:spPr>
        <p:txBody>
          <a:bodyPr/>
          <a:lstStyle/>
          <a:p>
            <a:pPr marL="0" indent="342900" algn="just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sz="1800" smtClean="0">
                <a:solidFill>
                  <a:schemeClr val="tx1"/>
                </a:solidFill>
                <a:latin typeface="Times New Roman" pitchFamily="18" charset="0"/>
              </a:rPr>
              <a:t>Угранское сельское поселение расположено в юго-восточной части Смоленской области, расстояние до г. Смоленска – 240 км. </a:t>
            </a:r>
          </a:p>
          <a:p>
            <a:pPr marL="0" indent="342900" algn="just" eaLnBrk="1" hangingPunct="1">
              <a:spcBef>
                <a:spcPct val="0"/>
              </a:spcBef>
              <a:buFont typeface="Wingdings 2" pitchFamily="18" charset="2"/>
              <a:buNone/>
            </a:pPr>
            <a:endParaRPr lang="ru-RU" sz="180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342900" algn="just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sz="1800" smtClean="0">
                <a:solidFill>
                  <a:schemeClr val="tx1"/>
                </a:solidFill>
                <a:latin typeface="Times New Roman" pitchFamily="18" charset="0"/>
              </a:rPr>
              <a:t>Площадь муниципального образования- 2868,52 кв. км.</a:t>
            </a:r>
          </a:p>
          <a:p>
            <a:pPr marL="0" indent="342900" algn="just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sz="1800" smtClean="0">
                <a:solidFill>
                  <a:schemeClr val="tx1"/>
                </a:solidFill>
                <a:latin typeface="Times New Roman" pitchFamily="18" charset="0"/>
              </a:rPr>
              <a:t>Площадь Угранского сельского поселения – 405,13 кв.км. </a:t>
            </a:r>
          </a:p>
          <a:p>
            <a:pPr marL="0" indent="342900" algn="just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sz="1800" smtClean="0">
                <a:solidFill>
                  <a:schemeClr val="tx1"/>
                </a:solidFill>
                <a:latin typeface="Times New Roman" pitchFamily="18" charset="0"/>
              </a:rPr>
              <a:t>Численность населения муниципального образования   - 7296 чел.</a:t>
            </a:r>
          </a:p>
          <a:p>
            <a:pPr marL="0" indent="342900" algn="just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sz="1800" smtClean="0">
                <a:solidFill>
                  <a:schemeClr val="tx1"/>
                </a:solidFill>
                <a:latin typeface="Times New Roman" pitchFamily="18" charset="0"/>
              </a:rPr>
              <a:t>Численность населения Угранского сельского поселения – 4017 чел.            </a:t>
            </a:r>
          </a:p>
          <a:p>
            <a:pPr marL="0" indent="342900" algn="just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sz="1800" smtClean="0">
                <a:solidFill>
                  <a:schemeClr val="tx1"/>
                </a:solidFill>
                <a:latin typeface="Times New Roman" pitchFamily="18" charset="0"/>
              </a:rPr>
              <a:t>                   </a:t>
            </a:r>
            <a:endParaRPr lang="ru-RU" sz="1800" b="1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pic>
        <p:nvPicPr>
          <p:cNvPr id="16386" name="Рисунок 5" descr="Безымянный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7ECBF"/>
              </a:clrFrom>
              <a:clrTo>
                <a:srgbClr val="F7ECBF">
                  <a:alpha val="0"/>
                </a:srgbClr>
              </a:clrTo>
            </a:clrChange>
          </a:blip>
          <a:srcRect t="1112"/>
          <a:stretch>
            <a:fillRect/>
          </a:stretch>
        </p:blipFill>
        <p:spPr bwMode="auto">
          <a:xfrm>
            <a:off x="2700338" y="3500438"/>
            <a:ext cx="4608512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Text Box 5"/>
          <p:cNvSpPr txBox="1">
            <a:spLocks noChangeArrowheads="1"/>
          </p:cNvSpPr>
          <p:nvPr/>
        </p:nvSpPr>
        <p:spPr bwMode="auto">
          <a:xfrm>
            <a:off x="323850" y="476250"/>
            <a:ext cx="84248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Общая характеристика территории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54925" y="2708275"/>
            <a:ext cx="1008063" cy="102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5213" y="2736850"/>
            <a:ext cx="1008062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613" y="2708275"/>
            <a:ext cx="1008062" cy="102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TextBox 9"/>
          <p:cNvSpPr txBox="1">
            <a:spLocks noChangeArrowheads="1"/>
          </p:cNvSpPr>
          <p:nvPr/>
        </p:nvSpPr>
        <p:spPr bwMode="auto">
          <a:xfrm>
            <a:off x="250825" y="1806575"/>
            <a:ext cx="3097213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ea typeface="Open Sans Semibold"/>
                <a:cs typeface="Open Sans Semibold"/>
              </a:rPr>
              <a:t>Среднемесячная </a:t>
            </a:r>
          </a:p>
          <a:p>
            <a:pPr algn="ctr"/>
            <a:r>
              <a:rPr lang="ru-RU" sz="1400">
                <a:ea typeface="Open Sans Semibold"/>
                <a:cs typeface="Open Sans Semibold"/>
              </a:rPr>
              <a:t>заработная плата </a:t>
            </a:r>
          </a:p>
          <a:p>
            <a:pPr algn="ctr"/>
            <a:r>
              <a:rPr lang="ru-RU" sz="1400">
                <a:ea typeface="Open Sans Semibold"/>
                <a:cs typeface="Open Sans Semibold"/>
              </a:rPr>
              <a:t>работников</a:t>
            </a:r>
          </a:p>
        </p:txBody>
      </p:sp>
      <p:sp>
        <p:nvSpPr>
          <p:cNvPr id="26629" name="TextBox 10"/>
          <p:cNvSpPr txBox="1">
            <a:spLocks noChangeArrowheads="1"/>
          </p:cNvSpPr>
          <p:nvPr/>
        </p:nvSpPr>
        <p:spPr bwMode="auto">
          <a:xfrm>
            <a:off x="6372225" y="1773238"/>
            <a:ext cx="25241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ea typeface="Open Sans Semibold"/>
                <a:cs typeface="Open Sans Semibold"/>
              </a:rPr>
              <a:t>Объем инвестиций в основной капитал</a:t>
            </a:r>
          </a:p>
        </p:txBody>
      </p:sp>
      <p:sp>
        <p:nvSpPr>
          <p:cNvPr id="26630" name="TextBox 11"/>
          <p:cNvSpPr txBox="1">
            <a:spLocks noChangeArrowheads="1"/>
          </p:cNvSpPr>
          <p:nvPr/>
        </p:nvSpPr>
        <p:spPr bwMode="auto">
          <a:xfrm>
            <a:off x="1979613" y="2843213"/>
            <a:ext cx="1158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Open Sans"/>
                <a:ea typeface="Open Sans"/>
                <a:cs typeface="Open Sans"/>
              </a:rPr>
              <a:t>127,8,0%</a:t>
            </a:r>
          </a:p>
        </p:txBody>
      </p:sp>
      <p:sp>
        <p:nvSpPr>
          <p:cNvPr id="26631" name="TextBox 12"/>
          <p:cNvSpPr txBox="1">
            <a:spLocks noChangeArrowheads="1"/>
          </p:cNvSpPr>
          <p:nvPr/>
        </p:nvSpPr>
        <p:spPr bwMode="auto">
          <a:xfrm>
            <a:off x="1974850" y="3141663"/>
            <a:ext cx="1028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ea typeface="Open Sans"/>
                <a:cs typeface="Open Sans"/>
              </a:rPr>
              <a:t>к уровню 2017 года </a:t>
            </a:r>
          </a:p>
        </p:txBody>
      </p:sp>
      <p:sp>
        <p:nvSpPr>
          <p:cNvPr id="26632" name="TextBox 13"/>
          <p:cNvSpPr txBox="1">
            <a:spLocks noChangeArrowheads="1"/>
          </p:cNvSpPr>
          <p:nvPr/>
        </p:nvSpPr>
        <p:spPr bwMode="auto">
          <a:xfrm>
            <a:off x="4879975" y="2857500"/>
            <a:ext cx="11922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Open Sans"/>
                <a:ea typeface="Open Sans"/>
                <a:cs typeface="Open Sans"/>
              </a:rPr>
              <a:t>146,0%</a:t>
            </a:r>
          </a:p>
        </p:txBody>
      </p:sp>
      <p:sp>
        <p:nvSpPr>
          <p:cNvPr id="26633" name="TextBox 14"/>
          <p:cNvSpPr txBox="1">
            <a:spLocks noChangeArrowheads="1"/>
          </p:cNvSpPr>
          <p:nvPr/>
        </p:nvSpPr>
        <p:spPr bwMode="auto">
          <a:xfrm>
            <a:off x="4864100" y="3227388"/>
            <a:ext cx="1030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ea typeface="Open Sans"/>
                <a:cs typeface="Open Sans"/>
              </a:rPr>
              <a:t>к уровню</a:t>
            </a:r>
          </a:p>
          <a:p>
            <a:pPr algn="ctr"/>
            <a:r>
              <a:rPr lang="ru-RU" sz="1200">
                <a:ea typeface="Open Sans"/>
                <a:cs typeface="Open Sans"/>
              </a:rPr>
              <a:t>2017 года</a:t>
            </a:r>
          </a:p>
        </p:txBody>
      </p:sp>
      <p:sp>
        <p:nvSpPr>
          <p:cNvPr id="26634" name="TextBox 15"/>
          <p:cNvSpPr txBox="1">
            <a:spLocks noChangeArrowheads="1"/>
          </p:cNvSpPr>
          <p:nvPr/>
        </p:nvSpPr>
        <p:spPr bwMode="auto">
          <a:xfrm>
            <a:off x="7750175" y="2844800"/>
            <a:ext cx="8509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>
                <a:latin typeface="Open Sans"/>
                <a:ea typeface="Open Sans"/>
                <a:cs typeface="Open Sans"/>
              </a:rPr>
              <a:t>В 14,4 р</a:t>
            </a:r>
          </a:p>
        </p:txBody>
      </p:sp>
      <p:sp>
        <p:nvSpPr>
          <p:cNvPr id="26635" name="TextBox 16"/>
          <p:cNvSpPr txBox="1">
            <a:spLocks noChangeArrowheads="1"/>
          </p:cNvSpPr>
          <p:nvPr/>
        </p:nvSpPr>
        <p:spPr bwMode="auto">
          <a:xfrm>
            <a:off x="7646988" y="3175000"/>
            <a:ext cx="10287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ea typeface="Open Sans"/>
                <a:cs typeface="Open Sans"/>
              </a:rPr>
              <a:t>выше уровня</a:t>
            </a:r>
          </a:p>
          <a:p>
            <a:pPr algn="ctr"/>
            <a:r>
              <a:rPr lang="ru-RU" sz="1200">
                <a:ea typeface="Open Sans"/>
                <a:cs typeface="Open Sans"/>
              </a:rPr>
              <a:t>2017  года</a:t>
            </a:r>
          </a:p>
        </p:txBody>
      </p:sp>
      <p:sp>
        <p:nvSpPr>
          <p:cNvPr id="26636" name="TextBox 17"/>
          <p:cNvSpPr txBox="1">
            <a:spLocks noChangeArrowheads="1"/>
          </p:cNvSpPr>
          <p:nvPr/>
        </p:nvSpPr>
        <p:spPr bwMode="auto">
          <a:xfrm>
            <a:off x="693738" y="2781300"/>
            <a:ext cx="1193800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800" b="1">
                <a:latin typeface="Open Sans Semibold"/>
                <a:ea typeface="Open Sans Semibold"/>
                <a:cs typeface="Open Sans Semibold"/>
              </a:rPr>
              <a:t>25,6</a:t>
            </a:r>
          </a:p>
          <a:p>
            <a:pPr algn="ctr"/>
            <a:r>
              <a:rPr lang="ru-RU">
                <a:latin typeface="Open Sans"/>
                <a:ea typeface="Open Sans"/>
                <a:cs typeface="Open Sans"/>
              </a:rPr>
              <a:t>тыс. руб.</a:t>
            </a:r>
            <a:r>
              <a:rPr lang="ru-RU" b="1">
                <a:latin typeface="Open Sans Semibold"/>
                <a:ea typeface="Open Sans Semibold"/>
                <a:cs typeface="Open Sans Semibold"/>
              </a:rPr>
              <a:t> </a:t>
            </a:r>
            <a:endParaRPr lang="ru-RU" sz="1000">
              <a:latin typeface="Open Sans"/>
              <a:ea typeface="Open Sans"/>
              <a:cs typeface="Open Sans"/>
            </a:endParaRPr>
          </a:p>
        </p:txBody>
      </p:sp>
      <p:sp>
        <p:nvSpPr>
          <p:cNvPr id="26637" name="TextBox 18"/>
          <p:cNvSpPr txBox="1">
            <a:spLocks noChangeArrowheads="1"/>
          </p:cNvSpPr>
          <p:nvPr/>
        </p:nvSpPr>
        <p:spPr bwMode="auto">
          <a:xfrm>
            <a:off x="3486150" y="2881313"/>
            <a:ext cx="1076325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800" b="1">
                <a:latin typeface="Open Sans Semibold"/>
                <a:ea typeface="Open Sans Semibold"/>
                <a:cs typeface="Open Sans Semibold"/>
              </a:rPr>
              <a:t>354,0</a:t>
            </a:r>
          </a:p>
          <a:p>
            <a:pPr algn="ctr"/>
            <a:r>
              <a:rPr lang="ru-RU" sz="1400">
                <a:latin typeface="Open Sans"/>
                <a:ea typeface="Open Sans"/>
                <a:cs typeface="Open Sans"/>
              </a:rPr>
              <a:t>млн. руб.</a:t>
            </a:r>
          </a:p>
        </p:txBody>
      </p:sp>
      <p:sp>
        <p:nvSpPr>
          <p:cNvPr id="26638" name="TextBox 19"/>
          <p:cNvSpPr txBox="1">
            <a:spLocks noChangeArrowheads="1"/>
          </p:cNvSpPr>
          <p:nvPr/>
        </p:nvSpPr>
        <p:spPr bwMode="auto">
          <a:xfrm>
            <a:off x="6378575" y="2828925"/>
            <a:ext cx="13382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400">
                <a:latin typeface="Arial" charset="0"/>
              </a:rPr>
              <a:t>57,6 </a:t>
            </a:r>
            <a:r>
              <a:rPr lang="ru-RU" sz="1400">
                <a:latin typeface="Open Sans"/>
                <a:ea typeface="Open Sans"/>
                <a:cs typeface="Open Sans"/>
              </a:rPr>
              <a:t>млн. руб.</a:t>
            </a:r>
          </a:p>
        </p:txBody>
      </p:sp>
      <p:sp>
        <p:nvSpPr>
          <p:cNvPr id="26639" name="TextBox 20"/>
          <p:cNvSpPr txBox="1">
            <a:spLocks noChangeArrowheads="1"/>
          </p:cNvSpPr>
          <p:nvPr/>
        </p:nvSpPr>
        <p:spPr bwMode="auto">
          <a:xfrm>
            <a:off x="4773613" y="4141788"/>
            <a:ext cx="2270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>
                <a:ea typeface="Open Sans Semibold"/>
                <a:cs typeface="Open Sans Semibold"/>
              </a:rPr>
              <a:t>Динамика отчислений</a:t>
            </a:r>
          </a:p>
        </p:txBody>
      </p:sp>
      <p:pic>
        <p:nvPicPr>
          <p:cNvPr id="26640" name="Рисунок 2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25975" y="4522788"/>
            <a:ext cx="3892550" cy="5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/>
          </a:blip>
          <a:stretch>
            <a:fillRect/>
          </a:stretch>
        </p:blipFill>
        <p:spPr>
          <a:xfrm>
            <a:off x="4796063" y="4658634"/>
            <a:ext cx="1320602" cy="326703"/>
          </a:xfrm>
          <a:prstGeom prst="rect">
            <a:avLst/>
          </a:prstGeom>
        </p:spPr>
      </p:pic>
      <p:sp>
        <p:nvSpPr>
          <p:cNvPr id="26642" name="TextBox 23"/>
          <p:cNvSpPr txBox="1">
            <a:spLocks noChangeArrowheads="1"/>
          </p:cNvSpPr>
          <p:nvPr/>
        </p:nvSpPr>
        <p:spPr bwMode="auto">
          <a:xfrm>
            <a:off x="4781550" y="4657725"/>
            <a:ext cx="12906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solidFill>
                  <a:schemeClr val="bg1"/>
                </a:solidFill>
                <a:latin typeface="Open Sans"/>
                <a:ea typeface="Open Sans"/>
                <a:cs typeface="Open Sans"/>
              </a:rPr>
              <a:t>2017 год</a:t>
            </a:r>
          </a:p>
        </p:txBody>
      </p:sp>
      <p:sp>
        <p:nvSpPr>
          <p:cNvPr id="26643" name="TextBox 24"/>
          <p:cNvSpPr txBox="1">
            <a:spLocks noChangeArrowheads="1"/>
          </p:cNvSpPr>
          <p:nvPr/>
        </p:nvSpPr>
        <p:spPr bwMode="auto">
          <a:xfrm>
            <a:off x="4643438" y="5013325"/>
            <a:ext cx="14859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>
                <a:ea typeface="Open Sans"/>
                <a:cs typeface="Open Sans"/>
              </a:rPr>
              <a:t>Объем доходов</a:t>
            </a:r>
          </a:p>
        </p:txBody>
      </p:sp>
      <p:sp>
        <p:nvSpPr>
          <p:cNvPr id="26644" name="TextBox 25"/>
          <p:cNvSpPr txBox="1">
            <a:spLocks noChangeArrowheads="1"/>
          </p:cNvSpPr>
          <p:nvPr/>
        </p:nvSpPr>
        <p:spPr bwMode="auto">
          <a:xfrm>
            <a:off x="4665663" y="5713413"/>
            <a:ext cx="165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>
                <a:ea typeface="Open Sans"/>
                <a:cs typeface="Open Sans"/>
              </a:rPr>
              <a:t>Бюджет расходов</a:t>
            </a: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/>
          </a:blip>
          <a:stretch>
            <a:fillRect/>
          </a:stretch>
        </p:blipFill>
        <p:spPr>
          <a:xfrm>
            <a:off x="4766167" y="5340291"/>
            <a:ext cx="1320601" cy="326704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/>
          </a:blip>
          <a:stretch>
            <a:fillRect/>
          </a:stretch>
        </p:blipFill>
        <p:spPr>
          <a:xfrm>
            <a:off x="4766166" y="6016405"/>
            <a:ext cx="1320602" cy="326704"/>
          </a:xfrm>
          <a:prstGeom prst="rect">
            <a:avLst/>
          </a:prstGeom>
        </p:spPr>
      </p:pic>
      <p:sp>
        <p:nvSpPr>
          <p:cNvPr id="26647" name="TextBox 28"/>
          <p:cNvSpPr txBox="1">
            <a:spLocks noChangeArrowheads="1"/>
          </p:cNvSpPr>
          <p:nvPr/>
        </p:nvSpPr>
        <p:spPr bwMode="auto">
          <a:xfrm>
            <a:off x="4729163" y="5367338"/>
            <a:ext cx="14732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solidFill>
                  <a:schemeClr val="bg1"/>
                </a:solidFill>
                <a:latin typeface="Open Sans"/>
                <a:ea typeface="Open Sans"/>
                <a:cs typeface="Open Sans"/>
              </a:rPr>
              <a:t>21641,3 млн.руб.</a:t>
            </a: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/>
          </a:blip>
          <a:stretch>
            <a:fillRect/>
          </a:stretch>
        </p:blipFill>
        <p:spPr>
          <a:xfrm>
            <a:off x="6270081" y="4674329"/>
            <a:ext cx="2062363" cy="326704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/>
          </a:blip>
          <a:stretch>
            <a:fillRect/>
          </a:stretch>
        </p:blipFill>
        <p:spPr>
          <a:xfrm>
            <a:off x="6289859" y="5344502"/>
            <a:ext cx="2057251" cy="326704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/>
          </a:blip>
          <a:stretch>
            <a:fillRect/>
          </a:stretch>
        </p:blipFill>
        <p:spPr>
          <a:xfrm>
            <a:off x="6287694" y="6011825"/>
            <a:ext cx="2057250" cy="326704"/>
          </a:xfrm>
          <a:prstGeom prst="rect">
            <a:avLst/>
          </a:prstGeom>
        </p:spPr>
      </p:pic>
      <p:sp>
        <p:nvSpPr>
          <p:cNvPr id="26651" name="TextBox 32"/>
          <p:cNvSpPr txBox="1">
            <a:spLocks noChangeArrowheads="1"/>
          </p:cNvSpPr>
          <p:nvPr/>
        </p:nvSpPr>
        <p:spPr bwMode="auto">
          <a:xfrm>
            <a:off x="6256338" y="4668838"/>
            <a:ext cx="20764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solidFill>
                  <a:schemeClr val="bg1"/>
                </a:solidFill>
                <a:latin typeface="Open Sans"/>
                <a:ea typeface="Open Sans"/>
                <a:cs typeface="Open Sans"/>
              </a:rPr>
              <a:t>2018 год</a:t>
            </a:r>
          </a:p>
        </p:txBody>
      </p:sp>
      <p:sp>
        <p:nvSpPr>
          <p:cNvPr id="26652" name="TextBox 33"/>
          <p:cNvSpPr txBox="1">
            <a:spLocks noChangeArrowheads="1"/>
          </p:cNvSpPr>
          <p:nvPr/>
        </p:nvSpPr>
        <p:spPr bwMode="auto">
          <a:xfrm>
            <a:off x="4752975" y="6040438"/>
            <a:ext cx="14493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solidFill>
                  <a:schemeClr val="bg1"/>
                </a:solidFill>
                <a:latin typeface="Open Sans"/>
                <a:ea typeface="Open Sans"/>
                <a:cs typeface="Open Sans"/>
              </a:rPr>
              <a:t>22177,9 млн.руб.</a:t>
            </a:r>
          </a:p>
        </p:txBody>
      </p:sp>
      <p:sp>
        <p:nvSpPr>
          <p:cNvPr id="26653" name="TextBox 34"/>
          <p:cNvSpPr txBox="1">
            <a:spLocks noChangeArrowheads="1"/>
          </p:cNvSpPr>
          <p:nvPr/>
        </p:nvSpPr>
        <p:spPr bwMode="auto">
          <a:xfrm>
            <a:off x="6311900" y="5349875"/>
            <a:ext cx="20335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ru-RU" sz="1400" b="1">
                <a:solidFill>
                  <a:schemeClr val="bg1"/>
                </a:solidFill>
                <a:latin typeface="Open Sans"/>
                <a:ea typeface="Open Sans"/>
                <a:cs typeface="Open Sans"/>
              </a:rPr>
              <a:t> 73373,8 млн. руб.</a:t>
            </a:r>
          </a:p>
        </p:txBody>
      </p:sp>
      <p:sp>
        <p:nvSpPr>
          <p:cNvPr id="26654" name="TextBox 35"/>
          <p:cNvSpPr txBox="1">
            <a:spLocks noChangeArrowheads="1"/>
          </p:cNvSpPr>
          <p:nvPr/>
        </p:nvSpPr>
        <p:spPr bwMode="auto">
          <a:xfrm>
            <a:off x="6300788" y="6021388"/>
            <a:ext cx="2032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ru-RU" sz="1400" b="1">
                <a:solidFill>
                  <a:schemeClr val="bg1"/>
                </a:solidFill>
                <a:latin typeface="Open Sans"/>
                <a:ea typeface="Open Sans"/>
                <a:cs typeface="Open Sans"/>
              </a:rPr>
              <a:t>73530,6 млн. руб.</a:t>
            </a:r>
          </a:p>
        </p:txBody>
      </p:sp>
      <p:pic>
        <p:nvPicPr>
          <p:cNvPr id="26655" name="Рисунок 36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699375" y="3848100"/>
            <a:ext cx="681038" cy="68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56" name="Рисунок 37"/>
          <p:cNvPicPr>
            <a:picLocks noChangeAspect="1"/>
          </p:cNvPicPr>
          <p:nvPr/>
        </p:nvPicPr>
        <p:blipFill>
          <a:blip r:embed="rId9">
            <a:lum bright="70000" contrast="-70000"/>
          </a:blip>
          <a:srcRect/>
          <a:stretch>
            <a:fillRect/>
          </a:stretch>
        </p:blipFill>
        <p:spPr bwMode="auto">
          <a:xfrm>
            <a:off x="1731963" y="2909888"/>
            <a:ext cx="190500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57" name="Рисунок 38"/>
          <p:cNvPicPr>
            <a:picLocks noChangeAspect="1"/>
          </p:cNvPicPr>
          <p:nvPr/>
        </p:nvPicPr>
        <p:blipFill>
          <a:blip r:embed="rId9">
            <a:lum bright="70000" contrast="-70000"/>
          </a:blip>
          <a:srcRect/>
          <a:stretch>
            <a:fillRect/>
          </a:stretch>
        </p:blipFill>
        <p:spPr bwMode="auto">
          <a:xfrm>
            <a:off x="4641850" y="3024188"/>
            <a:ext cx="190500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58" name="Рисунок 39"/>
          <p:cNvPicPr>
            <a:picLocks noChangeAspect="1"/>
          </p:cNvPicPr>
          <p:nvPr/>
        </p:nvPicPr>
        <p:blipFill>
          <a:blip r:embed="rId9">
            <a:lum bright="70000" contrast="-70000"/>
          </a:blip>
          <a:srcRect/>
          <a:stretch>
            <a:fillRect/>
          </a:stretch>
        </p:blipFill>
        <p:spPr bwMode="auto">
          <a:xfrm>
            <a:off x="7453313" y="2979738"/>
            <a:ext cx="190500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59" name="TextBox 40"/>
          <p:cNvSpPr txBox="1">
            <a:spLocks noChangeArrowheads="1"/>
          </p:cNvSpPr>
          <p:nvPr/>
        </p:nvSpPr>
        <p:spPr bwMode="auto">
          <a:xfrm>
            <a:off x="3348038" y="1616075"/>
            <a:ext cx="2860675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ea typeface="Open Sans Semibold"/>
                <a:cs typeface="Open Sans Semibold"/>
              </a:rPr>
              <a:t>Объем отгруженных товаров собственного производства, выполненных работ и услуг по всем видам экономической деятельности</a:t>
            </a:r>
            <a:endParaRPr lang="ru-RU" sz="1400" b="1">
              <a:ea typeface="Open Sans Semibold"/>
              <a:cs typeface="Open Sans Semibold"/>
            </a:endParaRPr>
          </a:p>
        </p:txBody>
      </p:sp>
      <p:pic>
        <p:nvPicPr>
          <p:cNvPr id="26660" name="Рисунок 42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82600" y="5173663"/>
            <a:ext cx="1136650" cy="113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61" name="TextBox 43"/>
          <p:cNvSpPr txBox="1">
            <a:spLocks noChangeArrowheads="1"/>
          </p:cNvSpPr>
          <p:nvPr/>
        </p:nvSpPr>
        <p:spPr bwMode="auto">
          <a:xfrm>
            <a:off x="987425" y="4365625"/>
            <a:ext cx="20113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400">
                <a:ea typeface="Open Sans Semibold"/>
                <a:cs typeface="Open Sans Semibold"/>
              </a:rPr>
              <a:t>Уровень безработицы</a:t>
            </a:r>
          </a:p>
        </p:txBody>
      </p:sp>
      <p:sp>
        <p:nvSpPr>
          <p:cNvPr id="26662" name="TextBox 44"/>
          <p:cNvSpPr txBox="1">
            <a:spLocks noChangeArrowheads="1"/>
          </p:cNvSpPr>
          <p:nvPr/>
        </p:nvSpPr>
        <p:spPr bwMode="auto">
          <a:xfrm>
            <a:off x="2159000" y="5448300"/>
            <a:ext cx="15875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400">
                <a:ea typeface="Open Sans Semibold"/>
                <a:cs typeface="Open Sans Semibold"/>
              </a:rPr>
              <a:t>Численность </a:t>
            </a:r>
          </a:p>
          <a:p>
            <a:pPr algn="ctr"/>
            <a:r>
              <a:rPr lang="ru-RU" sz="1400">
                <a:ea typeface="Open Sans Semibold"/>
                <a:cs typeface="Open Sans Semibold"/>
              </a:rPr>
              <a:t>трудоспособного</a:t>
            </a:r>
          </a:p>
          <a:p>
            <a:pPr algn="ctr"/>
            <a:r>
              <a:rPr lang="ru-RU" sz="1400">
                <a:ea typeface="Open Sans Semibold"/>
                <a:cs typeface="Open Sans Semibold"/>
              </a:rPr>
              <a:t>населения</a:t>
            </a:r>
          </a:p>
        </p:txBody>
      </p:sp>
      <p:sp>
        <p:nvSpPr>
          <p:cNvPr id="26663" name="TextBox 45"/>
          <p:cNvSpPr txBox="1">
            <a:spLocks noChangeArrowheads="1"/>
          </p:cNvSpPr>
          <p:nvPr/>
        </p:nvSpPr>
        <p:spPr bwMode="auto">
          <a:xfrm>
            <a:off x="1476375" y="4652963"/>
            <a:ext cx="9731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Open Sans"/>
                <a:ea typeface="Open Sans"/>
                <a:cs typeface="Open Sans"/>
              </a:rPr>
              <a:t>1,17 %</a:t>
            </a:r>
          </a:p>
        </p:txBody>
      </p:sp>
      <p:sp>
        <p:nvSpPr>
          <p:cNvPr id="26664" name="TextBox 46"/>
          <p:cNvSpPr txBox="1">
            <a:spLocks noChangeArrowheads="1"/>
          </p:cNvSpPr>
          <p:nvPr/>
        </p:nvSpPr>
        <p:spPr bwMode="auto">
          <a:xfrm>
            <a:off x="1908175" y="6092825"/>
            <a:ext cx="17494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Open Sans"/>
                <a:ea typeface="Open Sans"/>
                <a:cs typeface="Open Sans"/>
              </a:rPr>
              <a:t>2,2 тыс. чел.</a:t>
            </a:r>
          </a:p>
        </p:txBody>
      </p:sp>
      <p:sp>
        <p:nvSpPr>
          <p:cNvPr id="26665" name="Text Box 43"/>
          <p:cNvSpPr txBox="1">
            <a:spLocks noChangeArrowheads="1"/>
          </p:cNvSpPr>
          <p:nvPr/>
        </p:nvSpPr>
        <p:spPr bwMode="auto">
          <a:xfrm>
            <a:off x="395288" y="260350"/>
            <a:ext cx="8280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Социально-экономическое развитие Угранского сельского поселения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1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4292600"/>
            <a:ext cx="721995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Объект 14"/>
          <p:cNvSpPr>
            <a:spLocks noGrp="1"/>
          </p:cNvSpPr>
          <p:nvPr>
            <p:ph idx="4294967295"/>
          </p:nvPr>
        </p:nvSpPr>
        <p:spPr>
          <a:xfrm>
            <a:off x="611188" y="1341438"/>
            <a:ext cx="8353425" cy="5256212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endParaRPr lang="ru-RU" sz="180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eaLnBrk="1" hangingPunct="1">
              <a:buFont typeface="Wingdings 2" pitchFamily="18" charset="2"/>
              <a:buNone/>
            </a:pPr>
            <a:r>
              <a:rPr lang="ru-RU" sz="1800" smtClean="0">
                <a:solidFill>
                  <a:schemeClr val="tx1"/>
                </a:solidFill>
                <a:latin typeface="Times New Roman" pitchFamily="18" charset="0"/>
              </a:rPr>
              <a:t>Заключено концессионное Соглашение в отношении системы коммунальной инфраструктуры Угранского сельского поселения Угранского района Смоленской области № 1 от 18.05.2017 года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ru-RU" sz="1800" smtClean="0">
                <a:solidFill>
                  <a:schemeClr val="tx1"/>
                </a:solidFill>
                <a:latin typeface="Times New Roman" pitchFamily="18" charset="0"/>
              </a:rPr>
              <a:t>Срок действия – 15 лет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ru-RU" sz="1800" smtClean="0">
                <a:solidFill>
                  <a:schemeClr val="tx1"/>
                </a:solidFill>
                <a:latin typeface="Times New Roman" pitchFamily="18" charset="0"/>
              </a:rPr>
              <a:t>Стоимость проекта – 86 млн. руб.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ru-RU" sz="1800" smtClean="0">
                <a:solidFill>
                  <a:schemeClr val="tx1"/>
                </a:solidFill>
                <a:latin typeface="Times New Roman" pitchFamily="18" charset="0"/>
              </a:rPr>
              <a:t>Доля частных инвестиций – 40%</a:t>
            </a:r>
          </a:p>
          <a:p>
            <a:pPr marL="0" indent="0" eaLnBrk="1" hangingPunct="1"/>
            <a:endParaRPr lang="ru-RU" sz="180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eaLnBrk="1" hangingPunct="1"/>
            <a:endParaRPr lang="ru-RU" sz="180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eaLnBrk="1" hangingPunct="1"/>
            <a:endParaRPr lang="ru-RU" sz="180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eaLnBrk="1" hangingPunct="1"/>
            <a:endParaRPr lang="ru-RU" sz="1800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8435" name="Text Box 5"/>
          <p:cNvSpPr txBox="1">
            <a:spLocks noChangeArrowheads="1"/>
          </p:cNvSpPr>
          <p:nvPr/>
        </p:nvSpPr>
        <p:spPr bwMode="auto">
          <a:xfrm>
            <a:off x="323850" y="404813"/>
            <a:ext cx="80645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Развитие МЧП в Угранском сельском поселении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Объект 8"/>
          <p:cNvPicPr>
            <a:picLocks noGrp="1" noChangeAspect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4643438" y="3284538"/>
            <a:ext cx="4224337" cy="3384550"/>
          </a:xfrm>
        </p:spPr>
      </p:pic>
      <p:pic>
        <p:nvPicPr>
          <p:cNvPr id="19458" name="Рисунок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1268413"/>
            <a:ext cx="3455987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Box 3"/>
          <p:cNvSpPr txBox="1">
            <a:spLocks noChangeArrowheads="1"/>
          </p:cNvSpPr>
          <p:nvPr/>
        </p:nvSpPr>
        <p:spPr bwMode="auto">
          <a:xfrm>
            <a:off x="3851275" y="1484313"/>
            <a:ext cx="5041900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Реализация проекта МЧП обеспечивает бесперебойное теплоснабжение на территории Угранского сельского поселения, позволяет снизить потери при производстве тепловой энергии</a:t>
            </a:r>
          </a:p>
        </p:txBody>
      </p:sp>
      <p:sp>
        <p:nvSpPr>
          <p:cNvPr id="19460" name="TextBox 5"/>
          <p:cNvSpPr txBox="1">
            <a:spLocks noChangeArrowheads="1"/>
          </p:cNvSpPr>
          <p:nvPr/>
        </p:nvSpPr>
        <p:spPr bwMode="auto">
          <a:xfrm>
            <a:off x="107950" y="3500438"/>
            <a:ext cx="4464050" cy="256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В рамках концессионного соглашения произведена модернизация системы коммунальной инфраструктуры:</a:t>
            </a:r>
          </a:p>
          <a:p>
            <a:pPr>
              <a:buFontTx/>
              <a:buChar char="-"/>
            </a:pPr>
            <a:endParaRPr lang="ru-RU"/>
          </a:p>
          <a:p>
            <a:pPr>
              <a:buFontTx/>
              <a:buChar char="-"/>
            </a:pPr>
            <a:r>
              <a:rPr lang="ru-RU"/>
              <a:t>Построена современная котельная, использующая биотопливо на основе торфа;</a:t>
            </a:r>
          </a:p>
          <a:p>
            <a:pPr>
              <a:buFontTx/>
              <a:buChar char="-"/>
            </a:pPr>
            <a:r>
              <a:rPr lang="ru-RU"/>
              <a:t>Построено и модернизировано около 3 километров сетей теплоснабжения;</a:t>
            </a:r>
          </a:p>
        </p:txBody>
      </p:sp>
      <p:sp>
        <p:nvSpPr>
          <p:cNvPr id="19461" name="Text Box 7"/>
          <p:cNvSpPr txBox="1">
            <a:spLocks noChangeArrowheads="1"/>
          </p:cNvSpPr>
          <p:nvPr/>
        </p:nvSpPr>
        <p:spPr bwMode="auto">
          <a:xfrm>
            <a:off x="179388" y="188913"/>
            <a:ext cx="874871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Проект МЧП реализуемый в Угранском районе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2771775" y="2852738"/>
            <a:ext cx="3744913" cy="14398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выгодное географическое положение, развитая транспортная инфраструктура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435600" y="4508500"/>
            <a:ext cx="3529013" cy="9366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значительный туристско-рекреационный и культурно-познавательный потенциал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651500" y="1773238"/>
            <a:ext cx="3313113" cy="863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наличие свободных неиспользуемых земель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3850" y="4508500"/>
            <a:ext cx="3600450" cy="9366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наличие объектов недвижимости для размещения производств 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23850" y="1773238"/>
            <a:ext cx="3527425" cy="863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богатство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лесными ресурсами</a:t>
            </a:r>
          </a:p>
        </p:txBody>
      </p:sp>
      <p:sp>
        <p:nvSpPr>
          <p:cNvPr id="21510" name="Text Box 8"/>
          <p:cNvSpPr txBox="1">
            <a:spLocks noChangeArrowheads="1"/>
          </p:cNvSpPr>
          <p:nvPr/>
        </p:nvSpPr>
        <p:spPr bwMode="auto">
          <a:xfrm>
            <a:off x="323850" y="404813"/>
            <a:ext cx="8280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Инвестиционный потенциал развития территории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Содержимое 8"/>
          <p:cNvSpPr>
            <a:spLocks noGrp="1"/>
          </p:cNvSpPr>
          <p:nvPr>
            <p:ph idx="4294967295"/>
          </p:nvPr>
        </p:nvSpPr>
        <p:spPr>
          <a:xfrm>
            <a:off x="250825" y="2060575"/>
            <a:ext cx="8893175" cy="3313113"/>
          </a:xfrm>
        </p:spPr>
        <p:txBody>
          <a:bodyPr/>
          <a:lstStyle/>
          <a:p>
            <a:pPr marL="0" indent="342900" algn="just" eaLnBrk="1" hangingPunct="1">
              <a:buClr>
                <a:schemeClr val="tx1"/>
              </a:buClr>
              <a:buFont typeface="Wingdings 2" pitchFamily="18" charset="2"/>
              <a:buChar char="-"/>
            </a:pPr>
            <a:r>
              <a:rPr lang="ru-RU" sz="1800" smtClean="0">
                <a:solidFill>
                  <a:schemeClr val="tx1"/>
                </a:solidFill>
                <a:latin typeface="Times New Roman" pitchFamily="18" charset="0"/>
              </a:rPr>
              <a:t>применение ставок арендной планы за использование земельного участка, государственная собственность на который не разграничена, для инвесторов в размере 0,01 % от кадастровой стоимости;</a:t>
            </a:r>
          </a:p>
          <a:p>
            <a:pPr marL="0" indent="342900" algn="just" eaLnBrk="1" hangingPunct="1">
              <a:buClr>
                <a:schemeClr val="tx1"/>
              </a:buClr>
              <a:buFont typeface="Wingdings 2" pitchFamily="18" charset="2"/>
              <a:buChar char="-"/>
            </a:pPr>
            <a:r>
              <a:rPr lang="ru-RU" sz="1800" smtClean="0">
                <a:solidFill>
                  <a:schemeClr val="tx1"/>
                </a:solidFill>
                <a:latin typeface="Times New Roman" pitchFamily="18" charset="0"/>
              </a:rPr>
              <a:t>предоставление субсидий на развитие бизнеса субъектам малого и среднего предпринимательства в размере 45 тыс. рублей;</a:t>
            </a:r>
          </a:p>
          <a:p>
            <a:pPr marL="0" indent="342900" algn="just" eaLnBrk="1" hangingPunct="1">
              <a:buClr>
                <a:schemeClr val="tx1"/>
              </a:buClr>
              <a:buFont typeface="Wingdings 2" pitchFamily="18" charset="2"/>
              <a:buChar char="-"/>
            </a:pPr>
            <a:r>
              <a:rPr lang="ru-RU" sz="1800" smtClean="0">
                <a:solidFill>
                  <a:schemeClr val="tx1"/>
                </a:solidFill>
                <a:latin typeface="Times New Roman" pitchFamily="18" charset="0"/>
              </a:rPr>
              <a:t>оказание консультационной и информационной поддержки;</a:t>
            </a:r>
          </a:p>
          <a:p>
            <a:pPr marL="0" indent="342900" algn="just" eaLnBrk="1" hangingPunct="1">
              <a:buClr>
                <a:schemeClr val="tx1"/>
              </a:buClr>
              <a:buFont typeface="Wingdings 2" pitchFamily="18" charset="2"/>
              <a:buChar char="-"/>
            </a:pPr>
            <a:r>
              <a:rPr lang="ru-RU" sz="1800" smtClean="0">
                <a:solidFill>
                  <a:schemeClr val="tx1"/>
                </a:solidFill>
                <a:latin typeface="Times New Roman" pitchFamily="18" charset="0"/>
              </a:rPr>
              <a:t>предоставление муниципальной преференции СМСП путем передачи в безвозмездное пользование муниципального имущества.</a:t>
            </a:r>
          </a:p>
        </p:txBody>
      </p:sp>
      <p:sp>
        <p:nvSpPr>
          <p:cNvPr id="22530" name="Text Box 4"/>
          <p:cNvSpPr txBox="1">
            <a:spLocks noChangeArrowheads="1"/>
          </p:cNvSpPr>
          <p:nvPr/>
        </p:nvSpPr>
        <p:spPr bwMode="auto">
          <a:xfrm>
            <a:off x="395288" y="260350"/>
            <a:ext cx="82804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Практика поддержки предпринимательства и улучшения инвестиционного климата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рек">
  <a:themeElements>
    <a:clrScheme name="Трек 1">
      <a:dk1>
        <a:srgbClr val="000000"/>
      </a:dk1>
      <a:lt1>
        <a:srgbClr val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FFFFFF"/>
      </a:accent3>
      <a:accent4>
        <a:srgbClr val="000000"/>
      </a:accent4>
      <a:accent5>
        <a:srgbClr val="F6CEAD"/>
      </a:accent5>
      <a:accent6>
        <a:srgbClr val="955A46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Arial"/>
      </a:majorFont>
      <a:minorFont>
        <a:latin typeface="Franklin Gothic Book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рек 1">
        <a:dk1>
          <a:srgbClr val="000000"/>
        </a:dk1>
        <a:lt1>
          <a:srgbClr val="FFFFFF"/>
        </a:lt1>
        <a:dk2>
          <a:srgbClr val="4E3B30"/>
        </a:dk2>
        <a:lt2>
          <a:srgbClr val="FBEEC9"/>
        </a:lt2>
        <a:accent1>
          <a:srgbClr val="F0A22E"/>
        </a:accent1>
        <a:accent2>
          <a:srgbClr val="A5644E"/>
        </a:accent2>
        <a:accent3>
          <a:srgbClr val="FFFFFF"/>
        </a:accent3>
        <a:accent4>
          <a:srgbClr val="000000"/>
        </a:accent4>
        <a:accent5>
          <a:srgbClr val="F6CEAD"/>
        </a:accent5>
        <a:accent6>
          <a:srgbClr val="955A46"/>
        </a:accent6>
        <a:hlink>
          <a:srgbClr val="AD1F1F"/>
        </a:hlink>
        <a:folHlink>
          <a:srgbClr val="FFC42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1195</Words>
  <Application>Microsoft Office PowerPoint</Application>
  <PresentationFormat>Экран (4:3)</PresentationFormat>
  <Paragraphs>194</Paragraphs>
  <Slides>23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23</vt:i4>
      </vt:variant>
    </vt:vector>
  </HeadingPairs>
  <TitlesOfParts>
    <vt:vector size="26" baseType="lpstr">
      <vt:lpstr>Трек</vt:lpstr>
      <vt:lpstr>Диаграмма Microsoft Office Excel</vt:lpstr>
      <vt:lpstr>Диаграмма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Управление муниципальными финансами</vt:lpstr>
      <vt:lpstr>Оперативный контроль за поступлением доходов в бюджет сельского поселения</vt:lpstr>
      <vt:lpstr>Взаимодействие с налоговыми и иными уполномоченными органами государственной власти Смоленской области по обеспечению полноты и своевременности поступлений доходов в бюджет</vt:lpstr>
      <vt:lpstr>Льготы и ставки по налогам</vt:lpstr>
      <vt:lpstr>Программная структура расходов  сельского бюджета  (тыс.руб.)</vt:lpstr>
      <vt:lpstr>Слайд 19</vt:lpstr>
      <vt:lpstr>Организация  муниципальных закупок, товаров, работ, услуг  на конкурсной основе и ведение реестра муниципальных закупок. </vt:lpstr>
      <vt:lpstr>Слайд 21</vt:lpstr>
      <vt:lpstr>Инвестиции в объекты муниципальной собственности</vt:lpstr>
      <vt:lpstr>Слайд 23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Пк</dc:creator>
  <cp:lastModifiedBy>pcuser</cp:lastModifiedBy>
  <cp:revision>5</cp:revision>
  <dcterms:created xsi:type="dcterms:W3CDTF">2019-06-25T11:40:37Z</dcterms:created>
  <dcterms:modified xsi:type="dcterms:W3CDTF">2021-12-01T07:54:36Z</dcterms:modified>
</cp:coreProperties>
</file>