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ebp" ContentType="image/pn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ppt/drawings/drawing3.xml" ContentType="application/vnd.openxmlformats-officedocument.drawingml.chartshapes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9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2.xml" ContentType="application/vnd.openxmlformats-officedocument.presentationml.notesSlide+xml"/>
  <Override PartName="/ppt/charts/chart14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</p:sldMasterIdLst>
  <p:notesMasterIdLst>
    <p:notesMasterId r:id="rId39"/>
  </p:notesMasterIdLst>
  <p:sldIdLst>
    <p:sldId id="270" r:id="rId4"/>
    <p:sldId id="272" r:id="rId5"/>
    <p:sldId id="279" r:id="rId6"/>
    <p:sldId id="309" r:id="rId7"/>
    <p:sldId id="280" r:id="rId8"/>
    <p:sldId id="281" r:id="rId9"/>
    <p:sldId id="282" r:id="rId10"/>
    <p:sldId id="283" r:id="rId11"/>
    <p:sldId id="294" r:id="rId12"/>
    <p:sldId id="284" r:id="rId13"/>
    <p:sldId id="287" r:id="rId14"/>
    <p:sldId id="285" r:id="rId15"/>
    <p:sldId id="286" r:id="rId16"/>
    <p:sldId id="289" r:id="rId17"/>
    <p:sldId id="274" r:id="rId18"/>
    <p:sldId id="292" r:id="rId19"/>
    <p:sldId id="293" r:id="rId20"/>
    <p:sldId id="290" r:id="rId21"/>
    <p:sldId id="291" r:id="rId22"/>
    <p:sldId id="296" r:id="rId23"/>
    <p:sldId id="295" r:id="rId24"/>
    <p:sldId id="297" r:id="rId25"/>
    <p:sldId id="298" r:id="rId26"/>
    <p:sldId id="299" r:id="rId27"/>
    <p:sldId id="300" r:id="rId28"/>
    <p:sldId id="301" r:id="rId29"/>
    <p:sldId id="302" r:id="rId30"/>
    <p:sldId id="303" r:id="rId31"/>
    <p:sldId id="304" r:id="rId32"/>
    <p:sldId id="306" r:id="rId33"/>
    <p:sldId id="311" r:id="rId34"/>
    <p:sldId id="315" r:id="rId35"/>
    <p:sldId id="310" r:id="rId36"/>
    <p:sldId id="308" r:id="rId37"/>
    <p:sldId id="275" r:id="rId38"/>
  </p:sldIdLst>
  <p:sldSz cx="12192000" cy="6858000"/>
  <p:notesSz cx="6761163" cy="98821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D7D0"/>
    <a:srgbClr val="5CBCB1"/>
    <a:srgbClr val="0080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Средний стиль 3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660B408-B3CF-4A94-85FC-2B1E0A45F4A2}" styleName="Темный стиль 2 —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4" autoAdjust="0"/>
    <p:restoredTop sz="94660"/>
  </p:normalViewPr>
  <p:slideViewPr>
    <p:cSldViewPr snapToGrid="0">
      <p:cViewPr>
        <p:scale>
          <a:sx n="80" d="100"/>
          <a:sy n="80" d="100"/>
        </p:scale>
        <p:origin x="1794" y="8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1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2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3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4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2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Динамика доходов и расходов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8488276614852087E-2"/>
          <c:y val="0.19942074594202633"/>
          <c:w val="0.93151172338514787"/>
          <c:h val="0.5721292917489390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dLbl>
              <c:idx val="3"/>
              <c:layout>
                <c:manualLayout>
                  <c:x val="-1.2500001025262627E-2"/>
                  <c:y val="-4.55486839462570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1.6666668033683402E-2"/>
                  <c:y val="-4.5548683946257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11230.1</c:v>
                </c:pt>
                <c:pt idx="1">
                  <c:v>11688.7</c:v>
                </c:pt>
                <c:pt idx="2">
                  <c:v>11169.3</c:v>
                </c:pt>
                <c:pt idx="3">
                  <c:v>11366</c:v>
                </c:pt>
                <c:pt idx="4">
                  <c:v>11831.8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75000"/>
                </a:schemeClr>
              </a:contourClr>
            </a:sp3d>
          </c:spPr>
          <c:invertIfNegative val="0"/>
          <c:dLbls>
            <c:dLbl>
              <c:idx val="2"/>
              <c:layout>
                <c:manualLayout>
                  <c:x val="-7.2916672647364879E-3"/>
                  <c:y val="-7.45342100938753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5.208333760526063E-3"/>
                  <c:y val="-6.21118417448960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6.2500005126314281E-3"/>
                  <c:y val="-4.96894733959169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Лист1!$C$2:$C$6</c:f>
              <c:numCache>
                <c:formatCode>#,##0.00</c:formatCode>
                <c:ptCount val="5"/>
                <c:pt idx="0">
                  <c:v>57925.4</c:v>
                </c:pt>
                <c:pt idx="1">
                  <c:v>57062.7</c:v>
                </c:pt>
                <c:pt idx="2">
                  <c:v>46355.5</c:v>
                </c:pt>
                <c:pt idx="3">
                  <c:v>6337.5</c:v>
                </c:pt>
                <c:pt idx="4">
                  <c:v>6351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accent3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3">
                  <a:lumMod val="75000"/>
                </a:schemeClr>
              </a:contourClr>
            </a:sp3d>
          </c:spPr>
          <c:invertIfNegative val="0"/>
          <c:dLbls>
            <c:dLbl>
              <c:idx val="2"/>
              <c:layout>
                <c:manualLayout>
                  <c:x val="2.083333504210349E-3"/>
                  <c:y val="-3.72671050469376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0833335042104253E-3"/>
                  <c:y val="-4.5548683946257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2500001025262398E-2"/>
                  <c:y val="-3.72671050469376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Лист1!$D$2:$D$6</c:f>
              <c:numCache>
                <c:formatCode>#,##0.00</c:formatCode>
                <c:ptCount val="5"/>
                <c:pt idx="0">
                  <c:v>70587</c:v>
                </c:pt>
                <c:pt idx="1">
                  <c:v>68517.8</c:v>
                </c:pt>
                <c:pt idx="2">
                  <c:v>55055.4</c:v>
                </c:pt>
                <c:pt idx="3">
                  <c:v>17703.5</c:v>
                </c:pt>
                <c:pt idx="4">
                  <c:v>18182.8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box"/>
        <c:axId val="457288352"/>
        <c:axId val="457286784"/>
        <c:axId val="0"/>
      </c:bar3DChart>
      <c:catAx>
        <c:axId val="457288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57286784"/>
        <c:crosses val="autoZero"/>
        <c:auto val="1"/>
        <c:lblAlgn val="ctr"/>
        <c:lblOffset val="100"/>
        <c:noMultiLvlLbl val="0"/>
      </c:catAx>
      <c:valAx>
        <c:axId val="4572867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572883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bg1"/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2026</a:t>
            </a:r>
          </a:p>
        </c:rich>
      </c:tx>
      <c:layout>
        <c:manualLayout>
          <c:xMode val="edge"/>
          <c:yMode val="edge"/>
          <c:x val="4.6373086990648453E-2"/>
          <c:y val="0.837479302694866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363267832810906"/>
          <c:w val="1"/>
          <c:h val="0.8271819432757003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Lbls>
            <c:dLbl>
              <c:idx val="0"/>
              <c:layout>
                <c:manualLayout>
                  <c:x val="-3.3617908185278537E-2"/>
                  <c:y val="-2.69569896155782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2967707781570165"/>
                  <c:y val="9.995362011190708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0.11286950512954599"/>
                  <c:y val="-5.7374706284714994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.20466703575801382"/>
                  <c:y val="-2.5667379062601419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Лист1!$A$2:$A$7</c:f>
              <c:strCache>
                <c:ptCount val="6"/>
                <c:pt idx="0">
                  <c:v>Общегосударственные вопросы </c:v>
                </c:pt>
                <c:pt idx="1">
                  <c:v>Национальная оборона</c:v>
                </c:pt>
                <c:pt idx="2">
                  <c:v>Национальная экономика </c:v>
                </c:pt>
                <c:pt idx="3">
                  <c:v>Жилищно-коммунальное  хозяйство </c:v>
                </c:pt>
                <c:pt idx="4">
                  <c:v>Социальная политика</c:v>
                </c:pt>
                <c:pt idx="5">
                  <c:v>Физическая культура и спорт </c:v>
                </c:pt>
              </c:strCache>
            </c:strRef>
          </c:cat>
          <c:val>
            <c:numRef>
              <c:f>Лист1!$B$2:$B$7</c:f>
              <c:numCache>
                <c:formatCode>#,##0.00</c:formatCode>
                <c:ptCount val="6"/>
                <c:pt idx="0">
                  <c:v>492.2</c:v>
                </c:pt>
                <c:pt idx="1">
                  <c:v>0</c:v>
                </c:pt>
                <c:pt idx="2">
                  <c:v>5862.7</c:v>
                </c:pt>
                <c:pt idx="3">
                  <c:v>11089.9</c:v>
                </c:pt>
                <c:pt idx="4">
                  <c:v>638</c:v>
                </c:pt>
                <c:pt idx="5">
                  <c:v>100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244424220841743"/>
          <c:y val="1.7213832976766135E-2"/>
          <c:w val="0.6297896305675359"/>
          <c:h val="0.9827861670232338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tint val="77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chemeClr val="accent1">
                  <a:shade val="76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94,4%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itchFamily="18" charset="0"/>
                        <a:cs typeface="Times New Roman" pitchFamily="18" charset="0"/>
                      </a:rPr>
                      <a:t>5,6%</a:t>
                    </a:r>
                    <a:endParaRPr lang="en-US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Программные </c:v>
                </c:pt>
                <c:pt idx="1">
                  <c:v>Непрогрммные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94.4</c:v>
                </c:pt>
                <c:pt idx="1">
                  <c:v>5.6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907983700126101"/>
          <c:y val="0"/>
          <c:w val="0.71723754991093536"/>
          <c:h val="0.982786214223222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tint val="77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chemeClr val="accent1">
                  <a:shade val="76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91,3%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itchFamily="18" charset="0"/>
                        <a:cs typeface="Times New Roman" pitchFamily="18" charset="0"/>
                      </a:rPr>
                      <a:t>8,7%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numRef>
              <c:f>Лист1!$A$2:$A$3</c:f>
              <c:numCache>
                <c:formatCode>General</c:formatCode>
                <c:ptCount val="2"/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91.3</c:v>
                </c:pt>
                <c:pt idx="1">
                  <c:v>8.6999999999999993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5.1260795623386583E-2"/>
          <c:y val="0.12730175394742324"/>
          <c:w val="0.71723754991093536"/>
          <c:h val="0.982786214223222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tint val="77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Pt>
            <c:idx val="1"/>
            <c:bubble3D val="0"/>
            <c:spPr>
              <a:solidFill>
                <a:schemeClr val="accent1">
                  <a:shade val="76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</c:dPt>
          <c:dLbls>
            <c:dLbl>
              <c:idx val="0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91,6%</a:t>
                    </a:r>
                    <a:endParaRPr lang="en-US" dirty="0"/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itchFamily="18" charset="0"/>
                        <a:cs typeface="Times New Roman" pitchFamily="18" charset="0"/>
                      </a:rPr>
                      <a:t>8,4%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ru-RU">
                        <a:latin typeface="Times New Roman" pitchFamily="18" charset="0"/>
                        <a:cs typeface="Times New Roman" pitchFamily="18" charset="0"/>
                      </a:rPr>
                      <a:t>1,0%</a:t>
                    </a:r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Программные </c:v>
                </c:pt>
                <c:pt idx="1">
                  <c:v>Непрогрммные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91.6</c:v>
                </c:pt>
                <c:pt idx="1">
                  <c:v>8.4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Муниципальный долг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Кредиты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Лист1!$C$2:$C$4</c:f>
              <c:numCache>
                <c:formatCode>#,##0.00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shape val="box"/>
        <c:axId val="461474520"/>
        <c:axId val="461470992"/>
        <c:axId val="537174520"/>
      </c:bar3DChart>
      <c:catAx>
        <c:axId val="461474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61470992"/>
        <c:crosses val="autoZero"/>
        <c:auto val="1"/>
        <c:lblAlgn val="ctr"/>
        <c:lblOffset val="100"/>
        <c:noMultiLvlLbl val="0"/>
      </c:catAx>
      <c:valAx>
        <c:axId val="461470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61474520"/>
        <c:crosses val="autoZero"/>
        <c:crossBetween val="between"/>
      </c:valAx>
      <c:serAx>
        <c:axId val="537174520"/>
        <c:scaling>
          <c:orientation val="minMax"/>
        </c:scaling>
        <c:delete val="1"/>
        <c:axPos val="b"/>
        <c:majorTickMark val="out"/>
        <c:minorTickMark val="none"/>
        <c:tickLblPos val="nextTo"/>
        <c:crossAx val="461470992"/>
        <c:crosses val="autoZero"/>
      </c:ser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095684033211481"/>
          <c:y val="4.0830098414992064E-2"/>
          <c:w val="0.7896166082146252"/>
          <c:h val="0.943198507651551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 на прибыль, доходы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4031.8</c:v>
                </c:pt>
                <c:pt idx="1">
                  <c:v>3703.5</c:v>
                </c:pt>
                <c:pt idx="2">
                  <c:v>4390.2</c:v>
                </c:pt>
                <c:pt idx="3">
                  <c:v>4701.5</c:v>
                </c:pt>
                <c:pt idx="4">
                  <c:v>5059.3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Налоги на товары (услуги) реализуемые на территории РФ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Лист1!$C$2:$C$6</c:f>
              <c:numCache>
                <c:formatCode>#,##0.00</c:formatCode>
                <c:ptCount val="5"/>
                <c:pt idx="0">
                  <c:v>4675.2</c:v>
                </c:pt>
                <c:pt idx="1">
                  <c:v>2969.7</c:v>
                </c:pt>
                <c:pt idx="2">
                  <c:v>2983.6</c:v>
                </c:pt>
                <c:pt idx="3">
                  <c:v>3064.5</c:v>
                </c:pt>
                <c:pt idx="4">
                  <c:v>3062.7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Налоги на совокупный доход 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Лист1!$D$2:$D$6</c:f>
              <c:numCache>
                <c:formatCode>#,##0.00</c:formatCode>
                <c:ptCount val="5"/>
                <c:pt idx="0">
                  <c:v>31</c:v>
                </c:pt>
                <c:pt idx="1">
                  <c:v>40.5</c:v>
                </c:pt>
                <c:pt idx="2">
                  <c:v>40.5</c:v>
                </c:pt>
                <c:pt idx="3">
                  <c:v>42.5</c:v>
                </c:pt>
                <c:pt idx="4">
                  <c:v>44.5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Налог на имущество физических лиц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1.2568735271013431E-2"/>
                  <c:y val="-2.07361327112508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Лист1!$E$2:$E$6</c:f>
              <c:numCache>
                <c:formatCode>#,##0.00</c:formatCode>
                <c:ptCount val="5"/>
                <c:pt idx="0" formatCode="General">
                  <c:v>1101.8</c:v>
                </c:pt>
                <c:pt idx="1">
                  <c:v>1434.9</c:v>
                </c:pt>
                <c:pt idx="2">
                  <c:v>1420.2</c:v>
                </c:pt>
                <c:pt idx="3">
                  <c:v>1477</c:v>
                </c:pt>
                <c:pt idx="4">
                  <c:v>1536.1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Земельный налог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513747054202663E-2"/>
                  <c:y val="3.1104199066874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7232259753862266E-2"/>
                  <c:y val="-2.48833592534992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Лист1!$F$2:$F$6</c:f>
              <c:numCache>
                <c:formatCode>#,##0.00</c:formatCode>
                <c:ptCount val="5"/>
                <c:pt idx="0">
                  <c:v>-409.5</c:v>
                </c:pt>
                <c:pt idx="1">
                  <c:v>1390.5</c:v>
                </c:pt>
                <c:pt idx="2">
                  <c:v>1946</c:v>
                </c:pt>
                <c:pt idx="3">
                  <c:v>1995.4</c:v>
                </c:pt>
                <c:pt idx="4">
                  <c:v>2040.7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Доходы от использования имущества, находящегося в государственной и муниципальной собственности 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4.1895784236711184E-3"/>
                  <c:y val="-2.07361327112495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5037968054464445E-2"/>
                  <c:y val="-2.69569725246241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9900497512437734E-2"/>
                  <c:y val="-4.35458786936236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8853102906520033E-2"/>
                  <c:y val="-1.86625194401245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3616129876931133E-2"/>
                  <c:y val="-3.1104199066874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Лист1!$G$2:$G$6</c:f>
              <c:numCache>
                <c:formatCode>#,##0.00</c:formatCode>
                <c:ptCount val="5"/>
                <c:pt idx="0">
                  <c:v>146.9</c:v>
                </c:pt>
                <c:pt idx="1">
                  <c:v>128.4</c:v>
                </c:pt>
                <c:pt idx="2">
                  <c:v>81.8</c:v>
                </c:pt>
                <c:pt idx="3">
                  <c:v>85.1</c:v>
                </c:pt>
                <c:pt idx="4">
                  <c:v>88.5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Доходы от оказания платных услуг 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9.4265514532600164E-3"/>
                  <c:y val="-1.24416796267495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3.7706205813039906E-2"/>
                  <c:y val="-3.73250388802489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Лист1!$H$2:$H$6</c:f>
              <c:numCache>
                <c:formatCode>#,##0.00</c:formatCode>
                <c:ptCount val="5"/>
                <c:pt idx="0">
                  <c:v>1589.9</c:v>
                </c:pt>
                <c:pt idx="1">
                  <c:v>1146.3</c:v>
                </c:pt>
                <c:pt idx="2">
                  <c:v>127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Доходы от реализации имущества, находящегося в государственной и муниципальной собственности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2.9327048965697825E-2"/>
                  <c:y val="-4.35458786936236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3616129876931057E-2"/>
                  <c:y val="-2.69569725246241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6758313694684474E-2"/>
                  <c:y val="-6.63556246759980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Лист1!$I$2:$I$6</c:f>
              <c:numCache>
                <c:formatCode>#,##0.00</c:formatCode>
                <c:ptCount val="5"/>
                <c:pt idx="0">
                  <c:v>0</c:v>
                </c:pt>
                <c:pt idx="1">
                  <c:v>574.9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Штрафы, санкции, возмещение ущерба 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Лист1!$J$2:$J$6</c:f>
              <c:numCache>
                <c:formatCode>#,##0.00</c:formatCode>
                <c:ptCount val="5"/>
                <c:pt idx="0">
                  <c:v>3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 Прочие неналоговые доходы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-1.0473946059177796E-2"/>
                  <c:y val="-4.35458786936236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Лист1!$K$2:$K$6</c:f>
              <c:numCache>
                <c:formatCode>#,##0.00</c:formatCode>
                <c:ptCount val="5"/>
                <c:pt idx="0">
                  <c:v>60</c:v>
                </c:pt>
                <c:pt idx="1">
                  <c:v>300</c:v>
                </c:pt>
                <c:pt idx="2">
                  <c:v>180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axId val="462770584"/>
        <c:axId val="462770976"/>
      </c:barChart>
      <c:catAx>
        <c:axId val="462770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62770976"/>
        <c:crosses val="autoZero"/>
        <c:auto val="1"/>
        <c:lblAlgn val="ctr"/>
        <c:lblOffset val="100"/>
        <c:noMultiLvlLbl val="0"/>
      </c:catAx>
      <c:valAx>
        <c:axId val="46277097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#,##0.00" sourceLinked="1"/>
        <c:majorTickMark val="none"/>
        <c:minorTickMark val="none"/>
        <c:tickLblPos val="nextTo"/>
        <c:crossAx val="462770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2.9724564083849305E-3"/>
          <c:y val="3.3177812337998963E-2"/>
          <c:w val="0.22107786801590884"/>
          <c:h val="0.8857218664152206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7878368862428776E-2"/>
          <c:y val="4.7413575041504279E-2"/>
          <c:w val="0.89841640526641497"/>
          <c:h val="0.58035302767851948"/>
        </c:manualLayout>
      </c:layout>
      <c:pie3DChart>
        <c:varyColors val="1"/>
        <c:ser>
          <c:idx val="0"/>
          <c:order val="0"/>
          <c:tx>
            <c:strRef>
              <c:f>Лист1!$B$1:$B$1</c:f>
              <c:strCache>
                <c:ptCount val="1"/>
                <c:pt idx="0">
                  <c:v>2024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7.6647845848537219E-2"/>
                  <c:y val="-1.47524402026375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Лист1!$A$2:$A$9</c:f>
              <c:strCache>
                <c:ptCount val="8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Прочие неналоговые доходы</c:v>
                </c:pt>
                <c:pt idx="7">
                  <c:v>Доходы от оказания платных услуг </c:v>
                </c:pt>
              </c:strCache>
            </c:strRef>
          </c:cat>
          <c:val>
            <c:numRef>
              <c:f>Лист1!$B$2:$B$9</c:f>
              <c:numCache>
                <c:formatCode>#,##0.00</c:formatCode>
                <c:ptCount val="8"/>
                <c:pt idx="0">
                  <c:v>4390.2</c:v>
                </c:pt>
                <c:pt idx="1">
                  <c:v>2983.6</c:v>
                </c:pt>
                <c:pt idx="2">
                  <c:v>40.5</c:v>
                </c:pt>
                <c:pt idx="3">
                  <c:v>1420.2</c:v>
                </c:pt>
                <c:pt idx="4">
                  <c:v>1946</c:v>
                </c:pt>
                <c:pt idx="5">
                  <c:v>81.8</c:v>
                </c:pt>
                <c:pt idx="6">
                  <c:v>180</c:v>
                </c:pt>
                <c:pt idx="7">
                  <c:v>127</c:v>
                </c:pt>
              </c:numCache>
            </c:numRef>
          </c:val>
        </c:ser>
        <c:ser>
          <c:idx val="1"/>
          <c:order val="1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cat>
            <c:strRef>
              <c:f>Лист1!$A$2:$A$9</c:f>
              <c:strCache>
                <c:ptCount val="8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Прочие неналоговые доходы</c:v>
                </c:pt>
                <c:pt idx="7">
                  <c:v>Доходы от оказания платных услуг 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2"/>
          <c:order val="2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cat>
            <c:strRef>
              <c:f>Лист1!$A$2:$A$9</c:f>
              <c:strCache>
                <c:ptCount val="8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Прочие неналоговые доходы</c:v>
                </c:pt>
                <c:pt idx="7">
                  <c:v>Доходы от оказания платных услуг 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3"/>
          <c:order val="3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cat>
            <c:strRef>
              <c:f>Лист1!$A$2:$A$9</c:f>
              <c:strCache>
                <c:ptCount val="8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Прочие неналоговые доходы</c:v>
                </c:pt>
                <c:pt idx="7">
                  <c:v>Доходы от оказания платных услуг 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6980731067153192E-2"/>
          <c:y val="0.55231230584393276"/>
          <c:w val="0.96784308211473569"/>
          <c:h val="0.4082706566226675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1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9516022035707071E-3"/>
          <c:y val="0.29704833074209674"/>
          <c:w val="0.9423707421187737"/>
          <c:h val="0.67891335239146067"/>
        </c:manualLayout>
      </c:layout>
      <c:pie3DChart>
        <c:varyColors val="1"/>
        <c:ser>
          <c:idx val="0"/>
          <c:order val="0"/>
          <c:tx>
            <c:strRef>
              <c:f>Лист1!$B$1:$B$1</c:f>
              <c:strCache>
                <c:ptCount val="1"/>
                <c:pt idx="0">
                  <c:v>2026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</c:strCache>
            </c:strRef>
          </c:cat>
          <c:val>
            <c:numRef>
              <c:f>Лист1!$B$2:$B$8</c:f>
              <c:numCache>
                <c:formatCode>#,##0.00</c:formatCode>
                <c:ptCount val="7"/>
                <c:pt idx="0">
                  <c:v>5059.3</c:v>
                </c:pt>
                <c:pt idx="1">
                  <c:v>3062.7</c:v>
                </c:pt>
                <c:pt idx="2">
                  <c:v>44.5</c:v>
                </c:pt>
                <c:pt idx="3">
                  <c:v>1536.1</c:v>
                </c:pt>
                <c:pt idx="4">
                  <c:v>2040.7</c:v>
                </c:pt>
                <c:pt idx="5">
                  <c:v>88.5</c:v>
                </c:pt>
                <c:pt idx="6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cat>
            <c:strRef>
              <c:f>Лист1!$A$2:$A$8</c:f>
              <c:strCache>
                <c:ptCount val="7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2"/>
          <c:order val="2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cat>
            <c:strRef>
              <c:f>Лист1!$A$2:$A$8</c:f>
              <c:strCache>
                <c:ptCount val="7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3"/>
          <c:order val="3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cat>
            <c:strRef>
              <c:f>Лист1!$A$2:$A$8</c:f>
              <c:strCache>
                <c:ptCount val="7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0170302786225796E-2"/>
          <c:y val="0.20764102212498275"/>
          <c:w val="0.9423707421187737"/>
          <c:h val="0.67891335239146067"/>
        </c:manualLayout>
      </c:layout>
      <c:pie3DChart>
        <c:varyColors val="1"/>
        <c:ser>
          <c:idx val="0"/>
          <c:order val="0"/>
          <c:tx>
            <c:strRef>
              <c:f>Лист1!$B$1:$B$1</c:f>
              <c:strCache>
                <c:ptCount val="1"/>
                <c:pt idx="0">
                  <c:v>2025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60000"/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60000"/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</c:strCache>
            </c:strRef>
          </c:cat>
          <c:val>
            <c:numRef>
              <c:f>Лист1!$B$2:$B$8</c:f>
              <c:numCache>
                <c:formatCode>#,##0.00</c:formatCode>
                <c:ptCount val="7"/>
                <c:pt idx="0">
                  <c:v>4701.5</c:v>
                </c:pt>
                <c:pt idx="1">
                  <c:v>3064.5</c:v>
                </c:pt>
                <c:pt idx="2">
                  <c:v>42.5</c:v>
                </c:pt>
                <c:pt idx="3">
                  <c:v>1477</c:v>
                </c:pt>
                <c:pt idx="4">
                  <c:v>1995.4</c:v>
                </c:pt>
                <c:pt idx="5">
                  <c:v>85.1</c:v>
                </c:pt>
                <c:pt idx="6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cat>
            <c:strRef>
              <c:f>Лист1!$A$2:$A$8</c:f>
              <c:strCache>
                <c:ptCount val="7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2"/>
          <c:order val="2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cat>
            <c:strRef>
              <c:f>Лист1!$A$2:$A$8</c:f>
              <c:strCache>
                <c:ptCount val="7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3"/>
          <c:order val="3"/>
          <c:tx>
            <c:strRef>
              <c:f>Лист1!#REF!</c:f>
              <c:strCache>
                <c:ptCount val="1"/>
                <c:pt idx="0">
                  <c:v>#REF!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</c:dPt>
          <c:cat>
            <c:strRef>
              <c:f>Лист1!$A$2:$A$8</c:f>
              <c:strCache>
                <c:ptCount val="7"/>
                <c:pt idx="0">
                  <c:v>Налог на прибыль, доходы </c:v>
                </c:pt>
                <c:pt idx="1">
                  <c:v>Налоги на товары (услуги) реализуемые на территории РФ</c:v>
                </c:pt>
                <c:pt idx="2">
                  <c:v>Налоги на совокупный доход </c:v>
                </c:pt>
                <c:pt idx="3">
                  <c:v>Налог на имущество физических лиц</c:v>
                </c:pt>
                <c:pt idx="4">
                  <c:v>Земельный налог</c:v>
                </c:pt>
                <c:pt idx="5">
                  <c:v>Доходы от использования имущества, находящегося в государственной и муниципальной собственности </c:v>
                </c:pt>
                <c:pt idx="6">
                  <c:v>Доходы от оказания платных услуг </c:v>
                </c:pt>
              </c:strCache>
            </c:strRef>
          </c:cat>
          <c:val>
            <c:numRef>
              <c:f>Лист1!#REF!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Дотации бюджетам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-8.4254870984728798E-3"/>
                  <c:y val="-2.81973816717019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2.2116903633491312E-2"/>
                  <c:y val="-2.81973816717019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1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6271</c:v>
                </c:pt>
                <c:pt idx="1">
                  <c:v>7000.9</c:v>
                </c:pt>
                <c:pt idx="2">
                  <c:v>11339.6</c:v>
                </c:pt>
                <c:pt idx="3">
                  <c:v>5699.5</c:v>
                </c:pt>
                <c:pt idx="4">
                  <c:v>5713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Субвенции бюджетам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9.4786729857820676E-3"/>
                  <c:y val="-4.83383685800604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0531858873090947E-2"/>
                  <c:y val="-4.83383685800604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Лист1!$C$2:$C$6</c:f>
              <c:numCache>
                <c:formatCode>#,##0.00</c:formatCode>
                <c:ptCount val="5"/>
                <c:pt idx="0">
                  <c:v>491.4</c:v>
                </c:pt>
                <c:pt idx="1">
                  <c:v>384.5</c:v>
                </c:pt>
                <c:pt idx="2">
                  <c:v>1095.2</c:v>
                </c:pt>
                <c:pt idx="3">
                  <c:v>638</c:v>
                </c:pt>
                <c:pt idx="4">
                  <c:v>638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Субсидии бюджетам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Лист1!$D$2:$D$6</c:f>
              <c:numCache>
                <c:formatCode>#,##0.00</c:formatCode>
                <c:ptCount val="5"/>
                <c:pt idx="0">
                  <c:v>48281.4</c:v>
                </c:pt>
                <c:pt idx="1">
                  <c:v>34181.199999999997</c:v>
                </c:pt>
                <c:pt idx="2">
                  <c:v>23265.5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Иные межбюджетные трансферты 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Лист1!$E$2:$E$6</c:f>
              <c:numCache>
                <c:formatCode>#,##0.00</c:formatCode>
                <c:ptCount val="5"/>
                <c:pt idx="0">
                  <c:v>2879.8</c:v>
                </c:pt>
                <c:pt idx="1">
                  <c:v>4425.7</c:v>
                </c:pt>
                <c:pt idx="2">
                  <c:v>10127.6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Прочие безвозмездные поступления 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Лист1!$F$2:$F$6</c:f>
              <c:numCache>
                <c:formatCode>#,##0.00</c:formatCode>
                <c:ptCount val="5"/>
                <c:pt idx="0">
                  <c:v>0</c:v>
                </c:pt>
                <c:pt idx="1">
                  <c:v>225</c:v>
                </c:pt>
                <c:pt idx="2">
                  <c:v>527.1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Возврат остатков  субсидий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Лист1!$G$2:$G$6</c:f>
              <c:numCache>
                <c:formatCode>0.00</c:formatCode>
                <c:ptCount val="5"/>
                <c:pt idx="0" formatCode="#,##0.00">
                  <c:v>1.8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615460280"/>
        <c:axId val="615468512"/>
      </c:barChart>
      <c:catAx>
        <c:axId val="615460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15468512"/>
        <c:crosses val="autoZero"/>
        <c:auto val="1"/>
        <c:lblAlgn val="ctr"/>
        <c:lblOffset val="100"/>
        <c:noMultiLvlLbl val="0"/>
      </c:catAx>
      <c:valAx>
        <c:axId val="61546851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615460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Общегосударственные вопросы </c:v>
                </c:pt>
              </c:strCache>
            </c:strRef>
          </c:tx>
          <c:spPr>
            <a:gradFill>
              <a:gsLst>
                <a:gs pos="100000">
                  <a:schemeClr val="accent1">
                    <a:alpha val="0"/>
                  </a:schemeClr>
                </a:gs>
                <a:gs pos="50000">
                  <a:schemeClr val="accent1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1.0937499999999985E-2"/>
                  <c:y val="-6.58610187299402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8749999999999999E-2"/>
                  <c:y val="-9.22054262219163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Лист1!$B$2:$B$6</c:f>
              <c:numCache>
                <c:formatCode>#,##0.00</c:formatCode>
                <c:ptCount val="5"/>
                <c:pt idx="0">
                  <c:v>1244.9000000000001</c:v>
                </c:pt>
                <c:pt idx="1">
                  <c:v>550.6</c:v>
                </c:pt>
                <c:pt idx="2">
                  <c:v>308.8</c:v>
                </c:pt>
                <c:pt idx="3">
                  <c:v>487.2</c:v>
                </c:pt>
                <c:pt idx="4" formatCode="General">
                  <c:v>492.2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Национальная оборона</c:v>
                </c:pt>
              </c:strCache>
            </c:strRef>
          </c:tx>
          <c:spPr>
            <a:gradFill>
              <a:gsLst>
                <a:gs pos="100000">
                  <a:schemeClr val="accent2">
                    <a:alpha val="0"/>
                  </a:schemeClr>
                </a:gs>
                <a:gs pos="50000">
                  <a:schemeClr val="accent2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2"/>
              <c:layout>
                <c:manualLayout>
                  <c:x val="-2.9969441814734155E-2"/>
                  <c:y val="-6.58610187299403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8.282410868194607E-3"/>
                  <c:y val="-4.93957640474551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Лист1!$C$2:$C$6</c:f>
              <c:numCache>
                <c:formatCode>#,##0.00</c:formatCode>
                <c:ptCount val="5"/>
                <c:pt idx="0">
                  <c:v>326.39999999999998</c:v>
                </c:pt>
                <c:pt idx="1">
                  <c:v>384.5</c:v>
                </c:pt>
                <c:pt idx="2">
                  <c:v>457.6</c:v>
                </c:pt>
                <c:pt idx="3">
                  <c:v>0</c:v>
                </c:pt>
                <c:pt idx="4" formatCode="General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Национальная экономика </c:v>
                </c:pt>
              </c:strCache>
            </c:strRef>
          </c:tx>
          <c:spPr>
            <a:gradFill>
              <a:gsLst>
                <a:gs pos="100000">
                  <a:schemeClr val="accent3">
                    <a:alpha val="0"/>
                  </a:schemeClr>
                </a:gs>
                <a:gs pos="50000">
                  <a:schemeClr val="accent3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2.9687499999999999E-2"/>
                  <c:y val="-6.586101872994086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3.9314444743735804E-3"/>
                  <c:y val="-5.06856726638267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1953703963415354E-2"/>
                  <c:y val="-5.9274916856946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9.5629631707322121E-3"/>
                  <c:y val="-8.56193243489223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Лист1!$D$2:$D$6</c:f>
              <c:numCache>
                <c:formatCode>#,##0.00</c:formatCode>
                <c:ptCount val="5"/>
                <c:pt idx="0">
                  <c:v>24105.3</c:v>
                </c:pt>
                <c:pt idx="1">
                  <c:v>27900.400000000001</c:v>
                </c:pt>
                <c:pt idx="2">
                  <c:v>23819.7</c:v>
                </c:pt>
                <c:pt idx="3">
                  <c:v>5664.5</c:v>
                </c:pt>
                <c:pt idx="4" formatCode="General">
                  <c:v>5862.7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Жилищно-коммунальное  хозяйство </c:v>
                </c:pt>
              </c:strCache>
            </c:strRef>
          </c:tx>
          <c:spPr>
            <a:gradFill>
              <a:gsLst>
                <a:gs pos="100000">
                  <a:schemeClr val="accent4">
                    <a:alpha val="0"/>
                  </a:schemeClr>
                </a:gs>
                <a:gs pos="50000">
                  <a:schemeClr val="accent4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1"/>
              <c:layout>
                <c:manualLayout>
                  <c:x val="4.1046547036960833E-2"/>
                  <c:y val="-5.24916711287700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3276911870789337E-2"/>
                  <c:y val="-5.12018320021586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1516667134147478E-2"/>
                  <c:y val="-1.97583056189820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Лист1!$E$2:$E$6</c:f>
              <c:numCache>
                <c:formatCode>#,##0.00</c:formatCode>
                <c:ptCount val="5"/>
                <c:pt idx="0">
                  <c:v>44682.8</c:v>
                </c:pt>
                <c:pt idx="1">
                  <c:v>29140.400000000001</c:v>
                </c:pt>
                <c:pt idx="2">
                  <c:v>33500.699999999997</c:v>
                </c:pt>
                <c:pt idx="3">
                  <c:v>10813.8</c:v>
                </c:pt>
                <c:pt idx="4" formatCode="General">
                  <c:v>11089.9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Социальная политика</c:v>
                </c:pt>
              </c:strCache>
            </c:strRef>
          </c:tx>
          <c:spPr>
            <a:gradFill>
              <a:gsLst>
                <a:gs pos="100000">
                  <a:schemeClr val="accent5">
                    <a:alpha val="0"/>
                  </a:schemeClr>
                </a:gs>
                <a:gs pos="50000">
                  <a:schemeClr val="accent5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2"/>
              <c:layout>
                <c:manualLayout>
                  <c:x val="2.1516667134147391E-2"/>
                  <c:y val="-3.95166112379641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3.1719953517975075E-2"/>
                  <c:y val="-4.93957640474553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3819653438917383E-2"/>
                  <c:y val="-3.55104203511057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Лист1!$F$2:$F$6</c:f>
              <c:numCache>
                <c:formatCode>#,##0.00</c:formatCode>
                <c:ptCount val="5"/>
                <c:pt idx="0">
                  <c:v>165</c:v>
                </c:pt>
                <c:pt idx="1">
                  <c:v>0</c:v>
                </c:pt>
                <c:pt idx="2">
                  <c:v>638</c:v>
                </c:pt>
                <c:pt idx="3">
                  <c:v>638</c:v>
                </c:pt>
                <c:pt idx="4">
                  <c:v>638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Физическая культура и спорт </c:v>
                </c:pt>
              </c:strCache>
            </c:strRef>
          </c:tx>
          <c:spPr>
            <a:gradFill>
              <a:gsLst>
                <a:gs pos="100000">
                  <a:schemeClr val="accent6">
                    <a:alpha val="0"/>
                  </a:schemeClr>
                </a:gs>
                <a:gs pos="50000">
                  <a:schemeClr val="accent6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5000000000000001E-2"/>
                  <c:y val="-2.9637458428473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5625E-2"/>
                  <c:y val="-2.63444074919761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3.7414811034530017E-2"/>
                  <c:y val="-6.58610187299403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4.674667277822913E-2"/>
                  <c:y val="-6.18549581074903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2.3387105819706339E-2"/>
                  <c:y val="-1.3020337050027452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</c:numCache>
            </c:numRef>
          </c:cat>
          <c:val>
            <c:numRef>
              <c:f>Лист1!$G$2:$G$6</c:f>
              <c:numCache>
                <c:formatCode>#,##0.00</c:formatCode>
                <c:ptCount val="5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 formatCode="General">
                  <c:v>100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0"/>
        <c:shape val="box"/>
        <c:axId val="462771368"/>
        <c:axId val="462769016"/>
        <c:axId val="0"/>
      </c:bar3DChart>
      <c:catAx>
        <c:axId val="462771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62769016"/>
        <c:crosses val="autoZero"/>
        <c:auto val="1"/>
        <c:lblAlgn val="ctr"/>
        <c:lblOffset val="100"/>
        <c:noMultiLvlLbl val="0"/>
      </c:catAx>
      <c:valAx>
        <c:axId val="46276901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4627713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7360851377952751E-2"/>
          <c:y val="0.78301491000117718"/>
          <c:w val="0.81465329724409452"/>
          <c:h val="0.1972267843798407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2024</a:t>
            </a:r>
          </a:p>
        </c:rich>
      </c:tx>
      <c:layout>
        <c:manualLayout>
          <c:xMode val="edge"/>
          <c:yMode val="edge"/>
          <c:x val="8.3345602060234461E-2"/>
          <c:y val="7.335940781333968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3994564365649845"/>
          <c:w val="1"/>
          <c:h val="0.7418159167546675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Lbls>
            <c:dLbl>
              <c:idx val="0"/>
              <c:layout>
                <c:manualLayout>
                  <c:x val="-8.9200861469740302E-4"/>
                  <c:y val="-4.100347805372603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15672611111744172"/>
                  <c:y val="0.1877576270133588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5581495873073761"/>
                  <c:y val="6.253487029532393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.22594224202437785"/>
                  <c:y val="-0.126955514763919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0.11943996870145215"/>
                  <c:y val="-1.929057506139166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.15437097135651098"/>
                  <c:y val="4.9466951081000507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Общегосударственные вопросы </c:v>
                </c:pt>
                <c:pt idx="1">
                  <c:v>Национальная оборона</c:v>
                </c:pt>
                <c:pt idx="2">
                  <c:v>Национальная экономика </c:v>
                </c:pt>
                <c:pt idx="3">
                  <c:v>Жилищно-коммунальное  хозяйство </c:v>
                </c:pt>
                <c:pt idx="4">
                  <c:v>Социальная политика</c:v>
                </c:pt>
                <c:pt idx="5">
                  <c:v>Физическая культура и спорт </c:v>
                </c:pt>
              </c:strCache>
            </c:strRef>
          </c:cat>
          <c:val>
            <c:numRef>
              <c:f>Лист1!$B$2:$B$7</c:f>
              <c:numCache>
                <c:formatCode>#,##0.00</c:formatCode>
                <c:ptCount val="6"/>
                <c:pt idx="0">
                  <c:v>308.8</c:v>
                </c:pt>
                <c:pt idx="1">
                  <c:v>457.26</c:v>
                </c:pt>
                <c:pt idx="2">
                  <c:v>23819.7</c:v>
                </c:pt>
                <c:pt idx="3">
                  <c:v>33500.699999999997</c:v>
                </c:pt>
                <c:pt idx="4">
                  <c:v>638</c:v>
                </c:pt>
                <c:pt idx="5">
                  <c:v>100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solidFill>
            <a:schemeClr val="bg1"/>
          </a:solidFill>
        </a:ln>
        <a:effectLst/>
      </c:spPr>
    </c:plotArea>
    <c:plotVisOnly val="1"/>
    <c:dispBlanksAs val="gap"/>
    <c:showDLblsOverMax val="0"/>
  </c:chart>
  <c:spPr>
    <a:noFill/>
    <a:ln w="9525" cap="flat" cmpd="sng" algn="ctr">
      <a:solidFill>
        <a:schemeClr val="bg1"/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2025</a:t>
            </a:r>
          </a:p>
        </c:rich>
      </c:tx>
      <c:layout>
        <c:manualLayout>
          <c:xMode val="edge"/>
          <c:yMode val="edge"/>
          <c:x val="0.84745566136554629"/>
          <c:y val="0.6017068353385747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0465351542741529E-3"/>
          <c:y val="0.13632682649110939"/>
          <c:w val="0.99595346484572589"/>
          <c:h val="0.5355433383274910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</c:dPt>
          <c:dLbls>
            <c:dLbl>
              <c:idx val="0"/>
              <c:layout>
                <c:manualLayout>
                  <c:x val="-0.11435736420797868"/>
                  <c:y val="-7.582185899879982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3127137145240023"/>
                  <c:y val="-3.787470903329675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6.3279613412809382E-2"/>
                  <c:y val="1.101417130110736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8.558376464624165E-2"/>
                  <c:y val="-4.915519699821577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Лист1!$A$2:$A$7</c:f>
              <c:strCache>
                <c:ptCount val="6"/>
                <c:pt idx="0">
                  <c:v>Общегосударственные вопросы </c:v>
                </c:pt>
                <c:pt idx="1">
                  <c:v>Национальная оборона</c:v>
                </c:pt>
                <c:pt idx="2">
                  <c:v>Национальная экономика </c:v>
                </c:pt>
                <c:pt idx="3">
                  <c:v>Жилищно-коммунальное  хозяйство </c:v>
                </c:pt>
                <c:pt idx="4">
                  <c:v>Социальная политика</c:v>
                </c:pt>
                <c:pt idx="5">
                  <c:v>Физическая культура и спорт </c:v>
                </c:pt>
              </c:strCache>
            </c:strRef>
          </c:cat>
          <c:val>
            <c:numRef>
              <c:f>Лист1!$B$2:$B$7</c:f>
              <c:numCache>
                <c:formatCode>#,##0.00</c:formatCode>
                <c:ptCount val="6"/>
                <c:pt idx="0">
                  <c:v>487.2</c:v>
                </c:pt>
                <c:pt idx="1">
                  <c:v>0</c:v>
                </c:pt>
                <c:pt idx="2">
                  <c:v>5664.5</c:v>
                </c:pt>
                <c:pt idx="3">
                  <c:v>10813.8</c:v>
                </c:pt>
                <c:pt idx="4">
                  <c:v>638</c:v>
                </c:pt>
                <c:pt idx="5">
                  <c:v>100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0583789175885723"/>
          <c:y val="0.71651728494885658"/>
          <c:w val="0.85677893067104927"/>
          <c:h val="0.28348271505114347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bg1"/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11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12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6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9CCE19-1CCF-4ACB-AF76-5BD607ADA87F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07EE32D-D595-413B-9D02-B5BF9C8402DC}" type="pres">
      <dgm:prSet presAssocID="{989CCE19-1CCF-4ACB-AF76-5BD607ADA87F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9748A3E5-251D-4C9F-AAE6-AC50690F53F6}" type="presOf" srcId="{989CCE19-1CCF-4ACB-AF76-5BD607ADA87F}" destId="{807EE32D-D595-413B-9D02-B5BF9C8402DC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34CD335-F788-4129-B20E-AE994C649C8B}" type="doc">
      <dgm:prSet loTypeId="urn:microsoft.com/office/officeart/2005/8/layout/hList7" loCatId="list" qsTypeId="urn:microsoft.com/office/officeart/2005/8/quickstyle/3d1" qsCatId="3D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00BB2F97-B940-4D14-B7C4-771B5A36795E}">
      <dgm:prSet custT="1"/>
      <dgm:spPr/>
      <dgm:t>
        <a:bodyPr/>
        <a:lstStyle/>
        <a:p>
          <a:pPr rtl="0"/>
          <a:r>
            <a:rPr lang="ru-RU" sz="1600" b="1" i="1" dirty="0" smtClean="0"/>
            <a:t>Дотации</a:t>
          </a:r>
          <a:r>
            <a:rPr lang="ru-RU" sz="1600" i="1" dirty="0" smtClean="0"/>
            <a:t> – </a:t>
          </a:r>
          <a:r>
            <a:rPr lang="ru-RU" sz="1600" dirty="0" smtClean="0"/>
            <a:t>межбюджетные трансферты, предоставляемые на безвозмездной и безвозвратной основе без установления направлений и (или) условий их использования;</a:t>
          </a:r>
          <a:endParaRPr lang="ru-RU" sz="1600" dirty="0"/>
        </a:p>
      </dgm:t>
    </dgm:pt>
    <dgm:pt modelId="{239E7834-7108-418D-B9EA-3D1FE48B721C}" type="parTrans" cxnId="{09C989FF-843E-4C2F-AEE5-BB41E33F2FA0}">
      <dgm:prSet/>
      <dgm:spPr/>
      <dgm:t>
        <a:bodyPr/>
        <a:lstStyle/>
        <a:p>
          <a:endParaRPr lang="ru-RU"/>
        </a:p>
      </dgm:t>
    </dgm:pt>
    <dgm:pt modelId="{F2CDD722-1FB7-4BB2-A40A-17F9B6751B41}" type="sibTrans" cxnId="{09C989FF-843E-4C2F-AEE5-BB41E33F2FA0}">
      <dgm:prSet/>
      <dgm:spPr/>
      <dgm:t>
        <a:bodyPr/>
        <a:lstStyle/>
        <a:p>
          <a:endParaRPr lang="ru-RU"/>
        </a:p>
      </dgm:t>
    </dgm:pt>
    <dgm:pt modelId="{8350FFAA-E705-4C2E-BC16-E31759B4D886}">
      <dgm:prSet custT="1"/>
      <dgm:spPr/>
      <dgm:t>
        <a:bodyPr/>
        <a:lstStyle/>
        <a:p>
          <a:r>
            <a:rPr lang="ru-RU" sz="16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Субсидии</a:t>
          </a:r>
          <a:r>
            <a:rPr lang="ru-RU" sz="16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– </a:t>
          </a:r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сумма средств в денежной или натуральной форме, выделенных из местных бюджетов или в специальных фондов конкретному объекту хозяйствования для организации или поддержания какой-либо деятельности, доходы от которой временно не покрывают нормативную величину расходов;</a:t>
          </a:r>
          <a:endParaRPr lang="ru-RU" sz="160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7A4F99-A260-4A17-9EA5-DA012FC4132A}" type="parTrans" cxnId="{0DE0054D-A22A-4581-A9F8-72DBDF8330AD}">
      <dgm:prSet/>
      <dgm:spPr/>
      <dgm:t>
        <a:bodyPr/>
        <a:lstStyle/>
        <a:p>
          <a:endParaRPr lang="ru-RU"/>
        </a:p>
      </dgm:t>
    </dgm:pt>
    <dgm:pt modelId="{342FB718-CFD6-43BE-AF89-B212A58F5E85}" type="sibTrans" cxnId="{0DE0054D-A22A-4581-A9F8-72DBDF8330AD}">
      <dgm:prSet/>
      <dgm:spPr/>
      <dgm:t>
        <a:bodyPr/>
        <a:lstStyle/>
        <a:p>
          <a:endParaRPr lang="ru-RU"/>
        </a:p>
      </dgm:t>
    </dgm:pt>
    <dgm:pt modelId="{24E550C6-3195-4E36-91F9-339448BEA22C}">
      <dgm:prSet custT="1"/>
      <dgm:spPr/>
      <dgm:t>
        <a:bodyPr/>
        <a:lstStyle/>
        <a:p>
          <a:r>
            <a:rPr lang="ru-RU" sz="1600" b="1" i="1" dirty="0" smtClean="0"/>
            <a:t>Субвенции</a:t>
          </a:r>
          <a:r>
            <a:rPr lang="ru-RU" sz="1600" i="1" dirty="0" smtClean="0"/>
            <a:t> – </a:t>
          </a:r>
          <a:r>
            <a:rPr lang="ru-RU" sz="1600" dirty="0" smtClean="0"/>
            <a:t>вид денежной помощи местным бюджетам со стороны государственного бюджета, предназначенной на определенную цель.</a:t>
          </a:r>
          <a:endParaRPr lang="ru-RU" sz="1600" i="1" dirty="0"/>
        </a:p>
      </dgm:t>
    </dgm:pt>
    <dgm:pt modelId="{BF25ABD9-86B9-490C-8467-C76B69066B3C}" type="parTrans" cxnId="{C68D1465-8C0E-4676-ACDF-FB0E1DDC77EF}">
      <dgm:prSet/>
      <dgm:spPr/>
      <dgm:t>
        <a:bodyPr/>
        <a:lstStyle/>
        <a:p>
          <a:endParaRPr lang="ru-RU"/>
        </a:p>
      </dgm:t>
    </dgm:pt>
    <dgm:pt modelId="{B77DA784-49C2-4E3A-86DF-D14DB2DFE157}" type="sibTrans" cxnId="{C68D1465-8C0E-4676-ACDF-FB0E1DDC77EF}">
      <dgm:prSet/>
      <dgm:spPr/>
      <dgm:t>
        <a:bodyPr/>
        <a:lstStyle/>
        <a:p>
          <a:endParaRPr lang="ru-RU"/>
        </a:p>
      </dgm:t>
    </dgm:pt>
    <dgm:pt modelId="{47FABE33-F99E-4B1A-86D4-86FE12736770}" type="pres">
      <dgm:prSet presAssocID="{434CD335-F788-4129-B20E-AE994C649C8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ECEC515-95FD-4177-96D3-C4DADCAE9C1F}" type="pres">
      <dgm:prSet presAssocID="{434CD335-F788-4129-B20E-AE994C649C8B}" presName="fgShape" presStyleLbl="fgShp" presStyleIdx="0" presStyleCnt="1"/>
      <dgm:spPr/>
    </dgm:pt>
    <dgm:pt modelId="{1CC6616D-E065-46F6-BDF9-1AAB09CFF254}" type="pres">
      <dgm:prSet presAssocID="{434CD335-F788-4129-B20E-AE994C649C8B}" presName="linComp" presStyleCnt="0"/>
      <dgm:spPr/>
    </dgm:pt>
    <dgm:pt modelId="{F372AECF-04DB-4516-A0D5-B826BFB5431F}" type="pres">
      <dgm:prSet presAssocID="{00BB2F97-B940-4D14-B7C4-771B5A36795E}" presName="compNode" presStyleCnt="0"/>
      <dgm:spPr/>
    </dgm:pt>
    <dgm:pt modelId="{A7DB0650-4956-49FE-97BB-C6087740CC25}" type="pres">
      <dgm:prSet presAssocID="{00BB2F97-B940-4D14-B7C4-771B5A36795E}" presName="bkgdShape" presStyleLbl="node1" presStyleIdx="0" presStyleCnt="3"/>
      <dgm:spPr/>
      <dgm:t>
        <a:bodyPr/>
        <a:lstStyle/>
        <a:p>
          <a:endParaRPr lang="ru-RU"/>
        </a:p>
      </dgm:t>
    </dgm:pt>
    <dgm:pt modelId="{4F936B95-26F5-4A00-96DA-03370193DD94}" type="pres">
      <dgm:prSet presAssocID="{00BB2F97-B940-4D14-B7C4-771B5A36795E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E9DAC4-15F6-412A-9CD4-A046A29EA68C}" type="pres">
      <dgm:prSet presAssocID="{00BB2F97-B940-4D14-B7C4-771B5A36795E}" presName="invisiNode" presStyleLbl="node1" presStyleIdx="0" presStyleCnt="3"/>
      <dgm:spPr/>
    </dgm:pt>
    <dgm:pt modelId="{AB22C6CD-E564-4AB0-AB69-47199C222FAF}" type="pres">
      <dgm:prSet presAssocID="{00BB2F97-B940-4D14-B7C4-771B5A36795E}" presName="imagNode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BEE8148F-6890-4074-9DE1-96FBEA85638B}" type="pres">
      <dgm:prSet presAssocID="{F2CDD722-1FB7-4BB2-A40A-17F9B6751B4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694F36D-D91C-44DF-B82C-3B8FB70FCC1A}" type="pres">
      <dgm:prSet presAssocID="{8350FFAA-E705-4C2E-BC16-E31759B4D886}" presName="compNode" presStyleCnt="0"/>
      <dgm:spPr/>
    </dgm:pt>
    <dgm:pt modelId="{C2EEA2E2-7441-4C38-A3D4-B119025C605B}" type="pres">
      <dgm:prSet presAssocID="{8350FFAA-E705-4C2E-BC16-E31759B4D886}" presName="bkgdShape" presStyleLbl="node1" presStyleIdx="1" presStyleCnt="3"/>
      <dgm:spPr/>
      <dgm:t>
        <a:bodyPr/>
        <a:lstStyle/>
        <a:p>
          <a:endParaRPr lang="ru-RU"/>
        </a:p>
      </dgm:t>
    </dgm:pt>
    <dgm:pt modelId="{49ECF42C-C46B-4B27-9AC3-53C55E79F9AC}" type="pres">
      <dgm:prSet presAssocID="{8350FFAA-E705-4C2E-BC16-E31759B4D886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73490C-2F22-42FD-BAD0-CB8972C4853A}" type="pres">
      <dgm:prSet presAssocID="{8350FFAA-E705-4C2E-BC16-E31759B4D886}" presName="invisiNode" presStyleLbl="node1" presStyleIdx="1" presStyleCnt="3"/>
      <dgm:spPr/>
    </dgm:pt>
    <dgm:pt modelId="{B0B38BF8-D970-45C0-93FC-CB41A095FECF}" type="pres">
      <dgm:prSet presAssocID="{8350FFAA-E705-4C2E-BC16-E31759B4D886}" presName="imagNod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D5E5A132-496E-4267-B9AF-4D274C52CC2E}" type="pres">
      <dgm:prSet presAssocID="{342FB718-CFD6-43BE-AF89-B212A58F5E8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F66C737-1160-4097-A32D-F3C813C4068C}" type="pres">
      <dgm:prSet presAssocID="{24E550C6-3195-4E36-91F9-339448BEA22C}" presName="compNode" presStyleCnt="0"/>
      <dgm:spPr/>
    </dgm:pt>
    <dgm:pt modelId="{3494B0B0-5CCD-479F-9A56-D59B10DD31EC}" type="pres">
      <dgm:prSet presAssocID="{24E550C6-3195-4E36-91F9-339448BEA22C}" presName="bkgdShape" presStyleLbl="node1" presStyleIdx="2" presStyleCnt="3"/>
      <dgm:spPr/>
      <dgm:t>
        <a:bodyPr/>
        <a:lstStyle/>
        <a:p>
          <a:endParaRPr lang="ru-RU"/>
        </a:p>
      </dgm:t>
    </dgm:pt>
    <dgm:pt modelId="{5B101587-BED8-46F4-9C53-2BA34E6A2F08}" type="pres">
      <dgm:prSet presAssocID="{24E550C6-3195-4E36-91F9-339448BEA22C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2C9EAD-54A3-4FD2-B5F7-E82F4455986B}" type="pres">
      <dgm:prSet presAssocID="{24E550C6-3195-4E36-91F9-339448BEA22C}" presName="invisiNode" presStyleLbl="node1" presStyleIdx="2" presStyleCnt="3"/>
      <dgm:spPr/>
    </dgm:pt>
    <dgm:pt modelId="{52012ED7-C83E-48C9-BC44-FCC3E615B804}" type="pres">
      <dgm:prSet presAssocID="{24E550C6-3195-4E36-91F9-339448BEA22C}" presName="imagNode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30029973-12FB-4BDC-9FEA-C8F7F9BC51AB}" type="presOf" srcId="{434CD335-F788-4129-B20E-AE994C649C8B}" destId="{47FABE33-F99E-4B1A-86D4-86FE12736770}" srcOrd="0" destOrd="0" presId="urn:microsoft.com/office/officeart/2005/8/layout/hList7"/>
    <dgm:cxn modelId="{566B9DDA-3FB6-4FDF-93D7-F8CC4E8BD80F}" type="presOf" srcId="{00BB2F97-B940-4D14-B7C4-771B5A36795E}" destId="{4F936B95-26F5-4A00-96DA-03370193DD94}" srcOrd="1" destOrd="0" presId="urn:microsoft.com/office/officeart/2005/8/layout/hList7"/>
    <dgm:cxn modelId="{0DE0054D-A22A-4581-A9F8-72DBDF8330AD}" srcId="{434CD335-F788-4129-B20E-AE994C649C8B}" destId="{8350FFAA-E705-4C2E-BC16-E31759B4D886}" srcOrd="1" destOrd="0" parTransId="{5C7A4F99-A260-4A17-9EA5-DA012FC4132A}" sibTransId="{342FB718-CFD6-43BE-AF89-B212A58F5E85}"/>
    <dgm:cxn modelId="{E8132628-44F6-4AB4-945C-15095731A04D}" type="presOf" srcId="{8350FFAA-E705-4C2E-BC16-E31759B4D886}" destId="{C2EEA2E2-7441-4C38-A3D4-B119025C605B}" srcOrd="0" destOrd="0" presId="urn:microsoft.com/office/officeart/2005/8/layout/hList7"/>
    <dgm:cxn modelId="{65A3F32C-720C-4613-9FF6-14AA77754249}" type="presOf" srcId="{24E550C6-3195-4E36-91F9-339448BEA22C}" destId="{5B101587-BED8-46F4-9C53-2BA34E6A2F08}" srcOrd="1" destOrd="0" presId="urn:microsoft.com/office/officeart/2005/8/layout/hList7"/>
    <dgm:cxn modelId="{C68D1465-8C0E-4676-ACDF-FB0E1DDC77EF}" srcId="{434CD335-F788-4129-B20E-AE994C649C8B}" destId="{24E550C6-3195-4E36-91F9-339448BEA22C}" srcOrd="2" destOrd="0" parTransId="{BF25ABD9-86B9-490C-8467-C76B69066B3C}" sibTransId="{B77DA784-49C2-4E3A-86DF-D14DB2DFE157}"/>
    <dgm:cxn modelId="{B6EA7CBE-3846-453C-979D-7B9749C6708E}" type="presOf" srcId="{00BB2F97-B940-4D14-B7C4-771B5A36795E}" destId="{A7DB0650-4956-49FE-97BB-C6087740CC25}" srcOrd="0" destOrd="0" presId="urn:microsoft.com/office/officeart/2005/8/layout/hList7"/>
    <dgm:cxn modelId="{4872EC69-75E9-44FC-A238-83E350EC7AB3}" type="presOf" srcId="{24E550C6-3195-4E36-91F9-339448BEA22C}" destId="{3494B0B0-5CCD-479F-9A56-D59B10DD31EC}" srcOrd="0" destOrd="0" presId="urn:microsoft.com/office/officeart/2005/8/layout/hList7"/>
    <dgm:cxn modelId="{A4C8B76C-EA98-4797-9BEE-553DBA6A0455}" type="presOf" srcId="{8350FFAA-E705-4C2E-BC16-E31759B4D886}" destId="{49ECF42C-C46B-4B27-9AC3-53C55E79F9AC}" srcOrd="1" destOrd="0" presId="urn:microsoft.com/office/officeart/2005/8/layout/hList7"/>
    <dgm:cxn modelId="{D31EE5AA-547F-48F2-8F33-9454578A04E4}" type="presOf" srcId="{F2CDD722-1FB7-4BB2-A40A-17F9B6751B41}" destId="{BEE8148F-6890-4074-9DE1-96FBEA85638B}" srcOrd="0" destOrd="0" presId="urn:microsoft.com/office/officeart/2005/8/layout/hList7"/>
    <dgm:cxn modelId="{09C989FF-843E-4C2F-AEE5-BB41E33F2FA0}" srcId="{434CD335-F788-4129-B20E-AE994C649C8B}" destId="{00BB2F97-B940-4D14-B7C4-771B5A36795E}" srcOrd="0" destOrd="0" parTransId="{239E7834-7108-418D-B9EA-3D1FE48B721C}" sibTransId="{F2CDD722-1FB7-4BB2-A40A-17F9B6751B41}"/>
    <dgm:cxn modelId="{5996CA74-0575-4BC3-AB1E-E7402800B328}" type="presOf" srcId="{342FB718-CFD6-43BE-AF89-B212A58F5E85}" destId="{D5E5A132-496E-4267-B9AF-4D274C52CC2E}" srcOrd="0" destOrd="0" presId="urn:microsoft.com/office/officeart/2005/8/layout/hList7"/>
    <dgm:cxn modelId="{7FDC7ABD-FCE6-469E-9451-0EE42F75ADF6}" type="presParOf" srcId="{47FABE33-F99E-4B1A-86D4-86FE12736770}" destId="{2ECEC515-95FD-4177-96D3-C4DADCAE9C1F}" srcOrd="0" destOrd="0" presId="urn:microsoft.com/office/officeart/2005/8/layout/hList7"/>
    <dgm:cxn modelId="{5634ED4F-0D7E-4CC4-A29D-1DD7E4CC3DE4}" type="presParOf" srcId="{47FABE33-F99E-4B1A-86D4-86FE12736770}" destId="{1CC6616D-E065-46F6-BDF9-1AAB09CFF254}" srcOrd="1" destOrd="0" presId="urn:microsoft.com/office/officeart/2005/8/layout/hList7"/>
    <dgm:cxn modelId="{B817878F-B576-4393-9B00-89670C394708}" type="presParOf" srcId="{1CC6616D-E065-46F6-BDF9-1AAB09CFF254}" destId="{F372AECF-04DB-4516-A0D5-B826BFB5431F}" srcOrd="0" destOrd="0" presId="urn:microsoft.com/office/officeart/2005/8/layout/hList7"/>
    <dgm:cxn modelId="{247179FA-3F06-4C97-9A57-0F8AF1C34F68}" type="presParOf" srcId="{F372AECF-04DB-4516-A0D5-B826BFB5431F}" destId="{A7DB0650-4956-49FE-97BB-C6087740CC25}" srcOrd="0" destOrd="0" presId="urn:microsoft.com/office/officeart/2005/8/layout/hList7"/>
    <dgm:cxn modelId="{0EFDDBD6-ABB9-4395-9EC0-8E02A8B6A12B}" type="presParOf" srcId="{F372AECF-04DB-4516-A0D5-B826BFB5431F}" destId="{4F936B95-26F5-4A00-96DA-03370193DD94}" srcOrd="1" destOrd="0" presId="urn:microsoft.com/office/officeart/2005/8/layout/hList7"/>
    <dgm:cxn modelId="{7031E780-E34C-4223-B251-0D7480DD305A}" type="presParOf" srcId="{F372AECF-04DB-4516-A0D5-B826BFB5431F}" destId="{28E9DAC4-15F6-412A-9CD4-A046A29EA68C}" srcOrd="2" destOrd="0" presId="urn:microsoft.com/office/officeart/2005/8/layout/hList7"/>
    <dgm:cxn modelId="{A72EE67A-8118-42C0-AF1E-964D98E2B656}" type="presParOf" srcId="{F372AECF-04DB-4516-A0D5-B826BFB5431F}" destId="{AB22C6CD-E564-4AB0-AB69-47199C222FAF}" srcOrd="3" destOrd="0" presId="urn:microsoft.com/office/officeart/2005/8/layout/hList7"/>
    <dgm:cxn modelId="{8969CB25-5DFF-4617-B0D6-DA698DC58C4B}" type="presParOf" srcId="{1CC6616D-E065-46F6-BDF9-1AAB09CFF254}" destId="{BEE8148F-6890-4074-9DE1-96FBEA85638B}" srcOrd="1" destOrd="0" presId="urn:microsoft.com/office/officeart/2005/8/layout/hList7"/>
    <dgm:cxn modelId="{A5EE1FAF-D6AB-49B5-8FF1-7BFE56369B5F}" type="presParOf" srcId="{1CC6616D-E065-46F6-BDF9-1AAB09CFF254}" destId="{A694F36D-D91C-44DF-B82C-3B8FB70FCC1A}" srcOrd="2" destOrd="0" presId="urn:microsoft.com/office/officeart/2005/8/layout/hList7"/>
    <dgm:cxn modelId="{C4CFA233-FDC0-48CF-B06F-C28A3E48F6A3}" type="presParOf" srcId="{A694F36D-D91C-44DF-B82C-3B8FB70FCC1A}" destId="{C2EEA2E2-7441-4C38-A3D4-B119025C605B}" srcOrd="0" destOrd="0" presId="urn:microsoft.com/office/officeart/2005/8/layout/hList7"/>
    <dgm:cxn modelId="{8BB6B443-5CF7-4F5E-B342-9B7FB9AFC1B5}" type="presParOf" srcId="{A694F36D-D91C-44DF-B82C-3B8FB70FCC1A}" destId="{49ECF42C-C46B-4B27-9AC3-53C55E79F9AC}" srcOrd="1" destOrd="0" presId="urn:microsoft.com/office/officeart/2005/8/layout/hList7"/>
    <dgm:cxn modelId="{1E728978-39AF-49BC-A508-E564A2D9C179}" type="presParOf" srcId="{A694F36D-D91C-44DF-B82C-3B8FB70FCC1A}" destId="{1573490C-2F22-42FD-BAD0-CB8972C4853A}" srcOrd="2" destOrd="0" presId="urn:microsoft.com/office/officeart/2005/8/layout/hList7"/>
    <dgm:cxn modelId="{FA78989B-828F-4954-82F4-B693BCB211F4}" type="presParOf" srcId="{A694F36D-D91C-44DF-B82C-3B8FB70FCC1A}" destId="{B0B38BF8-D970-45C0-93FC-CB41A095FECF}" srcOrd="3" destOrd="0" presId="urn:microsoft.com/office/officeart/2005/8/layout/hList7"/>
    <dgm:cxn modelId="{1FFA3E77-6E2B-4A9F-8900-0FC22823CE1C}" type="presParOf" srcId="{1CC6616D-E065-46F6-BDF9-1AAB09CFF254}" destId="{D5E5A132-496E-4267-B9AF-4D274C52CC2E}" srcOrd="3" destOrd="0" presId="urn:microsoft.com/office/officeart/2005/8/layout/hList7"/>
    <dgm:cxn modelId="{40B2FDDB-E0D3-44C0-BEDF-644765DCAA31}" type="presParOf" srcId="{1CC6616D-E065-46F6-BDF9-1AAB09CFF254}" destId="{6F66C737-1160-4097-A32D-F3C813C4068C}" srcOrd="4" destOrd="0" presId="urn:microsoft.com/office/officeart/2005/8/layout/hList7"/>
    <dgm:cxn modelId="{BF2CEC06-9EC4-430E-BEAD-0FD908AD2CD8}" type="presParOf" srcId="{6F66C737-1160-4097-A32D-F3C813C4068C}" destId="{3494B0B0-5CCD-479F-9A56-D59B10DD31EC}" srcOrd="0" destOrd="0" presId="urn:microsoft.com/office/officeart/2005/8/layout/hList7"/>
    <dgm:cxn modelId="{C1523290-FFBC-4F2C-90BD-2411F2A518EC}" type="presParOf" srcId="{6F66C737-1160-4097-A32D-F3C813C4068C}" destId="{5B101587-BED8-46F4-9C53-2BA34E6A2F08}" srcOrd="1" destOrd="0" presId="urn:microsoft.com/office/officeart/2005/8/layout/hList7"/>
    <dgm:cxn modelId="{50563B7C-8A10-4504-A862-06FCDE0D9FB5}" type="presParOf" srcId="{6F66C737-1160-4097-A32D-F3C813C4068C}" destId="{E02C9EAD-54A3-4FD2-B5F7-E82F4455986B}" srcOrd="2" destOrd="0" presId="urn:microsoft.com/office/officeart/2005/8/layout/hList7"/>
    <dgm:cxn modelId="{7C2D5C2C-346F-457B-A85F-981A2A9325CC}" type="presParOf" srcId="{6F66C737-1160-4097-A32D-F3C813C4068C}" destId="{52012ED7-C83E-48C9-BC44-FCC3E615B804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55EADB1-B3A3-42E7-A7F6-07A5662DDC12}" type="doc">
      <dgm:prSet loTypeId="urn:microsoft.com/office/officeart/2005/8/layout/hList7" loCatId="list" qsTypeId="urn:microsoft.com/office/officeart/2005/8/quickstyle/3d1" qsCatId="3D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83EC865A-1BDB-4396-AC30-A28BC838FBD0}">
      <dgm:prSet custT="1"/>
      <dgm:spPr/>
      <dgm:t>
        <a:bodyPr/>
        <a:lstStyle/>
        <a:p>
          <a:pPr rtl="0"/>
          <a:r>
            <a:rPr lang="ru-RU" sz="1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Налоговые доходы </a:t>
          </a:r>
          <a:endParaRPr lang="ru-RU" sz="1400" i="1" dirty="0" smtClean="0"/>
        </a:p>
        <a:p>
          <a:pPr rtl="0"/>
          <a:r>
            <a:rPr lang="ru-RU" sz="1400" i="1" dirty="0" smtClean="0"/>
            <a:t>налоги, сборы и платежи, поступающие в бюджет на основе налогового и бюджетного законодательства страны:</a:t>
          </a:r>
        </a:p>
        <a:p>
          <a:r>
            <a:rPr lang="ru-RU" sz="1300" dirty="0" smtClean="0"/>
            <a:t>Налог на прибыль организации;</a:t>
          </a:r>
        </a:p>
        <a:p>
          <a:r>
            <a:rPr lang="ru-RU" sz="1300" dirty="0" smtClean="0"/>
            <a:t>Акцизы;</a:t>
          </a:r>
        </a:p>
        <a:p>
          <a:r>
            <a:rPr lang="ru-RU" sz="1300" dirty="0" smtClean="0"/>
            <a:t>Налог на доходы физических лиц;</a:t>
          </a:r>
        </a:p>
        <a:p>
          <a:r>
            <a:rPr lang="ru-RU" sz="1300" dirty="0" smtClean="0"/>
            <a:t>Государственная пошлина;</a:t>
          </a:r>
        </a:p>
        <a:p>
          <a:r>
            <a:rPr lang="ru-RU" sz="1300" dirty="0" smtClean="0"/>
            <a:t>Налог на добычу полезных ископаемых (НДПИ);</a:t>
          </a:r>
        </a:p>
        <a:p>
          <a:r>
            <a:rPr lang="ru-RU" sz="1300" dirty="0" smtClean="0"/>
            <a:t>другие налоги</a:t>
          </a:r>
          <a:endParaRPr lang="ru-RU" sz="1300" dirty="0"/>
        </a:p>
      </dgm:t>
    </dgm:pt>
    <dgm:pt modelId="{0A67A2C6-E37D-4278-AA85-380E13ADDDBC}" type="parTrans" cxnId="{0BBAC120-ABFC-4C5C-A771-FCC5AEB4F5AA}">
      <dgm:prSet/>
      <dgm:spPr/>
      <dgm:t>
        <a:bodyPr/>
        <a:lstStyle/>
        <a:p>
          <a:endParaRPr lang="ru-RU"/>
        </a:p>
      </dgm:t>
    </dgm:pt>
    <dgm:pt modelId="{9BE6C980-FA88-4DF0-917C-E7C2A373C080}" type="sibTrans" cxnId="{0BBAC120-ABFC-4C5C-A771-FCC5AEB4F5AA}">
      <dgm:prSet/>
      <dgm:spPr/>
      <dgm:t>
        <a:bodyPr/>
        <a:lstStyle/>
        <a:p>
          <a:endParaRPr lang="ru-RU"/>
        </a:p>
      </dgm:t>
    </dgm:pt>
    <dgm:pt modelId="{9DD39960-22FD-45FC-A577-F610EDD7D27C}">
      <dgm:prSet custT="1"/>
      <dgm:spPr/>
      <dgm:t>
        <a:bodyPr/>
        <a:lstStyle/>
        <a:p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Неналоговые доходы</a:t>
          </a:r>
        </a:p>
        <a:p>
          <a:r>
            <a:rPr lang="ru-RU" sz="1400" dirty="0" smtClean="0"/>
            <a:t>Поступления от уплаты других пошлин и сборов, установленных законодательством, а также штрафов за нарушения законодательства:</a:t>
          </a:r>
        </a:p>
        <a:p>
          <a:r>
            <a:rPr lang="ru-RU" sz="1200" dirty="0" smtClean="0"/>
            <a:t>Доходы от использования муниципального имущества</a:t>
          </a:r>
        </a:p>
        <a:p>
          <a:r>
            <a:rPr lang="ru-RU" sz="1200" dirty="0" smtClean="0"/>
            <a:t>Доходы от платных услуг бюджетных учреждений</a:t>
          </a:r>
        </a:p>
        <a:p>
          <a:r>
            <a:rPr lang="ru-RU" sz="1200" dirty="0" smtClean="0"/>
            <a:t>Доходы от продажи муниципального имущества</a:t>
          </a:r>
        </a:p>
        <a:p>
          <a:r>
            <a:rPr lang="ru-RU" sz="1200" dirty="0" smtClean="0"/>
            <a:t>Суммы принудительного изъятия (штрафы и др.)</a:t>
          </a:r>
        </a:p>
        <a:p>
          <a:r>
            <a:rPr lang="ru-RU" sz="1200" dirty="0" smtClean="0"/>
            <a:t>Иные доходы</a:t>
          </a:r>
        </a:p>
        <a:p>
          <a:endParaRPr lang="ru-RU" sz="11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6FBD8E3-F78D-41BD-A49F-E23508B537BA}" type="parTrans" cxnId="{BBC5A748-D6F4-423C-AD5E-0964E8969C5B}">
      <dgm:prSet/>
      <dgm:spPr/>
      <dgm:t>
        <a:bodyPr/>
        <a:lstStyle/>
        <a:p>
          <a:endParaRPr lang="ru-RU"/>
        </a:p>
      </dgm:t>
    </dgm:pt>
    <dgm:pt modelId="{340B955F-CA07-48D2-ADE7-7BED1176C1A7}" type="sibTrans" cxnId="{BBC5A748-D6F4-423C-AD5E-0964E8969C5B}">
      <dgm:prSet/>
      <dgm:spPr/>
      <dgm:t>
        <a:bodyPr/>
        <a:lstStyle/>
        <a:p>
          <a:endParaRPr lang="ru-RU"/>
        </a:p>
      </dgm:t>
    </dgm:pt>
    <dgm:pt modelId="{F983ED98-A61D-418E-AF05-32480EE487B7}">
      <dgm:prSet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Безвозмездные поступления</a:t>
          </a:r>
        </a:p>
        <a:p>
          <a:r>
            <a:rPr lang="ru-RU" dirty="0" smtClean="0"/>
            <a:t>Поступления от других бюджетов бюджетной системы (межбюджетные трансферты), организаций, граждан (кроме налоговых и неналоговых доходов)</a:t>
          </a:r>
          <a:endParaRPr lang="ru-RU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FF76EF8-D61C-4892-9C45-B7190AC3AC3D}" type="parTrans" cxnId="{21FBFDA4-06F6-4B34-8B56-1F851173BEF9}">
      <dgm:prSet/>
      <dgm:spPr/>
      <dgm:t>
        <a:bodyPr/>
        <a:lstStyle/>
        <a:p>
          <a:endParaRPr lang="ru-RU"/>
        </a:p>
      </dgm:t>
    </dgm:pt>
    <dgm:pt modelId="{0FE80E89-3E0E-4D5D-B819-8921E17B1F36}" type="sibTrans" cxnId="{21FBFDA4-06F6-4B34-8B56-1F851173BEF9}">
      <dgm:prSet/>
      <dgm:spPr/>
      <dgm:t>
        <a:bodyPr/>
        <a:lstStyle/>
        <a:p>
          <a:endParaRPr lang="ru-RU"/>
        </a:p>
      </dgm:t>
    </dgm:pt>
    <dgm:pt modelId="{1BF0432B-33DA-4EB6-9C94-9BEBEDAC4D08}" type="pres">
      <dgm:prSet presAssocID="{A55EADB1-B3A3-42E7-A7F6-07A5662DDC1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8B852AE-5E46-417A-83EC-F911D9DB377B}" type="pres">
      <dgm:prSet presAssocID="{A55EADB1-B3A3-42E7-A7F6-07A5662DDC12}" presName="fgShape" presStyleLbl="fgShp" presStyleIdx="0" presStyleCnt="1" custLinFactNeighborX="98" custLinFactNeighborY="23569"/>
      <dgm:spPr/>
    </dgm:pt>
    <dgm:pt modelId="{EF428DAA-718D-4D87-A63F-EB7DBF3E6BBF}" type="pres">
      <dgm:prSet presAssocID="{A55EADB1-B3A3-42E7-A7F6-07A5662DDC12}" presName="linComp" presStyleCnt="0"/>
      <dgm:spPr/>
    </dgm:pt>
    <dgm:pt modelId="{2450E880-CFEF-4D50-97EA-0762FF274390}" type="pres">
      <dgm:prSet presAssocID="{83EC865A-1BDB-4396-AC30-A28BC838FBD0}" presName="compNode" presStyleCnt="0"/>
      <dgm:spPr/>
    </dgm:pt>
    <dgm:pt modelId="{AF21EC43-C858-4DA1-BC89-5499510C8109}" type="pres">
      <dgm:prSet presAssocID="{83EC865A-1BDB-4396-AC30-A28BC838FBD0}" presName="bkgdShape" presStyleLbl="node1" presStyleIdx="0" presStyleCnt="3"/>
      <dgm:spPr/>
      <dgm:t>
        <a:bodyPr/>
        <a:lstStyle/>
        <a:p>
          <a:endParaRPr lang="ru-RU"/>
        </a:p>
      </dgm:t>
    </dgm:pt>
    <dgm:pt modelId="{F16F0127-E8FA-4DB4-BB11-D149D78F5707}" type="pres">
      <dgm:prSet presAssocID="{83EC865A-1BDB-4396-AC30-A28BC838FBD0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37E212-9493-4293-B6F7-A69292B01DCB}" type="pres">
      <dgm:prSet presAssocID="{83EC865A-1BDB-4396-AC30-A28BC838FBD0}" presName="invisiNode" presStyleLbl="node1" presStyleIdx="0" presStyleCnt="3"/>
      <dgm:spPr/>
    </dgm:pt>
    <dgm:pt modelId="{F3CD08B2-DF9B-4F01-A289-374660C77D1A}" type="pres">
      <dgm:prSet presAssocID="{83EC865A-1BDB-4396-AC30-A28BC838FBD0}" presName="imagNode" presStyleLbl="fgImgPlace1" presStyleIdx="0" presStyleCnt="3" custLinFactNeighborX="-1011" custLinFactNeighborY="-1415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FA752973-38D7-450C-A738-8902FCA280CA}" type="pres">
      <dgm:prSet presAssocID="{9BE6C980-FA88-4DF0-917C-E7C2A373C080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E7012FC-1BB5-41F0-BF0C-AEEE714DC3C0}" type="pres">
      <dgm:prSet presAssocID="{9DD39960-22FD-45FC-A577-F610EDD7D27C}" presName="compNode" presStyleCnt="0"/>
      <dgm:spPr/>
    </dgm:pt>
    <dgm:pt modelId="{F2442EBF-C908-4444-A601-937F32345864}" type="pres">
      <dgm:prSet presAssocID="{9DD39960-22FD-45FC-A577-F610EDD7D27C}" presName="bkgdShape" presStyleLbl="node1" presStyleIdx="1" presStyleCnt="3"/>
      <dgm:spPr/>
      <dgm:t>
        <a:bodyPr/>
        <a:lstStyle/>
        <a:p>
          <a:endParaRPr lang="ru-RU"/>
        </a:p>
      </dgm:t>
    </dgm:pt>
    <dgm:pt modelId="{E24B42C1-7444-4AFA-B2AB-6A6FEFBEF315}" type="pres">
      <dgm:prSet presAssocID="{9DD39960-22FD-45FC-A577-F610EDD7D27C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4E0B0A-4AAF-4650-8173-6A1FDFCE3CB2}" type="pres">
      <dgm:prSet presAssocID="{9DD39960-22FD-45FC-A577-F610EDD7D27C}" presName="invisiNode" presStyleLbl="node1" presStyleIdx="1" presStyleCnt="3"/>
      <dgm:spPr/>
    </dgm:pt>
    <dgm:pt modelId="{130104C8-FABC-42FB-B297-6D5033F2CD09}" type="pres">
      <dgm:prSet presAssocID="{9DD39960-22FD-45FC-A577-F610EDD7D27C}" presName="imagNode" presStyleLbl="fgImgPlace1" presStyleIdx="1" presStyleCnt="3" custLinFactNeighborX="-2528" custLinFactNeighborY="-14661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430598D1-E32E-4D86-AEDA-379AF3893C2F}" type="pres">
      <dgm:prSet presAssocID="{340B955F-CA07-48D2-ADE7-7BED1176C1A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636FC57-A91B-4156-9BFE-9071F6C9B489}" type="pres">
      <dgm:prSet presAssocID="{F983ED98-A61D-418E-AF05-32480EE487B7}" presName="compNode" presStyleCnt="0"/>
      <dgm:spPr/>
    </dgm:pt>
    <dgm:pt modelId="{B537C781-62D7-43DA-A122-8EB6CF6359F8}" type="pres">
      <dgm:prSet presAssocID="{F983ED98-A61D-418E-AF05-32480EE487B7}" presName="bkgdShape" presStyleLbl="node1" presStyleIdx="2" presStyleCnt="3"/>
      <dgm:spPr/>
      <dgm:t>
        <a:bodyPr/>
        <a:lstStyle/>
        <a:p>
          <a:endParaRPr lang="ru-RU"/>
        </a:p>
      </dgm:t>
    </dgm:pt>
    <dgm:pt modelId="{F9EA4FD6-B844-4C47-821A-19FAC0FDFE69}" type="pres">
      <dgm:prSet presAssocID="{F983ED98-A61D-418E-AF05-32480EE487B7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5BF377-A652-404B-BA5C-A3585491A990}" type="pres">
      <dgm:prSet presAssocID="{F983ED98-A61D-418E-AF05-32480EE487B7}" presName="invisiNode" presStyleLbl="node1" presStyleIdx="2" presStyleCnt="3"/>
      <dgm:spPr/>
    </dgm:pt>
    <dgm:pt modelId="{857E8F39-ACA6-44C9-88FD-6F6F67E4B153}" type="pres">
      <dgm:prSet presAssocID="{F983ED98-A61D-418E-AF05-32480EE487B7}" presName="imagNode" presStyleLbl="fgImgPlace1" presStyleIdx="2" presStyleCnt="3" custLinFactNeighborX="-1011" custLinFactNeighborY="-1617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0BBAC120-ABFC-4C5C-A771-FCC5AEB4F5AA}" srcId="{A55EADB1-B3A3-42E7-A7F6-07A5662DDC12}" destId="{83EC865A-1BDB-4396-AC30-A28BC838FBD0}" srcOrd="0" destOrd="0" parTransId="{0A67A2C6-E37D-4278-AA85-380E13ADDDBC}" sibTransId="{9BE6C980-FA88-4DF0-917C-E7C2A373C080}"/>
    <dgm:cxn modelId="{1F2B48B3-87EB-43DC-8432-6B099B71413C}" type="presOf" srcId="{A55EADB1-B3A3-42E7-A7F6-07A5662DDC12}" destId="{1BF0432B-33DA-4EB6-9C94-9BEBEDAC4D08}" srcOrd="0" destOrd="0" presId="urn:microsoft.com/office/officeart/2005/8/layout/hList7"/>
    <dgm:cxn modelId="{B3970CD9-D56B-4785-8C9D-29CD362D87CD}" type="presOf" srcId="{F983ED98-A61D-418E-AF05-32480EE487B7}" destId="{B537C781-62D7-43DA-A122-8EB6CF6359F8}" srcOrd="0" destOrd="0" presId="urn:microsoft.com/office/officeart/2005/8/layout/hList7"/>
    <dgm:cxn modelId="{21FBFDA4-06F6-4B34-8B56-1F851173BEF9}" srcId="{A55EADB1-B3A3-42E7-A7F6-07A5662DDC12}" destId="{F983ED98-A61D-418E-AF05-32480EE487B7}" srcOrd="2" destOrd="0" parTransId="{2FF76EF8-D61C-4892-9C45-B7190AC3AC3D}" sibTransId="{0FE80E89-3E0E-4D5D-B819-8921E17B1F36}"/>
    <dgm:cxn modelId="{50640733-065E-45E5-8168-D02F11B9B680}" type="presOf" srcId="{83EC865A-1BDB-4396-AC30-A28BC838FBD0}" destId="{AF21EC43-C858-4DA1-BC89-5499510C8109}" srcOrd="0" destOrd="0" presId="urn:microsoft.com/office/officeart/2005/8/layout/hList7"/>
    <dgm:cxn modelId="{BBC5A748-D6F4-423C-AD5E-0964E8969C5B}" srcId="{A55EADB1-B3A3-42E7-A7F6-07A5662DDC12}" destId="{9DD39960-22FD-45FC-A577-F610EDD7D27C}" srcOrd="1" destOrd="0" parTransId="{36FBD8E3-F78D-41BD-A49F-E23508B537BA}" sibTransId="{340B955F-CA07-48D2-ADE7-7BED1176C1A7}"/>
    <dgm:cxn modelId="{75186FDE-89D7-4372-8BE4-03B3CF42CDE8}" type="presOf" srcId="{83EC865A-1BDB-4396-AC30-A28BC838FBD0}" destId="{F16F0127-E8FA-4DB4-BB11-D149D78F5707}" srcOrd="1" destOrd="0" presId="urn:microsoft.com/office/officeart/2005/8/layout/hList7"/>
    <dgm:cxn modelId="{E7D8C26A-44F6-40C3-8E02-7EB8AF009CC1}" type="presOf" srcId="{9DD39960-22FD-45FC-A577-F610EDD7D27C}" destId="{E24B42C1-7444-4AFA-B2AB-6A6FEFBEF315}" srcOrd="1" destOrd="0" presId="urn:microsoft.com/office/officeart/2005/8/layout/hList7"/>
    <dgm:cxn modelId="{36C9DE8C-CCDB-4D56-A666-975A3400FBF8}" type="presOf" srcId="{F983ED98-A61D-418E-AF05-32480EE487B7}" destId="{F9EA4FD6-B844-4C47-821A-19FAC0FDFE69}" srcOrd="1" destOrd="0" presId="urn:microsoft.com/office/officeart/2005/8/layout/hList7"/>
    <dgm:cxn modelId="{22EDAEB8-451A-41BB-9610-70DAD879AF54}" type="presOf" srcId="{9BE6C980-FA88-4DF0-917C-E7C2A373C080}" destId="{FA752973-38D7-450C-A738-8902FCA280CA}" srcOrd="0" destOrd="0" presId="urn:microsoft.com/office/officeart/2005/8/layout/hList7"/>
    <dgm:cxn modelId="{A39D85D2-7BDC-4645-9A58-AAC341936820}" type="presOf" srcId="{340B955F-CA07-48D2-ADE7-7BED1176C1A7}" destId="{430598D1-E32E-4D86-AEDA-379AF3893C2F}" srcOrd="0" destOrd="0" presId="urn:microsoft.com/office/officeart/2005/8/layout/hList7"/>
    <dgm:cxn modelId="{FBF7F8B6-4E89-4BC9-8458-5D4FB744062E}" type="presOf" srcId="{9DD39960-22FD-45FC-A577-F610EDD7D27C}" destId="{F2442EBF-C908-4444-A601-937F32345864}" srcOrd="0" destOrd="0" presId="urn:microsoft.com/office/officeart/2005/8/layout/hList7"/>
    <dgm:cxn modelId="{683E633F-B637-4CC3-89DD-3F42843E1CB6}" type="presParOf" srcId="{1BF0432B-33DA-4EB6-9C94-9BEBEDAC4D08}" destId="{88B852AE-5E46-417A-83EC-F911D9DB377B}" srcOrd="0" destOrd="0" presId="urn:microsoft.com/office/officeart/2005/8/layout/hList7"/>
    <dgm:cxn modelId="{AC48B89E-B6CF-4E21-9AE3-3887147B78E3}" type="presParOf" srcId="{1BF0432B-33DA-4EB6-9C94-9BEBEDAC4D08}" destId="{EF428DAA-718D-4D87-A63F-EB7DBF3E6BBF}" srcOrd="1" destOrd="0" presId="urn:microsoft.com/office/officeart/2005/8/layout/hList7"/>
    <dgm:cxn modelId="{188AD606-59F2-4F40-951A-24DE1755C08C}" type="presParOf" srcId="{EF428DAA-718D-4D87-A63F-EB7DBF3E6BBF}" destId="{2450E880-CFEF-4D50-97EA-0762FF274390}" srcOrd="0" destOrd="0" presId="urn:microsoft.com/office/officeart/2005/8/layout/hList7"/>
    <dgm:cxn modelId="{30131357-7D5A-4E20-AF49-296EF6144FD3}" type="presParOf" srcId="{2450E880-CFEF-4D50-97EA-0762FF274390}" destId="{AF21EC43-C858-4DA1-BC89-5499510C8109}" srcOrd="0" destOrd="0" presId="urn:microsoft.com/office/officeart/2005/8/layout/hList7"/>
    <dgm:cxn modelId="{B8EDA6E2-C812-4830-B2E2-5F9592198F17}" type="presParOf" srcId="{2450E880-CFEF-4D50-97EA-0762FF274390}" destId="{F16F0127-E8FA-4DB4-BB11-D149D78F5707}" srcOrd="1" destOrd="0" presId="urn:microsoft.com/office/officeart/2005/8/layout/hList7"/>
    <dgm:cxn modelId="{1CC43DEE-7496-432D-ACFD-F526D11AE2D9}" type="presParOf" srcId="{2450E880-CFEF-4D50-97EA-0762FF274390}" destId="{2037E212-9493-4293-B6F7-A69292B01DCB}" srcOrd="2" destOrd="0" presId="urn:microsoft.com/office/officeart/2005/8/layout/hList7"/>
    <dgm:cxn modelId="{C0841498-D7D5-43F9-8891-BC51517231C3}" type="presParOf" srcId="{2450E880-CFEF-4D50-97EA-0762FF274390}" destId="{F3CD08B2-DF9B-4F01-A289-374660C77D1A}" srcOrd="3" destOrd="0" presId="urn:microsoft.com/office/officeart/2005/8/layout/hList7"/>
    <dgm:cxn modelId="{1FE18D6A-65BA-4C80-8B78-E3F389AF4DA1}" type="presParOf" srcId="{EF428DAA-718D-4D87-A63F-EB7DBF3E6BBF}" destId="{FA752973-38D7-450C-A738-8902FCA280CA}" srcOrd="1" destOrd="0" presId="urn:microsoft.com/office/officeart/2005/8/layout/hList7"/>
    <dgm:cxn modelId="{7AA1440E-4337-4409-9B39-A0DE3FF916E4}" type="presParOf" srcId="{EF428DAA-718D-4D87-A63F-EB7DBF3E6BBF}" destId="{5E7012FC-1BB5-41F0-BF0C-AEEE714DC3C0}" srcOrd="2" destOrd="0" presId="urn:microsoft.com/office/officeart/2005/8/layout/hList7"/>
    <dgm:cxn modelId="{A01944EC-E132-46D3-9CA5-69F1FB9114F5}" type="presParOf" srcId="{5E7012FC-1BB5-41F0-BF0C-AEEE714DC3C0}" destId="{F2442EBF-C908-4444-A601-937F32345864}" srcOrd="0" destOrd="0" presId="urn:microsoft.com/office/officeart/2005/8/layout/hList7"/>
    <dgm:cxn modelId="{855C1C4D-662F-4D06-B776-13EE324DAFB3}" type="presParOf" srcId="{5E7012FC-1BB5-41F0-BF0C-AEEE714DC3C0}" destId="{E24B42C1-7444-4AFA-B2AB-6A6FEFBEF315}" srcOrd="1" destOrd="0" presId="urn:microsoft.com/office/officeart/2005/8/layout/hList7"/>
    <dgm:cxn modelId="{0913A282-F275-4EB4-B246-588A568DE328}" type="presParOf" srcId="{5E7012FC-1BB5-41F0-BF0C-AEEE714DC3C0}" destId="{184E0B0A-4AAF-4650-8173-6A1FDFCE3CB2}" srcOrd="2" destOrd="0" presId="urn:microsoft.com/office/officeart/2005/8/layout/hList7"/>
    <dgm:cxn modelId="{8C9B1E08-D389-4935-83B7-9AE0F23DCEA5}" type="presParOf" srcId="{5E7012FC-1BB5-41F0-BF0C-AEEE714DC3C0}" destId="{130104C8-FABC-42FB-B297-6D5033F2CD09}" srcOrd="3" destOrd="0" presId="urn:microsoft.com/office/officeart/2005/8/layout/hList7"/>
    <dgm:cxn modelId="{1AB8E067-FD91-4464-9069-93E41B15AB10}" type="presParOf" srcId="{EF428DAA-718D-4D87-A63F-EB7DBF3E6BBF}" destId="{430598D1-E32E-4D86-AEDA-379AF3893C2F}" srcOrd="3" destOrd="0" presId="urn:microsoft.com/office/officeart/2005/8/layout/hList7"/>
    <dgm:cxn modelId="{368FECFB-256A-43F5-AE3D-7E540DBBC549}" type="presParOf" srcId="{EF428DAA-718D-4D87-A63F-EB7DBF3E6BBF}" destId="{D636FC57-A91B-4156-9BFE-9071F6C9B489}" srcOrd="4" destOrd="0" presId="urn:microsoft.com/office/officeart/2005/8/layout/hList7"/>
    <dgm:cxn modelId="{989A7B1C-9BDC-4CAB-A8A3-57A85A3D0A15}" type="presParOf" srcId="{D636FC57-A91B-4156-9BFE-9071F6C9B489}" destId="{B537C781-62D7-43DA-A122-8EB6CF6359F8}" srcOrd="0" destOrd="0" presId="urn:microsoft.com/office/officeart/2005/8/layout/hList7"/>
    <dgm:cxn modelId="{5CB7DFAE-8464-413B-9192-1A9D05B1A6F3}" type="presParOf" srcId="{D636FC57-A91B-4156-9BFE-9071F6C9B489}" destId="{F9EA4FD6-B844-4C47-821A-19FAC0FDFE69}" srcOrd="1" destOrd="0" presId="urn:microsoft.com/office/officeart/2005/8/layout/hList7"/>
    <dgm:cxn modelId="{15AAEE82-D562-4BA5-B347-3AEBFFF3BD57}" type="presParOf" srcId="{D636FC57-A91B-4156-9BFE-9071F6C9B489}" destId="{225BF377-A652-404B-BA5C-A3585491A990}" srcOrd="2" destOrd="0" presId="urn:microsoft.com/office/officeart/2005/8/layout/hList7"/>
    <dgm:cxn modelId="{701DCED6-AFD4-4DF5-B342-899A4A2A12FE}" type="presParOf" srcId="{D636FC57-A91B-4156-9BFE-9071F6C9B489}" destId="{857E8F39-ACA6-44C9-88FD-6F6F67E4B153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30AFA87-C18E-46EB-B33B-2A9FA90EC7CF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7897A97-2B97-4988-95CE-78855AD53368}">
      <dgm:prSet/>
      <dgm:spPr/>
      <dgm:t>
        <a:bodyPr/>
        <a:lstStyle/>
        <a:p>
          <a:pPr rtl="0"/>
          <a:endParaRPr lang="ru-RU" dirty="0"/>
        </a:p>
      </dgm:t>
    </dgm:pt>
    <dgm:pt modelId="{B35B292F-7889-4541-B0DF-2C24DE0F706B}" type="parTrans" cxnId="{95271EC0-EBCC-47CF-AB10-EB670F46D545}">
      <dgm:prSet/>
      <dgm:spPr/>
      <dgm:t>
        <a:bodyPr/>
        <a:lstStyle/>
        <a:p>
          <a:endParaRPr lang="ru-RU"/>
        </a:p>
      </dgm:t>
    </dgm:pt>
    <dgm:pt modelId="{D71953B4-E0E9-42CF-8A73-27CAC8114470}" type="sibTrans" cxnId="{95271EC0-EBCC-47CF-AB10-EB670F46D545}">
      <dgm:prSet/>
      <dgm:spPr/>
      <dgm:t>
        <a:bodyPr/>
        <a:lstStyle/>
        <a:p>
          <a:endParaRPr lang="ru-RU"/>
        </a:p>
      </dgm:t>
    </dgm:pt>
    <dgm:pt modelId="{7DE2C592-5F74-4DCA-B205-6C5B73DE5255}">
      <dgm:prSet/>
      <dgm:spPr/>
      <dgm:t>
        <a:bodyPr/>
        <a:lstStyle/>
        <a:p>
          <a:pPr rtl="0"/>
          <a:endParaRPr lang="ru-RU" dirty="0"/>
        </a:p>
      </dgm:t>
    </dgm:pt>
    <dgm:pt modelId="{73FBC391-4180-4C60-9A04-07BBFA44291E}" type="parTrans" cxnId="{0B7E2340-9099-4888-A573-4606662A6188}">
      <dgm:prSet/>
      <dgm:spPr/>
      <dgm:t>
        <a:bodyPr/>
        <a:lstStyle/>
        <a:p>
          <a:endParaRPr lang="ru-RU"/>
        </a:p>
      </dgm:t>
    </dgm:pt>
    <dgm:pt modelId="{B39561AD-173F-48C2-9797-F1F6F2F5413C}" type="sibTrans" cxnId="{0B7E2340-9099-4888-A573-4606662A6188}">
      <dgm:prSet/>
      <dgm:spPr/>
      <dgm:t>
        <a:bodyPr/>
        <a:lstStyle/>
        <a:p>
          <a:endParaRPr lang="ru-RU"/>
        </a:p>
      </dgm:t>
    </dgm:pt>
    <dgm:pt modelId="{DFA8AAAF-2E5F-4669-B725-4FA5187ADC2F}">
      <dgm:prSet/>
      <dgm:spPr/>
      <dgm:t>
        <a:bodyPr/>
        <a:lstStyle/>
        <a:p>
          <a:pPr rtl="0"/>
          <a:endParaRPr lang="ru-RU" dirty="0"/>
        </a:p>
      </dgm:t>
    </dgm:pt>
    <dgm:pt modelId="{770978D4-8EA2-40AF-AE96-C197D4632CF6}" type="parTrans" cxnId="{03E85911-898D-49C2-B11D-0A8AF8CC6B4E}">
      <dgm:prSet/>
      <dgm:spPr/>
      <dgm:t>
        <a:bodyPr/>
        <a:lstStyle/>
        <a:p>
          <a:endParaRPr lang="ru-RU"/>
        </a:p>
      </dgm:t>
    </dgm:pt>
    <dgm:pt modelId="{D34A38CF-16E2-43F2-A208-E38004E29165}" type="sibTrans" cxnId="{03E85911-898D-49C2-B11D-0A8AF8CC6B4E}">
      <dgm:prSet/>
      <dgm:spPr/>
      <dgm:t>
        <a:bodyPr/>
        <a:lstStyle/>
        <a:p>
          <a:endParaRPr lang="ru-RU"/>
        </a:p>
      </dgm:t>
    </dgm:pt>
    <dgm:pt modelId="{F467C9F8-2D7E-44D2-8736-200887E3AEFA}">
      <dgm:prSet/>
      <dgm:spPr/>
      <dgm:t>
        <a:bodyPr/>
        <a:lstStyle/>
        <a:p>
          <a:pPr rtl="0"/>
          <a:endParaRPr lang="ru-RU" dirty="0"/>
        </a:p>
      </dgm:t>
    </dgm:pt>
    <dgm:pt modelId="{9EC8062B-A9DE-4F9F-8844-9C07FD317944}" type="parTrans" cxnId="{74E5F9C3-34FE-47AB-8CC0-5FCCC1DD1B9A}">
      <dgm:prSet/>
      <dgm:spPr/>
      <dgm:t>
        <a:bodyPr/>
        <a:lstStyle/>
        <a:p>
          <a:endParaRPr lang="ru-RU"/>
        </a:p>
      </dgm:t>
    </dgm:pt>
    <dgm:pt modelId="{55D5E9B1-77F4-45F8-BC24-F089BF4A053B}" type="sibTrans" cxnId="{74E5F9C3-34FE-47AB-8CC0-5FCCC1DD1B9A}">
      <dgm:prSet/>
      <dgm:spPr/>
      <dgm:t>
        <a:bodyPr/>
        <a:lstStyle/>
        <a:p>
          <a:endParaRPr lang="ru-RU"/>
        </a:p>
      </dgm:t>
    </dgm:pt>
    <dgm:pt modelId="{84EAA921-A6F5-4140-BAB3-A7078607BA75}">
      <dgm:prSet/>
      <dgm:spPr/>
      <dgm:t>
        <a:bodyPr/>
        <a:lstStyle/>
        <a:p>
          <a:pPr rtl="0"/>
          <a:endParaRPr lang="ru-RU" dirty="0"/>
        </a:p>
      </dgm:t>
    </dgm:pt>
    <dgm:pt modelId="{FBD9C372-5AFF-45E0-B2DA-88A2E5402770}" type="parTrans" cxnId="{6007ABA1-5887-4C93-ACBF-C259C4058A2D}">
      <dgm:prSet/>
      <dgm:spPr/>
      <dgm:t>
        <a:bodyPr/>
        <a:lstStyle/>
        <a:p>
          <a:endParaRPr lang="ru-RU"/>
        </a:p>
      </dgm:t>
    </dgm:pt>
    <dgm:pt modelId="{9ABFBB91-6F22-4E8B-87C3-583B636DC7F3}" type="sibTrans" cxnId="{6007ABA1-5887-4C93-ACBF-C259C4058A2D}">
      <dgm:prSet/>
      <dgm:spPr/>
      <dgm:t>
        <a:bodyPr/>
        <a:lstStyle/>
        <a:p>
          <a:endParaRPr lang="ru-RU"/>
        </a:p>
      </dgm:t>
    </dgm:pt>
    <dgm:pt modelId="{8F1BF31B-4CE3-4365-BD22-D6BA4339D360}">
      <dgm:prSet/>
      <dgm:spPr/>
      <dgm:t>
        <a:bodyPr/>
        <a:lstStyle/>
        <a:p>
          <a:pPr rtl="0"/>
          <a:endParaRPr lang="ru-RU" dirty="0"/>
        </a:p>
      </dgm:t>
    </dgm:pt>
    <dgm:pt modelId="{29C0DC7D-27B7-4E8C-A66F-C2B1D7F504EF}" type="parTrans" cxnId="{BC2A8259-D051-4A55-A1BC-E917A0FE4B8B}">
      <dgm:prSet/>
      <dgm:spPr/>
      <dgm:t>
        <a:bodyPr/>
        <a:lstStyle/>
        <a:p>
          <a:endParaRPr lang="ru-RU"/>
        </a:p>
      </dgm:t>
    </dgm:pt>
    <dgm:pt modelId="{398A5733-86C3-4396-8306-D3F3378AAE0B}" type="sibTrans" cxnId="{BC2A8259-D051-4A55-A1BC-E917A0FE4B8B}">
      <dgm:prSet/>
      <dgm:spPr/>
      <dgm:t>
        <a:bodyPr/>
        <a:lstStyle/>
        <a:p>
          <a:endParaRPr lang="ru-RU"/>
        </a:p>
      </dgm:t>
    </dgm:pt>
    <dgm:pt modelId="{89E417BB-747B-45C6-9F30-AD1C5230A5F5}">
      <dgm:prSet/>
      <dgm:spPr/>
      <dgm:t>
        <a:bodyPr/>
        <a:lstStyle/>
        <a:p>
          <a:pPr rtl="0"/>
          <a:r>
            <a:rPr lang="ru-RU" i="1" dirty="0" smtClean="0"/>
            <a:t>Совершенствование налогового администрирования и повышения уровня ответственности главных администраторов доходов</a:t>
          </a:r>
          <a:endParaRPr lang="ru-RU" dirty="0"/>
        </a:p>
      </dgm:t>
    </dgm:pt>
    <dgm:pt modelId="{BBA906F9-4CA5-4E33-A2A8-F76B951E5C73}" type="parTrans" cxnId="{C70FB8E2-956A-4929-8661-FFFE23D93696}">
      <dgm:prSet/>
      <dgm:spPr/>
      <dgm:t>
        <a:bodyPr/>
        <a:lstStyle/>
        <a:p>
          <a:endParaRPr lang="ru-RU"/>
        </a:p>
      </dgm:t>
    </dgm:pt>
    <dgm:pt modelId="{5081A826-7609-454E-BD33-46A7272618B6}" type="sibTrans" cxnId="{C70FB8E2-956A-4929-8661-FFFE23D93696}">
      <dgm:prSet/>
      <dgm:spPr/>
      <dgm:t>
        <a:bodyPr/>
        <a:lstStyle/>
        <a:p>
          <a:endParaRPr lang="ru-RU"/>
        </a:p>
      </dgm:t>
    </dgm:pt>
    <dgm:pt modelId="{DA00C8F9-9BD1-419E-88DD-EEBBFD3A1DBD}">
      <dgm:prSet/>
      <dgm:spPr/>
      <dgm:t>
        <a:bodyPr/>
        <a:lstStyle/>
        <a:p>
          <a:r>
            <a:rPr lang="ru-RU" i="1" dirty="0" smtClean="0">
              <a:solidFill>
                <a:schemeClr val="tx1"/>
              </a:solidFill>
              <a:latin typeface="Times New Roman" pitchFamily="18" charset="0"/>
            </a:rPr>
            <a:t>Сокращение недоимки по налогам</a:t>
          </a:r>
          <a:endParaRPr lang="ru-RU" dirty="0">
            <a:solidFill>
              <a:schemeClr val="tx1"/>
            </a:solidFill>
          </a:endParaRPr>
        </a:p>
      </dgm:t>
    </dgm:pt>
    <dgm:pt modelId="{51D78E4A-2953-4175-AF78-E2BFA3B90379}" type="parTrans" cxnId="{FCF8F544-31C1-4F10-99EB-42112DA4806F}">
      <dgm:prSet/>
      <dgm:spPr/>
      <dgm:t>
        <a:bodyPr/>
        <a:lstStyle/>
        <a:p>
          <a:endParaRPr lang="ru-RU"/>
        </a:p>
      </dgm:t>
    </dgm:pt>
    <dgm:pt modelId="{972898AD-42F2-4121-9BBB-5ACCEC8DEE43}" type="sibTrans" cxnId="{FCF8F544-31C1-4F10-99EB-42112DA4806F}">
      <dgm:prSet/>
      <dgm:spPr/>
      <dgm:t>
        <a:bodyPr/>
        <a:lstStyle/>
        <a:p>
          <a:endParaRPr lang="ru-RU"/>
        </a:p>
      </dgm:t>
    </dgm:pt>
    <dgm:pt modelId="{C68CEDE5-EF4A-449A-88DA-C9F8752CBAAE}">
      <dgm:prSet/>
      <dgm:spPr/>
      <dgm:t>
        <a:bodyPr/>
        <a:lstStyle/>
        <a:p>
          <a:pPr rtl="0"/>
          <a:r>
            <a:rPr lang="ru-RU" i="1" smtClean="0"/>
            <a:t>Совершенствование прогнозирования доходной и расходной части бюджета</a:t>
          </a:r>
          <a:endParaRPr lang="ru-RU"/>
        </a:p>
      </dgm:t>
    </dgm:pt>
    <dgm:pt modelId="{C1A8E579-AD64-45FF-8363-778E67CAB239}" type="parTrans" cxnId="{50EEC089-1E0B-42F7-8953-11A58555778B}">
      <dgm:prSet/>
      <dgm:spPr/>
      <dgm:t>
        <a:bodyPr/>
        <a:lstStyle/>
        <a:p>
          <a:endParaRPr lang="ru-RU"/>
        </a:p>
      </dgm:t>
    </dgm:pt>
    <dgm:pt modelId="{0F98D820-DA3B-4586-AF83-36FA9F51D9FD}" type="sibTrans" cxnId="{50EEC089-1E0B-42F7-8953-11A58555778B}">
      <dgm:prSet/>
      <dgm:spPr/>
      <dgm:t>
        <a:bodyPr/>
        <a:lstStyle/>
        <a:p>
          <a:endParaRPr lang="ru-RU"/>
        </a:p>
      </dgm:t>
    </dgm:pt>
    <dgm:pt modelId="{BD0238EF-DF93-49E0-8B73-0C59F0C89CC8}">
      <dgm:prSet/>
      <dgm:spPr/>
      <dgm:t>
        <a:bodyPr/>
        <a:lstStyle/>
        <a:p>
          <a:pPr rtl="0"/>
          <a:r>
            <a:rPr lang="ru-RU" i="1" smtClean="0"/>
            <a:t>Создание условий для обеспечения устойчивого исполнения местных бюджетов</a:t>
          </a:r>
          <a:endParaRPr lang="ru-RU"/>
        </a:p>
      </dgm:t>
    </dgm:pt>
    <dgm:pt modelId="{D47EE635-49A5-453A-868D-639B42DAEAE6}" type="parTrans" cxnId="{F02ACDB0-2F7E-436F-A1E6-BC6C65B5C921}">
      <dgm:prSet/>
      <dgm:spPr/>
      <dgm:t>
        <a:bodyPr/>
        <a:lstStyle/>
        <a:p>
          <a:endParaRPr lang="ru-RU"/>
        </a:p>
      </dgm:t>
    </dgm:pt>
    <dgm:pt modelId="{B858AA17-7F56-4789-BCFB-4296039659A8}" type="sibTrans" cxnId="{F02ACDB0-2F7E-436F-A1E6-BC6C65B5C921}">
      <dgm:prSet/>
      <dgm:spPr/>
      <dgm:t>
        <a:bodyPr/>
        <a:lstStyle/>
        <a:p>
          <a:endParaRPr lang="ru-RU"/>
        </a:p>
      </dgm:t>
    </dgm:pt>
    <dgm:pt modelId="{C5B171FE-0420-46F8-8BA5-A4BCD96B7240}">
      <dgm:prSet/>
      <dgm:spPr/>
      <dgm:t>
        <a:bodyPr/>
        <a:lstStyle/>
        <a:p>
          <a:pPr rtl="0"/>
          <a:r>
            <a:rPr lang="ru-RU" i="1" dirty="0" smtClean="0"/>
            <a:t>Повышение эффективности управления муниципальной собственностью</a:t>
          </a:r>
          <a:endParaRPr lang="ru-RU" dirty="0"/>
        </a:p>
      </dgm:t>
    </dgm:pt>
    <dgm:pt modelId="{14EBF5CE-1615-4D1F-AE9B-415E923A0E86}" type="parTrans" cxnId="{88D0CC05-215F-4391-9CB8-48A12E771F99}">
      <dgm:prSet/>
      <dgm:spPr/>
      <dgm:t>
        <a:bodyPr/>
        <a:lstStyle/>
        <a:p>
          <a:endParaRPr lang="ru-RU"/>
        </a:p>
      </dgm:t>
    </dgm:pt>
    <dgm:pt modelId="{F941FD9B-AAD8-4007-B77D-E6D63A91EF83}" type="sibTrans" cxnId="{88D0CC05-215F-4391-9CB8-48A12E771F99}">
      <dgm:prSet/>
      <dgm:spPr/>
      <dgm:t>
        <a:bodyPr/>
        <a:lstStyle/>
        <a:p>
          <a:endParaRPr lang="ru-RU"/>
        </a:p>
      </dgm:t>
    </dgm:pt>
    <dgm:pt modelId="{854C97C0-F421-42F4-9B74-B760EBAFE56B}">
      <dgm:prSet/>
      <dgm:spPr/>
      <dgm:t>
        <a:bodyPr/>
        <a:lstStyle/>
        <a:p>
          <a:r>
            <a:rPr lang="ru-RU" i="1" dirty="0" smtClean="0">
              <a:solidFill>
                <a:schemeClr val="tx1"/>
              </a:solidFill>
              <a:latin typeface="Times New Roman" pitchFamily="18" charset="0"/>
            </a:rPr>
            <a:t>Проведение мероприятий по вовлечению в налоговый оборот земельных участков посредством усиления муниципального  земельного контроля и выявления собственников земельных участков, не оформивших права собственности на земельные участки, в целях увеличения налоговой базы по земельному налогу</a:t>
          </a:r>
          <a:endParaRPr lang="ru-RU" dirty="0">
            <a:solidFill>
              <a:schemeClr val="tx1"/>
            </a:solidFill>
          </a:endParaRPr>
        </a:p>
      </dgm:t>
    </dgm:pt>
    <dgm:pt modelId="{B176EFF2-DC37-4E9B-A0B5-AADCF31D3288}" type="parTrans" cxnId="{A46F7524-B62D-4CC3-9E0F-4991CF4FD9F4}">
      <dgm:prSet/>
      <dgm:spPr/>
      <dgm:t>
        <a:bodyPr/>
        <a:lstStyle/>
        <a:p>
          <a:endParaRPr lang="ru-RU"/>
        </a:p>
      </dgm:t>
    </dgm:pt>
    <dgm:pt modelId="{A50AC351-C27B-450D-8BAD-6F5188F83EC9}" type="sibTrans" cxnId="{A46F7524-B62D-4CC3-9E0F-4991CF4FD9F4}">
      <dgm:prSet/>
      <dgm:spPr/>
      <dgm:t>
        <a:bodyPr/>
        <a:lstStyle/>
        <a:p>
          <a:endParaRPr lang="ru-RU"/>
        </a:p>
      </dgm:t>
    </dgm:pt>
    <dgm:pt modelId="{BFF6D543-802B-4FE7-B2EA-20485F5BDBC9}" type="pres">
      <dgm:prSet presAssocID="{F30AFA87-C18E-46EB-B33B-2A9FA90EC7C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1516492-A370-41D4-8947-03D1D54B907E}" type="pres">
      <dgm:prSet presAssocID="{27897A97-2B97-4988-95CE-78855AD53368}" presName="composite" presStyleCnt="0"/>
      <dgm:spPr/>
    </dgm:pt>
    <dgm:pt modelId="{FE07534B-5528-415B-B67F-49E17A70B546}" type="pres">
      <dgm:prSet presAssocID="{27897A97-2B97-4988-95CE-78855AD53368}" presName="parentText" presStyleLbl="align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BF971B-2380-4A80-824E-5B85853BBA50}" type="pres">
      <dgm:prSet presAssocID="{27897A97-2B97-4988-95CE-78855AD53368}" presName="descendantText" presStyleLbl="alignAcc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C7D97C-FAB3-4863-9A11-863629649442}" type="pres">
      <dgm:prSet presAssocID="{D71953B4-E0E9-42CF-8A73-27CAC8114470}" presName="sp" presStyleCnt="0"/>
      <dgm:spPr/>
    </dgm:pt>
    <dgm:pt modelId="{64AF3D85-7F7C-4657-9282-F50CBD0558CB}" type="pres">
      <dgm:prSet presAssocID="{7DE2C592-5F74-4DCA-B205-6C5B73DE5255}" presName="composite" presStyleCnt="0"/>
      <dgm:spPr/>
    </dgm:pt>
    <dgm:pt modelId="{B2F991F8-2918-4066-AB41-5D60FA1E6E85}" type="pres">
      <dgm:prSet presAssocID="{7DE2C592-5F74-4DCA-B205-6C5B73DE5255}" presName="parentText" presStyleLbl="align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20EA57-CF1D-4D72-AC17-C532C3F35F51}" type="pres">
      <dgm:prSet presAssocID="{7DE2C592-5F74-4DCA-B205-6C5B73DE5255}" presName="descendantText" presStyleLbl="alignAcc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FD22AB-83D2-4348-BD8D-D142F43AB3BB}" type="pres">
      <dgm:prSet presAssocID="{B39561AD-173F-48C2-9797-F1F6F2F5413C}" presName="sp" presStyleCnt="0"/>
      <dgm:spPr/>
    </dgm:pt>
    <dgm:pt modelId="{8B23ADB8-9524-4C51-9FC9-5ADE6AF1C022}" type="pres">
      <dgm:prSet presAssocID="{DFA8AAAF-2E5F-4669-B725-4FA5187ADC2F}" presName="composite" presStyleCnt="0"/>
      <dgm:spPr/>
    </dgm:pt>
    <dgm:pt modelId="{6865A373-8D3E-46AE-812A-3DC7AB2235A1}" type="pres">
      <dgm:prSet presAssocID="{DFA8AAAF-2E5F-4669-B725-4FA5187ADC2F}" presName="parentText" presStyleLbl="align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D3A87C-A94B-46E9-AB7B-E7AEDB7FC898}" type="pres">
      <dgm:prSet presAssocID="{DFA8AAAF-2E5F-4669-B725-4FA5187ADC2F}" presName="descendantText" presStyleLbl="alignAcc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0C7EBA-69CD-4ECA-AAFB-0F3BAAD94AB7}" type="pres">
      <dgm:prSet presAssocID="{D34A38CF-16E2-43F2-A208-E38004E29165}" presName="sp" presStyleCnt="0"/>
      <dgm:spPr/>
    </dgm:pt>
    <dgm:pt modelId="{05C24232-0195-4A3A-836F-0CB1FFA8412F}" type="pres">
      <dgm:prSet presAssocID="{F467C9F8-2D7E-44D2-8736-200887E3AEFA}" presName="composite" presStyleCnt="0"/>
      <dgm:spPr/>
    </dgm:pt>
    <dgm:pt modelId="{926C412B-FFB5-4265-B9FC-BECA444B97B8}" type="pres">
      <dgm:prSet presAssocID="{F467C9F8-2D7E-44D2-8736-200887E3AEFA}" presName="parentText" presStyleLbl="align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CB0BD2-1E18-44B7-9BED-D9D1FC3CA97B}" type="pres">
      <dgm:prSet presAssocID="{F467C9F8-2D7E-44D2-8736-200887E3AEFA}" presName="descendantText" presStyleLbl="alignAcc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52E588-B511-4711-94E7-5FD6D0947E7C}" type="pres">
      <dgm:prSet presAssocID="{55D5E9B1-77F4-45F8-BC24-F089BF4A053B}" presName="sp" presStyleCnt="0"/>
      <dgm:spPr/>
    </dgm:pt>
    <dgm:pt modelId="{776CC4AF-B551-4A6A-AB77-17E594D2F6D5}" type="pres">
      <dgm:prSet presAssocID="{84EAA921-A6F5-4140-BAB3-A7078607BA75}" presName="composite" presStyleCnt="0"/>
      <dgm:spPr/>
    </dgm:pt>
    <dgm:pt modelId="{2877DD26-A1A5-447E-817C-FACCE18CD225}" type="pres">
      <dgm:prSet presAssocID="{84EAA921-A6F5-4140-BAB3-A7078607BA75}" presName="parentText" presStyleLbl="align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104E12-E4E6-486C-981A-BBFA04F81695}" type="pres">
      <dgm:prSet presAssocID="{84EAA921-A6F5-4140-BAB3-A7078607BA75}" presName="descendantText" presStyleLbl="alignAcc1" presStyleIdx="4" presStyleCnt="6" custLinFactNeighborX="91" custLinFactNeighborY="7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6FB9B3-2B8F-47E3-B424-0D9FFCA4DC9B}" type="pres">
      <dgm:prSet presAssocID="{9ABFBB91-6F22-4E8B-87C3-583B636DC7F3}" presName="sp" presStyleCnt="0"/>
      <dgm:spPr/>
    </dgm:pt>
    <dgm:pt modelId="{D17AFF6C-7286-4607-9ECF-A3A8CD30D27B}" type="pres">
      <dgm:prSet presAssocID="{8F1BF31B-4CE3-4365-BD22-D6BA4339D360}" presName="composite" presStyleCnt="0"/>
      <dgm:spPr/>
    </dgm:pt>
    <dgm:pt modelId="{867EC08F-AA30-4A82-B549-E23FF9E5AFF3}" type="pres">
      <dgm:prSet presAssocID="{8F1BF31B-4CE3-4365-BD22-D6BA4339D360}" presName="parentText" presStyleLbl="align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FD4D94-B802-46E2-8A9E-7639D281D195}" type="pres">
      <dgm:prSet presAssocID="{8F1BF31B-4CE3-4365-BD22-D6BA4339D360}" presName="descendantText" presStyleLbl="alignAcc1" presStyleIdx="5" presStyleCnt="6" custLinFactNeighborX="0" custLinFactNeighborY="55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C2A8259-D051-4A55-A1BC-E917A0FE4B8B}" srcId="{F30AFA87-C18E-46EB-B33B-2A9FA90EC7CF}" destId="{8F1BF31B-4CE3-4365-BD22-D6BA4339D360}" srcOrd="5" destOrd="0" parTransId="{29C0DC7D-27B7-4E8C-A66F-C2B1D7F504EF}" sibTransId="{398A5733-86C3-4396-8306-D3F3378AAE0B}"/>
    <dgm:cxn modelId="{3C12462E-FB61-4B69-AD53-9F2416D4A2D8}" type="presOf" srcId="{7DE2C592-5F74-4DCA-B205-6C5B73DE5255}" destId="{B2F991F8-2918-4066-AB41-5D60FA1E6E85}" srcOrd="0" destOrd="0" presId="urn:microsoft.com/office/officeart/2005/8/layout/chevron2"/>
    <dgm:cxn modelId="{0B7E2340-9099-4888-A573-4606662A6188}" srcId="{F30AFA87-C18E-46EB-B33B-2A9FA90EC7CF}" destId="{7DE2C592-5F74-4DCA-B205-6C5B73DE5255}" srcOrd="1" destOrd="0" parTransId="{73FBC391-4180-4C60-9A04-07BBFA44291E}" sibTransId="{B39561AD-173F-48C2-9797-F1F6F2F5413C}"/>
    <dgm:cxn modelId="{4E64E191-CA34-4321-99EB-673A9E1BB9E2}" type="presOf" srcId="{BD0238EF-DF93-49E0-8B73-0C59F0C89CC8}" destId="{77CB0BD2-1E18-44B7-9BED-D9D1FC3CA97B}" srcOrd="0" destOrd="0" presId="urn:microsoft.com/office/officeart/2005/8/layout/chevron2"/>
    <dgm:cxn modelId="{6007ABA1-5887-4C93-ACBF-C259C4058A2D}" srcId="{F30AFA87-C18E-46EB-B33B-2A9FA90EC7CF}" destId="{84EAA921-A6F5-4140-BAB3-A7078607BA75}" srcOrd="4" destOrd="0" parTransId="{FBD9C372-5AFF-45E0-B2DA-88A2E5402770}" sibTransId="{9ABFBB91-6F22-4E8B-87C3-583B636DC7F3}"/>
    <dgm:cxn modelId="{B0E8E06A-3A99-496B-8985-6F8E525E86B0}" type="presOf" srcId="{27897A97-2B97-4988-95CE-78855AD53368}" destId="{FE07534B-5528-415B-B67F-49E17A70B546}" srcOrd="0" destOrd="0" presId="urn:microsoft.com/office/officeart/2005/8/layout/chevron2"/>
    <dgm:cxn modelId="{85E109C3-E3D6-4CC1-A4E7-7ABE293A3A58}" type="presOf" srcId="{84EAA921-A6F5-4140-BAB3-A7078607BA75}" destId="{2877DD26-A1A5-447E-817C-FACCE18CD225}" srcOrd="0" destOrd="0" presId="urn:microsoft.com/office/officeart/2005/8/layout/chevron2"/>
    <dgm:cxn modelId="{03E85911-898D-49C2-B11D-0A8AF8CC6B4E}" srcId="{F30AFA87-C18E-46EB-B33B-2A9FA90EC7CF}" destId="{DFA8AAAF-2E5F-4669-B725-4FA5187ADC2F}" srcOrd="2" destOrd="0" parTransId="{770978D4-8EA2-40AF-AE96-C197D4632CF6}" sibTransId="{D34A38CF-16E2-43F2-A208-E38004E29165}"/>
    <dgm:cxn modelId="{74E5F9C3-34FE-47AB-8CC0-5FCCC1DD1B9A}" srcId="{F30AFA87-C18E-46EB-B33B-2A9FA90EC7CF}" destId="{F467C9F8-2D7E-44D2-8736-200887E3AEFA}" srcOrd="3" destOrd="0" parTransId="{9EC8062B-A9DE-4F9F-8844-9C07FD317944}" sibTransId="{55D5E9B1-77F4-45F8-BC24-F089BF4A053B}"/>
    <dgm:cxn modelId="{50EEC089-1E0B-42F7-8953-11A58555778B}" srcId="{DFA8AAAF-2E5F-4669-B725-4FA5187ADC2F}" destId="{C68CEDE5-EF4A-449A-88DA-C9F8752CBAAE}" srcOrd="0" destOrd="0" parTransId="{C1A8E579-AD64-45FF-8363-778E67CAB239}" sibTransId="{0F98D820-DA3B-4586-AF83-36FA9F51D9FD}"/>
    <dgm:cxn modelId="{649A6011-2483-49CD-A77E-EB4114DDD195}" type="presOf" srcId="{C68CEDE5-EF4A-449A-88DA-C9F8752CBAAE}" destId="{15D3A87C-A94B-46E9-AB7B-E7AEDB7FC898}" srcOrd="0" destOrd="0" presId="urn:microsoft.com/office/officeart/2005/8/layout/chevron2"/>
    <dgm:cxn modelId="{FCF8F544-31C1-4F10-99EB-42112DA4806F}" srcId="{7DE2C592-5F74-4DCA-B205-6C5B73DE5255}" destId="{DA00C8F9-9BD1-419E-88DD-EEBBFD3A1DBD}" srcOrd="0" destOrd="0" parTransId="{51D78E4A-2953-4175-AF78-E2BFA3B90379}" sibTransId="{972898AD-42F2-4121-9BBB-5ACCEC8DEE43}"/>
    <dgm:cxn modelId="{C70FB8E2-956A-4929-8661-FFFE23D93696}" srcId="{27897A97-2B97-4988-95CE-78855AD53368}" destId="{89E417BB-747B-45C6-9F30-AD1C5230A5F5}" srcOrd="0" destOrd="0" parTransId="{BBA906F9-4CA5-4E33-A2A8-F76B951E5C73}" sibTransId="{5081A826-7609-454E-BD33-46A7272618B6}"/>
    <dgm:cxn modelId="{B9266C7D-A480-4698-B81A-73D1A7805BE0}" type="presOf" srcId="{89E417BB-747B-45C6-9F30-AD1C5230A5F5}" destId="{81BF971B-2380-4A80-824E-5B85853BBA50}" srcOrd="0" destOrd="0" presId="urn:microsoft.com/office/officeart/2005/8/layout/chevron2"/>
    <dgm:cxn modelId="{95271EC0-EBCC-47CF-AB10-EB670F46D545}" srcId="{F30AFA87-C18E-46EB-B33B-2A9FA90EC7CF}" destId="{27897A97-2B97-4988-95CE-78855AD53368}" srcOrd="0" destOrd="0" parTransId="{B35B292F-7889-4541-B0DF-2C24DE0F706B}" sibTransId="{D71953B4-E0E9-42CF-8A73-27CAC8114470}"/>
    <dgm:cxn modelId="{88D0CC05-215F-4391-9CB8-48A12E771F99}" srcId="{84EAA921-A6F5-4140-BAB3-A7078607BA75}" destId="{C5B171FE-0420-46F8-8BA5-A4BCD96B7240}" srcOrd="0" destOrd="0" parTransId="{14EBF5CE-1615-4D1F-AE9B-415E923A0E86}" sibTransId="{F941FD9B-AAD8-4007-B77D-E6D63A91EF83}"/>
    <dgm:cxn modelId="{A670C53E-27D9-4AD5-B119-560B96B0D2F1}" type="presOf" srcId="{DFA8AAAF-2E5F-4669-B725-4FA5187ADC2F}" destId="{6865A373-8D3E-46AE-812A-3DC7AB2235A1}" srcOrd="0" destOrd="0" presId="urn:microsoft.com/office/officeart/2005/8/layout/chevron2"/>
    <dgm:cxn modelId="{A7169BBD-0810-406D-BBB9-EA6C760BC8A4}" type="presOf" srcId="{DA00C8F9-9BD1-419E-88DD-EEBBFD3A1DBD}" destId="{CC20EA57-CF1D-4D72-AC17-C532C3F35F51}" srcOrd="0" destOrd="0" presId="urn:microsoft.com/office/officeart/2005/8/layout/chevron2"/>
    <dgm:cxn modelId="{1A4575E3-8881-4C20-BC36-292CD3FBEB64}" type="presOf" srcId="{F467C9F8-2D7E-44D2-8736-200887E3AEFA}" destId="{926C412B-FFB5-4265-B9FC-BECA444B97B8}" srcOrd="0" destOrd="0" presId="urn:microsoft.com/office/officeart/2005/8/layout/chevron2"/>
    <dgm:cxn modelId="{4579F694-39C6-46AC-9836-9D803728D7CD}" type="presOf" srcId="{854C97C0-F421-42F4-9B74-B760EBAFE56B}" destId="{38FD4D94-B802-46E2-8A9E-7639D281D195}" srcOrd="0" destOrd="0" presId="urn:microsoft.com/office/officeart/2005/8/layout/chevron2"/>
    <dgm:cxn modelId="{A46F7524-B62D-4CC3-9E0F-4991CF4FD9F4}" srcId="{8F1BF31B-4CE3-4365-BD22-D6BA4339D360}" destId="{854C97C0-F421-42F4-9B74-B760EBAFE56B}" srcOrd="0" destOrd="0" parTransId="{B176EFF2-DC37-4E9B-A0B5-AADCF31D3288}" sibTransId="{A50AC351-C27B-450D-8BAD-6F5188F83EC9}"/>
    <dgm:cxn modelId="{2F85A3A9-BC34-4449-8363-6F51CA552C08}" type="presOf" srcId="{8F1BF31B-4CE3-4365-BD22-D6BA4339D360}" destId="{867EC08F-AA30-4A82-B549-E23FF9E5AFF3}" srcOrd="0" destOrd="0" presId="urn:microsoft.com/office/officeart/2005/8/layout/chevron2"/>
    <dgm:cxn modelId="{CFA2AFFA-02C7-4888-ABF1-3E7039640B1A}" type="presOf" srcId="{C5B171FE-0420-46F8-8BA5-A4BCD96B7240}" destId="{4C104E12-E4E6-486C-981A-BBFA04F81695}" srcOrd="0" destOrd="0" presId="urn:microsoft.com/office/officeart/2005/8/layout/chevron2"/>
    <dgm:cxn modelId="{F02ACDB0-2F7E-436F-A1E6-BC6C65B5C921}" srcId="{F467C9F8-2D7E-44D2-8736-200887E3AEFA}" destId="{BD0238EF-DF93-49E0-8B73-0C59F0C89CC8}" srcOrd="0" destOrd="0" parTransId="{D47EE635-49A5-453A-868D-639B42DAEAE6}" sibTransId="{B858AA17-7F56-4789-BCFB-4296039659A8}"/>
    <dgm:cxn modelId="{75D98243-99F4-4B71-9DD4-C970CC97298B}" type="presOf" srcId="{F30AFA87-C18E-46EB-B33B-2A9FA90EC7CF}" destId="{BFF6D543-802B-4FE7-B2EA-20485F5BDBC9}" srcOrd="0" destOrd="0" presId="urn:microsoft.com/office/officeart/2005/8/layout/chevron2"/>
    <dgm:cxn modelId="{08D784DC-2057-4650-88E5-A8731F3358FF}" type="presParOf" srcId="{BFF6D543-802B-4FE7-B2EA-20485F5BDBC9}" destId="{E1516492-A370-41D4-8947-03D1D54B907E}" srcOrd="0" destOrd="0" presId="urn:microsoft.com/office/officeart/2005/8/layout/chevron2"/>
    <dgm:cxn modelId="{592AB2BC-784B-421C-9CA9-EEB4B7E6ECF8}" type="presParOf" srcId="{E1516492-A370-41D4-8947-03D1D54B907E}" destId="{FE07534B-5528-415B-B67F-49E17A70B546}" srcOrd="0" destOrd="0" presId="urn:microsoft.com/office/officeart/2005/8/layout/chevron2"/>
    <dgm:cxn modelId="{CDBED391-9D02-4036-B188-A6621B2AFC84}" type="presParOf" srcId="{E1516492-A370-41D4-8947-03D1D54B907E}" destId="{81BF971B-2380-4A80-824E-5B85853BBA50}" srcOrd="1" destOrd="0" presId="urn:microsoft.com/office/officeart/2005/8/layout/chevron2"/>
    <dgm:cxn modelId="{35693EDF-5020-4B78-AEF8-528720DAD0D2}" type="presParOf" srcId="{BFF6D543-802B-4FE7-B2EA-20485F5BDBC9}" destId="{32C7D97C-FAB3-4863-9A11-863629649442}" srcOrd="1" destOrd="0" presId="urn:microsoft.com/office/officeart/2005/8/layout/chevron2"/>
    <dgm:cxn modelId="{85C19278-AE5F-40BA-9B30-4FC542DD7F99}" type="presParOf" srcId="{BFF6D543-802B-4FE7-B2EA-20485F5BDBC9}" destId="{64AF3D85-7F7C-4657-9282-F50CBD0558CB}" srcOrd="2" destOrd="0" presId="urn:microsoft.com/office/officeart/2005/8/layout/chevron2"/>
    <dgm:cxn modelId="{A567E0EF-AAE5-4B6E-B980-F982FB339015}" type="presParOf" srcId="{64AF3D85-7F7C-4657-9282-F50CBD0558CB}" destId="{B2F991F8-2918-4066-AB41-5D60FA1E6E85}" srcOrd="0" destOrd="0" presId="urn:microsoft.com/office/officeart/2005/8/layout/chevron2"/>
    <dgm:cxn modelId="{82312927-D687-43BF-A86A-98B71B4DB404}" type="presParOf" srcId="{64AF3D85-7F7C-4657-9282-F50CBD0558CB}" destId="{CC20EA57-CF1D-4D72-AC17-C532C3F35F51}" srcOrd="1" destOrd="0" presId="urn:microsoft.com/office/officeart/2005/8/layout/chevron2"/>
    <dgm:cxn modelId="{89B26B54-87E0-45FC-B098-F7CA75804488}" type="presParOf" srcId="{BFF6D543-802B-4FE7-B2EA-20485F5BDBC9}" destId="{98FD22AB-83D2-4348-BD8D-D142F43AB3BB}" srcOrd="3" destOrd="0" presId="urn:microsoft.com/office/officeart/2005/8/layout/chevron2"/>
    <dgm:cxn modelId="{5C71355C-2920-4511-881B-A8B3896503B3}" type="presParOf" srcId="{BFF6D543-802B-4FE7-B2EA-20485F5BDBC9}" destId="{8B23ADB8-9524-4C51-9FC9-5ADE6AF1C022}" srcOrd="4" destOrd="0" presId="urn:microsoft.com/office/officeart/2005/8/layout/chevron2"/>
    <dgm:cxn modelId="{B5847E36-FC30-41E8-B186-9E4B6320320F}" type="presParOf" srcId="{8B23ADB8-9524-4C51-9FC9-5ADE6AF1C022}" destId="{6865A373-8D3E-46AE-812A-3DC7AB2235A1}" srcOrd="0" destOrd="0" presId="urn:microsoft.com/office/officeart/2005/8/layout/chevron2"/>
    <dgm:cxn modelId="{7C2FF5F1-5556-4A07-88D8-FEDFAA69044C}" type="presParOf" srcId="{8B23ADB8-9524-4C51-9FC9-5ADE6AF1C022}" destId="{15D3A87C-A94B-46E9-AB7B-E7AEDB7FC898}" srcOrd="1" destOrd="0" presId="urn:microsoft.com/office/officeart/2005/8/layout/chevron2"/>
    <dgm:cxn modelId="{5DDE7B30-306E-470D-A266-AD0CBCF4FCED}" type="presParOf" srcId="{BFF6D543-802B-4FE7-B2EA-20485F5BDBC9}" destId="{830C7EBA-69CD-4ECA-AAFB-0F3BAAD94AB7}" srcOrd="5" destOrd="0" presId="urn:microsoft.com/office/officeart/2005/8/layout/chevron2"/>
    <dgm:cxn modelId="{93C4FA26-9113-4341-90E4-38F6063049E7}" type="presParOf" srcId="{BFF6D543-802B-4FE7-B2EA-20485F5BDBC9}" destId="{05C24232-0195-4A3A-836F-0CB1FFA8412F}" srcOrd="6" destOrd="0" presId="urn:microsoft.com/office/officeart/2005/8/layout/chevron2"/>
    <dgm:cxn modelId="{A27CB852-FA2D-41BA-A995-06BE6B5E7BB1}" type="presParOf" srcId="{05C24232-0195-4A3A-836F-0CB1FFA8412F}" destId="{926C412B-FFB5-4265-B9FC-BECA444B97B8}" srcOrd="0" destOrd="0" presId="urn:microsoft.com/office/officeart/2005/8/layout/chevron2"/>
    <dgm:cxn modelId="{0590E3FB-728E-4FBC-B9BF-50C6E8B1BE5C}" type="presParOf" srcId="{05C24232-0195-4A3A-836F-0CB1FFA8412F}" destId="{77CB0BD2-1E18-44B7-9BED-D9D1FC3CA97B}" srcOrd="1" destOrd="0" presId="urn:microsoft.com/office/officeart/2005/8/layout/chevron2"/>
    <dgm:cxn modelId="{63B5B137-64E7-4EB5-8D9C-D6C02573902F}" type="presParOf" srcId="{BFF6D543-802B-4FE7-B2EA-20485F5BDBC9}" destId="{7152E588-B511-4711-94E7-5FD6D0947E7C}" srcOrd="7" destOrd="0" presId="urn:microsoft.com/office/officeart/2005/8/layout/chevron2"/>
    <dgm:cxn modelId="{DACE4F46-C7DF-43DC-BEF1-1732664FEFBD}" type="presParOf" srcId="{BFF6D543-802B-4FE7-B2EA-20485F5BDBC9}" destId="{776CC4AF-B551-4A6A-AB77-17E594D2F6D5}" srcOrd="8" destOrd="0" presId="urn:microsoft.com/office/officeart/2005/8/layout/chevron2"/>
    <dgm:cxn modelId="{555725B8-711A-4455-BBF5-67857885333F}" type="presParOf" srcId="{776CC4AF-B551-4A6A-AB77-17E594D2F6D5}" destId="{2877DD26-A1A5-447E-817C-FACCE18CD225}" srcOrd="0" destOrd="0" presId="urn:microsoft.com/office/officeart/2005/8/layout/chevron2"/>
    <dgm:cxn modelId="{B753BCB7-FA09-4576-A070-1B028E2E5D17}" type="presParOf" srcId="{776CC4AF-B551-4A6A-AB77-17E594D2F6D5}" destId="{4C104E12-E4E6-486C-981A-BBFA04F81695}" srcOrd="1" destOrd="0" presId="urn:microsoft.com/office/officeart/2005/8/layout/chevron2"/>
    <dgm:cxn modelId="{E9DE1F90-1489-4577-8AAC-E2C656A913F2}" type="presParOf" srcId="{BFF6D543-802B-4FE7-B2EA-20485F5BDBC9}" destId="{F26FB9B3-2B8F-47E3-B424-0D9FFCA4DC9B}" srcOrd="9" destOrd="0" presId="urn:microsoft.com/office/officeart/2005/8/layout/chevron2"/>
    <dgm:cxn modelId="{D114A6C4-E423-4815-B0C7-8387F7C2D655}" type="presParOf" srcId="{BFF6D543-802B-4FE7-B2EA-20485F5BDBC9}" destId="{D17AFF6C-7286-4607-9ECF-A3A8CD30D27B}" srcOrd="10" destOrd="0" presId="urn:microsoft.com/office/officeart/2005/8/layout/chevron2"/>
    <dgm:cxn modelId="{62DF530D-2315-4539-A9DB-9D226972888F}" type="presParOf" srcId="{D17AFF6C-7286-4607-9ECF-A3A8CD30D27B}" destId="{867EC08F-AA30-4A82-B549-E23FF9E5AFF3}" srcOrd="0" destOrd="0" presId="urn:microsoft.com/office/officeart/2005/8/layout/chevron2"/>
    <dgm:cxn modelId="{F75D8FFC-18DB-4735-8C69-C372AD2F9427}" type="presParOf" srcId="{D17AFF6C-7286-4607-9ECF-A3A8CD30D27B}" destId="{38FD4D94-B802-46E2-8A9E-7639D281D19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DB8F81E-975E-4074-BBAC-993340300261}" type="doc">
      <dgm:prSet loTypeId="urn:microsoft.com/office/officeart/2009/3/layout/IncreasingArrowsProcess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D67B468-808A-4EEA-890C-1D2D87225140}">
      <dgm:prSet phldrT="[Текст]" custT="1"/>
      <dgm:spPr/>
      <dgm:t>
        <a:bodyPr/>
        <a:lstStyle/>
        <a:p>
          <a:pPr algn="l"/>
          <a:r>
            <a:rPr lang="ru-RU" sz="1800" b="1" i="1" cap="none" spc="0" smtClean="0">
              <a:ln w="0"/>
              <a:effectLst/>
              <a:latin typeface="+mn-lt"/>
            </a:rPr>
            <a:t>Муниципальная программа "Благоустройство территории Угранского сельского поселения Угранского района Смоленской области"</a:t>
          </a:r>
          <a:endParaRPr lang="ru-RU" sz="1800" b="1" i="1" cap="none" spc="0" dirty="0">
            <a:ln w="0"/>
            <a:effectLst/>
            <a:latin typeface="+mn-lt"/>
          </a:endParaRPr>
        </a:p>
      </dgm:t>
    </dgm:pt>
    <dgm:pt modelId="{DB2388B0-376C-436A-AE9F-182508FDACAB}" type="parTrans" cxnId="{6487A12E-D00F-4C3C-A08D-4B343DB0A4D3}">
      <dgm:prSet/>
      <dgm:spPr/>
      <dgm:t>
        <a:bodyPr/>
        <a:lstStyle/>
        <a:p>
          <a:endParaRPr lang="ru-RU"/>
        </a:p>
      </dgm:t>
    </dgm:pt>
    <dgm:pt modelId="{CBD31839-9AB3-4421-A7F8-F7B308EE5BDC}" type="sibTrans" cxnId="{6487A12E-D00F-4C3C-A08D-4B343DB0A4D3}">
      <dgm:prSet/>
      <dgm:spPr/>
      <dgm:t>
        <a:bodyPr/>
        <a:lstStyle/>
        <a:p>
          <a:endParaRPr lang="ru-RU"/>
        </a:p>
      </dgm:t>
    </dgm:pt>
    <dgm:pt modelId="{A95E9DC1-93B5-4FC3-9B08-531B265DC81A}">
      <dgm:prSet phldrT="[Текст]" phldr="1"/>
      <dgm:spPr/>
      <dgm:t>
        <a:bodyPr/>
        <a:lstStyle/>
        <a:p>
          <a:endParaRPr lang="ru-RU" dirty="0"/>
        </a:p>
      </dgm:t>
    </dgm:pt>
    <dgm:pt modelId="{C0932793-04E6-4F03-884D-6ED791DD62C3}" type="parTrans" cxnId="{79D73F47-E54C-410B-BB17-E6802D1454C9}">
      <dgm:prSet/>
      <dgm:spPr/>
      <dgm:t>
        <a:bodyPr/>
        <a:lstStyle/>
        <a:p>
          <a:endParaRPr lang="ru-RU"/>
        </a:p>
      </dgm:t>
    </dgm:pt>
    <dgm:pt modelId="{68C32502-7F7D-47DE-81DC-23431EFFF968}" type="sibTrans" cxnId="{79D73F47-E54C-410B-BB17-E6802D1454C9}">
      <dgm:prSet/>
      <dgm:spPr/>
      <dgm:t>
        <a:bodyPr/>
        <a:lstStyle/>
        <a:p>
          <a:endParaRPr lang="ru-RU"/>
        </a:p>
      </dgm:t>
    </dgm:pt>
    <dgm:pt modelId="{1A2245C1-91AC-468C-82A0-A2C131D12DC0}">
      <dgm:prSet phldrT="[Текст]"/>
      <dgm:spPr/>
      <dgm:t>
        <a:bodyPr/>
        <a:lstStyle/>
        <a:p>
          <a:r>
            <a:rPr lang="ru-RU" i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rPr>
            <a:t>Цель муниципальной программы</a:t>
          </a:r>
          <a:endParaRPr lang="ru-RU" dirty="0"/>
        </a:p>
      </dgm:t>
    </dgm:pt>
    <dgm:pt modelId="{E2111D7D-3A97-42B1-BC52-FD5D413E07C1}" type="parTrans" cxnId="{24565275-7F02-440F-9582-D335BF1EA056}">
      <dgm:prSet/>
      <dgm:spPr/>
      <dgm:t>
        <a:bodyPr/>
        <a:lstStyle/>
        <a:p>
          <a:endParaRPr lang="ru-RU"/>
        </a:p>
      </dgm:t>
    </dgm:pt>
    <dgm:pt modelId="{C3F34CF9-1999-48B6-BAD5-2380F77B5AAB}" type="sibTrans" cxnId="{24565275-7F02-440F-9582-D335BF1EA056}">
      <dgm:prSet/>
      <dgm:spPr/>
      <dgm:t>
        <a:bodyPr/>
        <a:lstStyle/>
        <a:p>
          <a:endParaRPr lang="ru-RU"/>
        </a:p>
      </dgm:t>
    </dgm:pt>
    <dgm:pt modelId="{2D990593-81FB-4C2D-AF65-C67B9E36CDB2}">
      <dgm:prSet phldrT="[Текст]"/>
      <dgm:spPr/>
      <dgm:t>
        <a:bodyPr/>
        <a:lstStyle/>
        <a:p>
          <a:pPr algn="ctr"/>
          <a:r>
            <a:rPr lang="ru-RU" i="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Совершенствование системы комплексного благоустройства Угранского сельского поселения Угранского района Смоленской области, создание комфортных условий проживания и отдыха населения</a:t>
          </a:r>
          <a:endParaRPr lang="ru-RU" i="0" dirty="0">
            <a:effectLst/>
          </a:endParaRPr>
        </a:p>
      </dgm:t>
    </dgm:pt>
    <dgm:pt modelId="{F2DBF093-7F78-4AEC-BA80-DDBA00867DE8}" type="parTrans" cxnId="{49BFB3DE-AD29-4B9E-8BAC-CC271C7B17DC}">
      <dgm:prSet/>
      <dgm:spPr/>
      <dgm:t>
        <a:bodyPr/>
        <a:lstStyle/>
        <a:p>
          <a:endParaRPr lang="ru-RU"/>
        </a:p>
      </dgm:t>
    </dgm:pt>
    <dgm:pt modelId="{A795C972-0906-416B-8A27-A313AD2FDC37}" type="sibTrans" cxnId="{49BFB3DE-AD29-4B9E-8BAC-CC271C7B17DC}">
      <dgm:prSet/>
      <dgm:spPr/>
      <dgm:t>
        <a:bodyPr/>
        <a:lstStyle/>
        <a:p>
          <a:endParaRPr lang="ru-RU"/>
        </a:p>
      </dgm:t>
    </dgm:pt>
    <dgm:pt modelId="{8F5D091D-E5AA-49D9-AD27-EF494FE06E6B}">
      <dgm:prSet phldrT="[Текст]"/>
      <dgm:spPr/>
      <dgm:t>
        <a:bodyPr/>
        <a:lstStyle/>
        <a:p>
          <a:r>
            <a:rPr lang="ru-RU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rPr>
            <a:t>Достижение цели:</a:t>
          </a:r>
          <a:endParaRPr lang="ru-RU" dirty="0"/>
        </a:p>
      </dgm:t>
    </dgm:pt>
    <dgm:pt modelId="{B8EB7D13-5EBB-4FAA-A147-6469067A8BE2}" type="parTrans" cxnId="{47AA81D4-0CC8-4EA0-A5A4-0ABCB6BB8A9A}">
      <dgm:prSet/>
      <dgm:spPr/>
      <dgm:t>
        <a:bodyPr/>
        <a:lstStyle/>
        <a:p>
          <a:endParaRPr lang="ru-RU"/>
        </a:p>
      </dgm:t>
    </dgm:pt>
    <dgm:pt modelId="{12DE9FCD-FD18-456F-8D1B-A528B08CE19D}" type="sibTrans" cxnId="{47AA81D4-0CC8-4EA0-A5A4-0ABCB6BB8A9A}">
      <dgm:prSet/>
      <dgm:spPr/>
      <dgm:t>
        <a:bodyPr/>
        <a:lstStyle/>
        <a:p>
          <a:endParaRPr lang="ru-RU"/>
        </a:p>
      </dgm:t>
    </dgm:pt>
    <dgm:pt modelId="{2EC0A499-9838-4274-B69A-577554E9E68C}">
      <dgm:prSet phldrT="[Текст]"/>
      <dgm:spPr/>
      <dgm:t>
        <a:bodyPr/>
        <a:lstStyle/>
        <a:p>
          <a:pPr algn="ctr"/>
          <a:r>
            <a:rPr lang="ru-RU" dirty="0" smtClean="0"/>
            <a:t>Создание условий для работы и отдыха жителей сельского поселения;</a:t>
          </a:r>
          <a:endParaRPr lang="ru-RU" dirty="0"/>
        </a:p>
      </dgm:t>
    </dgm:pt>
    <dgm:pt modelId="{38234D0C-18B0-45E7-A4D2-176081EBD548}" type="parTrans" cxnId="{8F782763-ABF7-470A-ABA7-21592DB86FE9}">
      <dgm:prSet/>
      <dgm:spPr/>
      <dgm:t>
        <a:bodyPr/>
        <a:lstStyle/>
        <a:p>
          <a:endParaRPr lang="ru-RU"/>
        </a:p>
      </dgm:t>
    </dgm:pt>
    <dgm:pt modelId="{FB346EBF-30C6-485D-87B6-B66B5AAD4968}" type="sibTrans" cxnId="{8F782763-ABF7-470A-ABA7-21592DB86FE9}">
      <dgm:prSet/>
      <dgm:spPr/>
      <dgm:t>
        <a:bodyPr/>
        <a:lstStyle/>
        <a:p>
          <a:endParaRPr lang="ru-RU"/>
        </a:p>
      </dgm:t>
    </dgm:pt>
    <dgm:pt modelId="{249E4ABF-0DE6-4FAE-9094-77358E557504}">
      <dgm:prSet/>
      <dgm:spPr/>
      <dgm:t>
        <a:bodyPr/>
        <a:lstStyle/>
        <a:p>
          <a:pPr algn="l"/>
          <a:endParaRPr lang="ru-RU" i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</a:endParaRPr>
        </a:p>
      </dgm:t>
    </dgm:pt>
    <dgm:pt modelId="{9DA01351-4647-42C3-98E9-59FBF50CB910}" type="parTrans" cxnId="{0487E48B-1444-442C-A7B8-8CDBBC61D971}">
      <dgm:prSet/>
      <dgm:spPr/>
      <dgm:t>
        <a:bodyPr/>
        <a:lstStyle/>
        <a:p>
          <a:endParaRPr lang="ru-RU"/>
        </a:p>
      </dgm:t>
    </dgm:pt>
    <dgm:pt modelId="{12D8F498-0DE5-4E2E-993E-FD711AA423BA}" type="sibTrans" cxnId="{0487E48B-1444-442C-A7B8-8CDBBC61D971}">
      <dgm:prSet/>
      <dgm:spPr/>
      <dgm:t>
        <a:bodyPr/>
        <a:lstStyle/>
        <a:p>
          <a:endParaRPr lang="ru-RU"/>
        </a:p>
      </dgm:t>
    </dgm:pt>
    <dgm:pt modelId="{291DCBD7-3E91-434C-89BE-D3CFE0E19FA7}">
      <dgm:prSet/>
      <dgm:spPr/>
      <dgm:t>
        <a:bodyPr/>
        <a:lstStyle/>
        <a:p>
          <a:pPr algn="ctr"/>
          <a:r>
            <a:rPr lang="ru-RU" dirty="0" smtClean="0"/>
            <a:t>Улучшение состояния территорий    Угранского сельского поселения;</a:t>
          </a:r>
          <a:endParaRPr lang="ru-RU" dirty="0"/>
        </a:p>
      </dgm:t>
    </dgm:pt>
    <dgm:pt modelId="{F57EA82B-A6D4-47BA-B454-3389411D96C4}" type="parTrans" cxnId="{41168184-4D88-478B-8F91-0A9007231F0B}">
      <dgm:prSet/>
      <dgm:spPr/>
      <dgm:t>
        <a:bodyPr/>
        <a:lstStyle/>
        <a:p>
          <a:endParaRPr lang="ru-RU"/>
        </a:p>
      </dgm:t>
    </dgm:pt>
    <dgm:pt modelId="{52D0D54B-97B8-419E-A5D7-534B1E4FA4F1}" type="sibTrans" cxnId="{41168184-4D88-478B-8F91-0A9007231F0B}">
      <dgm:prSet/>
      <dgm:spPr/>
      <dgm:t>
        <a:bodyPr/>
        <a:lstStyle/>
        <a:p>
          <a:endParaRPr lang="ru-RU"/>
        </a:p>
      </dgm:t>
    </dgm:pt>
    <dgm:pt modelId="{AAAD35C4-0BFC-40F6-AA3B-6198CAD84EB4}">
      <dgm:prSet/>
      <dgm:spPr/>
      <dgm:t>
        <a:bodyPr/>
        <a:lstStyle/>
        <a:p>
          <a:pPr algn="ctr"/>
          <a:r>
            <a:rPr lang="ru-RU" dirty="0" smtClean="0"/>
            <a:t>Привитие жителям сельского поселения любви и уважения к своему населенному пункту, к соблюдению чистоты и порядка на территории муниципального образования;</a:t>
          </a:r>
          <a:endParaRPr lang="ru-RU" dirty="0"/>
        </a:p>
      </dgm:t>
    </dgm:pt>
    <dgm:pt modelId="{54F6147C-5288-4786-94FE-4F850CF1FB39}" type="parTrans" cxnId="{002DB25C-DA43-4397-8561-74753021833C}">
      <dgm:prSet/>
      <dgm:spPr/>
      <dgm:t>
        <a:bodyPr/>
        <a:lstStyle/>
        <a:p>
          <a:endParaRPr lang="ru-RU"/>
        </a:p>
      </dgm:t>
    </dgm:pt>
    <dgm:pt modelId="{CB61C5CF-CAD5-4A9C-8A10-505FB9ACBEF1}" type="sibTrans" cxnId="{002DB25C-DA43-4397-8561-74753021833C}">
      <dgm:prSet/>
      <dgm:spPr/>
      <dgm:t>
        <a:bodyPr/>
        <a:lstStyle/>
        <a:p>
          <a:endParaRPr lang="ru-RU"/>
        </a:p>
      </dgm:t>
    </dgm:pt>
    <dgm:pt modelId="{2FA90D6B-0ADE-415E-86F5-6F37E12B8FA0}">
      <dgm:prSet/>
      <dgm:spPr/>
      <dgm:t>
        <a:bodyPr/>
        <a:lstStyle/>
        <a:p>
          <a:pPr algn="ctr"/>
          <a:r>
            <a:rPr lang="ru-RU" dirty="0" smtClean="0"/>
            <a:t>Благоустроенность населенных пунктов поселения</a:t>
          </a:r>
          <a:endParaRPr lang="ru-RU" i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</a:endParaRPr>
        </a:p>
      </dgm:t>
    </dgm:pt>
    <dgm:pt modelId="{9B74D9A3-8AAC-433C-A1AD-94A4F032BE10}" type="parTrans" cxnId="{D9C62BCB-EB0E-41B3-A9E8-8E82CE7DF79A}">
      <dgm:prSet/>
      <dgm:spPr/>
      <dgm:t>
        <a:bodyPr/>
        <a:lstStyle/>
        <a:p>
          <a:endParaRPr lang="ru-RU"/>
        </a:p>
      </dgm:t>
    </dgm:pt>
    <dgm:pt modelId="{1A9CF303-DF05-4499-A8CF-5B9EC8694583}" type="sibTrans" cxnId="{D9C62BCB-EB0E-41B3-A9E8-8E82CE7DF79A}">
      <dgm:prSet/>
      <dgm:spPr/>
      <dgm:t>
        <a:bodyPr/>
        <a:lstStyle/>
        <a:p>
          <a:endParaRPr lang="ru-RU"/>
        </a:p>
      </dgm:t>
    </dgm:pt>
    <dgm:pt modelId="{D5595A76-4533-4CC9-AA51-46E7B6623F5B}" type="pres">
      <dgm:prSet presAssocID="{4DB8F81E-975E-4074-BBAC-993340300261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E05A756-A1F9-466B-A54B-A6A05D5CF3DA}" type="pres">
      <dgm:prSet presAssocID="{3D67B468-808A-4EEA-890C-1D2D87225140}" presName="parentText1" presStyleLbl="node1" presStyleIdx="0" presStyleCnt="3" custLinFactNeighborX="118" custLinFactNeighborY="809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D59B72-00EF-4F0D-97DC-6CDD9AA3ED2A}" type="pres">
      <dgm:prSet presAssocID="{3D67B468-808A-4EEA-890C-1D2D87225140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482230-19EE-4472-8A34-1D5255F47338}" type="pres">
      <dgm:prSet presAssocID="{1A2245C1-91AC-468C-82A0-A2C131D12DC0}" presName="parentText2" presStyleLbl="node1" presStyleIdx="1" presStyleCnt="3" custLinFactNeighborX="170" custLinFactNeighborY="566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528B6D-6145-48AE-9E07-12F2D1984C16}" type="pres">
      <dgm:prSet presAssocID="{1A2245C1-91AC-468C-82A0-A2C131D12DC0}" presName="childText2" presStyleLbl="solidAlignAcc1" presStyleIdx="1" presStyleCnt="3" custScaleX="97783" custScaleY="98863" custLinFactNeighborX="-383" custLinFactNeighborY="-67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77D9F9-D4F0-4480-8277-3DF8901FD24A}" type="pres">
      <dgm:prSet presAssocID="{8F5D091D-E5AA-49D9-AD27-EF494FE06E6B}" presName="parentText3" presStyleLbl="node1" presStyleIdx="2" presStyleCnt="3" custScaleX="102711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45A866-BBD4-4C1B-859E-B370BA5BE7D5}" type="pres">
      <dgm:prSet presAssocID="{8F5D091D-E5AA-49D9-AD27-EF494FE06E6B}" presName="childText3" presStyleLbl="solidAlignAcc1" presStyleIdx="2" presStyleCnt="3" custScaleX="101082" custScaleY="90916" custLinFactNeighborX="-766" custLinFactNeighborY="-121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E1967AD-7C42-4994-B558-2C8C958A965A}" type="presOf" srcId="{291DCBD7-3E91-434C-89BE-D3CFE0E19FA7}" destId="{7745A866-BBD4-4C1B-859E-B370BA5BE7D5}" srcOrd="0" destOrd="1" presId="urn:microsoft.com/office/officeart/2009/3/layout/IncreasingArrowsProcess"/>
    <dgm:cxn modelId="{41168184-4D88-478B-8F91-0A9007231F0B}" srcId="{8F5D091D-E5AA-49D9-AD27-EF494FE06E6B}" destId="{291DCBD7-3E91-434C-89BE-D3CFE0E19FA7}" srcOrd="1" destOrd="0" parTransId="{F57EA82B-A6D4-47BA-B454-3389411D96C4}" sibTransId="{52D0D54B-97B8-419E-A5D7-534B1E4FA4F1}"/>
    <dgm:cxn modelId="{49BFB3DE-AD29-4B9E-8BAC-CC271C7B17DC}" srcId="{1A2245C1-91AC-468C-82A0-A2C131D12DC0}" destId="{2D990593-81FB-4C2D-AF65-C67B9E36CDB2}" srcOrd="0" destOrd="0" parTransId="{F2DBF093-7F78-4AEC-BA80-DDBA00867DE8}" sibTransId="{A795C972-0906-416B-8A27-A313AD2FDC37}"/>
    <dgm:cxn modelId="{002DB25C-DA43-4397-8561-74753021833C}" srcId="{8F5D091D-E5AA-49D9-AD27-EF494FE06E6B}" destId="{AAAD35C4-0BFC-40F6-AA3B-6198CAD84EB4}" srcOrd="2" destOrd="0" parTransId="{54F6147C-5288-4786-94FE-4F850CF1FB39}" sibTransId="{CB61C5CF-CAD5-4A9C-8A10-505FB9ACBEF1}"/>
    <dgm:cxn modelId="{8F782763-ABF7-470A-ABA7-21592DB86FE9}" srcId="{8F5D091D-E5AA-49D9-AD27-EF494FE06E6B}" destId="{2EC0A499-9838-4274-B69A-577554E9E68C}" srcOrd="0" destOrd="0" parTransId="{38234D0C-18B0-45E7-A4D2-176081EBD548}" sibTransId="{FB346EBF-30C6-485D-87B6-B66B5AAD4968}"/>
    <dgm:cxn modelId="{DD70E819-45C4-48FD-8ECC-974977CAA9E3}" type="presOf" srcId="{8F5D091D-E5AA-49D9-AD27-EF494FE06E6B}" destId="{1477D9F9-D4F0-4480-8277-3DF8901FD24A}" srcOrd="0" destOrd="0" presId="urn:microsoft.com/office/officeart/2009/3/layout/IncreasingArrowsProcess"/>
    <dgm:cxn modelId="{7B4D7536-0341-4C13-8DEC-3CE70E1D5862}" type="presOf" srcId="{A95E9DC1-93B5-4FC3-9B08-531B265DC81A}" destId="{7FD59B72-00EF-4F0D-97DC-6CDD9AA3ED2A}" srcOrd="0" destOrd="0" presId="urn:microsoft.com/office/officeart/2009/3/layout/IncreasingArrowsProcess"/>
    <dgm:cxn modelId="{DB5949AB-1726-4809-A3FC-68BB3BD8B089}" type="presOf" srcId="{3D67B468-808A-4EEA-890C-1D2D87225140}" destId="{3E05A756-A1F9-466B-A54B-A6A05D5CF3DA}" srcOrd="0" destOrd="0" presId="urn:microsoft.com/office/officeart/2009/3/layout/IncreasingArrowsProcess"/>
    <dgm:cxn modelId="{1B20F1E9-2BA5-4E3E-A010-45FFC9ECE47F}" type="presOf" srcId="{2D990593-81FB-4C2D-AF65-C67B9E36CDB2}" destId="{57528B6D-6145-48AE-9E07-12F2D1984C16}" srcOrd="0" destOrd="0" presId="urn:microsoft.com/office/officeart/2009/3/layout/IncreasingArrowsProcess"/>
    <dgm:cxn modelId="{79D73F47-E54C-410B-BB17-E6802D1454C9}" srcId="{3D67B468-808A-4EEA-890C-1D2D87225140}" destId="{A95E9DC1-93B5-4FC3-9B08-531B265DC81A}" srcOrd="0" destOrd="0" parTransId="{C0932793-04E6-4F03-884D-6ED791DD62C3}" sibTransId="{68C32502-7F7D-47DE-81DC-23431EFFF968}"/>
    <dgm:cxn modelId="{24565275-7F02-440F-9582-D335BF1EA056}" srcId="{4DB8F81E-975E-4074-BBAC-993340300261}" destId="{1A2245C1-91AC-468C-82A0-A2C131D12DC0}" srcOrd="1" destOrd="0" parTransId="{E2111D7D-3A97-42B1-BC52-FD5D413E07C1}" sibTransId="{C3F34CF9-1999-48B6-BAD5-2380F77B5AAB}"/>
    <dgm:cxn modelId="{C5F458BC-A436-4FE9-8415-D11EBB0822DF}" type="presOf" srcId="{AAAD35C4-0BFC-40F6-AA3B-6198CAD84EB4}" destId="{7745A866-BBD4-4C1B-859E-B370BA5BE7D5}" srcOrd="0" destOrd="2" presId="urn:microsoft.com/office/officeart/2009/3/layout/IncreasingArrowsProcess"/>
    <dgm:cxn modelId="{35C97429-E885-4D09-BE82-77F19E4E344B}" type="presOf" srcId="{2EC0A499-9838-4274-B69A-577554E9E68C}" destId="{7745A866-BBD4-4C1B-859E-B370BA5BE7D5}" srcOrd="0" destOrd="0" presId="urn:microsoft.com/office/officeart/2009/3/layout/IncreasingArrowsProcess"/>
    <dgm:cxn modelId="{0487E48B-1444-442C-A7B8-8CDBBC61D971}" srcId="{1A2245C1-91AC-468C-82A0-A2C131D12DC0}" destId="{249E4ABF-0DE6-4FAE-9094-77358E557504}" srcOrd="1" destOrd="0" parTransId="{9DA01351-4647-42C3-98E9-59FBF50CB910}" sibTransId="{12D8F498-0DE5-4E2E-993E-FD711AA423BA}"/>
    <dgm:cxn modelId="{650D8CC6-6467-48B0-980C-8EBE58B75F0F}" type="presOf" srcId="{4DB8F81E-975E-4074-BBAC-993340300261}" destId="{D5595A76-4533-4CC9-AA51-46E7B6623F5B}" srcOrd="0" destOrd="0" presId="urn:microsoft.com/office/officeart/2009/3/layout/IncreasingArrowsProcess"/>
    <dgm:cxn modelId="{2CAFB67D-E02F-4197-B239-1ABFB1A5B6C7}" type="presOf" srcId="{2FA90D6B-0ADE-415E-86F5-6F37E12B8FA0}" destId="{7745A866-BBD4-4C1B-859E-B370BA5BE7D5}" srcOrd="0" destOrd="3" presId="urn:microsoft.com/office/officeart/2009/3/layout/IncreasingArrowsProcess"/>
    <dgm:cxn modelId="{30C47471-4005-4124-ACC7-00C547E0DF53}" type="presOf" srcId="{249E4ABF-0DE6-4FAE-9094-77358E557504}" destId="{57528B6D-6145-48AE-9E07-12F2D1984C16}" srcOrd="0" destOrd="1" presId="urn:microsoft.com/office/officeart/2009/3/layout/IncreasingArrowsProcess"/>
    <dgm:cxn modelId="{47AA81D4-0CC8-4EA0-A5A4-0ABCB6BB8A9A}" srcId="{4DB8F81E-975E-4074-BBAC-993340300261}" destId="{8F5D091D-E5AA-49D9-AD27-EF494FE06E6B}" srcOrd="2" destOrd="0" parTransId="{B8EB7D13-5EBB-4FAA-A147-6469067A8BE2}" sibTransId="{12DE9FCD-FD18-456F-8D1B-A528B08CE19D}"/>
    <dgm:cxn modelId="{6487A12E-D00F-4C3C-A08D-4B343DB0A4D3}" srcId="{4DB8F81E-975E-4074-BBAC-993340300261}" destId="{3D67B468-808A-4EEA-890C-1D2D87225140}" srcOrd="0" destOrd="0" parTransId="{DB2388B0-376C-436A-AE9F-182508FDACAB}" sibTransId="{CBD31839-9AB3-4421-A7F8-F7B308EE5BDC}"/>
    <dgm:cxn modelId="{2DBA4178-AB39-4750-9A13-B81F798AA126}" type="presOf" srcId="{1A2245C1-91AC-468C-82A0-A2C131D12DC0}" destId="{56482230-19EE-4472-8A34-1D5255F47338}" srcOrd="0" destOrd="0" presId="urn:microsoft.com/office/officeart/2009/3/layout/IncreasingArrowsProcess"/>
    <dgm:cxn modelId="{D9C62BCB-EB0E-41B3-A9E8-8E82CE7DF79A}" srcId="{8F5D091D-E5AA-49D9-AD27-EF494FE06E6B}" destId="{2FA90D6B-0ADE-415E-86F5-6F37E12B8FA0}" srcOrd="3" destOrd="0" parTransId="{9B74D9A3-8AAC-433C-A1AD-94A4F032BE10}" sibTransId="{1A9CF303-DF05-4499-A8CF-5B9EC8694583}"/>
    <dgm:cxn modelId="{780E487B-4D82-4D9A-82C5-1ADCE31FD62B}" type="presParOf" srcId="{D5595A76-4533-4CC9-AA51-46E7B6623F5B}" destId="{3E05A756-A1F9-466B-A54B-A6A05D5CF3DA}" srcOrd="0" destOrd="0" presId="urn:microsoft.com/office/officeart/2009/3/layout/IncreasingArrowsProcess"/>
    <dgm:cxn modelId="{DC24F180-EF60-4741-9E8D-0E4624D9A6DA}" type="presParOf" srcId="{D5595A76-4533-4CC9-AA51-46E7B6623F5B}" destId="{7FD59B72-00EF-4F0D-97DC-6CDD9AA3ED2A}" srcOrd="1" destOrd="0" presId="urn:microsoft.com/office/officeart/2009/3/layout/IncreasingArrowsProcess"/>
    <dgm:cxn modelId="{4EA37BEE-359C-4F5E-918D-4ACB5CB0F0DD}" type="presParOf" srcId="{D5595A76-4533-4CC9-AA51-46E7B6623F5B}" destId="{56482230-19EE-4472-8A34-1D5255F47338}" srcOrd="2" destOrd="0" presId="urn:microsoft.com/office/officeart/2009/3/layout/IncreasingArrowsProcess"/>
    <dgm:cxn modelId="{C9CC56C3-BE4B-40B0-A634-17854B96EE8E}" type="presParOf" srcId="{D5595A76-4533-4CC9-AA51-46E7B6623F5B}" destId="{57528B6D-6145-48AE-9E07-12F2D1984C16}" srcOrd="3" destOrd="0" presId="urn:microsoft.com/office/officeart/2009/3/layout/IncreasingArrowsProcess"/>
    <dgm:cxn modelId="{D37C6C47-5466-48A0-8714-DE5A24FAB126}" type="presParOf" srcId="{D5595A76-4533-4CC9-AA51-46E7B6623F5B}" destId="{1477D9F9-D4F0-4480-8277-3DF8901FD24A}" srcOrd="4" destOrd="0" presId="urn:microsoft.com/office/officeart/2009/3/layout/IncreasingArrowsProcess"/>
    <dgm:cxn modelId="{31B6CB4B-6ECE-4DEB-9454-1A4F0A0B6742}" type="presParOf" srcId="{D5595A76-4533-4CC9-AA51-46E7B6623F5B}" destId="{7745A866-BBD4-4C1B-859E-B370BA5BE7D5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DB8F81E-975E-4074-BBAC-993340300261}" type="doc">
      <dgm:prSet loTypeId="urn:microsoft.com/office/officeart/2009/3/layout/IncreasingArrowsProcess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D67B468-808A-4EEA-890C-1D2D87225140}">
      <dgm:prSet phldrT="[Текст]" custT="1"/>
      <dgm:spPr/>
      <dgm:t>
        <a:bodyPr/>
        <a:lstStyle/>
        <a:p>
          <a:pPr algn="l"/>
          <a:r>
            <a:rPr lang="ru-RU" sz="1800" b="1" i="1" cap="none" spc="0" smtClean="0">
              <a:ln w="0"/>
              <a:effectLst/>
              <a:latin typeface="+mn-lt"/>
            </a:rPr>
            <a:t>Муниципальная программа "Комплексное развитие систем коммунальной инфраструктуры Угранского сельского поселения Угранского района Смоленской области"</a:t>
          </a:r>
          <a:endParaRPr lang="ru-RU" sz="1800" b="1" i="1" cap="none" spc="0" dirty="0">
            <a:ln w="0"/>
            <a:effectLst/>
            <a:latin typeface="+mn-lt"/>
          </a:endParaRPr>
        </a:p>
      </dgm:t>
    </dgm:pt>
    <dgm:pt modelId="{DB2388B0-376C-436A-AE9F-182508FDACAB}" type="parTrans" cxnId="{6487A12E-D00F-4C3C-A08D-4B343DB0A4D3}">
      <dgm:prSet/>
      <dgm:spPr/>
      <dgm:t>
        <a:bodyPr/>
        <a:lstStyle/>
        <a:p>
          <a:endParaRPr lang="ru-RU"/>
        </a:p>
      </dgm:t>
    </dgm:pt>
    <dgm:pt modelId="{CBD31839-9AB3-4421-A7F8-F7B308EE5BDC}" type="sibTrans" cxnId="{6487A12E-D00F-4C3C-A08D-4B343DB0A4D3}">
      <dgm:prSet/>
      <dgm:spPr/>
      <dgm:t>
        <a:bodyPr/>
        <a:lstStyle/>
        <a:p>
          <a:endParaRPr lang="ru-RU"/>
        </a:p>
      </dgm:t>
    </dgm:pt>
    <dgm:pt modelId="{A95E9DC1-93B5-4FC3-9B08-531B265DC81A}">
      <dgm:prSet phldrT="[Текст]" phldr="1"/>
      <dgm:spPr/>
      <dgm:t>
        <a:bodyPr/>
        <a:lstStyle/>
        <a:p>
          <a:endParaRPr lang="ru-RU" dirty="0"/>
        </a:p>
      </dgm:t>
    </dgm:pt>
    <dgm:pt modelId="{C0932793-04E6-4F03-884D-6ED791DD62C3}" type="parTrans" cxnId="{79D73F47-E54C-410B-BB17-E6802D1454C9}">
      <dgm:prSet/>
      <dgm:spPr/>
      <dgm:t>
        <a:bodyPr/>
        <a:lstStyle/>
        <a:p>
          <a:endParaRPr lang="ru-RU"/>
        </a:p>
      </dgm:t>
    </dgm:pt>
    <dgm:pt modelId="{68C32502-7F7D-47DE-81DC-23431EFFF968}" type="sibTrans" cxnId="{79D73F47-E54C-410B-BB17-E6802D1454C9}">
      <dgm:prSet/>
      <dgm:spPr/>
      <dgm:t>
        <a:bodyPr/>
        <a:lstStyle/>
        <a:p>
          <a:endParaRPr lang="ru-RU"/>
        </a:p>
      </dgm:t>
    </dgm:pt>
    <dgm:pt modelId="{1A2245C1-91AC-468C-82A0-A2C131D12DC0}">
      <dgm:prSet phldrT="[Текст]"/>
      <dgm:spPr/>
      <dgm:t>
        <a:bodyPr/>
        <a:lstStyle/>
        <a:p>
          <a:r>
            <a:rPr lang="ru-RU" i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rPr>
            <a:t>Цель муниципальной программы</a:t>
          </a:r>
          <a:endParaRPr lang="ru-RU" dirty="0"/>
        </a:p>
      </dgm:t>
    </dgm:pt>
    <dgm:pt modelId="{E2111D7D-3A97-42B1-BC52-FD5D413E07C1}" type="parTrans" cxnId="{24565275-7F02-440F-9582-D335BF1EA056}">
      <dgm:prSet/>
      <dgm:spPr/>
      <dgm:t>
        <a:bodyPr/>
        <a:lstStyle/>
        <a:p>
          <a:endParaRPr lang="ru-RU"/>
        </a:p>
      </dgm:t>
    </dgm:pt>
    <dgm:pt modelId="{C3F34CF9-1999-48B6-BAD5-2380F77B5AAB}" type="sibTrans" cxnId="{24565275-7F02-440F-9582-D335BF1EA056}">
      <dgm:prSet/>
      <dgm:spPr/>
      <dgm:t>
        <a:bodyPr/>
        <a:lstStyle/>
        <a:p>
          <a:endParaRPr lang="ru-RU"/>
        </a:p>
      </dgm:t>
    </dgm:pt>
    <dgm:pt modelId="{2D990593-81FB-4C2D-AF65-C67B9E36CDB2}">
      <dgm:prSet phldrT="[Текст]"/>
      <dgm:spPr/>
      <dgm:t>
        <a:bodyPr/>
        <a:lstStyle/>
        <a:p>
          <a:pPr algn="ctr"/>
          <a:r>
            <a:rPr lang="ru-RU" smtClean="0"/>
            <a:t>1. Реконструкция и развитие водопроводных сетей и системы подачи воды в целом, включая замену ветхих водопроводных сетей, устаревшего оборудования насосных станций и сооружение водопроводов.</a:t>
          </a:r>
          <a:endParaRPr lang="ru-RU" i="0" dirty="0">
            <a:effectLst/>
          </a:endParaRPr>
        </a:p>
      </dgm:t>
    </dgm:pt>
    <dgm:pt modelId="{F2DBF093-7F78-4AEC-BA80-DDBA00867DE8}" type="parTrans" cxnId="{49BFB3DE-AD29-4B9E-8BAC-CC271C7B17DC}">
      <dgm:prSet/>
      <dgm:spPr/>
      <dgm:t>
        <a:bodyPr/>
        <a:lstStyle/>
        <a:p>
          <a:endParaRPr lang="ru-RU"/>
        </a:p>
      </dgm:t>
    </dgm:pt>
    <dgm:pt modelId="{A795C972-0906-416B-8A27-A313AD2FDC37}" type="sibTrans" cxnId="{49BFB3DE-AD29-4B9E-8BAC-CC271C7B17DC}">
      <dgm:prSet/>
      <dgm:spPr/>
      <dgm:t>
        <a:bodyPr/>
        <a:lstStyle/>
        <a:p>
          <a:endParaRPr lang="ru-RU"/>
        </a:p>
      </dgm:t>
    </dgm:pt>
    <dgm:pt modelId="{8F5D091D-E5AA-49D9-AD27-EF494FE06E6B}">
      <dgm:prSet phldrT="[Текст]"/>
      <dgm:spPr/>
      <dgm:t>
        <a:bodyPr/>
        <a:lstStyle/>
        <a:p>
          <a:r>
            <a:rPr lang="ru-RU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rPr>
            <a:t>Достижение цели:</a:t>
          </a:r>
          <a:endParaRPr lang="ru-RU" dirty="0"/>
        </a:p>
      </dgm:t>
    </dgm:pt>
    <dgm:pt modelId="{B8EB7D13-5EBB-4FAA-A147-6469067A8BE2}" type="parTrans" cxnId="{47AA81D4-0CC8-4EA0-A5A4-0ABCB6BB8A9A}">
      <dgm:prSet/>
      <dgm:spPr/>
      <dgm:t>
        <a:bodyPr/>
        <a:lstStyle/>
        <a:p>
          <a:endParaRPr lang="ru-RU"/>
        </a:p>
      </dgm:t>
    </dgm:pt>
    <dgm:pt modelId="{12DE9FCD-FD18-456F-8D1B-A528B08CE19D}" type="sibTrans" cxnId="{47AA81D4-0CC8-4EA0-A5A4-0ABCB6BB8A9A}">
      <dgm:prSet/>
      <dgm:spPr/>
      <dgm:t>
        <a:bodyPr/>
        <a:lstStyle/>
        <a:p>
          <a:endParaRPr lang="ru-RU"/>
        </a:p>
      </dgm:t>
    </dgm:pt>
    <dgm:pt modelId="{2EC0A499-9838-4274-B69A-577554E9E68C}">
      <dgm:prSet phldrT="[Текст]"/>
      <dgm:spPr/>
      <dgm:t>
        <a:bodyPr/>
        <a:lstStyle/>
        <a:p>
          <a:pPr algn="l"/>
          <a:r>
            <a:rPr lang="ru-RU" dirty="0" smtClean="0"/>
            <a:t>- приведение качества питьевой воды в соответствие с установленными требованиями;</a:t>
          </a:r>
          <a:endParaRPr lang="ru-RU" dirty="0"/>
        </a:p>
      </dgm:t>
    </dgm:pt>
    <dgm:pt modelId="{38234D0C-18B0-45E7-A4D2-176081EBD548}" type="parTrans" cxnId="{8F782763-ABF7-470A-ABA7-21592DB86FE9}">
      <dgm:prSet/>
      <dgm:spPr/>
      <dgm:t>
        <a:bodyPr/>
        <a:lstStyle/>
        <a:p>
          <a:endParaRPr lang="ru-RU"/>
        </a:p>
      </dgm:t>
    </dgm:pt>
    <dgm:pt modelId="{FB346EBF-30C6-485D-87B6-B66B5AAD4968}" type="sibTrans" cxnId="{8F782763-ABF7-470A-ABA7-21592DB86FE9}">
      <dgm:prSet/>
      <dgm:spPr/>
      <dgm:t>
        <a:bodyPr/>
        <a:lstStyle/>
        <a:p>
          <a:endParaRPr lang="ru-RU"/>
        </a:p>
      </dgm:t>
    </dgm:pt>
    <dgm:pt modelId="{249E4ABF-0DE6-4FAE-9094-77358E557504}">
      <dgm:prSet/>
      <dgm:spPr/>
      <dgm:t>
        <a:bodyPr/>
        <a:lstStyle/>
        <a:p>
          <a:pPr algn="l"/>
          <a:endParaRPr lang="ru-RU" i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</a:endParaRPr>
        </a:p>
      </dgm:t>
    </dgm:pt>
    <dgm:pt modelId="{9DA01351-4647-42C3-98E9-59FBF50CB910}" type="parTrans" cxnId="{0487E48B-1444-442C-A7B8-8CDBBC61D971}">
      <dgm:prSet/>
      <dgm:spPr/>
      <dgm:t>
        <a:bodyPr/>
        <a:lstStyle/>
        <a:p>
          <a:endParaRPr lang="ru-RU"/>
        </a:p>
      </dgm:t>
    </dgm:pt>
    <dgm:pt modelId="{12D8F498-0DE5-4E2E-993E-FD711AA423BA}" type="sibTrans" cxnId="{0487E48B-1444-442C-A7B8-8CDBBC61D971}">
      <dgm:prSet/>
      <dgm:spPr/>
      <dgm:t>
        <a:bodyPr/>
        <a:lstStyle/>
        <a:p>
          <a:endParaRPr lang="ru-RU"/>
        </a:p>
      </dgm:t>
    </dgm:pt>
    <dgm:pt modelId="{F6F361DF-283E-42CF-AF12-23C854CFD020}">
      <dgm:prSet/>
      <dgm:spPr/>
      <dgm:t>
        <a:bodyPr/>
        <a:lstStyle/>
        <a:p>
          <a:r>
            <a:rPr lang="ru-RU" dirty="0" smtClean="0"/>
            <a:t>2. Увеличение производительности водозаборных сооружений и обеспечения качества питьевой воды и надежности ее подачи.</a:t>
          </a:r>
          <a:endParaRPr lang="ru-RU" dirty="0"/>
        </a:p>
      </dgm:t>
    </dgm:pt>
    <dgm:pt modelId="{C7D14699-77E3-4745-B52E-0605FA9C6EC4}" type="parTrans" cxnId="{A1117650-23E7-43C6-9C98-517A768DC30E}">
      <dgm:prSet/>
      <dgm:spPr/>
      <dgm:t>
        <a:bodyPr/>
        <a:lstStyle/>
        <a:p>
          <a:endParaRPr lang="ru-RU"/>
        </a:p>
      </dgm:t>
    </dgm:pt>
    <dgm:pt modelId="{F8B5F65D-92A7-40F3-BF35-43A9DF74AB01}" type="sibTrans" cxnId="{A1117650-23E7-43C6-9C98-517A768DC30E}">
      <dgm:prSet/>
      <dgm:spPr/>
      <dgm:t>
        <a:bodyPr/>
        <a:lstStyle/>
        <a:p>
          <a:endParaRPr lang="ru-RU"/>
        </a:p>
      </dgm:t>
    </dgm:pt>
    <dgm:pt modelId="{462F4649-65B5-4D9A-9C81-1D327552AFFF}">
      <dgm:prSet/>
      <dgm:spPr/>
      <dgm:t>
        <a:bodyPr/>
        <a:lstStyle/>
        <a:p>
          <a:r>
            <a:rPr lang="ru-RU" smtClean="0"/>
            <a:t>3. Организация мест (площадок) по сбору ТБО в соответствии с требованиями СанПин.</a:t>
          </a:r>
          <a:endParaRPr lang="ru-RU"/>
        </a:p>
      </dgm:t>
    </dgm:pt>
    <dgm:pt modelId="{92C911B6-EC5B-4D6B-9964-C69082C99CA9}" type="parTrans" cxnId="{C2DDE341-51F2-4850-B117-2C6E3FAB4181}">
      <dgm:prSet/>
      <dgm:spPr/>
      <dgm:t>
        <a:bodyPr/>
        <a:lstStyle/>
        <a:p>
          <a:endParaRPr lang="ru-RU"/>
        </a:p>
      </dgm:t>
    </dgm:pt>
    <dgm:pt modelId="{8C9ECF56-162A-4C8E-A332-562478194BEB}" type="sibTrans" cxnId="{C2DDE341-51F2-4850-B117-2C6E3FAB4181}">
      <dgm:prSet/>
      <dgm:spPr/>
      <dgm:t>
        <a:bodyPr/>
        <a:lstStyle/>
        <a:p>
          <a:endParaRPr lang="ru-RU"/>
        </a:p>
      </dgm:t>
    </dgm:pt>
    <dgm:pt modelId="{F006FFD5-7563-46C3-8091-013057963609}">
      <dgm:prSet/>
      <dgm:spPr/>
      <dgm:t>
        <a:bodyPr/>
        <a:lstStyle/>
        <a:p>
          <a:r>
            <a:rPr lang="ru-RU" smtClean="0"/>
            <a:t>4. Увеличение объемов реализации коммунальных услуг.</a:t>
          </a:r>
          <a:endParaRPr lang="ru-RU"/>
        </a:p>
      </dgm:t>
    </dgm:pt>
    <dgm:pt modelId="{08C6AF5F-8DFC-4F58-B0D4-8D5ABD5493EB}" type="parTrans" cxnId="{B71BB2DE-261C-440E-AE3F-0293D9D559AE}">
      <dgm:prSet/>
      <dgm:spPr/>
      <dgm:t>
        <a:bodyPr/>
        <a:lstStyle/>
        <a:p>
          <a:endParaRPr lang="ru-RU"/>
        </a:p>
      </dgm:t>
    </dgm:pt>
    <dgm:pt modelId="{81B4EE2E-6256-4ECC-B64D-D94E6E268106}" type="sibTrans" cxnId="{B71BB2DE-261C-440E-AE3F-0293D9D559AE}">
      <dgm:prSet/>
      <dgm:spPr/>
      <dgm:t>
        <a:bodyPr/>
        <a:lstStyle/>
        <a:p>
          <a:endParaRPr lang="ru-RU"/>
        </a:p>
      </dgm:t>
    </dgm:pt>
    <dgm:pt modelId="{3D2F38E7-FCAB-4F07-945F-BB7FAE7DF520}">
      <dgm:prSet/>
      <dgm:spPr/>
      <dgm:t>
        <a:bodyPr/>
        <a:lstStyle/>
        <a:p>
          <a:r>
            <a:rPr lang="ru-RU" dirty="0" smtClean="0"/>
            <a:t>5. Развитие уличных сетей газоснабжения. </a:t>
          </a:r>
          <a:endParaRPr lang="ru-RU" dirty="0"/>
        </a:p>
      </dgm:t>
    </dgm:pt>
    <dgm:pt modelId="{B5CD006F-E2B9-46D5-9292-C71586387D4F}" type="parTrans" cxnId="{EA250BE2-7A84-4E33-88AA-7E6F4E3B76AE}">
      <dgm:prSet/>
      <dgm:spPr/>
      <dgm:t>
        <a:bodyPr/>
        <a:lstStyle/>
        <a:p>
          <a:endParaRPr lang="ru-RU"/>
        </a:p>
      </dgm:t>
    </dgm:pt>
    <dgm:pt modelId="{C6B5A692-C25A-4BD9-A9D7-CD3821167137}" type="sibTrans" cxnId="{EA250BE2-7A84-4E33-88AA-7E6F4E3B76AE}">
      <dgm:prSet/>
      <dgm:spPr/>
      <dgm:t>
        <a:bodyPr/>
        <a:lstStyle/>
        <a:p>
          <a:endParaRPr lang="ru-RU"/>
        </a:p>
      </dgm:t>
    </dgm:pt>
    <dgm:pt modelId="{2440A762-7312-42B5-8FDE-2E10C02957C0}">
      <dgm:prSet/>
      <dgm:spPr/>
      <dgm:t>
        <a:bodyPr/>
        <a:lstStyle/>
        <a:p>
          <a:pPr algn="l"/>
          <a:r>
            <a:rPr lang="ru-RU" dirty="0" smtClean="0"/>
            <a:t>-развитие уличных сетей уличного газоснабжения;</a:t>
          </a:r>
          <a:endParaRPr lang="ru-RU" dirty="0"/>
        </a:p>
      </dgm:t>
    </dgm:pt>
    <dgm:pt modelId="{1C42A657-106E-48C0-B46E-45E2780BF6A4}" type="parTrans" cxnId="{4D30F1FA-102B-4EAF-9664-A454BA466C51}">
      <dgm:prSet/>
      <dgm:spPr/>
      <dgm:t>
        <a:bodyPr/>
        <a:lstStyle/>
        <a:p>
          <a:endParaRPr lang="ru-RU"/>
        </a:p>
      </dgm:t>
    </dgm:pt>
    <dgm:pt modelId="{16EA6222-4B20-4FFA-B167-8304596FAD6E}" type="sibTrans" cxnId="{4D30F1FA-102B-4EAF-9664-A454BA466C51}">
      <dgm:prSet/>
      <dgm:spPr/>
      <dgm:t>
        <a:bodyPr/>
        <a:lstStyle/>
        <a:p>
          <a:endParaRPr lang="ru-RU"/>
        </a:p>
      </dgm:t>
    </dgm:pt>
    <dgm:pt modelId="{B33A70E2-EAAE-402D-A8AB-1E07AB538A20}">
      <dgm:prSet/>
      <dgm:spPr/>
      <dgm:t>
        <a:bodyPr/>
        <a:lstStyle/>
        <a:p>
          <a:pPr algn="l"/>
          <a:r>
            <a:rPr lang="ru-RU" dirty="0" smtClean="0"/>
            <a:t>- улучшение качества коммунальной инфраструктуры в с. Угра для более комфортного проживания населения.</a:t>
          </a:r>
          <a:endParaRPr lang="ru-RU" dirty="0"/>
        </a:p>
      </dgm:t>
    </dgm:pt>
    <dgm:pt modelId="{70FDD8E4-3F54-4F20-873D-1C00028F9508}" type="parTrans" cxnId="{0C6D6B4C-1F9D-4832-A016-C004F10AF1D7}">
      <dgm:prSet/>
      <dgm:spPr/>
      <dgm:t>
        <a:bodyPr/>
        <a:lstStyle/>
        <a:p>
          <a:endParaRPr lang="ru-RU"/>
        </a:p>
      </dgm:t>
    </dgm:pt>
    <dgm:pt modelId="{05FA4772-A781-4CFE-B090-7B0754A0F90F}" type="sibTrans" cxnId="{0C6D6B4C-1F9D-4832-A016-C004F10AF1D7}">
      <dgm:prSet/>
      <dgm:spPr/>
      <dgm:t>
        <a:bodyPr/>
        <a:lstStyle/>
        <a:p>
          <a:endParaRPr lang="ru-RU"/>
        </a:p>
      </dgm:t>
    </dgm:pt>
    <dgm:pt modelId="{D5595A76-4533-4CC9-AA51-46E7B6623F5B}" type="pres">
      <dgm:prSet presAssocID="{4DB8F81E-975E-4074-BBAC-993340300261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E05A756-A1F9-466B-A54B-A6A05D5CF3DA}" type="pres">
      <dgm:prSet presAssocID="{3D67B468-808A-4EEA-890C-1D2D87225140}" presName="parentText1" presStyleLbl="node1" presStyleIdx="0" presStyleCnt="3" custLinFactNeighborX="118" custLinFactNeighborY="809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D59B72-00EF-4F0D-97DC-6CDD9AA3ED2A}" type="pres">
      <dgm:prSet presAssocID="{3D67B468-808A-4EEA-890C-1D2D87225140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482230-19EE-4472-8A34-1D5255F47338}" type="pres">
      <dgm:prSet presAssocID="{1A2245C1-91AC-468C-82A0-A2C131D12DC0}" presName="parentText2" presStyleLbl="node1" presStyleIdx="1" presStyleCnt="3" custLinFactNeighborX="170" custLinFactNeighborY="566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528B6D-6145-48AE-9E07-12F2D1984C16}" type="pres">
      <dgm:prSet presAssocID="{1A2245C1-91AC-468C-82A0-A2C131D12DC0}" presName="childText2" presStyleLbl="solidAlignAcc1" presStyleIdx="1" presStyleCnt="3" custScaleX="97783" custScaleY="98863" custLinFactNeighborX="-383" custLinFactNeighborY="-67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77D9F9-D4F0-4480-8277-3DF8901FD24A}" type="pres">
      <dgm:prSet presAssocID="{8F5D091D-E5AA-49D9-AD27-EF494FE06E6B}" presName="parentText3" presStyleLbl="node1" presStyleIdx="2" presStyleCnt="3" custScaleX="102711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45A866-BBD4-4C1B-859E-B370BA5BE7D5}" type="pres">
      <dgm:prSet presAssocID="{8F5D091D-E5AA-49D9-AD27-EF494FE06E6B}" presName="childText3" presStyleLbl="solidAlignAcc1" presStyleIdx="2" presStyleCnt="3" custScaleX="101082" custScaleY="90916" custLinFactNeighborX="-766" custLinFactNeighborY="-121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1117650-23E7-43C6-9C98-517A768DC30E}" srcId="{1A2245C1-91AC-468C-82A0-A2C131D12DC0}" destId="{F6F361DF-283E-42CF-AF12-23C854CFD020}" srcOrd="1" destOrd="0" parTransId="{C7D14699-77E3-4745-B52E-0605FA9C6EC4}" sibTransId="{F8B5F65D-92A7-40F3-BF35-43A9DF74AB01}"/>
    <dgm:cxn modelId="{49BFB3DE-AD29-4B9E-8BAC-CC271C7B17DC}" srcId="{1A2245C1-91AC-468C-82A0-A2C131D12DC0}" destId="{2D990593-81FB-4C2D-AF65-C67B9E36CDB2}" srcOrd="0" destOrd="0" parTransId="{F2DBF093-7F78-4AEC-BA80-DDBA00867DE8}" sibTransId="{A795C972-0906-416B-8A27-A313AD2FDC37}"/>
    <dgm:cxn modelId="{D77B7B0E-DB87-47AA-8EA4-3E0A2C5B9EDF}" type="presOf" srcId="{B33A70E2-EAAE-402D-A8AB-1E07AB538A20}" destId="{7745A866-BBD4-4C1B-859E-B370BA5BE7D5}" srcOrd="0" destOrd="2" presId="urn:microsoft.com/office/officeart/2009/3/layout/IncreasingArrowsProcess"/>
    <dgm:cxn modelId="{8F782763-ABF7-470A-ABA7-21592DB86FE9}" srcId="{8F5D091D-E5AA-49D9-AD27-EF494FE06E6B}" destId="{2EC0A499-9838-4274-B69A-577554E9E68C}" srcOrd="0" destOrd="0" parTransId="{38234D0C-18B0-45E7-A4D2-176081EBD548}" sibTransId="{FB346EBF-30C6-485D-87B6-B66B5AAD4968}"/>
    <dgm:cxn modelId="{538FE2FA-DEFB-4169-BD2F-D81852A5DE15}" type="presOf" srcId="{F6F361DF-283E-42CF-AF12-23C854CFD020}" destId="{57528B6D-6145-48AE-9E07-12F2D1984C16}" srcOrd="0" destOrd="1" presId="urn:microsoft.com/office/officeart/2009/3/layout/IncreasingArrowsProcess"/>
    <dgm:cxn modelId="{F1F61B12-900B-4027-BFAA-008DE58EF400}" type="presOf" srcId="{2EC0A499-9838-4274-B69A-577554E9E68C}" destId="{7745A866-BBD4-4C1B-859E-B370BA5BE7D5}" srcOrd="0" destOrd="0" presId="urn:microsoft.com/office/officeart/2009/3/layout/IncreasingArrowsProcess"/>
    <dgm:cxn modelId="{24565275-7F02-440F-9582-D335BF1EA056}" srcId="{4DB8F81E-975E-4074-BBAC-993340300261}" destId="{1A2245C1-91AC-468C-82A0-A2C131D12DC0}" srcOrd="1" destOrd="0" parTransId="{E2111D7D-3A97-42B1-BC52-FD5D413E07C1}" sibTransId="{C3F34CF9-1999-48B6-BAD5-2380F77B5AAB}"/>
    <dgm:cxn modelId="{79D73F47-E54C-410B-BB17-E6802D1454C9}" srcId="{3D67B468-808A-4EEA-890C-1D2D87225140}" destId="{A95E9DC1-93B5-4FC3-9B08-531B265DC81A}" srcOrd="0" destOrd="0" parTransId="{C0932793-04E6-4F03-884D-6ED791DD62C3}" sibTransId="{68C32502-7F7D-47DE-81DC-23431EFFF968}"/>
    <dgm:cxn modelId="{2B5409FE-025B-422B-AC31-8B2A9C7C8918}" type="presOf" srcId="{1A2245C1-91AC-468C-82A0-A2C131D12DC0}" destId="{56482230-19EE-4472-8A34-1D5255F47338}" srcOrd="0" destOrd="0" presId="urn:microsoft.com/office/officeart/2009/3/layout/IncreasingArrowsProcess"/>
    <dgm:cxn modelId="{B71BB2DE-261C-440E-AE3F-0293D9D559AE}" srcId="{1A2245C1-91AC-468C-82A0-A2C131D12DC0}" destId="{F006FFD5-7563-46C3-8091-013057963609}" srcOrd="3" destOrd="0" parTransId="{08C6AF5F-8DFC-4F58-B0D4-8D5ABD5493EB}" sibTransId="{81B4EE2E-6256-4ECC-B64D-D94E6E268106}"/>
    <dgm:cxn modelId="{C2DDE341-51F2-4850-B117-2C6E3FAB4181}" srcId="{1A2245C1-91AC-468C-82A0-A2C131D12DC0}" destId="{462F4649-65B5-4D9A-9C81-1D327552AFFF}" srcOrd="2" destOrd="0" parTransId="{92C911B6-EC5B-4D6B-9964-C69082C99CA9}" sibTransId="{8C9ECF56-162A-4C8E-A332-562478194BEB}"/>
    <dgm:cxn modelId="{0487E48B-1444-442C-A7B8-8CDBBC61D971}" srcId="{1A2245C1-91AC-468C-82A0-A2C131D12DC0}" destId="{249E4ABF-0DE6-4FAE-9094-77358E557504}" srcOrd="5" destOrd="0" parTransId="{9DA01351-4647-42C3-98E9-59FBF50CB910}" sibTransId="{12D8F498-0DE5-4E2E-993E-FD711AA423BA}"/>
    <dgm:cxn modelId="{CF65C54B-759C-412C-9229-4065309F7525}" type="presOf" srcId="{249E4ABF-0DE6-4FAE-9094-77358E557504}" destId="{57528B6D-6145-48AE-9E07-12F2D1984C16}" srcOrd="0" destOrd="5" presId="urn:microsoft.com/office/officeart/2009/3/layout/IncreasingArrowsProcess"/>
    <dgm:cxn modelId="{F4FB5C25-D0C6-4207-81E8-833A51F9B34C}" type="presOf" srcId="{3D2F38E7-FCAB-4F07-945F-BB7FAE7DF520}" destId="{57528B6D-6145-48AE-9E07-12F2D1984C16}" srcOrd="0" destOrd="4" presId="urn:microsoft.com/office/officeart/2009/3/layout/IncreasingArrowsProcess"/>
    <dgm:cxn modelId="{47AA81D4-0CC8-4EA0-A5A4-0ABCB6BB8A9A}" srcId="{4DB8F81E-975E-4074-BBAC-993340300261}" destId="{8F5D091D-E5AA-49D9-AD27-EF494FE06E6B}" srcOrd="2" destOrd="0" parTransId="{B8EB7D13-5EBB-4FAA-A147-6469067A8BE2}" sibTransId="{12DE9FCD-FD18-456F-8D1B-A528B08CE19D}"/>
    <dgm:cxn modelId="{6487A12E-D00F-4C3C-A08D-4B343DB0A4D3}" srcId="{4DB8F81E-975E-4074-BBAC-993340300261}" destId="{3D67B468-808A-4EEA-890C-1D2D87225140}" srcOrd="0" destOrd="0" parTransId="{DB2388B0-376C-436A-AE9F-182508FDACAB}" sibTransId="{CBD31839-9AB3-4421-A7F8-F7B308EE5BDC}"/>
    <dgm:cxn modelId="{B3C8AA09-B1C8-4DD7-AE1B-96268BDCA69D}" type="presOf" srcId="{F006FFD5-7563-46C3-8091-013057963609}" destId="{57528B6D-6145-48AE-9E07-12F2D1984C16}" srcOrd="0" destOrd="3" presId="urn:microsoft.com/office/officeart/2009/3/layout/IncreasingArrowsProcess"/>
    <dgm:cxn modelId="{3B6DC9CE-92E7-467E-9589-00756A66ACC4}" type="presOf" srcId="{462F4649-65B5-4D9A-9C81-1D327552AFFF}" destId="{57528B6D-6145-48AE-9E07-12F2D1984C16}" srcOrd="0" destOrd="2" presId="urn:microsoft.com/office/officeart/2009/3/layout/IncreasingArrowsProcess"/>
    <dgm:cxn modelId="{EA250BE2-7A84-4E33-88AA-7E6F4E3B76AE}" srcId="{1A2245C1-91AC-468C-82A0-A2C131D12DC0}" destId="{3D2F38E7-FCAB-4F07-945F-BB7FAE7DF520}" srcOrd="4" destOrd="0" parTransId="{B5CD006F-E2B9-46D5-9292-C71586387D4F}" sibTransId="{C6B5A692-C25A-4BD9-A9D7-CD3821167137}"/>
    <dgm:cxn modelId="{2822D6FF-36F4-4DD5-9FC6-1E857664E85F}" type="presOf" srcId="{8F5D091D-E5AA-49D9-AD27-EF494FE06E6B}" destId="{1477D9F9-D4F0-4480-8277-3DF8901FD24A}" srcOrd="0" destOrd="0" presId="urn:microsoft.com/office/officeart/2009/3/layout/IncreasingArrowsProcess"/>
    <dgm:cxn modelId="{0C6D6B4C-1F9D-4832-A016-C004F10AF1D7}" srcId="{8F5D091D-E5AA-49D9-AD27-EF494FE06E6B}" destId="{B33A70E2-EAAE-402D-A8AB-1E07AB538A20}" srcOrd="2" destOrd="0" parTransId="{70FDD8E4-3F54-4F20-873D-1C00028F9508}" sibTransId="{05FA4772-A781-4CFE-B090-7B0754A0F90F}"/>
    <dgm:cxn modelId="{4D30F1FA-102B-4EAF-9664-A454BA466C51}" srcId="{8F5D091D-E5AA-49D9-AD27-EF494FE06E6B}" destId="{2440A762-7312-42B5-8FDE-2E10C02957C0}" srcOrd="1" destOrd="0" parTransId="{1C42A657-106E-48C0-B46E-45E2780BF6A4}" sibTransId="{16EA6222-4B20-4FFA-B167-8304596FAD6E}"/>
    <dgm:cxn modelId="{6C97D9D6-4C35-4079-BD89-25C56A66E036}" type="presOf" srcId="{3D67B468-808A-4EEA-890C-1D2D87225140}" destId="{3E05A756-A1F9-466B-A54B-A6A05D5CF3DA}" srcOrd="0" destOrd="0" presId="urn:microsoft.com/office/officeart/2009/3/layout/IncreasingArrowsProcess"/>
    <dgm:cxn modelId="{2CBB7E6D-16E8-43FA-8382-DD12FB7BB1EC}" type="presOf" srcId="{2440A762-7312-42B5-8FDE-2E10C02957C0}" destId="{7745A866-BBD4-4C1B-859E-B370BA5BE7D5}" srcOrd="0" destOrd="1" presId="urn:microsoft.com/office/officeart/2009/3/layout/IncreasingArrowsProcess"/>
    <dgm:cxn modelId="{B284DB28-BD6A-4162-AE29-0D8E7D3188E4}" type="presOf" srcId="{A95E9DC1-93B5-4FC3-9B08-531B265DC81A}" destId="{7FD59B72-00EF-4F0D-97DC-6CDD9AA3ED2A}" srcOrd="0" destOrd="0" presId="urn:microsoft.com/office/officeart/2009/3/layout/IncreasingArrowsProcess"/>
    <dgm:cxn modelId="{2CBE1A74-A8AA-4FBB-8215-DB93C88DF76E}" type="presOf" srcId="{2D990593-81FB-4C2D-AF65-C67B9E36CDB2}" destId="{57528B6D-6145-48AE-9E07-12F2D1984C16}" srcOrd="0" destOrd="0" presId="urn:microsoft.com/office/officeart/2009/3/layout/IncreasingArrowsProcess"/>
    <dgm:cxn modelId="{DA2711CA-9AA7-4E2B-8F20-C3893A93A902}" type="presOf" srcId="{4DB8F81E-975E-4074-BBAC-993340300261}" destId="{D5595A76-4533-4CC9-AA51-46E7B6623F5B}" srcOrd="0" destOrd="0" presId="urn:microsoft.com/office/officeart/2009/3/layout/IncreasingArrowsProcess"/>
    <dgm:cxn modelId="{9618A994-25B4-4307-9718-F0381AEC6359}" type="presParOf" srcId="{D5595A76-4533-4CC9-AA51-46E7B6623F5B}" destId="{3E05A756-A1F9-466B-A54B-A6A05D5CF3DA}" srcOrd="0" destOrd="0" presId="urn:microsoft.com/office/officeart/2009/3/layout/IncreasingArrowsProcess"/>
    <dgm:cxn modelId="{1AE3F6D8-0C3E-4B19-9F26-1BF1C42A5B67}" type="presParOf" srcId="{D5595A76-4533-4CC9-AA51-46E7B6623F5B}" destId="{7FD59B72-00EF-4F0D-97DC-6CDD9AA3ED2A}" srcOrd="1" destOrd="0" presId="urn:microsoft.com/office/officeart/2009/3/layout/IncreasingArrowsProcess"/>
    <dgm:cxn modelId="{5DD7D73E-CD4E-46B7-8785-FE5FAFF219D7}" type="presParOf" srcId="{D5595A76-4533-4CC9-AA51-46E7B6623F5B}" destId="{56482230-19EE-4472-8A34-1D5255F47338}" srcOrd="2" destOrd="0" presId="urn:microsoft.com/office/officeart/2009/3/layout/IncreasingArrowsProcess"/>
    <dgm:cxn modelId="{DBD1CA69-66A4-4876-937A-AE9DF458E8BC}" type="presParOf" srcId="{D5595A76-4533-4CC9-AA51-46E7B6623F5B}" destId="{57528B6D-6145-48AE-9E07-12F2D1984C16}" srcOrd="3" destOrd="0" presId="urn:microsoft.com/office/officeart/2009/3/layout/IncreasingArrowsProcess"/>
    <dgm:cxn modelId="{D7870B6E-B95A-43A1-821B-E0E221BD49AF}" type="presParOf" srcId="{D5595A76-4533-4CC9-AA51-46E7B6623F5B}" destId="{1477D9F9-D4F0-4480-8277-3DF8901FD24A}" srcOrd="4" destOrd="0" presId="urn:microsoft.com/office/officeart/2009/3/layout/IncreasingArrowsProcess"/>
    <dgm:cxn modelId="{F3C93F9B-61DE-4EF5-BFE0-C94E8B3CA377}" type="presParOf" srcId="{D5595A76-4533-4CC9-AA51-46E7B6623F5B}" destId="{7745A866-BBD4-4C1B-859E-B370BA5BE7D5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DB8F81E-975E-4074-BBAC-993340300261}" type="doc">
      <dgm:prSet loTypeId="urn:microsoft.com/office/officeart/2009/3/layout/IncreasingArrowsProcess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D67B468-808A-4EEA-890C-1D2D87225140}">
      <dgm:prSet phldrT="[Текст]" custT="1"/>
      <dgm:spPr/>
      <dgm:t>
        <a:bodyPr/>
        <a:lstStyle/>
        <a:p>
          <a:pPr algn="l"/>
          <a:r>
            <a:rPr lang="ru-RU" sz="1800" b="1" i="1" cap="none" spc="0" smtClean="0">
              <a:ln w="0"/>
              <a:effectLst/>
              <a:latin typeface="+mn-lt"/>
            </a:rPr>
            <a:t> Муниципальная программа "Формирование комфортной городской среды на территории села Угра Угранского района Смоленской области"</a:t>
          </a:r>
          <a:endParaRPr lang="ru-RU" sz="1800" b="1" i="1" cap="none" spc="0" dirty="0">
            <a:ln w="0"/>
            <a:effectLst/>
            <a:latin typeface="+mn-lt"/>
          </a:endParaRPr>
        </a:p>
      </dgm:t>
    </dgm:pt>
    <dgm:pt modelId="{DB2388B0-376C-436A-AE9F-182508FDACAB}" type="parTrans" cxnId="{6487A12E-D00F-4C3C-A08D-4B343DB0A4D3}">
      <dgm:prSet/>
      <dgm:spPr/>
      <dgm:t>
        <a:bodyPr/>
        <a:lstStyle/>
        <a:p>
          <a:endParaRPr lang="ru-RU"/>
        </a:p>
      </dgm:t>
    </dgm:pt>
    <dgm:pt modelId="{CBD31839-9AB3-4421-A7F8-F7B308EE5BDC}" type="sibTrans" cxnId="{6487A12E-D00F-4C3C-A08D-4B343DB0A4D3}">
      <dgm:prSet/>
      <dgm:spPr/>
      <dgm:t>
        <a:bodyPr/>
        <a:lstStyle/>
        <a:p>
          <a:endParaRPr lang="ru-RU"/>
        </a:p>
      </dgm:t>
    </dgm:pt>
    <dgm:pt modelId="{A95E9DC1-93B5-4FC3-9B08-531B265DC81A}">
      <dgm:prSet phldrT="[Текст]" phldr="1"/>
      <dgm:spPr/>
      <dgm:t>
        <a:bodyPr/>
        <a:lstStyle/>
        <a:p>
          <a:endParaRPr lang="ru-RU" dirty="0"/>
        </a:p>
      </dgm:t>
    </dgm:pt>
    <dgm:pt modelId="{C0932793-04E6-4F03-884D-6ED791DD62C3}" type="parTrans" cxnId="{79D73F47-E54C-410B-BB17-E6802D1454C9}">
      <dgm:prSet/>
      <dgm:spPr/>
      <dgm:t>
        <a:bodyPr/>
        <a:lstStyle/>
        <a:p>
          <a:endParaRPr lang="ru-RU"/>
        </a:p>
      </dgm:t>
    </dgm:pt>
    <dgm:pt modelId="{68C32502-7F7D-47DE-81DC-23431EFFF968}" type="sibTrans" cxnId="{79D73F47-E54C-410B-BB17-E6802D1454C9}">
      <dgm:prSet/>
      <dgm:spPr/>
      <dgm:t>
        <a:bodyPr/>
        <a:lstStyle/>
        <a:p>
          <a:endParaRPr lang="ru-RU"/>
        </a:p>
      </dgm:t>
    </dgm:pt>
    <dgm:pt modelId="{1A2245C1-91AC-468C-82A0-A2C131D12DC0}">
      <dgm:prSet phldrT="[Текст]"/>
      <dgm:spPr/>
      <dgm:t>
        <a:bodyPr/>
        <a:lstStyle/>
        <a:p>
          <a:r>
            <a:rPr lang="ru-RU" i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rPr>
            <a:t>Цель муниципальной программы</a:t>
          </a:r>
          <a:endParaRPr lang="ru-RU" dirty="0"/>
        </a:p>
      </dgm:t>
    </dgm:pt>
    <dgm:pt modelId="{E2111D7D-3A97-42B1-BC52-FD5D413E07C1}" type="parTrans" cxnId="{24565275-7F02-440F-9582-D335BF1EA056}">
      <dgm:prSet/>
      <dgm:spPr/>
      <dgm:t>
        <a:bodyPr/>
        <a:lstStyle/>
        <a:p>
          <a:endParaRPr lang="ru-RU"/>
        </a:p>
      </dgm:t>
    </dgm:pt>
    <dgm:pt modelId="{C3F34CF9-1999-48B6-BAD5-2380F77B5AAB}" type="sibTrans" cxnId="{24565275-7F02-440F-9582-D335BF1EA056}">
      <dgm:prSet/>
      <dgm:spPr/>
      <dgm:t>
        <a:bodyPr/>
        <a:lstStyle/>
        <a:p>
          <a:endParaRPr lang="ru-RU"/>
        </a:p>
      </dgm:t>
    </dgm:pt>
    <dgm:pt modelId="{2D990593-81FB-4C2D-AF65-C67B9E36CDB2}">
      <dgm:prSet phldrT="[Текст]"/>
      <dgm:spPr/>
      <dgm:t>
        <a:bodyPr/>
        <a:lstStyle/>
        <a:p>
          <a:pPr algn="ctr"/>
          <a:r>
            <a:rPr lang="ru-RU" smtClean="0"/>
            <a:t>1. Реконструкция и развитие водопроводных сетей и системы подачи воды в целом, включая замену ветхих водопроводных сетей, устаревшего оборудования насосных станций и сооружение водопроводов.</a:t>
          </a:r>
          <a:endParaRPr lang="ru-RU" i="0" dirty="0">
            <a:effectLst/>
          </a:endParaRPr>
        </a:p>
      </dgm:t>
    </dgm:pt>
    <dgm:pt modelId="{F2DBF093-7F78-4AEC-BA80-DDBA00867DE8}" type="parTrans" cxnId="{49BFB3DE-AD29-4B9E-8BAC-CC271C7B17DC}">
      <dgm:prSet/>
      <dgm:spPr/>
      <dgm:t>
        <a:bodyPr/>
        <a:lstStyle/>
        <a:p>
          <a:endParaRPr lang="ru-RU"/>
        </a:p>
      </dgm:t>
    </dgm:pt>
    <dgm:pt modelId="{A795C972-0906-416B-8A27-A313AD2FDC37}" type="sibTrans" cxnId="{49BFB3DE-AD29-4B9E-8BAC-CC271C7B17DC}">
      <dgm:prSet/>
      <dgm:spPr/>
      <dgm:t>
        <a:bodyPr/>
        <a:lstStyle/>
        <a:p>
          <a:endParaRPr lang="ru-RU"/>
        </a:p>
      </dgm:t>
    </dgm:pt>
    <dgm:pt modelId="{8F5D091D-E5AA-49D9-AD27-EF494FE06E6B}">
      <dgm:prSet phldrT="[Текст]"/>
      <dgm:spPr/>
      <dgm:t>
        <a:bodyPr/>
        <a:lstStyle/>
        <a:p>
          <a:r>
            <a:rPr lang="ru-RU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rPr>
            <a:t>Достижение цели:</a:t>
          </a:r>
          <a:endParaRPr lang="ru-RU" dirty="0"/>
        </a:p>
      </dgm:t>
    </dgm:pt>
    <dgm:pt modelId="{B8EB7D13-5EBB-4FAA-A147-6469067A8BE2}" type="parTrans" cxnId="{47AA81D4-0CC8-4EA0-A5A4-0ABCB6BB8A9A}">
      <dgm:prSet/>
      <dgm:spPr/>
      <dgm:t>
        <a:bodyPr/>
        <a:lstStyle/>
        <a:p>
          <a:endParaRPr lang="ru-RU"/>
        </a:p>
      </dgm:t>
    </dgm:pt>
    <dgm:pt modelId="{12DE9FCD-FD18-456F-8D1B-A528B08CE19D}" type="sibTrans" cxnId="{47AA81D4-0CC8-4EA0-A5A4-0ABCB6BB8A9A}">
      <dgm:prSet/>
      <dgm:spPr/>
      <dgm:t>
        <a:bodyPr/>
        <a:lstStyle/>
        <a:p>
          <a:endParaRPr lang="ru-RU"/>
        </a:p>
      </dgm:t>
    </dgm:pt>
    <dgm:pt modelId="{2EC0A499-9838-4274-B69A-577554E9E68C}">
      <dgm:prSet phldrT="[Текст]"/>
      <dgm:spPr/>
      <dgm:t>
        <a:bodyPr/>
        <a:lstStyle/>
        <a:p>
          <a:pPr algn="l"/>
          <a:r>
            <a:rPr lang="ru-RU" dirty="0" smtClean="0"/>
            <a:t>- приведение качества питьевой воды в соответствие с установленными требованиями;</a:t>
          </a:r>
          <a:endParaRPr lang="ru-RU" dirty="0"/>
        </a:p>
      </dgm:t>
    </dgm:pt>
    <dgm:pt modelId="{38234D0C-18B0-45E7-A4D2-176081EBD548}" type="parTrans" cxnId="{8F782763-ABF7-470A-ABA7-21592DB86FE9}">
      <dgm:prSet/>
      <dgm:spPr/>
      <dgm:t>
        <a:bodyPr/>
        <a:lstStyle/>
        <a:p>
          <a:endParaRPr lang="ru-RU"/>
        </a:p>
      </dgm:t>
    </dgm:pt>
    <dgm:pt modelId="{FB346EBF-30C6-485D-87B6-B66B5AAD4968}" type="sibTrans" cxnId="{8F782763-ABF7-470A-ABA7-21592DB86FE9}">
      <dgm:prSet/>
      <dgm:spPr/>
      <dgm:t>
        <a:bodyPr/>
        <a:lstStyle/>
        <a:p>
          <a:endParaRPr lang="ru-RU"/>
        </a:p>
      </dgm:t>
    </dgm:pt>
    <dgm:pt modelId="{249E4ABF-0DE6-4FAE-9094-77358E557504}">
      <dgm:prSet/>
      <dgm:spPr/>
      <dgm:t>
        <a:bodyPr/>
        <a:lstStyle/>
        <a:p>
          <a:pPr algn="l"/>
          <a:endParaRPr lang="ru-RU" i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</a:endParaRPr>
        </a:p>
      </dgm:t>
    </dgm:pt>
    <dgm:pt modelId="{9DA01351-4647-42C3-98E9-59FBF50CB910}" type="parTrans" cxnId="{0487E48B-1444-442C-A7B8-8CDBBC61D971}">
      <dgm:prSet/>
      <dgm:spPr/>
      <dgm:t>
        <a:bodyPr/>
        <a:lstStyle/>
        <a:p>
          <a:endParaRPr lang="ru-RU"/>
        </a:p>
      </dgm:t>
    </dgm:pt>
    <dgm:pt modelId="{12D8F498-0DE5-4E2E-993E-FD711AA423BA}" type="sibTrans" cxnId="{0487E48B-1444-442C-A7B8-8CDBBC61D971}">
      <dgm:prSet/>
      <dgm:spPr/>
      <dgm:t>
        <a:bodyPr/>
        <a:lstStyle/>
        <a:p>
          <a:endParaRPr lang="ru-RU"/>
        </a:p>
      </dgm:t>
    </dgm:pt>
    <dgm:pt modelId="{F6F361DF-283E-42CF-AF12-23C854CFD020}">
      <dgm:prSet/>
      <dgm:spPr/>
      <dgm:t>
        <a:bodyPr/>
        <a:lstStyle/>
        <a:p>
          <a:r>
            <a:rPr lang="ru-RU" dirty="0" smtClean="0"/>
            <a:t>2. Увеличение производительности водозаборных сооружений и обеспечения качества питьевой воды и надежности ее подачи.</a:t>
          </a:r>
          <a:endParaRPr lang="ru-RU" dirty="0"/>
        </a:p>
      </dgm:t>
    </dgm:pt>
    <dgm:pt modelId="{C7D14699-77E3-4745-B52E-0605FA9C6EC4}" type="parTrans" cxnId="{A1117650-23E7-43C6-9C98-517A768DC30E}">
      <dgm:prSet/>
      <dgm:spPr/>
      <dgm:t>
        <a:bodyPr/>
        <a:lstStyle/>
        <a:p>
          <a:endParaRPr lang="ru-RU"/>
        </a:p>
      </dgm:t>
    </dgm:pt>
    <dgm:pt modelId="{F8B5F65D-92A7-40F3-BF35-43A9DF74AB01}" type="sibTrans" cxnId="{A1117650-23E7-43C6-9C98-517A768DC30E}">
      <dgm:prSet/>
      <dgm:spPr/>
      <dgm:t>
        <a:bodyPr/>
        <a:lstStyle/>
        <a:p>
          <a:endParaRPr lang="ru-RU"/>
        </a:p>
      </dgm:t>
    </dgm:pt>
    <dgm:pt modelId="{462F4649-65B5-4D9A-9C81-1D327552AFFF}">
      <dgm:prSet/>
      <dgm:spPr/>
      <dgm:t>
        <a:bodyPr/>
        <a:lstStyle/>
        <a:p>
          <a:r>
            <a:rPr lang="ru-RU" smtClean="0"/>
            <a:t>3. Организация мест (площадок) по сбору ТБО в соответствии с требованиями СанПин.</a:t>
          </a:r>
          <a:endParaRPr lang="ru-RU"/>
        </a:p>
      </dgm:t>
    </dgm:pt>
    <dgm:pt modelId="{92C911B6-EC5B-4D6B-9964-C69082C99CA9}" type="parTrans" cxnId="{C2DDE341-51F2-4850-B117-2C6E3FAB4181}">
      <dgm:prSet/>
      <dgm:spPr/>
      <dgm:t>
        <a:bodyPr/>
        <a:lstStyle/>
        <a:p>
          <a:endParaRPr lang="ru-RU"/>
        </a:p>
      </dgm:t>
    </dgm:pt>
    <dgm:pt modelId="{8C9ECF56-162A-4C8E-A332-562478194BEB}" type="sibTrans" cxnId="{C2DDE341-51F2-4850-B117-2C6E3FAB4181}">
      <dgm:prSet/>
      <dgm:spPr/>
      <dgm:t>
        <a:bodyPr/>
        <a:lstStyle/>
        <a:p>
          <a:endParaRPr lang="ru-RU"/>
        </a:p>
      </dgm:t>
    </dgm:pt>
    <dgm:pt modelId="{F006FFD5-7563-46C3-8091-013057963609}">
      <dgm:prSet/>
      <dgm:spPr/>
      <dgm:t>
        <a:bodyPr/>
        <a:lstStyle/>
        <a:p>
          <a:r>
            <a:rPr lang="ru-RU" smtClean="0"/>
            <a:t>4. Увеличение объемов реализации коммунальных услуг.</a:t>
          </a:r>
          <a:endParaRPr lang="ru-RU"/>
        </a:p>
      </dgm:t>
    </dgm:pt>
    <dgm:pt modelId="{08C6AF5F-8DFC-4F58-B0D4-8D5ABD5493EB}" type="parTrans" cxnId="{B71BB2DE-261C-440E-AE3F-0293D9D559AE}">
      <dgm:prSet/>
      <dgm:spPr/>
      <dgm:t>
        <a:bodyPr/>
        <a:lstStyle/>
        <a:p>
          <a:endParaRPr lang="ru-RU"/>
        </a:p>
      </dgm:t>
    </dgm:pt>
    <dgm:pt modelId="{81B4EE2E-6256-4ECC-B64D-D94E6E268106}" type="sibTrans" cxnId="{B71BB2DE-261C-440E-AE3F-0293D9D559AE}">
      <dgm:prSet/>
      <dgm:spPr/>
      <dgm:t>
        <a:bodyPr/>
        <a:lstStyle/>
        <a:p>
          <a:endParaRPr lang="ru-RU"/>
        </a:p>
      </dgm:t>
    </dgm:pt>
    <dgm:pt modelId="{3D2F38E7-FCAB-4F07-945F-BB7FAE7DF520}">
      <dgm:prSet/>
      <dgm:spPr/>
      <dgm:t>
        <a:bodyPr/>
        <a:lstStyle/>
        <a:p>
          <a:r>
            <a:rPr lang="ru-RU" dirty="0" smtClean="0"/>
            <a:t>5. Развитие уличных сетей газоснабжения. </a:t>
          </a:r>
          <a:endParaRPr lang="ru-RU" dirty="0"/>
        </a:p>
      </dgm:t>
    </dgm:pt>
    <dgm:pt modelId="{B5CD006F-E2B9-46D5-9292-C71586387D4F}" type="parTrans" cxnId="{EA250BE2-7A84-4E33-88AA-7E6F4E3B76AE}">
      <dgm:prSet/>
      <dgm:spPr/>
      <dgm:t>
        <a:bodyPr/>
        <a:lstStyle/>
        <a:p>
          <a:endParaRPr lang="ru-RU"/>
        </a:p>
      </dgm:t>
    </dgm:pt>
    <dgm:pt modelId="{C6B5A692-C25A-4BD9-A9D7-CD3821167137}" type="sibTrans" cxnId="{EA250BE2-7A84-4E33-88AA-7E6F4E3B76AE}">
      <dgm:prSet/>
      <dgm:spPr/>
      <dgm:t>
        <a:bodyPr/>
        <a:lstStyle/>
        <a:p>
          <a:endParaRPr lang="ru-RU"/>
        </a:p>
      </dgm:t>
    </dgm:pt>
    <dgm:pt modelId="{2440A762-7312-42B5-8FDE-2E10C02957C0}">
      <dgm:prSet/>
      <dgm:spPr/>
      <dgm:t>
        <a:bodyPr/>
        <a:lstStyle/>
        <a:p>
          <a:pPr algn="l"/>
          <a:r>
            <a:rPr lang="ru-RU" dirty="0" smtClean="0"/>
            <a:t>-развитие уличных сетей уличного газоснабжения;</a:t>
          </a:r>
          <a:endParaRPr lang="ru-RU" dirty="0"/>
        </a:p>
      </dgm:t>
    </dgm:pt>
    <dgm:pt modelId="{1C42A657-106E-48C0-B46E-45E2780BF6A4}" type="parTrans" cxnId="{4D30F1FA-102B-4EAF-9664-A454BA466C51}">
      <dgm:prSet/>
      <dgm:spPr/>
      <dgm:t>
        <a:bodyPr/>
        <a:lstStyle/>
        <a:p>
          <a:endParaRPr lang="ru-RU"/>
        </a:p>
      </dgm:t>
    </dgm:pt>
    <dgm:pt modelId="{16EA6222-4B20-4FFA-B167-8304596FAD6E}" type="sibTrans" cxnId="{4D30F1FA-102B-4EAF-9664-A454BA466C51}">
      <dgm:prSet/>
      <dgm:spPr/>
      <dgm:t>
        <a:bodyPr/>
        <a:lstStyle/>
        <a:p>
          <a:endParaRPr lang="ru-RU"/>
        </a:p>
      </dgm:t>
    </dgm:pt>
    <dgm:pt modelId="{B33A70E2-EAAE-402D-A8AB-1E07AB538A20}">
      <dgm:prSet/>
      <dgm:spPr/>
      <dgm:t>
        <a:bodyPr/>
        <a:lstStyle/>
        <a:p>
          <a:pPr algn="l"/>
          <a:r>
            <a:rPr lang="ru-RU" dirty="0" smtClean="0"/>
            <a:t>- улучшение качества коммунальной инфраструктуры в с. Угра для более комфортного проживания населения.</a:t>
          </a:r>
          <a:endParaRPr lang="ru-RU" dirty="0"/>
        </a:p>
      </dgm:t>
    </dgm:pt>
    <dgm:pt modelId="{70FDD8E4-3F54-4F20-873D-1C00028F9508}" type="parTrans" cxnId="{0C6D6B4C-1F9D-4832-A016-C004F10AF1D7}">
      <dgm:prSet/>
      <dgm:spPr/>
      <dgm:t>
        <a:bodyPr/>
        <a:lstStyle/>
        <a:p>
          <a:endParaRPr lang="ru-RU"/>
        </a:p>
      </dgm:t>
    </dgm:pt>
    <dgm:pt modelId="{05FA4772-A781-4CFE-B090-7B0754A0F90F}" type="sibTrans" cxnId="{0C6D6B4C-1F9D-4832-A016-C004F10AF1D7}">
      <dgm:prSet/>
      <dgm:spPr/>
      <dgm:t>
        <a:bodyPr/>
        <a:lstStyle/>
        <a:p>
          <a:endParaRPr lang="ru-RU"/>
        </a:p>
      </dgm:t>
    </dgm:pt>
    <dgm:pt modelId="{D5595A76-4533-4CC9-AA51-46E7B6623F5B}" type="pres">
      <dgm:prSet presAssocID="{4DB8F81E-975E-4074-BBAC-993340300261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E05A756-A1F9-466B-A54B-A6A05D5CF3DA}" type="pres">
      <dgm:prSet presAssocID="{3D67B468-808A-4EEA-890C-1D2D87225140}" presName="parentText1" presStyleLbl="node1" presStyleIdx="0" presStyleCnt="3" custLinFactNeighborX="118" custLinFactNeighborY="809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D59B72-00EF-4F0D-97DC-6CDD9AA3ED2A}" type="pres">
      <dgm:prSet presAssocID="{3D67B468-808A-4EEA-890C-1D2D87225140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482230-19EE-4472-8A34-1D5255F47338}" type="pres">
      <dgm:prSet presAssocID="{1A2245C1-91AC-468C-82A0-A2C131D12DC0}" presName="parentText2" presStyleLbl="node1" presStyleIdx="1" presStyleCnt="3" custLinFactNeighborX="170" custLinFactNeighborY="566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528B6D-6145-48AE-9E07-12F2D1984C16}" type="pres">
      <dgm:prSet presAssocID="{1A2245C1-91AC-468C-82A0-A2C131D12DC0}" presName="childText2" presStyleLbl="solidAlignAcc1" presStyleIdx="1" presStyleCnt="3" custScaleX="97783" custScaleY="98863" custLinFactNeighborX="-383" custLinFactNeighborY="-67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77D9F9-D4F0-4480-8277-3DF8901FD24A}" type="pres">
      <dgm:prSet presAssocID="{8F5D091D-E5AA-49D9-AD27-EF494FE06E6B}" presName="parentText3" presStyleLbl="node1" presStyleIdx="2" presStyleCnt="3" custScaleX="102711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45A866-BBD4-4C1B-859E-B370BA5BE7D5}" type="pres">
      <dgm:prSet presAssocID="{8F5D091D-E5AA-49D9-AD27-EF494FE06E6B}" presName="childText3" presStyleLbl="solidAlignAcc1" presStyleIdx="2" presStyleCnt="3" custScaleX="101082" custScaleY="90916" custLinFactNeighborX="-766" custLinFactNeighborY="-121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1117650-23E7-43C6-9C98-517A768DC30E}" srcId="{1A2245C1-91AC-468C-82A0-A2C131D12DC0}" destId="{F6F361DF-283E-42CF-AF12-23C854CFD020}" srcOrd="1" destOrd="0" parTransId="{C7D14699-77E3-4745-B52E-0605FA9C6EC4}" sibTransId="{F8B5F65D-92A7-40F3-BF35-43A9DF74AB01}"/>
    <dgm:cxn modelId="{D71007D1-DFAC-4F2B-B6B7-A8AB39A54E0C}" type="presOf" srcId="{2D990593-81FB-4C2D-AF65-C67B9E36CDB2}" destId="{57528B6D-6145-48AE-9E07-12F2D1984C16}" srcOrd="0" destOrd="0" presId="urn:microsoft.com/office/officeart/2009/3/layout/IncreasingArrowsProcess"/>
    <dgm:cxn modelId="{49BFB3DE-AD29-4B9E-8BAC-CC271C7B17DC}" srcId="{1A2245C1-91AC-468C-82A0-A2C131D12DC0}" destId="{2D990593-81FB-4C2D-AF65-C67B9E36CDB2}" srcOrd="0" destOrd="0" parTransId="{F2DBF093-7F78-4AEC-BA80-DDBA00867DE8}" sibTransId="{A795C972-0906-416B-8A27-A313AD2FDC37}"/>
    <dgm:cxn modelId="{8F782763-ABF7-470A-ABA7-21592DB86FE9}" srcId="{8F5D091D-E5AA-49D9-AD27-EF494FE06E6B}" destId="{2EC0A499-9838-4274-B69A-577554E9E68C}" srcOrd="0" destOrd="0" parTransId="{38234D0C-18B0-45E7-A4D2-176081EBD548}" sibTransId="{FB346EBF-30C6-485D-87B6-B66B5AAD4968}"/>
    <dgm:cxn modelId="{B6CF2E24-7D65-4E03-9FC9-5C599A69AC59}" type="presOf" srcId="{249E4ABF-0DE6-4FAE-9094-77358E557504}" destId="{57528B6D-6145-48AE-9E07-12F2D1984C16}" srcOrd="0" destOrd="5" presId="urn:microsoft.com/office/officeart/2009/3/layout/IncreasingArrowsProcess"/>
    <dgm:cxn modelId="{009E518D-DF48-4A6E-A8B0-87D9DCA42C8E}" type="presOf" srcId="{462F4649-65B5-4D9A-9C81-1D327552AFFF}" destId="{57528B6D-6145-48AE-9E07-12F2D1984C16}" srcOrd="0" destOrd="2" presId="urn:microsoft.com/office/officeart/2009/3/layout/IncreasingArrowsProcess"/>
    <dgm:cxn modelId="{24565275-7F02-440F-9582-D335BF1EA056}" srcId="{4DB8F81E-975E-4074-BBAC-993340300261}" destId="{1A2245C1-91AC-468C-82A0-A2C131D12DC0}" srcOrd="1" destOrd="0" parTransId="{E2111D7D-3A97-42B1-BC52-FD5D413E07C1}" sibTransId="{C3F34CF9-1999-48B6-BAD5-2380F77B5AAB}"/>
    <dgm:cxn modelId="{79D73F47-E54C-410B-BB17-E6802D1454C9}" srcId="{3D67B468-808A-4EEA-890C-1D2D87225140}" destId="{A95E9DC1-93B5-4FC3-9B08-531B265DC81A}" srcOrd="0" destOrd="0" parTransId="{C0932793-04E6-4F03-884D-6ED791DD62C3}" sibTransId="{68C32502-7F7D-47DE-81DC-23431EFFF968}"/>
    <dgm:cxn modelId="{B71BB2DE-261C-440E-AE3F-0293D9D559AE}" srcId="{1A2245C1-91AC-468C-82A0-A2C131D12DC0}" destId="{F006FFD5-7563-46C3-8091-013057963609}" srcOrd="3" destOrd="0" parTransId="{08C6AF5F-8DFC-4F58-B0D4-8D5ABD5493EB}" sibTransId="{81B4EE2E-6256-4ECC-B64D-D94E6E268106}"/>
    <dgm:cxn modelId="{E8B563B9-BAB6-4775-9DD6-39A548CADBBB}" type="presOf" srcId="{8F5D091D-E5AA-49D9-AD27-EF494FE06E6B}" destId="{1477D9F9-D4F0-4480-8277-3DF8901FD24A}" srcOrd="0" destOrd="0" presId="urn:microsoft.com/office/officeart/2009/3/layout/IncreasingArrowsProcess"/>
    <dgm:cxn modelId="{90E56065-9B66-4336-8200-B205930FDE73}" type="presOf" srcId="{1A2245C1-91AC-468C-82A0-A2C131D12DC0}" destId="{56482230-19EE-4472-8A34-1D5255F47338}" srcOrd="0" destOrd="0" presId="urn:microsoft.com/office/officeart/2009/3/layout/IncreasingArrowsProcess"/>
    <dgm:cxn modelId="{C2DDE341-51F2-4850-B117-2C6E3FAB4181}" srcId="{1A2245C1-91AC-468C-82A0-A2C131D12DC0}" destId="{462F4649-65B5-4D9A-9C81-1D327552AFFF}" srcOrd="2" destOrd="0" parTransId="{92C911B6-EC5B-4D6B-9964-C69082C99CA9}" sibTransId="{8C9ECF56-162A-4C8E-A332-562478194BEB}"/>
    <dgm:cxn modelId="{0487E48B-1444-442C-A7B8-8CDBBC61D971}" srcId="{1A2245C1-91AC-468C-82A0-A2C131D12DC0}" destId="{249E4ABF-0DE6-4FAE-9094-77358E557504}" srcOrd="5" destOrd="0" parTransId="{9DA01351-4647-42C3-98E9-59FBF50CB910}" sibTransId="{12D8F498-0DE5-4E2E-993E-FD711AA423BA}"/>
    <dgm:cxn modelId="{32DF6014-EF22-45E6-816A-64671C7275E4}" type="presOf" srcId="{F006FFD5-7563-46C3-8091-013057963609}" destId="{57528B6D-6145-48AE-9E07-12F2D1984C16}" srcOrd="0" destOrd="3" presId="urn:microsoft.com/office/officeart/2009/3/layout/IncreasingArrowsProcess"/>
    <dgm:cxn modelId="{6487A12E-D00F-4C3C-A08D-4B343DB0A4D3}" srcId="{4DB8F81E-975E-4074-BBAC-993340300261}" destId="{3D67B468-808A-4EEA-890C-1D2D87225140}" srcOrd="0" destOrd="0" parTransId="{DB2388B0-376C-436A-AE9F-182508FDACAB}" sibTransId="{CBD31839-9AB3-4421-A7F8-F7B308EE5BDC}"/>
    <dgm:cxn modelId="{47AA81D4-0CC8-4EA0-A5A4-0ABCB6BB8A9A}" srcId="{4DB8F81E-975E-4074-BBAC-993340300261}" destId="{8F5D091D-E5AA-49D9-AD27-EF494FE06E6B}" srcOrd="2" destOrd="0" parTransId="{B8EB7D13-5EBB-4FAA-A147-6469067A8BE2}" sibTransId="{12DE9FCD-FD18-456F-8D1B-A528B08CE19D}"/>
    <dgm:cxn modelId="{74658A32-7CC0-4E53-A0A1-4040046A6B3E}" type="presOf" srcId="{B33A70E2-EAAE-402D-A8AB-1E07AB538A20}" destId="{7745A866-BBD4-4C1B-859E-B370BA5BE7D5}" srcOrd="0" destOrd="2" presId="urn:microsoft.com/office/officeart/2009/3/layout/IncreasingArrowsProcess"/>
    <dgm:cxn modelId="{468217F2-25E1-42BB-9369-A1A9D385C08D}" type="presOf" srcId="{A95E9DC1-93B5-4FC3-9B08-531B265DC81A}" destId="{7FD59B72-00EF-4F0D-97DC-6CDD9AA3ED2A}" srcOrd="0" destOrd="0" presId="urn:microsoft.com/office/officeart/2009/3/layout/IncreasingArrowsProcess"/>
    <dgm:cxn modelId="{EA250BE2-7A84-4E33-88AA-7E6F4E3B76AE}" srcId="{1A2245C1-91AC-468C-82A0-A2C131D12DC0}" destId="{3D2F38E7-FCAB-4F07-945F-BB7FAE7DF520}" srcOrd="4" destOrd="0" parTransId="{B5CD006F-E2B9-46D5-9292-C71586387D4F}" sibTransId="{C6B5A692-C25A-4BD9-A9D7-CD3821167137}"/>
    <dgm:cxn modelId="{DD505CF2-5146-49E0-B80C-97C79C818F6D}" type="presOf" srcId="{3D67B468-808A-4EEA-890C-1D2D87225140}" destId="{3E05A756-A1F9-466B-A54B-A6A05D5CF3DA}" srcOrd="0" destOrd="0" presId="urn:microsoft.com/office/officeart/2009/3/layout/IncreasingArrowsProcess"/>
    <dgm:cxn modelId="{0C6D6B4C-1F9D-4832-A016-C004F10AF1D7}" srcId="{8F5D091D-E5AA-49D9-AD27-EF494FE06E6B}" destId="{B33A70E2-EAAE-402D-A8AB-1E07AB538A20}" srcOrd="2" destOrd="0" parTransId="{70FDD8E4-3F54-4F20-873D-1C00028F9508}" sibTransId="{05FA4772-A781-4CFE-B090-7B0754A0F90F}"/>
    <dgm:cxn modelId="{5B06B7C6-B7B9-4A21-A0A9-18CF2DAA081E}" type="presOf" srcId="{3D2F38E7-FCAB-4F07-945F-BB7FAE7DF520}" destId="{57528B6D-6145-48AE-9E07-12F2D1984C16}" srcOrd="0" destOrd="4" presId="urn:microsoft.com/office/officeart/2009/3/layout/IncreasingArrowsProcess"/>
    <dgm:cxn modelId="{4D30F1FA-102B-4EAF-9664-A454BA466C51}" srcId="{8F5D091D-E5AA-49D9-AD27-EF494FE06E6B}" destId="{2440A762-7312-42B5-8FDE-2E10C02957C0}" srcOrd="1" destOrd="0" parTransId="{1C42A657-106E-48C0-B46E-45E2780BF6A4}" sibTransId="{16EA6222-4B20-4FFA-B167-8304596FAD6E}"/>
    <dgm:cxn modelId="{B37B332D-1967-4562-B202-F52216D25FD3}" type="presOf" srcId="{2440A762-7312-42B5-8FDE-2E10C02957C0}" destId="{7745A866-BBD4-4C1B-859E-B370BA5BE7D5}" srcOrd="0" destOrd="1" presId="urn:microsoft.com/office/officeart/2009/3/layout/IncreasingArrowsProcess"/>
    <dgm:cxn modelId="{5851C320-4942-4E1F-B777-472351F8E150}" type="presOf" srcId="{4DB8F81E-975E-4074-BBAC-993340300261}" destId="{D5595A76-4533-4CC9-AA51-46E7B6623F5B}" srcOrd="0" destOrd="0" presId="urn:microsoft.com/office/officeart/2009/3/layout/IncreasingArrowsProcess"/>
    <dgm:cxn modelId="{D8C819C6-95D0-4A90-9307-EBDB7A6B00EC}" type="presOf" srcId="{F6F361DF-283E-42CF-AF12-23C854CFD020}" destId="{57528B6D-6145-48AE-9E07-12F2D1984C16}" srcOrd="0" destOrd="1" presId="urn:microsoft.com/office/officeart/2009/3/layout/IncreasingArrowsProcess"/>
    <dgm:cxn modelId="{EB9FAE55-839D-42CB-B3B5-A821AC3DCBBB}" type="presOf" srcId="{2EC0A499-9838-4274-B69A-577554E9E68C}" destId="{7745A866-BBD4-4C1B-859E-B370BA5BE7D5}" srcOrd="0" destOrd="0" presId="urn:microsoft.com/office/officeart/2009/3/layout/IncreasingArrowsProcess"/>
    <dgm:cxn modelId="{8D3B9429-EF9E-488E-A18E-24149A19C409}" type="presParOf" srcId="{D5595A76-4533-4CC9-AA51-46E7B6623F5B}" destId="{3E05A756-A1F9-466B-A54B-A6A05D5CF3DA}" srcOrd="0" destOrd="0" presId="urn:microsoft.com/office/officeart/2009/3/layout/IncreasingArrowsProcess"/>
    <dgm:cxn modelId="{F972B20F-55C5-4C4A-B8A4-9FB4285FB956}" type="presParOf" srcId="{D5595A76-4533-4CC9-AA51-46E7B6623F5B}" destId="{7FD59B72-00EF-4F0D-97DC-6CDD9AA3ED2A}" srcOrd="1" destOrd="0" presId="urn:microsoft.com/office/officeart/2009/3/layout/IncreasingArrowsProcess"/>
    <dgm:cxn modelId="{F83276C3-6831-42D5-A47C-027DF1A2299F}" type="presParOf" srcId="{D5595A76-4533-4CC9-AA51-46E7B6623F5B}" destId="{56482230-19EE-4472-8A34-1D5255F47338}" srcOrd="2" destOrd="0" presId="urn:microsoft.com/office/officeart/2009/3/layout/IncreasingArrowsProcess"/>
    <dgm:cxn modelId="{4368E17B-E3D7-4BDD-82DA-111D7E54400B}" type="presParOf" srcId="{D5595A76-4533-4CC9-AA51-46E7B6623F5B}" destId="{57528B6D-6145-48AE-9E07-12F2D1984C16}" srcOrd="3" destOrd="0" presId="urn:microsoft.com/office/officeart/2009/3/layout/IncreasingArrowsProcess"/>
    <dgm:cxn modelId="{FFAA6E69-D7B5-4D00-8A70-8A7C3547D787}" type="presParOf" srcId="{D5595A76-4533-4CC9-AA51-46E7B6623F5B}" destId="{1477D9F9-D4F0-4480-8277-3DF8901FD24A}" srcOrd="4" destOrd="0" presId="urn:microsoft.com/office/officeart/2009/3/layout/IncreasingArrowsProcess"/>
    <dgm:cxn modelId="{24159463-A823-410B-A26A-2951594114DD}" type="presParOf" srcId="{D5595A76-4533-4CC9-AA51-46E7B6623F5B}" destId="{7745A866-BBD4-4C1B-859E-B370BA5BE7D5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DB8F81E-975E-4074-BBAC-993340300261}" type="doc">
      <dgm:prSet loTypeId="urn:microsoft.com/office/officeart/2009/3/layout/IncreasingArrowsProcess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D67B468-808A-4EEA-890C-1D2D87225140}">
      <dgm:prSet phldrT="[Текст]" custT="1"/>
      <dgm:spPr/>
      <dgm:t>
        <a:bodyPr/>
        <a:lstStyle/>
        <a:p>
          <a:pPr algn="l"/>
          <a:r>
            <a:rPr lang="ru-RU" sz="1600" b="1" i="1" cap="none" spc="0" dirty="0" smtClean="0">
              <a:ln w="0"/>
              <a:effectLst/>
              <a:latin typeface="+mn-lt"/>
            </a:rPr>
            <a:t>  Муниципальная программа "Благоустройства и ремонт памятников, обелисков и братских захоронений на территории Угранского сельского поселения Угранского района Смоленской области"</a:t>
          </a:r>
          <a:endParaRPr lang="ru-RU" sz="1600" b="1" i="1" cap="none" spc="0" dirty="0">
            <a:ln w="0"/>
            <a:effectLst/>
            <a:latin typeface="+mn-lt"/>
          </a:endParaRPr>
        </a:p>
      </dgm:t>
    </dgm:pt>
    <dgm:pt modelId="{DB2388B0-376C-436A-AE9F-182508FDACAB}" type="parTrans" cxnId="{6487A12E-D00F-4C3C-A08D-4B343DB0A4D3}">
      <dgm:prSet/>
      <dgm:spPr/>
      <dgm:t>
        <a:bodyPr/>
        <a:lstStyle/>
        <a:p>
          <a:endParaRPr lang="ru-RU"/>
        </a:p>
      </dgm:t>
    </dgm:pt>
    <dgm:pt modelId="{CBD31839-9AB3-4421-A7F8-F7B308EE5BDC}" type="sibTrans" cxnId="{6487A12E-D00F-4C3C-A08D-4B343DB0A4D3}">
      <dgm:prSet/>
      <dgm:spPr/>
      <dgm:t>
        <a:bodyPr/>
        <a:lstStyle/>
        <a:p>
          <a:endParaRPr lang="ru-RU"/>
        </a:p>
      </dgm:t>
    </dgm:pt>
    <dgm:pt modelId="{1A2245C1-91AC-468C-82A0-A2C131D12DC0}">
      <dgm:prSet phldrT="[Текст]"/>
      <dgm:spPr/>
      <dgm:t>
        <a:bodyPr/>
        <a:lstStyle/>
        <a:p>
          <a:r>
            <a:rPr lang="ru-RU" i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rPr>
            <a:t>Цель муниципальной программы</a:t>
          </a:r>
          <a:endParaRPr lang="ru-RU" dirty="0"/>
        </a:p>
      </dgm:t>
    </dgm:pt>
    <dgm:pt modelId="{E2111D7D-3A97-42B1-BC52-FD5D413E07C1}" type="parTrans" cxnId="{24565275-7F02-440F-9582-D335BF1EA056}">
      <dgm:prSet/>
      <dgm:spPr/>
      <dgm:t>
        <a:bodyPr/>
        <a:lstStyle/>
        <a:p>
          <a:endParaRPr lang="ru-RU"/>
        </a:p>
      </dgm:t>
    </dgm:pt>
    <dgm:pt modelId="{C3F34CF9-1999-48B6-BAD5-2380F77B5AAB}" type="sibTrans" cxnId="{24565275-7F02-440F-9582-D335BF1EA056}">
      <dgm:prSet/>
      <dgm:spPr/>
      <dgm:t>
        <a:bodyPr/>
        <a:lstStyle/>
        <a:p>
          <a:endParaRPr lang="ru-RU"/>
        </a:p>
      </dgm:t>
    </dgm:pt>
    <dgm:pt modelId="{2D990593-81FB-4C2D-AF65-C67B9E36CDB2}">
      <dgm:prSet phldrT="[Текст]"/>
      <dgm:spPr/>
      <dgm:t>
        <a:bodyPr/>
        <a:lstStyle/>
        <a:p>
          <a:pPr algn="ctr"/>
          <a:r>
            <a:rPr lang="ru-RU" smtClean="0"/>
            <a:t>1. Реконструкция и развитие водопроводных сетей и системы подачи воды в целом, включая замену ветхих водопроводных сетей, устаревшего оборудования насосных станций и сооружение водопроводов.</a:t>
          </a:r>
          <a:endParaRPr lang="ru-RU" i="0" dirty="0">
            <a:effectLst/>
          </a:endParaRPr>
        </a:p>
      </dgm:t>
    </dgm:pt>
    <dgm:pt modelId="{F2DBF093-7F78-4AEC-BA80-DDBA00867DE8}" type="parTrans" cxnId="{49BFB3DE-AD29-4B9E-8BAC-CC271C7B17DC}">
      <dgm:prSet/>
      <dgm:spPr/>
      <dgm:t>
        <a:bodyPr/>
        <a:lstStyle/>
        <a:p>
          <a:endParaRPr lang="ru-RU"/>
        </a:p>
      </dgm:t>
    </dgm:pt>
    <dgm:pt modelId="{A795C972-0906-416B-8A27-A313AD2FDC37}" type="sibTrans" cxnId="{49BFB3DE-AD29-4B9E-8BAC-CC271C7B17DC}">
      <dgm:prSet/>
      <dgm:spPr/>
      <dgm:t>
        <a:bodyPr/>
        <a:lstStyle/>
        <a:p>
          <a:endParaRPr lang="ru-RU"/>
        </a:p>
      </dgm:t>
    </dgm:pt>
    <dgm:pt modelId="{8F5D091D-E5AA-49D9-AD27-EF494FE06E6B}">
      <dgm:prSet phldrT="[Текст]"/>
      <dgm:spPr/>
      <dgm:t>
        <a:bodyPr/>
        <a:lstStyle/>
        <a:p>
          <a:r>
            <a:rPr lang="ru-RU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rPr>
            <a:t>Достижение цели:</a:t>
          </a:r>
          <a:endParaRPr lang="ru-RU" dirty="0"/>
        </a:p>
      </dgm:t>
    </dgm:pt>
    <dgm:pt modelId="{B8EB7D13-5EBB-4FAA-A147-6469067A8BE2}" type="parTrans" cxnId="{47AA81D4-0CC8-4EA0-A5A4-0ABCB6BB8A9A}">
      <dgm:prSet/>
      <dgm:spPr/>
      <dgm:t>
        <a:bodyPr/>
        <a:lstStyle/>
        <a:p>
          <a:endParaRPr lang="ru-RU"/>
        </a:p>
      </dgm:t>
    </dgm:pt>
    <dgm:pt modelId="{12DE9FCD-FD18-456F-8D1B-A528B08CE19D}" type="sibTrans" cxnId="{47AA81D4-0CC8-4EA0-A5A4-0ABCB6BB8A9A}">
      <dgm:prSet/>
      <dgm:spPr/>
      <dgm:t>
        <a:bodyPr/>
        <a:lstStyle/>
        <a:p>
          <a:endParaRPr lang="ru-RU"/>
        </a:p>
      </dgm:t>
    </dgm:pt>
    <dgm:pt modelId="{2EC0A499-9838-4274-B69A-577554E9E68C}">
      <dgm:prSet phldrT="[Текст]"/>
      <dgm:spPr/>
      <dgm:t>
        <a:bodyPr/>
        <a:lstStyle/>
        <a:p>
          <a:pPr algn="l"/>
          <a:r>
            <a:rPr lang="ru-RU" dirty="0" smtClean="0"/>
            <a:t>- приведение качества питьевой воды в соответствие с установленными требованиями;</a:t>
          </a:r>
          <a:endParaRPr lang="ru-RU" dirty="0"/>
        </a:p>
      </dgm:t>
    </dgm:pt>
    <dgm:pt modelId="{38234D0C-18B0-45E7-A4D2-176081EBD548}" type="parTrans" cxnId="{8F782763-ABF7-470A-ABA7-21592DB86FE9}">
      <dgm:prSet/>
      <dgm:spPr/>
      <dgm:t>
        <a:bodyPr/>
        <a:lstStyle/>
        <a:p>
          <a:endParaRPr lang="ru-RU"/>
        </a:p>
      </dgm:t>
    </dgm:pt>
    <dgm:pt modelId="{FB346EBF-30C6-485D-87B6-B66B5AAD4968}" type="sibTrans" cxnId="{8F782763-ABF7-470A-ABA7-21592DB86FE9}">
      <dgm:prSet/>
      <dgm:spPr/>
      <dgm:t>
        <a:bodyPr/>
        <a:lstStyle/>
        <a:p>
          <a:endParaRPr lang="ru-RU"/>
        </a:p>
      </dgm:t>
    </dgm:pt>
    <dgm:pt modelId="{249E4ABF-0DE6-4FAE-9094-77358E557504}">
      <dgm:prSet/>
      <dgm:spPr/>
      <dgm:t>
        <a:bodyPr/>
        <a:lstStyle/>
        <a:p>
          <a:pPr algn="l"/>
          <a:endParaRPr lang="ru-RU" i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</a:endParaRPr>
        </a:p>
      </dgm:t>
    </dgm:pt>
    <dgm:pt modelId="{9DA01351-4647-42C3-98E9-59FBF50CB910}" type="parTrans" cxnId="{0487E48B-1444-442C-A7B8-8CDBBC61D971}">
      <dgm:prSet/>
      <dgm:spPr/>
      <dgm:t>
        <a:bodyPr/>
        <a:lstStyle/>
        <a:p>
          <a:endParaRPr lang="ru-RU"/>
        </a:p>
      </dgm:t>
    </dgm:pt>
    <dgm:pt modelId="{12D8F498-0DE5-4E2E-993E-FD711AA423BA}" type="sibTrans" cxnId="{0487E48B-1444-442C-A7B8-8CDBBC61D971}">
      <dgm:prSet/>
      <dgm:spPr/>
      <dgm:t>
        <a:bodyPr/>
        <a:lstStyle/>
        <a:p>
          <a:endParaRPr lang="ru-RU"/>
        </a:p>
      </dgm:t>
    </dgm:pt>
    <dgm:pt modelId="{F6F361DF-283E-42CF-AF12-23C854CFD020}">
      <dgm:prSet/>
      <dgm:spPr/>
      <dgm:t>
        <a:bodyPr/>
        <a:lstStyle/>
        <a:p>
          <a:r>
            <a:rPr lang="ru-RU" dirty="0" smtClean="0"/>
            <a:t>2. Увеличение производительности водозаборных сооружений и обеспечения качества питьевой воды и надежности ее подачи.</a:t>
          </a:r>
          <a:endParaRPr lang="ru-RU" dirty="0"/>
        </a:p>
      </dgm:t>
    </dgm:pt>
    <dgm:pt modelId="{C7D14699-77E3-4745-B52E-0605FA9C6EC4}" type="parTrans" cxnId="{A1117650-23E7-43C6-9C98-517A768DC30E}">
      <dgm:prSet/>
      <dgm:spPr/>
      <dgm:t>
        <a:bodyPr/>
        <a:lstStyle/>
        <a:p>
          <a:endParaRPr lang="ru-RU"/>
        </a:p>
      </dgm:t>
    </dgm:pt>
    <dgm:pt modelId="{F8B5F65D-92A7-40F3-BF35-43A9DF74AB01}" type="sibTrans" cxnId="{A1117650-23E7-43C6-9C98-517A768DC30E}">
      <dgm:prSet/>
      <dgm:spPr/>
      <dgm:t>
        <a:bodyPr/>
        <a:lstStyle/>
        <a:p>
          <a:endParaRPr lang="ru-RU"/>
        </a:p>
      </dgm:t>
    </dgm:pt>
    <dgm:pt modelId="{462F4649-65B5-4D9A-9C81-1D327552AFFF}">
      <dgm:prSet/>
      <dgm:spPr/>
      <dgm:t>
        <a:bodyPr/>
        <a:lstStyle/>
        <a:p>
          <a:r>
            <a:rPr lang="ru-RU" smtClean="0"/>
            <a:t>3. Организация мест (площадок) по сбору ТБО в соответствии с требованиями СанПин.</a:t>
          </a:r>
          <a:endParaRPr lang="ru-RU"/>
        </a:p>
      </dgm:t>
    </dgm:pt>
    <dgm:pt modelId="{92C911B6-EC5B-4D6B-9964-C69082C99CA9}" type="parTrans" cxnId="{C2DDE341-51F2-4850-B117-2C6E3FAB4181}">
      <dgm:prSet/>
      <dgm:spPr/>
      <dgm:t>
        <a:bodyPr/>
        <a:lstStyle/>
        <a:p>
          <a:endParaRPr lang="ru-RU"/>
        </a:p>
      </dgm:t>
    </dgm:pt>
    <dgm:pt modelId="{8C9ECF56-162A-4C8E-A332-562478194BEB}" type="sibTrans" cxnId="{C2DDE341-51F2-4850-B117-2C6E3FAB4181}">
      <dgm:prSet/>
      <dgm:spPr/>
      <dgm:t>
        <a:bodyPr/>
        <a:lstStyle/>
        <a:p>
          <a:endParaRPr lang="ru-RU"/>
        </a:p>
      </dgm:t>
    </dgm:pt>
    <dgm:pt modelId="{F006FFD5-7563-46C3-8091-013057963609}">
      <dgm:prSet/>
      <dgm:spPr/>
      <dgm:t>
        <a:bodyPr/>
        <a:lstStyle/>
        <a:p>
          <a:r>
            <a:rPr lang="ru-RU" smtClean="0"/>
            <a:t>4. Увеличение объемов реализации коммунальных услуг.</a:t>
          </a:r>
          <a:endParaRPr lang="ru-RU"/>
        </a:p>
      </dgm:t>
    </dgm:pt>
    <dgm:pt modelId="{08C6AF5F-8DFC-4F58-B0D4-8D5ABD5493EB}" type="parTrans" cxnId="{B71BB2DE-261C-440E-AE3F-0293D9D559AE}">
      <dgm:prSet/>
      <dgm:spPr/>
      <dgm:t>
        <a:bodyPr/>
        <a:lstStyle/>
        <a:p>
          <a:endParaRPr lang="ru-RU"/>
        </a:p>
      </dgm:t>
    </dgm:pt>
    <dgm:pt modelId="{81B4EE2E-6256-4ECC-B64D-D94E6E268106}" type="sibTrans" cxnId="{B71BB2DE-261C-440E-AE3F-0293D9D559AE}">
      <dgm:prSet/>
      <dgm:spPr/>
      <dgm:t>
        <a:bodyPr/>
        <a:lstStyle/>
        <a:p>
          <a:endParaRPr lang="ru-RU"/>
        </a:p>
      </dgm:t>
    </dgm:pt>
    <dgm:pt modelId="{3D2F38E7-FCAB-4F07-945F-BB7FAE7DF520}">
      <dgm:prSet/>
      <dgm:spPr/>
      <dgm:t>
        <a:bodyPr/>
        <a:lstStyle/>
        <a:p>
          <a:r>
            <a:rPr lang="ru-RU" dirty="0" smtClean="0"/>
            <a:t>5. Развитие уличных сетей газоснабжения. </a:t>
          </a:r>
          <a:endParaRPr lang="ru-RU" dirty="0"/>
        </a:p>
      </dgm:t>
    </dgm:pt>
    <dgm:pt modelId="{B5CD006F-E2B9-46D5-9292-C71586387D4F}" type="parTrans" cxnId="{EA250BE2-7A84-4E33-88AA-7E6F4E3B76AE}">
      <dgm:prSet/>
      <dgm:spPr/>
      <dgm:t>
        <a:bodyPr/>
        <a:lstStyle/>
        <a:p>
          <a:endParaRPr lang="ru-RU"/>
        </a:p>
      </dgm:t>
    </dgm:pt>
    <dgm:pt modelId="{C6B5A692-C25A-4BD9-A9D7-CD3821167137}" type="sibTrans" cxnId="{EA250BE2-7A84-4E33-88AA-7E6F4E3B76AE}">
      <dgm:prSet/>
      <dgm:spPr/>
      <dgm:t>
        <a:bodyPr/>
        <a:lstStyle/>
        <a:p>
          <a:endParaRPr lang="ru-RU"/>
        </a:p>
      </dgm:t>
    </dgm:pt>
    <dgm:pt modelId="{2440A762-7312-42B5-8FDE-2E10C02957C0}">
      <dgm:prSet/>
      <dgm:spPr/>
      <dgm:t>
        <a:bodyPr/>
        <a:lstStyle/>
        <a:p>
          <a:pPr algn="l"/>
          <a:r>
            <a:rPr lang="ru-RU" dirty="0" smtClean="0"/>
            <a:t>-развитие уличных сетей уличного газоснабжения;</a:t>
          </a:r>
          <a:endParaRPr lang="ru-RU" dirty="0"/>
        </a:p>
      </dgm:t>
    </dgm:pt>
    <dgm:pt modelId="{1C42A657-106E-48C0-B46E-45E2780BF6A4}" type="parTrans" cxnId="{4D30F1FA-102B-4EAF-9664-A454BA466C51}">
      <dgm:prSet/>
      <dgm:spPr/>
      <dgm:t>
        <a:bodyPr/>
        <a:lstStyle/>
        <a:p>
          <a:endParaRPr lang="ru-RU"/>
        </a:p>
      </dgm:t>
    </dgm:pt>
    <dgm:pt modelId="{16EA6222-4B20-4FFA-B167-8304596FAD6E}" type="sibTrans" cxnId="{4D30F1FA-102B-4EAF-9664-A454BA466C51}">
      <dgm:prSet/>
      <dgm:spPr/>
      <dgm:t>
        <a:bodyPr/>
        <a:lstStyle/>
        <a:p>
          <a:endParaRPr lang="ru-RU"/>
        </a:p>
      </dgm:t>
    </dgm:pt>
    <dgm:pt modelId="{B33A70E2-EAAE-402D-A8AB-1E07AB538A20}">
      <dgm:prSet/>
      <dgm:spPr/>
      <dgm:t>
        <a:bodyPr/>
        <a:lstStyle/>
        <a:p>
          <a:pPr algn="l"/>
          <a:r>
            <a:rPr lang="ru-RU" dirty="0" smtClean="0"/>
            <a:t>- улучшение качества коммунальной инфраструктуры в с. Угра для более комфортного проживания населения.</a:t>
          </a:r>
          <a:endParaRPr lang="ru-RU" dirty="0"/>
        </a:p>
      </dgm:t>
    </dgm:pt>
    <dgm:pt modelId="{70FDD8E4-3F54-4F20-873D-1C00028F9508}" type="parTrans" cxnId="{0C6D6B4C-1F9D-4832-A016-C004F10AF1D7}">
      <dgm:prSet/>
      <dgm:spPr/>
      <dgm:t>
        <a:bodyPr/>
        <a:lstStyle/>
        <a:p>
          <a:endParaRPr lang="ru-RU"/>
        </a:p>
      </dgm:t>
    </dgm:pt>
    <dgm:pt modelId="{05FA4772-A781-4CFE-B090-7B0754A0F90F}" type="sibTrans" cxnId="{0C6D6B4C-1F9D-4832-A016-C004F10AF1D7}">
      <dgm:prSet/>
      <dgm:spPr/>
      <dgm:t>
        <a:bodyPr/>
        <a:lstStyle/>
        <a:p>
          <a:endParaRPr lang="ru-RU"/>
        </a:p>
      </dgm:t>
    </dgm:pt>
    <dgm:pt modelId="{A95E9DC1-93B5-4FC3-9B08-531B265DC81A}">
      <dgm:prSet phldrT="[Текст]" phldr="1"/>
      <dgm:spPr/>
      <dgm:t>
        <a:bodyPr/>
        <a:lstStyle/>
        <a:p>
          <a:endParaRPr lang="ru-RU" dirty="0"/>
        </a:p>
      </dgm:t>
    </dgm:pt>
    <dgm:pt modelId="{68C32502-7F7D-47DE-81DC-23431EFFF968}" type="sibTrans" cxnId="{79D73F47-E54C-410B-BB17-E6802D1454C9}">
      <dgm:prSet/>
      <dgm:spPr/>
      <dgm:t>
        <a:bodyPr/>
        <a:lstStyle/>
        <a:p>
          <a:endParaRPr lang="ru-RU"/>
        </a:p>
      </dgm:t>
    </dgm:pt>
    <dgm:pt modelId="{C0932793-04E6-4F03-884D-6ED791DD62C3}" type="parTrans" cxnId="{79D73F47-E54C-410B-BB17-E6802D1454C9}">
      <dgm:prSet/>
      <dgm:spPr/>
      <dgm:t>
        <a:bodyPr/>
        <a:lstStyle/>
        <a:p>
          <a:endParaRPr lang="ru-RU"/>
        </a:p>
      </dgm:t>
    </dgm:pt>
    <dgm:pt modelId="{D5595A76-4533-4CC9-AA51-46E7B6623F5B}" type="pres">
      <dgm:prSet presAssocID="{4DB8F81E-975E-4074-BBAC-993340300261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E05A756-A1F9-466B-A54B-A6A05D5CF3DA}" type="pres">
      <dgm:prSet presAssocID="{3D67B468-808A-4EEA-890C-1D2D87225140}" presName="parentText1" presStyleLbl="node1" presStyleIdx="0" presStyleCnt="3" custLinFactNeighborX="118" custLinFactNeighborY="809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D59B72-00EF-4F0D-97DC-6CDD9AA3ED2A}" type="pres">
      <dgm:prSet presAssocID="{3D67B468-808A-4EEA-890C-1D2D87225140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482230-19EE-4472-8A34-1D5255F47338}" type="pres">
      <dgm:prSet presAssocID="{1A2245C1-91AC-468C-82A0-A2C131D12DC0}" presName="parentText2" presStyleLbl="node1" presStyleIdx="1" presStyleCnt="3" custLinFactNeighborX="170" custLinFactNeighborY="566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528B6D-6145-48AE-9E07-12F2D1984C16}" type="pres">
      <dgm:prSet presAssocID="{1A2245C1-91AC-468C-82A0-A2C131D12DC0}" presName="childText2" presStyleLbl="solidAlignAcc1" presStyleIdx="1" presStyleCnt="3" custScaleX="97783" custScaleY="98863" custLinFactNeighborX="-383" custLinFactNeighborY="-67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77D9F9-D4F0-4480-8277-3DF8901FD24A}" type="pres">
      <dgm:prSet presAssocID="{8F5D091D-E5AA-49D9-AD27-EF494FE06E6B}" presName="parentText3" presStyleLbl="node1" presStyleIdx="2" presStyleCnt="3" custScaleX="102711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45A866-BBD4-4C1B-859E-B370BA5BE7D5}" type="pres">
      <dgm:prSet presAssocID="{8F5D091D-E5AA-49D9-AD27-EF494FE06E6B}" presName="childText3" presStyleLbl="solidAlignAcc1" presStyleIdx="2" presStyleCnt="3" custScaleX="101082" custScaleY="90916" custLinFactNeighborX="-766" custLinFactNeighborY="-121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1117650-23E7-43C6-9C98-517A768DC30E}" srcId="{1A2245C1-91AC-468C-82A0-A2C131D12DC0}" destId="{F6F361DF-283E-42CF-AF12-23C854CFD020}" srcOrd="1" destOrd="0" parTransId="{C7D14699-77E3-4745-B52E-0605FA9C6EC4}" sibTransId="{F8B5F65D-92A7-40F3-BF35-43A9DF74AB01}"/>
    <dgm:cxn modelId="{49BFB3DE-AD29-4B9E-8BAC-CC271C7B17DC}" srcId="{1A2245C1-91AC-468C-82A0-A2C131D12DC0}" destId="{2D990593-81FB-4C2D-AF65-C67B9E36CDB2}" srcOrd="0" destOrd="0" parTransId="{F2DBF093-7F78-4AEC-BA80-DDBA00867DE8}" sibTransId="{A795C972-0906-416B-8A27-A313AD2FDC37}"/>
    <dgm:cxn modelId="{8F782763-ABF7-470A-ABA7-21592DB86FE9}" srcId="{8F5D091D-E5AA-49D9-AD27-EF494FE06E6B}" destId="{2EC0A499-9838-4274-B69A-577554E9E68C}" srcOrd="0" destOrd="0" parTransId="{38234D0C-18B0-45E7-A4D2-176081EBD548}" sibTransId="{FB346EBF-30C6-485D-87B6-B66B5AAD4968}"/>
    <dgm:cxn modelId="{4BD12BF0-1D0A-4379-BCC5-8AEF67E92AAE}" type="presOf" srcId="{3D2F38E7-FCAB-4F07-945F-BB7FAE7DF520}" destId="{57528B6D-6145-48AE-9E07-12F2D1984C16}" srcOrd="0" destOrd="4" presId="urn:microsoft.com/office/officeart/2009/3/layout/IncreasingArrowsProcess"/>
    <dgm:cxn modelId="{79D73F47-E54C-410B-BB17-E6802D1454C9}" srcId="{3D67B468-808A-4EEA-890C-1D2D87225140}" destId="{A95E9DC1-93B5-4FC3-9B08-531B265DC81A}" srcOrd="0" destOrd="0" parTransId="{C0932793-04E6-4F03-884D-6ED791DD62C3}" sibTransId="{68C32502-7F7D-47DE-81DC-23431EFFF968}"/>
    <dgm:cxn modelId="{24565275-7F02-440F-9582-D335BF1EA056}" srcId="{4DB8F81E-975E-4074-BBAC-993340300261}" destId="{1A2245C1-91AC-468C-82A0-A2C131D12DC0}" srcOrd="1" destOrd="0" parTransId="{E2111D7D-3A97-42B1-BC52-FD5D413E07C1}" sibTransId="{C3F34CF9-1999-48B6-BAD5-2380F77B5AAB}"/>
    <dgm:cxn modelId="{FA353F4C-2A36-4881-8A36-1E124A0AAB5B}" type="presOf" srcId="{3D67B468-808A-4EEA-890C-1D2D87225140}" destId="{3E05A756-A1F9-466B-A54B-A6A05D5CF3DA}" srcOrd="0" destOrd="0" presId="urn:microsoft.com/office/officeart/2009/3/layout/IncreasingArrowsProcess"/>
    <dgm:cxn modelId="{B71BB2DE-261C-440E-AE3F-0293D9D559AE}" srcId="{1A2245C1-91AC-468C-82A0-A2C131D12DC0}" destId="{F006FFD5-7563-46C3-8091-013057963609}" srcOrd="3" destOrd="0" parTransId="{08C6AF5F-8DFC-4F58-B0D4-8D5ABD5493EB}" sibTransId="{81B4EE2E-6256-4ECC-B64D-D94E6E268106}"/>
    <dgm:cxn modelId="{C2DDE341-51F2-4850-B117-2C6E3FAB4181}" srcId="{1A2245C1-91AC-468C-82A0-A2C131D12DC0}" destId="{462F4649-65B5-4D9A-9C81-1D327552AFFF}" srcOrd="2" destOrd="0" parTransId="{92C911B6-EC5B-4D6B-9964-C69082C99CA9}" sibTransId="{8C9ECF56-162A-4C8E-A332-562478194BEB}"/>
    <dgm:cxn modelId="{0487E48B-1444-442C-A7B8-8CDBBC61D971}" srcId="{1A2245C1-91AC-468C-82A0-A2C131D12DC0}" destId="{249E4ABF-0DE6-4FAE-9094-77358E557504}" srcOrd="5" destOrd="0" parTransId="{9DA01351-4647-42C3-98E9-59FBF50CB910}" sibTransId="{12D8F498-0DE5-4E2E-993E-FD711AA423BA}"/>
    <dgm:cxn modelId="{607D54F0-6CA5-497F-8AE3-B9B086AEBD79}" type="presOf" srcId="{F006FFD5-7563-46C3-8091-013057963609}" destId="{57528B6D-6145-48AE-9E07-12F2D1984C16}" srcOrd="0" destOrd="3" presId="urn:microsoft.com/office/officeart/2009/3/layout/IncreasingArrowsProcess"/>
    <dgm:cxn modelId="{9028F47C-F475-41BA-A38D-8D36E58EE67D}" type="presOf" srcId="{462F4649-65B5-4D9A-9C81-1D327552AFFF}" destId="{57528B6D-6145-48AE-9E07-12F2D1984C16}" srcOrd="0" destOrd="2" presId="urn:microsoft.com/office/officeart/2009/3/layout/IncreasingArrowsProcess"/>
    <dgm:cxn modelId="{6487A12E-D00F-4C3C-A08D-4B343DB0A4D3}" srcId="{4DB8F81E-975E-4074-BBAC-993340300261}" destId="{3D67B468-808A-4EEA-890C-1D2D87225140}" srcOrd="0" destOrd="0" parTransId="{DB2388B0-376C-436A-AE9F-182508FDACAB}" sibTransId="{CBD31839-9AB3-4421-A7F8-F7B308EE5BDC}"/>
    <dgm:cxn modelId="{47AA81D4-0CC8-4EA0-A5A4-0ABCB6BB8A9A}" srcId="{4DB8F81E-975E-4074-BBAC-993340300261}" destId="{8F5D091D-E5AA-49D9-AD27-EF494FE06E6B}" srcOrd="2" destOrd="0" parTransId="{B8EB7D13-5EBB-4FAA-A147-6469067A8BE2}" sibTransId="{12DE9FCD-FD18-456F-8D1B-A528B08CE19D}"/>
    <dgm:cxn modelId="{9EA051FB-E7CF-4B64-8997-49C062E4EA16}" type="presOf" srcId="{2D990593-81FB-4C2D-AF65-C67B9E36CDB2}" destId="{57528B6D-6145-48AE-9E07-12F2D1984C16}" srcOrd="0" destOrd="0" presId="urn:microsoft.com/office/officeart/2009/3/layout/IncreasingArrowsProcess"/>
    <dgm:cxn modelId="{EA250BE2-7A84-4E33-88AA-7E6F4E3B76AE}" srcId="{1A2245C1-91AC-468C-82A0-A2C131D12DC0}" destId="{3D2F38E7-FCAB-4F07-945F-BB7FAE7DF520}" srcOrd="4" destOrd="0" parTransId="{B5CD006F-E2B9-46D5-9292-C71586387D4F}" sibTransId="{C6B5A692-C25A-4BD9-A9D7-CD3821167137}"/>
    <dgm:cxn modelId="{0C6D6B4C-1F9D-4832-A016-C004F10AF1D7}" srcId="{8F5D091D-E5AA-49D9-AD27-EF494FE06E6B}" destId="{B33A70E2-EAAE-402D-A8AB-1E07AB538A20}" srcOrd="2" destOrd="0" parTransId="{70FDD8E4-3F54-4F20-873D-1C00028F9508}" sibTransId="{05FA4772-A781-4CFE-B090-7B0754A0F90F}"/>
    <dgm:cxn modelId="{4D30F1FA-102B-4EAF-9664-A454BA466C51}" srcId="{8F5D091D-E5AA-49D9-AD27-EF494FE06E6B}" destId="{2440A762-7312-42B5-8FDE-2E10C02957C0}" srcOrd="1" destOrd="0" parTransId="{1C42A657-106E-48C0-B46E-45E2780BF6A4}" sibTransId="{16EA6222-4B20-4FFA-B167-8304596FAD6E}"/>
    <dgm:cxn modelId="{03FA6041-ADFF-4ED0-AE7A-39B3C6F10022}" type="presOf" srcId="{4DB8F81E-975E-4074-BBAC-993340300261}" destId="{D5595A76-4533-4CC9-AA51-46E7B6623F5B}" srcOrd="0" destOrd="0" presId="urn:microsoft.com/office/officeart/2009/3/layout/IncreasingArrowsProcess"/>
    <dgm:cxn modelId="{62F5F16A-5F60-41B3-A496-734016E3FC30}" type="presOf" srcId="{8F5D091D-E5AA-49D9-AD27-EF494FE06E6B}" destId="{1477D9F9-D4F0-4480-8277-3DF8901FD24A}" srcOrd="0" destOrd="0" presId="urn:microsoft.com/office/officeart/2009/3/layout/IncreasingArrowsProcess"/>
    <dgm:cxn modelId="{E2595F2D-CF85-4308-B0EE-D654104D71FD}" type="presOf" srcId="{1A2245C1-91AC-468C-82A0-A2C131D12DC0}" destId="{56482230-19EE-4472-8A34-1D5255F47338}" srcOrd="0" destOrd="0" presId="urn:microsoft.com/office/officeart/2009/3/layout/IncreasingArrowsProcess"/>
    <dgm:cxn modelId="{FFB2B384-18F7-45D5-831A-F910869BABF8}" type="presOf" srcId="{B33A70E2-EAAE-402D-A8AB-1E07AB538A20}" destId="{7745A866-BBD4-4C1B-859E-B370BA5BE7D5}" srcOrd="0" destOrd="2" presId="urn:microsoft.com/office/officeart/2009/3/layout/IncreasingArrowsProcess"/>
    <dgm:cxn modelId="{79E7CB90-3276-46E1-AD40-D9604976F731}" type="presOf" srcId="{2440A762-7312-42B5-8FDE-2E10C02957C0}" destId="{7745A866-BBD4-4C1B-859E-B370BA5BE7D5}" srcOrd="0" destOrd="1" presId="urn:microsoft.com/office/officeart/2009/3/layout/IncreasingArrowsProcess"/>
    <dgm:cxn modelId="{BCCBBE4F-804B-4AF0-B96C-6A82147901DC}" type="presOf" srcId="{F6F361DF-283E-42CF-AF12-23C854CFD020}" destId="{57528B6D-6145-48AE-9E07-12F2D1984C16}" srcOrd="0" destOrd="1" presId="urn:microsoft.com/office/officeart/2009/3/layout/IncreasingArrowsProcess"/>
    <dgm:cxn modelId="{2B661844-8A0B-4A8F-804A-7AADE06B7B6B}" type="presOf" srcId="{2EC0A499-9838-4274-B69A-577554E9E68C}" destId="{7745A866-BBD4-4C1B-859E-B370BA5BE7D5}" srcOrd="0" destOrd="0" presId="urn:microsoft.com/office/officeart/2009/3/layout/IncreasingArrowsProcess"/>
    <dgm:cxn modelId="{97290264-5E1F-49BE-B10C-838387BFF1E4}" type="presOf" srcId="{249E4ABF-0DE6-4FAE-9094-77358E557504}" destId="{57528B6D-6145-48AE-9E07-12F2D1984C16}" srcOrd="0" destOrd="5" presId="urn:microsoft.com/office/officeart/2009/3/layout/IncreasingArrowsProcess"/>
    <dgm:cxn modelId="{CEF3EC48-3F27-4FD6-9F49-431F0A34842E}" type="presOf" srcId="{A95E9DC1-93B5-4FC3-9B08-531B265DC81A}" destId="{7FD59B72-00EF-4F0D-97DC-6CDD9AA3ED2A}" srcOrd="0" destOrd="0" presId="urn:microsoft.com/office/officeart/2009/3/layout/IncreasingArrowsProcess"/>
    <dgm:cxn modelId="{2924A648-437B-4F26-8446-E723183C5FE7}" type="presParOf" srcId="{D5595A76-4533-4CC9-AA51-46E7B6623F5B}" destId="{3E05A756-A1F9-466B-A54B-A6A05D5CF3DA}" srcOrd="0" destOrd="0" presId="urn:microsoft.com/office/officeart/2009/3/layout/IncreasingArrowsProcess"/>
    <dgm:cxn modelId="{3D0A889F-85BC-4778-BCB9-D2207182D528}" type="presParOf" srcId="{D5595A76-4533-4CC9-AA51-46E7B6623F5B}" destId="{7FD59B72-00EF-4F0D-97DC-6CDD9AA3ED2A}" srcOrd="1" destOrd="0" presId="urn:microsoft.com/office/officeart/2009/3/layout/IncreasingArrowsProcess"/>
    <dgm:cxn modelId="{50428ECA-26BB-4748-A126-AF057E366884}" type="presParOf" srcId="{D5595A76-4533-4CC9-AA51-46E7B6623F5B}" destId="{56482230-19EE-4472-8A34-1D5255F47338}" srcOrd="2" destOrd="0" presId="urn:microsoft.com/office/officeart/2009/3/layout/IncreasingArrowsProcess"/>
    <dgm:cxn modelId="{E11807D9-E515-4901-A728-F6BF1C20972A}" type="presParOf" srcId="{D5595A76-4533-4CC9-AA51-46E7B6623F5B}" destId="{57528B6D-6145-48AE-9E07-12F2D1984C16}" srcOrd="3" destOrd="0" presId="urn:microsoft.com/office/officeart/2009/3/layout/IncreasingArrowsProcess"/>
    <dgm:cxn modelId="{851BA647-F73D-4D05-8E0A-805327895175}" type="presParOf" srcId="{D5595A76-4533-4CC9-AA51-46E7B6623F5B}" destId="{1477D9F9-D4F0-4480-8277-3DF8901FD24A}" srcOrd="4" destOrd="0" presId="urn:microsoft.com/office/officeart/2009/3/layout/IncreasingArrowsProcess"/>
    <dgm:cxn modelId="{0170D3D0-B5DF-4673-ADD4-08B171CFB348}" type="presParOf" srcId="{D5595A76-4533-4CC9-AA51-46E7B6623F5B}" destId="{7745A866-BBD4-4C1B-859E-B370BA5BE7D5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05A756-A1F9-466B-A54B-A6A05D5CF3DA}">
      <dsp:nvSpPr>
        <dsp:cNvPr id="0" name=""/>
        <dsp:cNvSpPr/>
      </dsp:nvSpPr>
      <dsp:spPr>
        <a:xfrm>
          <a:off x="16351" y="506295"/>
          <a:ext cx="11067359" cy="1611829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254000" bIns="255878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cap="none" spc="0" smtClean="0">
              <a:ln w="0"/>
              <a:effectLst/>
              <a:latin typeface="+mn-lt"/>
            </a:rPr>
            <a:t>Муниципальная программа "Благоустройство территории Угранского сельского поселения Угранского района Смоленской области"</a:t>
          </a:r>
          <a:endParaRPr lang="ru-RU" sz="1800" b="1" i="1" kern="1200" cap="none" spc="0" dirty="0">
            <a:ln w="0"/>
            <a:effectLst/>
            <a:latin typeface="+mn-lt"/>
          </a:endParaRPr>
        </a:p>
      </dsp:txBody>
      <dsp:txXfrm>
        <a:off x="16351" y="909252"/>
        <a:ext cx="10664402" cy="805915"/>
      </dsp:txXfrm>
    </dsp:sp>
    <dsp:sp modelId="{7FD59B72-00EF-4F0D-97DC-6CDD9AA3ED2A}">
      <dsp:nvSpPr>
        <dsp:cNvPr id="0" name=""/>
        <dsp:cNvSpPr/>
      </dsp:nvSpPr>
      <dsp:spPr>
        <a:xfrm>
          <a:off x="3291" y="1736208"/>
          <a:ext cx="3408746" cy="310497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dirty="0"/>
        </a:p>
      </dsp:txBody>
      <dsp:txXfrm>
        <a:off x="3291" y="1736208"/>
        <a:ext cx="3408746" cy="3104976"/>
      </dsp:txXfrm>
    </dsp:sp>
    <dsp:sp modelId="{56482230-19EE-4472-8A34-1D5255F47338}">
      <dsp:nvSpPr>
        <dsp:cNvPr id="0" name=""/>
        <dsp:cNvSpPr/>
      </dsp:nvSpPr>
      <dsp:spPr>
        <a:xfrm>
          <a:off x="3425058" y="1121842"/>
          <a:ext cx="7658612" cy="1611829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254000" bIns="255878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i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rPr>
            <a:t>Цель муниципальной программы</a:t>
          </a:r>
          <a:endParaRPr lang="ru-RU" sz="3000" kern="1200" dirty="0"/>
        </a:p>
      </dsp:txBody>
      <dsp:txXfrm>
        <a:off x="3425058" y="1524799"/>
        <a:ext cx="7255655" cy="805915"/>
      </dsp:txXfrm>
    </dsp:sp>
    <dsp:sp modelId="{57528B6D-6145-48AE-9E07-12F2D1984C16}">
      <dsp:nvSpPr>
        <dsp:cNvPr id="0" name=""/>
        <dsp:cNvSpPr/>
      </dsp:nvSpPr>
      <dsp:spPr>
        <a:xfrm>
          <a:off x="3436769" y="2082420"/>
          <a:ext cx="3333174" cy="306967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i="0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Совершенствование системы комплексного благоустройства Угранского сельского поселения Угранского района Смоленской области, создание комфортных условий проживания и отдыха населения</a:t>
          </a:r>
          <a:endParaRPr lang="ru-RU" sz="1500" i="0" kern="1200" dirty="0">
            <a:effectLst/>
          </a:endParaRP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i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</a:endParaRPr>
        </a:p>
      </dsp:txBody>
      <dsp:txXfrm>
        <a:off x="3436769" y="2082420"/>
        <a:ext cx="3333174" cy="3069672"/>
      </dsp:txXfrm>
    </dsp:sp>
    <dsp:sp modelId="{1477D9F9-D4F0-4480-8277-3DF8901FD24A}">
      <dsp:nvSpPr>
        <dsp:cNvPr id="0" name=""/>
        <dsp:cNvSpPr/>
      </dsp:nvSpPr>
      <dsp:spPr>
        <a:xfrm>
          <a:off x="6763178" y="1567808"/>
          <a:ext cx="4365079" cy="1611829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254000" bIns="255878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rPr>
            <a:t>Достижение цели:</a:t>
          </a:r>
          <a:endParaRPr lang="ru-RU" sz="3000" kern="1200" dirty="0"/>
        </a:p>
      </dsp:txBody>
      <dsp:txXfrm>
        <a:off x="6763178" y="1970765"/>
        <a:ext cx="3962122" cy="805915"/>
      </dsp:txXfrm>
    </dsp:sp>
    <dsp:sp modelId="{7745A866-BBD4-4C1B-859E-B370BA5BE7D5}">
      <dsp:nvSpPr>
        <dsp:cNvPr id="0" name=""/>
        <dsp:cNvSpPr/>
      </dsp:nvSpPr>
      <dsp:spPr>
        <a:xfrm>
          <a:off x="6776232" y="2579185"/>
          <a:ext cx="3445629" cy="27816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Создание условий для работы и отдыха жителей сельского поселения;</a:t>
          </a:r>
          <a:endParaRPr lang="ru-RU" sz="1500" kern="1200" dirty="0"/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Улучшение состояния территорий    Угранского сельского поселения;</a:t>
          </a:r>
          <a:endParaRPr lang="ru-RU" sz="1500" kern="1200" dirty="0"/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Привитие жителям сельского поселения любви и уважения к своему населенному пункту, к соблюдению чистоты и порядка на территории муниципального образования;</a:t>
          </a:r>
          <a:endParaRPr lang="ru-RU" sz="1500" kern="1200" dirty="0"/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Благоустроенность населенных пунктов поселения</a:t>
          </a:r>
          <a:endParaRPr lang="ru-RU" sz="1500" i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</a:endParaRPr>
        </a:p>
      </dsp:txBody>
      <dsp:txXfrm>
        <a:off x="6776232" y="2579185"/>
        <a:ext cx="3445629" cy="278160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05A756-A1F9-466B-A54B-A6A05D5CF3DA}">
      <dsp:nvSpPr>
        <dsp:cNvPr id="0" name=""/>
        <dsp:cNvSpPr/>
      </dsp:nvSpPr>
      <dsp:spPr>
        <a:xfrm>
          <a:off x="16351" y="506295"/>
          <a:ext cx="11067359" cy="1611829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254000" bIns="255878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cap="none" spc="0" smtClean="0">
              <a:ln w="0"/>
              <a:effectLst/>
              <a:latin typeface="+mn-lt"/>
            </a:rPr>
            <a:t>Муниципальная программа "Комплексное развитие систем коммунальной инфраструктуры Угранского сельского поселения Угранского района Смоленской области"</a:t>
          </a:r>
          <a:endParaRPr lang="ru-RU" sz="1800" b="1" i="1" kern="1200" cap="none" spc="0" dirty="0">
            <a:ln w="0"/>
            <a:effectLst/>
            <a:latin typeface="+mn-lt"/>
          </a:endParaRPr>
        </a:p>
      </dsp:txBody>
      <dsp:txXfrm>
        <a:off x="16351" y="909252"/>
        <a:ext cx="10664402" cy="805915"/>
      </dsp:txXfrm>
    </dsp:sp>
    <dsp:sp modelId="{7FD59B72-00EF-4F0D-97DC-6CDD9AA3ED2A}">
      <dsp:nvSpPr>
        <dsp:cNvPr id="0" name=""/>
        <dsp:cNvSpPr/>
      </dsp:nvSpPr>
      <dsp:spPr>
        <a:xfrm>
          <a:off x="3291" y="1736208"/>
          <a:ext cx="3408746" cy="310497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/>
        </a:p>
      </dsp:txBody>
      <dsp:txXfrm>
        <a:off x="3291" y="1736208"/>
        <a:ext cx="3408746" cy="3104976"/>
      </dsp:txXfrm>
    </dsp:sp>
    <dsp:sp modelId="{56482230-19EE-4472-8A34-1D5255F47338}">
      <dsp:nvSpPr>
        <dsp:cNvPr id="0" name=""/>
        <dsp:cNvSpPr/>
      </dsp:nvSpPr>
      <dsp:spPr>
        <a:xfrm>
          <a:off x="3425058" y="1121842"/>
          <a:ext cx="7658612" cy="1611829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254000" bIns="255878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i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rPr>
            <a:t>Цель муниципальной программы</a:t>
          </a:r>
          <a:endParaRPr lang="ru-RU" sz="3000" kern="1200" dirty="0"/>
        </a:p>
      </dsp:txBody>
      <dsp:txXfrm>
        <a:off x="3425058" y="1524799"/>
        <a:ext cx="7255655" cy="805915"/>
      </dsp:txXfrm>
    </dsp:sp>
    <dsp:sp modelId="{57528B6D-6145-48AE-9E07-12F2D1984C16}">
      <dsp:nvSpPr>
        <dsp:cNvPr id="0" name=""/>
        <dsp:cNvSpPr/>
      </dsp:nvSpPr>
      <dsp:spPr>
        <a:xfrm>
          <a:off x="3436769" y="2082420"/>
          <a:ext cx="3333174" cy="306967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1. Реконструкция и развитие водопроводных сетей и системы подачи воды в целом, включая замену ветхих водопроводных сетей, устаревшего оборудования насосных станций и сооружение водопроводов.</a:t>
          </a:r>
          <a:endParaRPr lang="ru-RU" sz="1200" i="0" kern="1200" dirty="0">
            <a:effectLst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2. Увеличение производительности водозаборных сооружений и обеспечения качества питьевой воды и надежности ее подачи.</a:t>
          </a:r>
          <a:endParaRPr lang="ru-RU" sz="1200" kern="1200" dirty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3. Организация мест (площадок) по сбору ТБО в соответствии с требованиями СанПин.</a:t>
          </a:r>
          <a:endParaRPr lang="ru-RU" sz="1200" kern="120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4. Увеличение объемов реализации коммунальных услуг.</a:t>
          </a:r>
          <a:endParaRPr lang="ru-RU" sz="1200" kern="120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5. Развитие уличных сетей газоснабжения. </a:t>
          </a:r>
          <a:endParaRPr lang="ru-RU" sz="1200" kern="1200" dirty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i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</a:endParaRPr>
        </a:p>
      </dsp:txBody>
      <dsp:txXfrm>
        <a:off x="3436769" y="2082420"/>
        <a:ext cx="3333174" cy="3069672"/>
      </dsp:txXfrm>
    </dsp:sp>
    <dsp:sp modelId="{1477D9F9-D4F0-4480-8277-3DF8901FD24A}">
      <dsp:nvSpPr>
        <dsp:cNvPr id="0" name=""/>
        <dsp:cNvSpPr/>
      </dsp:nvSpPr>
      <dsp:spPr>
        <a:xfrm>
          <a:off x="6763178" y="1567808"/>
          <a:ext cx="4365079" cy="1611829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254000" bIns="255878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rPr>
            <a:t>Достижение цели:</a:t>
          </a:r>
          <a:endParaRPr lang="ru-RU" sz="3000" kern="1200" dirty="0"/>
        </a:p>
      </dsp:txBody>
      <dsp:txXfrm>
        <a:off x="6763178" y="1970765"/>
        <a:ext cx="3962122" cy="805915"/>
      </dsp:txXfrm>
    </dsp:sp>
    <dsp:sp modelId="{7745A866-BBD4-4C1B-859E-B370BA5BE7D5}">
      <dsp:nvSpPr>
        <dsp:cNvPr id="0" name=""/>
        <dsp:cNvSpPr/>
      </dsp:nvSpPr>
      <dsp:spPr>
        <a:xfrm>
          <a:off x="6776232" y="2579185"/>
          <a:ext cx="3445629" cy="27816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- приведение качества питьевой воды в соответствие с установленными требованиями;</a:t>
          </a:r>
          <a:endParaRPr lang="ru-RU" sz="1200" kern="1200" dirty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-развитие уличных сетей уличного газоснабжения;</a:t>
          </a:r>
          <a:endParaRPr lang="ru-RU" sz="1200" kern="1200" dirty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- улучшение качества коммунальной инфраструктуры в с. Угра для более комфортного проживания населения.</a:t>
          </a:r>
          <a:endParaRPr lang="ru-RU" sz="1200" kern="1200" dirty="0"/>
        </a:p>
      </dsp:txBody>
      <dsp:txXfrm>
        <a:off x="6776232" y="2579185"/>
        <a:ext cx="3445629" cy="278160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05A756-A1F9-466B-A54B-A6A05D5CF3DA}">
      <dsp:nvSpPr>
        <dsp:cNvPr id="0" name=""/>
        <dsp:cNvSpPr/>
      </dsp:nvSpPr>
      <dsp:spPr>
        <a:xfrm>
          <a:off x="16351" y="506295"/>
          <a:ext cx="11067359" cy="1611829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254000" bIns="255878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1" kern="1200" cap="none" spc="0" smtClean="0">
              <a:ln w="0"/>
              <a:effectLst/>
              <a:latin typeface="+mn-lt"/>
            </a:rPr>
            <a:t> Муниципальная программа "Формирование комфортной городской среды на территории села Угра Угранского района Смоленской области"</a:t>
          </a:r>
          <a:endParaRPr lang="ru-RU" sz="1800" b="1" i="1" kern="1200" cap="none" spc="0" dirty="0">
            <a:ln w="0"/>
            <a:effectLst/>
            <a:latin typeface="+mn-lt"/>
          </a:endParaRPr>
        </a:p>
      </dsp:txBody>
      <dsp:txXfrm>
        <a:off x="16351" y="909252"/>
        <a:ext cx="10664402" cy="805915"/>
      </dsp:txXfrm>
    </dsp:sp>
    <dsp:sp modelId="{7FD59B72-00EF-4F0D-97DC-6CDD9AA3ED2A}">
      <dsp:nvSpPr>
        <dsp:cNvPr id="0" name=""/>
        <dsp:cNvSpPr/>
      </dsp:nvSpPr>
      <dsp:spPr>
        <a:xfrm>
          <a:off x="3291" y="1736208"/>
          <a:ext cx="3408746" cy="310497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/>
        </a:p>
      </dsp:txBody>
      <dsp:txXfrm>
        <a:off x="3291" y="1736208"/>
        <a:ext cx="3408746" cy="3104976"/>
      </dsp:txXfrm>
    </dsp:sp>
    <dsp:sp modelId="{56482230-19EE-4472-8A34-1D5255F47338}">
      <dsp:nvSpPr>
        <dsp:cNvPr id="0" name=""/>
        <dsp:cNvSpPr/>
      </dsp:nvSpPr>
      <dsp:spPr>
        <a:xfrm>
          <a:off x="3425058" y="1121842"/>
          <a:ext cx="7658612" cy="1611829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254000" bIns="255878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i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rPr>
            <a:t>Цель муниципальной программы</a:t>
          </a:r>
          <a:endParaRPr lang="ru-RU" sz="3000" kern="1200" dirty="0"/>
        </a:p>
      </dsp:txBody>
      <dsp:txXfrm>
        <a:off x="3425058" y="1524799"/>
        <a:ext cx="7255655" cy="805915"/>
      </dsp:txXfrm>
    </dsp:sp>
    <dsp:sp modelId="{57528B6D-6145-48AE-9E07-12F2D1984C16}">
      <dsp:nvSpPr>
        <dsp:cNvPr id="0" name=""/>
        <dsp:cNvSpPr/>
      </dsp:nvSpPr>
      <dsp:spPr>
        <a:xfrm>
          <a:off x="3436769" y="2082420"/>
          <a:ext cx="3333174" cy="306967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1. Реконструкция и развитие водопроводных сетей и системы подачи воды в целом, включая замену ветхих водопроводных сетей, устаревшего оборудования насосных станций и сооружение водопроводов.</a:t>
          </a:r>
          <a:endParaRPr lang="ru-RU" sz="1200" i="0" kern="1200" dirty="0">
            <a:effectLst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2. Увеличение производительности водозаборных сооружений и обеспечения качества питьевой воды и надежности ее подачи.</a:t>
          </a:r>
          <a:endParaRPr lang="ru-RU" sz="1200" kern="1200" dirty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3. Организация мест (площадок) по сбору ТБО в соответствии с требованиями СанПин.</a:t>
          </a:r>
          <a:endParaRPr lang="ru-RU" sz="1200" kern="120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4. Увеличение объемов реализации коммунальных услуг.</a:t>
          </a:r>
          <a:endParaRPr lang="ru-RU" sz="1200" kern="120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5. Развитие уличных сетей газоснабжения. </a:t>
          </a:r>
          <a:endParaRPr lang="ru-RU" sz="1200" kern="1200" dirty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i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</a:endParaRPr>
        </a:p>
      </dsp:txBody>
      <dsp:txXfrm>
        <a:off x="3436769" y="2082420"/>
        <a:ext cx="3333174" cy="3069672"/>
      </dsp:txXfrm>
    </dsp:sp>
    <dsp:sp modelId="{1477D9F9-D4F0-4480-8277-3DF8901FD24A}">
      <dsp:nvSpPr>
        <dsp:cNvPr id="0" name=""/>
        <dsp:cNvSpPr/>
      </dsp:nvSpPr>
      <dsp:spPr>
        <a:xfrm>
          <a:off x="6763178" y="1567808"/>
          <a:ext cx="4365079" cy="1611829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254000" bIns="255878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rPr>
            <a:t>Достижение цели:</a:t>
          </a:r>
          <a:endParaRPr lang="ru-RU" sz="3000" kern="1200" dirty="0"/>
        </a:p>
      </dsp:txBody>
      <dsp:txXfrm>
        <a:off x="6763178" y="1970765"/>
        <a:ext cx="3962122" cy="805915"/>
      </dsp:txXfrm>
    </dsp:sp>
    <dsp:sp modelId="{7745A866-BBD4-4C1B-859E-B370BA5BE7D5}">
      <dsp:nvSpPr>
        <dsp:cNvPr id="0" name=""/>
        <dsp:cNvSpPr/>
      </dsp:nvSpPr>
      <dsp:spPr>
        <a:xfrm>
          <a:off x="6776232" y="2579185"/>
          <a:ext cx="3445629" cy="278160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- приведение качества питьевой воды в соответствие с установленными требованиями;</a:t>
          </a:r>
          <a:endParaRPr lang="ru-RU" sz="1200" kern="1200" dirty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-развитие уличных сетей уличного газоснабжения;</a:t>
          </a:r>
          <a:endParaRPr lang="ru-RU" sz="1200" kern="1200" dirty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- улучшение качества коммунальной инфраструктуры в с. Угра для более комфортного проживания населения.</a:t>
          </a:r>
          <a:endParaRPr lang="ru-RU" sz="1200" kern="1200" dirty="0"/>
        </a:p>
      </dsp:txBody>
      <dsp:txXfrm>
        <a:off x="6776232" y="2579185"/>
        <a:ext cx="3445629" cy="278160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05A756-A1F9-466B-A54B-A6A05D5CF3DA}">
      <dsp:nvSpPr>
        <dsp:cNvPr id="0" name=""/>
        <dsp:cNvSpPr/>
      </dsp:nvSpPr>
      <dsp:spPr>
        <a:xfrm>
          <a:off x="-15835" y="491180"/>
          <a:ext cx="11131550" cy="1621177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254000" bIns="257362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cap="none" spc="0" dirty="0" smtClean="0">
              <a:ln w="0"/>
              <a:effectLst/>
              <a:latin typeface="+mn-lt"/>
            </a:rPr>
            <a:t>  Муниципальная программа "Благоустройства и ремонт памятников, обелисков и братских захоронений на территории Угранского сельского поселения Угранского района Смоленской области"</a:t>
          </a:r>
          <a:endParaRPr lang="ru-RU" sz="1600" b="1" i="1" kern="1200" cap="none" spc="0" dirty="0">
            <a:ln w="0"/>
            <a:effectLst/>
            <a:latin typeface="+mn-lt"/>
          </a:endParaRPr>
        </a:p>
      </dsp:txBody>
      <dsp:txXfrm>
        <a:off x="-15835" y="896474"/>
        <a:ext cx="10726256" cy="810589"/>
      </dsp:txXfrm>
    </dsp:sp>
    <dsp:sp modelId="{7FD59B72-00EF-4F0D-97DC-6CDD9AA3ED2A}">
      <dsp:nvSpPr>
        <dsp:cNvPr id="0" name=""/>
        <dsp:cNvSpPr/>
      </dsp:nvSpPr>
      <dsp:spPr>
        <a:xfrm>
          <a:off x="-28970" y="1728227"/>
          <a:ext cx="3428517" cy="312298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/>
        </a:p>
      </dsp:txBody>
      <dsp:txXfrm>
        <a:off x="-28970" y="1728227"/>
        <a:ext cx="3428517" cy="3122985"/>
      </dsp:txXfrm>
    </dsp:sp>
    <dsp:sp modelId="{56482230-19EE-4472-8A34-1D5255F47338}">
      <dsp:nvSpPr>
        <dsp:cNvPr id="0" name=""/>
        <dsp:cNvSpPr/>
      </dsp:nvSpPr>
      <dsp:spPr>
        <a:xfrm>
          <a:off x="3412642" y="1110297"/>
          <a:ext cx="7703032" cy="1621177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254000" bIns="257362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i="1" kern="1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rPr>
            <a:t>Цель муниципальной программы</a:t>
          </a:r>
          <a:endParaRPr lang="ru-RU" sz="3100" kern="1200" dirty="0"/>
        </a:p>
      </dsp:txBody>
      <dsp:txXfrm>
        <a:off x="3412642" y="1515591"/>
        <a:ext cx="7297738" cy="810589"/>
      </dsp:txXfrm>
    </dsp:sp>
    <dsp:sp modelId="{57528B6D-6145-48AE-9E07-12F2D1984C16}">
      <dsp:nvSpPr>
        <dsp:cNvPr id="0" name=""/>
        <dsp:cNvSpPr/>
      </dsp:nvSpPr>
      <dsp:spPr>
        <a:xfrm>
          <a:off x="3424420" y="2076446"/>
          <a:ext cx="3352507" cy="308747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1. Реконструкция и развитие водопроводных сетей и системы подачи воды в целом, включая замену ветхих водопроводных сетей, устаревшего оборудования насосных станций и сооружение водопроводов.</a:t>
          </a:r>
          <a:endParaRPr lang="ru-RU" sz="1200" i="0" kern="1200" dirty="0">
            <a:effectLst/>
          </a:endParaRP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2. Увеличение производительности водозаборных сооружений и обеспечения качества питьевой воды и надежности ее подачи.</a:t>
          </a:r>
          <a:endParaRPr lang="ru-RU" sz="1200" kern="1200" dirty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3. Организация мест (площадок) по сбору ТБО в соответствии с требованиями СанПин.</a:t>
          </a:r>
          <a:endParaRPr lang="ru-RU" sz="1200" kern="120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smtClean="0"/>
            <a:t>4. Увеличение объемов реализации коммунальных услуг.</a:t>
          </a:r>
          <a:endParaRPr lang="ru-RU" sz="1200" kern="120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5. Развитие уличных сетей газоснабжения. </a:t>
          </a:r>
          <a:endParaRPr lang="ru-RU" sz="1200" kern="1200" dirty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i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</a:endParaRPr>
        </a:p>
      </dsp:txBody>
      <dsp:txXfrm>
        <a:off x="3424420" y="2076446"/>
        <a:ext cx="3352507" cy="3087476"/>
      </dsp:txXfrm>
    </dsp:sp>
    <dsp:sp modelId="{1477D9F9-D4F0-4480-8277-3DF8901FD24A}">
      <dsp:nvSpPr>
        <dsp:cNvPr id="0" name=""/>
        <dsp:cNvSpPr/>
      </dsp:nvSpPr>
      <dsp:spPr>
        <a:xfrm>
          <a:off x="6770123" y="1558850"/>
          <a:ext cx="4390397" cy="1621177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254000" bIns="257362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rPr>
            <a:t>Достижение цели:</a:t>
          </a:r>
          <a:endParaRPr lang="ru-RU" sz="3100" kern="1200" dirty="0"/>
        </a:p>
      </dsp:txBody>
      <dsp:txXfrm>
        <a:off x="6770123" y="1964144"/>
        <a:ext cx="3985103" cy="810589"/>
      </dsp:txXfrm>
    </dsp:sp>
    <dsp:sp modelId="{7745A866-BBD4-4C1B-859E-B370BA5BE7D5}">
      <dsp:nvSpPr>
        <dsp:cNvPr id="0" name=""/>
        <dsp:cNvSpPr/>
      </dsp:nvSpPr>
      <dsp:spPr>
        <a:xfrm>
          <a:off x="6783253" y="2576093"/>
          <a:ext cx="3465613" cy="279774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- приведение качества питьевой воды в соответствие с установленными требованиями;</a:t>
          </a:r>
          <a:endParaRPr lang="ru-RU" sz="1200" kern="1200" dirty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-развитие уличных сетей уличного газоснабжения;</a:t>
          </a:r>
          <a:endParaRPr lang="ru-RU" sz="1200" kern="1200" dirty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- улучшение качества коммунальной инфраструктуры в с. Угра для более комфортного проживания населения.</a:t>
          </a:r>
          <a:endParaRPr lang="ru-RU" sz="1200" kern="1200" dirty="0"/>
        </a:p>
      </dsp:txBody>
      <dsp:txXfrm>
        <a:off x="6783253" y="2576093"/>
        <a:ext cx="3465613" cy="27977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0.03571</cdr:x>
      <cdr:y>0</cdr:y>
    </cdr:from>
    <cdr:to>
      <cdr:x>0.20714</cdr:x>
      <cdr:y>0.12143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90500" y="-857249"/>
          <a:ext cx="914400" cy="3238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i="1" dirty="0" smtClean="0"/>
            <a:t>2024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0.05568</cdr:x>
      <cdr:y>0.01998</cdr:y>
    </cdr:from>
    <cdr:to>
      <cdr:x>0.26667</cdr:x>
      <cdr:y>0.14732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41300" y="50800"/>
          <a:ext cx="914400" cy="3238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i="1" dirty="0" smtClean="0"/>
            <a:t>2026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0.05568</cdr:x>
      <cdr:y>0.01998</cdr:y>
    </cdr:from>
    <cdr:to>
      <cdr:x>0.26667</cdr:x>
      <cdr:y>0.14732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41300" y="50800"/>
          <a:ext cx="914400" cy="3238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200" b="1" i="1" dirty="0" smtClean="0"/>
            <a:t>2025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58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58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14C566-5843-46DF-B70F-348806711ADB}" type="datetimeFigureOut">
              <a:rPr lang="ru-RU" smtClean="0"/>
              <a:t>25.02.2025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15925" y="1235075"/>
            <a:ext cx="5929313" cy="3335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55803"/>
            <a:ext cx="5408930" cy="38911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86364"/>
            <a:ext cx="2929837" cy="495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386364"/>
            <a:ext cx="2929837" cy="495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AA8FC-554A-47F7-9F18-9DA6F25139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2498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18139-E045-428A-A550-4A37D0FC0541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652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AA8FC-554A-47F7-9F18-9DA6F2513927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60442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AA8FC-554A-47F7-9F18-9DA6F2513927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530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8CB23-3B18-4BAF-9630-7D773D2574DE}" type="datetime1">
              <a:rPr lang="ru-RU" smtClean="0"/>
              <a:t>25.02.2025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1148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10A83-6976-4145-B99E-BFC70472881B}" type="datetime1">
              <a:rPr lang="ru-RU" smtClean="0"/>
              <a:t>25.02.2025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396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C0EFE-C5A8-4020-AF30-BC95B9FED64B}" type="datetime1">
              <a:rPr lang="ru-RU" smtClean="0"/>
              <a:t>25.02.2025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16942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6F045-DAF9-4028-AD8A-F9FE9901CFE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25.02.2025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5410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37F55-0C6B-4916-BB00-BAD8EB40600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25.02.2025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8086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AE8A2-450A-46FD-BA8B-02D6D8B2C78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25.02.2025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6515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FB931-2952-4706-BF0F-9E47CBC3CB1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25.02.2025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9618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5702AC-6DAA-486F-95F3-B41CCA40420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25.02.2025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1594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0F300-DCC9-4BB8-98F8-C5E47E0CFEF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25.02.2025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CF54FE32-4790-CA4A-86C3-E7136345E2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3521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9486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619A1-5016-4C1A-A4BD-09D7EE7D58A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25.02.2025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BE17C907-DB33-224E-980B-66ADA4A115F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3521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147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377FE-4A3C-487B-9899-577B82DD76F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25.02.2025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811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31881-F453-4461-84C8-95C94D696F65}" type="datetime1">
              <a:rPr lang="ru-RU" smtClean="0"/>
              <a:t>25.02.2025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8379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FB3F5-2746-4FA0-9F1B-2DB458AC4FD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25.02.2025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8653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6003D-D873-4D08-A419-411DD2DB709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25.02.2025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1302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FA408-313E-4388-86C4-024065F59C1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25.02.2025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740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CE1B3-ABDA-455F-BA26-2C79BF2F411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25.02.2025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8938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20E6E-3814-41E9-B8BC-EDB733E7A2A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25.02.2025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6135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64948-E775-4115-BE30-C31BFD034F7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25.02.2025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5170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5A0F8-3227-4855-970F-B0EF7AB376B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25.02.2025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314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8EBA0-3F03-4E9D-AE92-FB0639D32D2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25.02.2025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4200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262A1-75B1-4D8F-9B37-2F98C292D1B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25.02.2025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CF54FE32-4790-CA4A-86C3-E7136345E2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3521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27534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510E3-7E27-430E-960F-B2D099FA134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25.02.2025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BE17C907-DB33-224E-980B-66ADA4A115F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3521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545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4A2D8-B801-4AB5-90F1-2B89B85F4103}" type="datetime1">
              <a:rPr lang="ru-RU" smtClean="0"/>
              <a:t>25.02.2025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2553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44773-418A-47CD-B29D-9E3E4FF6C9D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25.02.2025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5185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6E979-8782-4386-95EC-68A23E2B6CF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25.02.2025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4910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612391-594A-4CFE-81C5-96989818890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25.02.2025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9764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03F13-BB55-4BEF-ACFC-AEDC59A0DF5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25.02.2025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47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8A49F-1D60-4F3D-A449-129F34668881}" type="datetime1">
              <a:rPr lang="ru-RU" smtClean="0"/>
              <a:t>25.02.2025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6754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42D7-EDCD-4BDC-A493-67BF76AD8447}" type="datetime1">
              <a:rPr lang="ru-RU" smtClean="0"/>
              <a:t>25.02.2025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241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204E2-ADEC-414D-8A9C-FAF819785FA2}" type="datetime1">
              <a:rPr lang="ru-RU" smtClean="0"/>
              <a:t>25.02.2025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CF54FE32-4790-CA4A-86C3-E7136345E22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3521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1705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A4017-8231-4D15-8ACE-AECC16336827}" type="datetime1">
              <a:rPr lang="ru-RU" smtClean="0"/>
              <a:t>25.02.2025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BE17C907-DB33-224E-980B-66ADA4A115F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3521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2229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26ED1-9D1C-4C2E-8A5E-0D9B99300220}" type="datetime1">
              <a:rPr lang="ru-RU" smtClean="0"/>
              <a:t>25.02.2025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9143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DC482-D4B4-4780-8AC1-47940BAC2A0B}" type="datetime1">
              <a:rPr lang="ru-RU" smtClean="0"/>
              <a:t>25.02.2025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1418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0E481B-F1BB-4187-A432-D02281EED995}" type="datetime1">
              <a:rPr lang="ru-RU" smtClean="0"/>
              <a:t>25.02.2025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75FC48-8F7F-4E43-93C7-3214728EDC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755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7DEF64-E210-46B3-8087-3EF70E76BED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25.02.2025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266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616402-E7B8-4131-8867-494D5E32102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25.02.2025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59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40.webp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41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42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43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emf"/><Relationship Id="rId4" Type="http://schemas.openxmlformats.org/officeDocument/2006/relationships/chart" Target="../charts/char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chart" Target="../charts/char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vk.com/public217462141" TargetMode="External"/><Relationship Id="rId4" Type="http://schemas.openxmlformats.org/officeDocument/2006/relationships/hyperlink" Target="https://ugra.admin-smolensk.ru/finansovoe-upravlenie-administracii-municipalnogo-obrazovani/byudzhet-dlya-grazhdan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="" xmlns:a16="http://schemas.microsoft.com/office/drawing/2014/main" id="{BAD76F3E-3A97-486B-B402-44400A8B917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buClr>
                <a:srgbClr val="37435C"/>
              </a:buClr>
            </a:pPr>
            <a:r>
              <a:rPr lang="ru-RU" altLang="ru-RU" i="1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(в редакции от 22.08.2023г. №33).</a:t>
            </a:r>
            <a:endParaRPr lang="ru-RU" altLang="ru-RU" i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6" t="13832" r="14636" b="32586"/>
          <a:stretch/>
        </p:blipFill>
        <p:spPr>
          <a:xfrm>
            <a:off x="452927" y="264856"/>
            <a:ext cx="10417842" cy="4526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3">
            <a:extLst>
              <a:ext uri="{FF2B5EF4-FFF2-40B4-BE49-F238E27FC236}">
                <a16:creationId xmlns="" xmlns:a16="http://schemas.microsoft.com/office/drawing/2014/main" id="{5ECA6C49-27D9-4DE1-B0E9-53CAEE5ECB79}"/>
              </a:ext>
            </a:extLst>
          </p:cNvPr>
          <p:cNvSpPr txBox="1">
            <a:spLocks/>
          </p:cNvSpPr>
          <p:nvPr/>
        </p:nvSpPr>
        <p:spPr>
          <a:xfrm>
            <a:off x="838199" y="1093788"/>
            <a:ext cx="10506455" cy="29672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endParaRPr lang="en-US" sz="68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4D3390E-6948-4CFD-ACCD-DEE66811DD53}"/>
              </a:ext>
            </a:extLst>
          </p:cNvPr>
          <p:cNvSpPr txBox="1"/>
          <p:nvPr/>
        </p:nvSpPr>
        <p:spPr>
          <a:xfrm>
            <a:off x="7400924" y="4619624"/>
            <a:ext cx="3946779" cy="1038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r" defTabSz="914400">
              <a:lnSpc>
                <a:spcPct val="90000"/>
              </a:lnSpc>
              <a:spcBef>
                <a:spcPts val="1000"/>
              </a:spcBef>
            </a:pPr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B103F88-2CBA-F644-8479-84386E35CCF8}"/>
              </a:ext>
            </a:extLst>
          </p:cNvPr>
          <p:cNvSpPr txBox="1"/>
          <p:nvPr/>
        </p:nvSpPr>
        <p:spPr>
          <a:xfrm>
            <a:off x="1263678" y="5764212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b="1" dirty="0">
              <a:ln w="9000" cmpd="sng">
                <a:solidFill>
                  <a:schemeClr val="tx1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</a:endParaRPr>
          </a:p>
          <a:p>
            <a:endParaRPr lang="ru-RU" dirty="0"/>
          </a:p>
        </p:txBody>
      </p:sp>
      <p:pic>
        <p:nvPicPr>
          <p:cNvPr id="38" name="Picture 3">
            <a:extLst>
              <a:ext uri="{FF2B5EF4-FFF2-40B4-BE49-F238E27FC236}">
                <a16:creationId xmlns="" xmlns:a16="http://schemas.microsoft.com/office/drawing/2014/main" id="{8A56FE96-8066-B346-A74B-572BADFBF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785" y="144441"/>
            <a:ext cx="1247259" cy="1055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6188" y="4985371"/>
            <a:ext cx="1159585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b="1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Бюджет для граждан</a:t>
            </a:r>
          </a:p>
          <a:p>
            <a:pPr algn="ctr">
              <a:lnSpc>
                <a:spcPct val="90000"/>
              </a:lnSpc>
              <a:buClr>
                <a:srgbClr val="37435C"/>
              </a:buClr>
            </a:pPr>
            <a:r>
              <a:rPr lang="ru-RU" altLang="ru-RU" sz="2000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Решение</a:t>
            </a:r>
            <a:r>
              <a:rPr lang="ru-RU" sz="2000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2000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бюджете Угранского сельского поселения Угранского района Смоленской области на </a:t>
            </a:r>
            <a:r>
              <a:rPr lang="ru-RU" sz="2000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2024 </a:t>
            </a:r>
            <a:r>
              <a:rPr lang="ru-RU" sz="2000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год и на плановый период </a:t>
            </a:r>
            <a:r>
              <a:rPr lang="ru-RU" sz="2000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2025 </a:t>
            </a:r>
            <a:r>
              <a:rPr lang="ru-RU" sz="2000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и </a:t>
            </a:r>
            <a:r>
              <a:rPr lang="ru-RU" sz="2000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2026годов</a:t>
            </a:r>
            <a:r>
              <a:rPr lang="ru-RU" sz="2000" i="1" dirty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 </a:t>
            </a:r>
            <a:endParaRPr lang="ru-RU" sz="2000" i="1" dirty="0" smtClean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>
              <a:lnSpc>
                <a:spcPct val="90000"/>
              </a:lnSpc>
              <a:buClr>
                <a:srgbClr val="37435C"/>
              </a:buClr>
            </a:pPr>
            <a:r>
              <a:rPr lang="ru-RU" sz="2000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№ 45  от 22.12.2023 года.</a:t>
            </a:r>
          </a:p>
          <a:p>
            <a:pPr algn="ctr">
              <a:lnSpc>
                <a:spcPct val="90000"/>
              </a:lnSpc>
              <a:buClr>
                <a:srgbClr val="37435C"/>
              </a:buClr>
            </a:pPr>
            <a:r>
              <a:rPr lang="ru-RU" sz="2000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( в редакции от </a:t>
            </a:r>
            <a:r>
              <a:rPr lang="ru-RU" sz="2000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05</a:t>
            </a:r>
            <a:r>
              <a:rPr lang="ru-RU" sz="2000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.11.2024г</a:t>
            </a:r>
            <a:r>
              <a:rPr lang="ru-RU" sz="2000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. </a:t>
            </a:r>
            <a:r>
              <a:rPr lang="ru-RU" sz="2000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№35</a:t>
            </a:r>
            <a:r>
              <a:rPr lang="ru-RU" sz="2000" i="1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  <a:endParaRPr lang="en-US" sz="2000" i="1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>
              <a:lnSpc>
                <a:spcPct val="90000"/>
              </a:lnSpc>
              <a:buClr>
                <a:srgbClr val="37435C"/>
              </a:buClr>
            </a:pPr>
            <a:endParaRPr lang="ru-RU" sz="2000" i="1" dirty="0">
              <a:solidFill>
                <a:schemeClr val="bg1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0431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4" y="1546781"/>
            <a:ext cx="1607254" cy="4143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 dirty="0">
                <a:cs typeface="Times New Roman" panose="02020603050405020304" pitchFamily="18" charset="0"/>
              </a:rPr>
              <a:t>ГЛОССАРИЙ</a:t>
            </a:r>
            <a:endParaRPr lang="ru-RU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713835" y="982911"/>
            <a:ext cx="5456238" cy="14493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Пятиугольник 13"/>
          <p:cNvSpPr/>
          <p:nvPr/>
        </p:nvSpPr>
        <p:spPr>
          <a:xfrm>
            <a:off x="1555695" y="1358716"/>
            <a:ext cx="3710891" cy="2060575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долга не должен превышать объёма налоговых и неналоговых доходов бюджета, закрепленных за местным бюджетом</a:t>
            </a:r>
          </a:p>
        </p:txBody>
      </p:sp>
      <p:sp>
        <p:nvSpPr>
          <p:cNvPr id="15" name="Пятиугольник 14"/>
          <p:cNvSpPr/>
          <p:nvPr/>
        </p:nvSpPr>
        <p:spPr>
          <a:xfrm>
            <a:off x="1555695" y="3825969"/>
            <a:ext cx="4693445" cy="2062301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расходов на обслуживание долга не должен превышать 15% объема расходов бюджета, за исключением объёма расходов, которые осуществляются за счет субвенций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096000" y="2681784"/>
            <a:ext cx="2690703" cy="1623516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Заимствования в целях обеспечения погашения существующего муниципального долга и финансирования дефицита бюджета в виде: 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343650" y="4494540"/>
            <a:ext cx="2213713" cy="725160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Кредит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8975723" y="2716263"/>
            <a:ext cx="2411413" cy="2414726"/>
          </a:xfrm>
          <a:prstGeom prst="round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муниципальных гарантий по обязательствам третьих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лиц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263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14"/>
          <p:cNvGrpSpPr>
            <a:grpSpLocks/>
          </p:cNvGrpSpPr>
          <p:nvPr/>
        </p:nvGrpSpPr>
        <p:grpSpPr bwMode="auto">
          <a:xfrm>
            <a:off x="295869" y="103893"/>
            <a:ext cx="11734184" cy="6429376"/>
            <a:chOff x="214282" y="-25"/>
            <a:chExt cx="8953566" cy="6429421"/>
          </a:xfrm>
          <a:solidFill>
            <a:srgbClr val="FFFF00"/>
          </a:solidFill>
        </p:grpSpPr>
        <p:sp>
          <p:nvSpPr>
            <p:cNvPr id="5" name="Прямоугольник 4"/>
            <p:cNvSpPr/>
            <p:nvPr/>
          </p:nvSpPr>
          <p:spPr>
            <a:xfrm>
              <a:off x="933350" y="-25"/>
              <a:ext cx="8234498" cy="928695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>
              <a:prstTxWarp prst="textPlain">
                <a:avLst/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800" b="1" i="0" u="none" strike="noStrike" kern="0" normalizeH="0" baseline="0" noProof="0" dirty="0">
                  <a:ln w="12700" cmpd="sng">
                    <a:solidFill>
                      <a:schemeClr val="accent4"/>
                    </a:solidFill>
                    <a:prstDash val="solid"/>
                  </a:ln>
                  <a:gradFill>
                    <a:gsLst>
                      <a:gs pos="0">
                        <a:schemeClr val="accent4"/>
                      </a:gs>
                      <a:gs pos="4000">
                        <a:schemeClr val="accent4">
                          <a:lumMod val="60000"/>
                          <a:lumOff val="40000"/>
                        </a:schemeClr>
                      </a:gs>
                      <a:gs pos="87000">
                        <a:schemeClr val="accent4">
                          <a:lumMod val="20000"/>
                          <a:lumOff val="80000"/>
                        </a:schemeClr>
                      </a:gs>
                    </a:gsLst>
                    <a:lin ang="5400000"/>
                  </a:gradFill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На чем основывается проект местного бюджета?</a:t>
              </a: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820484" y="964387"/>
              <a:ext cx="7026060" cy="642943"/>
            </a:xfrm>
            <a:prstGeom prst="rect">
              <a:avLst/>
            </a:prstGeom>
            <a:noFill/>
            <a:ln w="19050" cap="flat" cmpd="sng" algn="ctr">
              <a:noFill/>
              <a:prstDash val="solid"/>
            </a:ln>
            <a:effectLst/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Местный бюджет составляется и утверждается сроком на три года – очередной финансовый год и плановый период.</a:t>
              </a:r>
            </a:p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7" name="Скругленный прямоугольник 6"/>
            <p:cNvSpPr/>
            <p:nvPr/>
          </p:nvSpPr>
          <p:spPr>
            <a:xfrm>
              <a:off x="214282" y="1928802"/>
              <a:ext cx="8786874" cy="571504"/>
            </a:xfrm>
            <a:prstGeom prst="roundRect">
              <a:avLst/>
            </a:prstGeom>
            <a:solidFill>
              <a:schemeClr val="accent2"/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Составление  местного бюджета основывается на </a:t>
              </a:r>
            </a:p>
          </p:txBody>
        </p:sp>
        <p:sp>
          <p:nvSpPr>
            <p:cNvPr id="8" name="Скругленный прямоугольник 7"/>
            <p:cNvSpPr>
              <a:spLocks noChangeArrowheads="1"/>
            </p:cNvSpPr>
            <p:nvPr/>
          </p:nvSpPr>
          <p:spPr bwMode="auto">
            <a:xfrm>
              <a:off x="214282" y="3286124"/>
              <a:ext cx="2000264" cy="314327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Основные направления бюджетной политики МО </a:t>
              </a:r>
              <a:r>
                <a:rPr kumimoji="0" lang="ru-RU" altLang="ru-R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«</a:t>
              </a:r>
              <a:r>
                <a:rPr kumimoji="0" lang="ru-RU" altLang="ru-RU" sz="1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Угранский</a:t>
              </a:r>
              <a:r>
                <a:rPr kumimoji="0" lang="ru-RU" altLang="ru-R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ru-RU" alt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район»</a:t>
              </a:r>
              <a:endParaRPr kumimoji="0" lang="ru-RU" alt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Скругленный прямоугольник 8"/>
            <p:cNvSpPr>
              <a:spLocks noChangeArrowheads="1"/>
            </p:cNvSpPr>
            <p:nvPr/>
          </p:nvSpPr>
          <p:spPr bwMode="auto">
            <a:xfrm>
              <a:off x="2428860" y="3286124"/>
              <a:ext cx="2000264" cy="314327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Основные направления налоговой политики МО </a:t>
              </a:r>
              <a:r>
                <a:rPr kumimoji="0" lang="ru-RU" altLang="ru-R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«</a:t>
              </a:r>
              <a:r>
                <a:rPr kumimoji="0" lang="ru-RU" altLang="ru-RU" sz="16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Угранский</a:t>
              </a:r>
              <a:r>
                <a:rPr kumimoji="0" lang="ru-RU" altLang="ru-RU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kumimoji="0" lang="ru-RU" altLang="ru-RU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район»</a:t>
              </a:r>
            </a:p>
          </p:txBody>
        </p:sp>
        <p:sp>
          <p:nvSpPr>
            <p:cNvPr id="10" name="Скругленный прямоугольник 9"/>
            <p:cNvSpPr>
              <a:spLocks noChangeArrowheads="1"/>
            </p:cNvSpPr>
            <p:nvPr/>
          </p:nvSpPr>
          <p:spPr bwMode="auto">
            <a:xfrm>
              <a:off x="4714876" y="3286124"/>
              <a:ext cx="2000264" cy="314327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kumimoji="0" lang="ru-RU" alt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Прогнозе социально-экономического развития муниципального образования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«</a:t>
              </a:r>
              <a:r>
                <a:rPr kumimoji="0" lang="ru-RU" altLang="ru-RU" sz="1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Угранский</a:t>
              </a:r>
              <a:r>
                <a:rPr kumimoji="0" lang="ru-RU" altLang="ru-RU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ru-RU" altLang="ru-RU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район» Смоленской области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Скругленный прямоугольник 10"/>
            <p:cNvSpPr>
              <a:spLocks noChangeArrowheads="1"/>
            </p:cNvSpPr>
            <p:nvPr/>
          </p:nvSpPr>
          <p:spPr bwMode="auto">
            <a:xfrm>
              <a:off x="7000892" y="3286124"/>
              <a:ext cx="2000264" cy="314327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Муниципальных программах муниципального образования </a:t>
              </a:r>
              <a:r>
                <a:rPr kumimoji="0" lang="ru-RU" altLang="ru-RU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«</a:t>
              </a:r>
              <a:r>
                <a:rPr kumimoji="0" lang="ru-RU" altLang="ru-RU" sz="14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Уграснкий</a:t>
              </a:r>
              <a:r>
                <a:rPr kumimoji="0" lang="ru-RU" altLang="ru-RU" sz="1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ru-RU" altLang="ru-RU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район» Смоленской области</a:t>
              </a:r>
            </a:p>
          </p:txBody>
        </p:sp>
        <p:sp>
          <p:nvSpPr>
            <p:cNvPr id="12" name="Стрелка вниз 11"/>
            <p:cNvSpPr/>
            <p:nvPr/>
          </p:nvSpPr>
          <p:spPr>
            <a:xfrm flipH="1">
              <a:off x="1000100" y="2500306"/>
              <a:ext cx="240033" cy="785818"/>
            </a:xfrm>
            <a:prstGeom prst="downArrow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>
              <a:innerShdw blurRad="50800" dist="25400" dir="13500000">
                <a:srgbClr val="000000">
                  <a:alpha val="75000"/>
                </a:srgbClr>
              </a:innerShdw>
              <a:outerShdw blurRad="50800" dist="25400" dir="5400000" rotWithShape="0">
                <a:srgbClr val="000000">
                  <a:alpha val="5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l"/>
            </a:scene3d>
            <a:sp3d prstMaterial="dkEdge">
              <a:bevelT w="25400" h="50800" prst="coolSlant"/>
            </a:sp3d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13" name="Выгнутая вверх стрелка 12"/>
            <p:cNvSpPr/>
            <p:nvPr/>
          </p:nvSpPr>
          <p:spPr>
            <a:xfrm>
              <a:off x="1215009" y="2928935"/>
              <a:ext cx="2071628" cy="357189"/>
            </a:xfrm>
            <a:prstGeom prst="curvedDownArrow">
              <a:avLst/>
            </a:prstGeom>
            <a:solidFill>
              <a:schemeClr val="accent2"/>
            </a:solidFill>
            <a:ln w="19050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14" name="Выгнутая вверх стрелка 13"/>
            <p:cNvSpPr/>
            <p:nvPr/>
          </p:nvSpPr>
          <p:spPr>
            <a:xfrm>
              <a:off x="3286637" y="2928935"/>
              <a:ext cx="2428594" cy="357189"/>
            </a:xfrm>
            <a:prstGeom prst="curvedDownArrow">
              <a:avLst/>
            </a:prstGeom>
            <a:solidFill>
              <a:schemeClr val="accent2"/>
            </a:solidFill>
            <a:ln w="19050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  <p:sp>
          <p:nvSpPr>
            <p:cNvPr id="15" name="Выгнутая вверх стрелка 14"/>
            <p:cNvSpPr/>
            <p:nvPr/>
          </p:nvSpPr>
          <p:spPr>
            <a:xfrm>
              <a:off x="5715231" y="2928935"/>
              <a:ext cx="2215024" cy="357189"/>
            </a:xfrm>
            <a:prstGeom prst="curvedDownArrow">
              <a:avLst/>
            </a:prstGeom>
            <a:solidFill>
              <a:schemeClr val="accent2"/>
            </a:solidFill>
            <a:ln w="19050" cap="flat" cmpd="sng" algn="ctr">
              <a:solidFill>
                <a:schemeClr val="accent2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/>
                <a:ea typeface="+mn-ea"/>
                <a:cs typeface="+mn-cs"/>
              </a:endParaRPr>
            </a:p>
          </p:txBody>
        </p:sp>
      </p:grpSp>
      <p:pic>
        <p:nvPicPr>
          <p:cNvPr id="17" name="Picture 3">
            <a:extLst>
              <a:ext uri="{FF2B5EF4-FFF2-40B4-BE49-F238E27FC236}">
                <a16:creationId xmlns="" xmlns:a16="http://schemas.microsoft.com/office/drawing/2014/main" id="{B3FF002C-5C75-B54B-AD28-CF13DDC9D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2" y="72022"/>
            <a:ext cx="1247259" cy="1055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491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ru-RU" sz="2400" b="1" i="1" dirty="0">
                <a:solidFill>
                  <a:schemeClr val="bg1"/>
                </a:solidFill>
              </a:rPr>
              <a:t>Бюджетный процесс – ежегодное формирование и исполнение бюджета</a:t>
            </a:r>
            <a:r>
              <a:rPr lang="ru-RU" sz="3200" b="1" i="1" dirty="0">
                <a:solidFill>
                  <a:schemeClr val="tx2"/>
                </a:solidFill>
              </a:rPr>
              <a:t/>
            </a:r>
            <a:br>
              <a:rPr lang="ru-RU" sz="3200" b="1" i="1" dirty="0">
                <a:solidFill>
                  <a:schemeClr val="tx2"/>
                </a:solidFill>
              </a:rPr>
            </a:br>
            <a:endParaRPr lang="ru-RU" sz="3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" t="21719" r="2041" b="4440"/>
          <a:stretch/>
        </p:blipFill>
        <p:spPr>
          <a:xfrm>
            <a:off x="381000" y="970940"/>
            <a:ext cx="5000625" cy="5487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723595"/>
            <a:ext cx="11401425" cy="977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i="1" u="sng" dirty="0">
                <a:solidFill>
                  <a:srgbClr val="000000"/>
                </a:solidFill>
                <a:ea typeface="Calibri" panose="020F0502020204030204" pitchFamily="34" charset="0"/>
              </a:rPr>
              <a:t>Бюджетный процесс</a:t>
            </a:r>
            <a:r>
              <a:rPr lang="ru-RU" sz="1400" b="1" i="1" dirty="0">
                <a:solidFill>
                  <a:srgbClr val="000000"/>
                </a:solidFill>
                <a:ea typeface="Calibri" panose="020F0502020204030204" pitchFamily="34" charset="0"/>
              </a:rPr>
              <a:t> -  </a:t>
            </a:r>
            <a:r>
              <a:rPr lang="ru-RU" sz="1200" i="1" dirty="0">
                <a:solidFill>
                  <a:srgbClr val="000000"/>
                </a:solidFill>
                <a:ea typeface="Calibri" panose="020F0502020204030204" pitchFamily="34" charset="0"/>
              </a:rPr>
              <a:t>регламентируемая законодательством Российской Федерации деятельность органов государственной власти, органов местного самоуправления и иных участников бюджетного процесса по составлению и рассмотрению проектов бюджетов, утверждению и исполнению бюджетов, контролю за их исполнением, осуществлению бюджетного учета, составлению, внешней проверке, рассмотрению и утверждению бюджетной отчетности (ст.6 Бюджетный кодекс РФ)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848224" y="1457020"/>
            <a:ext cx="67103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и утверждение местного бюджета – сложный и многоуровневый процесс, основанный на правовых нормах. Формирование, рассмотрение и утверждение местного бюджета происходит ежегодно.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500687" y="2682040"/>
            <a:ext cx="635317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600" b="1" dirty="0">
                <a:cs typeface="Times New Roman" pitchFamily="18" charset="0"/>
              </a:rPr>
              <a:t>Составление проекта бюджета. </a:t>
            </a:r>
            <a:endParaRPr lang="ru-RU" altLang="ru-RU" sz="1600" b="1" dirty="0" smtClean="0">
              <a:cs typeface="Times New Roman" pitchFamily="18" charset="0"/>
            </a:endParaRPr>
          </a:p>
          <a:p>
            <a:pPr algn="ctr"/>
            <a:r>
              <a:rPr lang="ru-RU" altLang="ru-RU" sz="1200" i="1" dirty="0" smtClean="0">
                <a:cs typeface="Times New Roman" pitchFamily="18" charset="0"/>
              </a:rPr>
              <a:t>До </a:t>
            </a:r>
            <a:r>
              <a:rPr lang="ru-RU" altLang="ru-RU" sz="1200" i="1" dirty="0">
                <a:cs typeface="Times New Roman" pitchFamily="18" charset="0"/>
              </a:rPr>
              <a:t>начала составления проекта местного бюджета принят нормативно-правовой акт, в котором определяются ответственные исполнители, порядок и сроки работы над документами и материалами, необходимыми для составления проекта местного бюджета. Непосредственное составление местного бюджета осуществляет финансовое управление администрации муниципального образования «Угранский район» смоленской области. Готовый проект местного бюджета представлен на рассмотрение в Угранский районный совет депутатов.</a:t>
            </a:r>
            <a:endParaRPr lang="ru-RU" altLang="ru-RU" sz="1200" b="1" i="1" dirty="0"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695950" y="4422986"/>
            <a:ext cx="6096000" cy="12618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400"/>
            <a:r>
              <a:rPr lang="ru-RU" sz="1600" b="1" dirty="0"/>
              <a:t>Рассмотрение проекта бюджета.</a:t>
            </a:r>
            <a:r>
              <a:rPr lang="ru-RU" sz="1400" dirty="0"/>
              <a:t> </a:t>
            </a:r>
            <a:endParaRPr lang="ru-RU" sz="1400" dirty="0" smtClean="0"/>
          </a:p>
          <a:p>
            <a:pPr algn="ctr" defTabSz="914400"/>
            <a:r>
              <a:rPr lang="ru-RU" sz="1200" i="1" dirty="0" smtClean="0"/>
              <a:t>Глава </a:t>
            </a:r>
            <a:r>
              <a:rPr lang="ru-RU" sz="1200" i="1" dirty="0"/>
              <a:t>муниципального образования «Угранский район» Смоленской области внес на рассмотрение в Угранский район Совета депутатов проект решения о местном бюджете на 2023 год и плановый период 2024 и 2025 годов. Проект местного бюджета рассмотрен на заседании </a:t>
            </a:r>
            <a:r>
              <a:rPr lang="ru-RU" sz="1200" i="1" dirty="0" err="1"/>
              <a:t>Угранским</a:t>
            </a:r>
            <a:r>
              <a:rPr lang="ru-RU" sz="1200" i="1" dirty="0"/>
              <a:t> районным Советом депутатов, затем прошли публичные слушанья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695950" y="5651980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ru-RU" sz="1600" b="1" dirty="0">
                <a:cs typeface="Times New Roman" pitchFamily="18" charset="0"/>
              </a:rPr>
              <a:t>Утверждение бюджета.</a:t>
            </a:r>
            <a:r>
              <a:rPr lang="ru-RU" altLang="ru-RU" sz="1400" dirty="0">
                <a:cs typeface="Times New Roman" pitchFamily="18" charset="0"/>
              </a:rPr>
              <a:t> </a:t>
            </a:r>
            <a:endParaRPr lang="ru-RU" altLang="ru-RU" sz="1400" dirty="0" smtClean="0">
              <a:cs typeface="Times New Roman" pitchFamily="18" charset="0"/>
            </a:endParaRPr>
          </a:p>
          <a:p>
            <a:pPr algn="ctr"/>
            <a:r>
              <a:rPr lang="ru-RU" altLang="ru-RU" sz="1200" i="1" dirty="0" smtClean="0">
                <a:cs typeface="Times New Roman" pitchFamily="18" charset="0"/>
              </a:rPr>
              <a:t>Решение </a:t>
            </a:r>
            <a:r>
              <a:rPr lang="ru-RU" altLang="ru-RU" sz="1200" i="1" dirty="0">
                <a:cs typeface="Times New Roman" pitchFamily="18" charset="0"/>
              </a:rPr>
              <a:t>о местном бюджете на очередной финансовый год и на плановый период утверждён </a:t>
            </a:r>
            <a:r>
              <a:rPr lang="ru-RU" altLang="ru-RU" sz="1200" i="1" dirty="0" err="1">
                <a:cs typeface="Times New Roman" pitchFamily="18" charset="0"/>
              </a:rPr>
              <a:t>Угранским</a:t>
            </a:r>
            <a:r>
              <a:rPr lang="ru-RU" altLang="ru-RU" sz="1200" i="1" dirty="0">
                <a:cs typeface="Times New Roman" pitchFamily="18" charset="0"/>
              </a:rPr>
              <a:t> районным Советом депутатов.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389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ru-RU" sz="24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</a:t>
            </a:r>
            <a:r>
              <a:rPr lang="ru-RU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граждан в бюджетном </a:t>
            </a:r>
            <a:r>
              <a:rPr lang="ru-RU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процессе</a:t>
            </a:r>
            <a:r>
              <a:rPr lang="ru-RU" sz="3200" b="1" i="1" dirty="0">
                <a:solidFill>
                  <a:schemeClr val="tx2"/>
                </a:solidFill>
              </a:rPr>
              <a:t/>
            </a:r>
            <a:br>
              <a:rPr lang="ru-RU" sz="3200" b="1" i="1" dirty="0">
                <a:solidFill>
                  <a:schemeClr val="tx2"/>
                </a:solidFill>
              </a:rPr>
            </a:br>
            <a:endParaRPr lang="ru-RU" sz="3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5" t="34879" r="61340" b="11362"/>
          <a:stretch/>
        </p:blipFill>
        <p:spPr>
          <a:xfrm>
            <a:off x="3988031" y="1209079"/>
            <a:ext cx="4266640" cy="49535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Блок-схема: память с посл. доступом 7"/>
          <p:cNvSpPr/>
          <p:nvPr/>
        </p:nvSpPr>
        <p:spPr>
          <a:xfrm rot="10800000" flipV="1">
            <a:off x="8547579" y="1255070"/>
            <a:ext cx="2988333" cy="2283393"/>
          </a:xfrm>
          <a:prstGeom prst="flowChartMagneticTap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Публичные обсуждения программ развития Угранского 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сельского поселения (размещаются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сайте)</a:t>
            </a:r>
          </a:p>
        </p:txBody>
      </p:sp>
      <p:sp>
        <p:nvSpPr>
          <p:cNvPr id="9" name="Блок-схема: память с посл. доступом 8"/>
          <p:cNvSpPr/>
          <p:nvPr/>
        </p:nvSpPr>
        <p:spPr>
          <a:xfrm>
            <a:off x="644133" y="1288481"/>
            <a:ext cx="3058725" cy="2249982"/>
          </a:xfrm>
          <a:prstGeom prst="flowChartMagneticTap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качества предоставления муниципальных услуг (участие в социологических опросах)</a:t>
            </a:r>
          </a:p>
        </p:txBody>
      </p:sp>
      <p:sp>
        <p:nvSpPr>
          <p:cNvPr id="10" name="Блок-схема: память с посл. доступом 9"/>
          <p:cNvSpPr/>
          <p:nvPr/>
        </p:nvSpPr>
        <p:spPr>
          <a:xfrm rot="10800000" flipV="1">
            <a:off x="8547579" y="3794199"/>
            <a:ext cx="2988332" cy="2448872"/>
          </a:xfrm>
          <a:prstGeom prst="flowChartMagneticTap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Публичные слушания проекта решения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Совета депутатов Угранского сельского поселения Угранского района Смоленской области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 бюджете на очередной финансовый год (проводится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Угранским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районным Советом депутатов ежегодно в декабре)</a:t>
            </a:r>
          </a:p>
        </p:txBody>
      </p:sp>
      <p:sp>
        <p:nvSpPr>
          <p:cNvPr id="11" name="Блок-схема: память с посл. доступом 10"/>
          <p:cNvSpPr/>
          <p:nvPr/>
        </p:nvSpPr>
        <p:spPr>
          <a:xfrm>
            <a:off x="644133" y="4145490"/>
            <a:ext cx="3058725" cy="2249982"/>
          </a:xfrm>
          <a:prstGeom prst="flowChartMagneticTap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Публичные слушания проекта решения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Совета депутатов Угранского сельского поселения Угранского района Смоленской области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исполнении  бюджете                (проводится </a:t>
            </a:r>
            <a:r>
              <a:rPr 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Угранским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районным Советом депутатов ежегодно в марте)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425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881" y="746836"/>
            <a:ext cx="3636941" cy="3196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object 2"/>
          <p:cNvSpPr/>
          <p:nvPr/>
        </p:nvSpPr>
        <p:spPr>
          <a:xfrm>
            <a:off x="12113" y="1"/>
            <a:ext cx="12179886" cy="672556"/>
          </a:xfrm>
          <a:prstGeom prst="rect">
            <a:avLst/>
          </a:prstGeom>
          <a:gradFill>
            <a:gsLst>
              <a:gs pos="0">
                <a:schemeClr val="accent2"/>
              </a:gs>
              <a:gs pos="5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113" y="30762"/>
            <a:ext cx="11856037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0" spc="-5" dirty="0">
                <a:solidFill>
                  <a:schemeClr val="bg1"/>
                </a:solidFill>
                <a:latin typeface="Calibri"/>
                <a:cs typeface="Calibri"/>
              </a:rPr>
              <a:t>Участие </a:t>
            </a:r>
            <a:r>
              <a:rPr sz="4400" b="0" dirty="0">
                <a:solidFill>
                  <a:schemeClr val="bg1"/>
                </a:solidFill>
                <a:latin typeface="Calibri"/>
                <a:cs typeface="Calibri"/>
              </a:rPr>
              <a:t>граждан в бюджетном</a:t>
            </a:r>
            <a:r>
              <a:rPr sz="4400" b="0" spc="-3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sz="4400" b="0" dirty="0">
                <a:solidFill>
                  <a:schemeClr val="bg1"/>
                </a:solidFill>
                <a:latin typeface="Calibri"/>
                <a:cs typeface="Calibri"/>
              </a:rPr>
              <a:t>процессе</a:t>
            </a:r>
            <a:endParaRPr sz="44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774566" y="2895854"/>
            <a:ext cx="2741295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b="1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БЮДЖЕТ</a:t>
            </a:r>
            <a:endParaRPr sz="4800" i="1" dirty="0">
              <a:solidFill>
                <a:schemeClr val="accent4">
                  <a:lumMod val="60000"/>
                  <a:lumOff val="40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366515" y="1592580"/>
            <a:ext cx="2137240" cy="1019810"/>
          </a:xfrm>
          <a:custGeom>
            <a:avLst/>
            <a:gdLst/>
            <a:ahLst/>
            <a:cxnLst/>
            <a:rect l="l" t="t" r="r" b="b"/>
            <a:pathLst>
              <a:path w="1736089" h="1019810">
                <a:moveTo>
                  <a:pt x="509778" y="0"/>
                </a:moveTo>
                <a:lnTo>
                  <a:pt x="0" y="509778"/>
                </a:lnTo>
                <a:lnTo>
                  <a:pt x="509778" y="1019556"/>
                </a:lnTo>
                <a:lnTo>
                  <a:pt x="509778" y="764667"/>
                </a:lnTo>
                <a:lnTo>
                  <a:pt x="1735836" y="764667"/>
                </a:lnTo>
                <a:lnTo>
                  <a:pt x="1735836" y="254889"/>
                </a:lnTo>
                <a:lnTo>
                  <a:pt x="509778" y="254889"/>
                </a:lnTo>
                <a:lnTo>
                  <a:pt x="509778" y="0"/>
                </a:lnTo>
                <a:close/>
              </a:path>
            </a:pathLst>
          </a:custGeom>
          <a:solidFill>
            <a:srgbClr val="FFC000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716777" y="1555688"/>
            <a:ext cx="334073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alibri"/>
                <a:cs typeface="Calibri"/>
              </a:rPr>
              <a:t>Как</a:t>
            </a:r>
            <a:r>
              <a:rPr sz="1800" b="1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налогоплательщик</a:t>
            </a:r>
            <a:endParaRPr sz="1800" dirty="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помогает формировать доходную  часть</a:t>
            </a:r>
            <a:r>
              <a:rPr sz="1800" spc="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бюджета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716777" y="3657457"/>
            <a:ext cx="3346450" cy="2220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93980" algn="just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Calibri"/>
                <a:cs typeface="Calibri"/>
              </a:rPr>
              <a:t>Как получатель муниципальных  </a:t>
            </a:r>
            <a:r>
              <a:rPr sz="1800" b="1" dirty="0">
                <a:latin typeface="Calibri"/>
                <a:cs typeface="Calibri"/>
              </a:rPr>
              <a:t>услуг</a:t>
            </a:r>
            <a:endParaRPr sz="1800" dirty="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получает </a:t>
            </a:r>
            <a:r>
              <a:rPr sz="1800" spc="-5" dirty="0">
                <a:latin typeface="Calibri"/>
                <a:cs typeface="Calibri"/>
              </a:rPr>
              <a:t>муниципальные </a:t>
            </a:r>
            <a:r>
              <a:rPr sz="1800" dirty="0">
                <a:latin typeface="Calibri"/>
                <a:cs typeface="Calibri"/>
              </a:rPr>
              <a:t>услуги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-</a:t>
            </a:r>
          </a:p>
          <a:p>
            <a:pPr marL="12700" marR="426720" algn="just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расходную часть </a:t>
            </a:r>
            <a:r>
              <a:rPr sz="1800" dirty="0">
                <a:latin typeface="Calibri"/>
                <a:cs typeface="Calibri"/>
              </a:rPr>
              <a:t>бюджета на  </a:t>
            </a:r>
            <a:r>
              <a:rPr sz="1800" spc="-5" dirty="0">
                <a:latin typeface="Calibri"/>
                <a:cs typeface="Calibri"/>
              </a:rPr>
              <a:t>благоустройство территории,  культурно-досуговые</a:t>
            </a:r>
            <a:endParaRPr sz="1800" dirty="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мероприятия, кружки,</a:t>
            </a:r>
            <a:r>
              <a:rPr sz="1800" spc="2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секции,</a:t>
            </a:r>
            <a:endParaRPr sz="1800" dirty="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5"/>
              </a:spcBef>
            </a:pPr>
            <a:r>
              <a:rPr sz="1800" spc="-5" dirty="0">
                <a:latin typeface="Calibri"/>
                <a:cs typeface="Calibri"/>
              </a:rPr>
              <a:t>пособия,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опекаемых).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366515" y="4245864"/>
            <a:ext cx="2137240" cy="1019810"/>
          </a:xfrm>
          <a:custGeom>
            <a:avLst/>
            <a:gdLst/>
            <a:ahLst/>
            <a:cxnLst/>
            <a:rect l="l" t="t" r="r" b="b"/>
            <a:pathLst>
              <a:path w="1736089" h="1019810">
                <a:moveTo>
                  <a:pt x="1226058" y="0"/>
                </a:moveTo>
                <a:lnTo>
                  <a:pt x="1226058" y="254888"/>
                </a:lnTo>
                <a:lnTo>
                  <a:pt x="0" y="254888"/>
                </a:lnTo>
                <a:lnTo>
                  <a:pt x="0" y="764667"/>
                </a:lnTo>
                <a:lnTo>
                  <a:pt x="1226058" y="764667"/>
                </a:lnTo>
                <a:lnTo>
                  <a:pt x="1226058" y="1019556"/>
                </a:lnTo>
                <a:lnTo>
                  <a:pt x="1735836" y="509778"/>
                </a:lnTo>
                <a:lnTo>
                  <a:pt x="1226058" y="0"/>
                </a:lnTo>
                <a:close/>
              </a:path>
            </a:pathLst>
          </a:custGeom>
          <a:solidFill>
            <a:srgbClr val="FFC000">
              <a:alpha val="90194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9297923" y="1036319"/>
            <a:ext cx="2222500" cy="5573395"/>
            <a:chOff x="9297923" y="1036319"/>
            <a:chExt cx="2222500" cy="5573395"/>
          </a:xfrm>
        </p:grpSpPr>
        <p:sp>
          <p:nvSpPr>
            <p:cNvPr id="9" name="object 9"/>
            <p:cNvSpPr/>
            <p:nvPr/>
          </p:nvSpPr>
          <p:spPr>
            <a:xfrm>
              <a:off x="9297923" y="1036319"/>
              <a:ext cx="2221992" cy="557326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307321" y="1054064"/>
              <a:ext cx="2119586" cy="5461000"/>
            </a:xfrm>
            <a:prstGeom prst="rect">
              <a:avLst/>
            </a:prstGeom>
            <a:blipFill>
              <a:blip r:embed="rId4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" name="image88.pn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52400" y="3962400"/>
            <a:ext cx="3581400" cy="2552664"/>
          </a:xfrm>
          <a:prstGeom prst="rect">
            <a:avLst/>
          </a:prstGeom>
        </p:spPr>
      </p:pic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803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941" y="2971930"/>
            <a:ext cx="3315489" cy="2210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i="1" dirty="0" smtClean="0">
                <a:solidFill>
                  <a:schemeClr val="bg1"/>
                </a:solidFill>
              </a:rPr>
              <a:t/>
            </a:r>
            <a:br>
              <a:rPr lang="ru-RU" sz="2800" b="1" i="1" dirty="0" smtClean="0">
                <a:solidFill>
                  <a:schemeClr val="bg1"/>
                </a:solidFill>
              </a:rPr>
            </a:br>
            <a:r>
              <a:rPr lang="ru-RU" sz="3200" b="1" dirty="0">
                <a:ln w="0"/>
                <a:solidFill>
                  <a:schemeClr val="bg1"/>
                </a:solidFill>
              </a:rPr>
              <a:t>Основные цели бюджетной политики</a:t>
            </a:r>
            <a:r>
              <a:rPr lang="en-US" sz="3200" b="1" dirty="0">
                <a:ln w="0"/>
                <a:solidFill>
                  <a:schemeClr val="bg1"/>
                </a:solidFill>
              </a:rPr>
              <a:t> 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45" name="Скругленный прямоугольник 44">
            <a:extLst>
              <a:ext uri="{FF2B5EF4-FFF2-40B4-BE49-F238E27FC236}">
                <a16:creationId xmlns="" xmlns:a16="http://schemas.microsoft.com/office/drawing/2014/main" id="{8CE8A33F-D7A7-0E4E-8A19-3219B4024271}"/>
              </a:ext>
            </a:extLst>
          </p:cNvPr>
          <p:cNvSpPr/>
          <p:nvPr/>
        </p:nvSpPr>
        <p:spPr>
          <a:xfrm>
            <a:off x="383256" y="5061936"/>
            <a:ext cx="4522941" cy="146884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="" xmlns:a16="http://schemas.microsoft.com/office/drawing/2014/main" id="{DE6B3489-1D26-D94C-B2F4-1FEC38919D06}"/>
              </a:ext>
            </a:extLst>
          </p:cNvPr>
          <p:cNvSpPr/>
          <p:nvPr/>
        </p:nvSpPr>
        <p:spPr>
          <a:xfrm>
            <a:off x="383256" y="1388788"/>
            <a:ext cx="4522941" cy="157451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>
            <a:extLst>
              <a:ext uri="{FF2B5EF4-FFF2-40B4-BE49-F238E27FC236}">
                <a16:creationId xmlns="" xmlns:a16="http://schemas.microsoft.com/office/drawing/2014/main" id="{63CAAC16-835A-B147-ADF4-55ECAADE9169}"/>
              </a:ext>
            </a:extLst>
          </p:cNvPr>
          <p:cNvSpPr/>
          <p:nvPr/>
        </p:nvSpPr>
        <p:spPr>
          <a:xfrm>
            <a:off x="383256" y="1488874"/>
            <a:ext cx="41783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Обеспечение долгосрочной сбалансированности бюджета Угранского сельского поселения Угранского района Смоленской области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="" xmlns:a16="http://schemas.microsoft.com/office/drawing/2014/main" id="{EFABE942-3F1E-C544-940B-A854BDC15480}"/>
              </a:ext>
            </a:extLst>
          </p:cNvPr>
          <p:cNvSpPr/>
          <p:nvPr/>
        </p:nvSpPr>
        <p:spPr>
          <a:xfrm>
            <a:off x="315860" y="5080231"/>
            <a:ext cx="449508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Обеспечение прозрачного механизма оценки эффективности предоставленных налоговых льгот, установленных соответствующими нормативно-правовыми актами</a:t>
            </a: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="" xmlns:a16="http://schemas.microsoft.com/office/drawing/2014/main" id="{EDA88690-42C2-284D-97B8-A7D0322A42EB}"/>
              </a:ext>
            </a:extLst>
          </p:cNvPr>
          <p:cNvSpPr/>
          <p:nvPr/>
        </p:nvSpPr>
        <p:spPr>
          <a:xfrm>
            <a:off x="6657174" y="1388788"/>
            <a:ext cx="4492875" cy="156659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Укрепление доходной базы бюджета Угранского сельского поселения Угранского района Смоленской области за счет повышения эффективности администрирования налоговых и неналоговых доходов и мобилизации имеющихся резервов</a:t>
            </a:r>
          </a:p>
        </p:txBody>
      </p:sp>
      <p:sp>
        <p:nvSpPr>
          <p:cNvPr id="51" name="Скругленный прямоугольник 50">
            <a:extLst>
              <a:ext uri="{FF2B5EF4-FFF2-40B4-BE49-F238E27FC236}">
                <a16:creationId xmlns="" xmlns:a16="http://schemas.microsoft.com/office/drawing/2014/main" id="{B388C3B7-92BA-6F4D-BB72-E06DDB356B9A}"/>
              </a:ext>
            </a:extLst>
          </p:cNvPr>
          <p:cNvSpPr/>
          <p:nvPr/>
        </p:nvSpPr>
        <p:spPr>
          <a:xfrm>
            <a:off x="6830925" y="5080231"/>
            <a:ext cx="4492875" cy="145055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3F2253AE-7CC2-5842-84A7-D2C5534C014C}"/>
              </a:ext>
            </a:extLst>
          </p:cNvPr>
          <p:cNvSpPr txBox="1"/>
          <p:nvPr/>
        </p:nvSpPr>
        <p:spPr>
          <a:xfrm>
            <a:off x="7371931" y="5334693"/>
            <a:ext cx="3410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Открытость и прозрачность управления общественными финансами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30956" y="3404757"/>
            <a:ext cx="25599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ln w="0"/>
                <a:latin typeface="Times New Roman" panose="02020603050405020304" pitchFamily="18" charset="0"/>
                <a:ea typeface="Calibri" panose="020F0502020204030204" pitchFamily="34" charset="0"/>
              </a:rPr>
              <a:t>Стимулирование инвестиционной деятельности</a:t>
            </a:r>
            <a:endParaRPr lang="ru-RU" b="1" i="1" dirty="0">
              <a:ln w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196678" y="3646730"/>
            <a:ext cx="24089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>
                <a:ln w="0"/>
                <a:latin typeface="Times New Roman" panose="02020603050405020304" pitchFamily="18" charset="0"/>
                <a:ea typeface="Times New Roman" panose="02020603050405020304" pitchFamily="18" charset="0"/>
              </a:rPr>
              <a:t>Мобилизация доходов</a:t>
            </a:r>
            <a:endParaRPr lang="ru-RU" b="1" i="1" dirty="0">
              <a:ln w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10948" y="5380859"/>
            <a:ext cx="20966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i="1" dirty="0">
                <a:ln w="0"/>
                <a:latin typeface="Times New Roman" panose="02020603050405020304" pitchFamily="18" charset="0"/>
                <a:ea typeface="Times New Roman" panose="02020603050405020304" pitchFamily="18" charset="0"/>
              </a:rPr>
              <a:t>Совершенствование налогового администрирования</a:t>
            </a:r>
            <a:endParaRPr lang="ru-RU" sz="1600" b="1" i="1" dirty="0">
              <a:ln w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40760" y="3196059"/>
            <a:ext cx="29908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Оценка налоговых расходов муниципального образования  Угранского сельского поселения Угранского района Смоленской области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112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203" y="2661880"/>
            <a:ext cx="4880443" cy="4196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i="1" dirty="0" smtClean="0">
                <a:solidFill>
                  <a:schemeClr val="bg1"/>
                </a:solidFill>
              </a:rPr>
              <a:t/>
            </a:r>
            <a:br>
              <a:rPr lang="ru-RU" sz="2800" b="1" i="1" dirty="0" smtClean="0">
                <a:solidFill>
                  <a:schemeClr val="bg1"/>
                </a:solidFill>
              </a:rPr>
            </a:br>
            <a:r>
              <a:rPr lang="ru-RU" sz="3200" b="1" i="1" dirty="0">
                <a:solidFill>
                  <a:schemeClr val="bg1"/>
                </a:solidFill>
                <a:latin typeface="Times New Roman" pitchFamily="18" charset="0"/>
                <a:cs typeface="Tunga" pitchFamily="34" charset="0"/>
              </a:rPr>
              <a:t>Особенности планирования </a:t>
            </a:r>
            <a: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unga" pitchFamily="34" charset="0"/>
              </a:rPr>
              <a:t>доходов</a:t>
            </a:r>
            <a:endParaRPr lang="ru-RU" sz="18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85900" y="1262093"/>
            <a:ext cx="847725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  <a:defRPr/>
            </a:pPr>
            <a:r>
              <a:rPr lang="ru-RU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бюджеты муниципальных образований будут зачисляться доходы от акцизов на нефтепродукты, производимые на территории Российской Федерации. Размеры дифференцированных нормативов отчислений устанавливаются исходя из протяженности автомобильных дорог местного значения, находящихся в собственности соответствующих муниципальных образований</a:t>
            </a:r>
            <a:r>
              <a:rPr lang="ru-RU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endParaRPr lang="ru-RU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ru-RU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Прогнозирование неналоговых доходов бюджета по доходам от сдачи в аренду имущества, находящегося в муниципальной собственности, по плате за негативное воздействие на окружающую среду, арендной плате за земли, по прочим доходам от оказания платных услуг и компенсации затрат государства, штрафам, осуществляется на основании данных администраторов указанных видов доходов.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542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4211" t="10211" r="10876" b="8597"/>
          <a:stretch/>
        </p:blipFill>
        <p:spPr>
          <a:xfrm>
            <a:off x="10096500" y="5153025"/>
            <a:ext cx="2095500" cy="1619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i="1" dirty="0" smtClean="0">
                <a:solidFill>
                  <a:schemeClr val="bg1"/>
                </a:solidFill>
              </a:rPr>
              <a:t/>
            </a:r>
            <a:br>
              <a:rPr lang="ru-RU" sz="2800" b="1" i="1" dirty="0" smtClean="0">
                <a:solidFill>
                  <a:schemeClr val="bg1"/>
                </a:solidFill>
              </a:rPr>
            </a:br>
            <a:r>
              <a:rPr lang="ru-RU" sz="3200" b="1" i="1" dirty="0">
                <a:solidFill>
                  <a:schemeClr val="bg1"/>
                </a:solidFill>
                <a:latin typeface="Times New Roman" pitchFamily="18" charset="0"/>
                <a:cs typeface="Tunga" pitchFamily="34" charset="0"/>
              </a:rPr>
              <a:t>Направления увеличения доходной базы</a:t>
            </a:r>
            <a:endParaRPr lang="ru-RU" sz="3200" dirty="0">
              <a:solidFill>
                <a:schemeClr val="bg1"/>
              </a:solidFill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043671983"/>
              </p:ext>
            </p:extLst>
          </p:nvPr>
        </p:nvGraphicFramePr>
        <p:xfrm>
          <a:off x="285751" y="1157318"/>
          <a:ext cx="10248900" cy="53958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386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19175" y="807988"/>
            <a:ext cx="888682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333333"/>
                </a:solidFill>
                <a:latin typeface="YS Text"/>
              </a:rPr>
              <a:t>Межбюджетные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отношения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</a:p>
          <a:p>
            <a:pPr algn="just"/>
            <a:r>
              <a:rPr lang="ru-RU" dirty="0" smtClean="0">
                <a:solidFill>
                  <a:srgbClr val="333333"/>
                </a:solidFill>
                <a:latin typeface="YS Text"/>
              </a:rPr>
              <a:t>это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совокупность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отношений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внутри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бюджетной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системы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страны,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включающая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в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качестве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основных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функциональных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элементов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разграничение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доходов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и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расходов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между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уровнями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бюджетной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системы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, распределение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доходов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между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уровнями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бюджетной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системы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, а также перераспределение средств </a:t>
            </a:r>
            <a:r>
              <a:rPr lang="ru-RU" b="1" dirty="0">
                <a:solidFill>
                  <a:srgbClr val="333333"/>
                </a:solidFill>
                <a:latin typeface="YS Text"/>
              </a:rPr>
              <a:t>между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 бюджетами разных уровне и видов.</a:t>
            </a:r>
            <a:endParaRPr lang="ru-RU" dirty="0"/>
          </a:p>
        </p:txBody>
      </p:sp>
      <p:sp>
        <p:nvSpPr>
          <p:cNvPr id="8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ru-RU" sz="24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i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Межбюджетные отношения</a:t>
            </a:r>
            <a:r>
              <a:rPr lang="ru-RU" sz="3200" b="1" i="1" dirty="0">
                <a:solidFill>
                  <a:schemeClr val="tx2"/>
                </a:solidFill>
              </a:rPr>
              <a:t/>
            </a:r>
            <a:br>
              <a:rPr lang="ru-RU" sz="3200" b="1" i="1" dirty="0">
                <a:solidFill>
                  <a:schemeClr val="tx2"/>
                </a:solidFill>
              </a:rPr>
            </a:br>
            <a:endParaRPr lang="ru-RU" sz="32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724" y="2562314"/>
            <a:ext cx="7553325" cy="332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2414588" y="5780872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i="1" dirty="0">
                <a:solidFill>
                  <a:schemeClr val="tx2"/>
                </a:solidFill>
                <a:cs typeface="Times New Roman" pitchFamily="18" charset="0"/>
              </a:rPr>
              <a:t>Межбюджетные трансферты – </a:t>
            </a:r>
            <a:r>
              <a:rPr lang="ru-RU" dirty="0">
                <a:solidFill>
                  <a:schemeClr val="tx2"/>
                </a:solidFill>
                <a:cs typeface="Times New Roman" pitchFamily="18" charset="0"/>
              </a:rPr>
              <a:t>средства, предоставляемые одним бюджетом бюджетной системы РФ другому бюджету бюджетной системы РФ</a:t>
            </a:r>
            <a:endParaRPr lang="ru-RU" sz="2000" i="1" dirty="0">
              <a:solidFill>
                <a:schemeClr val="tx2"/>
              </a:solidFill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709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r>
              <a:rPr lang="ru-RU" sz="3200" b="1" i="1">
                <a:ea typeface="Times New Roman" panose="02020603050405020304" pitchFamily="18" charset="0"/>
              </a:rPr>
              <a:t>Основные характеристики к  бюджету на 2024-2026 годы</a:t>
            </a:r>
            <a:endParaRPr lang="ru-RU" sz="4000" dirty="0"/>
          </a:p>
        </p:txBody>
      </p:sp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2830921100"/>
              </p:ext>
            </p:extLst>
          </p:nvPr>
        </p:nvGraphicFramePr>
        <p:xfrm>
          <a:off x="1" y="4057652"/>
          <a:ext cx="12191999" cy="3067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19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0095624"/>
              </p:ext>
            </p:extLst>
          </p:nvPr>
        </p:nvGraphicFramePr>
        <p:xfrm>
          <a:off x="205101" y="733424"/>
          <a:ext cx="11148701" cy="3446784"/>
        </p:xfrm>
        <a:graphic>
          <a:graphicData uri="http://schemas.openxmlformats.org/drawingml/2006/table">
            <a:tbl>
              <a:tblPr/>
              <a:tblGrid>
                <a:gridCol w="2527278"/>
                <a:gridCol w="1505612"/>
                <a:gridCol w="1749378"/>
                <a:gridCol w="1749378"/>
                <a:gridCol w="1147133"/>
                <a:gridCol w="1233168"/>
                <a:gridCol w="1236754"/>
              </a:tblGrid>
              <a:tr h="212832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Показатели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5" grid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Отчетный финансовый              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      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2022             </a:t>
                      </a: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 </a:t>
                      </a: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5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864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Текущий финансовый 2024 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в % к утвержденному бюджету на 2023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26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296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Плановый период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44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Бюджет (Решение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№35 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 </a:t>
                      </a:r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05.11.2024г</a:t>
                      </a:r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 с изменениями)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 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1418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(гр.3/гр2*100)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0269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I. </a:t>
                      </a:r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ДОХОДЫ,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4D79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69155,5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68 751,40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57524,8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72,06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17 703,50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18 182,80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2128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 т.ч.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283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Налоговые и неналоговые доходы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11230,1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11 688,70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11169,3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92,93</a:t>
                      </a:r>
                    </a:p>
                  </a:txBody>
                  <a:tcPr marL="342900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11 366,00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11 831,80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457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Безвозмездные поступления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57925,4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57062,7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46355,5</a:t>
                      </a:r>
                      <a:endParaRPr lang="ru-RU" sz="1000" b="0" i="0" u="none" strike="noStrike" dirty="0" smtClean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67,79</a:t>
                      </a:r>
                    </a:p>
                  </a:txBody>
                  <a:tcPr marL="342900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6 337,50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6 351,00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76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II. </a:t>
                      </a:r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РАСХОДЫ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70587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68517,8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58824,8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72,73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17 703,50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18182,8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1722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III. </a:t>
                      </a:r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ДЕФИЦИТ (-) / ПРОФИЦИТ (+)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-1431,5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233,60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  <a:r>
                        <a:rPr lang="en-US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1300,0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36485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IV. </a:t>
                      </a:r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ИСТОЧНИКИ ФИНОНСИРОВАНИЯ ДЕФЕЦИТА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1431,5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233,6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1300,0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918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9" name="Rectangle 138">
            <a:extLst>
              <a:ext uri="{FF2B5EF4-FFF2-40B4-BE49-F238E27FC236}">
                <a16:creationId xmlns="" xmlns:a16="http://schemas.microsoft.com/office/drawing/2014/main" id="{8E0105E7-23DB-4CF2-8258-FF47C7620F6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5" name="Rectangle 134">
            <a:extLst>
              <a:ext uri="{FF2B5EF4-FFF2-40B4-BE49-F238E27FC236}">
                <a16:creationId xmlns="" xmlns:a16="http://schemas.microsoft.com/office/drawing/2014/main" id="{DAF1966E-FD40-4A4A-B61B-C4DF7FA05F0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>
                <a:latin typeface="Times New Roman" pitchFamily="18" charset="0"/>
                <a:ea typeface="Open Sans"/>
                <a:cs typeface="Times New Roman" pitchFamily="18" charset="0"/>
              </a:rPr>
              <a:t> </a:t>
            </a:r>
            <a:r>
              <a:rPr lang="ru-RU">
                <a:latin typeface="Times New Roman" pitchFamily="18" charset="0"/>
                <a:ea typeface="Open Sans"/>
                <a:cs typeface="Times New Roman" pitchFamily="18" charset="0"/>
              </a:rPr>
              <a:t>Угранский район был образован путём объединения Всходского и Знаменского  районов. Центром района стал поселок Угра как станция на месте строительства железнодорожной ветки Вязьма-Брянск. Поселок (ныне село) и район названы  по одноименному названию  реки  Угры, протекающей по территории. </a:t>
            </a:r>
            <a:endParaRPr lang="en-US" dirty="0"/>
          </a:p>
        </p:txBody>
      </p:sp>
      <p:sp useBgFill="1">
        <p:nvSpPr>
          <p:cNvPr id="137" name="Rectangle 136">
            <a:extLst>
              <a:ext uri="{FF2B5EF4-FFF2-40B4-BE49-F238E27FC236}">
                <a16:creationId xmlns="" xmlns:a16="http://schemas.microsoft.com/office/drawing/2014/main" id="{047BFA19-D45E-416B-A404-7AF2F3F270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892BB34D-D703-48A8-B31F-58CCA6F6C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481" y="162170"/>
            <a:ext cx="10168128" cy="92752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ru-RU" sz="4000" b="1" dirty="0">
                <a:latin typeface="+mn-lt"/>
              </a:rPr>
              <a:t>Историческая справка</a:t>
            </a:r>
            <a:br>
              <a:rPr lang="ru-RU" sz="4000" b="1" dirty="0">
                <a:latin typeface="+mn-lt"/>
              </a:rPr>
            </a:br>
            <a:endParaRPr lang="ru-RU" sz="3100" i="1" dirty="0">
              <a:latin typeface="+mn-lt"/>
              <a:ea typeface="Open Sans"/>
              <a:cs typeface="Times New Roman" pitchFamily="18" charset="0"/>
            </a:endParaRPr>
          </a:p>
        </p:txBody>
      </p:sp>
      <p:sp>
        <p:nvSpPr>
          <p:cNvPr id="141" name="Rectangle 140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2" name="Picture 3">
            <a:extLst>
              <a:ext uri="{FF2B5EF4-FFF2-40B4-BE49-F238E27FC236}">
                <a16:creationId xmlns="" xmlns:a16="http://schemas.microsoft.com/office/drawing/2014/main" id="{B6F23A01-8DB0-174C-ACEB-4CFEB32AE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1070" y="-31905"/>
            <a:ext cx="1247259" cy="1055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3" descr="Без имени-21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97769" y="2240416"/>
            <a:ext cx="1981231" cy="1971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Стрелка вправо 11"/>
          <p:cNvSpPr/>
          <p:nvPr/>
        </p:nvSpPr>
        <p:spPr>
          <a:xfrm>
            <a:off x="7100130" y="5617468"/>
            <a:ext cx="812800" cy="144462"/>
          </a:xfrm>
          <a:prstGeom prst="rightArrow">
            <a:avLst/>
          </a:prstGeom>
          <a:solidFill>
            <a:srgbClr val="48F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>
            <a:off x="5327439" y="5617468"/>
            <a:ext cx="812800" cy="144462"/>
          </a:xfrm>
          <a:prstGeom prst="rightArrow">
            <a:avLst/>
          </a:prstGeom>
          <a:solidFill>
            <a:srgbClr val="48F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>
            <a:off x="3579132" y="5607335"/>
            <a:ext cx="812800" cy="144463"/>
          </a:xfrm>
          <a:prstGeom prst="rightArrow">
            <a:avLst/>
          </a:prstGeom>
          <a:solidFill>
            <a:srgbClr val="48FF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7916898" y="5233293"/>
            <a:ext cx="942975" cy="912813"/>
          </a:xfrm>
          <a:prstGeom prst="ellipse">
            <a:avLst/>
          </a:prstGeom>
          <a:solidFill>
            <a:srgbClr val="A2D7D7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6135115" y="5235619"/>
            <a:ext cx="942975" cy="912812"/>
          </a:xfrm>
          <a:prstGeom prst="ellipse">
            <a:avLst/>
          </a:prstGeom>
          <a:solidFill>
            <a:srgbClr val="D4EA80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4393185" y="5223160"/>
            <a:ext cx="942975" cy="912812"/>
          </a:xfrm>
          <a:prstGeom prst="ellipse">
            <a:avLst/>
          </a:prstGeom>
          <a:solidFill>
            <a:srgbClr val="77DAFF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2647158" y="5233293"/>
            <a:ext cx="942975" cy="912812"/>
          </a:xfrm>
          <a:prstGeom prst="ellipse">
            <a:avLst/>
          </a:prstGeom>
          <a:solidFill>
            <a:srgbClr val="C0C966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2613008" y="5472221"/>
            <a:ext cx="1031875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1929</a:t>
            </a:r>
          </a:p>
        </p:txBody>
      </p:sp>
      <p:sp>
        <p:nvSpPr>
          <p:cNvPr id="20" name="TextBox 15"/>
          <p:cNvSpPr txBox="1">
            <a:spLocks noChangeArrowheads="1"/>
          </p:cNvSpPr>
          <p:nvPr/>
        </p:nvSpPr>
        <p:spPr bwMode="auto">
          <a:xfrm>
            <a:off x="2223585" y="6103828"/>
            <a:ext cx="18215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Open Sans"/>
                <a:ea typeface="Open Sans"/>
                <a:cs typeface="Open Sans"/>
              </a:rPr>
              <a:t>Дата образования </a:t>
            </a:r>
          </a:p>
          <a:p>
            <a:pPr algn="ctr"/>
            <a:r>
              <a:rPr lang="ru-RU" sz="1200" dirty="0">
                <a:latin typeface="Open Sans"/>
                <a:ea typeface="Open Sans"/>
                <a:cs typeface="Open Sans"/>
              </a:rPr>
              <a:t>с. Угра как </a:t>
            </a:r>
            <a:r>
              <a:rPr lang="ru-RU" sz="1200" dirty="0" err="1">
                <a:latin typeface="Open Sans"/>
                <a:ea typeface="Open Sans"/>
                <a:cs typeface="Open Sans"/>
              </a:rPr>
              <a:t>ж.д</a:t>
            </a:r>
            <a:r>
              <a:rPr lang="ru-RU" sz="1200" dirty="0">
                <a:latin typeface="Open Sans"/>
                <a:ea typeface="Open Sans"/>
                <a:cs typeface="Open Sans"/>
              </a:rPr>
              <a:t>. станции</a:t>
            </a:r>
          </a:p>
        </p:txBody>
      </p:sp>
      <p:sp>
        <p:nvSpPr>
          <p:cNvPr id="21" name="TextBox 17"/>
          <p:cNvSpPr txBox="1">
            <a:spLocks noChangeArrowheads="1"/>
          </p:cNvSpPr>
          <p:nvPr/>
        </p:nvSpPr>
        <p:spPr bwMode="auto">
          <a:xfrm>
            <a:off x="5895545" y="6087291"/>
            <a:ext cx="14732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dirty="0" err="1">
                <a:latin typeface="Open Sans"/>
                <a:ea typeface="Open Sans"/>
                <a:cs typeface="Open Sans"/>
              </a:rPr>
              <a:t>Угранский</a:t>
            </a:r>
            <a:r>
              <a:rPr lang="ru-RU" sz="1200" dirty="0">
                <a:latin typeface="Open Sans"/>
                <a:ea typeface="Open Sans"/>
                <a:cs typeface="Open Sans"/>
              </a:rPr>
              <a:t> район присоединен к Вяземскому району </a:t>
            </a:r>
          </a:p>
        </p:txBody>
      </p:sp>
      <p:sp>
        <p:nvSpPr>
          <p:cNvPr id="22" name="TextBox 18"/>
          <p:cNvSpPr txBox="1">
            <a:spLocks noChangeArrowheads="1"/>
          </p:cNvSpPr>
          <p:nvPr/>
        </p:nvSpPr>
        <p:spPr bwMode="auto">
          <a:xfrm>
            <a:off x="7561833" y="6066284"/>
            <a:ext cx="17573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200" dirty="0">
                <a:latin typeface="Open Sans"/>
                <a:ea typeface="Open Sans"/>
                <a:cs typeface="Open Sans"/>
              </a:rPr>
              <a:t>Район восстановлен в существующем виде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318264" y="5472221"/>
            <a:ext cx="1030288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1961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033905" y="5472221"/>
            <a:ext cx="103187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1963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831467" y="5458718"/>
            <a:ext cx="103187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1965</a:t>
            </a:r>
          </a:p>
        </p:txBody>
      </p:sp>
      <p:pic>
        <p:nvPicPr>
          <p:cNvPr id="27" name="Рисунок 2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37965" y="2184570"/>
            <a:ext cx="2059681" cy="2059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5"/>
          <p:cNvSpPr txBox="1">
            <a:spLocks noChangeArrowheads="1"/>
          </p:cNvSpPr>
          <p:nvPr/>
        </p:nvSpPr>
        <p:spPr bwMode="auto">
          <a:xfrm>
            <a:off x="4779298" y="691557"/>
            <a:ext cx="610433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Open Sans"/>
                <a:ea typeface="Open Sans"/>
                <a:cs typeface="Open Sans"/>
              </a:rPr>
              <a:t>     </a:t>
            </a:r>
            <a:r>
              <a:rPr lang="ru-RU" sz="1200" dirty="0">
                <a:latin typeface="Open Sans"/>
                <a:ea typeface="Open Sans"/>
                <a:cs typeface="Open Sans"/>
              </a:rPr>
              <a:t> </a:t>
            </a:r>
            <a:r>
              <a:rPr lang="ru-RU" sz="1600" dirty="0">
                <a:latin typeface="Open Sans"/>
                <a:ea typeface="Open Sans"/>
                <a:cs typeface="Open Sans"/>
              </a:rPr>
              <a:t>Наиболее значимым историческим событием, произошедшим на территории района, является «Великое стояние на Угре» в 1480 году, положившее конец ордынскому владычеству. </a:t>
            </a:r>
          </a:p>
          <a:p>
            <a:pPr algn="just"/>
            <a:r>
              <a:rPr lang="ru-RU" sz="1600" dirty="0">
                <a:latin typeface="Open Sans"/>
                <a:ea typeface="Open Sans"/>
                <a:cs typeface="Open Sans"/>
              </a:rPr>
              <a:t>     </a:t>
            </a:r>
            <a:r>
              <a:rPr lang="ru-RU" sz="1600" dirty="0" err="1">
                <a:latin typeface="Open Sans"/>
                <a:ea typeface="Open Sans"/>
                <a:cs typeface="Open Sans"/>
              </a:rPr>
              <a:t>Угранская</a:t>
            </a:r>
            <a:r>
              <a:rPr lang="ru-RU" sz="1600" dirty="0">
                <a:latin typeface="Open Sans"/>
                <a:ea typeface="Open Sans"/>
                <a:cs typeface="Open Sans"/>
              </a:rPr>
              <a:t> земля памятна событиями Великой отечественной войны 1941-1945 годов.</a:t>
            </a:r>
          </a:p>
        </p:txBody>
      </p:sp>
      <p:pic>
        <p:nvPicPr>
          <p:cNvPr id="29" name="Рисунок 26" descr="Памятник десантникам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397646" y="1760513"/>
            <a:ext cx="2050498" cy="2050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" descr="C:\Users\Econom2\Desktop\Без имени-1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8125" y="1411431"/>
            <a:ext cx="1858119" cy="188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Рисунок 28" descr="Без имени-1.jpg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71968" y="2340839"/>
            <a:ext cx="1823139" cy="183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964794" y="6078709"/>
            <a:ext cx="18558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Open Sans"/>
                <a:ea typeface="Open Sans"/>
                <a:cs typeface="Open Sans"/>
              </a:rPr>
              <a:t>Образование </a:t>
            </a:r>
            <a:r>
              <a:rPr lang="ru-RU" sz="1200" dirty="0" err="1">
                <a:latin typeface="Open Sans"/>
                <a:ea typeface="Open Sans"/>
                <a:cs typeface="Open Sans"/>
              </a:rPr>
              <a:t>Угранского</a:t>
            </a:r>
            <a:r>
              <a:rPr lang="ru-RU" sz="1200" dirty="0">
                <a:latin typeface="Open Sans"/>
                <a:ea typeface="Open Sans"/>
                <a:cs typeface="Open Sans"/>
              </a:rPr>
              <a:t> района путем объединения </a:t>
            </a:r>
            <a:r>
              <a:rPr lang="ru-RU" sz="1200" dirty="0" err="1">
                <a:latin typeface="Open Sans"/>
                <a:ea typeface="Open Sans"/>
                <a:cs typeface="Open Sans"/>
              </a:rPr>
              <a:t>Всходского</a:t>
            </a:r>
            <a:r>
              <a:rPr lang="ru-RU" sz="1200" dirty="0">
                <a:latin typeface="Open Sans"/>
                <a:ea typeface="Open Sans"/>
                <a:cs typeface="Open Sans"/>
              </a:rPr>
              <a:t> и Знаменского районов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5336" y="1403959"/>
            <a:ext cx="1949288" cy="18797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6339" y="2305589"/>
            <a:ext cx="1884492" cy="18844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8544" y="4259856"/>
            <a:ext cx="8486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i="1" dirty="0" err="1">
                <a:latin typeface="Open Sans"/>
                <a:ea typeface="Open Sans"/>
                <a:cs typeface="Open Sans"/>
              </a:rPr>
              <a:t>Угранский</a:t>
            </a:r>
            <a:r>
              <a:rPr lang="ru-RU" sz="1600" i="1" dirty="0">
                <a:latin typeface="Open Sans"/>
                <a:ea typeface="Open Sans"/>
                <a:cs typeface="Open Sans"/>
              </a:rPr>
              <a:t> район был образован путём объединения </a:t>
            </a:r>
            <a:r>
              <a:rPr lang="ru-RU" sz="1600" i="1" dirty="0" err="1">
                <a:latin typeface="Open Sans"/>
                <a:ea typeface="Open Sans"/>
                <a:cs typeface="Open Sans"/>
              </a:rPr>
              <a:t>Всходского</a:t>
            </a:r>
            <a:r>
              <a:rPr lang="ru-RU" sz="1600" i="1" dirty="0">
                <a:latin typeface="Open Sans"/>
                <a:ea typeface="Open Sans"/>
                <a:cs typeface="Open Sans"/>
              </a:rPr>
              <a:t> и Знаменского  районов. Центром района стал поселок Угра как станция на месте строительства железнодорожной ветки Вязьма-Брянск. Поселок (ныне село) и район названы  по одноименному названию  реки  Угры, протекающей по территории.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2294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350" y="5438775"/>
            <a:ext cx="3118949" cy="144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i="1" dirty="0" smtClean="0">
                <a:solidFill>
                  <a:schemeClr val="bg1"/>
                </a:solidFill>
              </a:rPr>
              <a:t/>
            </a:r>
            <a:br>
              <a:rPr lang="ru-RU" sz="2000" b="1" i="1" dirty="0" smtClean="0">
                <a:solidFill>
                  <a:schemeClr val="bg1"/>
                </a:solidFill>
              </a:rPr>
            </a:br>
            <a:r>
              <a:rPr lang="ru-RU" sz="2400" b="1" dirty="0"/>
              <a:t>ОБЪЕМ И СТРУКТУРА НАЛОГОВЫХ  и НЕНАЛОГОВЫХ ДОХОДОВ БЮДЖЕТА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20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1351271"/>
              </p:ext>
            </p:extLst>
          </p:nvPr>
        </p:nvGraphicFramePr>
        <p:xfrm>
          <a:off x="409573" y="914400"/>
          <a:ext cx="10944226" cy="4359274"/>
        </p:xfrm>
        <a:graphic>
          <a:graphicData uri="http://schemas.openxmlformats.org/drawingml/2006/table">
            <a:tbl>
              <a:tblPr/>
              <a:tblGrid>
                <a:gridCol w="4763956"/>
                <a:gridCol w="1258944"/>
                <a:gridCol w="1258944"/>
                <a:gridCol w="1258944"/>
                <a:gridCol w="1258944"/>
                <a:gridCol w="1144494"/>
              </a:tblGrid>
              <a:tr h="350014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Отчетный финансовый год    </a:t>
                      </a:r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     2022                     </a:t>
                      </a:r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Текущий финансовывй год 2024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Плановый период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69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73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11 230,10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11 688,70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11 169,3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11 376,00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11 831,80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2227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НАЛОГОВЫЕ ДОХОДЫ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9 430,30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9 539,10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10 780,50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11 290,90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11 743,30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2227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 на прибыль, доходы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4031,8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3 703,50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4 390,20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4 701,50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5 059,30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95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Налоги на товары (услуги) реализуемые на территории РФ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4675,2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2 969,70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2 983,60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3 064,50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3 062,70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13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Налоги на совокупный доход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52,50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213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Налог на имущество физических лиц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1101,8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1 434,90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1 420,20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1 477,00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1 536,10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122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Земельный налог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-409,50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1 390,50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1 946,00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1 995,40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2 040,70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2737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НЕНАЛОГОВЫЕ ДОХОДЫ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1 799,80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2 149,60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388,8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85,10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88,50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44547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 от использования имущества, находящегося в государственной и муниципальной собственности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146,90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128,40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81,8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85,10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88,50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195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 от оказания платных услуг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1 589,90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1 146,30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127,0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5474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Доходы от реализации имущества, находящегося в государственной и муниципальной собственности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574,90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3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Штрафы, санкции, возмещение ущерба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3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Прочие неналоговые доходы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180,0</a:t>
                      </a:r>
                      <a:endParaRPr lang="ru-RU" sz="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183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1992245713"/>
              </p:ext>
            </p:extLst>
          </p:nvPr>
        </p:nvGraphicFramePr>
        <p:xfrm>
          <a:off x="66674" y="733425"/>
          <a:ext cx="12125325" cy="6124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3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i="1" dirty="0" smtClean="0">
                <a:solidFill>
                  <a:schemeClr val="bg1"/>
                </a:solidFill>
              </a:rPr>
              <a:t/>
            </a:r>
            <a:br>
              <a:rPr lang="ru-RU" sz="2000" b="1" i="1" dirty="0" smtClean="0">
                <a:solidFill>
                  <a:schemeClr val="bg1"/>
                </a:solidFill>
              </a:rPr>
            </a:br>
            <a:r>
              <a:rPr lang="ru-RU" sz="2400" b="1" dirty="0"/>
              <a:t>ОБЪЕМ И СТРУКТУРА НАЛОГОВЫХ  и НЕНАЛОГОВЫХ ДОХОДОВ БЮДЖЕТА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556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i="1" dirty="0" smtClean="0">
                <a:solidFill>
                  <a:schemeClr val="bg1"/>
                </a:solidFill>
              </a:rPr>
              <a:t/>
            </a:r>
            <a:br>
              <a:rPr lang="ru-RU" sz="2000" b="1" i="1" dirty="0" smtClean="0">
                <a:solidFill>
                  <a:schemeClr val="bg1"/>
                </a:solidFill>
              </a:rPr>
            </a:br>
            <a:r>
              <a:rPr lang="ru-RU" sz="2400" b="1" dirty="0"/>
              <a:t>ОБЪЕМ И СТРУКТУРА НАЛОГОВЫХ  и НЕНАЛОГОВЫХ ДОХОДОВ БЮДЖЕТА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84882726"/>
              </p:ext>
            </p:extLst>
          </p:nvPr>
        </p:nvGraphicFramePr>
        <p:xfrm>
          <a:off x="-1" y="666750"/>
          <a:ext cx="5857875" cy="63115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984506811"/>
              </p:ext>
            </p:extLst>
          </p:nvPr>
        </p:nvGraphicFramePr>
        <p:xfrm>
          <a:off x="5857875" y="3486149"/>
          <a:ext cx="5400675" cy="32670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878298519"/>
              </p:ext>
            </p:extLst>
          </p:nvPr>
        </p:nvGraphicFramePr>
        <p:xfrm>
          <a:off x="6524625" y="666749"/>
          <a:ext cx="5400675" cy="32670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16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237" y="3399119"/>
            <a:ext cx="2929128" cy="2079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/>
              <a:t>ОБЪЕМ И СТРУКТУРА БЕЗВОЗМЕЗДНЫХ ПОСТУПЛЕНИЙ </a:t>
            </a:r>
            <a:endParaRPr lang="ru-RU" sz="2000" b="1" dirty="0"/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292024721"/>
              </p:ext>
            </p:extLst>
          </p:nvPr>
        </p:nvGraphicFramePr>
        <p:xfrm>
          <a:off x="1" y="3705225"/>
          <a:ext cx="12058650" cy="3152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23</a:t>
            </a:fld>
            <a:endParaRPr 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9499124"/>
              </p:ext>
            </p:extLst>
          </p:nvPr>
        </p:nvGraphicFramePr>
        <p:xfrm>
          <a:off x="209227" y="982380"/>
          <a:ext cx="10934053" cy="2853450"/>
        </p:xfrm>
        <a:graphic>
          <a:graphicData uri="http://schemas.openxmlformats.org/drawingml/2006/table">
            <a:tbl>
              <a:tblPr/>
              <a:tblGrid>
                <a:gridCol w="4767319"/>
                <a:gridCol w="1256253"/>
                <a:gridCol w="1256253"/>
                <a:gridCol w="1259832"/>
                <a:gridCol w="1256253"/>
                <a:gridCol w="1138143"/>
              </a:tblGrid>
              <a:tr h="301937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   БЕЗВОЗМЕЗДНЫЕ ПОСТУПЛЕНИЯ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Отчетный финансовый год    2022                     2023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Текущий финансовывй год 2024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Плановый период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87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17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57 925,40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57 062,70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46355,5</a:t>
                      </a:r>
                      <a:endParaRPr lang="ru-RU" sz="11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3 692,80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2 473,00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4025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Дотации бюджетам муниципальных районов на выравнивание уровня бюджетной обеспеченности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6 271,00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7 000,90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11 339,60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3 145,50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1 912,30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25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Субвенции бюджетам субъектов Российской Федерации и муниципальных образований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491,40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384,50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1095,6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392,30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405,70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25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Субсидии бюджетам субъектов Российской Федерации и муниципальных образований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48 281,40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43 972,90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23265,5</a:t>
                      </a:r>
                    </a:p>
                    <a:p>
                      <a:pPr algn="ctr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12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Иные межбюджетные трансферты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2 879,80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5 479,40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10127,6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155,00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155,00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12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Прочие безвозмездные поступления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225,00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527,1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710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i="1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Возврат остатков  субсидий, субвенции и иных  межбюджетных трансфертов, имеющих целевое назначение, прошлых лет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1,80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256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 sz="2000" b="1" i="1">
                <a:latin typeface="Times New Roman" pitchFamily="18" charset="0"/>
                <a:cs typeface="Times New Roman" pitchFamily="18" charset="0"/>
              </a:rPr>
              <a:t>Распределение  бюджетных ассигнований по разделам расходов  на 2024 и плановый период 2025 и 2026 год (тыс. руб.)</a:t>
            </a:r>
            <a:endParaRPr lang="ru-RU" sz="2000" b="1" dirty="0"/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095321246"/>
              </p:ext>
            </p:extLst>
          </p:nvPr>
        </p:nvGraphicFramePr>
        <p:xfrm>
          <a:off x="85725" y="3281584"/>
          <a:ext cx="11946754" cy="35764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24</a:t>
            </a:fld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2541259"/>
              </p:ext>
            </p:extLst>
          </p:nvPr>
        </p:nvGraphicFramePr>
        <p:xfrm>
          <a:off x="552449" y="846588"/>
          <a:ext cx="10887075" cy="2298470"/>
        </p:xfrm>
        <a:graphic>
          <a:graphicData uri="http://schemas.openxmlformats.org/drawingml/2006/table">
            <a:tbl>
              <a:tblPr/>
              <a:tblGrid>
                <a:gridCol w="3935703"/>
                <a:gridCol w="1840069"/>
                <a:gridCol w="1243751"/>
                <a:gridCol w="1533390"/>
                <a:gridCol w="1243751"/>
                <a:gridCol w="1090411"/>
              </a:tblGrid>
              <a:tr h="334323">
                <a:tc rowSpan="3">
                  <a:txBody>
                    <a:bodyPr/>
                    <a:lstStyle/>
                    <a:p>
                      <a:pPr algn="ctr" fontAlgn="b"/>
                      <a:r>
                        <a:rPr lang="ru-RU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Расходы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Отчетный финансовый год       </a:t>
                      </a:r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2022                     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Текущей 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финансовый год 2024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Плановый период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52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8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70 587,00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78 517,80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58824,8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159 208,60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159 208,60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84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Общегосударственные вопросы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1 244,90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300,20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308,8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36 018,30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36 018,30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847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Национальная оборона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326,40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384,50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457,60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169,00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169,00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847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Национальная экономика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24 159,20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38 489,90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23819,7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104 225,30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104 225,30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847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Жилищно-коммунальное  хозяйство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44 591,50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39 243,20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33500,7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519,00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519,00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847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Социальная политика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165,00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638,00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17 927,00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17 927,00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847">
                <a:tc>
                  <a:txBody>
                    <a:bodyPr/>
                    <a:lstStyle/>
                    <a:p>
                      <a:pPr algn="just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Физическая культура и спорт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350,00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948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i="1"/>
              <a:t>Структура</a:t>
            </a:r>
            <a:r>
              <a:rPr lang="ru-RU" sz="2000" b="1" i="1"/>
              <a:t> бюджетных ассигнований по разделам расходов</a:t>
            </a:r>
            <a:endParaRPr lang="ru-RU" sz="2000" b="1" i="1" dirty="0"/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1357007824"/>
              </p:ext>
            </p:extLst>
          </p:nvPr>
        </p:nvGraphicFramePr>
        <p:xfrm>
          <a:off x="76201" y="638174"/>
          <a:ext cx="6581775" cy="35094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653027246"/>
              </p:ext>
            </p:extLst>
          </p:nvPr>
        </p:nvGraphicFramePr>
        <p:xfrm>
          <a:off x="6076951" y="638174"/>
          <a:ext cx="6115050" cy="5715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875129652"/>
              </p:ext>
            </p:extLst>
          </p:nvPr>
        </p:nvGraphicFramePr>
        <p:xfrm>
          <a:off x="76201" y="3733800"/>
          <a:ext cx="6515099" cy="3124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992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i="1">
                <a:cs typeface="Times New Roman" pitchFamily="18" charset="0"/>
              </a:rPr>
              <a:t>Программная структура расходов  районного бюджета на 2024 год и плановый период 2025 и 2026 г (в тыс.руб.)</a:t>
            </a:r>
            <a:endParaRPr lang="ru-RU" sz="2000" dirty="0"/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3206966622"/>
              </p:ext>
            </p:extLst>
          </p:nvPr>
        </p:nvGraphicFramePr>
        <p:xfrm>
          <a:off x="346075" y="204787"/>
          <a:ext cx="11131550" cy="6224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" y="1866900"/>
            <a:ext cx="3505200" cy="3228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Штриховая стрелка вправо 14"/>
          <p:cNvSpPr/>
          <p:nvPr/>
        </p:nvSpPr>
        <p:spPr>
          <a:xfrm>
            <a:off x="781049" y="5191125"/>
            <a:ext cx="2124075" cy="1238250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0000"/>
                </a:solidFill>
              </a:rPr>
              <a:t>49572,7</a:t>
            </a:r>
            <a:endParaRPr lang="en-US" b="1" dirty="0" smtClean="0">
              <a:solidFill>
                <a:srgbClr val="000000"/>
              </a:solidFill>
            </a:endParaRPr>
          </a:p>
          <a:p>
            <a:pPr algn="ctr"/>
            <a:r>
              <a:rPr lang="ru-RU" b="1" dirty="0" smtClean="0"/>
              <a:t> </a:t>
            </a:r>
            <a:r>
              <a:rPr lang="ru-RU" sz="1200" dirty="0"/>
              <a:t>т</a:t>
            </a:r>
            <a:r>
              <a:rPr lang="ru-RU" sz="1200" dirty="0" smtClean="0"/>
              <a:t>ыс. руб. в 202</a:t>
            </a:r>
            <a:r>
              <a:rPr lang="en-US" sz="1200" dirty="0" smtClean="0"/>
              <a:t>4</a:t>
            </a:r>
            <a:r>
              <a:rPr lang="ru-RU" sz="1200" dirty="0" smtClean="0"/>
              <a:t> году</a:t>
            </a:r>
            <a:endParaRPr lang="ru-RU" sz="1200" dirty="0"/>
          </a:p>
        </p:txBody>
      </p:sp>
      <p:sp>
        <p:nvSpPr>
          <p:cNvPr id="19" name="Штриховая стрелка вправо 18"/>
          <p:cNvSpPr/>
          <p:nvPr/>
        </p:nvSpPr>
        <p:spPr>
          <a:xfrm>
            <a:off x="4005262" y="5395912"/>
            <a:ext cx="2124075" cy="1238250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11235,7</a:t>
            </a:r>
          </a:p>
          <a:p>
            <a:pPr algn="ctr"/>
            <a:r>
              <a:rPr lang="ru-RU" sz="1200" dirty="0" smtClean="0"/>
              <a:t>тыс. руб. в 202</a:t>
            </a:r>
            <a:r>
              <a:rPr lang="en-US" sz="1200" dirty="0" smtClean="0"/>
              <a:t>5</a:t>
            </a:r>
            <a:r>
              <a:rPr lang="ru-RU" sz="1200" dirty="0" smtClean="0"/>
              <a:t> году</a:t>
            </a:r>
            <a:endParaRPr lang="ru-RU" sz="1200" dirty="0"/>
          </a:p>
        </p:txBody>
      </p:sp>
      <p:sp>
        <p:nvSpPr>
          <p:cNvPr id="20" name="Штриховая стрелка вправо 19"/>
          <p:cNvSpPr/>
          <p:nvPr/>
        </p:nvSpPr>
        <p:spPr>
          <a:xfrm>
            <a:off x="7329487" y="5619750"/>
            <a:ext cx="2124075" cy="1238250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10552,0</a:t>
            </a:r>
          </a:p>
          <a:p>
            <a:pPr algn="ctr"/>
            <a:r>
              <a:rPr lang="ru-RU" sz="1200" dirty="0" smtClean="0"/>
              <a:t>тыс. руб. в 202</a:t>
            </a:r>
            <a:r>
              <a:rPr lang="en-US" sz="1200" dirty="0" smtClean="0"/>
              <a:t>6</a:t>
            </a:r>
            <a:r>
              <a:rPr lang="ru-RU" sz="1200" dirty="0" smtClean="0"/>
              <a:t> году</a:t>
            </a:r>
            <a:endParaRPr lang="ru-RU" sz="12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305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i="1">
                <a:cs typeface="Times New Roman" pitchFamily="18" charset="0"/>
              </a:rPr>
              <a:t>Программная структура расходов  районного бюджета на 2024 год и плановый период 2025 и 2026 г (в тыс.руб.)</a:t>
            </a:r>
            <a:endParaRPr lang="ru-RU" sz="2000" dirty="0"/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1127969262"/>
              </p:ext>
            </p:extLst>
          </p:nvPr>
        </p:nvGraphicFramePr>
        <p:xfrm>
          <a:off x="365125" y="366712"/>
          <a:ext cx="11131550" cy="6224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99" y="1962151"/>
            <a:ext cx="3463925" cy="3219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Штриховая стрелка вправо 6"/>
          <p:cNvSpPr/>
          <p:nvPr/>
        </p:nvSpPr>
        <p:spPr>
          <a:xfrm>
            <a:off x="781049" y="5191125"/>
            <a:ext cx="2124075" cy="1238250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3358,5</a:t>
            </a:r>
            <a:endParaRPr lang="ru-RU" b="1" dirty="0" smtClean="0"/>
          </a:p>
          <a:p>
            <a:pPr algn="ctr"/>
            <a:r>
              <a:rPr lang="ru-RU" sz="1200" dirty="0" smtClean="0"/>
              <a:t>тыс. руб. в 2024 году</a:t>
            </a:r>
            <a:endParaRPr lang="ru-RU" sz="1200" dirty="0"/>
          </a:p>
        </p:txBody>
      </p:sp>
      <p:sp>
        <p:nvSpPr>
          <p:cNvPr id="9" name="Штриховая стрелка вправо 8"/>
          <p:cNvSpPr/>
          <p:nvPr/>
        </p:nvSpPr>
        <p:spPr>
          <a:xfrm>
            <a:off x="3806825" y="5553075"/>
            <a:ext cx="2124075" cy="1238250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2360,0</a:t>
            </a:r>
          </a:p>
          <a:p>
            <a:pPr algn="ctr"/>
            <a:r>
              <a:rPr lang="ru-RU" sz="1200" dirty="0" smtClean="0"/>
              <a:t>тыс. руб. в 2025 году</a:t>
            </a:r>
            <a:endParaRPr lang="ru-RU" sz="1200" dirty="0"/>
          </a:p>
        </p:txBody>
      </p:sp>
      <p:sp>
        <p:nvSpPr>
          <p:cNvPr id="12" name="Штриховая стрелка вправо 11"/>
          <p:cNvSpPr/>
          <p:nvPr/>
        </p:nvSpPr>
        <p:spPr>
          <a:xfrm>
            <a:off x="7178675" y="5719762"/>
            <a:ext cx="2365375" cy="1138238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2410,0</a:t>
            </a:r>
          </a:p>
          <a:p>
            <a:pPr algn="ctr"/>
            <a:r>
              <a:rPr lang="ru-RU" sz="1200" dirty="0" smtClean="0"/>
              <a:t>тыс. руб. в 2026 году</a:t>
            </a:r>
            <a:endParaRPr lang="ru-RU" sz="12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464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i="1">
                <a:cs typeface="Times New Roman" pitchFamily="18" charset="0"/>
              </a:rPr>
              <a:t>Программная структура расходов  районного бюджета на 2024 год и плановый период 2025 и 2026 г (в тыс.руб.)</a:t>
            </a:r>
            <a:endParaRPr lang="ru-RU" sz="2000" dirty="0"/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280614045"/>
              </p:ext>
            </p:extLst>
          </p:nvPr>
        </p:nvGraphicFramePr>
        <p:xfrm>
          <a:off x="365125" y="366712"/>
          <a:ext cx="11131550" cy="6224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47"/>
          <a:stretch/>
        </p:blipFill>
        <p:spPr>
          <a:xfrm>
            <a:off x="278810" y="1952625"/>
            <a:ext cx="3474040" cy="3286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Штриховая стрелка вправо 5"/>
          <p:cNvSpPr/>
          <p:nvPr/>
        </p:nvSpPr>
        <p:spPr>
          <a:xfrm>
            <a:off x="953792" y="5295900"/>
            <a:ext cx="2124075" cy="1238250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2529,2</a:t>
            </a:r>
          </a:p>
          <a:p>
            <a:pPr algn="ctr"/>
            <a:r>
              <a:rPr lang="ru-RU" sz="1200" dirty="0" smtClean="0"/>
              <a:t>тыс. руб. в 2024 году</a:t>
            </a:r>
            <a:endParaRPr lang="ru-RU" sz="1200" dirty="0"/>
          </a:p>
        </p:txBody>
      </p:sp>
      <p:sp>
        <p:nvSpPr>
          <p:cNvPr id="7" name="Штриховая стрелка вправо 6"/>
          <p:cNvSpPr/>
          <p:nvPr/>
        </p:nvSpPr>
        <p:spPr>
          <a:xfrm>
            <a:off x="4101158" y="5619750"/>
            <a:ext cx="2124075" cy="1238250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0,0</a:t>
            </a:r>
          </a:p>
          <a:p>
            <a:pPr algn="ctr"/>
            <a:r>
              <a:rPr lang="ru-RU" sz="1200" dirty="0" smtClean="0"/>
              <a:t>тыс. руб. в 2025 году</a:t>
            </a:r>
            <a:endParaRPr lang="ru-RU" sz="1200" dirty="0"/>
          </a:p>
        </p:txBody>
      </p:sp>
      <p:sp>
        <p:nvSpPr>
          <p:cNvPr id="8" name="Штриховая стрелка вправо 7"/>
          <p:cNvSpPr/>
          <p:nvPr/>
        </p:nvSpPr>
        <p:spPr>
          <a:xfrm>
            <a:off x="7345067" y="5719762"/>
            <a:ext cx="2124075" cy="1138238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0,0</a:t>
            </a:r>
          </a:p>
          <a:p>
            <a:pPr algn="ctr"/>
            <a:r>
              <a:rPr lang="ru-RU" sz="1200" dirty="0" smtClean="0"/>
              <a:t>тыс. руб. в 2026 году</a:t>
            </a:r>
            <a:endParaRPr lang="ru-RU" sz="12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15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i="1">
                <a:cs typeface="Times New Roman" pitchFamily="18" charset="0"/>
              </a:rPr>
              <a:t>Программная структура расходов  районного бюджета на 2024 год и плановый период 2025 и 2026 г (в тыс.руб.)</a:t>
            </a:r>
            <a:endParaRPr lang="ru-RU" sz="2000" dirty="0"/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3113541652"/>
              </p:ext>
            </p:extLst>
          </p:nvPr>
        </p:nvGraphicFramePr>
        <p:xfrm>
          <a:off x="365125" y="366712"/>
          <a:ext cx="11131550" cy="6224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1981199"/>
            <a:ext cx="3463925" cy="3181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Штриховая стрелка вправо 5"/>
          <p:cNvSpPr/>
          <p:nvPr/>
        </p:nvSpPr>
        <p:spPr>
          <a:xfrm>
            <a:off x="953792" y="5295900"/>
            <a:ext cx="2124075" cy="1238250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30,0</a:t>
            </a:r>
          </a:p>
          <a:p>
            <a:pPr algn="ctr"/>
            <a:r>
              <a:rPr lang="ru-RU" sz="1200" dirty="0" smtClean="0"/>
              <a:t>тыс. руб. в 2024 году</a:t>
            </a:r>
            <a:endParaRPr lang="ru-RU" sz="1200" dirty="0"/>
          </a:p>
        </p:txBody>
      </p:sp>
      <p:sp>
        <p:nvSpPr>
          <p:cNvPr id="7" name="Штриховая стрелка вправо 6"/>
          <p:cNvSpPr/>
          <p:nvPr/>
        </p:nvSpPr>
        <p:spPr>
          <a:xfrm>
            <a:off x="3925592" y="5619750"/>
            <a:ext cx="2124075" cy="1238250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0,0</a:t>
            </a:r>
          </a:p>
          <a:p>
            <a:pPr algn="ctr"/>
            <a:r>
              <a:rPr lang="ru-RU" sz="1200" dirty="0" smtClean="0"/>
              <a:t>тыс. руб. в 2024 году</a:t>
            </a:r>
            <a:endParaRPr lang="ru-RU" sz="1200" dirty="0"/>
          </a:p>
        </p:txBody>
      </p:sp>
      <p:sp>
        <p:nvSpPr>
          <p:cNvPr id="8" name="Штриховая стрелка вправо 7"/>
          <p:cNvSpPr/>
          <p:nvPr/>
        </p:nvSpPr>
        <p:spPr>
          <a:xfrm>
            <a:off x="7221242" y="5719762"/>
            <a:ext cx="2124075" cy="1138238"/>
          </a:xfrm>
          <a:prstGeom prst="striped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0,0</a:t>
            </a:r>
          </a:p>
          <a:p>
            <a:pPr algn="ctr"/>
            <a:r>
              <a:rPr lang="ru-RU" sz="1200" dirty="0" smtClean="0"/>
              <a:t>тыс. руб. в 2024 году</a:t>
            </a:r>
            <a:endParaRPr lang="ru-RU" sz="1200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62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9" name="Rectangle 78">
            <a:extLst>
              <a:ext uri="{FF2B5EF4-FFF2-40B4-BE49-F238E27FC236}">
                <a16:creationId xmlns="" xmlns:a16="http://schemas.microsoft.com/office/drawing/2014/main" id="{DAF1966E-FD40-4A4A-B61B-C4DF7FA05F0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Исаковский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 Михаил Васильевич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 useBgFill="1">
        <p:nvSpPr>
          <p:cNvPr id="81" name="Rectangle 80">
            <a:extLst>
              <a:ext uri="{FF2B5EF4-FFF2-40B4-BE49-F238E27FC236}">
                <a16:creationId xmlns="" xmlns:a16="http://schemas.microsoft.com/office/drawing/2014/main" id="{047BFA19-D45E-416B-A404-7AF2F3F270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83" name="Rectangle 82">
            <a:extLst>
              <a:ext uri="{FF2B5EF4-FFF2-40B4-BE49-F238E27FC236}">
                <a16:creationId xmlns="" xmlns:a16="http://schemas.microsoft.com/office/drawing/2014/main" id="{8E0105E7-23DB-4CF2-8258-FF47C7620F6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892BB34D-D703-48A8-B31F-58CCA6F6C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226" y="183443"/>
            <a:ext cx="10122432" cy="1617463"/>
          </a:xfrm>
        </p:spPr>
        <p:txBody>
          <a:bodyPr>
            <a:normAutofit fontScale="90000"/>
          </a:bodyPr>
          <a:lstStyle/>
          <a:p>
            <a:r>
              <a:rPr lang="ru-RU" sz="4000" b="1" i="1" dirty="0" smtClean="0">
                <a:latin typeface="+mn-lt"/>
                <a:cs typeface="Times New Roman" panose="02020603050405020304" pitchFamily="18" charset="0"/>
              </a:rPr>
              <a:t/>
            </a:r>
            <a:br>
              <a:rPr lang="ru-RU" sz="4000" b="1" i="1" dirty="0" smtClean="0">
                <a:latin typeface="+mn-lt"/>
                <a:cs typeface="Times New Roman" panose="02020603050405020304" pitchFamily="18" charset="0"/>
              </a:rPr>
            </a:br>
            <a:r>
              <a:rPr lang="ru-RU" sz="4000" b="1" i="1" dirty="0" smtClean="0">
                <a:latin typeface="+mn-lt"/>
                <a:cs typeface="Times New Roman" panose="02020603050405020304" pitchFamily="18" charset="0"/>
              </a:rPr>
              <a:t>Выдающиеся </a:t>
            </a:r>
            <a:r>
              <a:rPr lang="ru-RU" sz="4000" b="1" i="1" dirty="0">
                <a:latin typeface="+mn-lt"/>
                <a:cs typeface="Times New Roman" panose="02020603050405020304" pitchFamily="18" charset="0"/>
              </a:rPr>
              <a:t>люди </a:t>
            </a:r>
            <a:r>
              <a:rPr lang="ru-RU" sz="4000" b="1" i="1" dirty="0" err="1">
                <a:latin typeface="+mn-lt"/>
                <a:cs typeface="Times New Roman" panose="02020603050405020304" pitchFamily="18" charset="0"/>
              </a:rPr>
              <a:t>Угранского</a:t>
            </a:r>
            <a:r>
              <a:rPr lang="ru-RU" sz="4000" b="1" i="1" dirty="0">
                <a:latin typeface="+mn-lt"/>
                <a:cs typeface="Times New Roman" panose="02020603050405020304" pitchFamily="18" charset="0"/>
              </a:rPr>
              <a:t> района Смоленской области</a:t>
            </a:r>
            <a:br>
              <a:rPr lang="ru-RU" sz="4000" b="1" i="1" dirty="0">
                <a:latin typeface="+mn-lt"/>
                <a:cs typeface="Times New Roman" panose="02020603050405020304" pitchFamily="18" charset="0"/>
              </a:rPr>
            </a:br>
            <a:r>
              <a:rPr lang="ru-RU" sz="4000" b="1" dirty="0">
                <a:latin typeface="+mn-lt"/>
              </a:rPr>
              <a:t/>
            </a:r>
            <a:br>
              <a:rPr lang="ru-RU" sz="4000" b="1" dirty="0">
                <a:latin typeface="+mn-lt"/>
              </a:rPr>
            </a:br>
            <a:endParaRPr lang="ru-RU" sz="4000" b="1" dirty="0">
              <a:latin typeface="+mn-lt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102" name="Объект 2">
            <a:extLst>
              <a:ext uri="{FF2B5EF4-FFF2-40B4-BE49-F238E27FC236}">
                <a16:creationId xmlns="" xmlns:a16="http://schemas.microsoft.com/office/drawing/2014/main" id="{23D173D2-0F9C-514C-ADA9-C7E0E84ED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8652" y="1461872"/>
            <a:ext cx="4263904" cy="1110290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>
                <a:solidFill>
                  <a:srgbClr val="3C3C3C"/>
                </a:solidFill>
                <a:cs typeface="Times New Roman" pitchFamily="18" charset="0"/>
              </a:rPr>
              <a:t>Иван Сергеевич Соколов-Микитов </a:t>
            </a:r>
            <a:r>
              <a:rPr lang="ru-RU" sz="3700" b="1" i="1" dirty="0">
                <a:solidFill>
                  <a:srgbClr val="3C3C3C"/>
                </a:solidFill>
                <a:cs typeface="Times New Roman" pitchFamily="18" charset="0"/>
              </a:rPr>
              <a:t>− это имя навеки связано с </a:t>
            </a:r>
            <a:r>
              <a:rPr lang="ru-RU" sz="3700" b="1" i="1" dirty="0" err="1">
                <a:solidFill>
                  <a:srgbClr val="3C3C3C"/>
                </a:solidFill>
                <a:cs typeface="Times New Roman" pitchFamily="18" charset="0"/>
              </a:rPr>
              <a:t>Угранской</a:t>
            </a:r>
            <a:r>
              <a:rPr lang="ru-RU" sz="3700" b="1" i="1" dirty="0">
                <a:solidFill>
                  <a:srgbClr val="3C3C3C"/>
                </a:solidFill>
                <a:cs typeface="Times New Roman" pitchFamily="18" charset="0"/>
              </a:rPr>
              <a:t> землёй. Деревня </a:t>
            </a:r>
            <a:r>
              <a:rPr lang="ru-RU" sz="3700" b="1" i="1" dirty="0" err="1">
                <a:solidFill>
                  <a:srgbClr val="3C3C3C"/>
                </a:solidFill>
                <a:cs typeface="Times New Roman" pitchFamily="18" charset="0"/>
              </a:rPr>
              <a:t>Кислово</a:t>
            </a:r>
            <a:r>
              <a:rPr lang="ru-RU" sz="3700" b="1" i="1" dirty="0">
                <a:solidFill>
                  <a:srgbClr val="3C3C3C"/>
                </a:solidFill>
                <a:cs typeface="Times New Roman" pitchFamily="18" charset="0"/>
              </a:rPr>
              <a:t>, где и прошли счастливые детские, отроческие и юношеские годы Вани Соколова расположена в 4-х километрах от деревни </a:t>
            </a:r>
            <a:r>
              <a:rPr lang="ru-RU" sz="3700" b="1" i="1" dirty="0" err="1">
                <a:solidFill>
                  <a:srgbClr val="3C3C3C"/>
                </a:solidFill>
                <a:cs typeface="Times New Roman" pitchFamily="18" charset="0"/>
              </a:rPr>
              <a:t>Полднево</a:t>
            </a:r>
            <a:r>
              <a:rPr lang="ru-RU" sz="3700" b="1" i="1" dirty="0">
                <a:solidFill>
                  <a:srgbClr val="3C3C3C"/>
                </a:solidFill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ru-RU" sz="1800" i="1" dirty="0">
              <a:cs typeface="Times New Roman" panose="02020603050405020304" pitchFamily="18" charset="0"/>
            </a:endParaRPr>
          </a:p>
        </p:txBody>
      </p:sp>
      <p:pic>
        <p:nvPicPr>
          <p:cNvPr id="26" name="Picture 3">
            <a:extLst>
              <a:ext uri="{FF2B5EF4-FFF2-40B4-BE49-F238E27FC236}">
                <a16:creationId xmlns="" xmlns:a16="http://schemas.microsoft.com/office/drawing/2014/main" id="{7704D3DE-83A5-494C-A4FA-05889E50E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3667" y="183443"/>
            <a:ext cx="1247259" cy="1055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26" y="2072949"/>
            <a:ext cx="1786283" cy="2365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 descr="https://ds04.infourok.ru/uploads/ex/03c7/00107e86-bf1ebf51/img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0254" y="2489676"/>
            <a:ext cx="3125358" cy="2344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426" y="4645111"/>
            <a:ext cx="2737991" cy="2054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77006" y="1730987"/>
            <a:ext cx="2382055" cy="3128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6141932" y="1353407"/>
            <a:ext cx="376869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cs typeface="Times New Roman" pitchFamily="18" charset="0"/>
              </a:rPr>
              <a:t>Исаковский Михаил </a:t>
            </a:r>
            <a:r>
              <a:rPr lang="ru-RU" sz="1600" b="1" i="1" dirty="0" smtClean="0">
                <a:cs typeface="Times New Roman" pitchFamily="18" charset="0"/>
              </a:rPr>
              <a:t>Васильевич </a:t>
            </a:r>
          </a:p>
          <a:p>
            <a:r>
              <a:rPr lang="ru-RU" sz="1400" b="1" i="1" dirty="0">
                <a:solidFill>
                  <a:srgbClr val="000000"/>
                </a:solidFill>
                <a:cs typeface="Times New Roman" pitchFamily="18" charset="0"/>
              </a:rPr>
              <a:t>Родился 19 января 1900 года на Смоленщине, бывший </a:t>
            </a:r>
            <a:r>
              <a:rPr lang="ru-RU" sz="1400" b="1" i="1" dirty="0" err="1">
                <a:solidFill>
                  <a:srgbClr val="000000"/>
                </a:solidFill>
                <a:cs typeface="Times New Roman" pitchFamily="18" charset="0"/>
              </a:rPr>
              <a:t>Ельнинский</a:t>
            </a:r>
            <a:r>
              <a:rPr lang="ru-RU" sz="1400" b="1" i="1" dirty="0">
                <a:solidFill>
                  <a:srgbClr val="000000"/>
                </a:solidFill>
                <a:cs typeface="Times New Roman" pitchFamily="18" charset="0"/>
              </a:rPr>
              <a:t> уезд, позднее </a:t>
            </a:r>
            <a:r>
              <a:rPr lang="ru-RU" sz="1400" b="1" i="1" dirty="0" err="1">
                <a:solidFill>
                  <a:srgbClr val="000000"/>
                </a:solidFill>
                <a:cs typeface="Times New Roman" pitchFamily="18" charset="0"/>
              </a:rPr>
              <a:t>Всходский</a:t>
            </a:r>
            <a:r>
              <a:rPr lang="ru-RU" sz="1400" b="1" i="1" dirty="0">
                <a:solidFill>
                  <a:srgbClr val="000000"/>
                </a:solidFill>
                <a:cs typeface="Times New Roman" pitchFamily="18" charset="0"/>
              </a:rPr>
              <a:t>, а ныне </a:t>
            </a:r>
            <a:r>
              <a:rPr lang="ru-RU" sz="1400" b="1" i="1" dirty="0" err="1">
                <a:solidFill>
                  <a:srgbClr val="000000"/>
                </a:solidFill>
                <a:cs typeface="Times New Roman" pitchFamily="18" charset="0"/>
              </a:rPr>
              <a:t>Угранский</a:t>
            </a:r>
            <a:r>
              <a:rPr lang="ru-RU" sz="1400" b="1" i="1" dirty="0">
                <a:solidFill>
                  <a:srgbClr val="000000"/>
                </a:solidFill>
                <a:cs typeface="Times New Roman" pitchFamily="18" charset="0"/>
              </a:rPr>
              <a:t> район, деревня Глотовка. </a:t>
            </a:r>
            <a:endParaRPr lang="ru-RU" sz="1400" b="1" i="1" dirty="0"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4334" y="2609794"/>
            <a:ext cx="4052984" cy="1978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69958" y="4622330"/>
            <a:ext cx="3456732" cy="2213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3306931" y="4830149"/>
            <a:ext cx="45748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i="1" dirty="0">
                <a:cs typeface="Times New Roman" pitchFamily="18" charset="0"/>
              </a:rPr>
              <a:t>На родине Исаковского, там, где поднимается над Угрой «берег крутой», стоит сегодня оригинальный памятник песне «Катюша»: на прикреплённой к большому камню-валуну медной дощечке высечены слова из этой песни, а рядом – беседка из бревенчатых скамеек под навесом. Это не просто благодарная дань памяти славному земляку. Памятник выполняет </a:t>
            </a:r>
            <a:r>
              <a:rPr lang="ru-RU" sz="1200" b="1" i="1" dirty="0" err="1">
                <a:cs typeface="Times New Roman" pitchFamily="18" charset="0"/>
              </a:rPr>
              <a:t>жизнесозидающую</a:t>
            </a:r>
            <a:r>
              <a:rPr lang="ru-RU" sz="1200" b="1" i="1" dirty="0">
                <a:cs typeface="Times New Roman" pitchFamily="18" charset="0"/>
              </a:rPr>
              <a:t> роль. По традиции ребята из окрестных деревень, призываемые в армию, собираются здесь для прощания с невестами, гуляют, говорят заветные слова.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580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 sz="2000" b="1">
                <a:ea typeface="Calibri" panose="020F0502020204030204" pitchFamily="34" charset="0"/>
                <a:cs typeface="Times New Roman" panose="02020603050405020304" pitchFamily="18" charset="0"/>
              </a:rPr>
              <a:t>Расходы бюджета района на </a:t>
            </a:r>
            <a:r>
              <a:rPr lang="ru-RU" altLang="ru-RU" sz="2400" b="1">
                <a:ea typeface="Calibri" panose="020F0502020204030204" pitchFamily="34" charset="0"/>
                <a:cs typeface="Times New Roman" panose="02020603050405020304" pitchFamily="18" charset="0"/>
              </a:rPr>
              <a:t>2024</a:t>
            </a:r>
            <a:r>
              <a:rPr lang="ru-RU" altLang="ru-RU" sz="2000" b="1">
                <a:ea typeface="Calibri" panose="020F0502020204030204" pitchFamily="34" charset="0"/>
                <a:cs typeface="Times New Roman" panose="02020603050405020304" pitchFamily="18" charset="0"/>
              </a:rPr>
              <a:t> год и на плановый период </a:t>
            </a:r>
            <a:r>
              <a:rPr lang="ru-RU" altLang="ru-RU" sz="2400" b="1">
                <a:ea typeface="Calibri" panose="020F0502020204030204" pitchFamily="34" charset="0"/>
                <a:cs typeface="Times New Roman" panose="02020603050405020304" pitchFamily="18" charset="0"/>
              </a:rPr>
              <a:t>2025</a:t>
            </a:r>
            <a:r>
              <a:rPr lang="ru-RU" altLang="ru-RU" sz="2000" b="1"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ru-RU" altLang="ru-RU" sz="2400" b="1">
                <a:ea typeface="Calibri" panose="020F0502020204030204" pitchFamily="34" charset="0"/>
                <a:cs typeface="Times New Roman" panose="02020603050405020304" pitchFamily="18" charset="0"/>
              </a:rPr>
              <a:t>2026</a:t>
            </a:r>
            <a:endParaRPr lang="ru-RU" sz="2000" dirty="0"/>
          </a:p>
        </p:txBody>
      </p:sp>
      <p:sp>
        <p:nvSpPr>
          <p:cNvPr id="11" name="AutoShape 16"/>
          <p:cNvSpPr>
            <a:spLocks noChangeArrowheads="1"/>
          </p:cNvSpPr>
          <p:nvPr/>
        </p:nvSpPr>
        <p:spPr bwMode="auto">
          <a:xfrm>
            <a:off x="468313" y="1325096"/>
            <a:ext cx="2835275" cy="146685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BD4B4"/>
              </a:gs>
              <a:gs pos="100000">
                <a:srgbClr val="FBD4B4">
                  <a:gamma/>
                  <a:tint val="20000"/>
                  <a:invGamma/>
                </a:srgbClr>
              </a:gs>
            </a:gsLst>
            <a:lin ang="2700000" scaled="1"/>
          </a:gradFill>
          <a:ln w="12700">
            <a:solidFill>
              <a:srgbClr val="00502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2024 год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Всего расходы бюджета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58824,8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AutoShape 18"/>
          <p:cNvSpPr>
            <a:spLocks noChangeArrowheads="1"/>
          </p:cNvSpPr>
          <p:nvPr/>
        </p:nvSpPr>
        <p:spPr bwMode="auto">
          <a:xfrm>
            <a:off x="4222750" y="1257300"/>
            <a:ext cx="2987675" cy="146685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67D8EB"/>
              </a:gs>
              <a:gs pos="100000">
                <a:srgbClr val="67D8EB">
                  <a:gamma/>
                  <a:tint val="20000"/>
                  <a:invGamma/>
                </a:srgbClr>
              </a:gs>
            </a:gsLst>
            <a:lin ang="2700000" scaled="1"/>
          </a:gradFill>
          <a:ln w="12700">
            <a:solidFill>
              <a:srgbClr val="00502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2025 год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Всего расходы бюджета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17 703,5</a:t>
            </a:r>
            <a:endParaRPr kumimoji="0" lang="ru-RU" alt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ru-RU" alt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т. ч. условно утвержденные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426,6(2,2%)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AutoShape 17"/>
          <p:cNvSpPr>
            <a:spLocks noChangeArrowheads="1"/>
          </p:cNvSpPr>
          <p:nvPr/>
        </p:nvSpPr>
        <p:spPr bwMode="auto">
          <a:xfrm>
            <a:off x="8099424" y="1255480"/>
            <a:ext cx="2889250" cy="146685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90E040"/>
              </a:gs>
              <a:gs pos="100000">
                <a:srgbClr val="90E040">
                  <a:gamma/>
                  <a:tint val="20000"/>
                  <a:invGamma/>
                </a:srgbClr>
              </a:gs>
            </a:gsLst>
            <a:lin ang="2700000" scaled="1"/>
          </a:gradFill>
          <a:ln w="12700">
            <a:solidFill>
              <a:srgbClr val="00502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2026 год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Всего расходы бюджета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18 182,8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т. ч</a:t>
            </a:r>
            <a:r>
              <a:rPr kumimoji="0" lang="ru-RU" altLang="ru-RU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условно утвержденные 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877,2(2,5%)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AutoShape 10"/>
          <p:cNvSpPr>
            <a:spLocks noChangeArrowheads="1"/>
          </p:cNvSpPr>
          <p:nvPr/>
        </p:nvSpPr>
        <p:spPr bwMode="auto">
          <a:xfrm>
            <a:off x="468313" y="2931086"/>
            <a:ext cx="2835275" cy="500528"/>
          </a:xfrm>
          <a:prstGeom prst="roundRect">
            <a:avLst>
              <a:gd name="adj" fmla="val 16667"/>
            </a:avLst>
          </a:prstGeom>
          <a:solidFill>
            <a:srgbClr val="9DD7D0"/>
          </a:solidFill>
          <a:ln w="12700">
            <a:solidFill>
              <a:srgbClr val="005024"/>
            </a:solidFill>
            <a:round/>
            <a:headEnd/>
            <a:tailEnd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4"/>
          <p:cNvSpPr>
            <a:spLocks noChangeArrowheads="1"/>
          </p:cNvSpPr>
          <p:nvPr/>
        </p:nvSpPr>
        <p:spPr bwMode="auto">
          <a:xfrm>
            <a:off x="468313" y="3704663"/>
            <a:ext cx="2835276" cy="4191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>
            <a:solidFill>
              <a:srgbClr val="005024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AutoShape 13"/>
          <p:cNvSpPr>
            <a:spLocks noChangeArrowheads="1"/>
          </p:cNvSpPr>
          <p:nvPr/>
        </p:nvSpPr>
        <p:spPr bwMode="auto">
          <a:xfrm>
            <a:off x="4222749" y="2947427"/>
            <a:ext cx="2987676" cy="498475"/>
          </a:xfrm>
          <a:prstGeom prst="roundRect">
            <a:avLst>
              <a:gd name="adj" fmla="val 16667"/>
            </a:avLst>
          </a:prstGeom>
          <a:solidFill>
            <a:srgbClr val="9DD7D0"/>
          </a:solidFill>
          <a:ln w="12700">
            <a:solidFill>
              <a:srgbClr val="005024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AutoShape 5"/>
          <p:cNvSpPr>
            <a:spLocks noChangeArrowheads="1"/>
          </p:cNvSpPr>
          <p:nvPr/>
        </p:nvSpPr>
        <p:spPr bwMode="auto">
          <a:xfrm>
            <a:off x="4189413" y="3707045"/>
            <a:ext cx="3043238" cy="4286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>
            <a:solidFill>
              <a:srgbClr val="005024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AutoShape 11"/>
          <p:cNvSpPr>
            <a:spLocks noChangeArrowheads="1"/>
          </p:cNvSpPr>
          <p:nvPr/>
        </p:nvSpPr>
        <p:spPr bwMode="auto">
          <a:xfrm>
            <a:off x="8099424" y="2949342"/>
            <a:ext cx="2889250" cy="460376"/>
          </a:xfrm>
          <a:prstGeom prst="roundRect">
            <a:avLst>
              <a:gd name="adj" fmla="val 16667"/>
            </a:avLst>
          </a:prstGeom>
          <a:solidFill>
            <a:srgbClr val="9DD7D0"/>
          </a:solidFill>
          <a:ln w="12700">
            <a:solidFill>
              <a:srgbClr val="005024"/>
            </a:solidFill>
            <a:round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AutoShape 7"/>
          <p:cNvSpPr>
            <a:spLocks noChangeArrowheads="1"/>
          </p:cNvSpPr>
          <p:nvPr/>
        </p:nvSpPr>
        <p:spPr bwMode="auto">
          <a:xfrm>
            <a:off x="8099424" y="3703289"/>
            <a:ext cx="2889249" cy="432381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>
            <a:solidFill>
              <a:srgbClr val="005024"/>
            </a:solidFill>
            <a:round/>
            <a:headEnd/>
            <a:tailEnd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AutoShape 8"/>
          <p:cNvSpPr>
            <a:spLocks noChangeArrowheads="1"/>
          </p:cNvSpPr>
          <p:nvPr/>
        </p:nvSpPr>
        <p:spPr bwMode="auto">
          <a:xfrm>
            <a:off x="468313" y="3661123"/>
            <a:ext cx="2835275" cy="402663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BD4B4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502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Непрограммные расходы бюджета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</a:t>
            </a: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3300,7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AutoShape 14"/>
          <p:cNvSpPr>
            <a:spLocks noChangeArrowheads="1"/>
          </p:cNvSpPr>
          <p:nvPr/>
        </p:nvSpPr>
        <p:spPr bwMode="auto">
          <a:xfrm>
            <a:off x="400050" y="2882668"/>
            <a:ext cx="2903538" cy="571500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BD4B4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502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Программные расходы бюджета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55524,1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AutoShape 12"/>
          <p:cNvSpPr>
            <a:spLocks noChangeArrowheads="1"/>
          </p:cNvSpPr>
          <p:nvPr/>
        </p:nvSpPr>
        <p:spPr bwMode="auto">
          <a:xfrm>
            <a:off x="4248151" y="2901950"/>
            <a:ext cx="2954337" cy="5715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BD4B4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502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Программные расходы бюджета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kumimoji="0" lang="ru-RU" altLang="ru-RU" sz="1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16 170,6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AutoShape 9"/>
          <p:cNvSpPr>
            <a:spLocks noChangeArrowheads="1"/>
          </p:cNvSpPr>
          <p:nvPr/>
        </p:nvSpPr>
        <p:spPr bwMode="auto">
          <a:xfrm>
            <a:off x="4257676" y="3651929"/>
            <a:ext cx="2944812" cy="476695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BD4B4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502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Непрограммные расходы бюджета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1 532,9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AutoShape 15"/>
          <p:cNvSpPr>
            <a:spLocks noChangeArrowheads="1"/>
          </p:cNvSpPr>
          <p:nvPr/>
        </p:nvSpPr>
        <p:spPr bwMode="auto">
          <a:xfrm>
            <a:off x="8215310" y="2927350"/>
            <a:ext cx="2649537" cy="460936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BD4B4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502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Программные расходы бюджета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12 867,0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AutoShape 6"/>
          <p:cNvSpPr>
            <a:spLocks noChangeArrowheads="1"/>
          </p:cNvSpPr>
          <p:nvPr/>
        </p:nvSpPr>
        <p:spPr bwMode="auto">
          <a:xfrm>
            <a:off x="8215310" y="3631735"/>
            <a:ext cx="2657475" cy="5715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BD4B4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502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rgbClr val="4E6128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Непрограммные расходы бюджета 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1 533,0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3557197923"/>
              </p:ext>
            </p:extLst>
          </p:nvPr>
        </p:nvGraphicFramePr>
        <p:xfrm>
          <a:off x="142875" y="4418476"/>
          <a:ext cx="3790950" cy="24034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2879976071"/>
              </p:ext>
            </p:extLst>
          </p:nvPr>
        </p:nvGraphicFramePr>
        <p:xfrm>
          <a:off x="4248151" y="4200988"/>
          <a:ext cx="3454399" cy="2838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8" name="Диаграмма 27"/>
          <p:cNvGraphicFramePr/>
          <p:nvPr>
            <p:extLst>
              <p:ext uri="{D42A27DB-BD31-4B8C-83A1-F6EECF244321}">
                <p14:modId xmlns:p14="http://schemas.microsoft.com/office/powerpoint/2010/main" val="3583179203"/>
              </p:ext>
            </p:extLst>
          </p:nvPr>
        </p:nvGraphicFramePr>
        <p:xfrm>
          <a:off x="8172449" y="4032250"/>
          <a:ext cx="3457575" cy="3000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163" name="Рисунок 8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1422" y="1650553"/>
            <a:ext cx="474663" cy="29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0"/>
          <p:cNvSpPr>
            <a:spLocks noChangeArrowheads="1"/>
          </p:cNvSpPr>
          <p:nvPr/>
        </p:nvSpPr>
        <p:spPr bwMode="auto">
          <a:xfrm>
            <a:off x="1042987" y="636471"/>
            <a:ext cx="917257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5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Доля расходов бюджета муниципального района, сформированных в рамках муниципальных программ, в общем объеме расходов составляет на 2024 год -93,3 %, 2025 год -91,3%, 2026 год -91,6%.</a:t>
            </a:r>
            <a:endParaRPr kumimoji="0" lang="ru-RU" alt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1" name="Rectangle 22"/>
          <p:cNvSpPr>
            <a:spLocks noChangeArrowheads="1"/>
          </p:cNvSpPr>
          <p:nvPr/>
        </p:nvSpPr>
        <p:spPr bwMode="auto">
          <a:xfrm>
            <a:off x="723900" y="66675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448800" y="6450243"/>
            <a:ext cx="2743200" cy="365125"/>
          </a:xfrm>
        </p:spPr>
        <p:txBody>
          <a:bodyPr/>
          <a:lstStyle/>
          <a:p>
            <a:fld id="{2E383454-522E-4943-91B6-023101BA01B5}" type="slidenum">
              <a:rPr lang="ru-RU" smtClean="0"/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352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с двумя усеченными противолежащими углами 10"/>
          <p:cNvSpPr/>
          <p:nvPr/>
        </p:nvSpPr>
        <p:spPr>
          <a:xfrm>
            <a:off x="4242468" y="1152693"/>
            <a:ext cx="6720807" cy="2323932"/>
          </a:xfrm>
          <a:prstGeom prst="snip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30179"/>
          </a:xfrm>
          <a:solidFill>
            <a:schemeClr val="accent2"/>
          </a:solidFill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chemeClr val="bg1"/>
                </a:solidFill>
                <a:latin typeface="+mn-lt"/>
              </a:rPr>
              <a:t>Проект «Формирование современной городской среды на территории Смоленской области»</a:t>
            </a:r>
            <a:endParaRPr lang="ru-RU" sz="3200" b="1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31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652962" y="1283607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914400"/>
            <a:r>
              <a:rPr lang="ru-RU" sz="1600" b="1" i="1" dirty="0">
                <a:solidFill>
                  <a:prstClr val="black"/>
                </a:solidFill>
              </a:rPr>
              <a:t>В рамках данного национального проекта «Формирование современной городской среды» произведено устройство тротуара по ул. Мира в с. Угра </a:t>
            </a:r>
            <a:r>
              <a:rPr lang="ru-RU" sz="1600" b="1" i="1" dirty="0" smtClean="0">
                <a:solidFill>
                  <a:prstClr val="black"/>
                </a:solidFill>
              </a:rPr>
              <a:t>(2 </a:t>
            </a:r>
            <a:r>
              <a:rPr lang="ru-RU" sz="1600" b="1" i="1" dirty="0">
                <a:solidFill>
                  <a:prstClr val="black"/>
                </a:solidFill>
              </a:rPr>
              <a:t>очередь)</a:t>
            </a:r>
            <a:endParaRPr lang="ru-RU" sz="1600" i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914400">
              <a:defRPr/>
            </a:pPr>
            <a:endParaRPr lang="ru-RU" sz="200" i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914400">
              <a:defRPr/>
            </a:pPr>
            <a:r>
              <a:rPr lang="ru-RU" sz="1600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проекта составила </a:t>
            </a:r>
            <a:r>
              <a:rPr lang="ru-RU" sz="1600" i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2499,0 </a:t>
            </a:r>
            <a:r>
              <a:rPr lang="ru-RU" sz="1600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руб., из них средства федерального </a:t>
            </a:r>
            <a:r>
              <a:rPr lang="ru-RU" sz="1600" i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-1812,1 </a:t>
            </a:r>
            <a:r>
              <a:rPr lang="ru-RU" sz="1600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руб.,</a:t>
            </a:r>
          </a:p>
          <a:p>
            <a:pPr lvl="0" algn="ctr" defTabSz="914400">
              <a:defRPr/>
            </a:pPr>
            <a:r>
              <a:rPr lang="ru-RU" sz="1600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областного бюджетов – </a:t>
            </a:r>
            <a:r>
              <a:rPr lang="ru-RU" sz="1600" i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360,3тыс</a:t>
            </a:r>
            <a:r>
              <a:rPr lang="ru-RU" sz="1600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руб.,</a:t>
            </a:r>
          </a:p>
          <a:p>
            <a:pPr lvl="0" defTabSz="914400">
              <a:defRPr/>
            </a:pPr>
            <a:r>
              <a:rPr lang="ru-RU" sz="1600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Софинансирование за счет местного бюджета </a:t>
            </a:r>
            <a:r>
              <a:rPr lang="ru-RU" sz="1600" i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–326,6тыс</a:t>
            </a:r>
            <a:r>
              <a:rPr lang="ru-RU" sz="1600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lvl="0" algn="ctr" defTabSz="914400">
              <a:defRPr/>
            </a:pPr>
            <a:endParaRPr lang="ru-RU" sz="1400" i="1" kern="0" dirty="0">
              <a:solidFill>
                <a:prstClr val="black"/>
              </a:solidFill>
            </a:endParaRPr>
          </a:p>
        </p:txBody>
      </p:sp>
      <p:sp>
        <p:nvSpPr>
          <p:cNvPr id="12" name="Прямоугольник с двумя усеченными противолежащими углами 11"/>
          <p:cNvSpPr/>
          <p:nvPr/>
        </p:nvSpPr>
        <p:spPr>
          <a:xfrm>
            <a:off x="5701716" y="4257675"/>
            <a:ext cx="6358856" cy="2281237"/>
          </a:xfrm>
          <a:prstGeom prst="snip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701716" y="4257675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914400"/>
            <a:r>
              <a:rPr lang="ru-RU" sz="1600" b="1" i="1" dirty="0">
                <a:solidFill>
                  <a:prstClr val="black"/>
                </a:solidFill>
              </a:rPr>
              <a:t>В рамках данного национального проекта </a:t>
            </a:r>
            <a:r>
              <a:rPr lang="ru-RU" sz="1600" b="1" i="1" dirty="0" smtClean="0">
                <a:solidFill>
                  <a:prstClr val="black"/>
                </a:solidFill>
              </a:rPr>
              <a:t>«Повышение эстетического и функционального уровня территорий Смоленской области» планируются работы по обустройству детской площадки в парке имени Кристины </a:t>
            </a:r>
            <a:r>
              <a:rPr lang="ru-RU" sz="1600" b="1" i="1" dirty="0" err="1" smtClean="0">
                <a:solidFill>
                  <a:prstClr val="black"/>
                </a:solidFill>
              </a:rPr>
              <a:t>Кузенковой</a:t>
            </a:r>
            <a:endParaRPr lang="ru-RU" sz="1600" i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914400">
              <a:defRPr/>
            </a:pPr>
            <a:endParaRPr lang="ru-RU" sz="200" i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914400">
              <a:defRPr/>
            </a:pPr>
            <a:r>
              <a:rPr lang="ru-RU" sz="1600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проекта составила </a:t>
            </a:r>
            <a:r>
              <a:rPr lang="ru-RU" sz="1600" i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1944,4 </a:t>
            </a:r>
            <a:r>
              <a:rPr lang="ru-RU" sz="1600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</a:t>
            </a:r>
            <a:r>
              <a:rPr lang="ru-RU" sz="1600" i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Софинансирование </a:t>
            </a:r>
            <a:r>
              <a:rPr lang="ru-RU" sz="1600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счет местного бюджета </a:t>
            </a:r>
            <a:r>
              <a:rPr lang="ru-RU" sz="1600" i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–102,3тыс</a:t>
            </a:r>
            <a:r>
              <a:rPr lang="ru-RU" sz="1600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</a:t>
            </a:r>
          </a:p>
          <a:p>
            <a:pPr lvl="0" algn="ctr" defTabSz="914400">
              <a:defRPr/>
            </a:pPr>
            <a:endParaRPr lang="ru-RU" sz="1400" i="1" kern="0" dirty="0">
              <a:solidFill>
                <a:prstClr val="black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45"/>
          <a:stretch/>
        </p:blipFill>
        <p:spPr>
          <a:xfrm>
            <a:off x="84828" y="4273331"/>
            <a:ext cx="5616887" cy="2430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57" y="830179"/>
            <a:ext cx="2910568" cy="339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46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35" y="317793"/>
            <a:ext cx="3748005" cy="43214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30179"/>
          </a:xfrm>
          <a:solidFill>
            <a:schemeClr val="accent2"/>
          </a:solidFill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chemeClr val="bg1"/>
                </a:solidFill>
                <a:latin typeface="+mn-lt"/>
              </a:rPr>
              <a:t>Проект «Создание условий для обеспечения качественными услугами жилищно-коммунального хозяйства населения Смоленской области»</a:t>
            </a:r>
            <a:endParaRPr lang="ru-RU" sz="2800" b="1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32</a:t>
            </a:fld>
            <a:endParaRPr lang="ru-RU"/>
          </a:p>
        </p:txBody>
      </p:sp>
      <p:sp>
        <p:nvSpPr>
          <p:cNvPr id="14" name="Прямоугольник с двумя усеченными противолежащими углами 13"/>
          <p:cNvSpPr/>
          <p:nvPr/>
        </p:nvSpPr>
        <p:spPr>
          <a:xfrm>
            <a:off x="5254877" y="910268"/>
            <a:ext cx="6851065" cy="2534483"/>
          </a:xfrm>
          <a:prstGeom prst="snip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400"/>
            <a:r>
              <a:rPr lang="ru-RU" b="1" i="1" dirty="0">
                <a:solidFill>
                  <a:prstClr val="black"/>
                </a:solidFill>
              </a:rPr>
              <a:t>В рамках ведомственного проекта «Модернизация </a:t>
            </a:r>
            <a:r>
              <a:rPr lang="ru-RU" b="1" i="1" dirty="0" smtClean="0">
                <a:solidFill>
                  <a:prstClr val="black"/>
                </a:solidFill>
              </a:rPr>
              <a:t>систем коммунальной инфраструктуры Смоленской области» будет разработана проектная документация  и её экспертиза по объектам : реконструкция водоснабжения в с. Угра и д. Вознесенье.</a:t>
            </a:r>
            <a:endParaRPr lang="ru-RU" sz="300" i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проекта составила </a:t>
            </a:r>
            <a:r>
              <a:rPr lang="ru-RU" i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5000,0 </a:t>
            </a:r>
            <a:r>
              <a:rPr lang="ru-RU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r>
              <a:rPr lang="ru-RU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 них:</a:t>
            </a:r>
          </a:p>
          <a:p>
            <a:r>
              <a:rPr lang="ru-RU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Софинансирование за счет местного бюджета </a:t>
            </a:r>
            <a:r>
              <a:rPr lang="ru-RU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-50,6 </a:t>
            </a:r>
            <a:r>
              <a:rPr lang="ru-RU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  <a:p>
            <a:pPr lvl="0" algn="ctr" defTabSz="914400">
              <a:defRPr/>
            </a:pPr>
            <a:endParaRPr lang="ru-RU" sz="1600" i="1" kern="0" dirty="0">
              <a:solidFill>
                <a:prstClr val="black"/>
              </a:solidFill>
            </a:endParaRPr>
          </a:p>
        </p:txBody>
      </p:sp>
      <p:sp>
        <p:nvSpPr>
          <p:cNvPr id="9" name="Прямоугольник с двумя усеченными противолежащими углами 8"/>
          <p:cNvSpPr/>
          <p:nvPr/>
        </p:nvSpPr>
        <p:spPr>
          <a:xfrm>
            <a:off x="4883402" y="3821867"/>
            <a:ext cx="6851065" cy="2534483"/>
          </a:xfrm>
          <a:prstGeom prst="snip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400"/>
            <a:r>
              <a:rPr lang="ru-RU" b="1" i="1" dirty="0">
                <a:solidFill>
                  <a:prstClr val="black"/>
                </a:solidFill>
              </a:rPr>
              <a:t>В рамках ведомственного проекта «Модернизация </a:t>
            </a:r>
            <a:r>
              <a:rPr lang="ru-RU" b="1" i="1" dirty="0" smtClean="0">
                <a:solidFill>
                  <a:prstClr val="black"/>
                </a:solidFill>
              </a:rPr>
              <a:t>систем коммунальной инфраструктуры Смоленской области» будет произведён ремонт шахтных колодцев в с. Угра в количестве 9 штук</a:t>
            </a:r>
            <a:endParaRPr lang="ru-RU" sz="300" i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проекта составила </a:t>
            </a:r>
            <a:r>
              <a:rPr lang="ru-RU" i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216,9 </a:t>
            </a:r>
            <a:r>
              <a:rPr lang="ru-RU" i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r>
              <a:rPr lang="ru-RU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 них:</a:t>
            </a:r>
          </a:p>
          <a:p>
            <a:r>
              <a:rPr lang="ru-RU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Софинансирование за счет местного бюджета </a:t>
            </a:r>
            <a:r>
              <a:rPr lang="ru-RU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-2,2 </a:t>
            </a:r>
            <a:r>
              <a:rPr lang="ru-RU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  <a:p>
            <a:pPr lvl="0" algn="ctr" defTabSz="914400">
              <a:defRPr/>
            </a:pPr>
            <a:endParaRPr lang="ru-RU" sz="1600" i="1" kern="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110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407" y="2347912"/>
            <a:ext cx="6286500" cy="4191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8606" y="996332"/>
            <a:ext cx="120947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Программой </a:t>
            </a:r>
            <a:r>
              <a:rPr lang="ru-RU" sz="2000" b="1" i="1" dirty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муниципальных внутренних </a:t>
            </a:r>
            <a:r>
              <a:rPr lang="ru-RU" sz="2000" b="1" i="1" dirty="0" smtClean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заимствований </a:t>
            </a:r>
            <a:r>
              <a:rPr lang="ru-RU" sz="2000" b="1" i="1" dirty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 </a:t>
            </a:r>
            <a:r>
              <a:rPr lang="ru-RU" sz="2000" b="1" i="1" dirty="0" smtClean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Угранского сельского поселения Угранского района Смоленской </a:t>
            </a:r>
            <a:r>
              <a:rPr lang="ru-RU" sz="2000" b="1" i="1" dirty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области на </a:t>
            </a:r>
            <a:r>
              <a:rPr lang="ru-RU" sz="2000" b="1" i="1" dirty="0" smtClean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</a:t>
            </a:r>
            <a:r>
              <a:rPr lang="en-US" sz="2000" b="1" i="1" dirty="0" smtClean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ru-RU" sz="2000" b="1" i="1" dirty="0" smtClean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 </a:t>
            </a:r>
            <a:r>
              <a:rPr lang="ru-RU" sz="2000" b="1" i="1" dirty="0" smtClean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2000" b="1" i="1" dirty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плановый период </a:t>
            </a:r>
            <a:r>
              <a:rPr lang="ru-RU" sz="2000" b="1" i="1" dirty="0" smtClean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</a:t>
            </a:r>
            <a:r>
              <a:rPr lang="en-US" sz="2000" b="1" i="1" dirty="0" smtClean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ru-RU" sz="2000" b="1" i="1" dirty="0" smtClean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-202</a:t>
            </a:r>
            <a:r>
              <a:rPr lang="en-US" sz="2000" b="1" i="1" dirty="0" smtClean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ru-RU" sz="2000" b="1" i="1" dirty="0" smtClean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годов не предусматривается получение кредитов от кредитных организаций. </a:t>
            </a:r>
          </a:p>
          <a:p>
            <a:pPr algn="ctr"/>
            <a:r>
              <a:rPr lang="ru-RU" sz="2000" b="1" i="1" dirty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Выдача бюджетных кредитов в </a:t>
            </a:r>
            <a:r>
              <a:rPr lang="ru-RU" sz="2000" b="1" i="1" dirty="0" smtClean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</a:t>
            </a:r>
            <a:r>
              <a:rPr lang="en-US" sz="2000" b="1" i="1" dirty="0" smtClean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ru-RU" sz="2000" b="1" i="1" dirty="0" smtClean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-202</a:t>
            </a:r>
            <a:r>
              <a:rPr lang="en-US" sz="2000" b="1" i="1" dirty="0" smtClean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ru-RU" sz="2000" b="1" i="1" dirty="0" smtClean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i="1" dirty="0">
                <a:solidFill>
                  <a:srgbClr val="1D9A7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годах также не планируется. </a:t>
            </a:r>
          </a:p>
        </p:txBody>
      </p:sp>
      <p:sp>
        <p:nvSpPr>
          <p:cNvPr id="20" name="object 2"/>
          <p:cNvSpPr/>
          <p:nvPr/>
        </p:nvSpPr>
        <p:spPr>
          <a:xfrm>
            <a:off x="6057" y="-6646"/>
            <a:ext cx="12179886" cy="672556"/>
          </a:xfrm>
          <a:prstGeom prst="rect">
            <a:avLst/>
          </a:prstGeom>
          <a:gradFill>
            <a:gsLst>
              <a:gs pos="0">
                <a:schemeClr val="accent2"/>
              </a:gs>
              <a:gs pos="5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3200" b="1" i="1" dirty="0" smtClean="0"/>
              <a:t>Структура муниципального долга</a:t>
            </a:r>
            <a:endParaRPr sz="3200" b="1" i="1" dirty="0"/>
          </a:p>
        </p:txBody>
      </p:sp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323298847"/>
              </p:ext>
            </p:extLst>
          </p:nvPr>
        </p:nvGraphicFramePr>
        <p:xfrm>
          <a:off x="789322" y="2768837"/>
          <a:ext cx="4885085" cy="22304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45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79475" y="61721"/>
            <a:ext cx="10629900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300" spc="-5" dirty="0"/>
              <a:t>Источники финансирования дефицита </a:t>
            </a:r>
            <a:r>
              <a:rPr sz="3300" spc="-10" dirty="0"/>
              <a:t>местного</a:t>
            </a:r>
            <a:r>
              <a:rPr sz="3300" spc="25" dirty="0"/>
              <a:t> </a:t>
            </a:r>
            <a:r>
              <a:rPr sz="3300" spc="-5" dirty="0"/>
              <a:t>бюджета</a:t>
            </a:r>
            <a:endParaRPr sz="3300" dirty="0"/>
          </a:p>
        </p:txBody>
      </p:sp>
      <p:sp>
        <p:nvSpPr>
          <p:cNvPr id="3" name="object 3"/>
          <p:cNvSpPr txBox="1"/>
          <p:nvPr/>
        </p:nvSpPr>
        <p:spPr>
          <a:xfrm>
            <a:off x="185419" y="636461"/>
            <a:ext cx="12006581" cy="109837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5"/>
              </a:spcBef>
            </a:pPr>
            <a:r>
              <a:rPr lang="ru-RU" sz="1700" dirty="0" smtClean="0">
                <a:latin typeface="Calibri"/>
                <a:cs typeface="Calibri"/>
              </a:rPr>
              <a:t>  </a:t>
            </a:r>
            <a:r>
              <a:rPr sz="1600" dirty="0" smtClean="0">
                <a:cs typeface="Calibri"/>
              </a:rPr>
              <a:t>В </a:t>
            </a:r>
            <a:r>
              <a:rPr sz="1600" spc="-5" dirty="0">
                <a:cs typeface="Calibri"/>
              </a:rPr>
              <a:t>Бюджетном </a:t>
            </a:r>
            <a:r>
              <a:rPr sz="1600" dirty="0">
                <a:cs typeface="Calibri"/>
              </a:rPr>
              <a:t>кодексе Российской Федерации в статье 96 </a:t>
            </a:r>
            <a:r>
              <a:rPr lang="ru-RU" sz="1600" dirty="0" smtClean="0">
                <a:cs typeface="Calibri"/>
              </a:rPr>
              <a:t>перечислен</a:t>
            </a:r>
            <a:r>
              <a:rPr sz="1600" dirty="0" smtClean="0">
                <a:cs typeface="Calibri"/>
              </a:rPr>
              <a:t> </a:t>
            </a:r>
            <a:r>
              <a:rPr lang="ru-RU" sz="1600" dirty="0" smtClean="0">
                <a:cs typeface="Calibri"/>
              </a:rPr>
              <a:t>состав</a:t>
            </a:r>
            <a:r>
              <a:rPr sz="1600" dirty="0" smtClean="0">
                <a:cs typeface="Calibri"/>
              </a:rPr>
              <a:t> </a:t>
            </a:r>
            <a:r>
              <a:rPr lang="ru-RU" sz="1600" dirty="0" smtClean="0">
                <a:cs typeface="Calibri"/>
              </a:rPr>
              <a:t>источников</a:t>
            </a:r>
            <a:r>
              <a:rPr sz="1600" dirty="0" smtClean="0">
                <a:cs typeface="Calibri"/>
              </a:rPr>
              <a:t> </a:t>
            </a:r>
            <a:r>
              <a:rPr lang="ru-RU" sz="1600" dirty="0" smtClean="0">
                <a:cs typeface="Calibri"/>
              </a:rPr>
              <a:t>внутреннего</a:t>
            </a:r>
            <a:r>
              <a:rPr sz="1600" dirty="0" smtClean="0">
                <a:cs typeface="Calibri"/>
              </a:rPr>
              <a:t> </a:t>
            </a:r>
            <a:r>
              <a:rPr lang="ru-RU" sz="1600" dirty="0" smtClean="0">
                <a:cs typeface="Calibri"/>
              </a:rPr>
              <a:t>финансирование</a:t>
            </a:r>
            <a:r>
              <a:rPr sz="1600" spc="85" dirty="0" smtClean="0">
                <a:cs typeface="Calibri"/>
              </a:rPr>
              <a:t> </a:t>
            </a:r>
            <a:r>
              <a:rPr lang="ru-RU" sz="1600" dirty="0" smtClean="0">
                <a:cs typeface="Calibri"/>
              </a:rPr>
              <a:t>дефицита </a:t>
            </a:r>
            <a:r>
              <a:rPr lang="ru-RU" sz="1600" spc="-5" dirty="0" smtClean="0">
                <a:cs typeface="Calibri"/>
              </a:rPr>
              <a:t>местного</a:t>
            </a:r>
            <a:r>
              <a:rPr sz="1600" spc="-5" dirty="0" smtClean="0">
                <a:cs typeface="Calibri"/>
              </a:rPr>
              <a:t> </a:t>
            </a:r>
            <a:r>
              <a:rPr sz="1600" dirty="0">
                <a:cs typeface="Calibri"/>
              </a:rPr>
              <a:t>бюджета, которые в обязательном порядке и в полном </a:t>
            </a:r>
            <a:r>
              <a:rPr sz="1600" spc="-5" dirty="0">
                <a:cs typeface="Calibri"/>
              </a:rPr>
              <a:t>объёме отражаются </a:t>
            </a:r>
            <a:r>
              <a:rPr sz="1600" dirty="0">
                <a:cs typeface="Calibri"/>
              </a:rPr>
              <a:t>в </a:t>
            </a:r>
            <a:r>
              <a:rPr lang="ru-RU" sz="1600" dirty="0" smtClean="0">
                <a:cs typeface="Calibri"/>
              </a:rPr>
              <a:t>бюджете</a:t>
            </a:r>
            <a:r>
              <a:rPr sz="1600" dirty="0" smtClean="0">
                <a:cs typeface="Calibri"/>
              </a:rPr>
              <a:t> (</a:t>
            </a:r>
            <a:r>
              <a:rPr lang="ru-RU" sz="1600" dirty="0" smtClean="0">
                <a:cs typeface="Calibri"/>
              </a:rPr>
              <a:t>приложение</a:t>
            </a:r>
            <a:r>
              <a:rPr sz="1600" spc="-85" dirty="0" smtClean="0">
                <a:cs typeface="Calibri"/>
              </a:rPr>
              <a:t> </a:t>
            </a:r>
            <a:r>
              <a:rPr sz="1600" dirty="0" smtClean="0">
                <a:cs typeface="Calibri"/>
              </a:rPr>
              <a:t>№</a:t>
            </a:r>
            <a:r>
              <a:rPr lang="ru-RU" sz="1600" dirty="0" smtClean="0">
                <a:cs typeface="Calibri"/>
              </a:rPr>
              <a:t>1</a:t>
            </a:r>
            <a:endParaRPr sz="1600" dirty="0">
              <a:cs typeface="Calibri"/>
            </a:endParaRPr>
          </a:p>
          <a:p>
            <a:pPr marL="12700" marR="537845" algn="just">
              <a:lnSpc>
                <a:spcPts val="2240"/>
              </a:lnSpc>
              <a:spcBef>
                <a:spcPts val="100"/>
              </a:spcBef>
            </a:pPr>
            <a:r>
              <a:rPr sz="1600" dirty="0" smtClean="0">
                <a:cs typeface="Calibri"/>
              </a:rPr>
              <a:t>к </a:t>
            </a:r>
            <a:r>
              <a:rPr lang="ru-RU" sz="1600" dirty="0" smtClean="0">
                <a:cs typeface="Calibri"/>
              </a:rPr>
              <a:t>решению №45 от 22.12.2023г. « </a:t>
            </a:r>
            <a:r>
              <a:rPr lang="ru-RU" sz="1600" dirty="0"/>
              <a:t>О бюджете муниципального образования Угранского сельского поселения Угранского района </a:t>
            </a:r>
            <a:r>
              <a:rPr lang="ru-RU" sz="1600" dirty="0" smtClean="0"/>
              <a:t>Смоленской» </a:t>
            </a:r>
            <a:r>
              <a:rPr lang="ru-RU" altLang="ru-RU" sz="1600" dirty="0"/>
              <a:t>на 2024 год и  на плановый период  2025-2026 годов</a:t>
            </a:r>
            <a:r>
              <a:rPr sz="1600" spc="-5" dirty="0" smtClean="0">
                <a:cs typeface="Calibri"/>
              </a:rPr>
              <a:t>). </a:t>
            </a:r>
            <a:endParaRPr sz="1600" dirty="0">
              <a:cs typeface="Calibri"/>
            </a:endParaRPr>
          </a:p>
        </p:txBody>
      </p:sp>
      <p:graphicFrame>
        <p:nvGraphicFramePr>
          <p:cNvPr id="6" name="object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6925294"/>
              </p:ext>
            </p:extLst>
          </p:nvPr>
        </p:nvGraphicFramePr>
        <p:xfrm>
          <a:off x="185419" y="1781259"/>
          <a:ext cx="11582400" cy="46966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814371"/>
                <a:gridCol w="1255923"/>
                <a:gridCol w="1126162"/>
                <a:gridCol w="1595004"/>
                <a:gridCol w="1395470"/>
                <a:gridCol w="1395470"/>
              </a:tblGrid>
              <a:tr h="109510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sz="1800" dirty="0">
                        <a:solidFill>
                          <a:schemeClr val="bg1"/>
                        </a:solidFill>
                        <a:latin typeface="Times New Roman"/>
                        <a:cs typeface="Times New Roman"/>
                      </a:endParaRPr>
                    </a:p>
                    <a:p>
                      <a:pPr marL="48895" algn="ctr">
                        <a:lnSpc>
                          <a:spcPct val="100000"/>
                        </a:lnSpc>
                        <a:spcBef>
                          <a:spcPts val="1055"/>
                        </a:spcBef>
                      </a:pPr>
                      <a:r>
                        <a:rPr sz="1800" b="1" spc="-5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Наименование</a:t>
                      </a:r>
                      <a:r>
                        <a:rPr sz="1800" b="1" spc="-20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5" dirty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показателей</a:t>
                      </a:r>
                      <a:endParaRPr sz="1800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57785"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Calibri"/>
                          <a:cs typeface="Calibri"/>
                        </a:rPr>
                        <a:t> 2022 год</a:t>
                      </a:r>
                      <a:endParaRPr sz="1800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 marL="0" marR="0" marT="31115" marB="0" anchor="ctr"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57785"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    2023 год</a:t>
                      </a:r>
                      <a:endParaRPr sz="1800" dirty="0">
                        <a:solidFill>
                          <a:schemeClr val="bg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3111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57785" algn="ctr">
                        <a:lnSpc>
                          <a:spcPct val="100000"/>
                        </a:lnSpc>
                      </a:pPr>
                      <a:r>
                        <a:rPr sz="18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202</a:t>
                      </a: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4</a:t>
                      </a:r>
                      <a:r>
                        <a:rPr sz="18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 </a:t>
                      </a: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год</a:t>
                      </a:r>
                      <a:endParaRPr sz="1800" dirty="0">
                        <a:solidFill>
                          <a:schemeClr val="bg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127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57785"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2025 год</a:t>
                      </a:r>
                      <a:endParaRPr sz="1800" dirty="0">
                        <a:solidFill>
                          <a:schemeClr val="bg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127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57785" algn="ctr">
                        <a:lnSpc>
                          <a:spcPct val="100000"/>
                        </a:lnSpc>
                      </a:pP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Calibri"/>
                          <a:ea typeface="+mn-ea"/>
                          <a:cs typeface="Calibri"/>
                        </a:rPr>
                        <a:t>2026 год</a:t>
                      </a:r>
                      <a:endParaRPr sz="1800" dirty="0">
                        <a:solidFill>
                          <a:schemeClr val="bg1"/>
                        </a:solidFill>
                        <a:latin typeface="Calibri"/>
                        <a:ea typeface="+mn-ea"/>
                        <a:cs typeface="Calibri"/>
                      </a:endParaRPr>
                    </a:p>
                  </a:txBody>
                  <a:tcPr marL="0" marR="0" marT="1270" marB="0" anchor="ctr">
                    <a:solidFill>
                      <a:schemeClr val="accent2"/>
                    </a:solidFill>
                  </a:tcPr>
                </a:tc>
              </a:tr>
              <a:tr h="364918"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b="0" spc="-5" dirty="0">
                          <a:latin typeface="+mn-lt"/>
                          <a:cs typeface="Calibri"/>
                        </a:rPr>
                        <a:t>Доходы,</a:t>
                      </a:r>
                      <a:r>
                        <a:rPr sz="1800" b="0" spc="-1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1800" b="0" spc="-5" dirty="0">
                          <a:latin typeface="+mn-lt"/>
                          <a:cs typeface="Calibri"/>
                        </a:rPr>
                        <a:t>тыс.руб.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31115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69 155,5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94615" marB="0"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68751,4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57524,8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60960" marB="0"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17703,5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60960" marB="0"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18182,8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60960" marB="0"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358583"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b="0" spc="-5" dirty="0">
                          <a:latin typeface="+mn-lt"/>
                          <a:cs typeface="Calibri"/>
                        </a:rPr>
                        <a:t>Расходы,</a:t>
                      </a:r>
                      <a:r>
                        <a:rPr sz="1800" b="0" spc="-1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1800" b="0" spc="-5" dirty="0">
                          <a:latin typeface="+mn-lt"/>
                          <a:cs typeface="Calibri"/>
                        </a:rPr>
                        <a:t>тыс.руб.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31115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00"/>
                        </a:spcBef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70 587,0 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8890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68517,8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58824,8</a:t>
                      </a:r>
                      <a:endParaRPr lang="ru-RU" sz="1800" b="0" spc="-1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5461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17703,5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54610" marB="0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18182,8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54610" marB="0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912495">
                <a:tc>
                  <a:txBody>
                    <a:bodyPr/>
                    <a:lstStyle/>
                    <a:p>
                      <a:pPr marL="45085" marR="31559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b="0" spc="-5" dirty="0">
                          <a:latin typeface="+mn-lt"/>
                          <a:cs typeface="Calibri"/>
                        </a:rPr>
                        <a:t>Дефицит(-), </a:t>
                      </a:r>
                      <a:r>
                        <a:rPr sz="1800" b="0" dirty="0">
                          <a:latin typeface="+mn-lt"/>
                          <a:cs typeface="Calibri"/>
                        </a:rPr>
                        <a:t>Профицит </a:t>
                      </a:r>
                      <a:r>
                        <a:rPr sz="1800" b="0" spc="-5" dirty="0">
                          <a:latin typeface="+mn-lt"/>
                          <a:cs typeface="Calibri"/>
                        </a:rPr>
                        <a:t>(+),  тыс.руб.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31115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5778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1800" b="0" dirty="0">
                        <a:latin typeface="+mn-lt"/>
                        <a:cs typeface="Times New Roman"/>
                      </a:endParaRPr>
                    </a:p>
                    <a:p>
                      <a:pPr marL="635" marR="57785" algn="ctr">
                        <a:lnSpc>
                          <a:spcPct val="100000"/>
                        </a:lnSpc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-1 431,5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127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233,6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lang="ru-RU" sz="1800" b="0" spc="-1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Calibri"/>
                        </a:rPr>
                        <a:t>-1300,0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3175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0" cap="none" spc="-1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Calibri"/>
                      </a:endParaRPr>
                    </a:p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Calibri"/>
                        </a:rPr>
                        <a:t>0,0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3175" marB="0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0" cap="none" spc="-1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Calibri"/>
                      </a:endParaRPr>
                    </a:p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Calibri"/>
                        </a:rPr>
                        <a:t>0,0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3175" marB="0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910590">
                <a:tc>
                  <a:txBody>
                    <a:bodyPr/>
                    <a:lstStyle/>
                    <a:p>
                      <a:pPr marL="45085" marR="10350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800" b="0" spc="-5" dirty="0">
                          <a:latin typeface="+mn-lt"/>
                          <a:cs typeface="Calibri"/>
                        </a:rPr>
                        <a:t>Источники финансирования  </a:t>
                      </a:r>
                      <a:r>
                        <a:rPr sz="1800" b="0" dirty="0">
                          <a:latin typeface="+mn-lt"/>
                          <a:cs typeface="Calibri"/>
                        </a:rPr>
                        <a:t>дефицита,</a:t>
                      </a:r>
                      <a:r>
                        <a:rPr sz="1800" b="0" spc="-1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lang="ru-RU" sz="1800" b="0" spc="-10" dirty="0" smtClean="0">
                          <a:latin typeface="+mn-lt"/>
                          <a:cs typeface="Calibri"/>
                        </a:rPr>
                        <a:t>т</a:t>
                      </a:r>
                      <a:r>
                        <a:rPr sz="1800" b="0" spc="-5" dirty="0" err="1" smtClean="0">
                          <a:latin typeface="+mn-lt"/>
                          <a:cs typeface="Calibri"/>
                        </a:rPr>
                        <a:t>ыс.руб</a:t>
                      </a:r>
                      <a:r>
                        <a:rPr sz="1800" b="0" spc="-5" dirty="0">
                          <a:latin typeface="+mn-lt"/>
                          <a:cs typeface="Calibri"/>
                        </a:rPr>
                        <a:t>.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3175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57785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800" b="0" dirty="0">
                        <a:latin typeface="+mn-lt"/>
                        <a:cs typeface="Times New Roman"/>
                      </a:endParaRPr>
                    </a:p>
                    <a:p>
                      <a:pPr marL="635" marR="57785" algn="ctr">
                        <a:lnSpc>
                          <a:spcPct val="100000"/>
                        </a:lnSpc>
                      </a:pP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1 431,5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5715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0" cap="none" spc="-1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Calibri"/>
                      </a:endParaRPr>
                    </a:p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Calibri"/>
                        </a:rPr>
                        <a:t>233,6</a:t>
                      </a:r>
                    </a:p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800" b="0" spc="-1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Calibri"/>
                        </a:rPr>
                        <a:t>1300,0</a:t>
                      </a:r>
                      <a:endParaRPr kumimoji="0" lang="ru-RU" sz="1800" b="0" i="0" u="none" strike="noStrike" kern="0" cap="none" spc="-1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1270" marB="0"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0" cap="none" spc="-1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Calibri"/>
                      </a:endParaRPr>
                    </a:p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Calibri"/>
                        </a:rPr>
                        <a:t>0,0</a:t>
                      </a:r>
                    </a:p>
                    <a:p>
                      <a:pPr marL="2540" marR="57785"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1270" marB="0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0" cap="none" spc="-1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Calibri"/>
                      </a:endParaRPr>
                    </a:p>
                    <a:p>
                      <a:pPr marL="2540" marR="57785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74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Calibri"/>
                        </a:rPr>
                        <a:t>0,0</a:t>
                      </a:r>
                    </a:p>
                  </a:txBody>
                  <a:tcPr marL="0" marR="0" marT="1270" marB="0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954866">
                <a:tc>
                  <a:txBody>
                    <a:bodyPr/>
                    <a:lstStyle/>
                    <a:p>
                      <a:pPr marL="4508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lang="ru-RU" sz="1800" b="0" dirty="0" smtClean="0">
                          <a:latin typeface="+mn-lt"/>
                          <a:cs typeface="Calibri"/>
                        </a:rPr>
                        <a:t>Остаток </a:t>
                      </a:r>
                      <a:r>
                        <a:rPr sz="1800" b="0" dirty="0" err="1" smtClean="0">
                          <a:latin typeface="+mn-lt"/>
                          <a:cs typeface="Calibri"/>
                        </a:rPr>
                        <a:t>на</a:t>
                      </a:r>
                      <a:r>
                        <a:rPr sz="1800" b="0" spc="20" dirty="0" smtClean="0">
                          <a:latin typeface="+mn-lt"/>
                          <a:cs typeface="Calibri"/>
                        </a:rPr>
                        <a:t> </a:t>
                      </a:r>
                      <a:r>
                        <a:rPr sz="1800" b="0" spc="-5" dirty="0">
                          <a:latin typeface="+mn-lt"/>
                          <a:cs typeface="Calibri"/>
                        </a:rPr>
                        <a:t>счетах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  <a:p>
                      <a:pPr marL="45085" marR="109220">
                        <a:lnSpc>
                          <a:spcPct val="100000"/>
                        </a:lnSpc>
                      </a:pPr>
                      <a:r>
                        <a:rPr sz="1800" b="0" dirty="0">
                          <a:latin typeface="+mn-lt"/>
                          <a:cs typeface="Calibri"/>
                        </a:rPr>
                        <a:t>по </a:t>
                      </a:r>
                      <a:r>
                        <a:rPr sz="1800" b="0" spc="-5" dirty="0">
                          <a:latin typeface="+mn-lt"/>
                          <a:cs typeface="Calibri"/>
                        </a:rPr>
                        <a:t>исполнению </a:t>
                      </a:r>
                      <a:r>
                        <a:rPr sz="1800" b="0" dirty="0">
                          <a:latin typeface="+mn-lt"/>
                          <a:cs typeface="Calibri"/>
                        </a:rPr>
                        <a:t>бюджета на  конец периода,</a:t>
                      </a:r>
                      <a:r>
                        <a:rPr sz="1800" b="0" spc="-10" dirty="0">
                          <a:latin typeface="+mn-lt"/>
                          <a:cs typeface="Calibri"/>
                        </a:rPr>
                        <a:t> </a:t>
                      </a:r>
                      <a:r>
                        <a:rPr sz="1800" b="0" spc="-5" dirty="0">
                          <a:latin typeface="+mn-lt"/>
                          <a:cs typeface="Calibri"/>
                        </a:rPr>
                        <a:t>тыс.руб.</a:t>
                      </a:r>
                      <a:endParaRPr sz="1800" b="0" dirty="0">
                        <a:latin typeface="+mn-lt"/>
                        <a:cs typeface="Calibri"/>
                      </a:endParaRPr>
                    </a:p>
                  </a:txBody>
                  <a:tcPr marL="0" marR="0" marT="31750" marB="0"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57785">
                        <a:lnSpc>
                          <a:spcPct val="100000"/>
                        </a:lnSpc>
                      </a:pPr>
                      <a:r>
                        <a:rPr lang="ru-RU" sz="1800" b="0" dirty="0" smtClean="0">
                          <a:latin typeface="+mn-lt"/>
                          <a:cs typeface="Times New Roman"/>
                        </a:rPr>
                        <a:t>    </a:t>
                      </a:r>
                    </a:p>
                    <a:p>
                      <a:pPr marR="57785">
                        <a:lnSpc>
                          <a:spcPct val="100000"/>
                        </a:lnSpc>
                      </a:pPr>
                      <a:r>
                        <a:rPr lang="ru-RU" sz="1800" b="0" dirty="0" smtClean="0">
                          <a:latin typeface="+mn-lt"/>
                          <a:cs typeface="Times New Roman"/>
                        </a:rPr>
                        <a:t>   1 066,5</a:t>
                      </a:r>
                      <a:endParaRPr sz="1800" b="0" spc="-1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Calibri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b="0" dirty="0">
                        <a:latin typeface="+mn-lt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lang="ru-RU" sz="1800" b="0" dirty="0" smtClean="0">
                          <a:latin typeface="+mn-lt"/>
                          <a:cs typeface="Times New Roman"/>
                        </a:rPr>
                        <a:t>1300,2</a:t>
                      </a:r>
                      <a:endParaRPr sz="1800" b="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b="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>
                    <a:lnT w="12700">
                      <a:solidFill>
                        <a:srgbClr val="FFFFFF"/>
                      </a:solidFill>
                      <a:prstDash val="soli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b="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 b="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56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19">
            <a:extLst>
              <a:ext uri="{FF2B5EF4-FFF2-40B4-BE49-F238E27FC236}">
                <a16:creationId xmlns="" xmlns:a16="http://schemas.microsoft.com/office/drawing/2014/main" id="{5DCB5928-DC7D-4612-9922-441966E1562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1" name="Freeform: Shape 21">
            <a:extLst>
              <a:ext uri="{FF2B5EF4-FFF2-40B4-BE49-F238E27FC236}">
                <a16:creationId xmlns="" xmlns:a16="http://schemas.microsoft.com/office/drawing/2014/main" id="{682C1161-1736-45EC-99B7-33F3CAE9D51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762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2" name="Freeform: Shape 23">
            <a:extLst>
              <a:ext uri="{FF2B5EF4-FFF2-40B4-BE49-F238E27FC236}">
                <a16:creationId xmlns="" xmlns:a16="http://schemas.microsoft.com/office/drawing/2014/main" id="{84D4DDB8-B68F-45B0-9F62-C4279996F67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700CE77-6F64-454B-A8EC-D5F3FAA5B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142" y="5626847"/>
            <a:ext cx="4572108" cy="124777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ru-RU" sz="48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Monotype Corsiva"/>
              </a:rPr>
              <a:t>Спасибо </a:t>
            </a:r>
            <a:r>
              <a:rPr lang="ru-RU" sz="48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Monotype Corsiva"/>
              </a:rPr>
              <a:t>за внимание!</a:t>
            </a:r>
          </a:p>
        </p:txBody>
      </p:sp>
      <p:sp>
        <p:nvSpPr>
          <p:cNvPr id="33" name="Rectangle 25">
            <a:extLst>
              <a:ext uri="{FF2B5EF4-FFF2-40B4-BE49-F238E27FC236}">
                <a16:creationId xmlns="" xmlns:a16="http://schemas.microsoft.com/office/drawing/2014/main" id="{AF2F604E-43BE-4DC3-B983-E071523364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Rectangle 27">
            <a:extLst>
              <a:ext uri="{FF2B5EF4-FFF2-40B4-BE49-F238E27FC236}">
                <a16:creationId xmlns="" xmlns:a16="http://schemas.microsoft.com/office/drawing/2014/main" id="{08C9B587-E65E-4B52-B37C-ABEBB6E879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Рисунок 9" descr="чапп.jpg">
            <a:extLst>
              <a:ext uri="{FF2B5EF4-FFF2-40B4-BE49-F238E27FC236}">
                <a16:creationId xmlns="" xmlns:a16="http://schemas.microsoft.com/office/drawing/2014/main" id="{14A2A74F-04C1-7B45-9273-26820053B3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14356" y="733761"/>
            <a:ext cx="6408836" cy="523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>
            <a:extLst>
              <a:ext uri="{FF2B5EF4-FFF2-40B4-BE49-F238E27FC236}">
                <a16:creationId xmlns="" xmlns:a16="http://schemas.microsoft.com/office/drawing/2014/main" id="{FE427C19-0383-D54E-B1C3-5FA4A2465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" y="16939"/>
            <a:ext cx="1247259" cy="1055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Текст 2"/>
          <p:cNvSpPr txBox="1">
            <a:spLocks/>
          </p:cNvSpPr>
          <p:nvPr/>
        </p:nvSpPr>
        <p:spPr>
          <a:xfrm>
            <a:off x="-10160" y="1110356"/>
            <a:ext cx="4727255" cy="45131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Clr>
                <a:srgbClr val="37435C"/>
              </a:buClr>
              <a:buFont typeface="Arial" panose="020B0604020202020204" pitchFamily="34" charset="0"/>
              <a:buNone/>
              <a:defRPr/>
            </a:pPr>
            <a:r>
              <a:rPr lang="ru-RU" sz="1400" dirty="0" smtClean="0"/>
              <a:t>  </a:t>
            </a:r>
            <a:r>
              <a:rPr lang="ru-RU" altLang="ru-RU" sz="1100" b="1" i="1" dirty="0" smtClean="0">
                <a:latin typeface="Times New Roman" pitchFamily="18" charset="0"/>
              </a:rPr>
              <a:t>Финансовое управление Администрации муниципального образования</a:t>
            </a:r>
          </a:p>
          <a:p>
            <a:pPr marL="0" indent="0">
              <a:lnSpc>
                <a:spcPct val="80000"/>
              </a:lnSpc>
              <a:buClr>
                <a:srgbClr val="37435C"/>
              </a:buClr>
              <a:buFont typeface="Arial" panose="020B0604020202020204" pitchFamily="34" charset="0"/>
              <a:buNone/>
              <a:defRPr/>
            </a:pPr>
            <a:r>
              <a:rPr lang="ru-RU" altLang="ru-RU" sz="1100" b="1" i="1" dirty="0" smtClean="0">
                <a:latin typeface="Times New Roman" pitchFamily="18" charset="0"/>
              </a:rPr>
              <a:t> «Угранский   район» Смоленской области</a:t>
            </a:r>
            <a:endParaRPr lang="ru-RU" altLang="ru-RU" sz="1100" b="1" i="1" u="sng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000" b="1" i="1" u="sng" dirty="0" smtClean="0">
                <a:latin typeface="Times New Roman" pitchFamily="18" charset="0"/>
              </a:rPr>
              <a:t>Адрес:</a:t>
            </a:r>
            <a:r>
              <a:rPr lang="ru-RU" altLang="ru-RU" sz="1000" dirty="0" smtClean="0">
                <a:latin typeface="Times New Roman" pitchFamily="18" charset="0"/>
              </a:rPr>
              <a:t> 215430, ул. Ленина, д.38, с. Угра, Смоленской области</a:t>
            </a:r>
            <a:endParaRPr lang="ru-RU" altLang="ru-RU" sz="1000" b="1" i="1" u="sng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000" b="1" i="1" u="sng" dirty="0" smtClean="0">
                <a:latin typeface="Times New Roman" pitchFamily="18" charset="0"/>
              </a:rPr>
              <a:t>Для обратной связи граждан: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000" b="1" i="1" u="sng" dirty="0" smtClean="0">
                <a:latin typeface="Times New Roman" pitchFamily="18" charset="0"/>
              </a:rPr>
              <a:t>Телефон:</a:t>
            </a:r>
            <a:r>
              <a:rPr lang="ru-RU" altLang="ru-RU" sz="1000" dirty="0" smtClean="0">
                <a:latin typeface="Times New Roman" pitchFamily="18" charset="0"/>
              </a:rPr>
              <a:t> +7 (48137) 4-19-44</a:t>
            </a:r>
            <a:endParaRPr lang="ru-RU" altLang="ru-RU" sz="1000" b="1" i="1" u="sng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000" b="1" i="1" u="sng" dirty="0" smtClean="0">
                <a:latin typeface="Times New Roman" pitchFamily="18" charset="0"/>
              </a:rPr>
              <a:t>Факс</a:t>
            </a:r>
            <a:r>
              <a:rPr lang="ru-RU" altLang="ru-RU" sz="1000" dirty="0" smtClean="0">
                <a:latin typeface="Times New Roman" pitchFamily="18" charset="0"/>
              </a:rPr>
              <a:t>: +7 (48137) 4-12-65</a:t>
            </a:r>
            <a:endParaRPr lang="en-US" altLang="ru-RU" sz="1000" b="1" i="1" u="sng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000" b="1" i="1" u="sng" dirty="0" smtClean="0">
                <a:latin typeface="Times New Roman" pitchFamily="18" charset="0"/>
              </a:rPr>
              <a:t>Почта</a:t>
            </a:r>
            <a:r>
              <a:rPr lang="en-US" altLang="ru-RU" sz="1000" dirty="0" smtClean="0">
                <a:latin typeface="Times New Roman" pitchFamily="18" charset="0"/>
              </a:rPr>
              <a:t>:    </a:t>
            </a:r>
            <a:r>
              <a:rPr lang="en-US" altLang="ru-RU" sz="1000" b="1" dirty="0" smtClean="0">
                <a:latin typeface="Times New Roman" pitchFamily="18" charset="0"/>
              </a:rPr>
              <a:t>fug17.ugra@yandex.ru</a:t>
            </a:r>
            <a:endParaRPr lang="ru-RU" altLang="ru-RU" sz="1000" b="1" i="1" u="sng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000" b="1" i="1" u="sng" dirty="0" smtClean="0">
                <a:latin typeface="Times New Roman" pitchFamily="18" charset="0"/>
              </a:rPr>
              <a:t>Режим работы:</a:t>
            </a:r>
            <a:r>
              <a:rPr lang="ru-RU" altLang="ru-RU" sz="1000" dirty="0" smtClean="0">
                <a:latin typeface="Times New Roman" pitchFamily="18" charset="0"/>
              </a:rPr>
              <a:t/>
            </a:r>
            <a:br>
              <a:rPr lang="ru-RU" altLang="ru-RU" sz="1000" dirty="0" smtClean="0">
                <a:latin typeface="Times New Roman" pitchFamily="18" charset="0"/>
              </a:rPr>
            </a:br>
            <a:r>
              <a:rPr lang="ru-RU" altLang="ru-RU" sz="1000" dirty="0" smtClean="0">
                <a:latin typeface="Times New Roman" pitchFamily="18" charset="0"/>
              </a:rPr>
              <a:t>понедельник-пятница: 0</a:t>
            </a:r>
            <a:r>
              <a:rPr lang="en-US" altLang="ru-RU" sz="1000" dirty="0" smtClean="0">
                <a:latin typeface="Times New Roman" pitchFamily="18" charset="0"/>
              </a:rPr>
              <a:t>9</a:t>
            </a:r>
            <a:r>
              <a:rPr lang="ru-RU" altLang="ru-RU" sz="1000" dirty="0" smtClean="0">
                <a:latin typeface="Times New Roman" pitchFamily="18" charset="0"/>
              </a:rPr>
              <a:t>:00 - 17:</a:t>
            </a:r>
            <a:r>
              <a:rPr lang="en-US" altLang="ru-RU" sz="1000" dirty="0" smtClean="0">
                <a:latin typeface="Times New Roman" pitchFamily="18" charset="0"/>
              </a:rPr>
              <a:t>15</a:t>
            </a:r>
            <a:r>
              <a:rPr lang="ru-RU" altLang="ru-RU" sz="1000" dirty="0" smtClean="0">
                <a:latin typeface="Times New Roman" pitchFamily="18" charset="0"/>
              </a:rPr>
              <a:t/>
            </a:r>
            <a:br>
              <a:rPr lang="ru-RU" altLang="ru-RU" sz="1000" dirty="0" smtClean="0">
                <a:latin typeface="Times New Roman" pitchFamily="18" charset="0"/>
              </a:rPr>
            </a:br>
            <a:r>
              <a:rPr lang="ru-RU" altLang="ru-RU" sz="1000" dirty="0" smtClean="0">
                <a:latin typeface="Times New Roman" pitchFamily="18" charset="0"/>
              </a:rPr>
              <a:t>перерыв на обед: 13:00 - 14:00</a:t>
            </a:r>
            <a:br>
              <a:rPr lang="ru-RU" altLang="ru-RU" sz="1000" dirty="0" smtClean="0">
                <a:latin typeface="Times New Roman" pitchFamily="18" charset="0"/>
              </a:rPr>
            </a:br>
            <a:r>
              <a:rPr lang="ru-RU" altLang="ru-RU" sz="1000" dirty="0" smtClean="0">
                <a:latin typeface="Times New Roman" pitchFamily="18" charset="0"/>
              </a:rPr>
              <a:t>выходные: суббота-воскресенье</a:t>
            </a:r>
            <a:endParaRPr lang="ru-RU" altLang="ru-RU" sz="1000" b="1" i="1" u="sng" dirty="0" smtClean="0">
              <a:latin typeface="Times New Roman" pitchFamily="18" charset="0"/>
            </a:endParaRP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000" b="1" i="1" u="sng" dirty="0" smtClean="0">
                <a:latin typeface="Times New Roman" pitchFamily="18" charset="0"/>
              </a:rPr>
              <a:t>Формой участия граждан в публичных слушаньях</a:t>
            </a:r>
            <a:r>
              <a:rPr lang="ru-RU" altLang="ru-RU" sz="1000" dirty="0" smtClean="0">
                <a:latin typeface="Times New Roman" pitchFamily="18" charset="0"/>
              </a:rPr>
              <a:t> является предоставление предложений в письменной форме и личное участие</a:t>
            </a:r>
          </a:p>
          <a:p>
            <a:pPr>
              <a:lnSpc>
                <a:spcPct val="80000"/>
              </a:lnSpc>
              <a:buClr>
                <a:srgbClr val="37435C"/>
              </a:buClr>
              <a:buFont typeface="Times New Roman" pitchFamily="18" charset="0"/>
              <a:buChar char="•"/>
              <a:defRPr/>
            </a:pPr>
            <a:r>
              <a:rPr lang="ru-RU" altLang="ru-RU" sz="1000" b="1" i="1" u="sng" dirty="0" smtClean="0">
                <a:latin typeface="Times New Roman" pitchFamily="18" charset="0"/>
              </a:rPr>
              <a:t>Вопросы, предложения и отзывы</a:t>
            </a:r>
            <a:r>
              <a:rPr lang="ru-RU" altLang="ru-RU" sz="1000" b="1" i="1" dirty="0" smtClean="0">
                <a:latin typeface="Times New Roman" pitchFamily="18" charset="0"/>
              </a:rPr>
              <a:t> </a:t>
            </a:r>
            <a:r>
              <a:rPr lang="ru-RU" altLang="ru-RU" sz="1000" dirty="0" smtClean="0">
                <a:latin typeface="Times New Roman" pitchFamily="18" charset="0"/>
              </a:rPr>
              <a:t>вы можете оставить на нашем сайте в разделе «Интернет-приемная» или по электронной почте указанной выше.</a:t>
            </a:r>
          </a:p>
          <a:p>
            <a:pPr>
              <a:lnSpc>
                <a:spcPct val="80000"/>
              </a:lnSpc>
              <a:buClr>
                <a:srgbClr val="37435C"/>
              </a:buClr>
              <a:defRPr/>
            </a:pPr>
            <a:r>
              <a:rPr lang="ru-RU" altLang="ru-RU" sz="1000" i="1" dirty="0" smtClean="0">
                <a:latin typeface="Times New Roman" pitchFamily="18" charset="0"/>
              </a:rPr>
              <a:t>Ведется статистика посещаемости сайта </a:t>
            </a:r>
          </a:p>
          <a:p>
            <a:r>
              <a:rPr lang="ru-RU" sz="1200" b="1" dirty="0" smtClean="0"/>
              <a:t>Официальный интернет-сайт: </a:t>
            </a:r>
            <a:endParaRPr lang="ru-RU" sz="1200" b="1" i="1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000" i="1" dirty="0" smtClean="0">
                <a:hlinkClick r:id="rId4"/>
              </a:rPr>
              <a:t>  </a:t>
            </a:r>
            <a:r>
              <a:rPr lang="ru-RU" sz="1000" dirty="0" smtClean="0">
                <a:hlinkClick r:id="rId4"/>
              </a:rPr>
              <a:t> </a:t>
            </a:r>
            <a:r>
              <a:rPr lang="en-US" sz="1000" dirty="0" smtClean="0">
                <a:hlinkClick r:id="rId4"/>
                <a:hlinkMouseOver r:id="rId4"/>
              </a:rPr>
              <a:t>https://ugra.admin-smolensk.ru/finansovoe-upravlenie-administracii-municipalnogo-obrazovani/byudzhet-dlya-grazhdan/</a:t>
            </a:r>
            <a:endParaRPr lang="ru-RU" sz="1000" dirty="0" smtClean="0"/>
          </a:p>
          <a:p>
            <a:r>
              <a:rPr lang="ru-RU" sz="1200" b="1" dirty="0" smtClean="0"/>
              <a:t>Мы в социальных сетях: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200" dirty="0" smtClean="0"/>
              <a:t>«</a:t>
            </a:r>
            <a:r>
              <a:rPr lang="ru-RU" sz="1200" dirty="0" err="1" smtClean="0"/>
              <a:t>ВКонтакте</a:t>
            </a:r>
            <a:r>
              <a:rPr lang="ru-RU" sz="1200" dirty="0" smtClean="0"/>
              <a:t>» 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ru-RU" sz="1100" b="1" i="1" dirty="0" smtClean="0">
                <a:latin typeface="Times New Roman" pitchFamily="18" charset="0"/>
                <a:hlinkClick r:id="rId5"/>
                <a:hlinkMouseOver r:id="rId5"/>
              </a:rPr>
              <a:t>https://vk.com/public217462141</a:t>
            </a:r>
            <a:endParaRPr lang="ru-RU" sz="1800" b="1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029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ый треугольник 12"/>
          <p:cNvSpPr/>
          <p:nvPr/>
        </p:nvSpPr>
        <p:spPr>
          <a:xfrm rot="16200000">
            <a:off x="10413331" y="5047248"/>
            <a:ext cx="1227221" cy="2298032"/>
          </a:xfrm>
          <a:prstGeom prst="rt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-1"/>
            <a:ext cx="1212980" cy="6858001"/>
          </a:xfrm>
          <a:solidFill>
            <a:schemeClr val="accent2"/>
          </a:solidFill>
        </p:spPr>
        <p:txBody>
          <a:bodyPr vert="wordArtVert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Содержание</a:t>
            </a:r>
            <a:endParaRPr lang="ru-RU" sz="37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8" name="Схема 7"/>
          <p:cNvGraphicFramePr/>
          <p:nvPr>
            <p:extLst/>
          </p:nvPr>
        </p:nvGraphicFramePr>
        <p:xfrm>
          <a:off x="1709531" y="178904"/>
          <a:ext cx="9750286" cy="14809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709531" y="532543"/>
            <a:ext cx="8783053" cy="680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>
                <a:solidFill>
                  <a:prstClr val="black"/>
                </a:solidFill>
              </a:rPr>
              <a:t>Глоссарий …………………………………………………………………………………………………...4-10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>
                <a:solidFill>
                  <a:prstClr val="black"/>
                </a:solidFill>
              </a:rPr>
              <a:t>На чем основывается проект местного бюджет……………......................11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>
                <a:solidFill>
                  <a:prstClr val="black"/>
                </a:solidFill>
              </a:rPr>
              <a:t>Бюджетный процесс…………………………………………………………………………………12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>
                <a:solidFill>
                  <a:prstClr val="black"/>
                </a:solidFill>
              </a:rPr>
              <a:t>Участие граждан в бюджетном процессе…………………………………………….13-14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>
                <a:solidFill>
                  <a:prstClr val="black"/>
                </a:solidFill>
              </a:rPr>
              <a:t>Основный цели бюджетной политики…………………………………………...........15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>
                <a:solidFill>
                  <a:prstClr val="black"/>
                </a:solidFill>
              </a:rPr>
              <a:t>Особенности планирования доходов…………………………………….…..……………16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>
                <a:solidFill>
                  <a:prstClr val="black"/>
                </a:solidFill>
              </a:rPr>
              <a:t>Направления на увеличение доходной базы………………………………...............17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>
                <a:solidFill>
                  <a:prstClr val="black"/>
                </a:solidFill>
              </a:rPr>
              <a:t>Межбюджетные отношения…………………………………………………………………..18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>
                <a:solidFill>
                  <a:prstClr val="black"/>
                </a:solidFill>
              </a:rPr>
              <a:t>Основные характеристики к бюджету…………………………………………….......19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>
                <a:solidFill>
                  <a:prstClr val="black"/>
                </a:solidFill>
              </a:rPr>
              <a:t>Объем и структура налоговых и неналоговых доходов бюджета………20-22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>
                <a:solidFill>
                  <a:prstClr val="black"/>
                </a:solidFill>
              </a:rPr>
              <a:t>Объем и структура безвозмездных поступлений………………….................23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>
                <a:solidFill>
                  <a:prstClr val="black"/>
                </a:solidFill>
              </a:rPr>
              <a:t>Распределение бюджетных ассигнований по разделам расходов………..24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>
                <a:solidFill>
                  <a:prstClr val="black"/>
                </a:solidFill>
              </a:rPr>
              <a:t>Структура </a:t>
            </a:r>
            <a:r>
              <a:rPr lang="ru-RU" sz="2000" i="1" dirty="0">
                <a:solidFill>
                  <a:prstClr val="black"/>
                </a:solidFill>
              </a:rPr>
              <a:t>бюджетных ассигнований по разделам </a:t>
            </a:r>
            <a:r>
              <a:rPr lang="ru-RU" sz="2000" i="1" dirty="0" smtClean="0">
                <a:solidFill>
                  <a:prstClr val="black"/>
                </a:solidFill>
              </a:rPr>
              <a:t>расходов……………..25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>
                <a:solidFill>
                  <a:prstClr val="black"/>
                </a:solidFill>
              </a:rPr>
              <a:t>Программная структура расходов бюджета……………………………………….26-29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>
                <a:solidFill>
                  <a:prstClr val="black"/>
                </a:solidFill>
              </a:rPr>
              <a:t>Расходы бюджета ………………………………………………………………………………..…30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>
                <a:solidFill>
                  <a:prstClr val="black"/>
                </a:solidFill>
              </a:rPr>
              <a:t>Сведения об объемах бюджетных </a:t>
            </a:r>
            <a:r>
              <a:rPr lang="ru-RU" sz="2000" i="1" dirty="0" smtClean="0">
                <a:solidFill>
                  <a:prstClr val="black"/>
                </a:solidFill>
              </a:rPr>
              <a:t>инвестиций…………………................….31-35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>
                <a:solidFill>
                  <a:prstClr val="black"/>
                </a:solidFill>
              </a:rPr>
              <a:t>Структура муниципального долга………………………………………………………….36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dirty="0" smtClean="0">
                <a:solidFill>
                  <a:prstClr val="black"/>
                </a:solidFill>
              </a:rPr>
              <a:t>Источники финансирования дефицита местного бюджета……………..37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2000" i="1" spc="-4" dirty="0">
                <a:solidFill>
                  <a:prstClr val="black"/>
                </a:solidFill>
              </a:rPr>
              <a:t>Контактная </a:t>
            </a:r>
            <a:r>
              <a:rPr lang="ru-RU" sz="2000" i="1" spc="-4" dirty="0" smtClean="0">
                <a:solidFill>
                  <a:prstClr val="black"/>
                </a:solidFill>
              </a:rPr>
              <a:t>информация………………………………………………………………………38</a:t>
            </a:r>
            <a:endParaRPr lang="ru-RU" sz="2000" i="1" dirty="0" smtClean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2000" i="1" dirty="0" smtClean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 smtClean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18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54150"/>
            <a:ext cx="11649075" cy="4351338"/>
          </a:xfrm>
        </p:spPr>
        <p:txBody>
          <a:bodyPr>
            <a:normAutofit/>
          </a:bodyPr>
          <a:lstStyle/>
          <a:p>
            <a:pPr algn="just"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– информационный сборник, который познакомит население поселения с основными положениями главного финансового документа  Угранского  сельского поселения.</a:t>
            </a:r>
          </a:p>
          <a:p>
            <a:pPr algn="just"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В 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сборнике в доступной форме представлено описание доходов, расходов бюджета и их структуры, приоритетные направления расходования бюджетных средств, объемы бюджетных ассигнований, направляемых на финансирование социально-значимых мероприятий в сфере образования, культуры, физической культуры и спорта и в других сферах. </a:t>
            </a:r>
          </a:p>
          <a:p>
            <a:pPr algn="just">
              <a:buClr>
                <a:schemeClr val="accent1">
                  <a:lumMod val="75000"/>
                </a:schemeClr>
              </a:buClr>
              <a:buNone/>
              <a:defRPr/>
            </a:pP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</a:t>
            </a:r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нацелен на широкий круг пользователей – всех граждан  Угранского поселения, интересы которых в той или иной мере затронуты сельским поселением. </a:t>
            </a:r>
          </a:p>
          <a:p>
            <a:endParaRPr lang="ru-RU" dirty="0"/>
          </a:p>
        </p:txBody>
      </p:sp>
      <p:sp>
        <p:nvSpPr>
          <p:cNvPr id="4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>
                <a:cs typeface="Times New Roman" panose="02020603050405020304" pitchFamily="18" charset="0"/>
              </a:rPr>
              <a:t>ГЛОССАРИЙ</a:t>
            </a:r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89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09575" y="938510"/>
            <a:ext cx="280035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это поступающие в бюджет денежные средства (налоговые, неналоговые доходы и безвозмездные поступления)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858124" y="896769"/>
            <a:ext cx="395287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это выплачиваемые из бюджета денежные средства (социальные выплаты населению, содержание муниципальных учреждений, благоустройство, ремонт и уборка дорог и другие)</a:t>
            </a:r>
            <a:endParaRPr lang="ru-RU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90813" y="2814439"/>
            <a:ext cx="6096000" cy="9787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buClr>
                <a:schemeClr val="accent5"/>
              </a:buClr>
              <a:defRPr/>
            </a:pPr>
            <a:r>
              <a:rPr lang="ru-RU" altLang="ru-RU" b="1" i="1" dirty="0">
                <a:latin typeface="Times New Roman" pitchFamily="18" charset="0"/>
                <a:cs typeface="Times New Roman" pitchFamily="18" charset="0"/>
              </a:rPr>
              <a:t>БЮДЖЕТ – </a:t>
            </a:r>
            <a:r>
              <a:rPr lang="ru-RU" alt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b="1" i="1" dirty="0">
                <a:latin typeface="Times New Roman" pitchFamily="18" charset="0"/>
                <a:cs typeface="Times New Roman" pitchFamily="18" charset="0"/>
              </a:rPr>
              <a:t>форма образования и расходования денежных средств, предусмотренных для финансового обеспечения задач и функций государства и местного самоуправления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23837" y="4220260"/>
            <a:ext cx="30670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Превышение доходов над расходами образует положительный остаток бюджета - </a:t>
            </a:r>
            <a:r>
              <a:rPr lang="ru-RU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ПРОФИЦИТ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391524" y="4358759"/>
            <a:ext cx="35718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Если расходная часть бюджета превышает доходную, то бюджет формируется с </a:t>
            </a:r>
            <a:r>
              <a:rPr lang="ru-RU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ДЕФИЦИТОМ</a:t>
            </a:r>
            <a:endParaRPr lang="ru-RU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71750" y="6113009"/>
            <a:ext cx="81915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itchFamily="18" charset="0"/>
                <a:cs typeface="Times New Roman" panose="02020603050405020304" pitchFamily="18" charset="0"/>
              </a:rPr>
              <a:t>Сбалансированность бюджета по доходам и расходам – основополагающее требование, предъявляемое к органам, составляющим и утверждающим бюджет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0437" y="3914770"/>
            <a:ext cx="4407693" cy="2060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>
                <a:cs typeface="Times New Roman" panose="02020603050405020304" pitchFamily="18" charset="0"/>
              </a:rPr>
              <a:t>ГЛОССАРИЙ</a:t>
            </a:r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8" t="4337" r="11798" b="15409"/>
          <a:stretch/>
        </p:blipFill>
        <p:spPr>
          <a:xfrm>
            <a:off x="3500437" y="659152"/>
            <a:ext cx="4067175" cy="2133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147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0535712"/>
              </p:ext>
            </p:extLst>
          </p:nvPr>
        </p:nvGraphicFramePr>
        <p:xfrm>
          <a:off x="838200" y="1133475"/>
          <a:ext cx="10515600" cy="5619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>
                <a:cs typeface="Times New Roman" panose="02020603050405020304" pitchFamily="18" charset="0"/>
              </a:rPr>
              <a:t>ГЛОССАРИЙ</a:t>
            </a:r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770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728430"/>
              </p:ext>
            </p:extLst>
          </p:nvPr>
        </p:nvGraphicFramePr>
        <p:xfrm>
          <a:off x="590550" y="1085850"/>
          <a:ext cx="10515600" cy="5657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>
                <a:cs typeface="Times New Roman" panose="02020603050405020304" pitchFamily="18" charset="0"/>
              </a:rPr>
              <a:t>ГЛОССАРИЙ</a:t>
            </a:r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531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350" y="647700"/>
            <a:ext cx="4438650" cy="4438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2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8" t="21218" r="26865" b="36346"/>
          <a:stretch/>
        </p:blipFill>
        <p:spPr bwMode="auto">
          <a:xfrm>
            <a:off x="4489450" y="5086350"/>
            <a:ext cx="7654925" cy="1831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84">
            <a:extLst>
              <a:ext uri="{FF2B5EF4-FFF2-40B4-BE49-F238E27FC236}">
                <a16:creationId xmlns="" xmlns:a16="http://schemas.microsoft.com/office/drawing/2014/main" id="{074B4F7D-14B2-478B-8BF5-01E4E0C5D26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ph type="title"/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258550" cy="7334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i="1">
                <a:cs typeface="Times New Roman" panose="02020603050405020304" pitchFamily="18" charset="0"/>
              </a:rPr>
              <a:t>ГЛОССАРИЙ</a:t>
            </a: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90500" y="2339162"/>
            <a:ext cx="9020175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БЮДЖЕТНАЯ КЛАССИФИКАЦИЯ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 </a:t>
            </a:r>
            <a:r>
              <a:rPr lang="ru-RU" sz="20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систематизированная группировка доходов и расходов бюджета по однородным признакам, определяемая природой местного бюджета.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 </a:t>
            </a:r>
            <a:r>
              <a:rPr lang="ru-RU" sz="1600" b="1" dirty="0">
                <a:solidFill>
                  <a:srgbClr val="000000"/>
                </a:solidFill>
                <a:cs typeface="Times New Roman" pitchFamily="18" charset="0"/>
              </a:rPr>
              <a:t>–</a:t>
            </a: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основа для построения ведомственной структуры расходов бюджета</a:t>
            </a:r>
            <a:endParaRPr lang="ru-RU" sz="1600" dirty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Состав бюджетной классификации 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(статья 19 Бюджетного кодекса):</a:t>
            </a:r>
            <a:endParaRPr lang="ru-RU" dirty="0">
              <a:solidFill>
                <a:srgbClr val="000000"/>
              </a:solidFill>
            </a:endParaRPr>
          </a:p>
          <a:p>
            <a:pPr algn="just">
              <a:defRPr/>
            </a:pP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доходов бюджетов;</a:t>
            </a:r>
            <a:endParaRPr lang="ru-RU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расходов бюджетов;</a:t>
            </a:r>
            <a:endParaRPr lang="ru-RU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источников финансирования дефицитов бюджетов;</a:t>
            </a:r>
          </a:p>
          <a:p>
            <a:pPr algn="just">
              <a:defRPr/>
            </a:pP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публично-правовых образований (</a:t>
            </a:r>
            <a:r>
              <a:rPr lang="ru-RU" dirty="0">
                <a:solidFill>
                  <a:srgbClr val="000000"/>
                </a:solidFill>
                <a:cs typeface="Times New Roman" pitchFamily="18" charset="0"/>
              </a:rPr>
              <a:t>«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классификация операций сектора</a:t>
            </a:r>
          </a:p>
          <a:p>
            <a:pPr algn="just">
              <a:defRPr/>
            </a:pPr>
            <a:endParaRPr lang="ru-RU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0500" y="733425"/>
            <a:ext cx="9553575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buClr>
                <a:schemeClr val="accent5"/>
              </a:buClr>
              <a:defRPr/>
            </a:pPr>
            <a:r>
              <a:rPr lang="ru-RU" b="1" i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cs typeface="Times New Roman" pitchFamily="18" charset="0"/>
              </a:rPr>
              <a:t>Расходы бюджета 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Clr>
                <a:schemeClr val="accent5"/>
              </a:buClr>
              <a:defRPr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выплачиваемые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из бюджета денежные средства, за исключением средств, являющихся источниками финансирования дефицита бюджета.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6200" y="1576280"/>
            <a:ext cx="9448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Формирование расходов  осуществляется в соответствии с расходными обязательствами, обусловленными установленным законодательством разграничением полномочий, исполнение которых должно происходить в очередном финансовом году</a:t>
            </a:r>
            <a:endParaRPr lang="ru-RU" sz="16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5FC48-8F7F-4E43-93C7-3214728EDC18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59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2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3075</TotalTime>
  <Words>3267</Words>
  <Application>Microsoft Office PowerPoint</Application>
  <PresentationFormat>Широкоэкранный</PresentationFormat>
  <Paragraphs>717</Paragraphs>
  <Slides>35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35</vt:i4>
      </vt:variant>
    </vt:vector>
  </HeadingPairs>
  <TitlesOfParts>
    <vt:vector size="49" baseType="lpstr">
      <vt:lpstr>Arial Unicode MS</vt:lpstr>
      <vt:lpstr>Arial</vt:lpstr>
      <vt:lpstr>Calibri</vt:lpstr>
      <vt:lpstr>Calibri Light</vt:lpstr>
      <vt:lpstr>Corbel</vt:lpstr>
      <vt:lpstr>Monotype Corsiva</vt:lpstr>
      <vt:lpstr>Open Sans</vt:lpstr>
      <vt:lpstr>Times New Roman</vt:lpstr>
      <vt:lpstr>Tunga</vt:lpstr>
      <vt:lpstr>Wingdings</vt:lpstr>
      <vt:lpstr>YS Text</vt:lpstr>
      <vt:lpstr>Тема Office</vt:lpstr>
      <vt:lpstr>1_Тема Office</vt:lpstr>
      <vt:lpstr>2_Тема Office</vt:lpstr>
      <vt:lpstr>Презентация PowerPoint</vt:lpstr>
      <vt:lpstr>Историческая справка </vt:lpstr>
      <vt:lpstr> Выдающиеся люди Угранского района Смоленской области  </vt:lpstr>
      <vt:lpstr>Содержание</vt:lpstr>
      <vt:lpstr>ГЛОССАРИЙ</vt:lpstr>
      <vt:lpstr>ГЛОССАРИЙ</vt:lpstr>
      <vt:lpstr>ГЛОССАРИЙ</vt:lpstr>
      <vt:lpstr>ГЛОССАРИЙ</vt:lpstr>
      <vt:lpstr>ГЛОССАРИЙ</vt:lpstr>
      <vt:lpstr>ГЛОССАРИЙ</vt:lpstr>
      <vt:lpstr>Презентация PowerPoint</vt:lpstr>
      <vt:lpstr>Бюджетный процесс – ежегодное формирование и исполнение бюджета </vt:lpstr>
      <vt:lpstr> Участие граждан в бюджетном процессе </vt:lpstr>
      <vt:lpstr>Участие граждан в бюджетном процессе</vt:lpstr>
      <vt:lpstr>Презентация PowerPoint</vt:lpstr>
      <vt:lpstr>Презентация PowerPoint</vt:lpstr>
      <vt:lpstr>Презентация PowerPoint</vt:lpstr>
      <vt:lpstr> Межбюджетные отношения </vt:lpstr>
      <vt:lpstr>Основные характеристики к  бюджету на 2024-2026 годы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Проект «Формирование современной городской среды на территории Смоленской области»</vt:lpstr>
      <vt:lpstr>Проект «Создание условий для обеспечения качественными услугами жилищно-коммунального хозяйства населения Смоленской области»</vt:lpstr>
      <vt:lpstr>Презентация PowerPoint</vt:lpstr>
      <vt:lpstr>Источники финансирования дефицита местного бюджета</vt:lpstr>
      <vt:lpstr>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Мария Дрепа</dc:creator>
  <cp:lastModifiedBy>User</cp:lastModifiedBy>
  <cp:revision>164</cp:revision>
  <cp:lastPrinted>2024-05-22T12:55:57Z</cp:lastPrinted>
  <dcterms:created xsi:type="dcterms:W3CDTF">2021-05-10T13:04:33Z</dcterms:created>
  <dcterms:modified xsi:type="dcterms:W3CDTF">2025-02-25T12:26:27Z</dcterms:modified>
</cp:coreProperties>
</file>