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9"/>
  </p:notesMasterIdLst>
  <p:sldIdLst>
    <p:sldId id="270" r:id="rId4"/>
    <p:sldId id="272" r:id="rId5"/>
    <p:sldId id="279" r:id="rId6"/>
    <p:sldId id="309" r:id="rId7"/>
    <p:sldId id="280" r:id="rId8"/>
    <p:sldId id="281" r:id="rId9"/>
    <p:sldId id="282" r:id="rId10"/>
    <p:sldId id="283" r:id="rId11"/>
    <p:sldId id="294" r:id="rId12"/>
    <p:sldId id="284" r:id="rId13"/>
    <p:sldId id="287" r:id="rId14"/>
    <p:sldId id="285" r:id="rId15"/>
    <p:sldId id="286" r:id="rId16"/>
    <p:sldId id="289" r:id="rId17"/>
    <p:sldId id="274" r:id="rId18"/>
    <p:sldId id="292" r:id="rId19"/>
    <p:sldId id="293" r:id="rId20"/>
    <p:sldId id="290" r:id="rId21"/>
    <p:sldId id="291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11" r:id="rId34"/>
    <p:sldId id="315" r:id="rId35"/>
    <p:sldId id="310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11688.7</c:v>
                </c:pt>
                <c:pt idx="2">
                  <c:v>10862.3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57062.7</c:v>
                </c:pt>
                <c:pt idx="2">
                  <c:v>38682.300000000003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68517.8</c:v>
                </c:pt>
                <c:pt idx="2">
                  <c:v>49833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97643264"/>
        <c:axId val="497645224"/>
        <c:axId val="0"/>
      </c:bar3DChart>
      <c:catAx>
        <c:axId val="4976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645224"/>
        <c:crosses val="autoZero"/>
        <c:auto val="1"/>
        <c:lblAlgn val="ctr"/>
        <c:lblOffset val="100"/>
        <c:noMultiLvlLbl val="0"/>
      </c:catAx>
      <c:valAx>
        <c:axId val="49764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64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96,0%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4,0%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00352424"/>
        <c:axId val="500353600"/>
        <c:axId val="471151936"/>
      </c:bar3DChart>
      <c:catAx>
        <c:axId val="50035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353600"/>
        <c:crosses val="autoZero"/>
        <c:auto val="1"/>
        <c:lblAlgn val="ctr"/>
        <c:lblOffset val="100"/>
        <c:noMultiLvlLbl val="0"/>
      </c:catAx>
      <c:valAx>
        <c:axId val="5003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352424"/>
        <c:crosses val="autoZero"/>
        <c:crossBetween val="between"/>
      </c:valAx>
      <c:serAx>
        <c:axId val="471151936"/>
        <c:scaling>
          <c:orientation val="minMax"/>
        </c:scaling>
        <c:delete val="1"/>
        <c:axPos val="b"/>
        <c:majorTickMark val="out"/>
        <c:minorTickMark val="none"/>
        <c:tickLblPos val="nextTo"/>
        <c:crossAx val="50035360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3703.5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2969.7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40.5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1434.9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232259753862266E-2"/>
                  <c:y val="-2.488335925349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1390.5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900497512437734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128.4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706205813039906E-2"/>
                  <c:y val="-3.7325038880248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1146.3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9327048965697825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16129876931057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758313694684474E-2"/>
                  <c:y val="-6.63556246759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0</c:v>
                </c:pt>
                <c:pt idx="1">
                  <c:v>574.9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473946059177796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60</c:v>
                </c:pt>
                <c:pt idx="1">
                  <c:v>300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97646400"/>
        <c:axId val="497647576"/>
      </c:barChart>
      <c:catAx>
        <c:axId val="49764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647576"/>
        <c:crosses val="autoZero"/>
        <c:auto val="1"/>
        <c:lblAlgn val="ctr"/>
        <c:lblOffset val="100"/>
        <c:noMultiLvlLbl val="0"/>
      </c:catAx>
      <c:valAx>
        <c:axId val="497647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49764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2107786801590884"/>
          <c:h val="0.88572186641522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98721229747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81.8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1095.2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23208.7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3038.9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99686512"/>
        <c:axId val="499683768"/>
      </c:barChart>
      <c:catAx>
        <c:axId val="49968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683768"/>
        <c:crosses val="autoZero"/>
        <c:auto val="1"/>
        <c:lblAlgn val="ctr"/>
        <c:lblOffset val="100"/>
        <c:noMultiLvlLbl val="0"/>
      </c:catAx>
      <c:valAx>
        <c:axId val="499683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968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515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457.2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22725.4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25397.4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9687688"/>
        <c:axId val="499688080"/>
        <c:axId val="0"/>
      </c:bar3DChart>
      <c:catAx>
        <c:axId val="49968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688080"/>
        <c:crosses val="autoZero"/>
        <c:auto val="1"/>
        <c:lblAlgn val="ctr"/>
        <c:lblOffset val="100"/>
        <c:noMultiLvlLbl val="0"/>
      </c:catAx>
      <c:valAx>
        <c:axId val="499688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968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2594224202437785"/>
                  <c:y val="-0.163143686417809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2908782205408115"/>
                  <c:y val="-1.5671757896002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515</c:v>
                </c:pt>
                <c:pt idx="1">
                  <c:v>457.2</c:v>
                </c:pt>
                <c:pt idx="2">
                  <c:v>22725.4</c:v>
                </c:pt>
                <c:pt idx="3">
                  <c:v>25397.4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748A3E5-251D-4C9F-AAE6-AC50690F53F6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534B-5528-415B-B67F-49E17A70B546}">
      <dsp:nvSpPr>
        <dsp:cNvPr id="0" name=""/>
        <dsp:cNvSpPr/>
      </dsp:nvSpPr>
      <dsp:spPr>
        <a:xfrm rot="5400000">
          <a:off x="-147016" y="14787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43898"/>
        <a:ext cx="686077" cy="294034"/>
      </dsp:txXfrm>
    </dsp:sp>
    <dsp:sp modelId="{81BF971B-2380-4A80-824E-5B85853BBA50}">
      <dsp:nvSpPr>
        <dsp:cNvPr id="0" name=""/>
        <dsp:cNvSpPr/>
      </dsp:nvSpPr>
      <dsp:spPr>
        <a:xfrm rot="5400000">
          <a:off x="5148952" y="-446201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sz="1300" kern="1200" dirty="0"/>
        </a:p>
      </dsp:txBody>
      <dsp:txXfrm rot="-5400000">
        <a:off x="686078" y="31959"/>
        <a:ext cx="9531723" cy="574874"/>
      </dsp:txXfrm>
    </dsp:sp>
    <dsp:sp modelId="{B2F991F8-2918-4066-AB41-5D60FA1E6E85}">
      <dsp:nvSpPr>
        <dsp:cNvPr id="0" name=""/>
        <dsp:cNvSpPr/>
      </dsp:nvSpPr>
      <dsp:spPr>
        <a:xfrm rot="5400000">
          <a:off x="-147016" y="103068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1226708"/>
        <a:ext cx="686077" cy="294034"/>
      </dsp:txXfrm>
    </dsp:sp>
    <dsp:sp modelId="{CC20EA57-CF1D-4D72-AC17-C532C3F35F51}">
      <dsp:nvSpPr>
        <dsp:cNvPr id="0" name=""/>
        <dsp:cNvSpPr/>
      </dsp:nvSpPr>
      <dsp:spPr>
        <a:xfrm rot="5400000">
          <a:off x="5148952" y="-357920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914769"/>
        <a:ext cx="9531723" cy="574874"/>
      </dsp:txXfrm>
    </dsp:sp>
    <dsp:sp modelId="{6865A373-8D3E-46AE-812A-3DC7AB2235A1}">
      <dsp:nvSpPr>
        <dsp:cNvPr id="0" name=""/>
        <dsp:cNvSpPr/>
      </dsp:nvSpPr>
      <dsp:spPr>
        <a:xfrm rot="5400000">
          <a:off x="-147016" y="191349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109518"/>
        <a:ext cx="686077" cy="294034"/>
      </dsp:txXfrm>
    </dsp:sp>
    <dsp:sp modelId="{15D3A87C-A94B-46E9-AB7B-E7AEDB7FC898}">
      <dsp:nvSpPr>
        <dsp:cNvPr id="0" name=""/>
        <dsp:cNvSpPr/>
      </dsp:nvSpPr>
      <dsp:spPr>
        <a:xfrm rot="5400000">
          <a:off x="5148952" y="-269639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Совершенствование прогнозирования доходной и расходной части бюджета</a:t>
          </a:r>
          <a:endParaRPr lang="ru-RU" sz="1300" kern="1200"/>
        </a:p>
      </dsp:txBody>
      <dsp:txXfrm rot="-5400000">
        <a:off x="686078" y="1797579"/>
        <a:ext cx="9531723" cy="574874"/>
      </dsp:txXfrm>
    </dsp:sp>
    <dsp:sp modelId="{926C412B-FFB5-4265-B9FC-BECA444B97B8}">
      <dsp:nvSpPr>
        <dsp:cNvPr id="0" name=""/>
        <dsp:cNvSpPr/>
      </dsp:nvSpPr>
      <dsp:spPr>
        <a:xfrm rot="5400000">
          <a:off x="-147016" y="279630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992329"/>
        <a:ext cx="686077" cy="294034"/>
      </dsp:txXfrm>
    </dsp:sp>
    <dsp:sp modelId="{77CB0BD2-1E18-44B7-9BED-D9D1FC3CA97B}">
      <dsp:nvSpPr>
        <dsp:cNvPr id="0" name=""/>
        <dsp:cNvSpPr/>
      </dsp:nvSpPr>
      <dsp:spPr>
        <a:xfrm rot="5400000">
          <a:off x="5148952" y="-181358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Создание условий для обеспечения устойчивого исполнения местных бюджетов</a:t>
          </a:r>
          <a:endParaRPr lang="ru-RU" sz="1300" kern="1200"/>
        </a:p>
      </dsp:txBody>
      <dsp:txXfrm rot="-5400000">
        <a:off x="686078" y="2680389"/>
        <a:ext cx="9531723" cy="574874"/>
      </dsp:txXfrm>
    </dsp:sp>
    <dsp:sp modelId="{2877DD26-A1A5-447E-817C-FACCE18CD225}">
      <dsp:nvSpPr>
        <dsp:cNvPr id="0" name=""/>
        <dsp:cNvSpPr/>
      </dsp:nvSpPr>
      <dsp:spPr>
        <a:xfrm rot="5400000">
          <a:off x="-147016" y="367911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875139"/>
        <a:ext cx="686077" cy="294034"/>
      </dsp:txXfrm>
    </dsp:sp>
    <dsp:sp modelId="{4C104E12-E4E6-486C-981A-BBFA04F81695}">
      <dsp:nvSpPr>
        <dsp:cNvPr id="0" name=""/>
        <dsp:cNvSpPr/>
      </dsp:nvSpPr>
      <dsp:spPr>
        <a:xfrm rot="5400000">
          <a:off x="5148952" y="-926238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Повышение эффективности управления муниципальной собственностью</a:t>
          </a:r>
          <a:endParaRPr lang="ru-RU" sz="1300" kern="1200" dirty="0"/>
        </a:p>
      </dsp:txBody>
      <dsp:txXfrm rot="-5400000">
        <a:off x="686078" y="3567735"/>
        <a:ext cx="9531723" cy="574874"/>
      </dsp:txXfrm>
    </dsp:sp>
    <dsp:sp modelId="{867EC08F-AA30-4A82-B549-E23FF9E5AFF3}">
      <dsp:nvSpPr>
        <dsp:cNvPr id="0" name=""/>
        <dsp:cNvSpPr/>
      </dsp:nvSpPr>
      <dsp:spPr>
        <a:xfrm rot="5400000">
          <a:off x="-147016" y="456192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4757949"/>
        <a:ext cx="686077" cy="294034"/>
      </dsp:txXfrm>
    </dsp:sp>
    <dsp:sp modelId="{38FD4D94-B802-46E2-8A9E-7639D281D195}">
      <dsp:nvSpPr>
        <dsp:cNvPr id="0" name=""/>
        <dsp:cNvSpPr/>
      </dsp:nvSpPr>
      <dsp:spPr>
        <a:xfrm rot="5400000">
          <a:off x="5148952" y="-1266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4481310"/>
        <a:ext cx="9531723" cy="574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C566-5843-46DF-B70F-348806711ADB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A8FC-554A-47F7-9F18-9DA6F251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CB23-3B18-4BAF-9630-7D773D2574DE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A83-6976-4145-B99E-BFC70472881B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C0EFE-C5A8-4020-AF30-BC95B9FED64B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045-DAF9-4028-AD8A-F9FE9901C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7F55-0C6B-4916-BB00-BAD8EB4060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E8A2-450A-46FD-BA8B-02D6D8B2C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B931-2952-4706-BF0F-9E47CBC3CB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2AC-6DAA-486F-95F3-B41CCA404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F300-DCC9-4BB8-98F8-C5E47E0CFE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19A1-5016-4C1A-A4BD-09D7EE7D58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77FE-4A3C-487B-9899-577B82DD76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1881-F453-4461-84C8-95C94D696F6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B3F5-2746-4FA0-9F1B-2DB458AC4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03D-D873-4D08-A419-411DD2DB70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A408-313E-4388-86C4-024065F59C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E1B3-ABDA-455F-BA26-2C79BF2F4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E6E-3814-41E9-B8BC-EDB733E7A2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4948-E775-4115-BE30-C31BFD034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A0F8-3227-4855-970F-B0EF7AB376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EBA0-3F03-4E9D-AE92-FB0639D32D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2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62A1-75B1-4D8F-9B37-2F98C292D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5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10E3-7E27-430E-960F-B2D099FA1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A2D8-B801-4AB5-90F1-2B89B85F4103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4773-418A-47CD-B29D-9E3E4FF6C9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E979-8782-4386-95EC-68A23E2B6C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2391-594A-4CFE-81C5-9698981889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3F13-BB55-4BEF-ACFC-AEDC59A0DF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A49F-1D60-4F3D-A449-129F34668881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42D7-EDCD-4BDC-A493-67BF76AD8447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04E2-ADEC-414D-8A9C-FAF819785FA2}" type="datetime1">
              <a:rPr lang="ru-RU" smtClean="0"/>
              <a:t>28.05.2024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4017-8231-4D15-8ACE-AECC16336827}" type="datetime1">
              <a:rPr lang="ru-RU" smtClean="0"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ED1-9D1C-4C2E-8A5E-0D9B99300220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482-D4B4-4780-8AC1-47940BAC2A0B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81B-F1BB-4187-A432-D02281EED99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EF64-E210-46B3-8087-3EF70E76B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16402-E7B8-4131-8867-494D5E321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в редакции от 01.02.2024г. №1)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546781"/>
            <a:ext cx="1607254" cy="414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555695" y="1358716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555695" y="3825969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chemeClr val="bg1"/>
                </a:solidFill>
                <a:latin typeface="Calibri"/>
                <a:cs typeface="Calibri"/>
              </a:rPr>
              <a:t>Участие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процессе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12834802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12516"/>
              </p:ext>
            </p:extLst>
          </p:nvPr>
        </p:nvGraphicFramePr>
        <p:xfrm>
          <a:off x="205101" y="733424"/>
          <a:ext cx="11148701" cy="3324228"/>
        </p:xfrm>
        <a:graphic>
          <a:graphicData uri="http://schemas.openxmlformats.org/drawingml/2006/table">
            <a:tbl>
              <a:tblPr/>
              <a:tblGrid>
                <a:gridCol w="2527278"/>
                <a:gridCol w="1505612"/>
                <a:gridCol w="1749378"/>
                <a:gridCol w="1749378"/>
                <a:gridCol w="1147133"/>
                <a:gridCol w="1233168"/>
                <a:gridCol w="1236754"/>
              </a:tblGrid>
              <a:tr h="21283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    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№1 от 01.02.2024г.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49 544,70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92,93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38682,4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67,79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49833,00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18182,8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-288,30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00203"/>
              </p:ext>
            </p:extLst>
          </p:nvPr>
        </p:nvGraphicFramePr>
        <p:xfrm>
          <a:off x="409573" y="914400"/>
          <a:ext cx="10944226" cy="4359274"/>
        </p:xfrm>
        <a:graphic>
          <a:graphicData uri="http://schemas.openxmlformats.org/drawingml/2006/table">
            <a:tbl>
              <a:tblPr/>
              <a:tblGrid>
                <a:gridCol w="4763956"/>
                <a:gridCol w="1258944"/>
                <a:gridCol w="1258944"/>
                <a:gridCol w="1258944"/>
                <a:gridCol w="1258944"/>
                <a:gridCol w="1144494"/>
              </a:tblGrid>
              <a:tr h="350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10 862,30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9 539,10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11 290,90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2 969,70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596562928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08710008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20565100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296500"/>
              </p:ext>
            </p:extLst>
          </p:nvPr>
        </p:nvGraphicFramePr>
        <p:xfrm>
          <a:off x="180976" y="771525"/>
          <a:ext cx="10868023" cy="3092449"/>
        </p:xfrm>
        <a:graphic>
          <a:graphicData uri="http://schemas.openxmlformats.org/drawingml/2006/table">
            <a:tbl>
              <a:tblPr/>
              <a:tblGrid>
                <a:gridCol w="4738531"/>
                <a:gridCol w="1248666"/>
                <a:gridCol w="1248666"/>
                <a:gridCol w="1252224"/>
                <a:gridCol w="1248666"/>
                <a:gridCol w="1131270"/>
              </a:tblGrid>
              <a:tr h="4141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38 682,40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2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43 972,90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23 208,70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5 479,40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3 038,90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87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383761002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18229"/>
              </p:ext>
            </p:extLst>
          </p:nvPr>
        </p:nvGraphicFramePr>
        <p:xfrm>
          <a:off x="552449" y="846588"/>
          <a:ext cx="10887075" cy="2298470"/>
        </p:xfrm>
        <a:graphic>
          <a:graphicData uri="http://schemas.openxmlformats.org/drawingml/2006/table">
            <a:tbl>
              <a:tblPr/>
              <a:tblGrid>
                <a:gridCol w="3935703"/>
                <a:gridCol w="1840069"/>
                <a:gridCol w="1243751"/>
                <a:gridCol w="1533390"/>
                <a:gridCol w="1243751"/>
                <a:gridCol w="1090411"/>
              </a:tblGrid>
              <a:tr h="33432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Отчетный финансовый год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2022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Тегущий финансовый год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70 587,00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78 517,80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49 833,00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24 159,20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22 725,40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44 591,50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25 397,40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14251659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37666,2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7617,4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2529,4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:a16="http://schemas.microsoft.com/office/drawing/2014/main" xmlns="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49833,0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1990,0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47843,0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854029567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242468" y="1152693"/>
            <a:ext cx="6720807" cy="2323932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2962" y="128360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</a:t>
            </a:r>
            <a:r>
              <a:rPr lang="ru-RU" sz="1600" b="1" i="1" dirty="0" smtClean="0">
                <a:solidFill>
                  <a:prstClr val="black"/>
                </a:solidFill>
              </a:rPr>
              <a:t>(2 </a:t>
            </a:r>
            <a:r>
              <a:rPr lang="ru-RU" sz="1600" b="1" i="1" dirty="0">
                <a:solidFill>
                  <a:prstClr val="black"/>
                </a:solidFill>
              </a:rPr>
              <a:t>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-1812,1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–326,6тыс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701716" y="4257675"/>
            <a:ext cx="6358856" cy="2281237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01716" y="42576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«Повышение эстетического и функционального уровня территорий Смоленской области» планируются работы по обустройству детской площадки в парке имени Кристины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Кузенковой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1944,4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Софинансирование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–102,3тыс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5"/>
          <a:stretch/>
        </p:blipFill>
        <p:spPr>
          <a:xfrm>
            <a:off x="84828" y="4273331"/>
            <a:ext cx="5616887" cy="243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30179"/>
            <a:ext cx="2910568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разработана проектная документация  и её экспертиза по объектам : реконструкция водоснабжения в с. Угра и д. Вознесенье.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-50,6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883402" y="3821867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произведён ремонт шахтных колодцев в с. Угра в количестве 9 штук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216,9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7" y="2347912"/>
            <a:ext cx="6286500" cy="4191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6" y="996332"/>
            <a:ext cx="12094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период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algn="ctr"/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sp>
        <p:nvSpPr>
          <p:cNvPr id="20" name="object 2"/>
          <p:cNvSpPr/>
          <p:nvPr/>
        </p:nvSpPr>
        <p:spPr>
          <a:xfrm>
            <a:off x="6057" y="-6646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3200" b="1" i="1" dirty="0" smtClean="0"/>
              <a:t>Структура муниципального долга</a:t>
            </a:r>
            <a:endParaRPr sz="3200" b="1" i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298847"/>
              </p:ext>
            </p:extLst>
          </p:nvPr>
        </p:nvGraphicFramePr>
        <p:xfrm>
          <a:off x="789322" y="2768837"/>
          <a:ext cx="4885085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133443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26162"/>
                <a:gridCol w="1595004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49544,7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49833,0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-288,3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288,3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1300,2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:a16="http://schemas.microsoft.com/office/drawing/2014/main" xmlns="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</a:t>
            </a:r>
            <a:r>
              <a:rPr lang="ru-RU" sz="2000" i="1" dirty="0">
                <a:solidFill>
                  <a:prstClr val="black"/>
                </a:solidFill>
              </a:rPr>
              <a:t>бюджетных ассигнований по разделам </a:t>
            </a:r>
            <a:r>
              <a:rPr lang="ru-RU" sz="2000" i="1" dirty="0" smtClean="0">
                <a:solidFill>
                  <a:prstClr val="black"/>
                </a:solidFill>
              </a:rPr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</a:rPr>
              <a:t>Сведения об объемах бюджетных </a:t>
            </a:r>
            <a:r>
              <a:rPr lang="ru-RU" sz="2000" i="1" dirty="0" smtClean="0">
                <a:solidFill>
                  <a:prstClr val="black"/>
                </a:solidFill>
              </a:rPr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муниципального долга………………………………………………………….36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Источники финансирования дефицита местного бюджета……………..37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>
                <a:solidFill>
                  <a:prstClr val="black"/>
                </a:solidFill>
              </a:rPr>
              <a:t>Контактная </a:t>
            </a:r>
            <a:r>
              <a:rPr lang="ru-RU" sz="2000" i="1" spc="-4" dirty="0" smtClean="0">
                <a:solidFill>
                  <a:prstClr val="black"/>
                </a:solidFill>
              </a:rPr>
              <a:t>информация………………………………………………………………………38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2793</TotalTime>
  <Words>3261</Words>
  <Application>Microsoft Office PowerPoint</Application>
  <PresentationFormat>Широкоэкранный</PresentationFormat>
  <Paragraphs>702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1_Тема Office</vt:lpstr>
      <vt:lpstr>2_Тема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149</cp:revision>
  <cp:lastPrinted>2024-05-22T12:55:57Z</cp:lastPrinted>
  <dcterms:created xsi:type="dcterms:W3CDTF">2021-05-10T13:04:33Z</dcterms:created>
  <dcterms:modified xsi:type="dcterms:W3CDTF">2024-05-28T07:55:00Z</dcterms:modified>
</cp:coreProperties>
</file>