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2" r:id="rId3"/>
    <p:sldId id="279" r:id="rId4"/>
    <p:sldId id="280" r:id="rId5"/>
    <p:sldId id="281" r:id="rId6"/>
    <p:sldId id="282" r:id="rId7"/>
    <p:sldId id="283" r:id="rId8"/>
    <p:sldId id="294" r:id="rId9"/>
    <p:sldId id="284" r:id="rId10"/>
    <p:sldId id="287" r:id="rId11"/>
    <p:sldId id="285" r:id="rId12"/>
    <p:sldId id="286" r:id="rId13"/>
    <p:sldId id="289" r:id="rId14"/>
    <p:sldId id="274" r:id="rId15"/>
    <p:sldId id="292" r:id="rId16"/>
    <p:sldId id="293" r:id="rId17"/>
    <p:sldId id="290" r:id="rId18"/>
    <p:sldId id="291" r:id="rId19"/>
    <p:sldId id="296" r:id="rId20"/>
    <p:sldId id="295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6" r:id="rId30"/>
    <p:sldId id="308" r:id="rId31"/>
    <p:sldId id="27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10993.5</c:v>
                </c:pt>
                <c:pt idx="2">
                  <c:v>10862.3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46217.3</c:v>
                </c:pt>
                <c:pt idx="2">
                  <c:v>11977.6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58075.9</c:v>
                </c:pt>
                <c:pt idx="2">
                  <c:v>22839.9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27905296"/>
        <c:axId val="527905688"/>
        <c:axId val="0"/>
      </c:bar3DChart>
      <c:catAx>
        <c:axId val="52790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05688"/>
        <c:crosses val="autoZero"/>
        <c:auto val="1"/>
        <c:lblAlgn val="ctr"/>
        <c:lblOffset val="100"/>
        <c:noMultiLvlLbl val="0"/>
      </c:catAx>
      <c:valAx>
        <c:axId val="527905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0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6,7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93.3</c:v>
                </c:pt>
                <c:pt idx="1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3713.5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2551.4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35.200000000000003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1104.2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2368.1999999999998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706205813040065E-2"/>
                  <c:y val="-3.1104199066874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157.1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1063.9000000000001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60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527901376"/>
        <c:axId val="527901768"/>
      </c:barChart>
      <c:catAx>
        <c:axId val="52790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01768"/>
        <c:crosses val="autoZero"/>
        <c:auto val="1"/>
        <c:lblAlgn val="ctr"/>
        <c:lblOffset val="100"/>
        <c:noMultiLvlLbl val="0"/>
      </c:catAx>
      <c:valAx>
        <c:axId val="527901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52790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0746173813897772"/>
          <c:h val="0.90549597318997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98721229747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157.1</c:v>
                </c:pt>
                <c:pt idx="6">
                  <c:v>81.8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27898240"/>
        <c:axId val="527906864"/>
      </c:barChart>
      <c:catAx>
        <c:axId val="52789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06864"/>
        <c:crosses val="autoZero"/>
        <c:auto val="1"/>
        <c:lblAlgn val="ctr"/>
        <c:lblOffset val="100"/>
        <c:noMultiLvlLbl val="0"/>
      </c:catAx>
      <c:valAx>
        <c:axId val="527906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2789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6002.7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15584.2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27903728"/>
        <c:axId val="527904120"/>
        <c:axId val="0"/>
      </c:bar3DChart>
      <c:catAx>
        <c:axId val="52790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04120"/>
        <c:crosses val="autoZero"/>
        <c:auto val="1"/>
        <c:lblAlgn val="ctr"/>
        <c:lblOffset val="100"/>
        <c:noMultiLvlLbl val="0"/>
      </c:catAx>
      <c:valAx>
        <c:axId val="527904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2790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1822395934227462"/>
                  <c:y val="-0.221044761064034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904995233048833E-2"/>
                  <c:y val="-4.1003478053726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0</c:v>
                </c:pt>
                <c:pt idx="2">
                  <c:v>6002.7</c:v>
                </c:pt>
                <c:pt idx="3">
                  <c:v>15584.2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0650-4956-49FE-97BB-C6087740CC25}">
      <dsp:nvSpPr>
        <dsp:cNvPr id="0" name=""/>
        <dsp:cNvSpPr/>
      </dsp:nvSpPr>
      <dsp:spPr>
        <a:xfrm>
          <a:off x="2207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Дотации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kern="1200" dirty="0"/>
        </a:p>
      </dsp:txBody>
      <dsp:txXfrm>
        <a:off x="2207" y="2247900"/>
        <a:ext cx="3435027" cy="2247900"/>
      </dsp:txXfrm>
    </dsp:sp>
    <dsp:sp modelId="{AB22C6CD-E564-4AB0-AB69-47199C222FAF}">
      <dsp:nvSpPr>
        <dsp:cNvPr id="0" name=""/>
        <dsp:cNvSpPr/>
      </dsp:nvSpPr>
      <dsp:spPr>
        <a:xfrm>
          <a:off x="784033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EEA2E2-7441-4C38-A3D4-B119025C605B}">
      <dsp:nvSpPr>
        <dsp:cNvPr id="0" name=""/>
        <dsp:cNvSpPr/>
      </dsp:nvSpPr>
      <dsp:spPr>
        <a:xfrm>
          <a:off x="3540286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286" y="2247900"/>
        <a:ext cx="3435027" cy="2247900"/>
      </dsp:txXfrm>
    </dsp:sp>
    <dsp:sp modelId="{B0B38BF8-D970-45C0-93FC-CB41A095FECF}">
      <dsp:nvSpPr>
        <dsp:cNvPr id="0" name=""/>
        <dsp:cNvSpPr/>
      </dsp:nvSpPr>
      <dsp:spPr>
        <a:xfrm>
          <a:off x="4322111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94B0B0-5CCD-479F-9A56-D59B10DD31EC}">
      <dsp:nvSpPr>
        <dsp:cNvPr id="0" name=""/>
        <dsp:cNvSpPr/>
      </dsp:nvSpPr>
      <dsp:spPr>
        <a:xfrm>
          <a:off x="7078364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Субвенции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kern="1200" dirty="0"/>
        </a:p>
      </dsp:txBody>
      <dsp:txXfrm>
        <a:off x="7078364" y="2247900"/>
        <a:ext cx="3435027" cy="2247900"/>
      </dsp:txXfrm>
    </dsp:sp>
    <dsp:sp modelId="{52012ED7-C83E-48C9-BC44-FCC3E615B804}">
      <dsp:nvSpPr>
        <dsp:cNvPr id="0" name=""/>
        <dsp:cNvSpPr/>
      </dsp:nvSpPr>
      <dsp:spPr>
        <a:xfrm>
          <a:off x="7860189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CEC515-95FD-4177-96D3-C4DADCAE9C1F}">
      <dsp:nvSpPr>
        <dsp:cNvPr id="0" name=""/>
        <dsp:cNvSpPr/>
      </dsp:nvSpPr>
      <dsp:spPr>
        <a:xfrm>
          <a:off x="420623" y="4495800"/>
          <a:ext cx="9674352" cy="842962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1EC43-C858-4DA1-BC89-5499510C8109}">
      <dsp:nvSpPr>
        <dsp:cNvPr id="0" name=""/>
        <dsp:cNvSpPr/>
      </dsp:nvSpPr>
      <dsp:spPr>
        <a:xfrm>
          <a:off x="2207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прибыль организации;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Акцизы;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доходы физических лиц;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Государственная пошлина;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добычу полезных ископаемых (НДПИ);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другие налоги</a:t>
          </a:r>
          <a:endParaRPr lang="ru-RU" sz="1300" kern="1200" dirty="0"/>
        </a:p>
      </dsp:txBody>
      <dsp:txXfrm>
        <a:off x="2207" y="2263139"/>
        <a:ext cx="3435027" cy="2263139"/>
      </dsp:txXfrm>
    </dsp:sp>
    <dsp:sp modelId="{F3CD08B2-DF9B-4F01-A289-374660C77D1A}">
      <dsp:nvSpPr>
        <dsp:cNvPr id="0" name=""/>
        <dsp:cNvSpPr/>
      </dsp:nvSpPr>
      <dsp:spPr>
        <a:xfrm>
          <a:off x="758641" y="72762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42EBF-C908-4444-A601-937F32345864}">
      <dsp:nvSpPr>
        <dsp:cNvPr id="0" name=""/>
        <dsp:cNvSpPr/>
      </dsp:nvSpPr>
      <dsp:spPr>
        <a:xfrm>
          <a:off x="3540286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использования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платных услуг бюджетных учреждений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продажи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Суммы принудительного изъятия (штрафы и др.)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0286" y="2263139"/>
        <a:ext cx="3435027" cy="2263139"/>
      </dsp:txXfrm>
    </dsp:sp>
    <dsp:sp modelId="{130104C8-FABC-42FB-B297-6D5033F2CD09}">
      <dsp:nvSpPr>
        <dsp:cNvPr id="0" name=""/>
        <dsp:cNvSpPr/>
      </dsp:nvSpPr>
      <dsp:spPr>
        <a:xfrm>
          <a:off x="4268139" y="63248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37C781-62D7-43DA-A122-8EB6CF6359F8}">
      <dsp:nvSpPr>
        <dsp:cNvPr id="0" name=""/>
        <dsp:cNvSpPr/>
      </dsp:nvSpPr>
      <dsp:spPr>
        <a:xfrm>
          <a:off x="7078364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8364" y="2263139"/>
        <a:ext cx="3435027" cy="2263139"/>
      </dsp:txXfrm>
    </dsp:sp>
    <dsp:sp modelId="{857E8F39-ACA6-44C9-88FD-6F6F67E4B153}">
      <dsp:nvSpPr>
        <dsp:cNvPr id="0" name=""/>
        <dsp:cNvSpPr/>
      </dsp:nvSpPr>
      <dsp:spPr>
        <a:xfrm>
          <a:off x="7834798" y="34667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B852AE-5E46-417A-83EC-F911D9DB377B}">
      <dsp:nvSpPr>
        <dsp:cNvPr id="0" name=""/>
        <dsp:cNvSpPr/>
      </dsp:nvSpPr>
      <dsp:spPr>
        <a:xfrm>
          <a:off x="430104" y="4726303"/>
          <a:ext cx="9674352" cy="84867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534B-5528-415B-B67F-49E17A70B546}">
      <dsp:nvSpPr>
        <dsp:cNvPr id="0" name=""/>
        <dsp:cNvSpPr/>
      </dsp:nvSpPr>
      <dsp:spPr>
        <a:xfrm rot="5400000">
          <a:off x="-147016" y="14787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43898"/>
        <a:ext cx="686077" cy="294034"/>
      </dsp:txXfrm>
    </dsp:sp>
    <dsp:sp modelId="{81BF971B-2380-4A80-824E-5B85853BBA50}">
      <dsp:nvSpPr>
        <dsp:cNvPr id="0" name=""/>
        <dsp:cNvSpPr/>
      </dsp:nvSpPr>
      <dsp:spPr>
        <a:xfrm rot="5400000">
          <a:off x="5148952" y="-446201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sz="1300" kern="1200" dirty="0"/>
        </a:p>
      </dsp:txBody>
      <dsp:txXfrm rot="-5400000">
        <a:off x="686078" y="31959"/>
        <a:ext cx="9531723" cy="574874"/>
      </dsp:txXfrm>
    </dsp:sp>
    <dsp:sp modelId="{B2F991F8-2918-4066-AB41-5D60FA1E6E85}">
      <dsp:nvSpPr>
        <dsp:cNvPr id="0" name=""/>
        <dsp:cNvSpPr/>
      </dsp:nvSpPr>
      <dsp:spPr>
        <a:xfrm rot="5400000">
          <a:off x="-147016" y="103068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1226708"/>
        <a:ext cx="686077" cy="294034"/>
      </dsp:txXfrm>
    </dsp:sp>
    <dsp:sp modelId="{CC20EA57-CF1D-4D72-AC17-C532C3F35F51}">
      <dsp:nvSpPr>
        <dsp:cNvPr id="0" name=""/>
        <dsp:cNvSpPr/>
      </dsp:nvSpPr>
      <dsp:spPr>
        <a:xfrm rot="5400000">
          <a:off x="5148952" y="-357920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914769"/>
        <a:ext cx="9531723" cy="574874"/>
      </dsp:txXfrm>
    </dsp:sp>
    <dsp:sp modelId="{6865A373-8D3E-46AE-812A-3DC7AB2235A1}">
      <dsp:nvSpPr>
        <dsp:cNvPr id="0" name=""/>
        <dsp:cNvSpPr/>
      </dsp:nvSpPr>
      <dsp:spPr>
        <a:xfrm rot="5400000">
          <a:off x="-147016" y="191349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109518"/>
        <a:ext cx="686077" cy="294034"/>
      </dsp:txXfrm>
    </dsp:sp>
    <dsp:sp modelId="{15D3A87C-A94B-46E9-AB7B-E7AEDB7FC898}">
      <dsp:nvSpPr>
        <dsp:cNvPr id="0" name=""/>
        <dsp:cNvSpPr/>
      </dsp:nvSpPr>
      <dsp:spPr>
        <a:xfrm rot="5400000">
          <a:off x="5148952" y="-269639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Совершенствование прогнозирования доходной и расходной части бюджета</a:t>
          </a:r>
          <a:endParaRPr lang="ru-RU" sz="1300" kern="1200"/>
        </a:p>
      </dsp:txBody>
      <dsp:txXfrm rot="-5400000">
        <a:off x="686078" y="1797579"/>
        <a:ext cx="9531723" cy="574874"/>
      </dsp:txXfrm>
    </dsp:sp>
    <dsp:sp modelId="{926C412B-FFB5-4265-B9FC-BECA444B97B8}">
      <dsp:nvSpPr>
        <dsp:cNvPr id="0" name=""/>
        <dsp:cNvSpPr/>
      </dsp:nvSpPr>
      <dsp:spPr>
        <a:xfrm rot="5400000">
          <a:off x="-147016" y="279630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992329"/>
        <a:ext cx="686077" cy="294034"/>
      </dsp:txXfrm>
    </dsp:sp>
    <dsp:sp modelId="{77CB0BD2-1E18-44B7-9BED-D9D1FC3CA97B}">
      <dsp:nvSpPr>
        <dsp:cNvPr id="0" name=""/>
        <dsp:cNvSpPr/>
      </dsp:nvSpPr>
      <dsp:spPr>
        <a:xfrm rot="5400000">
          <a:off x="5148952" y="-181358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Создание условий для обеспечения устойчивого исполнения местных бюджетов</a:t>
          </a:r>
          <a:endParaRPr lang="ru-RU" sz="1300" kern="1200"/>
        </a:p>
      </dsp:txBody>
      <dsp:txXfrm rot="-5400000">
        <a:off x="686078" y="2680389"/>
        <a:ext cx="9531723" cy="574874"/>
      </dsp:txXfrm>
    </dsp:sp>
    <dsp:sp modelId="{2877DD26-A1A5-447E-817C-FACCE18CD225}">
      <dsp:nvSpPr>
        <dsp:cNvPr id="0" name=""/>
        <dsp:cNvSpPr/>
      </dsp:nvSpPr>
      <dsp:spPr>
        <a:xfrm rot="5400000">
          <a:off x="-147016" y="367911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875139"/>
        <a:ext cx="686077" cy="294034"/>
      </dsp:txXfrm>
    </dsp:sp>
    <dsp:sp modelId="{4C104E12-E4E6-486C-981A-BBFA04F81695}">
      <dsp:nvSpPr>
        <dsp:cNvPr id="0" name=""/>
        <dsp:cNvSpPr/>
      </dsp:nvSpPr>
      <dsp:spPr>
        <a:xfrm rot="5400000">
          <a:off x="5148952" y="-926238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Повышение эффективности управления муниципальной собственностью</a:t>
          </a:r>
          <a:endParaRPr lang="ru-RU" sz="1300" kern="1200" dirty="0"/>
        </a:p>
      </dsp:txBody>
      <dsp:txXfrm rot="-5400000">
        <a:off x="686078" y="3567735"/>
        <a:ext cx="9531723" cy="574874"/>
      </dsp:txXfrm>
    </dsp:sp>
    <dsp:sp modelId="{867EC08F-AA30-4A82-B549-E23FF9E5AFF3}">
      <dsp:nvSpPr>
        <dsp:cNvPr id="0" name=""/>
        <dsp:cNvSpPr/>
      </dsp:nvSpPr>
      <dsp:spPr>
        <a:xfrm rot="5400000">
          <a:off x="-147016" y="456192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4757949"/>
        <a:ext cx="686077" cy="294034"/>
      </dsp:txXfrm>
    </dsp:sp>
    <dsp:sp modelId="{38FD4D94-B802-46E2-8A9E-7639D281D195}">
      <dsp:nvSpPr>
        <dsp:cNvPr id="0" name=""/>
        <dsp:cNvSpPr/>
      </dsp:nvSpPr>
      <dsp:spPr>
        <a:xfrm rot="5400000">
          <a:off x="5148952" y="-1266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4481310"/>
        <a:ext cx="9531723" cy="574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776232" y="2579185"/>
        <a:ext cx="3445629" cy="2781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  <a:endParaRPr lang="ru-RU" sz="1200" b="1" i="1" dirty="0" smtClean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  <a:endParaRPr lang="ru-RU" sz="1200" b="1" i="1" dirty="0" smtClean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  <a:endParaRPr lang="ru-RU" sz="1200" b="1" i="1" dirty="0" smtClean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75DF-6CC2-4D4E-B384-9F6D293972A9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0.web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 к </a:t>
            </a:r>
            <a:r>
              <a:rPr lang="ru-RU" alt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решению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41736914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61945"/>
              </p:ext>
            </p:extLst>
          </p:nvPr>
        </p:nvGraphicFramePr>
        <p:xfrm>
          <a:off x="102548" y="762002"/>
          <a:ext cx="11156001" cy="3295650"/>
        </p:xfrm>
        <a:graphic>
          <a:graphicData uri="http://schemas.openxmlformats.org/drawingml/2006/table">
            <a:tbl>
              <a:tblPr/>
              <a:tblGrid>
                <a:gridCol w="2411092"/>
                <a:gridCol w="1436395"/>
                <a:gridCol w="1668954"/>
                <a:gridCol w="1094396"/>
                <a:gridCol w="1094396"/>
                <a:gridCol w="1094396"/>
                <a:gridCol w="1176476"/>
                <a:gridCol w="1179896"/>
              </a:tblGrid>
              <a:tr h="4572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в % к утвержденному бюджету на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Текущей  финансовый 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№ 34 от 26.10.2023г.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69 155,50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57 210,80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22 839,90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10 993,50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46 217,30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11 977,60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58 075,90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22 839,90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-1 431,50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-865,10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1 431,50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865,10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895991"/>
              </p:ext>
            </p:extLst>
          </p:nvPr>
        </p:nvGraphicFramePr>
        <p:xfrm>
          <a:off x="133348" y="1015206"/>
          <a:ext cx="11125202" cy="4641904"/>
        </p:xfrm>
        <a:graphic>
          <a:graphicData uri="http://schemas.openxmlformats.org/drawingml/2006/table">
            <a:tbl>
              <a:tblPr/>
              <a:tblGrid>
                <a:gridCol w="4842735"/>
                <a:gridCol w="1279762"/>
                <a:gridCol w="1279762"/>
                <a:gridCol w="1279762"/>
                <a:gridCol w="1279762"/>
                <a:gridCol w="1163419"/>
              </a:tblGrid>
              <a:tr h="3464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10 993,50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9 772,50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11 280,90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3 713,50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2 551,40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2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1 104,20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2 368,20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693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1 063,90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203645717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63367200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79370074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21945"/>
              </p:ext>
            </p:extLst>
          </p:nvPr>
        </p:nvGraphicFramePr>
        <p:xfrm>
          <a:off x="212725" y="762000"/>
          <a:ext cx="10541001" cy="3107693"/>
        </p:xfrm>
        <a:graphic>
          <a:graphicData uri="http://schemas.openxmlformats.org/drawingml/2006/table">
            <a:tbl>
              <a:tblPr/>
              <a:tblGrid>
                <a:gridCol w="4623185"/>
                <a:gridCol w="1221743"/>
                <a:gridCol w="1221743"/>
                <a:gridCol w="1152325"/>
                <a:gridCol w="1218272"/>
                <a:gridCol w="1103733"/>
              </a:tblGrid>
              <a:tr h="3429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на 2024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46 217,30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11 977,60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5 699,50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5 713,00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34 181,20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4 425,70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6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89491034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42171"/>
              </p:ext>
            </p:extLst>
          </p:nvPr>
        </p:nvGraphicFramePr>
        <p:xfrm>
          <a:off x="828674" y="733426"/>
          <a:ext cx="10106026" cy="2476498"/>
        </p:xfrm>
        <a:graphic>
          <a:graphicData uri="http://schemas.openxmlformats.org/drawingml/2006/table">
            <a:tbl>
              <a:tblPr/>
              <a:tblGrid>
                <a:gridCol w="3680712"/>
                <a:gridCol w="1469895"/>
                <a:gridCol w="1374292"/>
                <a:gridCol w="1226905"/>
                <a:gridCol w="1278689"/>
                <a:gridCol w="1075533"/>
              </a:tblGrid>
              <a:tr h="36479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70 624,40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58 075,90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22 839,90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17 703,50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649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487,20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24 105,30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27 900,40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5 664,50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5 862,70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44 682,80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29 140,40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15 584,20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10 813,80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9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05042285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15 </a:t>
            </a:r>
            <a:r>
              <a:rPr lang="ru-RU" b="1" dirty="0" smtClean="0">
                <a:solidFill>
                  <a:srgbClr val="000000"/>
                </a:solidFill>
              </a:rPr>
              <a:t>692,90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</a:t>
            </a:r>
            <a:r>
              <a:rPr lang="en-US" sz="1200" dirty="0" smtClean="0"/>
              <a:t>4</a:t>
            </a:r>
            <a:r>
              <a:rPr lang="ru-RU" sz="1200" dirty="0" smtClean="0"/>
              <a:t>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</a:t>
            </a:r>
            <a:r>
              <a:rPr lang="en-US" sz="1200" dirty="0" smtClean="0"/>
              <a:t>5</a:t>
            </a:r>
            <a:r>
              <a:rPr lang="ru-RU" sz="1200" dirty="0" smtClean="0"/>
              <a:t>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</a:t>
            </a:r>
            <a:r>
              <a:rPr lang="en-US" sz="1200" dirty="0" smtClean="0"/>
              <a:t>6</a:t>
            </a:r>
            <a:r>
              <a:rPr lang="ru-RU" sz="1200" dirty="0" smtClean="0"/>
              <a:t>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2350,0</a:t>
            </a:r>
            <a:endParaRPr lang="ru-RU" b="1" dirty="0" smtClean="0"/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  <a:endParaRPr lang="ru-RU" b="1" dirty="0" smtClean="0"/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  <a:endParaRPr lang="ru-RU" b="1" dirty="0" smtClean="0"/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2026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3234,2</a:t>
            </a:r>
            <a:endParaRPr lang="ru-RU" b="1" dirty="0" smtClean="0"/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2026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  <a:endParaRPr lang="ru-RU" b="1" dirty="0" smtClean="0"/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</a:t>
            </a:r>
            <a:r>
              <a:rPr lang="ru-RU" sz="1200" dirty="0" smtClean="0"/>
              <a:t>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22 839,9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1532,8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21 307,1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782019649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-93,3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%,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-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91,3%, 2026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-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:a16="http://schemas.microsoft.com/office/drawing/2014/main" xmlns="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Проекту решения </a:t>
            </a:r>
            <a:r>
              <a:rPr lang="ru-RU" sz="1600" dirty="0" smtClean="0">
                <a:cs typeface="Calibri"/>
              </a:rPr>
              <a:t>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</a:t>
            </a:r>
            <a:r>
              <a:rPr lang="ru-RU" sz="1600" dirty="0" smtClean="0"/>
              <a:t>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10746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16376"/>
                <a:gridCol w="1604790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57 210,8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22839,9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58 075,9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22839,9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-865,1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865,1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:a16="http://schemas.microsoft.com/office/drawing/2014/main" xmlns="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" y="1350982"/>
            <a:ext cx="1607254" cy="38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37" y="5687973"/>
            <a:ext cx="1233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b="1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МО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2023 год и плановый период 2024-2025 годов не предусматривается получение кредитов от кредитных организаций.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2023-2025 годах также не планируется.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213533" y="982524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213533" y="3129886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2318</TotalTime>
  <Words>2884</Words>
  <Application>Microsoft Office PowerPoint</Application>
  <PresentationFormat>Широкоэкранный</PresentationFormat>
  <Paragraphs>643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136</cp:revision>
  <dcterms:created xsi:type="dcterms:W3CDTF">2021-05-10T13:04:33Z</dcterms:created>
  <dcterms:modified xsi:type="dcterms:W3CDTF">2023-11-30T11:58:40Z</dcterms:modified>
</cp:coreProperties>
</file>