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343" r:id="rId23"/>
    <p:sldId id="298" r:id="rId24"/>
    <p:sldId id="342" r:id="rId25"/>
    <p:sldId id="304" r:id="rId26"/>
    <p:sldId id="314" r:id="rId27"/>
    <p:sldId id="270" r:id="rId28"/>
    <p:sldId id="301" r:id="rId29"/>
    <p:sldId id="308" r:id="rId30"/>
    <p:sldId id="307" r:id="rId31"/>
    <p:sldId id="339" r:id="rId32"/>
    <p:sldId id="310" r:id="rId33"/>
    <p:sldId id="344" r:id="rId34"/>
    <p:sldId id="338" r:id="rId35"/>
    <p:sldId id="309" r:id="rId36"/>
    <p:sldId id="277" r:id="rId37"/>
    <p:sldId id="316" r:id="rId38"/>
    <p:sldId id="276" r:id="rId39"/>
    <p:sldId id="279" r:id="rId40"/>
    <p:sldId id="280" r:id="rId41"/>
    <p:sldId id="317" r:id="rId42"/>
    <p:sldId id="318" r:id="rId43"/>
    <p:sldId id="319" r:id="rId44"/>
    <p:sldId id="320" r:id="rId45"/>
    <p:sldId id="321" r:id="rId46"/>
    <p:sldId id="322" r:id="rId47"/>
    <p:sldId id="323" r:id="rId48"/>
    <p:sldId id="324" r:id="rId49"/>
    <p:sldId id="325" r:id="rId50"/>
    <p:sldId id="326" r:id="rId51"/>
    <p:sldId id="337" r:id="rId52"/>
    <p:sldId id="334" r:id="rId53"/>
    <p:sldId id="335" r:id="rId54"/>
    <p:sldId id="328" r:id="rId55"/>
    <p:sldId id="331" r:id="rId56"/>
    <p:sldId id="289" r:id="rId57"/>
    <p:sldId id="290" r:id="rId58"/>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6928</c:v>
                </c:pt>
                <c:pt idx="1">
                  <c:v>6628</c:v>
                </c:pt>
                <c:pt idx="2">
                  <c:v>6699</c:v>
                </c:pt>
                <c:pt idx="3">
                  <c:v>7046</c:v>
                </c:pt>
              </c:numCache>
            </c:numRef>
          </c:val>
        </c:ser>
        <c:dLbls>
          <c:dLblPos val="outEnd"/>
          <c:showLegendKey val="0"/>
          <c:showVal val="1"/>
          <c:showCatName val="0"/>
          <c:showSerName val="0"/>
          <c:showPercent val="0"/>
          <c:showBubbleSize val="0"/>
        </c:dLbls>
        <c:gapWidth val="444"/>
        <c:overlap val="-90"/>
        <c:axId val="577055168"/>
        <c:axId val="577069672"/>
      </c:barChart>
      <c:catAx>
        <c:axId val="577055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577069672"/>
        <c:crosses val="autoZero"/>
        <c:auto val="1"/>
        <c:lblAlgn val="ctr"/>
        <c:lblOffset val="100"/>
        <c:noMultiLvlLbl val="0"/>
      </c:catAx>
      <c:valAx>
        <c:axId val="577069672"/>
        <c:scaling>
          <c:orientation val="minMax"/>
        </c:scaling>
        <c:delete val="1"/>
        <c:axPos val="l"/>
        <c:numFmt formatCode="General" sourceLinked="1"/>
        <c:majorTickMark val="none"/>
        <c:minorTickMark val="none"/>
        <c:tickLblPos val="nextTo"/>
        <c:crossAx val="57705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577041056"/>
        <c:axId val="577041448"/>
      </c:barChart>
      <c:catAx>
        <c:axId val="57704105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77041448"/>
        <c:crosses val="autoZero"/>
        <c:auto val="1"/>
        <c:lblAlgn val="ctr"/>
        <c:lblOffset val="100"/>
        <c:noMultiLvlLbl val="0"/>
      </c:catAx>
      <c:valAx>
        <c:axId val="57704144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77041056"/>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2024</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577066928"/>
        <c:axId val="577051248"/>
      </c:barChart>
      <c:catAx>
        <c:axId val="577066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77051248"/>
        <c:crosses val="autoZero"/>
        <c:auto val="1"/>
        <c:lblAlgn val="ctr"/>
        <c:lblOffset val="100"/>
        <c:noMultiLvlLbl val="0"/>
      </c:catAx>
      <c:valAx>
        <c:axId val="577051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77066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577044976"/>
        <c:axId val="577042624"/>
      </c:barChart>
      <c:valAx>
        <c:axId val="577042624"/>
        <c:scaling>
          <c:orientation val="minMax"/>
        </c:scaling>
        <c:delete val="1"/>
        <c:axPos val="l"/>
        <c:numFmt formatCode="#,##0.00" sourceLinked="1"/>
        <c:majorTickMark val="none"/>
        <c:minorTickMark val="none"/>
        <c:tickLblPos val="nextTo"/>
        <c:crossAx val="577044976"/>
        <c:crosses val="autoZero"/>
        <c:crossBetween val="between"/>
      </c:valAx>
      <c:catAx>
        <c:axId val="57704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577042624"/>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577049288"/>
        <c:axId val="577046152"/>
      </c:barChart>
      <c:catAx>
        <c:axId val="577049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577046152"/>
        <c:crosses val="autoZero"/>
        <c:auto val="1"/>
        <c:lblAlgn val="ctr"/>
        <c:lblOffset val="100"/>
        <c:noMultiLvlLbl val="0"/>
      </c:catAx>
      <c:valAx>
        <c:axId val="577046152"/>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577049288"/>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23.12.2024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23.12.2024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23.12.2024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23.12.2024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23.12.2024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23.12.2024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23.12.2024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7.webp"/><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7.webp"/><Relationship Id="rId5" Type="http://schemas.openxmlformats.org/officeDocument/2006/relationships/image" Target="../media/image96.webp"/><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webp"/><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9.webp"/><Relationship Id="rId5" Type="http://schemas.openxmlformats.org/officeDocument/2006/relationships/image" Target="../media/image108.jpeg"/><Relationship Id="rId4" Type="http://schemas.openxmlformats.org/officeDocument/2006/relationships/image" Target="../media/image107.jpe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7.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webp"/><Relationship Id="rId5" Type="http://schemas.openxmlformats.org/officeDocument/2006/relationships/image" Target="../media/image114.jpeg"/><Relationship Id="rId4" Type="http://schemas.openxmlformats.org/officeDocument/2006/relationships/image" Target="../media/image107.jpe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6.webp"/><Relationship Id="rId4" Type="http://schemas.openxmlformats.org/officeDocument/2006/relationships/image" Target="../media/image107.jpe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8.webp"/><Relationship Id="rId5" Type="http://schemas.openxmlformats.org/officeDocument/2006/relationships/image" Target="../media/image117.jpeg"/><Relationship Id="rId4" Type="http://schemas.openxmlformats.org/officeDocument/2006/relationships/image" Target="../media/image107.jpe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07.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07.jpeg"/></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chart" Target="../charts/chart13.xml"/><Relationship Id="rId4" Type="http://schemas.openxmlformats.org/officeDocument/2006/relationships/chart" Target="../charts/char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hyperlink" Target="http://vk.com/public217462141" TargetMode="External"/><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757130"/>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Проект  к решению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307276" y="703318"/>
            <a:ext cx="2966231" cy="2606676"/>
          </a:xfrm>
          <a:prstGeom prst="rect">
            <a:avLst/>
          </a:prstGeom>
          <a:ln>
            <a:noFill/>
          </a:ln>
          <a:effectLst>
            <a:softEdge rad="112500"/>
          </a:effectLst>
        </p:spPr>
      </p:pic>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58488925"/>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t>22</a:t>
            </a:fld>
            <a:endParaRPr lang="ru-RU"/>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t>Основные параметры </a:t>
            </a:r>
            <a:r>
              <a:rPr lang="ru-RU" sz="3200" b="1" dirty="0"/>
              <a:t>социально-экономического  </a:t>
            </a:r>
            <a:r>
              <a:rPr lang="ru-RU" sz="3200" b="1" spc="-5" dirty="0"/>
              <a:t>развития</a:t>
            </a:r>
            <a:endParaRPr sz="3200" dirty="0"/>
          </a:p>
        </p:txBody>
      </p:sp>
    </p:spTree>
    <p:extLst>
      <p:ext uri="{BB962C8B-B14F-4D97-AF65-F5344CB8AC3E}">
        <p14:creationId xmlns:p14="http://schemas.microsoft.com/office/powerpoint/2010/main" val="4176168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2024 </a:t>
            </a:r>
            <a:r>
              <a:rPr lang="ru-RU" b="1" i="1" dirty="0"/>
              <a:t>год и на плановый период </a:t>
            </a:r>
            <a:r>
              <a:rPr lang="ru-RU" b="1" i="1" dirty="0" smtClean="0"/>
              <a:t>2025 </a:t>
            </a:r>
            <a:r>
              <a:rPr lang="ru-RU" b="1" i="1" dirty="0"/>
              <a:t>и </a:t>
            </a:r>
            <a:r>
              <a:rPr lang="ru-RU" b="1" i="1" dirty="0" smtClean="0"/>
              <a:t>2026</a:t>
            </a:r>
            <a:r>
              <a:rPr lang="ru-RU" b="1" i="1" dirty="0"/>
              <a:t>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629119476"/>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Проект на </a:t>
                      </a:r>
                    </a:p>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dirty="0">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536362772"/>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a:solidFill>
                            <a:srgbClr val="000000"/>
                          </a:solidFill>
                          <a:effectLst/>
                          <a:latin typeface="Times New Roman" panose="02020603050405020304" pitchFamily="18" charset="0"/>
                        </a:rPr>
                        <a:t>2024            </a:t>
                      </a:r>
                      <a:r>
                        <a:rPr lang="ru-RU" sz="1100" b="1" i="0" u="none" strike="noStrike">
                          <a:solidFill>
                            <a:srgbClr val="000000"/>
                          </a:solidFill>
                          <a:effectLst/>
                          <a:latin typeface="Times New Roman" panose="02020603050405020304" pitchFamily="18" charset="0"/>
                        </a:rPr>
                        <a:t>(Проект бюджета)</a:t>
                      </a:r>
                      <a:endParaRPr lang="ru-RU" sz="1300" b="1" i="0" u="none" strike="noStrike">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32</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5171754"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5712242" y="3828516"/>
            <a:ext cx="2833346" cy="224225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9008882" y="3828516"/>
            <a:ext cx="2989916" cy="2163139"/>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rgbClr val="5B9BD5"/>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9203820" y="1759856"/>
            <a:ext cx="2600041"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smtClean="0">
                <a:solidFill>
                  <a:srgbClr val="000000"/>
                </a:solidFill>
              </a:rPr>
              <a:t>«</a:t>
            </a:r>
            <a:r>
              <a:rPr lang="ru-RU" sz="1400" dirty="0" smtClean="0">
                <a:solidFill>
                  <a:prstClr val="black"/>
                </a:solidFill>
              </a:rPr>
              <a:t>ФОРЭСТ-ЛАЙФ</a:t>
            </a:r>
            <a:r>
              <a:rPr lang="ru-RU" sz="1400" dirty="0" smtClean="0">
                <a:solidFill>
                  <a:srgbClr val="000000"/>
                </a:solidFill>
              </a:rPr>
              <a:t>» - </a:t>
            </a:r>
            <a:r>
              <a:rPr lang="ru-RU" sz="1400" dirty="0">
                <a:solidFill>
                  <a:srgbClr val="000000"/>
                </a:solidFill>
              </a:rPr>
              <a:t>предприятие по </a:t>
            </a:r>
            <a:r>
              <a:rPr lang="ru-RU" sz="1400" dirty="0" smtClean="0">
                <a:solidFill>
                  <a:srgbClr val="000000"/>
                </a:solidFill>
              </a:rPr>
              <a:t>лесозаготовке </a:t>
            </a:r>
            <a:r>
              <a:rPr lang="ru-RU" sz="1400" dirty="0">
                <a:solidFill>
                  <a:srgbClr val="000000"/>
                </a:solidFill>
              </a:rPr>
              <a:t>и лесопереработке, расположенное в Угранском </a:t>
            </a:r>
            <a:r>
              <a:rPr lang="ru-RU" sz="1400" dirty="0" smtClean="0">
                <a:solidFill>
                  <a:srgbClr val="000000"/>
                </a:solidFill>
              </a:rPr>
              <a:t>муниципальном округе </a:t>
            </a:r>
            <a:r>
              <a:rPr lang="ru-RU" sz="1400" dirty="0">
                <a:solidFill>
                  <a:srgbClr val="000000"/>
                </a:solidFill>
              </a:rPr>
              <a:t>Смоленской области</a:t>
            </a:r>
            <a:r>
              <a:rPr lang="ru-RU" sz="1400" dirty="0" smtClean="0">
                <a:solidFill>
                  <a:prstClr val="black"/>
                </a:solidFill>
              </a:rPr>
              <a:t>;</a:t>
            </a:r>
            <a:endParaRPr lang="ru-RU" altLang="ru-RU" sz="1400" dirty="0">
              <a:solidFill>
                <a:prstClr val="black"/>
              </a:solidFill>
            </a:endParaRPr>
          </a:p>
        </p:txBody>
      </p:sp>
      <p:sp>
        <p:nvSpPr>
          <p:cNvPr id="6" name="Прямоугольник 5"/>
          <p:cNvSpPr/>
          <p:nvPr/>
        </p:nvSpPr>
        <p:spPr>
          <a:xfrm>
            <a:off x="5631678" y="1428710"/>
            <a:ext cx="2835604" cy="2246769"/>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smtClean="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a:t>
            </a:r>
            <a:endParaRPr lang="ru-RU" altLang="ru-RU" sz="1400" dirty="0">
              <a:solidFill>
                <a:prstClr val="black"/>
              </a:solidFill>
            </a:endParaRPr>
          </a:p>
        </p:txBody>
      </p:sp>
      <p:sp>
        <p:nvSpPr>
          <p:cNvPr id="8" name="Прямоугольник 7"/>
          <p:cNvSpPr/>
          <p:nvPr/>
        </p:nvSpPr>
        <p:spPr>
          <a:xfrm>
            <a:off x="-116073" y="1549366"/>
            <a:ext cx="2645628"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solidFill>
                  <a:prstClr val="black">
                    <a:tint val="75000"/>
                  </a:prstClr>
                </a:solidFill>
              </a:rPr>
              <a:pPr/>
              <a:t>33</a:t>
            </a:fld>
            <a:endParaRPr lang="ru-RU" dirty="0">
              <a:solidFill>
                <a:prstClr val="black">
                  <a:tint val="75000"/>
                </a:prstClr>
              </a:solidFill>
            </a:endParaRPr>
          </a:p>
        </p:txBody>
      </p:sp>
      <p:sp>
        <p:nvSpPr>
          <p:cNvPr id="2" name="Прямоугольник 1"/>
          <p:cNvSpPr/>
          <p:nvPr/>
        </p:nvSpPr>
        <p:spPr>
          <a:xfrm>
            <a:off x="2409913" y="1549366"/>
            <a:ext cx="2743200"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a:t>
            </a:r>
            <a:r>
              <a:rPr lang="ru-RU" altLang="ru-RU" sz="1400" dirty="0" smtClean="0">
                <a:solidFill>
                  <a:prstClr val="black"/>
                </a:solidFill>
              </a:rPr>
              <a:t>«</a:t>
            </a:r>
            <a:r>
              <a:rPr lang="ru-RU" sz="1400" dirty="0" smtClean="0">
                <a:solidFill>
                  <a:prstClr val="black"/>
                </a:solidFill>
              </a:rPr>
              <a:t>Карьер Неруд</a:t>
            </a:r>
            <a:r>
              <a:rPr lang="ru-RU" altLang="ru-RU" sz="1400" dirty="0" smtClean="0">
                <a:solidFill>
                  <a:prstClr val="black"/>
                </a:solidFill>
              </a:rPr>
              <a:t>» </a:t>
            </a:r>
            <a:r>
              <a:rPr lang="ru-RU" altLang="ru-RU" sz="1400" dirty="0">
                <a:solidFill>
                  <a:prstClr val="black"/>
                </a:solidFill>
              </a:rPr>
              <a:t>- Основным видом деятельности является «разработка гравийных и песчаных карьеров, добыча глины и каолина» Компания была зарегистрирована в </a:t>
            </a:r>
            <a:r>
              <a:rPr lang="ru-RU" altLang="ru-RU" sz="1400" dirty="0" smtClean="0">
                <a:solidFill>
                  <a:prstClr val="black"/>
                </a:solidFill>
              </a:rPr>
              <a:t>2019 </a:t>
            </a:r>
            <a:r>
              <a:rPr lang="ru-RU" altLang="ru-RU" sz="1400" dirty="0">
                <a:solidFill>
                  <a:prstClr val="black"/>
                </a:solidFill>
              </a:rPr>
              <a:t>году.</a:t>
            </a:r>
          </a:p>
        </p:txBody>
      </p:sp>
    </p:spTree>
    <p:extLst>
      <p:ext uri="{BB962C8B-B14F-4D97-AF65-F5344CB8AC3E}">
        <p14:creationId xmlns:p14="http://schemas.microsoft.com/office/powerpoint/2010/main" val="853415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34</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526108554"/>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100" b="1" i="0" u="none" strike="noStrike" dirty="0">
                          <a:solidFill>
                            <a:srgbClr val="000000"/>
                          </a:solidFill>
                          <a:effectLst/>
                          <a:latin typeface="Times New Roman" panose="02020603050405020304" pitchFamily="18" charset="0"/>
                        </a:rPr>
                        <a:t>2023</a:t>
                      </a:r>
                      <a:endParaRPr lang="ru-RU" sz="10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(Проект бюджета)</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35</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543388" y="5674619"/>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6628</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60,8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0,35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36</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ru-RU" b="1" dirty="0" smtClean="0">
                <a:solidFill>
                  <a:srgbClr val="31381C"/>
                </a:solidFill>
                <a:latin typeface="Bookman Old Style" panose="02050604050505020204" pitchFamily="18" charset="0"/>
              </a:rPr>
              <a:t>51,54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1860304558"/>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a:solidFill>
                            <a:srgbClr val="000000"/>
                          </a:solidFill>
                          <a:effectLst/>
                          <a:latin typeface="Times New Roman" panose="02020603050405020304" pitchFamily="18" charset="0"/>
                        </a:rPr>
                        <a:t>(Проект бюджета)</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37</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39</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22625" y="259956"/>
            <a:ext cx="8366506" cy="7078220"/>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…………………………………...21-22</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a:t>
            </a:r>
            <a:r>
              <a:rPr lang="ru-RU" sz="1400" i="1" dirty="0" smtClean="0">
                <a:latin typeface="Calibri "/>
              </a:rPr>
              <a:t>23</a:t>
            </a:r>
            <a:endParaRPr lang="ru-RU" sz="1400" i="1" dirty="0" smtClean="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a:t>
            </a:r>
            <a:r>
              <a:rPr lang="ru-RU" sz="1400" i="1" dirty="0" smtClean="0">
                <a:latin typeface="Calibri "/>
              </a:rPr>
              <a:t>26</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27</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a:t>
            </a:r>
            <a:r>
              <a:rPr lang="ru-RU" sz="1400" i="1" dirty="0" smtClean="0">
                <a:latin typeface="Calibri "/>
              </a:rPr>
              <a:t>28-29</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?........30 </a:t>
            </a:r>
            <a:endParaRPr lang="ru-RU" sz="14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…………………………...……………………………………………....33</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a:t>
            </a:r>
            <a:r>
              <a:rPr lang="ru-RU" sz="1400" i="1" dirty="0" smtClean="0">
                <a:latin typeface="Calibri "/>
              </a:rPr>
              <a:t>…………………..………………………………….34</a:t>
            </a:r>
            <a:endParaRPr lang="ru-RU" sz="14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a:t>
            </a:r>
            <a:r>
              <a:rPr lang="ru-RU" sz="1400" i="1" dirty="0" smtClean="0">
                <a:latin typeface="Calibri "/>
              </a:rPr>
              <a:t>35</a:t>
            </a:r>
            <a:endParaRPr lang="ru-RU" sz="1400" i="1" dirty="0" smtClean="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a:t>
            </a:r>
            <a:r>
              <a:rPr lang="ru-RU" sz="1400" i="1" dirty="0" smtClean="0">
                <a:latin typeface="Calibri "/>
              </a:rPr>
              <a:t>36</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a:t>
            </a:r>
            <a:r>
              <a:rPr lang="ru-RU" altLang="ru-RU" sz="1400" i="1" dirty="0" smtClean="0">
                <a:latin typeface="Calibri "/>
              </a:rPr>
              <a:t>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a:t>
            </a:r>
            <a:r>
              <a:rPr lang="ru-RU" sz="1400" i="1" dirty="0" smtClean="0">
                <a:latin typeface="Calibri "/>
              </a:rPr>
              <a:t>38</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a:t>
            </a:r>
            <a:r>
              <a:rPr lang="ru-RU" sz="1400" i="1" spc="-5" dirty="0" smtClean="0">
                <a:latin typeface="Calibri "/>
              </a:rPr>
              <a:t>39-50</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……………………………………………………………………….………..…51</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…………………………………………………....53</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a:t>
            </a:r>
            <a:r>
              <a:rPr lang="ru-RU" sz="1400" i="1" dirty="0" smtClean="0">
                <a:latin typeface="Calibri "/>
              </a:rPr>
              <a:t>54-55</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a:t>
            </a:r>
            <a:r>
              <a:rPr lang="ru-RU" sz="1400" i="1" spc="-5" dirty="0" smtClean="0">
                <a:latin typeface="Calibri "/>
              </a:rPr>
              <a:t>56</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57</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10818976" y="6492875"/>
            <a:ext cx="1373024"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40</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42</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43</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44</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48</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50</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2758721"/>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87379225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2853730782"/>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55</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К проекту</a:t>
            </a:r>
            <a:r>
              <a:rPr sz="1600" dirty="0" smtClean="0">
                <a:cs typeface="Calibri"/>
              </a:rPr>
              <a:t> </a:t>
            </a:r>
            <a:r>
              <a:rPr lang="ru-RU" sz="1600" dirty="0" smtClean="0">
                <a:cs typeface="Calibri"/>
              </a:rPr>
              <a:t>решения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a:t>
            </a:r>
            <a:r>
              <a:rPr lang="ru-RU" altLang="ru-RU" sz="1600" dirty="0"/>
              <a:t>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394241983"/>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 (Проект бюджета)</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57</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6156</TotalTime>
  <Words>6288</Words>
  <Application>Microsoft Office PowerPoint</Application>
  <PresentationFormat>Широкоэкранный</PresentationFormat>
  <Paragraphs>1214</Paragraphs>
  <Slides>57</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57</vt:i4>
      </vt:variant>
    </vt:vector>
  </HeadingPairs>
  <TitlesOfParts>
    <vt:vector size="74"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331</cp:revision>
  <cp:lastPrinted>2023-11-14T11:03:14Z</cp:lastPrinted>
  <dcterms:created xsi:type="dcterms:W3CDTF">2023-09-26T07:39:46Z</dcterms:created>
  <dcterms:modified xsi:type="dcterms:W3CDTF">2024-12-23T13:34:40Z</dcterms:modified>
</cp:coreProperties>
</file>