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298" r:id="rId23"/>
    <p:sldId id="342" r:id="rId24"/>
    <p:sldId id="304" r:id="rId25"/>
    <p:sldId id="314" r:id="rId26"/>
    <p:sldId id="270" r:id="rId27"/>
    <p:sldId id="301" r:id="rId28"/>
    <p:sldId id="308" r:id="rId29"/>
    <p:sldId id="307" r:id="rId30"/>
    <p:sldId id="339" r:id="rId31"/>
    <p:sldId id="344" r:id="rId32"/>
    <p:sldId id="310" r:id="rId33"/>
    <p:sldId id="312" r:id="rId34"/>
    <p:sldId id="338" r:id="rId35"/>
    <p:sldId id="309" r:id="rId36"/>
    <p:sldId id="277" r:id="rId37"/>
    <p:sldId id="316" r:id="rId38"/>
    <p:sldId id="276" r:id="rId39"/>
    <p:sldId id="279" r:id="rId40"/>
    <p:sldId id="280" r:id="rId41"/>
    <p:sldId id="317" r:id="rId42"/>
    <p:sldId id="318" r:id="rId43"/>
    <p:sldId id="319" r:id="rId44"/>
    <p:sldId id="320" r:id="rId45"/>
    <p:sldId id="321" r:id="rId46"/>
    <p:sldId id="322" r:id="rId47"/>
    <p:sldId id="323" r:id="rId48"/>
    <p:sldId id="324" r:id="rId49"/>
    <p:sldId id="325" r:id="rId50"/>
    <p:sldId id="326" r:id="rId51"/>
    <p:sldId id="337" r:id="rId52"/>
    <p:sldId id="334" r:id="rId53"/>
    <p:sldId id="335" r:id="rId54"/>
    <p:sldId id="328" r:id="rId55"/>
    <p:sldId id="331" r:id="rId56"/>
    <p:sldId id="289" r:id="rId57"/>
    <p:sldId id="290" r:id="rId58"/>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13"/>
            <p14:sldId id="341"/>
            <p14:sldId id="296"/>
            <p14:sldId id="264"/>
            <p14:sldId id="265"/>
            <p14:sldId id="266"/>
            <p14:sldId id="267"/>
            <p14:sldId id="268"/>
            <p14:sldId id="336"/>
            <p14:sldId id="275"/>
            <p14:sldId id="298"/>
            <p14:sldId id="342"/>
            <p14:sldId id="304"/>
            <p14:sldId id="314"/>
            <p14:sldId id="270"/>
            <p14:sldId id="301"/>
            <p14:sldId id="308"/>
            <p14:sldId id="307"/>
            <p14:sldId id="339"/>
            <p14:sldId id="344"/>
            <p14:sldId id="310"/>
            <p14:sldId id="312"/>
            <p14:sldId id="338"/>
            <p14:sldId id="309"/>
            <p14:sldId id="277"/>
            <p14:sldId id="316"/>
            <p14:sldId id="276"/>
            <p14:sldId id="279"/>
            <p14:sldId id="280"/>
            <p14:sldId id="317"/>
            <p14:sldId id="318"/>
            <p14:sldId id="319"/>
            <p14:sldId id="320"/>
            <p14:sldId id="321"/>
            <p14:sldId id="322"/>
            <p14:sldId id="323"/>
            <p14:sldId id="324"/>
            <p14:sldId id="325"/>
            <p14:sldId id="326"/>
            <p14:sldId id="337"/>
            <p14:sldId id="334"/>
            <p14:sldId id="335"/>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405" autoAdjust="0"/>
  </p:normalViewPr>
  <p:slideViewPr>
    <p:cSldViewPr snapToGrid="0" showGuides="1">
      <p:cViewPr varScale="1">
        <p:scale>
          <a:sx n="112" d="100"/>
          <a:sy n="112" d="100"/>
        </p:scale>
        <p:origin x="55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55416182762459"/>
          <c:y val="0.16445145932157829"/>
          <c:w val="0.83891538535408727"/>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601111176"/>
        <c:axId val="601103336"/>
        <c:axId val="0"/>
      </c:bar3DChart>
      <c:catAx>
        <c:axId val="601111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01103336"/>
        <c:crosses val="autoZero"/>
        <c:auto val="1"/>
        <c:lblAlgn val="ctr"/>
        <c:lblOffset val="100"/>
        <c:noMultiLvlLbl val="0"/>
      </c:catAx>
      <c:valAx>
        <c:axId val="601103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01111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3220.7</c:v>
                </c:pt>
                <c:pt idx="2">
                  <c:v>287854.8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46450.3</c:v>
                </c:pt>
                <c:pt idx="2">
                  <c:v>55393.4</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169</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48558.7</c:v>
                </c:pt>
                <c:pt idx="2">
                  <c:v>18390.3</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7070.8</c:v>
                </c:pt>
                <c:pt idx="2">
                  <c:v>715</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101.8</c:v>
                </c:pt>
                <c:pt idx="2">
                  <c:v>262.89999999999998</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152865.29999999999</c:v>
                </c:pt>
                <c:pt idx="2">
                  <c:v>157331</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45576.1</c:v>
                </c:pt>
                <c:pt idx="2">
                  <c:v>49854.400000000001</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16787.8</c:v>
                </c:pt>
                <c:pt idx="2">
                  <c:v>23930.1</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41203.800000000003</c:v>
                </c:pt>
                <c:pt idx="2">
                  <c:v>530.9</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28086.2</c:v>
                </c:pt>
                <c:pt idx="2">
                  <c:v>34993.199999999997</c:v>
                </c:pt>
                <c:pt idx="3">
                  <c:v>21412.300000000003</c:v>
                </c:pt>
                <c:pt idx="4">
                  <c:v>25709.5</c:v>
                </c:pt>
              </c:numCache>
            </c:numRef>
          </c:val>
        </c:ser>
        <c:dLbls>
          <c:showLegendKey val="0"/>
          <c:showVal val="0"/>
          <c:showCatName val="0"/>
          <c:showSerName val="0"/>
          <c:showPercent val="0"/>
          <c:showBubbleSize val="0"/>
        </c:dLbls>
        <c:gapWidth val="80"/>
        <c:overlap val="25"/>
        <c:axId val="601131560"/>
        <c:axId val="601131952"/>
      </c:barChart>
      <c:catAx>
        <c:axId val="60113156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601131952"/>
        <c:crosses val="autoZero"/>
        <c:auto val="1"/>
        <c:lblAlgn val="ctr"/>
        <c:lblOffset val="100"/>
        <c:noMultiLvlLbl val="0"/>
      </c:catAx>
      <c:valAx>
        <c:axId val="601131952"/>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601131560"/>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a:lstStyle/>
                  <a:p>
                    <a:r>
                      <a:rPr lang="en-US" dirty="0" smtClean="0"/>
                      <a:t>96,4%</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3,6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96.4</c:v>
                </c:pt>
                <c:pt idx="1">
                  <c:v>3.6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8661968454461754"/>
          <c:y val="0.14718588712767045"/>
          <c:w val="0.58479633156502986"/>
          <c:h val="0.83288543868338594"/>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55393.4</c:v>
                </c:pt>
                <c:pt idx="1">
                  <c:v>224</c:v>
                </c:pt>
                <c:pt idx="2">
                  <c:v>18390.3</c:v>
                </c:pt>
                <c:pt idx="3">
                  <c:v>715</c:v>
                </c:pt>
                <c:pt idx="4">
                  <c:v>262.89999999999998</c:v>
                </c:pt>
                <c:pt idx="5">
                  <c:v>157331</c:v>
                </c:pt>
                <c:pt idx="6">
                  <c:v>49854.400000000001</c:v>
                </c:pt>
                <c:pt idx="7">
                  <c:v>23930.1</c:v>
                </c:pt>
                <c:pt idx="8">
                  <c:v>530.9</c:v>
                </c:pt>
                <c:pt idx="9">
                  <c:v>34993.199999999997</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dLblPos val="outEnd"/>
          <c:showLegendKey val="0"/>
          <c:showVal val="1"/>
          <c:showCatName val="0"/>
          <c:showSerName val="0"/>
          <c:showPercent val="0"/>
          <c:showBubbleSize val="0"/>
        </c:dLbls>
        <c:gapWidth val="444"/>
        <c:overlap val="-90"/>
        <c:axId val="601104904"/>
        <c:axId val="601108824"/>
      </c:barChart>
      <c:catAx>
        <c:axId val="601104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601108824"/>
        <c:crosses val="autoZero"/>
        <c:auto val="1"/>
        <c:lblAlgn val="ctr"/>
        <c:lblOffset val="100"/>
        <c:noMultiLvlLbl val="0"/>
      </c:catAx>
      <c:valAx>
        <c:axId val="601108824"/>
        <c:scaling>
          <c:orientation val="minMax"/>
        </c:scaling>
        <c:delete val="1"/>
        <c:axPos val="l"/>
        <c:numFmt formatCode="General" sourceLinked="1"/>
        <c:majorTickMark val="none"/>
        <c:minorTickMark val="none"/>
        <c:tickLblPos val="nextTo"/>
        <c:crossAx val="601104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3220.7</c:v>
                </c:pt>
                <c:pt idx="4">
                  <c:v>2948.9</c:v>
                </c:pt>
                <c:pt idx="5">
                  <c:v>3041.3</c:v>
                </c:pt>
              </c:numCache>
            </c:numRef>
          </c:val>
        </c:ser>
        <c:dLbls>
          <c:showLegendKey val="0"/>
          <c:showVal val="0"/>
          <c:showCatName val="0"/>
          <c:showSerName val="0"/>
          <c:showPercent val="0"/>
          <c:showBubbleSize val="0"/>
        </c:dLbls>
        <c:gapWidth val="219"/>
        <c:axId val="601109216"/>
        <c:axId val="601105296"/>
      </c:barChart>
      <c:catAx>
        <c:axId val="60110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01105296"/>
        <c:crosses val="autoZero"/>
        <c:auto val="1"/>
        <c:lblAlgn val="ctr"/>
        <c:lblOffset val="100"/>
        <c:noMultiLvlLbl val="0"/>
      </c:catAx>
      <c:valAx>
        <c:axId val="60110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01109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0</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0</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117.4</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601104120"/>
        <c:axId val="601109608"/>
      </c:barChart>
      <c:valAx>
        <c:axId val="601109608"/>
        <c:scaling>
          <c:orientation val="minMax"/>
        </c:scaling>
        <c:delete val="1"/>
        <c:axPos val="l"/>
        <c:numFmt formatCode="#,##0.00" sourceLinked="1"/>
        <c:majorTickMark val="none"/>
        <c:minorTickMark val="none"/>
        <c:tickLblPos val="nextTo"/>
        <c:crossAx val="601104120"/>
        <c:crosses val="autoZero"/>
        <c:crossBetween val="between"/>
      </c:valAx>
      <c:catAx>
        <c:axId val="601104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601109608"/>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06568568404277E-2"/>
          <c:y val="6.0772041651049576E-3"/>
          <c:w val="0.96798937670743135"/>
          <c:h val="0.82625888586356611"/>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172443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114607.5</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0</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804.3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100</c:v>
                </c:pt>
                <c:pt idx="3">
                  <c:v>0</c:v>
                </c:pt>
              </c:numCache>
            </c:numRef>
          </c:val>
        </c:ser>
        <c:dLbls>
          <c:showLegendKey val="0"/>
          <c:showVal val="0"/>
          <c:showCatName val="0"/>
          <c:showSerName val="0"/>
          <c:showPercent val="0"/>
          <c:showBubbleSize val="0"/>
        </c:dLbls>
        <c:gapWidth val="219"/>
        <c:overlap val="-27"/>
        <c:axId val="601133128"/>
        <c:axId val="601129208"/>
      </c:barChart>
      <c:catAx>
        <c:axId val="601133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601129208"/>
        <c:crosses val="autoZero"/>
        <c:auto val="1"/>
        <c:lblAlgn val="ctr"/>
        <c:lblOffset val="100"/>
        <c:noMultiLvlLbl val="0"/>
      </c:catAx>
      <c:valAx>
        <c:axId val="60112920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01133128"/>
        <c:crosses val="autoZero"/>
        <c:crossBetween val="between"/>
      </c:valAx>
      <c:spPr>
        <a:noFill/>
        <a:ln>
          <a:solidFill>
            <a:schemeClr val="bg1"/>
          </a:solidFill>
        </a:ln>
        <a:effectLst/>
      </c:spPr>
    </c:plotArea>
    <c:legend>
      <c:legendPos val="b"/>
      <c:layout>
        <c:manualLayout>
          <c:xMode val="edge"/>
          <c:yMode val="edge"/>
          <c:x val="5.2208093088557138E-2"/>
          <c:y val="0.92286096313432509"/>
          <c:w val="0.89999995653317277"/>
          <c:h val="7.35451464793315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19.03.2024</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26</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19.03.2024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19.03.2024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19.03.2024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19.03.2024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19.03.2024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19.03.2024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19.03.2024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19.03.2024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19.03.2024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19.03.2024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19.03.2024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19.03.2024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19.03.2024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19.03.2024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2.jpeg"/><Relationship Id="rId7" Type="http://schemas.openxmlformats.org/officeDocument/2006/relationships/image" Target="../media/image1.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eb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9.webp"/><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12.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5.jpeg"/><Relationship Id="rId4" Type="http://schemas.openxmlformats.org/officeDocument/2006/relationships/image" Target="../media/image90.png"/><Relationship Id="rId9" Type="http://schemas.openxmlformats.org/officeDocument/2006/relationships/image" Target="../media/image94.jpe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99.webp"/><Relationship Id="rId5" Type="http://schemas.openxmlformats.org/officeDocument/2006/relationships/image" Target="../media/image98.webp"/><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webp"/><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11.webp"/><Relationship Id="rId5" Type="http://schemas.openxmlformats.org/officeDocument/2006/relationships/image" Target="../media/image110.jpe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09.jpe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7.webp"/><Relationship Id="rId5" Type="http://schemas.openxmlformats.org/officeDocument/2006/relationships/image" Target="../media/image116.jpeg"/><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8.webp"/><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0.webp"/><Relationship Id="rId5" Type="http://schemas.openxmlformats.org/officeDocument/2006/relationships/image" Target="../media/image119.jpe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0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4.emf"/><Relationship Id="rId5" Type="http://schemas.openxmlformats.org/officeDocument/2006/relationships/chart" Target="../charts/chart14.xml"/><Relationship Id="rId4" Type="http://schemas.openxmlformats.org/officeDocument/2006/relationships/chart" Target="../charts/char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5.jp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hyperlink" Target="http://vk.com/public217462141" TargetMode="Externa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3445" y="5337926"/>
            <a:ext cx="11671069" cy="1243417"/>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986" y="3115797"/>
            <a:ext cx="5279900" cy="3519934"/>
          </a:xfrm>
          <a:prstGeom prst="rect">
            <a:avLst/>
          </a:prstGeom>
        </p:spPr>
      </p:pic>
      <p:sp>
        <p:nvSpPr>
          <p:cNvPr id="6" name="Прямоугольник с двумя усеченными противолежащими углами 5"/>
          <p:cNvSpPr/>
          <p:nvPr/>
        </p:nvSpPr>
        <p:spPr>
          <a:xfrm>
            <a:off x="3503957" y="659938"/>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5407301" y="604317"/>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2924175" y="3932093"/>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5583705" y="2762234"/>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448800" y="3911894"/>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0" y="5487305"/>
            <a:ext cx="12191999"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3664227" y="977542"/>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5188673" y="175250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5393634" y="2357018"/>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12</a:t>
            </a:fld>
            <a:endParaRPr lang="ru-RU" dirty="0"/>
          </a:p>
        </p:txBody>
      </p:sp>
      <p:graphicFrame>
        <p:nvGraphicFramePr>
          <p:cNvPr id="40" name="Диаграмма 39"/>
          <p:cNvGraphicFramePr/>
          <p:nvPr>
            <p:extLst>
              <p:ext uri="{D42A27DB-BD31-4B8C-83A1-F6EECF244321}">
                <p14:modId xmlns:p14="http://schemas.microsoft.com/office/powerpoint/2010/main" val="1396341389"/>
              </p:ext>
            </p:extLst>
          </p:nvPr>
        </p:nvGraphicFramePr>
        <p:xfrm>
          <a:off x="-17033" y="692324"/>
          <a:ext cx="3630921" cy="5156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16</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17</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20</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252</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258488925"/>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752,4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58377" cy="369332"/>
          </a:xfrm>
          <a:prstGeom prst="rect">
            <a:avLst/>
          </a:prstGeom>
        </p:spPr>
        <p:txBody>
          <a:bodyPr wrap="none">
            <a:spAutoFit/>
          </a:bodyPr>
          <a:lstStyle/>
          <a:p>
            <a:r>
              <a:rPr lang="ru-RU" dirty="0" smtClean="0">
                <a:latin typeface="Open Sans"/>
                <a:ea typeface="Open Sans"/>
                <a:cs typeface="Open Sans"/>
              </a:rPr>
              <a:t>112,6%</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527709" cy="369332"/>
          </a:xfrm>
          <a:prstGeom prst="rect">
            <a:avLst/>
          </a:prstGeom>
        </p:spPr>
        <p:txBody>
          <a:bodyPr wrap="none">
            <a:spAutoFit/>
          </a:bodyPr>
          <a:lstStyle/>
          <a:p>
            <a:r>
              <a:rPr lang="ru-RU" dirty="0" smtClean="0">
                <a:latin typeface="Open Sans"/>
                <a:ea typeface="Open Sans"/>
                <a:cs typeface="Open Sans"/>
              </a:rPr>
              <a:t>-3%</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22</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23</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26</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490839269"/>
              </p:ext>
            </p:extLst>
          </p:nvPr>
        </p:nvGraphicFramePr>
        <p:xfrm>
          <a:off x="333286" y="828940"/>
          <a:ext cx="10747463" cy="5267272"/>
        </p:xfrm>
        <a:graphic>
          <a:graphicData uri="http://schemas.openxmlformats.org/drawingml/2006/table">
            <a:tbl>
              <a:tblPr/>
              <a:tblGrid>
                <a:gridCol w="2392473"/>
                <a:gridCol w="1170784"/>
                <a:gridCol w="1588195"/>
                <a:gridCol w="1085945"/>
                <a:gridCol w="1085945"/>
                <a:gridCol w="1085945"/>
                <a:gridCol w="1167392"/>
                <a:gridCol w="1170784"/>
              </a:tblGrid>
              <a:tr h="851167">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Текущий финансовый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900" b="0" i="0" u="none" strike="noStrike">
                          <a:solidFill>
                            <a:srgbClr val="000000"/>
                          </a:solidFill>
                          <a:effectLst/>
                          <a:latin typeface="Times New Roman" panose="02020603050405020304" pitchFamily="18" charset="0"/>
                        </a:rPr>
                        <a:t>2022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2024 </a:t>
                      </a:r>
                      <a:r>
                        <a:rPr lang="ru-RU" sz="1100" b="1" i="0" u="none" strike="noStrike" dirty="0">
                          <a:solidFill>
                            <a:srgbClr val="000000"/>
                          </a:solidFill>
                          <a:effectLst/>
                          <a:latin typeface="Times New Roman" panose="02020603050405020304" pitchFamily="18" charset="0"/>
                        </a:rPr>
                        <a:t>год </a:t>
                      </a:r>
                      <a:r>
                        <a:rPr lang="ru-RU" sz="1100" b="1" i="0" u="none" strike="noStrike" dirty="0" smtClean="0">
                          <a:solidFill>
                            <a:srgbClr val="000000"/>
                          </a:solidFill>
                          <a:effectLst/>
                          <a:latin typeface="Times New Roman" panose="02020603050405020304" pitchFamily="18" charset="0"/>
                        </a:rPr>
                        <a:t>              ( Решение №</a:t>
                      </a:r>
                      <a:r>
                        <a:rPr lang="ru-RU" sz="1100" b="1" i="0" u="none" strike="noStrike" baseline="0" dirty="0" smtClean="0">
                          <a:solidFill>
                            <a:srgbClr val="000000"/>
                          </a:solidFill>
                          <a:effectLst/>
                          <a:latin typeface="Times New Roman" panose="02020603050405020304" pitchFamily="18" charset="0"/>
                        </a:rPr>
                        <a:t> 45 от 22.12.2023г.)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dirty="0">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12906">
                <a:tc vMerge="1">
                  <a:txBody>
                    <a:bodyPr/>
                    <a:lstStyle/>
                    <a:p>
                      <a:endParaRPr lang="ru-RU"/>
                    </a:p>
                  </a:txBody>
                  <a:tcPr/>
                </a:tc>
                <a:tc vMerge="1">
                  <a:txBody>
                    <a:bodyPr/>
                    <a:lstStyle/>
                    <a:p>
                      <a:endParaRPr lang="ru-RU"/>
                    </a:p>
                  </a:txBody>
                  <a:tcPr/>
                </a:tc>
                <a:tc>
                  <a:txBody>
                    <a:bodyPr/>
                    <a:lstStyle/>
                    <a:p>
                      <a:pPr algn="ctr" fontAlgn="ctr"/>
                      <a:r>
                        <a:rPr lang="ru-RU" sz="900" b="0" i="0" u="none" strike="noStrike">
                          <a:solidFill>
                            <a:srgbClr val="000000"/>
                          </a:solidFill>
                          <a:effectLst/>
                          <a:latin typeface="Times New Roman" panose="02020603050405020304" pitchFamily="18" charset="0"/>
                        </a:rPr>
                        <a:t>Бюджет (Решение № 35 от 25.10.2023г. с изменениями)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1519">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6 </a:t>
                      </a:r>
                      <a:r>
                        <a:rPr lang="ru-RU" sz="900" b="0" i="0" u="none" strike="noStrike" dirty="0">
                          <a:solidFill>
                            <a:srgbClr val="000000"/>
                          </a:solidFill>
                          <a:effectLst/>
                          <a:latin typeface="Times New Roman" panose="02020603050405020304" pitchFamily="18" charset="0"/>
                        </a:rPr>
                        <a:t>(гр.5/гр3*100)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7</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8</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063">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378 955,20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129,61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263 588,15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005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53668">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46 983,60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118,49</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dirty="0">
                          <a:solidFill>
                            <a:srgbClr val="000000"/>
                          </a:solidFill>
                          <a:effectLst/>
                          <a:latin typeface="Times New Roman" panose="02020603050405020304" pitchFamily="18" charset="0"/>
                        </a:rPr>
                        <a:t>53770,40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114,45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53668">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331971,6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131,35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287854,80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86,71</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386839,8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134,29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341625,20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88,31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-7 884,60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77716">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Calibri" panose="020F0502020204030204"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250694413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2216721519"/>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27</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70672441"/>
              </p:ext>
            </p:extLst>
          </p:nvPr>
        </p:nvGraphicFramePr>
        <p:xfrm>
          <a:off x="12114" y="341302"/>
          <a:ext cx="11275012" cy="3761545"/>
        </p:xfrm>
        <a:graphic>
          <a:graphicData uri="http://schemas.openxmlformats.org/drawingml/2006/table">
            <a:tbl>
              <a:tblPr/>
              <a:tblGrid>
                <a:gridCol w="4139558"/>
                <a:gridCol w="1180955"/>
                <a:gridCol w="1205817"/>
                <a:gridCol w="1330128"/>
                <a:gridCol w="1330128"/>
                <a:gridCol w="1093938"/>
                <a:gridCol w="994488"/>
              </a:tblGrid>
              <a:tr h="274242">
                <a:tc rowSpan="3">
                  <a:txBody>
                    <a:bodyPr/>
                    <a:lstStyle/>
                    <a:p>
                      <a:pPr algn="ctr" fontAlgn="ctr"/>
                      <a:r>
                        <a:rPr lang="ru-RU" sz="1300" b="1" i="0" u="none" strike="noStrike" dirty="0">
                          <a:solidFill>
                            <a:srgbClr val="000000"/>
                          </a:solidFill>
                          <a:effectLst/>
                          <a:latin typeface="Times New Roman" panose="02020603050405020304" pitchFamily="18" charset="0"/>
                        </a:rPr>
                        <a:t>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dirty="0">
                          <a:solidFill>
                            <a:srgbClr val="000000"/>
                          </a:solidFill>
                          <a:effectLst/>
                          <a:latin typeface="Times New Roman" panose="02020603050405020304" pitchFamily="18" charset="0"/>
                        </a:rPr>
                        <a:t>Текущий финансовый   </a:t>
                      </a:r>
                      <a:r>
                        <a:rPr lang="ru-RU" sz="10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a:t>
                      </a:r>
                      <a:endParaRPr lang="ru-RU" sz="105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100" b="1" i="0" u="none" strike="noStrike" dirty="0" smtClean="0">
                          <a:solidFill>
                            <a:srgbClr val="000000"/>
                          </a:solidFill>
                          <a:effectLst/>
                          <a:latin typeface="Times New Roman" panose="02020603050405020304" pitchFamily="18" charset="0"/>
                        </a:rPr>
                        <a:t>(Решение совета № 45 от 22.12.2023г.)</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8308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smtClean="0">
                          <a:solidFill>
                            <a:srgbClr val="000000"/>
                          </a:solidFill>
                          <a:effectLst/>
                          <a:latin typeface="Times New Roman" panose="02020603050405020304" pitchFamily="18" charset="0"/>
                        </a:rPr>
                        <a:t>2025</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smtClean="0">
                          <a:solidFill>
                            <a:srgbClr val="000000"/>
                          </a:solidFill>
                          <a:effectLst/>
                          <a:latin typeface="Times New Roman" panose="02020603050405020304" pitchFamily="18" charset="0"/>
                        </a:rPr>
                        <a:t>2026</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53 770,40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46 983,60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50 549,70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5777">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20 688,80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29 220,80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70">
                <a:tc>
                  <a:txBody>
                    <a:bodyPr/>
                    <a:lstStyle/>
                    <a:p>
                      <a:pPr algn="l" rtl="0" fontAlgn="ctr"/>
                      <a:r>
                        <a:rPr lang="ru-RU" sz="1000" b="1" i="1" u="none" strike="noStrike" dirty="0">
                          <a:solidFill>
                            <a:srgbClr val="000000"/>
                          </a:solidFill>
                          <a:effectLst/>
                          <a:latin typeface="Times New Roman" panose="02020603050405020304" pitchFamily="18" charset="0"/>
                        </a:rPr>
                        <a:t>Налоги на товары (услуги) реализуемые на территории РФ</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14 550,00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2 289,20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244">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3 143,40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4 895,00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4 188,70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4 910,00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3 817,20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3 220,70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2 948,90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71554">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2 414,70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2 890,00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163">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96">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703">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1 065,70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847543183"/>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28</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59472"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603156"/>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950284" y="957255"/>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29</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10107168" y="3373503"/>
            <a:ext cx="2019300" cy="2523267"/>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31</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32</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33</a:t>
            </a:fld>
            <a:endParaRPr lang="ru-RU" dirty="0"/>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203375784"/>
              </p:ext>
            </p:extLst>
          </p:nvPr>
        </p:nvGraphicFramePr>
        <p:xfrm>
          <a:off x="200024" y="3800476"/>
          <a:ext cx="11503024" cy="305752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6" y="42643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34</a:t>
            </a:fld>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3272184169"/>
              </p:ext>
            </p:extLst>
          </p:nvPr>
        </p:nvGraphicFramePr>
        <p:xfrm>
          <a:off x="200024" y="772200"/>
          <a:ext cx="11858625" cy="2961600"/>
        </p:xfrm>
        <a:graphic>
          <a:graphicData uri="http://schemas.openxmlformats.org/drawingml/2006/table">
            <a:tbl>
              <a:tblPr/>
              <a:tblGrid>
                <a:gridCol w="4497634"/>
                <a:gridCol w="1283109"/>
                <a:gridCol w="1063629"/>
                <a:gridCol w="1310121"/>
                <a:gridCol w="1445186"/>
                <a:gridCol w="1185187"/>
                <a:gridCol w="1073759"/>
              </a:tblGrid>
              <a:tr h="898814">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endParaRPr lang="ru-RU" sz="1100" b="1" i="0" u="none" strike="noStrike" dirty="0" smtClean="0">
                        <a:solidFill>
                          <a:srgbClr val="000000"/>
                        </a:solidFill>
                        <a:effectLst/>
                        <a:latin typeface="Times New Roman" panose="02020603050405020304" pitchFamily="18" charset="0"/>
                      </a:endParaRPr>
                    </a:p>
                    <a:p>
                      <a:pPr algn="ctr" fontAlgn="ct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a:solidFill>
                            <a:srgbClr val="000000"/>
                          </a:solidFill>
                          <a:effectLst/>
                          <a:latin typeface="Times New Roman" panose="02020603050405020304" pitchFamily="18" charset="0"/>
                        </a:rPr>
                        <a:t>Текущий финансовый   </a:t>
                      </a:r>
                      <a:r>
                        <a:rPr lang="ru-RU" sz="1100" b="1" i="0" u="none" strike="noStrike">
                          <a:solidFill>
                            <a:srgbClr val="000000"/>
                          </a:solidFill>
                          <a:effectLst/>
                          <a:latin typeface="Times New Roman" panose="02020603050405020304" pitchFamily="18" charset="0"/>
                        </a:rPr>
                        <a:t>2023</a:t>
                      </a:r>
                      <a:endParaRPr lang="ru-RU" sz="1000" b="1" i="0" u="none" strike="noStrike">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smtClean="0">
                          <a:solidFill>
                            <a:srgbClr val="000000"/>
                          </a:solidFill>
                          <a:effectLst/>
                          <a:latin typeface="Times New Roman" panose="02020603050405020304" pitchFamily="18" charset="0"/>
                        </a:rPr>
                        <a:t>(Решение совета № 45 от 22.12.2023г.)</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6932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032">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331 971,50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287 854,80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228 253,50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232 624,50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172 443,00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84890,80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114 607,50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244">
                <a:tc>
                  <a:txBody>
                    <a:bodyPr/>
                    <a:lstStyle/>
                    <a:p>
                      <a:pPr algn="l" fontAlgn="b"/>
                      <a:r>
                        <a:rPr lang="ru-RU" sz="10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35</a:t>
            </a:fld>
            <a:endParaRPr lang="ru-RU" dirty="0"/>
          </a:p>
        </p:txBody>
      </p:sp>
      <p:graphicFrame>
        <p:nvGraphicFramePr>
          <p:cNvPr id="11" name="Диаграмма 10"/>
          <p:cNvGraphicFramePr/>
          <p:nvPr>
            <p:extLst>
              <p:ext uri="{D42A27DB-BD31-4B8C-83A1-F6EECF244321}">
                <p14:modId xmlns:p14="http://schemas.microsoft.com/office/powerpoint/2010/main" val="249882728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01083" y="5661976"/>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03666" y="415666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03093" y="2784349"/>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11458" y="144932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211736" y="4737392"/>
            <a:ext cx="2347850"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217798" y="3274403"/>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219520" y="1793185"/>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368" y="708779"/>
            <a:ext cx="4212912" cy="5757350"/>
          </a:xfrm>
          <a:prstGeom prst="rect">
            <a:avLst/>
          </a:prstGeom>
          <a:ln>
            <a:noFill/>
          </a:ln>
          <a:effectLst>
            <a:softEdge rad="112500"/>
          </a:effectLst>
        </p:spPr>
      </p:pic>
      <p:sp>
        <p:nvSpPr>
          <p:cNvPr id="65" name="Стрелка вправо 64"/>
          <p:cNvSpPr/>
          <p:nvPr/>
        </p:nvSpPr>
        <p:spPr>
          <a:xfrm rot="11419779">
            <a:off x="7595414" y="5415894"/>
            <a:ext cx="196699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221" y="280514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53550" y="4093700"/>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10" y="3281879"/>
            <a:ext cx="1850568"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638633" y="3409335"/>
            <a:ext cx="2134693" cy="577194"/>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078158">
            <a:off x="2815926" y="4796707"/>
            <a:ext cx="2252277" cy="577194"/>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582907" y="3395239"/>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49189" y="8376"/>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477996" y="6353354"/>
            <a:ext cx="3733907" cy="380852"/>
          </a:xfrm>
          <a:prstGeom prst="rect">
            <a:avLst/>
          </a:prstGeom>
        </p:spPr>
        <p:txBody>
          <a:bodyPr wrap="square">
            <a:prstTxWarp prst="textPlain">
              <a:avLst/>
            </a:prstTxWarp>
            <a:spAutoFit/>
          </a:bodyPr>
          <a:lstStyle/>
          <a:p>
            <a:r>
              <a:rPr lang="ru-RU" dirty="0" smtClean="0">
                <a:solidFill>
                  <a:srgbClr val="31381C"/>
                </a:solidFill>
                <a:latin typeface="Book Antiqua" panose="02040602050305030304" pitchFamily="18" charset="0"/>
              </a:rPr>
              <a:t>Численность населения 6628</a:t>
            </a:r>
            <a:endParaRPr lang="ru-RU" dirty="0">
              <a:latin typeface="Book Antiqua" panose="02040602050305030304" pitchFamily="18" charset="0"/>
            </a:endParaRPr>
          </a:p>
        </p:txBody>
      </p:sp>
      <p:sp>
        <p:nvSpPr>
          <p:cNvPr id="35" name="Прямоугольник 34"/>
          <p:cNvSpPr/>
          <p:nvPr/>
        </p:nvSpPr>
        <p:spPr>
          <a:xfrm>
            <a:off x="171166" y="1750705"/>
            <a:ext cx="2428989" cy="1261884"/>
          </a:xfrm>
          <a:prstGeom prst="rect">
            <a:avLst/>
          </a:prstGeom>
        </p:spPr>
        <p:txBody>
          <a:bodyPr wrap="square">
            <a:spAutoFit/>
          </a:bodyPr>
          <a:lstStyle/>
          <a:p>
            <a:pPr marR="1620" algn="r"/>
            <a:r>
              <a:rPr lang="ru-RU" sz="2000" b="1" dirty="0" smtClean="0">
                <a:solidFill>
                  <a:srgbClr val="31381C"/>
                </a:solidFill>
                <a:latin typeface="Bookman Old Style" panose="02050604050505020204" pitchFamily="18" charset="0"/>
              </a:rPr>
              <a:t>7,62</a:t>
            </a:r>
            <a:endParaRPr lang="ru-RU" sz="2000" dirty="0" smtClean="0">
              <a:solidFill>
                <a:srgbClr val="31381C"/>
              </a:solidFill>
              <a:latin typeface="Bookman Old Style" panose="02050604050505020204" pitchFamily="18" charset="0"/>
            </a:endParaRPr>
          </a:p>
          <a:p>
            <a:pPr marR="2900" algn="r"/>
            <a:r>
              <a:rPr lang="ru-RU" sz="1400" dirty="0" smtClean="0">
                <a:solidFill>
                  <a:srgbClr val="31381C"/>
                </a:solidFill>
                <a:latin typeface="Bookman Old Style" panose="02050604050505020204" pitchFamily="18" charset="0"/>
              </a:rPr>
              <a:t>тыс. руб.</a:t>
            </a:r>
          </a:p>
          <a:p>
            <a:pPr marR="2900" algn="r"/>
            <a:r>
              <a:rPr lang="ru-RU" sz="1400" b="1" dirty="0" smtClean="0">
                <a:solidFill>
                  <a:srgbClr val="31381C"/>
                </a:solidFill>
                <a:latin typeface="Bookman Old Style" panose="02050604050505020204" pitchFamily="18" charset="0"/>
              </a:rPr>
              <a:t>7,94</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2900" algn="r"/>
            <a:r>
              <a:rPr lang="ru-RU" sz="1200" b="1" dirty="0" smtClean="0">
                <a:solidFill>
                  <a:srgbClr val="31381C"/>
                </a:solidFill>
                <a:latin typeface="Bookman Old Style" panose="02050604050505020204" pitchFamily="18" charset="0"/>
              </a:rPr>
              <a:t>7,88</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3920"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6" name="Прямоугольник 35"/>
          <p:cNvSpPr/>
          <p:nvPr/>
        </p:nvSpPr>
        <p:spPr>
          <a:xfrm>
            <a:off x="219520" y="3241749"/>
            <a:ext cx="1600200"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0,48 </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0,44</a:t>
            </a:r>
            <a:r>
              <a:rPr lang="ru-RU" sz="1400" b="1"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80753" y="4750700"/>
            <a:ext cx="2160588"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43,43</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34,07</a:t>
            </a:r>
            <a:r>
              <a:rPr lang="ru-RU" sz="1400" dirty="0" smtClean="0">
                <a:solidFill>
                  <a:srgbClr val="31381C"/>
                </a:solidFill>
                <a:latin typeface="Bookman Old Style" panose="02050604050505020204" pitchFamily="18" charset="0"/>
              </a:rPr>
              <a:t> тыс</a:t>
            </a:r>
            <a:r>
              <a:rPr lang="ru-RU" sz="1400" dirty="0">
                <a:solidFill>
                  <a:srgbClr val="31381C"/>
                </a:solidFill>
                <a:latin typeface="Bookman Old Style" panose="02050604050505020204" pitchFamily="18" charset="0"/>
              </a:rPr>
              <a:t>. руб. </a:t>
            </a:r>
          </a:p>
          <a:p>
            <a:r>
              <a:rPr lang="ru-RU" sz="1200" b="1" dirty="0">
                <a:solidFill>
                  <a:srgbClr val="31381C"/>
                </a:solidFill>
                <a:latin typeface="Bookman Old Style" panose="02050604050505020204" pitchFamily="18" charset="0"/>
              </a:rPr>
              <a:t>33,02</a:t>
            </a:r>
            <a:r>
              <a:rPr lang="ru-RU" sz="1400" dirty="0">
                <a:solidFill>
                  <a:srgbClr val="31381C"/>
                </a:solidFill>
                <a:latin typeface="Bookman Old Style" panose="02050604050505020204" pitchFamily="18" charset="0"/>
              </a:rPr>
              <a:t> 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69402" y="4756762"/>
            <a:ext cx="1181093" cy="1003762"/>
          </a:xfrm>
          <a:prstGeom prst="rect">
            <a:avLst/>
          </a:prstGeom>
          <a:ln>
            <a:noFill/>
          </a:ln>
          <a:effectLst>
            <a:softEdge rad="112500"/>
          </a:effectLst>
        </p:spPr>
      </p:pic>
      <p:sp>
        <p:nvSpPr>
          <p:cNvPr id="45" name="TextBox 44"/>
          <p:cNvSpPr txBox="1"/>
          <p:nvPr/>
        </p:nvSpPr>
        <p:spPr>
          <a:xfrm rot="20133397">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632869" y="3521082"/>
            <a:ext cx="2128660"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709544" y="2168777"/>
            <a:ext cx="2343760" cy="57719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46104" y="2287911"/>
            <a:ext cx="1931598"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39578" y="1420326"/>
            <a:ext cx="1777954" cy="98488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43,73 </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   </a:t>
            </a:r>
            <a:r>
              <a:rPr lang="ru-RU" sz="1200" b="1" dirty="0" smtClean="0">
                <a:solidFill>
                  <a:srgbClr val="31381C"/>
                </a:solidFill>
                <a:latin typeface="Bookman Old Style" panose="02050604050505020204" pitchFamily="18" charset="0"/>
              </a:rPr>
              <a:t>19,95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19,50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на 1 </a:t>
            </a:r>
            <a:r>
              <a:rPr lang="ru-RU" sz="1400" dirty="0" smtClean="0">
                <a:solidFill>
                  <a:srgbClr val="31381C"/>
                </a:solidFill>
                <a:latin typeface="Bookman Old Style" panose="02050604050505020204" pitchFamily="18" charset="0"/>
              </a:rPr>
              <a:t>человека </a:t>
            </a:r>
            <a:endParaRPr lang="ru-RU" sz="1400" dirty="0"/>
          </a:p>
        </p:txBody>
      </p:sp>
      <p:sp>
        <p:nvSpPr>
          <p:cNvPr id="58" name="Прямоугольник 57"/>
          <p:cNvSpPr/>
          <p:nvPr/>
        </p:nvSpPr>
        <p:spPr>
          <a:xfrm>
            <a:off x="10286598" y="2737524"/>
            <a:ext cx="1715059" cy="1169551"/>
          </a:xfrm>
          <a:prstGeom prst="rect">
            <a:avLst/>
          </a:prstGeom>
        </p:spPr>
        <p:txBody>
          <a:bodyPr wrap="square">
            <a:spAutoFit/>
          </a:bodyPr>
          <a:lstStyle/>
          <a:p>
            <a:pPr algn="ctr"/>
            <a:r>
              <a:rPr lang="ru-RU" sz="2000" b="1" dirty="0" smtClean="0">
                <a:solidFill>
                  <a:srgbClr val="31381C"/>
                </a:solidFill>
                <a:latin typeface="Bookman Old Style" panose="02050604050505020204" pitchFamily="18" charset="0"/>
              </a:rPr>
              <a:t>7,52  </a:t>
            </a:r>
          </a:p>
          <a:p>
            <a:pPr algn="ct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6,40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6,80 </a:t>
            </a:r>
            <a:r>
              <a:rPr lang="ru-RU" sz="1200" dirty="0">
                <a:solidFill>
                  <a:srgbClr val="31381C"/>
                </a:solidFill>
                <a:latin typeface="Bookman Old Style" panose="02050604050505020204" pitchFamily="18" charset="0"/>
              </a:rPr>
              <a:t>тыс. руб. </a:t>
            </a:r>
            <a:endParaRPr lang="ru-RU" sz="1200" b="1" dirty="0" smtClean="0">
              <a:solidFill>
                <a:srgbClr val="31381C"/>
              </a:solidFill>
              <a:latin typeface="Bookman Old Style" panose="02050604050505020204" pitchFamily="18" charset="0"/>
            </a:endParaRPr>
          </a:p>
          <a:p>
            <a:pPr algn="ct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663518" y="4090726"/>
            <a:ext cx="1954492"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3,61 </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smtClean="0">
                <a:solidFill>
                  <a:srgbClr val="31381C"/>
                </a:solidFill>
                <a:latin typeface="Bookman Old Style" panose="02050604050505020204" pitchFamily="18" charset="0"/>
              </a:rPr>
              <a:t>0,35</a:t>
            </a:r>
            <a:r>
              <a:rPr lang="ru-RU" sz="120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a:solidFill>
                  <a:srgbClr val="31381C"/>
                </a:solidFill>
                <a:latin typeface="Bookman Old Style" panose="02050604050505020204" pitchFamily="18" charset="0"/>
              </a:rPr>
              <a:t>0,34</a:t>
            </a:r>
            <a:r>
              <a:rPr lang="ru-RU" sz="1200" dirty="0">
                <a:solidFill>
                  <a:srgbClr val="31381C"/>
                </a:solidFill>
                <a:latin typeface="Bookman Old Style" panose="02050604050505020204" pitchFamily="18" charset="0"/>
              </a:rPr>
              <a:t> тыс. руб. </a:t>
            </a: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780086"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0,08</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9543" y="6588361"/>
            <a:ext cx="2743200" cy="365125"/>
          </a:xfrm>
        </p:spPr>
        <p:txBody>
          <a:bodyPr/>
          <a:lstStyle/>
          <a:p>
            <a:pPr marL="38100">
              <a:lnSpc>
                <a:spcPts val="1240"/>
              </a:lnSpc>
            </a:pPr>
            <a:fld id="{81D60167-4931-47E6-BA6A-407CBD079E47}" type="slidenum">
              <a:rPr lang="ru-RU" smtClean="0"/>
              <a:t>36</a:t>
            </a:fld>
            <a:endParaRPr lang="ru-RU" dirty="0"/>
          </a:p>
        </p:txBody>
      </p:sp>
      <p:sp>
        <p:nvSpPr>
          <p:cNvPr id="3" name="Прямоугольник 2"/>
          <p:cNvSpPr/>
          <p:nvPr/>
        </p:nvSpPr>
        <p:spPr>
          <a:xfrm>
            <a:off x="7155211" y="361798"/>
            <a:ext cx="3093906" cy="1138773"/>
          </a:xfrm>
          <a:prstGeom prst="rect">
            <a:avLst/>
          </a:prstGeom>
        </p:spPr>
        <p:txBody>
          <a:bodyPr wrap="square">
            <a:spAutoFit/>
          </a:bodyPr>
          <a:lstStyle/>
          <a:p>
            <a:r>
              <a:rPr lang="ru-RU" dirty="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341 625,2</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p>
          <a:p>
            <a:r>
              <a:rPr lang="ru-RU" b="1" dirty="0" smtClean="0">
                <a:solidFill>
                  <a:srgbClr val="31381C"/>
                </a:solidFill>
                <a:latin typeface="Bookman Old Style" panose="02050604050505020204" pitchFamily="18" charset="0"/>
              </a:rPr>
              <a:t>51,54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latin typeface="Bookman Old Style" panose="02050604050505020204" pitchFamily="18" charset="0"/>
            </a:endParaRPr>
          </a:p>
        </p:txBody>
      </p:sp>
      <p:sp>
        <p:nvSpPr>
          <p:cNvPr id="5" name="Прямоугольник 4"/>
          <p:cNvSpPr/>
          <p:nvPr/>
        </p:nvSpPr>
        <p:spPr>
          <a:xfrm>
            <a:off x="2430596" y="398924"/>
            <a:ext cx="2533205" cy="1200329"/>
          </a:xfrm>
          <a:prstGeom prst="rect">
            <a:avLst/>
          </a:prstGeom>
        </p:spPr>
        <p:txBody>
          <a:bodyPr wrap="square">
            <a:spAutoFit/>
          </a:bodyPr>
          <a:lstStyle/>
          <a:p>
            <a:r>
              <a:rPr lang="ru-RU" dirty="0">
                <a:solidFill>
                  <a:srgbClr val="31381C"/>
                </a:solidFill>
                <a:latin typeface="Bookman Old Style" panose="02050604050505020204" pitchFamily="18" charset="0"/>
              </a:rPr>
              <a:t>ДОХОДЫ в 2024 г.</a:t>
            </a:r>
          </a:p>
          <a:p>
            <a:r>
              <a:rPr lang="ru-RU" b="1" dirty="0" smtClean="0">
                <a:solidFill>
                  <a:srgbClr val="31381C"/>
                </a:solidFill>
                <a:latin typeface="Bookman Old Style" panose="02050604050505020204" pitchFamily="18" charset="0"/>
              </a:rPr>
              <a:t>341 625,2 </a:t>
            </a:r>
            <a:r>
              <a:rPr lang="ru-RU" dirty="0">
                <a:solidFill>
                  <a:srgbClr val="31381C"/>
                </a:solidFill>
                <a:latin typeface="Bookman Old Style" panose="02050604050505020204" pitchFamily="18" charset="0"/>
              </a:rPr>
              <a:t>тыс. руб.</a:t>
            </a:r>
          </a:p>
          <a:p>
            <a:r>
              <a:rPr lang="ru-RU" b="1" dirty="0" smtClean="0">
                <a:solidFill>
                  <a:srgbClr val="31381C"/>
                </a:solidFill>
                <a:latin typeface="Bookman Old Style" panose="02050604050505020204" pitchFamily="18" charset="0"/>
              </a:rPr>
              <a:t>51,54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endParaRPr lang="ru-RU" dirty="0">
              <a:solidFill>
                <a:srgbClr val="31381C"/>
              </a:solidFill>
              <a:latin typeface="Bookman Old Style" panose="02050604050505020204" pitchFamily="18" charset="0"/>
            </a:endParaRPr>
          </a:p>
          <a:p>
            <a:r>
              <a:rPr lang="ru-RU" dirty="0">
                <a:solidFill>
                  <a:srgbClr val="31381C"/>
                </a:solidFill>
                <a:latin typeface="Bookman Old Style" panose="02050604050505020204" pitchFamily="18" charset="0"/>
              </a:rPr>
              <a:t>на 1 человека </a:t>
            </a:r>
            <a:endParaRPr lang="ru-RU" dirty="0"/>
          </a:p>
        </p:txBody>
      </p:sp>
      <p:sp>
        <p:nvSpPr>
          <p:cNvPr id="7" name="Прямоугольник 6"/>
          <p:cNvSpPr/>
          <p:nvPr/>
        </p:nvSpPr>
        <p:spPr>
          <a:xfrm>
            <a:off x="-93838" y="412342"/>
            <a:ext cx="1683528" cy="1169551"/>
          </a:xfrm>
          <a:prstGeom prst="rect">
            <a:avLst/>
          </a:prstGeom>
        </p:spPr>
        <p:txBody>
          <a:bodyPr wrap="square">
            <a:spAutoFit/>
          </a:bodyPr>
          <a:lstStyle/>
          <a:p>
            <a:pPr algn="just"/>
            <a:r>
              <a:rPr lang="ru-RU" sz="1400" dirty="0">
                <a:solidFill>
                  <a:srgbClr val="31381C"/>
                </a:solidFill>
                <a:latin typeface="Bookman Old Style" panose="02050604050505020204" pitchFamily="18" charset="0"/>
              </a:rPr>
              <a:t>ДОХОДЫ </a:t>
            </a:r>
            <a:endParaRPr lang="ru-RU" sz="1400" dirty="0" smtClean="0">
              <a:solidFill>
                <a:srgbClr val="31381C"/>
              </a:solidFill>
              <a:latin typeface="Bookman Old Style" panose="02050604050505020204" pitchFamily="18" charset="0"/>
            </a:endParaRPr>
          </a:p>
          <a:p>
            <a:pPr algn="just"/>
            <a:r>
              <a:rPr lang="ru-RU" sz="1400" dirty="0" smtClean="0">
                <a:solidFill>
                  <a:srgbClr val="31381C"/>
                </a:solidFill>
                <a:latin typeface="Bookman Old Style" panose="02050604050505020204" pitchFamily="18" charset="0"/>
              </a:rPr>
              <a:t>в 2025- 2026г</a:t>
            </a:r>
            <a:r>
              <a:rPr lang="ru-RU" sz="1400" dirty="0">
                <a:solidFill>
                  <a:srgbClr val="31381C"/>
                </a:solidFill>
                <a:latin typeface="Bookman Old Style" panose="02050604050505020204" pitchFamily="18" charset="0"/>
              </a:rPr>
              <a:t>.</a:t>
            </a:r>
          </a:p>
          <a:p>
            <a:pPr algn="just"/>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just"/>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руб</a:t>
            </a:r>
            <a:r>
              <a:rPr lang="ru-RU" sz="1400" dirty="0">
                <a:solidFill>
                  <a:srgbClr val="31381C"/>
                </a:solidFill>
                <a:latin typeface="Bookman Old Style" panose="02050604050505020204" pitchFamily="18" charset="0"/>
              </a:rPr>
              <a:t> </a:t>
            </a:r>
          </a:p>
          <a:p>
            <a:pPr algn="just"/>
            <a:r>
              <a:rPr lang="ru-RU" sz="1400" dirty="0">
                <a:solidFill>
                  <a:srgbClr val="31381C"/>
                </a:solidFill>
                <a:latin typeface="Bookman Old Style" panose="02050604050505020204" pitchFamily="18" charset="0"/>
              </a:rPr>
              <a:t>на 1 человека </a:t>
            </a:r>
            <a:endParaRPr lang="ru-RU" sz="1400" dirty="0"/>
          </a:p>
        </p:txBody>
      </p:sp>
      <p:sp>
        <p:nvSpPr>
          <p:cNvPr id="8" name="Прямоугольник 7"/>
          <p:cNvSpPr/>
          <p:nvPr/>
        </p:nvSpPr>
        <p:spPr>
          <a:xfrm>
            <a:off x="10316874" y="385455"/>
            <a:ext cx="1845869" cy="1123384"/>
          </a:xfrm>
          <a:prstGeom prst="rect">
            <a:avLst/>
          </a:prstGeom>
        </p:spPr>
        <p:txBody>
          <a:bodyPr wrap="square">
            <a:spAutoFit/>
          </a:bodyPr>
          <a:lstStyle/>
          <a:p>
            <a:pPr algn="r"/>
            <a:r>
              <a:rPr lang="ru-RU" sz="1400" dirty="0">
                <a:solidFill>
                  <a:srgbClr val="31381C"/>
                </a:solidFill>
                <a:latin typeface="Bookman Old Style" panose="02050604050505020204" pitchFamily="18" charset="0"/>
              </a:rPr>
              <a:t>РАСХОДЫ </a:t>
            </a:r>
            <a:endParaRPr lang="ru-RU" sz="1400" dirty="0" smtClean="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в 2025-2026 </a:t>
            </a:r>
            <a:r>
              <a:rPr lang="ru-RU" sz="1400" dirty="0">
                <a:solidFill>
                  <a:srgbClr val="31381C"/>
                </a:solidFill>
                <a:latin typeface="Bookman Old Style" panose="02050604050505020204" pitchFamily="18" charset="0"/>
              </a:rPr>
              <a:t>г.</a:t>
            </a:r>
          </a:p>
          <a:p>
            <a:pPr algn="r"/>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r"/>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algn="r"/>
            <a:r>
              <a:rPr lang="ru-RU" sz="1100" dirty="0">
                <a:solidFill>
                  <a:srgbClr val="31381C"/>
                </a:solidFill>
                <a:latin typeface="Bookman Old Style" panose="02050604050505020204" pitchFamily="18" charset="0"/>
              </a:rPr>
              <a:t>на 1 человека </a:t>
            </a:r>
            <a:endParaRPr lang="ru-RU" sz="1100" dirty="0">
              <a:latin typeface="Bookman Old Style" panose="02050604050505020204" pitchFamily="18" charset="0"/>
            </a:endParaRPr>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3826525991"/>
              </p:ext>
            </p:extLst>
          </p:nvPr>
        </p:nvGraphicFramePr>
        <p:xfrm>
          <a:off x="428626" y="1066802"/>
          <a:ext cx="10925174" cy="5372100"/>
        </p:xfrm>
        <a:graphic>
          <a:graphicData uri="http://schemas.openxmlformats.org/drawingml/2006/table">
            <a:tbl>
              <a:tblPr/>
              <a:tblGrid>
                <a:gridCol w="3303292"/>
                <a:gridCol w="1544397"/>
                <a:gridCol w="1158297"/>
                <a:gridCol w="1286997"/>
                <a:gridCol w="1429997"/>
                <a:gridCol w="1115397"/>
                <a:gridCol w="1086797"/>
              </a:tblGrid>
              <a:tr h="262054">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ru-RU" sz="1200" b="1" i="0" u="none" strike="noStrike" dirty="0">
                          <a:solidFill>
                            <a:srgbClr val="000000"/>
                          </a:solidFill>
                          <a:effectLst/>
                          <a:latin typeface="Times New Roman" panose="02020603050405020304" pitchFamily="18" charset="0"/>
                        </a:rPr>
                        <a:t>Отчетные финансовые   </a:t>
                      </a:r>
                      <a:r>
                        <a:rPr lang="ru-RU" sz="1200" b="1" i="0" u="none" strike="noStrike" dirty="0" smtClean="0">
                          <a:solidFill>
                            <a:srgbClr val="000000"/>
                          </a:solidFill>
                          <a:effectLst/>
                          <a:latin typeface="Times New Roman" panose="02020603050405020304" pitchFamily="18" charset="0"/>
                        </a:rPr>
                        <a:t>                              2021              </a:t>
                      </a:r>
                      <a:r>
                        <a:rPr lang="ru-RU" sz="1200" b="1" i="0" u="none" strike="noStrike" dirty="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2022 гг.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100" b="1" i="0" u="none" strike="noStrike" dirty="0">
                          <a:solidFill>
                            <a:srgbClr val="000000"/>
                          </a:solidFill>
                          <a:effectLst/>
                          <a:latin typeface="Times New Roman" panose="02020603050405020304" pitchFamily="18" charset="0"/>
                        </a:rPr>
                        <a:t>Текущий финансовый   </a:t>
                      </a:r>
                      <a:r>
                        <a:rPr lang="ru-RU" sz="1100" b="1" i="0" u="none" strike="noStrike" dirty="0" smtClean="0">
                          <a:solidFill>
                            <a:srgbClr val="000000"/>
                          </a:solidFill>
                          <a:effectLst/>
                          <a:latin typeface="Times New Roman" panose="02020603050405020304" pitchFamily="18" charset="0"/>
                        </a:rPr>
                        <a:t>  </a:t>
                      </a:r>
                      <a:r>
                        <a:rPr lang="ru-RU" sz="1400" b="1" i="0" u="none" strike="noStrike" dirty="0" smtClean="0">
                          <a:solidFill>
                            <a:srgbClr val="000000"/>
                          </a:solidFill>
                          <a:effectLst/>
                          <a:latin typeface="Times New Roman" panose="02020603050405020304" pitchFamily="18" charset="0"/>
                        </a:rPr>
                        <a:t>2023 год</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год           </a:t>
                      </a:r>
                      <a:r>
                        <a:rPr lang="ru-RU" sz="1200" b="1" i="0" u="none" strike="noStrike" dirty="0" smtClean="0">
                          <a:solidFill>
                            <a:srgbClr val="000000"/>
                          </a:solidFill>
                          <a:effectLst/>
                          <a:latin typeface="Times New Roman" panose="02020603050405020304" pitchFamily="18" charset="0"/>
                        </a:rPr>
                        <a:t>(Решение совета №45 от 22.12.2023г.)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55134">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a:solidFill>
                            <a:srgbClr val="000000"/>
                          </a:solidFill>
                          <a:effectLst/>
                          <a:latin typeface="Times New Roman" panose="02020603050405020304" pitchFamily="18"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696">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386 869,80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88259">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46 450,30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55 393,40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41145,2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341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48 558,70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18 390,30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18631,7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7 070,80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262,90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152 865,30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157 331,00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45 576,10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49 854,40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42897,4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16 787,80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23930,1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41 203,80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530,90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728">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28 086,20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34 993,20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25709,5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37</a:t>
            </a:fld>
            <a:endParaRPr lang="ru-RU" dirty="0"/>
          </a:p>
        </p:txBody>
      </p:sp>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878271721"/>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38</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39</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17805,3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6862776"/>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a:t>
            </a:r>
            <a:r>
              <a:rPr lang="ru-RU" sz="1400" i="1" dirty="0">
                <a:latin typeface="Calibri "/>
              </a:rPr>
              <a:t>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Объем доходов МО на 2024 и плановый период 2025-2026гг………………………………………..34</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…………………........................53-54</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…………………………………………55</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56</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40</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171480,2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41</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42</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55432,0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43</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113878,9</a:t>
            </a:r>
            <a:r>
              <a:rPr lang="ru-RU" sz="1600" dirty="0" smtClean="0">
                <a:solidFill>
                  <a:schemeClr val="bg1"/>
                </a:solidFill>
              </a:rPr>
              <a:t> </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24748,8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41525,8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44</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45</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227,9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46</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47</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1879,5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49</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172" y="303796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50</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341 625,2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12 360,4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329 264,9</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210539524"/>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3072319" y="1276875"/>
            <a:ext cx="4652455" cy="1977267"/>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2024 год</a:t>
            </a:r>
            <a:endParaRPr lang="ru-RU" b="1" i="1" dirty="0">
              <a:cs typeface="Times New Roman" pitchFamily="18" charset="0"/>
            </a:endParaRPr>
          </a:p>
        </p:txBody>
      </p:sp>
      <p:sp>
        <p:nvSpPr>
          <p:cNvPr id="4" name="Прямоугольник 3"/>
          <p:cNvSpPr/>
          <p:nvPr/>
        </p:nvSpPr>
        <p:spPr>
          <a:xfrm>
            <a:off x="3299297" y="1403733"/>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10 802,8тыс.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320" y="3254140"/>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282979435"/>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Решению №45 от 22.12.2023г.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0495011"/>
              </p:ext>
            </p:extLst>
          </p:nvPr>
        </p:nvGraphicFramePr>
        <p:xfrm>
          <a:off x="677065" y="1966297"/>
          <a:ext cx="10991059" cy="4670987"/>
        </p:xfrm>
        <a:graphic>
          <a:graphicData uri="http://schemas.openxmlformats.org/drawingml/2006/table">
            <a:tbl>
              <a:tblPr firstRow="1" bandRow="1">
                <a:tableStyleId>{2D5ABB26-0587-4C30-8999-92F81FD0307C}</a:tableStyleId>
              </a:tblPr>
              <a:tblGrid>
                <a:gridCol w="4333085"/>
                <a:gridCol w="1314450"/>
                <a:gridCol w="1314450"/>
                <a:gridCol w="1143000"/>
                <a:gridCol w="1428750"/>
                <a:gridCol w="1457324"/>
              </a:tblGrid>
              <a:tr h="943929">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год</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Текущий финансовый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(плановый</a:t>
                      </a:r>
                      <a:r>
                        <a:rPr lang="ru-RU" sz="1800" baseline="0" dirty="0" smtClean="0">
                          <a:solidFill>
                            <a:schemeClr val="bg1"/>
                          </a:solidFill>
                          <a:latin typeface="Calibri"/>
                          <a:ea typeface="+mn-ea"/>
                          <a:cs typeface="Calibri"/>
                        </a:rPr>
                        <a:t> период)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latin typeface="+mn-lt"/>
                          <a:ea typeface="+mn-ea"/>
                          <a:cs typeface="Calibri"/>
                        </a:rPr>
                        <a:t>(плановый</a:t>
                      </a:r>
                      <a:r>
                        <a:rPr lang="ru-RU" sz="1800" baseline="0" dirty="0" smtClean="0">
                          <a:solidFill>
                            <a:schemeClr val="bg1"/>
                          </a:solidFill>
                          <a:latin typeface="+mn-lt"/>
                          <a:ea typeface="+mn-ea"/>
                          <a:cs typeface="Calibri"/>
                        </a:rPr>
                        <a:t> период)</a:t>
                      </a:r>
                      <a:endParaRPr lang="ru-RU" sz="1800" dirty="0" smtClean="0">
                        <a:solidFill>
                          <a:schemeClr val="bg1"/>
                        </a:solidFill>
                        <a:latin typeface="+mn-lt"/>
                        <a:ea typeface="+mn-ea"/>
                        <a:cs typeface="Calibri"/>
                      </a:endParaRPr>
                    </a:p>
                  </a:txBody>
                  <a:tcPr marL="0" marR="0" marT="1270" marB="0" anchor="ctr">
                    <a:solidFill>
                      <a:schemeClr val="accent2"/>
                    </a:solidFill>
                  </a:tcPr>
                </a:tc>
              </a:tr>
              <a:tr h="57052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592997">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644247">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3976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01595">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6420</TotalTime>
  <Words>6284</Words>
  <Application>Microsoft Office PowerPoint</Application>
  <PresentationFormat>Широкоэкранный</PresentationFormat>
  <Paragraphs>1175</Paragraphs>
  <Slides>57</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57</vt:i4>
      </vt:variant>
    </vt:vector>
  </HeadingPairs>
  <TitlesOfParts>
    <vt:vector size="74"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342</cp:revision>
  <cp:lastPrinted>2023-11-14T11:03:14Z</cp:lastPrinted>
  <dcterms:created xsi:type="dcterms:W3CDTF">2023-09-26T07:39:46Z</dcterms:created>
  <dcterms:modified xsi:type="dcterms:W3CDTF">2024-03-19T06:22:54Z</dcterms:modified>
</cp:coreProperties>
</file>