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302" r:id="rId3"/>
    <p:sldId id="291" r:id="rId4"/>
    <p:sldId id="259" r:id="rId5"/>
    <p:sldId id="260" r:id="rId6"/>
    <p:sldId id="261" r:id="rId7"/>
    <p:sldId id="262" r:id="rId8"/>
    <p:sldId id="263" r:id="rId9"/>
    <p:sldId id="299" r:id="rId10"/>
    <p:sldId id="297" r:id="rId11"/>
    <p:sldId id="300" r:id="rId12"/>
    <p:sldId id="313" r:id="rId13"/>
    <p:sldId id="341" r:id="rId14"/>
    <p:sldId id="296" r:id="rId15"/>
    <p:sldId id="264" r:id="rId16"/>
    <p:sldId id="265" r:id="rId17"/>
    <p:sldId id="266" r:id="rId18"/>
    <p:sldId id="267" r:id="rId19"/>
    <p:sldId id="268" r:id="rId20"/>
    <p:sldId id="336" r:id="rId21"/>
    <p:sldId id="275" r:id="rId22"/>
    <p:sldId id="298" r:id="rId23"/>
    <p:sldId id="342" r:id="rId24"/>
    <p:sldId id="304" r:id="rId25"/>
    <p:sldId id="314" r:id="rId26"/>
    <p:sldId id="270" r:id="rId27"/>
    <p:sldId id="301" r:id="rId28"/>
    <p:sldId id="308" r:id="rId29"/>
    <p:sldId id="307" r:id="rId30"/>
    <p:sldId id="339" r:id="rId31"/>
    <p:sldId id="310" r:id="rId32"/>
    <p:sldId id="312" r:id="rId33"/>
    <p:sldId id="338" r:id="rId34"/>
    <p:sldId id="309" r:id="rId35"/>
    <p:sldId id="277" r:id="rId36"/>
    <p:sldId id="316" r:id="rId37"/>
    <p:sldId id="276" r:id="rId38"/>
    <p:sldId id="279" r:id="rId39"/>
    <p:sldId id="280" r:id="rId40"/>
    <p:sldId id="317" r:id="rId41"/>
    <p:sldId id="318" r:id="rId42"/>
    <p:sldId id="319" r:id="rId43"/>
    <p:sldId id="320" r:id="rId44"/>
    <p:sldId id="321" r:id="rId45"/>
    <p:sldId id="322" r:id="rId46"/>
    <p:sldId id="323" r:id="rId47"/>
    <p:sldId id="324" r:id="rId48"/>
    <p:sldId id="325" r:id="rId49"/>
    <p:sldId id="326" r:id="rId50"/>
    <p:sldId id="337" r:id="rId51"/>
    <p:sldId id="334" r:id="rId52"/>
    <p:sldId id="335" r:id="rId53"/>
    <p:sldId id="328" r:id="rId54"/>
    <p:sldId id="331" r:id="rId55"/>
    <p:sldId id="289" r:id="rId56"/>
    <p:sldId id="290" r:id="rId57"/>
  </p:sldIdLst>
  <p:sldSz cx="12192000" cy="6858000"/>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05" autoAdjust="0"/>
  </p:normalViewPr>
  <p:slideViewPr>
    <p:cSldViewPr snapToGrid="0" showGuides="1">
      <p:cViewPr varScale="1">
        <p:scale>
          <a:sx n="100" d="100"/>
          <a:sy n="100" d="100"/>
        </p:scale>
        <p:origin x="5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6928</c:v>
                </c:pt>
                <c:pt idx="1">
                  <c:v>6628</c:v>
                </c:pt>
                <c:pt idx="2">
                  <c:v>6699</c:v>
                </c:pt>
                <c:pt idx="3">
                  <c:v>7046</c:v>
                </c:pt>
              </c:numCache>
            </c:numRef>
          </c:val>
        </c:ser>
        <c:dLbls>
          <c:dLblPos val="outEnd"/>
          <c:showLegendKey val="0"/>
          <c:showVal val="1"/>
          <c:showCatName val="0"/>
          <c:showSerName val="0"/>
          <c:showPercent val="0"/>
          <c:showBubbleSize val="0"/>
        </c:dLbls>
        <c:gapWidth val="444"/>
        <c:overlap val="-90"/>
        <c:axId val="157618976"/>
        <c:axId val="157619368"/>
      </c:barChart>
      <c:catAx>
        <c:axId val="1576189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157619368"/>
        <c:crosses val="autoZero"/>
        <c:auto val="1"/>
        <c:lblAlgn val="ctr"/>
        <c:lblOffset val="100"/>
        <c:noMultiLvlLbl val="0"/>
      </c:catAx>
      <c:valAx>
        <c:axId val="157619368"/>
        <c:scaling>
          <c:orientation val="minMax"/>
        </c:scaling>
        <c:delete val="1"/>
        <c:axPos val="l"/>
        <c:numFmt formatCode="General" sourceLinked="1"/>
        <c:majorTickMark val="none"/>
        <c:minorTickMark val="none"/>
        <c:tickLblPos val="nextTo"/>
        <c:crossAx val="157618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46450.3</c:v>
                </c:pt>
                <c:pt idx="2">
                  <c:v>55393.4</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169</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48558.7</c:v>
                </c:pt>
                <c:pt idx="2">
                  <c:v>18390.3</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7070.8</c:v>
                </c:pt>
                <c:pt idx="2">
                  <c:v>715</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101.8</c:v>
                </c:pt>
                <c:pt idx="2">
                  <c:v>262.89999999999998</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152865.29999999999</c:v>
                </c:pt>
                <c:pt idx="2">
                  <c:v>157331</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45576.1</c:v>
                </c:pt>
                <c:pt idx="2">
                  <c:v>49854.400000000001</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16787.8</c:v>
                </c:pt>
                <c:pt idx="2">
                  <c:v>23930.1</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41203.800000000003</c:v>
                </c:pt>
                <c:pt idx="2">
                  <c:v>530.9</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28086.2</c:v>
                </c:pt>
                <c:pt idx="2">
                  <c:v>34993.199999999997</c:v>
                </c:pt>
                <c:pt idx="3">
                  <c:v>21412.300000000003</c:v>
                </c:pt>
                <c:pt idx="4">
                  <c:v>25709.5</c:v>
                </c:pt>
              </c:numCache>
            </c:numRef>
          </c:val>
        </c:ser>
        <c:dLbls>
          <c:showLegendKey val="0"/>
          <c:showVal val="0"/>
          <c:showCatName val="0"/>
          <c:showSerName val="0"/>
          <c:showPercent val="0"/>
          <c:showBubbleSize val="0"/>
        </c:dLbls>
        <c:gapWidth val="80"/>
        <c:overlap val="25"/>
        <c:axId val="519729608"/>
        <c:axId val="505643936"/>
      </c:barChart>
      <c:catAx>
        <c:axId val="51972960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505643936"/>
        <c:crosses val="autoZero"/>
        <c:auto val="1"/>
        <c:lblAlgn val="ctr"/>
        <c:lblOffset val="100"/>
        <c:noMultiLvlLbl val="0"/>
      </c:catAx>
      <c:valAx>
        <c:axId val="505643936"/>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519729608"/>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96,4%</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3,6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96.4</c:v>
                </c:pt>
                <c:pt idx="1">
                  <c:v>3.6</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9300701771123786"/>
          <c:y val="0.14508415188532586"/>
          <c:w val="0.58479633156502986"/>
          <c:h val="0.83288543868338594"/>
        </c:manualLayout>
      </c:layout>
      <c:pie3DChart>
        <c:varyColors val="1"/>
        <c:ser>
          <c:idx val="0"/>
          <c:order val="0"/>
          <c:tx>
            <c:strRef>
              <c:f>Лист1!$B$1</c:f>
              <c:strCache>
                <c:ptCount val="1"/>
                <c:pt idx="0">
                  <c:v>2024</c:v>
                </c:pt>
              </c:strCache>
            </c:strRef>
          </c:tx>
          <c:explosion val="1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explosion val="9"/>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explosion val="11"/>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explosion val="15"/>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55393.4</c:v>
                </c:pt>
                <c:pt idx="1">
                  <c:v>224</c:v>
                </c:pt>
                <c:pt idx="2">
                  <c:v>18390.3</c:v>
                </c:pt>
                <c:pt idx="3">
                  <c:v>715</c:v>
                </c:pt>
                <c:pt idx="4">
                  <c:v>262.89999999999998</c:v>
                </c:pt>
                <c:pt idx="5">
                  <c:v>157331</c:v>
                </c:pt>
                <c:pt idx="6">
                  <c:v>49854.400000000001</c:v>
                </c:pt>
                <c:pt idx="7">
                  <c:v>23930.1</c:v>
                </c:pt>
                <c:pt idx="8">
                  <c:v>530.9</c:v>
                </c:pt>
                <c:pt idx="9">
                  <c:v>34993.199999999997</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13"/>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3"/>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50549.7</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3220.7</c:v>
                </c:pt>
                <c:pt idx="4">
                  <c:v>2948.9</c:v>
                </c:pt>
                <c:pt idx="5">
                  <c:v>3041.3</c:v>
                </c:pt>
              </c:numCache>
            </c:numRef>
          </c:val>
        </c:ser>
        <c:dLbls>
          <c:showLegendKey val="0"/>
          <c:showVal val="0"/>
          <c:showCatName val="0"/>
          <c:showSerName val="0"/>
          <c:showPercent val="0"/>
          <c:showBubbleSize val="0"/>
        </c:dLbls>
        <c:gapWidth val="219"/>
        <c:axId val="517326248"/>
        <c:axId val="517324680"/>
      </c:barChart>
      <c:catAx>
        <c:axId val="517326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17324680"/>
        <c:crosses val="autoZero"/>
        <c:auto val="1"/>
        <c:lblAlgn val="ctr"/>
        <c:lblOffset val="100"/>
        <c:noMultiLvlLbl val="0"/>
      </c:catAx>
      <c:valAx>
        <c:axId val="517324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17326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3.6458650929696301E-2"/>
                  <c:y val="-0.18890068134897134"/>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4910</c:v>
                </c:pt>
                <c:pt idx="4">
                  <c:v>590</c:v>
                </c:pt>
                <c:pt idx="5">
                  <c:v>2890</c:v>
                </c:pt>
                <c:pt idx="6">
                  <c:v>11.9</c:v>
                </c:pt>
                <c:pt idx="7">
                  <c:v>0</c:v>
                </c:pt>
                <c:pt idx="8">
                  <c:v>0</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5853100530964656E-3"/>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4910</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0</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0</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117.4</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517320760"/>
        <c:axId val="517320368"/>
      </c:barChart>
      <c:valAx>
        <c:axId val="517320368"/>
        <c:scaling>
          <c:orientation val="minMax"/>
        </c:scaling>
        <c:delete val="1"/>
        <c:axPos val="l"/>
        <c:numFmt formatCode="#,##0.00" sourceLinked="1"/>
        <c:majorTickMark val="none"/>
        <c:minorTickMark val="none"/>
        <c:tickLblPos val="nextTo"/>
        <c:crossAx val="517320760"/>
        <c:crosses val="autoZero"/>
        <c:crossBetween val="between"/>
      </c:valAx>
      <c:catAx>
        <c:axId val="517320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517320368"/>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06568568404277E-2"/>
          <c:y val="6.0772041651049576E-3"/>
          <c:w val="0.96798937670743135"/>
          <c:h val="0.82625888586356611"/>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172443</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114607.5</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0</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804.3</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100</c:v>
                </c:pt>
                <c:pt idx="3">
                  <c:v>0</c:v>
                </c:pt>
              </c:numCache>
            </c:numRef>
          </c:val>
        </c:ser>
        <c:dLbls>
          <c:showLegendKey val="0"/>
          <c:showVal val="0"/>
          <c:showCatName val="0"/>
          <c:showSerName val="0"/>
          <c:showPercent val="0"/>
          <c:showBubbleSize val="0"/>
        </c:dLbls>
        <c:gapWidth val="219"/>
        <c:overlap val="-27"/>
        <c:axId val="519730392"/>
        <c:axId val="519730784"/>
      </c:barChart>
      <c:catAx>
        <c:axId val="5197303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519730784"/>
        <c:crosses val="autoZero"/>
        <c:auto val="1"/>
        <c:lblAlgn val="ctr"/>
        <c:lblOffset val="100"/>
        <c:noMultiLvlLbl val="0"/>
      </c:catAx>
      <c:valAx>
        <c:axId val="519730784"/>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519730392"/>
        <c:crosses val="autoZero"/>
        <c:crossBetween val="between"/>
      </c:valAx>
      <c:spPr>
        <a:noFill/>
        <a:ln>
          <a:solidFill>
            <a:schemeClr val="bg1"/>
          </a:solidFill>
        </a:ln>
        <a:effectLst/>
      </c:spPr>
    </c:plotArea>
    <c:legend>
      <c:legendPos val="b"/>
      <c:layout>
        <c:manualLayout>
          <c:xMode val="edge"/>
          <c:yMode val="edge"/>
          <c:x val="5.2208093088557138E-2"/>
          <c:y val="0.92286096313432509"/>
          <c:w val="0.89999995653317277"/>
          <c:h val="7.354514647933159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50549.7</c:v>
                </c:pt>
                <c:pt idx="1">
                  <c:v>3220.7</c:v>
                </c:pt>
                <c:pt idx="2">
                  <c:v>287854.8</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26E077D9-1419-4192-A32E-A859095A0ED8}" type="datetimeFigureOut">
              <a:rPr lang="ru-RU" smtClean="0"/>
              <a:t>08.12.2023</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13</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20</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21</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26</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B7D2A74-CA04-4453-AFE6-A53FACB5392C}" type="datetime1">
              <a:rPr lang="ru-RU" smtClean="0"/>
              <a:t>08.12.2023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55308F-F7B6-40DC-B41D-CBD610C90340}" type="datetime1">
              <a:rPr lang="ru-RU" smtClean="0"/>
              <a:t>08.12.2023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CCFDBAF-05F2-468C-BD2E-C7B63EF8391A}" type="datetime1">
              <a:rPr lang="ru-RU" smtClean="0"/>
              <a:t>08.12.2023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3E35C38-1110-4217-B061-E12A32CD8ADA}" type="datetime1">
              <a:rPr lang="ru-RU" smtClean="0"/>
              <a:t>08.12.2023</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B95CC95-B00F-48E0-9E34-A244B2E2D50D}" type="datetime1">
              <a:rPr lang="ru-RU" smtClean="0"/>
              <a:t>08.12.2023</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247BA90-F2E5-45EA-ACCE-21A597F76A09}" type="datetime1">
              <a:rPr lang="ru-RU" smtClean="0"/>
              <a:t>08.12.2023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43DEA89-3A55-424F-9BC8-A2BDC0483AC5}" type="datetime1">
              <a:rPr lang="ru-RU" smtClean="0"/>
              <a:t>08.12.2023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A8B5666-E474-459B-9292-463707EAC4DC}" type="datetime1">
              <a:rPr lang="ru-RU" smtClean="0"/>
              <a:t>08.12.2023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20DB3C1-08FF-4A0A-BE7E-1B2ECBB1059D}" type="datetime1">
              <a:rPr lang="ru-RU" smtClean="0"/>
              <a:t>08.12.2023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C1DED5A-4451-4AD5-AC52-0561B4CD7A11}" type="datetime1">
              <a:rPr lang="ru-RU" smtClean="0"/>
              <a:t>08.12.2023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48E988-850B-4091-A63A-BC134C4519EC}" type="datetime1">
              <a:rPr lang="ru-RU" smtClean="0"/>
              <a:t>08.12.2023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51693E8-1204-4F7C-B5CA-23945F3547B6}" type="datetime1">
              <a:rPr lang="ru-RU" smtClean="0"/>
              <a:t>08.12.2023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EC942E9-92DF-4960-998C-1AF7A691CAD9}" type="datetime1">
              <a:rPr lang="ru-RU" smtClean="0"/>
              <a:t>08.12.2023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EC939-28EB-43E5-84A6-22C10687AB58}" type="datetime1">
              <a:rPr lang="ru-RU" smtClean="0"/>
              <a:t>08.12.2023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7.png"/><Relationship Id="rId3" Type="http://schemas.openxmlformats.org/officeDocument/2006/relationships/image" Target="../media/image32.jpeg"/><Relationship Id="rId7" Type="http://schemas.openxmlformats.org/officeDocument/2006/relationships/image" Target="../media/image1.png"/><Relationship Id="rId12"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5.jpeg"/><Relationship Id="rId11" Type="http://schemas.openxmlformats.org/officeDocument/2006/relationships/image" Target="../media/image39.png"/><Relationship Id="rId5" Type="http://schemas.openxmlformats.org/officeDocument/2006/relationships/image" Target="../media/image34.jpeg"/><Relationship Id="rId10" Type="http://schemas.openxmlformats.org/officeDocument/2006/relationships/image" Target="../media/image38.png"/><Relationship Id="rId4" Type="http://schemas.openxmlformats.org/officeDocument/2006/relationships/image" Target="../media/image33.jpe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webp"/></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png"/><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5.webp"/><Relationship Id="rId7" Type="http://schemas.openxmlformats.org/officeDocument/2006/relationships/image" Target="../media/image89.jpe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1.jpeg"/><Relationship Id="rId4" Type="http://schemas.openxmlformats.org/officeDocument/2006/relationships/image" Target="../media/image86.png"/><Relationship Id="rId9" Type="http://schemas.openxmlformats.org/officeDocument/2006/relationships/image" Target="../media/image90.jpe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95.webp"/><Relationship Id="rId5" Type="http://schemas.openxmlformats.org/officeDocument/2006/relationships/image" Target="../media/image94.webp"/><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8.jpg"/><Relationship Id="rId5" Type="http://schemas.openxmlformats.org/officeDocument/2006/relationships/image" Target="../media/image97.webp"/><Relationship Id="rId4" Type="http://schemas.openxmlformats.org/officeDocument/2006/relationships/image" Target="../media/image9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e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107.webp"/><Relationship Id="rId5" Type="http://schemas.openxmlformats.org/officeDocument/2006/relationships/image" Target="../media/image106.jpeg"/><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5.jpeg"/></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5.jpe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3.webp"/><Relationship Id="rId5" Type="http://schemas.openxmlformats.org/officeDocument/2006/relationships/image" Target="../media/image112.jpeg"/><Relationship Id="rId4" Type="http://schemas.openxmlformats.org/officeDocument/2006/relationships/image" Target="../media/image105.jpe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4.webp"/><Relationship Id="rId4" Type="http://schemas.openxmlformats.org/officeDocument/2006/relationships/image" Target="../media/image105.jpe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6.webp"/><Relationship Id="rId5" Type="http://schemas.openxmlformats.org/officeDocument/2006/relationships/image" Target="../media/image115.jpeg"/><Relationship Id="rId4" Type="http://schemas.openxmlformats.org/officeDocument/2006/relationships/image" Target="../media/image105.jpe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05.jpe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05.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0.emf"/><Relationship Id="rId5" Type="http://schemas.openxmlformats.org/officeDocument/2006/relationships/chart" Target="../charts/chart13.xml"/><Relationship Id="rId4" Type="http://schemas.openxmlformats.org/officeDocument/2006/relationships/chart" Target="../charts/char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hyperlink" Target="http://vk.com/public217462141" TargetMode="External"/><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83445" y="5337926"/>
            <a:ext cx="11671069" cy="757130"/>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Проект  к решению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p:txBody>
          <a:bodyPr/>
          <a:lstStyle/>
          <a:p>
            <a:fld id="{2E383454-522E-4943-91B6-023101BA01B5}" type="slidenum">
              <a:rPr lang="ru-RU" smtClean="0"/>
              <a:t>1</a:t>
            </a:fld>
            <a:endParaRPr lang="ru-RU"/>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561" y="3370189"/>
            <a:ext cx="5279900" cy="3519934"/>
          </a:xfrm>
          <a:prstGeom prst="rect">
            <a:avLst/>
          </a:prstGeom>
        </p:spPr>
      </p:pic>
      <p:sp>
        <p:nvSpPr>
          <p:cNvPr id="6" name="Прямоугольник с двумя усеченными противолежащими углами 5"/>
          <p:cNvSpPr/>
          <p:nvPr/>
        </p:nvSpPr>
        <p:spPr>
          <a:xfrm>
            <a:off x="2105441" y="656059"/>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4045226" y="592724"/>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926644" y="3652658"/>
            <a:ext cx="2892287"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341264" y="2764636"/>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9074427" y="3523881"/>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10" name="Прямоугольник 9"/>
          <p:cNvSpPr/>
          <p:nvPr/>
        </p:nvSpPr>
        <p:spPr>
          <a:xfrm>
            <a:off x="0" y="5487305"/>
            <a:ext cx="12191999"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2" name="Прямоугольник 1"/>
          <p:cNvSpPr/>
          <p:nvPr/>
        </p:nvSpPr>
        <p:spPr>
          <a:xfrm>
            <a:off x="2105440" y="994091"/>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3766733" y="1763921"/>
            <a:ext cx="5631727"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4045226" y="2426082"/>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2" name="Прямоугольник 11"/>
          <p:cNvSpPr/>
          <p:nvPr/>
        </p:nvSpPr>
        <p:spPr>
          <a:xfrm>
            <a:off x="509900" y="4737756"/>
            <a:ext cx="3951005" cy="1061829"/>
          </a:xfrm>
          <a:prstGeom prst="rect">
            <a:avLst/>
          </a:prstGeom>
        </p:spPr>
        <p:txBody>
          <a:bodyPr wrap="square">
            <a:spAutoFit/>
          </a:bodyPr>
          <a:lstStyle/>
          <a:p>
            <a:pPr marR="4090" algn="just"/>
            <a:r>
              <a:rPr lang="ru-RU" sz="1050" b="1" i="1" dirty="0">
                <a:latin typeface="Book Antiqua" panose="02040602050305030304" pitchFamily="18" charset="0"/>
              </a:rPr>
              <a:t>В 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endParaRPr lang="ru-RU" sz="1050" b="1" i="1" dirty="0"/>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12</a:t>
            </a:fld>
            <a:endParaRPr lang="ru-RU" dirty="0"/>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13</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14</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89813"/>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12113" y="30762"/>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366515" y="1592580"/>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462778" y="1554607"/>
            <a:ext cx="3340735" cy="84836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a:latin typeface="Calibri"/>
              <a:cs typeface="Calibri"/>
            </a:endParaRPr>
          </a:p>
          <a:p>
            <a:pPr marL="12700" marR="5080">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endParaRPr sz="1800">
              <a:latin typeface="Calibri"/>
              <a:cs typeface="Calibri"/>
            </a:endParaRPr>
          </a:p>
        </p:txBody>
      </p:sp>
      <p:sp>
        <p:nvSpPr>
          <p:cNvPr id="6" name="object 6"/>
          <p:cNvSpPr txBox="1"/>
          <p:nvPr/>
        </p:nvSpPr>
        <p:spPr>
          <a:xfrm>
            <a:off x="5470652" y="3703701"/>
            <a:ext cx="3346450" cy="2220595"/>
          </a:xfrm>
          <a:prstGeom prst="rect">
            <a:avLst/>
          </a:prstGeom>
        </p:spPr>
        <p:txBody>
          <a:bodyPr vert="horz" wrap="square" lIns="0" tIns="12700" rIns="0" bIns="0" rtlCol="0">
            <a:spAutoFit/>
          </a:bodyPr>
          <a:lstStyle/>
          <a:p>
            <a:pPr marL="12700" marR="93980" algn="just">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a:latin typeface="Calibri"/>
              <a:cs typeface="Calibri"/>
            </a:endParaRPr>
          </a:p>
          <a:p>
            <a:pPr marL="12700" algn="just">
              <a:lnSpc>
                <a:spcPct val="100000"/>
              </a:lnSpc>
            </a:pPr>
            <a:r>
              <a:rPr sz="1800" dirty="0">
                <a:latin typeface="Calibri"/>
                <a:cs typeface="Calibri"/>
              </a:rPr>
              <a:t>получает </a:t>
            </a:r>
            <a:r>
              <a:rPr sz="1800" spc="-5" dirty="0">
                <a:latin typeface="Calibri"/>
                <a:cs typeface="Calibri"/>
              </a:rPr>
              <a:t>муниципальные </a:t>
            </a:r>
            <a:r>
              <a:rPr sz="1800" dirty="0">
                <a:latin typeface="Calibri"/>
                <a:cs typeface="Calibri"/>
              </a:rPr>
              <a:t>услуги</a:t>
            </a:r>
            <a:r>
              <a:rPr sz="1800" spc="-55" dirty="0">
                <a:latin typeface="Calibri"/>
                <a:cs typeface="Calibri"/>
              </a:rPr>
              <a:t> </a:t>
            </a:r>
            <a:r>
              <a:rPr sz="1800" dirty="0">
                <a:latin typeface="Calibri"/>
                <a:cs typeface="Calibri"/>
              </a:rPr>
              <a:t>-</a:t>
            </a:r>
            <a:endParaRPr sz="1800">
              <a:latin typeface="Calibri"/>
              <a:cs typeface="Calibri"/>
            </a:endParaRPr>
          </a:p>
          <a:p>
            <a:pPr marL="12700" marR="426720" algn="just">
              <a:lnSpc>
                <a:spcPct val="100000"/>
              </a:lnSpc>
            </a:pPr>
            <a:r>
              <a:rPr sz="1800" spc="-5" dirty="0">
                <a:latin typeface="Calibri"/>
                <a:cs typeface="Calibri"/>
              </a:rPr>
              <a:t>расходную часть </a:t>
            </a:r>
            <a:r>
              <a:rPr sz="1800" dirty="0">
                <a:latin typeface="Calibri"/>
                <a:cs typeface="Calibri"/>
              </a:rPr>
              <a:t>бюджета на  </a:t>
            </a:r>
            <a:r>
              <a:rPr sz="1800" spc="-5" dirty="0">
                <a:latin typeface="Calibri"/>
                <a:cs typeface="Calibri"/>
              </a:rPr>
              <a:t>благоустройство территории,  культурно-досуговые</a:t>
            </a:r>
            <a:endParaRPr sz="1800">
              <a:latin typeface="Calibri"/>
              <a:cs typeface="Calibri"/>
            </a:endParaRPr>
          </a:p>
          <a:p>
            <a:pPr marL="12700" algn="just">
              <a:lnSpc>
                <a:spcPct val="100000"/>
              </a:lnSpc>
            </a:pPr>
            <a:r>
              <a:rPr sz="1800" spc="-5" dirty="0">
                <a:latin typeface="Calibri"/>
                <a:cs typeface="Calibri"/>
              </a:rPr>
              <a:t>мероприятия, кружки,</a:t>
            </a:r>
            <a:r>
              <a:rPr sz="1800" spc="25" dirty="0">
                <a:latin typeface="Calibri"/>
                <a:cs typeface="Calibri"/>
              </a:rPr>
              <a:t> </a:t>
            </a:r>
            <a:r>
              <a:rPr sz="1800" spc="-5" dirty="0">
                <a:latin typeface="Calibri"/>
                <a:cs typeface="Calibri"/>
              </a:rPr>
              <a:t>секции,</a:t>
            </a:r>
            <a:endParaRPr sz="1800">
              <a:latin typeface="Calibri"/>
              <a:cs typeface="Calibri"/>
            </a:endParaRPr>
          </a:p>
          <a:p>
            <a:pPr marL="12700" algn="just">
              <a:lnSpc>
                <a:spcPct val="100000"/>
              </a:lnSpc>
              <a:spcBef>
                <a:spcPts val="5"/>
              </a:spcBef>
            </a:pPr>
            <a:r>
              <a:rPr sz="1800" spc="-5" dirty="0">
                <a:latin typeface="Calibri"/>
                <a:cs typeface="Calibri"/>
              </a:rPr>
              <a:t>пособия,</a:t>
            </a:r>
            <a:r>
              <a:rPr sz="1800" spc="5" dirty="0">
                <a:latin typeface="Calibri"/>
                <a:cs typeface="Calibri"/>
              </a:rPr>
              <a:t> </a:t>
            </a:r>
            <a:r>
              <a:rPr sz="1800" spc="-5" dirty="0">
                <a:latin typeface="Calibri"/>
                <a:cs typeface="Calibri"/>
              </a:rPr>
              <a:t>опекаемых).</a:t>
            </a:r>
            <a:endParaRPr sz="180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16</a:t>
            </a:fld>
            <a:endParaRPr lang="ru-RU"/>
          </a:p>
        </p:txBody>
      </p:sp>
      <p:pic>
        <p:nvPicPr>
          <p:cNvPr id="14" name="Рисунок 13"/>
          <p:cNvPicPr>
            <a:picLocks noChangeAspect="1"/>
          </p:cNvPicPr>
          <p:nvPr/>
        </p:nvPicPr>
        <p:blipFill>
          <a:blip r:embed="rId6"/>
          <a:stretch>
            <a:fillRect/>
          </a:stretch>
        </p:blipFill>
        <p:spPr>
          <a:xfrm>
            <a:off x="307276" y="703318"/>
            <a:ext cx="2966231" cy="2606676"/>
          </a:xfrm>
          <a:prstGeom prst="rect">
            <a:avLst/>
          </a:prstGeom>
          <a:ln>
            <a:noFill/>
          </a:ln>
          <a:effectLst>
            <a:softEdge rad="112500"/>
          </a:effectLst>
        </p:spPr>
      </p:pic>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17</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18</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20</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252</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258488925"/>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2022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752,4</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58377" cy="369332"/>
          </a:xfrm>
          <a:prstGeom prst="rect">
            <a:avLst/>
          </a:prstGeom>
        </p:spPr>
        <p:txBody>
          <a:bodyPr wrap="none">
            <a:spAutoFit/>
          </a:bodyPr>
          <a:lstStyle/>
          <a:p>
            <a:r>
              <a:rPr lang="ru-RU" dirty="0" smtClean="0">
                <a:latin typeface="Open Sans"/>
                <a:ea typeface="Open Sans"/>
                <a:cs typeface="Open Sans"/>
              </a:rPr>
              <a:t>112,6%</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527709" cy="369332"/>
          </a:xfrm>
          <a:prstGeom prst="rect">
            <a:avLst/>
          </a:prstGeom>
        </p:spPr>
        <p:txBody>
          <a:bodyPr wrap="none">
            <a:spAutoFit/>
          </a:bodyPr>
          <a:lstStyle/>
          <a:p>
            <a:r>
              <a:rPr lang="ru-RU" dirty="0" smtClean="0">
                <a:latin typeface="Open Sans"/>
                <a:ea typeface="Open Sans"/>
                <a:cs typeface="Open Sans"/>
              </a:rPr>
              <a:t>-3%</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2022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22</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23</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24</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25</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26</a:t>
            </a:fld>
            <a:endParaRPr lang="ru-RU"/>
          </a:p>
        </p:txBody>
      </p:sp>
      <p:graphicFrame>
        <p:nvGraphicFramePr>
          <p:cNvPr id="6" name="Таблица 5"/>
          <p:cNvGraphicFramePr>
            <a:graphicFrameLocks noGrp="1"/>
          </p:cNvGraphicFramePr>
          <p:nvPr>
            <p:extLst>
              <p:ext uri="{D42A27DB-BD31-4B8C-83A1-F6EECF244321}">
                <p14:modId xmlns:p14="http://schemas.microsoft.com/office/powerpoint/2010/main" val="3629119476"/>
              </p:ext>
            </p:extLst>
          </p:nvPr>
        </p:nvGraphicFramePr>
        <p:xfrm>
          <a:off x="333286" y="828940"/>
          <a:ext cx="10747463" cy="5267272"/>
        </p:xfrm>
        <a:graphic>
          <a:graphicData uri="http://schemas.openxmlformats.org/drawingml/2006/table">
            <a:tbl>
              <a:tblPr/>
              <a:tblGrid>
                <a:gridCol w="2392473"/>
                <a:gridCol w="1170784"/>
                <a:gridCol w="1588195"/>
                <a:gridCol w="1085945"/>
                <a:gridCol w="1085945"/>
                <a:gridCol w="1085945"/>
                <a:gridCol w="1167392"/>
                <a:gridCol w="1170784"/>
              </a:tblGrid>
              <a:tr h="851167">
                <a:tc rowSpan="2">
                  <a:txBody>
                    <a:bodyPr/>
                    <a:lstStyle/>
                    <a:p>
                      <a:pPr algn="ctr" fontAlgn="ctr"/>
                      <a:r>
                        <a:rPr lang="ru-RU" sz="1200" b="0" i="0" u="none" strike="noStrike" dirty="0">
                          <a:solidFill>
                            <a:srgbClr val="000000"/>
                          </a:solidFill>
                          <a:effectLst/>
                          <a:latin typeface="Times New Roman" panose="02020603050405020304" pitchFamily="18" charset="0"/>
                        </a:rPr>
                        <a:t>Показатели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200" b="0" i="0" u="none" strike="noStrike">
                          <a:solidFill>
                            <a:srgbClr val="000000"/>
                          </a:solidFill>
                          <a:effectLst/>
                          <a:latin typeface="Times New Roman" panose="02020603050405020304" pitchFamily="18" charset="0"/>
                        </a:rPr>
                        <a:t>Отчетный финансовый 2022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solidFill>
                            <a:srgbClr val="000000"/>
                          </a:solidFill>
                          <a:effectLst/>
                          <a:latin typeface="Times New Roman" panose="02020603050405020304" pitchFamily="18" charset="0"/>
                        </a:rPr>
                        <a:t>Текущий финансовый 2023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900" b="0" i="0" u="none" strike="noStrike">
                          <a:solidFill>
                            <a:srgbClr val="000000"/>
                          </a:solidFill>
                          <a:effectLst/>
                          <a:latin typeface="Times New Roman" panose="02020603050405020304" pitchFamily="18" charset="0"/>
                        </a:rPr>
                        <a:t>2022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100" b="1" i="0" u="none" strike="noStrike" dirty="0" smtClean="0">
                          <a:solidFill>
                            <a:srgbClr val="000000"/>
                          </a:solidFill>
                          <a:effectLst/>
                          <a:latin typeface="Times New Roman" panose="02020603050405020304" pitchFamily="18" charset="0"/>
                        </a:rPr>
                        <a:t>Проект на </a:t>
                      </a:r>
                    </a:p>
                    <a:p>
                      <a:pPr algn="ctr" fontAlgn="ctr"/>
                      <a:r>
                        <a:rPr lang="ru-RU" sz="1100" b="1" i="0" u="none" strike="noStrike" dirty="0" smtClean="0">
                          <a:solidFill>
                            <a:srgbClr val="000000"/>
                          </a:solidFill>
                          <a:effectLst/>
                          <a:latin typeface="Times New Roman" panose="02020603050405020304" pitchFamily="18" charset="0"/>
                        </a:rPr>
                        <a:t>2024 </a:t>
                      </a:r>
                      <a:r>
                        <a:rPr lang="ru-RU" sz="1100" b="1" i="0" u="none" strike="noStrike" dirty="0">
                          <a:solidFill>
                            <a:srgbClr val="000000"/>
                          </a:solidFill>
                          <a:effectLst/>
                          <a:latin typeface="Times New Roman" panose="02020603050405020304" pitchFamily="18" charset="0"/>
                        </a:rPr>
                        <a:t>год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900" b="0" i="0" u="none" strike="noStrike">
                          <a:solidFill>
                            <a:srgbClr val="000000"/>
                          </a:solidFill>
                          <a:effectLst/>
                          <a:latin typeface="Times New Roman" panose="02020603050405020304" pitchFamily="18" charset="0"/>
                        </a:rPr>
                        <a:t>2024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200" b="0" i="0" u="none" strike="noStrike">
                          <a:solidFill>
                            <a:srgbClr val="000000"/>
                          </a:solidFill>
                          <a:effectLst/>
                          <a:latin typeface="Times New Roman" panose="02020603050405020304" pitchFamily="18" charset="0"/>
                        </a:rPr>
                        <a:t>Плановый период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712906">
                <a:tc vMerge="1">
                  <a:txBody>
                    <a:bodyPr/>
                    <a:lstStyle/>
                    <a:p>
                      <a:endParaRPr lang="ru-RU"/>
                    </a:p>
                  </a:txBody>
                  <a:tcPr/>
                </a:tc>
                <a:tc vMerge="1">
                  <a:txBody>
                    <a:bodyPr/>
                    <a:lstStyle/>
                    <a:p>
                      <a:endParaRPr lang="ru-RU"/>
                    </a:p>
                  </a:txBody>
                  <a:tcPr/>
                </a:tc>
                <a:tc>
                  <a:txBody>
                    <a:bodyPr/>
                    <a:lstStyle/>
                    <a:p>
                      <a:pPr algn="ctr" fontAlgn="ctr"/>
                      <a:r>
                        <a:rPr lang="ru-RU" sz="900" b="0" i="0" u="none" strike="noStrike">
                          <a:solidFill>
                            <a:srgbClr val="000000"/>
                          </a:solidFill>
                          <a:effectLst/>
                          <a:latin typeface="Times New Roman" panose="02020603050405020304" pitchFamily="18" charset="0"/>
                        </a:rPr>
                        <a:t>Бюджет (Решение № 35 от 25.10.2023г. с изменениями)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2025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2026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21519">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4 (гр.3/гр2*100)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6 </a:t>
                      </a:r>
                      <a:r>
                        <a:rPr lang="ru-RU" sz="900" b="0" i="0" u="none" strike="noStrike" dirty="0">
                          <a:solidFill>
                            <a:srgbClr val="000000"/>
                          </a:solidFill>
                          <a:effectLst/>
                          <a:latin typeface="Times New Roman" panose="02020603050405020304" pitchFamily="18" charset="0"/>
                        </a:rPr>
                        <a:t>(гр.5/гр3*100)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7</a:t>
                      </a:r>
                      <a:endParaRPr lang="ru-RU" sz="9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8</a:t>
                      </a:r>
                      <a:endParaRPr lang="ru-RU" sz="9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2063">
                <a:tc>
                  <a:txBody>
                    <a:bodyPr/>
                    <a:lstStyle/>
                    <a:p>
                      <a:pPr algn="ctr" fontAlgn="ctr"/>
                      <a:r>
                        <a:rPr lang="en-US" sz="1000" b="1" i="0" u="none" strike="noStrike">
                          <a:solidFill>
                            <a:srgbClr val="000000"/>
                          </a:solidFill>
                          <a:effectLst/>
                          <a:latin typeface="Times New Roman" panose="02020603050405020304" pitchFamily="18" charset="0"/>
                        </a:rPr>
                        <a:t> I. </a:t>
                      </a:r>
                      <a:r>
                        <a:rPr lang="ru-RU" sz="1000" b="1" i="0" u="none" strike="noStrike">
                          <a:solidFill>
                            <a:srgbClr val="000000"/>
                          </a:solidFill>
                          <a:effectLst/>
                          <a:latin typeface="Times New Roman" panose="02020603050405020304" pitchFamily="18" charset="0"/>
                        </a:rPr>
                        <a:t>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292390,9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378 955,20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129,61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341 625,20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263 588,15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330055">
                <a:tc>
                  <a:txBody>
                    <a:bodyPr/>
                    <a:lstStyle/>
                    <a:p>
                      <a:pPr algn="ctr" fontAlgn="ctr"/>
                      <a:r>
                        <a:rPr lang="ru-RU" sz="1000" b="0" i="0" u="none" strike="noStrike">
                          <a:solidFill>
                            <a:srgbClr val="000000"/>
                          </a:solidFill>
                          <a:effectLst/>
                          <a:latin typeface="Times New Roman" panose="02020603050405020304" pitchFamily="18" charset="0"/>
                        </a:rPr>
                        <a:t>в т.ч.</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453668">
                <a:tc>
                  <a:txBody>
                    <a:bodyPr/>
                    <a:lstStyle/>
                    <a:p>
                      <a:pPr algn="ctr" fontAlgn="ctr"/>
                      <a:r>
                        <a:rPr lang="ru-RU" sz="1100" b="0" i="0" u="none" strike="noStrike">
                          <a:solidFill>
                            <a:srgbClr val="000000"/>
                          </a:solidFill>
                          <a:effectLst/>
                          <a:latin typeface="Times New Roman" panose="02020603050405020304" pitchFamily="18" charset="0"/>
                        </a:rPr>
                        <a:t>Налоговые и 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39651,8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46 983,60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118,49</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dirty="0">
                          <a:solidFill>
                            <a:srgbClr val="000000"/>
                          </a:solidFill>
                          <a:effectLst/>
                          <a:latin typeface="Times New Roman" panose="02020603050405020304" pitchFamily="18" charset="0"/>
                        </a:rPr>
                        <a:t>53770,40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114,45</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56 201,20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58 570,10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53668">
                <a:tc>
                  <a:txBody>
                    <a:bodyPr/>
                    <a:lstStyle/>
                    <a:p>
                      <a:pPr algn="ctr" fontAlgn="ctr"/>
                      <a:r>
                        <a:rPr lang="ru-RU" sz="1100" b="0" i="0" u="none" strike="noStrike">
                          <a:solidFill>
                            <a:srgbClr val="000000"/>
                          </a:solidFill>
                          <a:effectLst/>
                          <a:latin typeface="Times New Roman" panose="02020603050405020304" pitchFamily="18" charset="0"/>
                        </a:rPr>
                        <a:t>Безвозмездные поступления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252739,1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331971,6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131,35</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287854,80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86,71</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228 253,50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232 624,50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67255">
                <a:tc>
                  <a:txBody>
                    <a:bodyPr/>
                    <a:lstStyle/>
                    <a:p>
                      <a:pPr algn="ctr" fontAlgn="ctr"/>
                      <a:r>
                        <a:rPr lang="en-US" sz="1000" b="1" i="0" u="none" strike="noStrike">
                          <a:solidFill>
                            <a:srgbClr val="000000"/>
                          </a:solidFill>
                          <a:effectLst/>
                          <a:latin typeface="Times New Roman" panose="02020603050405020304" pitchFamily="18" charset="0"/>
                        </a:rPr>
                        <a:t> II. </a:t>
                      </a:r>
                      <a:r>
                        <a:rPr lang="ru-RU" sz="1000" b="1" i="0" u="none" strike="noStrike">
                          <a:solidFill>
                            <a:srgbClr val="000000"/>
                          </a:solidFill>
                          <a:effectLst/>
                          <a:latin typeface="Times New Roman" panose="02020603050405020304" pitchFamily="18"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288055,8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386839,8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134,29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341625,20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88,31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291194,6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367255">
                <a:tc>
                  <a:txBody>
                    <a:bodyPr/>
                    <a:lstStyle/>
                    <a:p>
                      <a:pPr algn="ctr" fontAlgn="ctr"/>
                      <a:r>
                        <a:rPr lang="en-US" sz="1000" b="1" i="0" u="none" strike="noStrike">
                          <a:solidFill>
                            <a:srgbClr val="000000"/>
                          </a:solidFill>
                          <a:effectLst/>
                          <a:latin typeface="Times New Roman" panose="02020603050405020304" pitchFamily="18" charset="0"/>
                        </a:rPr>
                        <a:t>III. </a:t>
                      </a:r>
                      <a:r>
                        <a:rPr lang="ru-RU" sz="1000" b="1" i="0" u="none" strike="noStrike">
                          <a:solidFill>
                            <a:srgbClr val="000000"/>
                          </a:solidFill>
                          <a:effectLst/>
                          <a:latin typeface="Times New Roman" panose="02020603050405020304" pitchFamily="18" charset="0"/>
                        </a:rPr>
                        <a:t>ДЕФИЦИТ (-) / ПРОФИЦИТ (+)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4335,1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-7 884,60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77716">
                <a:tc>
                  <a:txBody>
                    <a:bodyPr/>
                    <a:lstStyle/>
                    <a:p>
                      <a:pPr algn="ctr" fontAlgn="b"/>
                      <a:r>
                        <a:rPr lang="en-US" sz="1000" b="1" i="0" u="none" strike="noStrike">
                          <a:solidFill>
                            <a:srgbClr val="000000"/>
                          </a:solidFill>
                          <a:effectLst/>
                          <a:latin typeface="Times New Roman" panose="02020603050405020304" pitchFamily="18" charset="0"/>
                        </a:rPr>
                        <a:t>IV. </a:t>
                      </a:r>
                      <a:r>
                        <a:rPr lang="ru-RU" sz="1000" b="1" i="0" u="none" strike="noStrike">
                          <a:solidFill>
                            <a:srgbClr val="000000"/>
                          </a:solidFill>
                          <a:effectLst/>
                          <a:latin typeface="Times New Roman" panose="02020603050405020304" pitchFamily="18" charset="0"/>
                        </a:rPr>
                        <a:t>ИСТОЧНИКИ ФИНОНСИРОВАНИЯ ДЕФЕЦИТА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4335,1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7 844,60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Calibri" panose="020F0502020204030204"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2506944135"/>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2216721519"/>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27</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536362772"/>
              </p:ext>
            </p:extLst>
          </p:nvPr>
        </p:nvGraphicFramePr>
        <p:xfrm>
          <a:off x="12114" y="341302"/>
          <a:ext cx="11275012" cy="3761545"/>
        </p:xfrm>
        <a:graphic>
          <a:graphicData uri="http://schemas.openxmlformats.org/drawingml/2006/table">
            <a:tbl>
              <a:tblPr/>
              <a:tblGrid>
                <a:gridCol w="4139558"/>
                <a:gridCol w="1180955"/>
                <a:gridCol w="1205817"/>
                <a:gridCol w="1330128"/>
                <a:gridCol w="1330128"/>
                <a:gridCol w="1093938"/>
                <a:gridCol w="994488"/>
              </a:tblGrid>
              <a:tr h="274242">
                <a:tc rowSpan="3">
                  <a:txBody>
                    <a:bodyPr/>
                    <a:lstStyle/>
                    <a:p>
                      <a:pPr algn="ctr" fontAlgn="ctr"/>
                      <a:r>
                        <a:rPr lang="ru-RU" sz="1300" b="1" i="0" u="none" strike="noStrike" dirty="0">
                          <a:solidFill>
                            <a:srgbClr val="000000"/>
                          </a:solidFill>
                          <a:effectLst/>
                          <a:latin typeface="Times New Roman" panose="02020603050405020304" pitchFamily="18" charset="0"/>
                        </a:rPr>
                        <a:t>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гг.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000" b="1" i="0" u="none" strike="noStrike" dirty="0">
                          <a:solidFill>
                            <a:srgbClr val="000000"/>
                          </a:solidFill>
                          <a:effectLst/>
                          <a:latin typeface="Times New Roman" panose="02020603050405020304" pitchFamily="18" charset="0"/>
                        </a:rPr>
                        <a:t>Текущий финансовый   </a:t>
                      </a:r>
                      <a:r>
                        <a:rPr lang="ru-RU" sz="1000" b="1" i="0" u="none" strike="noStrike" dirty="0" smtClean="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2023</a:t>
                      </a:r>
                      <a:endParaRPr lang="ru-RU" sz="105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300" b="1" i="0" u="none" strike="noStrike">
                          <a:solidFill>
                            <a:srgbClr val="000000"/>
                          </a:solidFill>
                          <a:effectLst/>
                          <a:latin typeface="Times New Roman" panose="02020603050405020304" pitchFamily="18" charset="0"/>
                        </a:rPr>
                        <a:t>2024            </a:t>
                      </a:r>
                      <a:r>
                        <a:rPr lang="ru-RU" sz="1100" b="1" i="0" u="none" strike="noStrike">
                          <a:solidFill>
                            <a:srgbClr val="000000"/>
                          </a:solidFill>
                          <a:effectLst/>
                          <a:latin typeface="Times New Roman" panose="02020603050405020304" pitchFamily="18" charset="0"/>
                        </a:rPr>
                        <a:t>(Проект бюджета)</a:t>
                      </a:r>
                      <a:endParaRPr lang="ru-RU" sz="1300" b="1" i="0" u="none" strike="noStrike">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000" b="1" i="0" u="none" strike="noStrike">
                          <a:solidFill>
                            <a:srgbClr val="000000"/>
                          </a:solidFill>
                          <a:effectLst/>
                          <a:latin typeface="Times New Roman" panose="02020603050405020304" pitchFamily="18" charset="0"/>
                        </a:rPr>
                        <a:t>Плановый период</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283089">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200" b="1" i="0" u="none" strike="noStrike" dirty="0" smtClean="0">
                          <a:solidFill>
                            <a:srgbClr val="000000"/>
                          </a:solidFill>
                          <a:effectLst/>
                          <a:latin typeface="Times New Roman" panose="02020603050405020304" pitchFamily="18" charset="0"/>
                        </a:rPr>
                        <a:t>2025</a:t>
                      </a:r>
                      <a:endParaRPr lang="ru-RU" sz="1200" b="1" i="0" u="none" strike="noStrike" dirty="0">
                        <a:solidFill>
                          <a:srgbClr val="000000"/>
                        </a:solidFill>
                        <a:effectLst/>
                        <a:latin typeface="Times New Roman" panose="02020603050405020304" pitchFamily="18" charset="0"/>
                      </a:endParaRP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smtClean="0">
                          <a:solidFill>
                            <a:srgbClr val="000000"/>
                          </a:solidFill>
                          <a:effectLst/>
                          <a:latin typeface="Times New Roman" panose="02020603050405020304" pitchFamily="18" charset="0"/>
                        </a:rPr>
                        <a:t>2026</a:t>
                      </a:r>
                      <a:endParaRPr lang="ru-RU" sz="1200" b="1" i="0" u="none" strike="noStrike" dirty="0">
                        <a:solidFill>
                          <a:srgbClr val="000000"/>
                        </a:solidFill>
                        <a:effectLst/>
                        <a:latin typeface="Times New Roman" panose="02020603050405020304" pitchFamily="18" charset="0"/>
                      </a:endParaRP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31 892,70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48 817,10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50 800,80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53 770,40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56 201,20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58 570,10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a:txBody>
                    <a:bodyPr/>
                    <a:lstStyle/>
                    <a:p>
                      <a:pPr algn="ctr" fontAlgn="ctr"/>
                      <a:r>
                        <a:rPr lang="ru-RU" sz="1100" b="1" i="0" u="none" strike="noStrike">
                          <a:solidFill>
                            <a:srgbClr val="000000"/>
                          </a:solidFill>
                          <a:effectLst/>
                          <a:latin typeface="Times New Roman" panose="02020603050405020304" pitchFamily="18" charset="0"/>
                        </a:rPr>
                        <a:t>      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100" b="1" i="1" u="none" strike="noStrike">
                          <a:solidFill>
                            <a:srgbClr val="000000"/>
                          </a:solidFill>
                          <a:effectLst/>
                          <a:latin typeface="Times New Roman" panose="02020603050405020304" pitchFamily="18" charset="0"/>
                        </a:rPr>
                        <a:t>24 237,60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39 651,70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46 983,60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50 549,70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53 252,30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55 528,80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85777">
                <a:tc>
                  <a:txBody>
                    <a:bodyPr/>
                    <a:lstStyle/>
                    <a:p>
                      <a:pPr algn="l" fontAlgn="ctr"/>
                      <a:r>
                        <a:rPr lang="ru-RU" sz="1000" b="1" i="1" u="none" strike="noStrike">
                          <a:solidFill>
                            <a:srgbClr val="000000"/>
                          </a:solidFill>
                          <a:effectLst/>
                          <a:latin typeface="Times New Roman" panose="02020603050405020304" pitchFamily="18" charset="0"/>
                        </a:rPr>
                        <a:t>Налог на прибыль, доходы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18 245,30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21 830,30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20 688,80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25 411,90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27 300,20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29 220,80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470">
                <a:tc>
                  <a:txBody>
                    <a:bodyPr/>
                    <a:lstStyle/>
                    <a:p>
                      <a:pPr algn="l" rtl="0" fontAlgn="ctr"/>
                      <a:r>
                        <a:rPr lang="ru-RU" sz="1000" b="1" i="1" u="none" strike="noStrike">
                          <a:solidFill>
                            <a:srgbClr val="000000"/>
                          </a:solidFill>
                          <a:effectLst/>
                          <a:latin typeface="Times New Roman" panose="02020603050405020304" pitchFamily="18" charset="0"/>
                        </a:rPr>
                        <a:t>Налоги на товары (услуги) реализуемые на территории РФ</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14 550,00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17 009,30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17 470,80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17 460,70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31">
                <a:tc>
                  <a:txBody>
                    <a:bodyPr/>
                    <a:lstStyle/>
                    <a:p>
                      <a:pPr algn="l" rtl="0" fontAlgn="ctr"/>
                      <a:r>
                        <a:rPr lang="ru-RU" sz="1000" b="1" i="1" u="none" strike="noStrike">
                          <a:solidFill>
                            <a:srgbClr val="000000"/>
                          </a:solidFill>
                          <a:effectLst/>
                          <a:latin typeface="Times New Roman" panose="02020603050405020304" pitchFamily="18" charset="0"/>
                        </a:rPr>
                        <a:t>Налоги на совокупный доход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Times New Roman" panose="02020603050405020304" pitchFamily="18" charset="0"/>
                        </a:rPr>
                        <a:t>2 289,20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3 162,10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3 081,10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2 628,50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2 758,10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2 895,20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244">
                <a:tc>
                  <a:txBody>
                    <a:bodyPr/>
                    <a:lstStyle/>
                    <a:p>
                      <a:pPr algn="l" rtl="0" fontAlgn="ctr"/>
                      <a:r>
                        <a:rPr lang="ru-RU" sz="1000" b="1" i="1" u="none" strike="noStrike">
                          <a:solidFill>
                            <a:srgbClr val="000000"/>
                          </a:solidFill>
                          <a:effectLst/>
                          <a:latin typeface="Times New Roman" panose="02020603050405020304" pitchFamily="18" charset="0"/>
                        </a:rPr>
                        <a:t>Налоги, сборы и регулярные платежи за пользование природными ресурсами</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Times New Roman" panose="02020603050405020304" pitchFamily="18" charset="0"/>
                        </a:rPr>
                        <a:t>3 143,40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4 895,00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4 188,70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4 910,00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5 109,60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5 313,90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31">
                <a:tc>
                  <a:txBody>
                    <a:bodyPr/>
                    <a:lstStyle/>
                    <a:p>
                      <a:pPr algn="l" rtl="0" fontAlgn="ctr"/>
                      <a:r>
                        <a:rPr lang="ru-RU" sz="1000" b="1" i="1" u="none" strike="noStrike">
                          <a:solidFill>
                            <a:srgbClr val="000000"/>
                          </a:solidFill>
                          <a:effectLst/>
                          <a:latin typeface="Times New Roman" panose="02020603050405020304" pitchFamily="18" charset="0"/>
                        </a:rPr>
                        <a:t>Государственная пошлина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559,70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598,90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657,80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613,60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638,20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a:txBody>
                    <a:bodyPr/>
                    <a:lstStyle/>
                    <a:p>
                      <a:pPr algn="ctr" rtl="0" fontAlgn="ctr"/>
                      <a:r>
                        <a:rPr lang="ru-RU" sz="1100" b="1" i="1" u="none" strike="noStrike">
                          <a:solidFill>
                            <a:srgbClr val="000000"/>
                          </a:solidFill>
                          <a:effectLst/>
                          <a:latin typeface="Times New Roman" panose="02020603050405020304" pitchFamily="18" charset="0"/>
                        </a:rPr>
                        <a:t>НЕНАЛОГОВЫЕ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7 655,10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9 165,40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3 817,20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3 220,70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2 948,90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3 041,30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71554">
                <a:tc>
                  <a:txBody>
                    <a:bodyPr/>
                    <a:lstStyle/>
                    <a:p>
                      <a:pPr algn="l" rtl="0" fontAlgn="ctr"/>
                      <a:r>
                        <a:rPr lang="ru-RU" sz="1000" b="1" i="1" u="none" strike="noStrike">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3 447,80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3 292,20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2 414,70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2 890,00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2 688,80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2 797,30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163">
                <a:tc>
                  <a:txBody>
                    <a:bodyPr/>
                    <a:lstStyle/>
                    <a:p>
                      <a:pPr algn="l" rtl="0" fontAlgn="ctr"/>
                      <a:r>
                        <a:rPr lang="ru-RU" sz="1000" b="1" i="1" u="none" strike="noStrike">
                          <a:solidFill>
                            <a:srgbClr val="000000"/>
                          </a:solidFill>
                          <a:effectLst/>
                          <a:latin typeface="Times New Roman" panose="02020603050405020304" pitchFamily="18" charset="0"/>
                        </a:rPr>
                        <a:t>Платежи при пользовании природными ресурсами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10,70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10,60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12,80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13,40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396">
                <a:tc>
                  <a:txBody>
                    <a:bodyPr/>
                    <a:lstStyle/>
                    <a:p>
                      <a:pPr algn="l" rtl="0" fontAlgn="ctr"/>
                      <a:r>
                        <a:rPr lang="ru-RU" sz="1000" b="1" i="1" u="none" strike="noStrike">
                          <a:solidFill>
                            <a:srgbClr val="000000"/>
                          </a:solidFill>
                          <a:effectLst/>
                          <a:latin typeface="Times New Roman" panose="02020603050405020304" pitchFamily="18" charset="0"/>
                        </a:rPr>
                        <a:t>Доходы от оказания платных услуг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400,70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3 014,80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213,00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7703">
                <a:tc>
                  <a:txBody>
                    <a:bodyPr/>
                    <a:lstStyle/>
                    <a:p>
                      <a:pPr algn="l" fontAlgn="ctr"/>
                      <a:r>
                        <a:rPr lang="ru-RU" sz="1000" b="1" i="1" u="none" strike="noStrike">
                          <a:solidFill>
                            <a:srgbClr val="000000"/>
                          </a:solidFill>
                          <a:effectLst/>
                          <a:latin typeface="Times New Roman" panose="02020603050405020304" pitchFamily="18" charset="0"/>
                        </a:rPr>
                        <a:t>Доходы от продажи материальных и нематериальных активов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2 783,30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2 411,60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1 065,70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57">
                <a:tc>
                  <a:txBody>
                    <a:bodyPr/>
                    <a:lstStyle/>
                    <a:p>
                      <a:pPr algn="l" fontAlgn="ctr"/>
                      <a:r>
                        <a:rPr lang="ru-RU" sz="1000" b="1" i="1" u="none" strike="noStrike">
                          <a:solidFill>
                            <a:srgbClr val="000000"/>
                          </a:solidFill>
                          <a:effectLst/>
                          <a:latin typeface="Times New Roman" panose="02020603050405020304" pitchFamily="18" charset="0"/>
                        </a:rPr>
                        <a:t>Штрафы, санкции, возмещение ущерба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972,60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387,70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113,20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318,80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247,30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230,60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57">
                <a:tc>
                  <a:txBody>
                    <a:bodyPr/>
                    <a:lstStyle/>
                    <a:p>
                      <a:pPr algn="l" fontAlgn="ctr"/>
                      <a:r>
                        <a:rPr lang="ru-RU" sz="1000" b="1" i="1" u="none" strike="noStrike">
                          <a:solidFill>
                            <a:srgbClr val="000000"/>
                          </a:solidFill>
                          <a:effectLst/>
                          <a:latin typeface="Times New Roman" panose="02020603050405020304" pitchFamily="18" charset="0"/>
                        </a:rPr>
                        <a:t> Прочие неналоговые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42,00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1847543183"/>
              </p:ext>
            </p:extLst>
          </p:nvPr>
        </p:nvGraphicFramePr>
        <p:xfrm>
          <a:off x="-66676" y="352426"/>
          <a:ext cx="12258675"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28</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2"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12113" y="1103243"/>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601999" y="589661"/>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1" name="Прямоугольник 10"/>
          <p:cNvSpPr/>
          <p:nvPr/>
        </p:nvSpPr>
        <p:spPr>
          <a:xfrm>
            <a:off x="1041623" y="4704799"/>
            <a:ext cx="9392619" cy="1815882"/>
          </a:xfrm>
          <a:prstGeom prst="rect">
            <a:avLst/>
          </a:prstGeom>
        </p:spPr>
        <p:txBody>
          <a:bodyPr wrap="square">
            <a:spAutoFit/>
          </a:bodyPr>
          <a:lstStyle/>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sp>
        <p:nvSpPr>
          <p:cNvPr id="12" name="AutoShape 9"/>
          <p:cNvSpPr>
            <a:spLocks noChangeArrowheads="1"/>
          </p:cNvSpPr>
          <p:nvPr/>
        </p:nvSpPr>
        <p:spPr bwMode="auto">
          <a:xfrm>
            <a:off x="4877214" y="2819072"/>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29</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30</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31</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3849661"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4311339" y="3270767"/>
            <a:ext cx="3670227" cy="290454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8154235" y="3791181"/>
            <a:ext cx="3891991" cy="2815771"/>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chemeClr val="accent1"/>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7881731" y="1867577"/>
            <a:ext cx="4164495"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err="1">
                <a:solidFill>
                  <a:srgbClr val="000000"/>
                </a:solidFill>
              </a:rPr>
              <a:t>Пладонит</a:t>
            </a:r>
            <a:r>
              <a:rPr lang="ru-RU" sz="1400" dirty="0">
                <a:solidFill>
                  <a:srgbClr val="000000"/>
                </a:solidFill>
              </a:rPr>
              <a:t>» - предприятие по </a:t>
            </a:r>
            <a:r>
              <a:rPr lang="ru-RU" sz="1400" dirty="0" err="1">
                <a:solidFill>
                  <a:srgbClr val="000000"/>
                </a:solidFill>
              </a:rPr>
              <a:t>лесозагатовке</a:t>
            </a:r>
            <a:r>
              <a:rPr lang="ru-RU" sz="1400" dirty="0">
                <a:solidFill>
                  <a:srgbClr val="000000"/>
                </a:solidFill>
              </a:rPr>
              <a:t> и лесопереработке, расположенное в </a:t>
            </a:r>
            <a:r>
              <a:rPr lang="ru-RU" sz="1400" dirty="0" err="1">
                <a:solidFill>
                  <a:srgbClr val="000000"/>
                </a:solidFill>
              </a:rPr>
              <a:t>Угранском</a:t>
            </a:r>
            <a:r>
              <a:rPr lang="ru-RU" sz="1400" dirty="0">
                <a:solidFill>
                  <a:srgbClr val="000000"/>
                </a:solidFill>
              </a:rPr>
              <a:t> районе Смоленской области</a:t>
            </a:r>
            <a:r>
              <a:rPr lang="ru-RU" sz="1400" dirty="0">
                <a:solidFill>
                  <a:prstClr val="black"/>
                </a:solidFill>
              </a:rPr>
              <a:t>;</a:t>
            </a:r>
            <a:endParaRPr lang="ru-RU" altLang="ru-RU" sz="1400" dirty="0">
              <a:solidFill>
                <a:prstClr val="black"/>
              </a:solidFill>
            </a:endParaRPr>
          </a:p>
          <a:p>
            <a:pPr marL="285750" indent="285750" algn="ctr">
              <a:buFont typeface="Wingdings" panose="05000000000000000000" pitchFamily="2" charset="2"/>
              <a:buChar char="ü"/>
              <a:defRPr/>
            </a:pPr>
            <a:r>
              <a:rPr lang="ru-RU" altLang="ru-RU" sz="1400" dirty="0">
                <a:solidFill>
                  <a:prstClr val="black"/>
                </a:solidFill>
              </a:rPr>
              <a:t>Смоленский завод пиломатериалов - это с</a:t>
            </a:r>
            <a:r>
              <a:rPr lang="ru-RU" sz="1400" dirty="0">
                <a:solidFill>
                  <a:srgbClr val="000000"/>
                </a:solidFill>
              </a:rPr>
              <a:t>овместный проект компании "</a:t>
            </a:r>
            <a:r>
              <a:rPr lang="ru-RU" sz="1400" dirty="0" err="1">
                <a:solidFill>
                  <a:srgbClr val="000000"/>
                </a:solidFill>
              </a:rPr>
              <a:t>Пладонит</a:t>
            </a:r>
            <a:r>
              <a:rPr lang="ru-RU" sz="1400" dirty="0">
                <a:solidFill>
                  <a:srgbClr val="000000"/>
                </a:solidFill>
              </a:rPr>
              <a:t>" и "Угра-</a:t>
            </a:r>
            <a:r>
              <a:rPr lang="ru-RU" sz="1400" dirty="0" err="1">
                <a:solidFill>
                  <a:srgbClr val="000000"/>
                </a:solidFill>
              </a:rPr>
              <a:t>ЛесЭкспорт</a:t>
            </a:r>
            <a:r>
              <a:rPr lang="ru-RU" sz="1400" dirty="0">
                <a:solidFill>
                  <a:srgbClr val="000000"/>
                </a:solidFill>
              </a:rPr>
              <a:t>".  </a:t>
            </a:r>
            <a:r>
              <a:rPr lang="ru-RU" sz="1400" dirty="0" err="1">
                <a:solidFill>
                  <a:srgbClr val="000000"/>
                </a:solidFill>
              </a:rPr>
              <a:t>Предприятиятие</a:t>
            </a:r>
            <a:r>
              <a:rPr lang="ru-RU" sz="1400" dirty="0">
                <a:solidFill>
                  <a:srgbClr val="000000"/>
                </a:solidFill>
              </a:rPr>
              <a:t> производит 76 </a:t>
            </a:r>
            <a:r>
              <a:rPr lang="ru-RU" sz="1400" dirty="0" err="1">
                <a:solidFill>
                  <a:srgbClr val="000000"/>
                </a:solidFill>
              </a:rPr>
              <a:t>тыс.куб</a:t>
            </a:r>
            <a:r>
              <a:rPr lang="ru-RU" sz="1400" dirty="0">
                <a:solidFill>
                  <a:srgbClr val="000000"/>
                </a:solidFill>
              </a:rPr>
              <a:t>. </a:t>
            </a:r>
            <a:endParaRPr lang="ru-RU" sz="1400" dirty="0"/>
          </a:p>
        </p:txBody>
      </p:sp>
      <p:sp>
        <p:nvSpPr>
          <p:cNvPr id="6" name="Прямоугольник 5"/>
          <p:cNvSpPr/>
          <p:nvPr/>
        </p:nvSpPr>
        <p:spPr>
          <a:xfrm>
            <a:off x="4105614" y="1313009"/>
            <a:ext cx="3660913"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(3,8%).</a:t>
            </a:r>
          </a:p>
        </p:txBody>
      </p:sp>
      <p:sp>
        <p:nvSpPr>
          <p:cNvPr id="8" name="Прямоугольник 7"/>
          <p:cNvSpPr/>
          <p:nvPr/>
        </p:nvSpPr>
        <p:spPr>
          <a:xfrm>
            <a:off x="12114" y="1759856"/>
            <a:ext cx="3344994" cy="1600438"/>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 (17,8%) ;</a:t>
            </a: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t>32</a:t>
            </a:fld>
            <a:endParaRPr lang="ru-RU" dirty="0"/>
          </a:p>
        </p:txBody>
      </p:sp>
    </p:spTree>
    <p:extLst>
      <p:ext uri="{BB962C8B-B14F-4D97-AF65-F5344CB8AC3E}">
        <p14:creationId xmlns:p14="http://schemas.microsoft.com/office/powerpoint/2010/main" val="2096432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1203375784"/>
              </p:ext>
            </p:extLst>
          </p:nvPr>
        </p:nvGraphicFramePr>
        <p:xfrm>
          <a:off x="200024" y="3800476"/>
          <a:ext cx="11503024" cy="3057524"/>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0250666" y="42643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33</a:t>
            </a:fld>
            <a:endParaRPr lang="ru-RU" dirty="0"/>
          </a:p>
        </p:txBody>
      </p:sp>
      <p:graphicFrame>
        <p:nvGraphicFramePr>
          <p:cNvPr id="9" name="Таблица 8"/>
          <p:cNvGraphicFramePr>
            <a:graphicFrameLocks noGrp="1"/>
          </p:cNvGraphicFramePr>
          <p:nvPr>
            <p:extLst>
              <p:ext uri="{D42A27DB-BD31-4B8C-83A1-F6EECF244321}">
                <p14:modId xmlns:p14="http://schemas.microsoft.com/office/powerpoint/2010/main" val="526108554"/>
              </p:ext>
            </p:extLst>
          </p:nvPr>
        </p:nvGraphicFramePr>
        <p:xfrm>
          <a:off x="200024" y="772200"/>
          <a:ext cx="11858625" cy="2961600"/>
        </p:xfrm>
        <a:graphic>
          <a:graphicData uri="http://schemas.openxmlformats.org/drawingml/2006/table">
            <a:tbl>
              <a:tblPr/>
              <a:tblGrid>
                <a:gridCol w="4497634"/>
                <a:gridCol w="1283109"/>
                <a:gridCol w="1063629"/>
                <a:gridCol w="1310121"/>
                <a:gridCol w="1445186"/>
                <a:gridCol w="1185187"/>
                <a:gridCol w="1073759"/>
              </a:tblGrid>
              <a:tr h="898814">
                <a:tc rowSpan="3">
                  <a:txBody>
                    <a:bodyPr/>
                    <a:lstStyle/>
                    <a:p>
                      <a:pPr algn="ctr" fontAlgn="ctr"/>
                      <a:r>
                        <a:rPr lang="ru-RU" sz="1100" b="1" i="0" u="none" strike="noStrike" dirty="0">
                          <a:solidFill>
                            <a:srgbClr val="000000"/>
                          </a:solidFill>
                          <a:effectLst/>
                          <a:latin typeface="Times New Roman" panose="02020603050405020304" pitchFamily="18" charset="0"/>
                        </a:rPr>
                        <a:t>      БЕЗВОЗМЕЗДНЫЕ ПОСТУПЛЕНИЯ</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gridSpan="2">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endParaRPr lang="ru-RU" sz="1100" b="1" i="0" u="none" strike="noStrike" dirty="0" smtClean="0">
                        <a:solidFill>
                          <a:srgbClr val="000000"/>
                        </a:solidFill>
                        <a:effectLst/>
                        <a:latin typeface="Times New Roman" panose="02020603050405020304" pitchFamily="18" charset="0"/>
                      </a:endParaRPr>
                    </a:p>
                    <a:p>
                      <a:pPr algn="ctr" fontAlgn="ct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гг.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000" b="1" i="0" u="none" strike="noStrike">
                          <a:solidFill>
                            <a:srgbClr val="000000"/>
                          </a:solidFill>
                          <a:effectLst/>
                          <a:latin typeface="Times New Roman" panose="02020603050405020304" pitchFamily="18" charset="0"/>
                        </a:rPr>
                        <a:t>Текущий финансовый   </a:t>
                      </a:r>
                      <a:r>
                        <a:rPr lang="ru-RU" sz="1100" b="1" i="0" u="none" strike="noStrike">
                          <a:solidFill>
                            <a:srgbClr val="000000"/>
                          </a:solidFill>
                          <a:effectLst/>
                          <a:latin typeface="Times New Roman" panose="02020603050405020304" pitchFamily="18" charset="0"/>
                        </a:rPr>
                        <a:t>2023</a:t>
                      </a:r>
                      <a:endParaRPr lang="ru-RU" sz="1000" b="1" i="0" u="none" strike="noStrike">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300" b="1" i="0" u="none" strike="noStrike" dirty="0">
                          <a:solidFill>
                            <a:srgbClr val="000000"/>
                          </a:solidFill>
                          <a:effectLst/>
                          <a:latin typeface="Times New Roman" panose="02020603050405020304" pitchFamily="18" charset="0"/>
                        </a:rPr>
                        <a:t>2024   </a:t>
                      </a:r>
                      <a:r>
                        <a:rPr lang="ru-RU" sz="13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(Проект бюджета)</a:t>
                      </a:r>
                      <a:endParaRPr lang="ru-RU" sz="130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169329">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032">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263108,70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252 739,10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331 971,50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287 854,80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228 253,50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232 624,50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339045">
                <a:tc>
                  <a:txBody>
                    <a:bodyPr/>
                    <a:lstStyle/>
                    <a:p>
                      <a:pPr algn="l" fontAlgn="ctr"/>
                      <a:r>
                        <a:rPr lang="ru-RU" sz="1000" b="1" i="1" u="none" strike="noStrike" dirty="0">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117454,70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133 606,70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143 699,00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172 443,00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108 059,00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108 642,00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9045">
                <a:tc>
                  <a:txBody>
                    <a:bodyPr/>
                    <a:lstStyle/>
                    <a:p>
                      <a:pPr algn="l" fontAlgn="ctr"/>
                      <a:r>
                        <a:rPr lang="ru-RU" sz="10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84890,80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92 444,00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84 516,40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114 607,50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119 390,20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123 178,20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9045">
                <a:tc>
                  <a:txBody>
                    <a:bodyPr/>
                    <a:lstStyle/>
                    <a:p>
                      <a:pPr algn="l" fontAlgn="ctr"/>
                      <a:r>
                        <a:rPr lang="ru-RU" sz="1000" b="1" i="1" u="none" strike="noStrike" dirty="0">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54725,90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28 353,90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102 421,80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23">
                <a:tc>
                  <a:txBody>
                    <a:bodyPr/>
                    <a:lstStyle/>
                    <a:p>
                      <a:pPr algn="l" fontAlgn="ctr"/>
                      <a:r>
                        <a:rPr lang="ru-RU" sz="1000" b="1" i="1" u="none" strike="noStrike">
                          <a:solidFill>
                            <a:srgbClr val="000000"/>
                          </a:solidFill>
                          <a:effectLst/>
                          <a:latin typeface="Times New Roman" panose="02020603050405020304" pitchFamily="18" charset="0"/>
                        </a:rPr>
                        <a:t>Иные межбюджетные трансферты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6037,30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375,00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1 234,30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23">
                <a:tc>
                  <a:txBody>
                    <a:bodyPr/>
                    <a:lstStyle/>
                    <a:p>
                      <a:pPr algn="l" fontAlgn="ctr"/>
                      <a:r>
                        <a:rPr lang="ru-RU" sz="1000" b="1" i="1" u="none" strike="noStrike">
                          <a:solidFill>
                            <a:srgbClr val="000000"/>
                          </a:solidFill>
                          <a:effectLst/>
                          <a:latin typeface="Times New Roman" panose="02020603050405020304" pitchFamily="18" charset="0"/>
                        </a:rPr>
                        <a:t>Прочие безвозмездные поступления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790,00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244">
                <a:tc>
                  <a:txBody>
                    <a:bodyPr/>
                    <a:lstStyle/>
                    <a:p>
                      <a:pPr algn="l" fontAlgn="b"/>
                      <a:r>
                        <a:rPr lang="ru-RU" sz="1000" b="1" i="1" u="none" strike="noStrike" dirty="0">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-2 830,50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34</a:t>
            </a:fld>
            <a:endParaRPr lang="ru-RU" dirty="0"/>
          </a:p>
        </p:txBody>
      </p:sp>
      <p:graphicFrame>
        <p:nvGraphicFramePr>
          <p:cNvPr id="11" name="Диаграмма 10"/>
          <p:cNvGraphicFramePr/>
          <p:nvPr>
            <p:extLst>
              <p:ext uri="{D42A27DB-BD31-4B8C-83A1-F6EECF244321}">
                <p14:modId xmlns:p14="http://schemas.microsoft.com/office/powerpoint/2010/main" val="2498827280"/>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01083" y="5661976"/>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03666" y="415666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03093" y="2784349"/>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11458" y="144932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211736" y="4737392"/>
            <a:ext cx="2347850"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217798" y="3274403"/>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219520" y="1793185"/>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368" y="708779"/>
            <a:ext cx="4212912" cy="5757350"/>
          </a:xfrm>
          <a:prstGeom prst="rect">
            <a:avLst/>
          </a:prstGeom>
          <a:ln>
            <a:noFill/>
          </a:ln>
          <a:effectLst>
            <a:softEdge rad="112500"/>
          </a:effectLst>
        </p:spPr>
      </p:pic>
      <p:sp>
        <p:nvSpPr>
          <p:cNvPr id="65" name="Стрелка вправо 64"/>
          <p:cNvSpPr/>
          <p:nvPr/>
        </p:nvSpPr>
        <p:spPr>
          <a:xfrm rot="11419779">
            <a:off x="7595414" y="5415894"/>
            <a:ext cx="196699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221" y="280514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53550" y="4093700"/>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10" y="3281879"/>
            <a:ext cx="1850568"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638633" y="3409335"/>
            <a:ext cx="2134693" cy="577194"/>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078158">
            <a:off x="2815926" y="4796707"/>
            <a:ext cx="2252277" cy="577194"/>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582907" y="3395239"/>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49189" y="8376"/>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477996" y="6353354"/>
            <a:ext cx="3733907" cy="380852"/>
          </a:xfrm>
          <a:prstGeom prst="rect">
            <a:avLst/>
          </a:prstGeom>
        </p:spPr>
        <p:txBody>
          <a:bodyPr wrap="square">
            <a:prstTxWarp prst="textPlain">
              <a:avLst/>
            </a:prstTxWarp>
            <a:spAutoFit/>
          </a:bodyPr>
          <a:lstStyle/>
          <a:p>
            <a:r>
              <a:rPr lang="ru-RU" dirty="0" smtClean="0">
                <a:solidFill>
                  <a:srgbClr val="31381C"/>
                </a:solidFill>
                <a:latin typeface="Book Antiqua" panose="02040602050305030304" pitchFamily="18" charset="0"/>
              </a:rPr>
              <a:t>Численность населения </a:t>
            </a:r>
            <a:r>
              <a:rPr lang="ru-RU" dirty="0" smtClean="0">
                <a:solidFill>
                  <a:srgbClr val="31381C"/>
                </a:solidFill>
                <a:latin typeface="Book Antiqua" panose="02040602050305030304" pitchFamily="18" charset="0"/>
              </a:rPr>
              <a:t>6628</a:t>
            </a:r>
            <a:endParaRPr lang="ru-RU" dirty="0">
              <a:latin typeface="Book Antiqua" panose="02040602050305030304" pitchFamily="18" charset="0"/>
            </a:endParaRPr>
          </a:p>
        </p:txBody>
      </p:sp>
      <p:sp>
        <p:nvSpPr>
          <p:cNvPr id="35" name="Прямоугольник 34"/>
          <p:cNvSpPr/>
          <p:nvPr/>
        </p:nvSpPr>
        <p:spPr>
          <a:xfrm>
            <a:off x="171166" y="1750705"/>
            <a:ext cx="2428989" cy="1261884"/>
          </a:xfrm>
          <a:prstGeom prst="rect">
            <a:avLst/>
          </a:prstGeom>
        </p:spPr>
        <p:txBody>
          <a:bodyPr wrap="square">
            <a:spAutoFit/>
          </a:bodyPr>
          <a:lstStyle/>
          <a:p>
            <a:pPr marR="1620" algn="r"/>
            <a:r>
              <a:rPr lang="ru-RU" sz="2000" b="1" dirty="0" smtClean="0">
                <a:solidFill>
                  <a:srgbClr val="31381C"/>
                </a:solidFill>
                <a:latin typeface="Bookman Old Style" panose="02050604050505020204" pitchFamily="18" charset="0"/>
              </a:rPr>
              <a:t>7,62</a:t>
            </a:r>
            <a:endParaRPr lang="ru-RU" sz="2000" dirty="0" smtClean="0">
              <a:solidFill>
                <a:srgbClr val="31381C"/>
              </a:solidFill>
              <a:latin typeface="Bookman Old Style" panose="02050604050505020204" pitchFamily="18" charset="0"/>
            </a:endParaRPr>
          </a:p>
          <a:p>
            <a:pPr marR="2900" algn="r"/>
            <a:r>
              <a:rPr lang="ru-RU" sz="1400" dirty="0" smtClean="0">
                <a:solidFill>
                  <a:srgbClr val="31381C"/>
                </a:solidFill>
                <a:latin typeface="Bookman Old Style" panose="02050604050505020204" pitchFamily="18" charset="0"/>
              </a:rPr>
              <a:t>тыс. руб</a:t>
            </a:r>
            <a:r>
              <a:rPr lang="ru-RU" sz="1400" dirty="0" smtClean="0">
                <a:solidFill>
                  <a:srgbClr val="31381C"/>
                </a:solidFill>
                <a:latin typeface="Bookman Old Style" panose="02050604050505020204" pitchFamily="18" charset="0"/>
              </a:rPr>
              <a:t>.</a:t>
            </a:r>
          </a:p>
          <a:p>
            <a:pPr marR="2900" algn="r"/>
            <a:r>
              <a:rPr lang="ru-RU" sz="1400" b="1" dirty="0" smtClean="0">
                <a:solidFill>
                  <a:srgbClr val="31381C"/>
                </a:solidFill>
                <a:latin typeface="Bookman Old Style" panose="02050604050505020204" pitchFamily="18" charset="0"/>
              </a:rPr>
              <a:t>7,94</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marR="2900" algn="r"/>
            <a:r>
              <a:rPr lang="ru-RU" sz="1200" b="1" dirty="0" smtClean="0">
                <a:solidFill>
                  <a:srgbClr val="31381C"/>
                </a:solidFill>
                <a:latin typeface="Bookman Old Style" panose="02050604050505020204" pitchFamily="18" charset="0"/>
              </a:rPr>
              <a:t>7,88</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marR="3920" algn="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6" name="Прямоугольник 35"/>
          <p:cNvSpPr/>
          <p:nvPr/>
        </p:nvSpPr>
        <p:spPr>
          <a:xfrm>
            <a:off x="219520" y="3241749"/>
            <a:ext cx="1600200" cy="1261884"/>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0,48 </a:t>
            </a:r>
            <a:endParaRPr lang="ru-RU" sz="2000" b="1" dirty="0" smtClean="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тыс. руб</a:t>
            </a:r>
            <a:r>
              <a:rPr lang="ru-RU" sz="1400" dirty="0" smtClean="0">
                <a:solidFill>
                  <a:srgbClr val="31381C"/>
                </a:solidFill>
                <a:latin typeface="Bookman Old Style" panose="02050604050505020204" pitchFamily="18" charset="0"/>
              </a:rPr>
              <a:t>.</a:t>
            </a:r>
          </a:p>
          <a:p>
            <a:r>
              <a:rPr lang="ru-RU" sz="1200" b="1" dirty="0" smtClean="0">
                <a:solidFill>
                  <a:srgbClr val="31381C"/>
                </a:solidFill>
                <a:latin typeface="Bookman Old Style" panose="02050604050505020204" pitchFamily="18" charset="0"/>
              </a:rPr>
              <a:t>0,44</a:t>
            </a:r>
            <a:r>
              <a:rPr lang="ru-RU" sz="1400" b="1"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r>
              <a:rPr lang="ru-RU" sz="1200" b="1" dirty="0">
                <a:solidFill>
                  <a:srgbClr val="31381C"/>
                </a:solidFill>
                <a:latin typeface="Bookman Old Style" panose="02050604050505020204" pitchFamily="18" charset="0"/>
              </a:rPr>
              <a:t>0,43</a:t>
            </a:r>
            <a:r>
              <a:rPr lang="ru-RU" sz="1400" dirty="0">
                <a:solidFill>
                  <a:srgbClr val="31381C"/>
                </a:solidFill>
                <a:latin typeface="Bookman Old Style" panose="02050604050505020204" pitchFamily="18" charset="0"/>
              </a:rPr>
              <a:t> тыс. руб. </a:t>
            </a:r>
            <a:endParaRPr lang="ru-RU" sz="1400" dirty="0" smtClean="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7" name="Прямоугольник 36"/>
          <p:cNvSpPr/>
          <p:nvPr/>
        </p:nvSpPr>
        <p:spPr>
          <a:xfrm>
            <a:off x="180753" y="4750700"/>
            <a:ext cx="2160588" cy="1261884"/>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43,43</a:t>
            </a:r>
            <a:endParaRPr lang="ru-RU" sz="2000" b="1" dirty="0" smtClean="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тыс</a:t>
            </a:r>
            <a:r>
              <a:rPr lang="ru-RU" sz="1400" dirty="0" smtClean="0">
                <a:solidFill>
                  <a:srgbClr val="31381C"/>
                </a:solidFill>
                <a:latin typeface="Bookman Old Style" panose="02050604050505020204" pitchFamily="18" charset="0"/>
              </a:rPr>
              <a:t>. руб</a:t>
            </a:r>
            <a:r>
              <a:rPr lang="ru-RU" sz="1400" dirty="0" smtClean="0">
                <a:solidFill>
                  <a:srgbClr val="31381C"/>
                </a:solidFill>
                <a:latin typeface="Bookman Old Style" panose="02050604050505020204" pitchFamily="18" charset="0"/>
              </a:rPr>
              <a:t>.</a:t>
            </a:r>
          </a:p>
          <a:p>
            <a:r>
              <a:rPr lang="ru-RU" sz="1200" b="1" dirty="0" smtClean="0">
                <a:solidFill>
                  <a:srgbClr val="31381C"/>
                </a:solidFill>
                <a:latin typeface="Bookman Old Style" panose="02050604050505020204" pitchFamily="18" charset="0"/>
              </a:rPr>
              <a:t>34,07</a:t>
            </a:r>
            <a:r>
              <a:rPr lang="ru-RU" sz="1400" dirty="0" smtClean="0">
                <a:solidFill>
                  <a:srgbClr val="31381C"/>
                </a:solidFill>
                <a:latin typeface="Bookman Old Style" panose="02050604050505020204" pitchFamily="18" charset="0"/>
              </a:rPr>
              <a:t> тыс</a:t>
            </a:r>
            <a:r>
              <a:rPr lang="ru-RU" sz="1400" dirty="0">
                <a:solidFill>
                  <a:srgbClr val="31381C"/>
                </a:solidFill>
                <a:latin typeface="Bookman Old Style" panose="02050604050505020204" pitchFamily="18" charset="0"/>
              </a:rPr>
              <a:t>. руб. </a:t>
            </a:r>
          </a:p>
          <a:p>
            <a:r>
              <a:rPr lang="ru-RU" sz="1200" b="1" dirty="0">
                <a:solidFill>
                  <a:srgbClr val="31381C"/>
                </a:solidFill>
                <a:latin typeface="Bookman Old Style" panose="02050604050505020204" pitchFamily="18" charset="0"/>
              </a:rPr>
              <a:t>33,02</a:t>
            </a:r>
            <a:r>
              <a:rPr lang="ru-RU" sz="1400" dirty="0">
                <a:solidFill>
                  <a:srgbClr val="31381C"/>
                </a:solidFill>
                <a:latin typeface="Bookman Old Style" panose="02050604050505020204" pitchFamily="18" charset="0"/>
              </a:rPr>
              <a:t> тыс. 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69402" y="4756762"/>
            <a:ext cx="1181093" cy="1003762"/>
          </a:xfrm>
          <a:prstGeom prst="rect">
            <a:avLst/>
          </a:prstGeom>
          <a:ln>
            <a:noFill/>
          </a:ln>
          <a:effectLst>
            <a:softEdge rad="112500"/>
          </a:effectLst>
        </p:spPr>
      </p:pic>
      <p:sp>
        <p:nvSpPr>
          <p:cNvPr id="45" name="TextBox 44"/>
          <p:cNvSpPr txBox="1"/>
          <p:nvPr/>
        </p:nvSpPr>
        <p:spPr>
          <a:xfrm rot="20133397">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632869" y="3521082"/>
            <a:ext cx="2128660" cy="261610"/>
          </a:xfrm>
          <a:prstGeom prst="rect">
            <a:avLst/>
          </a:prstGeom>
          <a:noFill/>
        </p:spPr>
        <p:txBody>
          <a:bodyPr wrap="square" rtlCol="0">
            <a:spAutoFit/>
          </a:bodyPr>
          <a:lstStyle/>
          <a:p>
            <a:r>
              <a:rPr lang="ru-RU" sz="1100" b="1" i="1" dirty="0" smtClean="0"/>
              <a:t>Неналоговые поступления</a:t>
            </a:r>
            <a:endParaRPr lang="ru-RU" sz="1100" b="1" i="1" dirty="0"/>
          </a:p>
        </p:txBody>
      </p:sp>
      <p:sp>
        <p:nvSpPr>
          <p:cNvPr id="49" name="Стрелка вправо 48"/>
          <p:cNvSpPr/>
          <p:nvPr/>
        </p:nvSpPr>
        <p:spPr>
          <a:xfrm rot="550842">
            <a:off x="2709544" y="2168777"/>
            <a:ext cx="2343760" cy="57719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46104" y="2287911"/>
            <a:ext cx="1931598"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39578" y="1420326"/>
            <a:ext cx="1777954" cy="984885"/>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43,73 </a:t>
            </a:r>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r>
              <a:rPr lang="ru-RU" sz="1200" dirty="0" smtClean="0">
                <a:solidFill>
                  <a:srgbClr val="31381C"/>
                </a:solidFill>
                <a:latin typeface="Bookman Old Style" panose="02050604050505020204" pitchFamily="18" charset="0"/>
              </a:rPr>
              <a:t>   </a:t>
            </a:r>
            <a:r>
              <a:rPr lang="ru-RU" sz="1200" b="1" dirty="0" smtClean="0">
                <a:solidFill>
                  <a:srgbClr val="31381C"/>
                </a:solidFill>
                <a:latin typeface="Bookman Old Style" panose="02050604050505020204" pitchFamily="18" charset="0"/>
              </a:rPr>
              <a:t>19,95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a:t>
            </a:r>
            <a:r>
              <a:rPr lang="ru-RU" sz="1200" dirty="0" smtClean="0">
                <a:solidFill>
                  <a:srgbClr val="31381C"/>
                </a:solidFill>
                <a:latin typeface="Bookman Old Style" panose="02050604050505020204" pitchFamily="18" charset="0"/>
              </a:rPr>
              <a:t>.</a:t>
            </a:r>
          </a:p>
          <a:p>
            <a:r>
              <a:rPr lang="ru-RU" sz="1200" b="1" dirty="0" smtClean="0">
                <a:solidFill>
                  <a:srgbClr val="31381C"/>
                </a:solidFill>
                <a:latin typeface="Bookman Old Style" panose="02050604050505020204" pitchFamily="18" charset="0"/>
              </a:rPr>
              <a:t>19,50</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2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a:t>
            </a:r>
            <a:r>
              <a:rPr lang="ru-RU" sz="1400" dirty="0" smtClean="0">
                <a:solidFill>
                  <a:srgbClr val="31381C"/>
                </a:solidFill>
                <a:latin typeface="Bookman Old Style" panose="02050604050505020204" pitchFamily="18" charset="0"/>
              </a:rPr>
              <a:t>человека </a:t>
            </a:r>
            <a:endParaRPr lang="ru-RU" sz="1400" dirty="0"/>
          </a:p>
        </p:txBody>
      </p:sp>
      <p:sp>
        <p:nvSpPr>
          <p:cNvPr id="58" name="Прямоугольник 57"/>
          <p:cNvSpPr/>
          <p:nvPr/>
        </p:nvSpPr>
        <p:spPr>
          <a:xfrm>
            <a:off x="10286598" y="2737524"/>
            <a:ext cx="1715059" cy="1169551"/>
          </a:xfrm>
          <a:prstGeom prst="rect">
            <a:avLst/>
          </a:prstGeom>
        </p:spPr>
        <p:txBody>
          <a:bodyPr wrap="square">
            <a:spAutoFit/>
          </a:bodyPr>
          <a:lstStyle/>
          <a:p>
            <a:pPr algn="ctr"/>
            <a:r>
              <a:rPr lang="ru-RU" sz="2000" b="1" dirty="0" smtClean="0">
                <a:solidFill>
                  <a:srgbClr val="31381C"/>
                </a:solidFill>
                <a:latin typeface="Bookman Old Style" panose="02050604050505020204" pitchFamily="18" charset="0"/>
              </a:rPr>
              <a:t>7,52  </a:t>
            </a:r>
          </a:p>
          <a:p>
            <a:pPr algn="ctr"/>
            <a:r>
              <a:rPr lang="ru-RU" sz="1200" dirty="0" smtClean="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pPr algn="ctr"/>
            <a:r>
              <a:rPr lang="ru-RU" sz="1200" b="1" dirty="0" smtClean="0">
                <a:solidFill>
                  <a:srgbClr val="31381C"/>
                </a:solidFill>
                <a:latin typeface="Bookman Old Style" panose="02050604050505020204" pitchFamily="18" charset="0"/>
              </a:rPr>
              <a:t>6,40</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endParaRPr lang="ru-RU" sz="1200" dirty="0" smtClean="0">
              <a:solidFill>
                <a:srgbClr val="31381C"/>
              </a:solidFill>
              <a:latin typeface="Bookman Old Style" panose="02050604050505020204" pitchFamily="18" charset="0"/>
            </a:endParaRPr>
          </a:p>
          <a:p>
            <a:pPr algn="ctr"/>
            <a:r>
              <a:rPr lang="ru-RU" sz="1200" b="1" dirty="0" smtClean="0">
                <a:solidFill>
                  <a:srgbClr val="31381C"/>
                </a:solidFill>
                <a:latin typeface="Bookman Old Style" panose="02050604050505020204" pitchFamily="18" charset="0"/>
              </a:rPr>
              <a:t>60,8 </a:t>
            </a:r>
            <a:r>
              <a:rPr lang="ru-RU" sz="1200" dirty="0">
                <a:solidFill>
                  <a:srgbClr val="31381C"/>
                </a:solidFill>
                <a:latin typeface="Bookman Old Style" panose="02050604050505020204" pitchFamily="18" charset="0"/>
              </a:rPr>
              <a:t>тыс. руб. </a:t>
            </a:r>
            <a:endParaRPr lang="ru-RU" sz="1200" b="1" dirty="0" smtClean="0">
              <a:solidFill>
                <a:srgbClr val="31381C"/>
              </a:solidFill>
              <a:latin typeface="Bookman Old Style" panose="02050604050505020204" pitchFamily="18" charset="0"/>
            </a:endParaRPr>
          </a:p>
          <a:p>
            <a:pPr algn="ct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59" name="Прямоугольник 58"/>
          <p:cNvSpPr/>
          <p:nvPr/>
        </p:nvSpPr>
        <p:spPr>
          <a:xfrm>
            <a:off x="9663518" y="4090726"/>
            <a:ext cx="1954492" cy="1169551"/>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3,61 </a:t>
            </a:r>
            <a:endParaRPr lang="ru-RU" sz="2000" b="1"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smtClean="0">
                <a:solidFill>
                  <a:srgbClr val="31381C"/>
                </a:solidFill>
                <a:latin typeface="Bookman Old Style" panose="02050604050505020204" pitchFamily="18" charset="0"/>
              </a:rPr>
              <a:t>0,35</a:t>
            </a:r>
            <a:r>
              <a:rPr lang="ru-RU" sz="120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a:t>
            </a:r>
            <a:r>
              <a:rPr lang="ru-RU" sz="1200" dirty="0" smtClean="0">
                <a:solidFill>
                  <a:srgbClr val="31381C"/>
                </a:solidFill>
                <a:latin typeface="Bookman Old Style" panose="02050604050505020204" pitchFamily="18" charset="0"/>
              </a:rPr>
              <a:t>.</a:t>
            </a:r>
          </a:p>
          <a:p>
            <a:r>
              <a:rPr lang="ru-RU" sz="1200" b="1" dirty="0">
                <a:solidFill>
                  <a:srgbClr val="31381C"/>
                </a:solidFill>
                <a:latin typeface="Bookman Old Style" panose="02050604050505020204" pitchFamily="18" charset="0"/>
              </a:rPr>
              <a:t>0,34</a:t>
            </a:r>
            <a:r>
              <a:rPr lang="ru-RU" sz="1200" dirty="0">
                <a:solidFill>
                  <a:srgbClr val="31381C"/>
                </a:solidFill>
                <a:latin typeface="Bookman Old Style" panose="02050604050505020204" pitchFamily="18" charset="0"/>
              </a:rPr>
              <a:t> тыс. руб. </a:t>
            </a:r>
          </a:p>
          <a:p>
            <a:r>
              <a:rPr lang="ru-RU" sz="1200" dirty="0" smtClean="0">
                <a:solidFill>
                  <a:srgbClr val="31381C"/>
                </a:solidFill>
                <a:latin typeface="Bookman Old Style" panose="02050604050505020204" pitchFamily="18" charset="0"/>
              </a:rPr>
              <a:t> </a:t>
            </a: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780086" cy="1169551"/>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0,08</a:t>
            </a:r>
            <a:endParaRPr lang="ru-RU" sz="2000" b="1"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dirty="0" smtClean="0">
                <a:solidFill>
                  <a:srgbClr val="31381C"/>
                </a:solidFill>
                <a:latin typeface="Bookman Old Style" panose="02050604050505020204" pitchFamily="18" charset="0"/>
              </a:rPr>
              <a:t>0,05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200" b="1" dirty="0" smtClean="0">
                <a:solidFill>
                  <a:srgbClr val="31381C"/>
                </a:solidFill>
                <a:latin typeface="Bookman Old Style" panose="02050604050505020204" pitchFamily="18" charset="0"/>
              </a:rPr>
              <a:t>0,05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9419543" y="6588361"/>
            <a:ext cx="2743200" cy="365125"/>
          </a:xfrm>
        </p:spPr>
        <p:txBody>
          <a:bodyPr/>
          <a:lstStyle/>
          <a:p>
            <a:pPr marL="38100">
              <a:lnSpc>
                <a:spcPts val="1240"/>
              </a:lnSpc>
            </a:pPr>
            <a:fld id="{81D60167-4931-47E6-BA6A-407CBD079E47}" type="slidenum">
              <a:rPr lang="ru-RU" smtClean="0"/>
              <a:t>35</a:t>
            </a:fld>
            <a:endParaRPr lang="ru-RU" dirty="0"/>
          </a:p>
        </p:txBody>
      </p:sp>
      <p:sp>
        <p:nvSpPr>
          <p:cNvPr id="3" name="Прямоугольник 2"/>
          <p:cNvSpPr/>
          <p:nvPr/>
        </p:nvSpPr>
        <p:spPr>
          <a:xfrm>
            <a:off x="7155211" y="361798"/>
            <a:ext cx="3093906" cy="1138773"/>
          </a:xfrm>
          <a:prstGeom prst="rect">
            <a:avLst/>
          </a:prstGeom>
        </p:spPr>
        <p:txBody>
          <a:bodyPr wrap="square">
            <a:spAutoFit/>
          </a:bodyPr>
          <a:lstStyle/>
          <a:p>
            <a:r>
              <a:rPr lang="ru-RU" dirty="0">
                <a:solidFill>
                  <a:srgbClr val="31381C"/>
                </a:solidFill>
                <a:latin typeface="Bookman Old Style" panose="02050604050505020204" pitchFamily="18" charset="0"/>
              </a:rPr>
              <a:t>РАСХОДЫ в 2024 г.</a:t>
            </a:r>
          </a:p>
          <a:p>
            <a:r>
              <a:rPr lang="ru-RU" b="1" dirty="0" smtClean="0">
                <a:solidFill>
                  <a:srgbClr val="31381C"/>
                </a:solidFill>
                <a:latin typeface="Bookman Old Style" panose="02050604050505020204" pitchFamily="18" charset="0"/>
              </a:rPr>
              <a:t>341 625,2</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руб.</a:t>
            </a:r>
          </a:p>
          <a:p>
            <a:r>
              <a:rPr lang="ru-RU" b="1" dirty="0" smtClean="0">
                <a:solidFill>
                  <a:srgbClr val="31381C"/>
                </a:solidFill>
                <a:latin typeface="Bookman Old Style" panose="02050604050505020204" pitchFamily="18" charset="0"/>
              </a:rPr>
              <a:t>51,54</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a:t>
            </a:r>
            <a:r>
              <a:rPr lang="ru-RU" dirty="0" smtClean="0">
                <a:solidFill>
                  <a:srgbClr val="31381C"/>
                </a:solidFill>
                <a:latin typeface="Bookman Old Style" panose="02050604050505020204" pitchFamily="18" charset="0"/>
              </a:rPr>
              <a:t>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latin typeface="Bookman Old Style" panose="02050604050505020204" pitchFamily="18" charset="0"/>
            </a:endParaRPr>
          </a:p>
        </p:txBody>
      </p:sp>
      <p:sp>
        <p:nvSpPr>
          <p:cNvPr id="5" name="Прямоугольник 4"/>
          <p:cNvSpPr/>
          <p:nvPr/>
        </p:nvSpPr>
        <p:spPr>
          <a:xfrm>
            <a:off x="2430596" y="398924"/>
            <a:ext cx="2533205" cy="1200329"/>
          </a:xfrm>
          <a:prstGeom prst="rect">
            <a:avLst/>
          </a:prstGeom>
        </p:spPr>
        <p:txBody>
          <a:bodyPr wrap="square">
            <a:spAutoFit/>
          </a:bodyPr>
          <a:lstStyle/>
          <a:p>
            <a:r>
              <a:rPr lang="ru-RU" dirty="0">
                <a:solidFill>
                  <a:srgbClr val="31381C"/>
                </a:solidFill>
                <a:latin typeface="Bookman Old Style" panose="02050604050505020204" pitchFamily="18" charset="0"/>
              </a:rPr>
              <a:t>ДОХОДЫ в 2024 г.</a:t>
            </a:r>
          </a:p>
          <a:p>
            <a:r>
              <a:rPr lang="ru-RU" b="1" dirty="0" smtClean="0">
                <a:solidFill>
                  <a:srgbClr val="31381C"/>
                </a:solidFill>
                <a:latin typeface="Bookman Old Style" panose="02050604050505020204" pitchFamily="18" charset="0"/>
              </a:rPr>
              <a:t>341 625,2 </a:t>
            </a:r>
            <a:r>
              <a:rPr lang="ru-RU" dirty="0">
                <a:solidFill>
                  <a:srgbClr val="31381C"/>
                </a:solidFill>
                <a:latin typeface="Bookman Old Style" panose="02050604050505020204" pitchFamily="18" charset="0"/>
              </a:rPr>
              <a:t>тыс. руб.</a:t>
            </a:r>
          </a:p>
          <a:p>
            <a:r>
              <a:rPr lang="ru-RU" b="1" dirty="0" smtClean="0">
                <a:solidFill>
                  <a:srgbClr val="31381C"/>
                </a:solidFill>
                <a:latin typeface="Bookman Old Style" panose="02050604050505020204" pitchFamily="18" charset="0"/>
              </a:rPr>
              <a:t>51,54</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a:t>
            </a:r>
            <a:r>
              <a:rPr lang="ru-RU" dirty="0" smtClean="0">
                <a:solidFill>
                  <a:srgbClr val="31381C"/>
                </a:solidFill>
                <a:latin typeface="Bookman Old Style" panose="02050604050505020204" pitchFamily="18" charset="0"/>
              </a:rPr>
              <a:t>руб. </a:t>
            </a:r>
            <a:endParaRPr lang="ru-RU" dirty="0">
              <a:solidFill>
                <a:srgbClr val="31381C"/>
              </a:solidFill>
              <a:latin typeface="Bookman Old Style" panose="02050604050505020204" pitchFamily="18" charset="0"/>
            </a:endParaRPr>
          </a:p>
          <a:p>
            <a:r>
              <a:rPr lang="ru-RU" dirty="0">
                <a:solidFill>
                  <a:srgbClr val="31381C"/>
                </a:solidFill>
                <a:latin typeface="Bookman Old Style" panose="02050604050505020204" pitchFamily="18" charset="0"/>
              </a:rPr>
              <a:t>на 1 человека </a:t>
            </a:r>
            <a:endParaRPr lang="ru-RU" dirty="0"/>
          </a:p>
        </p:txBody>
      </p:sp>
      <p:sp>
        <p:nvSpPr>
          <p:cNvPr id="7" name="Прямоугольник 6"/>
          <p:cNvSpPr/>
          <p:nvPr/>
        </p:nvSpPr>
        <p:spPr>
          <a:xfrm>
            <a:off x="-93838" y="412342"/>
            <a:ext cx="1683528" cy="1169551"/>
          </a:xfrm>
          <a:prstGeom prst="rect">
            <a:avLst/>
          </a:prstGeom>
        </p:spPr>
        <p:txBody>
          <a:bodyPr wrap="square">
            <a:spAutoFit/>
          </a:bodyPr>
          <a:lstStyle/>
          <a:p>
            <a:pPr algn="just"/>
            <a:r>
              <a:rPr lang="ru-RU" sz="1400" dirty="0">
                <a:solidFill>
                  <a:srgbClr val="31381C"/>
                </a:solidFill>
                <a:latin typeface="Bookman Old Style" panose="02050604050505020204" pitchFamily="18" charset="0"/>
              </a:rPr>
              <a:t>ДОХОДЫ </a:t>
            </a:r>
            <a:endParaRPr lang="ru-RU" sz="1400" dirty="0" smtClean="0">
              <a:solidFill>
                <a:srgbClr val="31381C"/>
              </a:solidFill>
              <a:latin typeface="Bookman Old Style" panose="02050604050505020204" pitchFamily="18" charset="0"/>
            </a:endParaRPr>
          </a:p>
          <a:p>
            <a:pPr algn="just"/>
            <a:r>
              <a:rPr lang="ru-RU" sz="1400" dirty="0" smtClean="0">
                <a:solidFill>
                  <a:srgbClr val="31381C"/>
                </a:solidFill>
                <a:latin typeface="Bookman Old Style" panose="02050604050505020204" pitchFamily="18" charset="0"/>
              </a:rPr>
              <a:t>в 2025- 2026г</a:t>
            </a:r>
            <a:r>
              <a:rPr lang="ru-RU" sz="1400" dirty="0">
                <a:solidFill>
                  <a:srgbClr val="31381C"/>
                </a:solidFill>
                <a:latin typeface="Bookman Old Style" panose="02050604050505020204" pitchFamily="18" charset="0"/>
              </a:rPr>
              <a:t>.</a:t>
            </a:r>
          </a:p>
          <a:p>
            <a:pPr algn="just"/>
            <a:r>
              <a:rPr lang="ru-RU" sz="1400" b="1" dirty="0" smtClean="0">
                <a:solidFill>
                  <a:srgbClr val="31381C"/>
                </a:solidFill>
                <a:latin typeface="Bookman Old Style" panose="02050604050505020204" pitchFamily="18" charset="0"/>
              </a:rPr>
              <a:t>40,37</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руб.</a:t>
            </a:r>
          </a:p>
          <a:p>
            <a:pPr algn="just"/>
            <a:r>
              <a:rPr lang="ru-RU" sz="1400" b="1" dirty="0" smtClean="0">
                <a:solidFill>
                  <a:srgbClr val="31381C"/>
                </a:solidFill>
                <a:latin typeface="Bookman Old Style" panose="02050604050505020204" pitchFamily="18" charset="0"/>
              </a:rPr>
              <a:t>41,2</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a:t>
            </a:r>
            <a:r>
              <a:rPr lang="ru-RU" sz="1400" dirty="0" err="1">
                <a:solidFill>
                  <a:srgbClr val="31381C"/>
                </a:solidFill>
                <a:latin typeface="Bookman Old Style" panose="02050604050505020204" pitchFamily="18" charset="0"/>
              </a:rPr>
              <a:t>руб</a:t>
            </a:r>
            <a:r>
              <a:rPr lang="ru-RU" sz="1400" dirty="0">
                <a:solidFill>
                  <a:srgbClr val="31381C"/>
                </a:solidFill>
                <a:latin typeface="Bookman Old Style" panose="02050604050505020204" pitchFamily="18" charset="0"/>
              </a:rPr>
              <a:t> </a:t>
            </a:r>
          </a:p>
          <a:p>
            <a:pPr algn="just"/>
            <a:r>
              <a:rPr lang="ru-RU" sz="1400" dirty="0">
                <a:solidFill>
                  <a:srgbClr val="31381C"/>
                </a:solidFill>
                <a:latin typeface="Bookman Old Style" panose="02050604050505020204" pitchFamily="18" charset="0"/>
              </a:rPr>
              <a:t>на 1 человека </a:t>
            </a:r>
            <a:endParaRPr lang="ru-RU" sz="1400" dirty="0"/>
          </a:p>
        </p:txBody>
      </p:sp>
      <p:sp>
        <p:nvSpPr>
          <p:cNvPr id="8" name="Прямоугольник 7"/>
          <p:cNvSpPr/>
          <p:nvPr/>
        </p:nvSpPr>
        <p:spPr>
          <a:xfrm>
            <a:off x="10316874" y="385455"/>
            <a:ext cx="1845869" cy="1123384"/>
          </a:xfrm>
          <a:prstGeom prst="rect">
            <a:avLst/>
          </a:prstGeom>
        </p:spPr>
        <p:txBody>
          <a:bodyPr wrap="square">
            <a:spAutoFit/>
          </a:bodyPr>
          <a:lstStyle/>
          <a:p>
            <a:pPr algn="r"/>
            <a:r>
              <a:rPr lang="ru-RU" sz="1400" dirty="0">
                <a:solidFill>
                  <a:srgbClr val="31381C"/>
                </a:solidFill>
                <a:latin typeface="Bookman Old Style" panose="02050604050505020204" pitchFamily="18" charset="0"/>
              </a:rPr>
              <a:t>РАСХОДЫ </a:t>
            </a:r>
            <a:endParaRPr lang="ru-RU" sz="1400" dirty="0" smtClean="0">
              <a:solidFill>
                <a:srgbClr val="31381C"/>
              </a:solidFill>
              <a:latin typeface="Bookman Old Style" panose="02050604050505020204" pitchFamily="18" charset="0"/>
            </a:endParaRPr>
          </a:p>
          <a:p>
            <a:pPr algn="r"/>
            <a:r>
              <a:rPr lang="ru-RU" sz="1400" dirty="0" smtClean="0">
                <a:solidFill>
                  <a:srgbClr val="31381C"/>
                </a:solidFill>
                <a:latin typeface="Bookman Old Style" panose="02050604050505020204" pitchFamily="18" charset="0"/>
              </a:rPr>
              <a:t>в 2025-2026 </a:t>
            </a:r>
            <a:r>
              <a:rPr lang="ru-RU" sz="1400" dirty="0">
                <a:solidFill>
                  <a:srgbClr val="31381C"/>
                </a:solidFill>
                <a:latin typeface="Bookman Old Style" panose="02050604050505020204" pitchFamily="18" charset="0"/>
              </a:rPr>
              <a:t>г.</a:t>
            </a:r>
          </a:p>
          <a:p>
            <a:pPr algn="r"/>
            <a:r>
              <a:rPr lang="ru-RU" sz="1400" b="1" dirty="0" smtClean="0">
                <a:solidFill>
                  <a:srgbClr val="31381C"/>
                </a:solidFill>
                <a:latin typeface="Bookman Old Style" panose="02050604050505020204" pitchFamily="18" charset="0"/>
              </a:rPr>
              <a:t>40,37</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руб.</a:t>
            </a:r>
          </a:p>
          <a:p>
            <a:pPr algn="r"/>
            <a:r>
              <a:rPr lang="ru-RU" sz="1400" b="1" dirty="0" smtClean="0">
                <a:solidFill>
                  <a:srgbClr val="31381C"/>
                </a:solidFill>
                <a:latin typeface="Bookman Old Style" panose="02050604050505020204" pitchFamily="18" charset="0"/>
              </a:rPr>
              <a:t>41,2</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algn="r"/>
            <a:r>
              <a:rPr lang="ru-RU" sz="1100" dirty="0">
                <a:solidFill>
                  <a:srgbClr val="31381C"/>
                </a:solidFill>
                <a:latin typeface="Bookman Old Style" panose="02050604050505020204" pitchFamily="18" charset="0"/>
              </a:rPr>
              <a:t>на 1 человека </a:t>
            </a:r>
            <a:endParaRPr lang="ru-RU" sz="1100" dirty="0">
              <a:latin typeface="Bookman Old Style" panose="02050604050505020204" pitchFamily="18" charset="0"/>
            </a:endParaRPr>
          </a:p>
        </p:txBody>
      </p:sp>
    </p:spTree>
    <p:extLst>
      <p:ext uri="{BB962C8B-B14F-4D97-AF65-F5344CB8AC3E}">
        <p14:creationId xmlns:p14="http://schemas.microsoft.com/office/powerpoint/2010/main" val="6738556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1860304558"/>
              </p:ext>
            </p:extLst>
          </p:nvPr>
        </p:nvGraphicFramePr>
        <p:xfrm>
          <a:off x="428626" y="1066802"/>
          <a:ext cx="10925174" cy="5372100"/>
        </p:xfrm>
        <a:graphic>
          <a:graphicData uri="http://schemas.openxmlformats.org/drawingml/2006/table">
            <a:tbl>
              <a:tblPr/>
              <a:tblGrid>
                <a:gridCol w="3303292"/>
                <a:gridCol w="1544397"/>
                <a:gridCol w="1158297"/>
                <a:gridCol w="1286997"/>
                <a:gridCol w="1429997"/>
                <a:gridCol w="1115397"/>
                <a:gridCol w="1086797"/>
              </a:tblGrid>
              <a:tr h="262054">
                <a:tc rowSpan="2">
                  <a:txBody>
                    <a:bodyPr/>
                    <a:lstStyle/>
                    <a:p>
                      <a:pPr algn="ctr" fontAlgn="b"/>
                      <a:r>
                        <a:rPr lang="ru-RU" sz="2000" b="1" i="0" u="none" strike="noStrike" dirty="0">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ru-RU" sz="1200" b="1" i="0" u="none" strike="noStrike" dirty="0">
                          <a:solidFill>
                            <a:srgbClr val="000000"/>
                          </a:solidFill>
                          <a:effectLst/>
                          <a:latin typeface="Times New Roman" panose="02020603050405020304" pitchFamily="18" charset="0"/>
                        </a:rPr>
                        <a:t>Отчетные финансовые   </a:t>
                      </a:r>
                      <a:r>
                        <a:rPr lang="ru-RU" sz="1200" b="1" i="0" u="none" strike="noStrike" dirty="0" smtClean="0">
                          <a:solidFill>
                            <a:srgbClr val="000000"/>
                          </a:solidFill>
                          <a:effectLst/>
                          <a:latin typeface="Times New Roman" panose="02020603050405020304" pitchFamily="18" charset="0"/>
                        </a:rPr>
                        <a:t>                              2021              </a:t>
                      </a:r>
                      <a:r>
                        <a:rPr lang="ru-RU" sz="1200" b="1" i="0" u="none" strike="noStrike" dirty="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2022 гг.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100" b="1" i="0" u="none" strike="noStrike" dirty="0">
                          <a:solidFill>
                            <a:srgbClr val="000000"/>
                          </a:solidFill>
                          <a:effectLst/>
                          <a:latin typeface="Times New Roman" panose="02020603050405020304" pitchFamily="18" charset="0"/>
                        </a:rPr>
                        <a:t>Текущий финансовый   </a:t>
                      </a:r>
                      <a:r>
                        <a:rPr lang="ru-RU" sz="1100" b="1" i="0" u="none" strike="noStrike" dirty="0" smtClean="0">
                          <a:solidFill>
                            <a:srgbClr val="000000"/>
                          </a:solidFill>
                          <a:effectLst/>
                          <a:latin typeface="Times New Roman" panose="02020603050405020304" pitchFamily="18" charset="0"/>
                        </a:rPr>
                        <a:t>  </a:t>
                      </a:r>
                      <a:r>
                        <a:rPr lang="ru-RU" sz="1400" b="1" i="0" u="none" strike="noStrike" dirty="0" smtClean="0">
                          <a:solidFill>
                            <a:srgbClr val="000000"/>
                          </a:solidFill>
                          <a:effectLst/>
                          <a:latin typeface="Times New Roman" panose="02020603050405020304" pitchFamily="18" charset="0"/>
                        </a:rPr>
                        <a:t>2023 год</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400" b="1" i="0" u="none" strike="noStrike" dirty="0">
                          <a:solidFill>
                            <a:srgbClr val="000000"/>
                          </a:solidFill>
                          <a:effectLst/>
                          <a:latin typeface="Times New Roman" panose="02020603050405020304" pitchFamily="18" charset="0"/>
                        </a:rPr>
                        <a:t>2024 </a:t>
                      </a:r>
                      <a:r>
                        <a:rPr lang="ru-RU" sz="1400" b="1" i="0" u="none" strike="noStrike" dirty="0" smtClean="0">
                          <a:solidFill>
                            <a:srgbClr val="000000"/>
                          </a:solidFill>
                          <a:effectLst/>
                          <a:latin typeface="Times New Roman" panose="02020603050405020304" pitchFamily="18" charset="0"/>
                        </a:rPr>
                        <a:t>год           </a:t>
                      </a:r>
                      <a:r>
                        <a:rPr lang="ru-RU" sz="1200" b="1" i="0" u="none" strike="noStrike" dirty="0">
                          <a:solidFill>
                            <a:srgbClr val="000000"/>
                          </a:solidFill>
                          <a:effectLst/>
                          <a:latin typeface="Times New Roman" panose="02020603050405020304" pitchFamily="18" charset="0"/>
                        </a:rPr>
                        <a:t>(Проект бюджета)</a:t>
                      </a:r>
                      <a:endParaRPr lang="ru-RU"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655134">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200" b="1" i="0" u="none" strike="noStrike" dirty="0">
                          <a:solidFill>
                            <a:srgbClr val="000000"/>
                          </a:solidFill>
                          <a:effectLst/>
                          <a:latin typeface="Times New Roman" panose="02020603050405020304" pitchFamily="18" charset="0"/>
                        </a:rPr>
                        <a:t>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solidFill>
                            <a:srgbClr val="000000"/>
                          </a:solidFill>
                          <a:effectLst/>
                          <a:latin typeface="Times New Roman" panose="02020603050405020304" pitchFamily="18" charset="0"/>
                        </a:rPr>
                        <a:t>2026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696">
                <a:tc>
                  <a:txBody>
                    <a:bodyPr/>
                    <a:lstStyle/>
                    <a:p>
                      <a:pPr algn="ctr" fontAlgn="b"/>
                      <a:r>
                        <a:rPr lang="ru-RU" sz="20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296 941,70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288 055,80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386 869,80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341 625,20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88259">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46 450,30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55 393,40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42 474,10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41145,2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3416">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48 558,70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18 390,30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18 641,80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18631,7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7 070,80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101,80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262,90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171,7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152 865,30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157 331,00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133 620,20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137420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45 576,10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49 854,40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42897,4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16 787,80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23930,1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41 203,80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530,90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3728">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28 086,20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34 993,20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21 412,30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25709,5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36</a:t>
            </a:fld>
            <a:endParaRPr lang="ru-RU" dirty="0"/>
          </a:p>
        </p:txBody>
      </p:sp>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3878271721"/>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37</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38</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17805,3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39</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171480,2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5" name="object 5"/>
          <p:cNvSpPr txBox="1"/>
          <p:nvPr/>
        </p:nvSpPr>
        <p:spPr>
          <a:xfrm>
            <a:off x="2282445" y="277047"/>
            <a:ext cx="8366506" cy="6862776"/>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smtClean="0">
                <a:latin typeface="Calibri "/>
              </a:rPr>
              <a:t>Глоссарий…………………………………………………………………………………………………… .</a:t>
            </a:r>
            <a:r>
              <a:rPr lang="ru-RU" sz="1400" i="1" spc="-4" dirty="0">
                <a:latin typeface="Calibri "/>
              </a:rPr>
              <a:t>5-12</a:t>
            </a: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Бюджетная система муниципального района</a:t>
            </a:r>
            <a:r>
              <a:rPr lang="ru-RU" sz="1400" i="1" spc="-4" dirty="0" smtClean="0">
                <a:latin typeface="Calibri "/>
              </a:rPr>
              <a:t>…………………………………………………………..13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smtClean="0">
                <a:latin typeface="Calibri "/>
              </a:rPr>
              <a:t>Бюджетный процесс……………………………………………………………………………………….…</a:t>
            </a:r>
            <a:r>
              <a:rPr lang="ru-RU" sz="1400" i="1" spc="-4" dirty="0">
                <a:latin typeface="Calibri "/>
              </a:rPr>
              <a:t>14</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Участие граждан в бюджетном  процессе. . . . . . . . . . </a:t>
            </a:r>
            <a:r>
              <a:rPr lang="ru-RU" sz="1400" i="1" spc="-4" dirty="0" smtClean="0">
                <a:latin typeface="Calibri "/>
              </a:rPr>
              <a:t>……………………………………. </a:t>
            </a:r>
            <a:r>
              <a:rPr lang="ru-RU" sz="1400" i="1" spc="-4" dirty="0">
                <a:latin typeface="Calibri "/>
              </a:rPr>
              <a:t>. . . </a:t>
            </a:r>
            <a:r>
              <a:rPr lang="ru-RU" sz="1400" i="1" spc="-4" dirty="0" smtClean="0">
                <a:latin typeface="Calibri "/>
              </a:rPr>
              <a:t> .. </a:t>
            </a:r>
            <a:r>
              <a:rPr lang="ru-RU" sz="1400" i="1" spc="-4" dirty="0">
                <a:latin typeface="Calibri "/>
              </a:rPr>
              <a:t>15-17</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 </a:t>
            </a:r>
            <a:r>
              <a:rPr lang="ru-RU" sz="1400" i="1" dirty="0">
                <a:latin typeface="Calibri "/>
              </a:rPr>
              <a:t>Нормативная  </a:t>
            </a:r>
            <a:r>
              <a:rPr lang="ru-RU" sz="1400" i="1" spc="-5" dirty="0">
                <a:latin typeface="Calibri "/>
              </a:rPr>
              <a:t>база</a:t>
            </a:r>
            <a:r>
              <a:rPr lang="ru-RU" sz="1400" i="1" spc="-90" dirty="0">
                <a:latin typeface="Calibri "/>
              </a:rPr>
              <a:t> </a:t>
            </a:r>
            <a:r>
              <a:rPr lang="ru-RU" sz="1400" i="1" spc="-5" dirty="0">
                <a:latin typeface="Calibri "/>
              </a:rPr>
              <a:t>формирования проекта бюджета</a:t>
            </a:r>
            <a:r>
              <a:rPr lang="ru-RU" sz="1400" i="1" spc="-5" dirty="0" smtClean="0">
                <a:latin typeface="Calibri "/>
              </a:rPr>
              <a:t>………………………………………………..18</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 </a:t>
            </a:r>
            <a:r>
              <a:rPr lang="ru-RU" sz="1400" i="1" spc="-5" dirty="0">
                <a:latin typeface="Calibri "/>
              </a:rPr>
              <a:t>чем  </a:t>
            </a:r>
            <a:r>
              <a:rPr lang="ru-RU" sz="1400" i="1" dirty="0">
                <a:latin typeface="Calibri "/>
              </a:rPr>
              <a:t>осн</a:t>
            </a:r>
            <a:r>
              <a:rPr lang="ru-RU" sz="1400" i="1" spc="-10" dirty="0">
                <a:latin typeface="Calibri "/>
              </a:rPr>
              <a:t>о</a:t>
            </a:r>
            <a:r>
              <a:rPr lang="ru-RU" sz="1400" i="1" dirty="0">
                <a:latin typeface="Calibri "/>
              </a:rPr>
              <a:t>вано </a:t>
            </a:r>
            <a:r>
              <a:rPr lang="ru-RU" sz="1400" i="1" spc="-5" dirty="0">
                <a:latin typeface="Calibri "/>
              </a:rPr>
              <a:t>составление  местного</a:t>
            </a:r>
            <a:r>
              <a:rPr lang="ru-RU" sz="1400" i="1" spc="-95" dirty="0">
                <a:latin typeface="Calibri "/>
              </a:rPr>
              <a:t> </a:t>
            </a:r>
            <a:r>
              <a:rPr lang="ru-RU" sz="1400" i="1" spc="-5" dirty="0">
                <a:latin typeface="Calibri "/>
              </a:rPr>
              <a:t>бюджета</a:t>
            </a:r>
            <a:r>
              <a:rPr lang="ru-RU" sz="1400" i="1" spc="-5" dirty="0" smtClean="0">
                <a:latin typeface="Calibri "/>
              </a:rPr>
              <a:t>………………………………………………..….19</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n w="0"/>
                <a:latin typeface="Calibri "/>
                <a:ea typeface="Calibri" panose="020F0502020204030204" pitchFamily="34" charset="0"/>
              </a:rPr>
              <a:t>Принцип прозрачности (открытости) бюджетной системы РФ</a:t>
            </a:r>
            <a:r>
              <a:rPr lang="ru-RU" sz="1400" i="1" dirty="0" smtClean="0">
                <a:ln w="0"/>
                <a:latin typeface="Calibri "/>
                <a:ea typeface="Calibri" panose="020F0502020204030204" pitchFamily="34" charset="0"/>
              </a:rPr>
              <a:t>……………………………….....</a:t>
            </a:r>
            <a:r>
              <a:rPr lang="ru-RU" sz="1400" i="1" dirty="0">
                <a:ln w="0"/>
                <a:latin typeface="Calibri "/>
                <a:ea typeface="Calibri" panose="020F0502020204030204" pitchFamily="34" charset="0"/>
              </a:rPr>
              <a:t>20</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5" dirty="0">
                <a:latin typeface="Calibri "/>
              </a:rPr>
              <a:t>Основные параметры </a:t>
            </a:r>
            <a:r>
              <a:rPr lang="ru-RU" sz="1400" i="1" dirty="0">
                <a:latin typeface="Calibri "/>
              </a:rPr>
              <a:t>социально-экономического  </a:t>
            </a:r>
            <a:r>
              <a:rPr lang="ru-RU" sz="1400" i="1" spc="-5" dirty="0">
                <a:latin typeface="Calibri "/>
              </a:rPr>
              <a:t>развития</a:t>
            </a:r>
            <a:r>
              <a:rPr lang="ru-RU" sz="1400" i="1" spc="-5" dirty="0" smtClean="0">
                <a:latin typeface="Calibri "/>
              </a:rPr>
              <a:t>………………………………………..21</a:t>
            </a:r>
            <a:endParaRPr lang="ru-RU" sz="14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задачи бюджетной и налоговой политики МО</a:t>
            </a:r>
            <a:r>
              <a:rPr lang="ru-RU" sz="1400" i="1" dirty="0" smtClean="0">
                <a:latin typeface="Calibri "/>
              </a:rPr>
              <a:t>……………………………………………..22</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smtClean="0">
                <a:latin typeface="Calibri "/>
              </a:rPr>
              <a:t>Межбюджетные отношения ……………………..………………………………………………………..23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Комиссии по увеличению поступления доходов в бюджет</a:t>
            </a:r>
            <a:r>
              <a:rPr lang="ru-RU" sz="1400" i="1" dirty="0" smtClean="0">
                <a:latin typeface="Calibri "/>
              </a:rPr>
              <a:t>…………………………………………...24</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Направления увеличения доходной базы</a:t>
            </a:r>
            <a:r>
              <a:rPr lang="ru-RU" sz="1400" i="1" dirty="0" smtClean="0">
                <a:latin typeface="Calibri "/>
              </a:rPr>
              <a:t>…………………………………………………………………25</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Основные </a:t>
            </a:r>
            <a:r>
              <a:rPr lang="ru-RU" sz="1400" i="1" spc="-8" dirty="0">
                <a:latin typeface="Calibri "/>
              </a:rPr>
              <a:t>характеристики бюджета </a:t>
            </a:r>
            <a:r>
              <a:rPr lang="ru-RU" sz="1400" i="1" spc="-4" dirty="0">
                <a:latin typeface="Calibri "/>
              </a:rPr>
              <a:t>. . . . . . . . . . . . . . . . </a:t>
            </a:r>
            <a:r>
              <a:rPr lang="ru-RU" sz="1400" i="1" spc="-4" dirty="0" smtClean="0">
                <a:latin typeface="Calibri "/>
              </a:rPr>
              <a:t>……………………………………... </a:t>
            </a:r>
            <a:r>
              <a:rPr lang="ru-RU" sz="1400" i="1" spc="-4" dirty="0">
                <a:latin typeface="Calibri "/>
              </a:rPr>
              <a:t>. . .</a:t>
            </a:r>
            <a:r>
              <a:rPr lang="ru-RU" sz="1400" i="1" spc="98" dirty="0">
                <a:latin typeface="Calibri "/>
              </a:rPr>
              <a:t> </a:t>
            </a:r>
            <a:r>
              <a:rPr lang="ru-RU" sz="1400" i="1" spc="98" dirty="0" smtClean="0">
                <a:latin typeface="Calibri "/>
              </a:rPr>
              <a:t>..</a:t>
            </a:r>
            <a:r>
              <a:rPr lang="ru-RU" sz="1400" i="1" spc="4" dirty="0" smtClean="0">
                <a:latin typeface="Calibri "/>
              </a:rPr>
              <a:t>26</a:t>
            </a:r>
            <a:endParaRPr lang="ru-RU" sz="14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a:t>
            </a:r>
            <a:r>
              <a:rPr lang="ru-RU" sz="1400" i="1" dirty="0">
                <a:latin typeface="Calibri "/>
              </a:rPr>
              <a:t>налоговых доходов бюджета</a:t>
            </a:r>
            <a:r>
              <a:rPr lang="ru-RU" sz="1400" i="1" dirty="0" smtClean="0">
                <a:latin typeface="Calibri "/>
              </a:rPr>
              <a:t>………...……………………………………….27-28</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Какие  налоги уплачивают в местный бюджет граждане муниципального образования</a:t>
            </a:r>
            <a:r>
              <a:rPr lang="ru-RU" sz="1400" i="1" dirty="0" smtClean="0">
                <a:latin typeface="Calibri "/>
              </a:rPr>
              <a:t>?........29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Нормативы </a:t>
            </a:r>
            <a:r>
              <a:rPr lang="ru-RU" sz="1400" i="1" dirty="0">
                <a:latin typeface="Calibri "/>
              </a:rPr>
              <a:t>зачисления налогов на территории МО</a:t>
            </a:r>
            <a:r>
              <a:rPr lang="ru-RU" sz="1400" i="1" dirty="0" smtClean="0">
                <a:latin typeface="Calibri "/>
              </a:rPr>
              <a:t>………………………………………….………30</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Некоторые особенности планирования доходов</a:t>
            </a:r>
            <a:r>
              <a:rPr lang="ru-RU" sz="1400" i="1" dirty="0" smtClean="0">
                <a:latin typeface="Calibri "/>
              </a:rPr>
              <a:t>………………………………………………...........31</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налогоплательщики </a:t>
            </a:r>
            <a:r>
              <a:rPr lang="ru-RU" sz="1400" i="1" dirty="0" smtClean="0">
                <a:latin typeface="Calibri "/>
              </a:rPr>
              <a:t>…………………………...……………………………………………....32</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безвозмездных поступлений…………………..………………………………….33</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Объем доходов МО на 2024 и плановый период 2025-2026гг………………………………………..34</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Информация </a:t>
            </a:r>
            <a:r>
              <a:rPr lang="ru-RU" sz="1400" i="1" dirty="0">
                <a:latin typeface="Calibri "/>
              </a:rPr>
              <a:t>о доходах и расходах на душу населения</a:t>
            </a:r>
            <a:r>
              <a:rPr lang="ru-RU" sz="1400" i="1" dirty="0" smtClean="0">
                <a:latin typeface="Calibri "/>
              </a:rPr>
              <a:t>……………………………………….............35</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400" i="1" dirty="0">
                <a:latin typeface="Calibri "/>
              </a:rPr>
              <a:t>Распределение  бюджетных ассигнований по разделам </a:t>
            </a:r>
            <a:r>
              <a:rPr lang="ru-RU" altLang="ru-RU" sz="1400" i="1" dirty="0" smtClean="0">
                <a:latin typeface="Calibri "/>
              </a:rPr>
              <a:t>расходов………………………………….36</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Объем бюджетных ассигнований по разделам расходов МО</a:t>
            </a:r>
            <a:r>
              <a:rPr lang="ru-RU" sz="1400" i="1" dirty="0" smtClean="0">
                <a:latin typeface="Calibri "/>
              </a:rPr>
              <a:t>……………………… ……………....37</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Плановые показатели </a:t>
            </a:r>
            <a:r>
              <a:rPr lang="ru-RU" sz="1400" i="1" dirty="0">
                <a:latin typeface="Calibri "/>
              </a:rPr>
              <a:t>расходов муниципальных программ </a:t>
            </a:r>
            <a:r>
              <a:rPr lang="ru-RU" sz="1400" i="1" spc="-5" dirty="0">
                <a:latin typeface="Calibri "/>
              </a:rPr>
              <a:t>бюджета МО</a:t>
            </a:r>
            <a:r>
              <a:rPr lang="ru-RU" sz="1400" i="1" spc="-5" dirty="0" smtClean="0">
                <a:latin typeface="Calibri "/>
              </a:rPr>
              <a:t>…………………… 38-49</a:t>
            </a:r>
            <a:endParaRPr lang="ru-RU" sz="14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400" i="1" dirty="0">
                <a:latin typeface="Calibri "/>
                <a:ea typeface="Calibri" panose="020F0502020204030204" pitchFamily="34" charset="0"/>
              </a:rPr>
              <a:t>Расходы бюджета района</a:t>
            </a:r>
            <a:r>
              <a:rPr lang="ru-RU" altLang="ru-RU" sz="1400" i="1" dirty="0" smtClean="0">
                <a:latin typeface="Calibri "/>
                <a:ea typeface="Calibri" panose="020F0502020204030204" pitchFamily="34" charset="0"/>
              </a:rPr>
              <a:t>……………………………………………………………………….………..…50</a:t>
            </a:r>
            <a:endParaRPr lang="ru-RU" altLang="ru-RU" sz="14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Национальные проекты</a:t>
            </a:r>
            <a:r>
              <a:rPr lang="ru-RU" sz="1400" i="1" dirty="0" smtClean="0">
                <a:latin typeface="Calibri "/>
              </a:rPr>
              <a:t>………………………………………………………………………………….….51</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Сведения об объемах бюджетных инвестиций МО</a:t>
            </a:r>
            <a:r>
              <a:rPr lang="ru-RU" sz="1400" i="1" dirty="0" smtClean="0">
                <a:latin typeface="Calibri "/>
              </a:rPr>
              <a:t>…………………………………………………....52</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Структура бюджетных ассигнований по разделам расходов </a:t>
            </a:r>
            <a:r>
              <a:rPr lang="ru-RU" sz="1400" i="1" dirty="0" smtClean="0">
                <a:latin typeface="Calibri "/>
              </a:rPr>
              <a:t>…………………........................53-54</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Источники финансирования дефицита </a:t>
            </a:r>
            <a:r>
              <a:rPr lang="ru-RU" sz="1400" i="1" spc="-10" dirty="0">
                <a:latin typeface="Calibri "/>
              </a:rPr>
              <a:t>местного</a:t>
            </a:r>
            <a:r>
              <a:rPr lang="ru-RU" sz="1400" i="1" spc="25" dirty="0">
                <a:latin typeface="Calibri "/>
              </a:rPr>
              <a:t> </a:t>
            </a:r>
            <a:r>
              <a:rPr lang="ru-RU" sz="1400" i="1" spc="-5" dirty="0">
                <a:latin typeface="Calibri "/>
              </a:rPr>
              <a:t>бюджета</a:t>
            </a:r>
            <a:r>
              <a:rPr lang="ru-RU" sz="1400" i="1" spc="-5" dirty="0" smtClean="0">
                <a:latin typeface="Calibri "/>
              </a:rPr>
              <a:t>…………………………………………55</a:t>
            </a:r>
            <a:endParaRPr lang="ru-RU" sz="14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Контактная информация . . . . . . . . . . . . . . . . . . . . . . . . . . </a:t>
            </a:r>
            <a:r>
              <a:rPr lang="ru-RU" sz="1400" i="1" spc="-4" dirty="0" smtClean="0">
                <a:latin typeface="Calibri "/>
              </a:rPr>
              <a:t>……………………………………….. </a:t>
            </a:r>
            <a:r>
              <a:rPr lang="ru-RU" sz="1400" i="1" spc="-4" dirty="0">
                <a:latin typeface="Calibri "/>
              </a:rPr>
              <a:t>. . .</a:t>
            </a:r>
            <a:r>
              <a:rPr lang="ru-RU" sz="1400" i="1" spc="49" dirty="0">
                <a:latin typeface="Calibri "/>
              </a:rPr>
              <a:t> </a:t>
            </a:r>
            <a:r>
              <a:rPr lang="ru-RU" sz="1400" i="1" spc="-4" dirty="0" smtClean="0">
                <a:latin typeface="Calibri "/>
              </a:rPr>
              <a:t>56</a:t>
            </a:r>
            <a:endParaRPr lang="ru-RU" sz="1400" i="1" spc="-4" dirty="0">
              <a:latin typeface="Calibri "/>
            </a:endParaRPr>
          </a:p>
          <a:p>
            <a:pPr>
              <a:lnSpc>
                <a:spcPct val="100000"/>
              </a:lnSpc>
              <a:spcBef>
                <a:spcPts val="35"/>
              </a:spcBef>
            </a:pPr>
            <a:endParaRPr sz="1600" dirty="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40</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41</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55432,0 </a:t>
            </a:r>
            <a:r>
              <a:rPr lang="ru-RU" b="1" dirty="0">
                <a:solidFill>
                  <a:schemeClr val="bg1"/>
                </a:solidFill>
              </a:rPr>
              <a:t>тыс</a:t>
            </a:r>
            <a:r>
              <a:rPr lang="ru-RU" b="1" dirty="0" smtClean="0">
                <a:solidFill>
                  <a:schemeClr val="bg1"/>
                </a:solidFill>
              </a:rPr>
              <a:t>.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42</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113878,9</a:t>
            </a:r>
            <a:r>
              <a:rPr lang="ru-RU" sz="1600" dirty="0" smtClean="0">
                <a:solidFill>
                  <a:schemeClr val="bg1"/>
                </a:solidFill>
              </a:rPr>
              <a:t> </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24748,8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41525,8 </a:t>
            </a:r>
            <a:r>
              <a:rPr lang="ru-RU" sz="1600" b="1" dirty="0" err="1">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43</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453,4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44</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227,9</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45</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46</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47</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1879,5</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48</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49</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9172" y="303796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3294126" y="1292733"/>
            <a:ext cx="5601335"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a:latin typeface="Cambria" panose="02040503050406030204" pitchFamily="18" charset="0"/>
                <a:ea typeface="Cambria" panose="02040503050406030204" pitchFamily="18" charset="0"/>
                <a:cs typeface="Cambria" panose="02040503050406030204" pitchFamily="18" charset="0"/>
              </a:rPr>
              <a:t>)</a:t>
            </a:r>
            <a:endParaRPr sz="1800" dirty="0">
              <a:latin typeface="Calibri"/>
              <a:cs typeface="Calibri"/>
            </a:endParaRP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solidFill>
              <a:srgbClr val="000000"/>
            </a:solidFill>
          </p:spPr>
          <p:txBody>
            <a:bodyPr wrap="square" lIns="0" tIns="0" rIns="0" bIns="0" rtlCol="0"/>
            <a:lstStyle/>
            <a:p>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w="12192">
              <a:solidFill>
                <a:srgbClr val="000000"/>
              </a:solidFill>
            </a:ln>
          </p:spPr>
          <p:txBody>
            <a:bodyPr wrap="square" lIns="0" tIns="0" rIns="0" bIns="0" rtlCol="0"/>
            <a:lstStyle/>
            <a:p>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a:solidFill>
              <a:srgbClr val="000000"/>
            </a:solidFill>
          </p:spPr>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w="12192">
              <a:solidFill>
                <a:srgbClr val="000000"/>
              </a:solidFill>
            </a:ln>
          </p:spPr>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341 625,2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12 360,4</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329 264,9</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1210539524"/>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50</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3 405,8</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631216"/>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граждан"</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51</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5"/>
          <p:cNvSpPr/>
          <p:nvPr/>
        </p:nvSpPr>
        <p:spPr>
          <a:xfrm>
            <a:off x="3072319" y="1276875"/>
            <a:ext cx="4652455" cy="1977267"/>
          </a:xfrm>
          <a:prstGeom prst="round2DiagRect">
            <a:avLst/>
          </a:prstGeom>
          <a:effectLst>
            <a:reflection blurRad="6350" stA="50000" endA="300" endPos="55000" dir="5400000" sy="-100000" algn="bl" rotWithShape="0"/>
          </a:effectLst>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3" name="object 2"/>
          <p:cNvSpPr/>
          <p:nvPr/>
        </p:nvSpPr>
        <p:spPr>
          <a:xfrm>
            <a:off x="-30733" y="-14375"/>
            <a:ext cx="12222733" cy="628622"/>
          </a:xfrm>
          <a:prstGeom prst="rect">
            <a:avLst/>
          </a:prstGeom>
          <a:blipFill>
            <a:blip r:embed="rId2"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98834" y="-32084"/>
            <a:ext cx="11896927" cy="646331"/>
          </a:xfrm>
          <a:prstGeom prst="rect">
            <a:avLst/>
          </a:prstGeom>
        </p:spPr>
        <p:txBody>
          <a:bodyPr wrap="square">
            <a:spAutoFit/>
          </a:bodyPr>
          <a:lstStyle/>
          <a:p>
            <a:pPr lvl="0" algn="ctr" defTabSz="457200" fontAlgn="base">
              <a:spcBef>
                <a:spcPct val="0"/>
              </a:spcBef>
              <a:spcAft>
                <a:spcPct val="0"/>
              </a:spcAft>
            </a:pPr>
            <a:r>
              <a:rPr lang="ru-RU" b="1" i="1" dirty="0">
                <a:cs typeface="Times New Roman" pitchFamily="18" charset="0"/>
              </a:rPr>
              <a:t>Сведения об объемах бюджетных инвестиций муниципального образования «Угранский район» Смоленской области в объекты капитального строительства на </a:t>
            </a:r>
            <a:r>
              <a:rPr lang="ru-RU" b="1" i="1" dirty="0" smtClean="0">
                <a:cs typeface="Times New Roman" pitchFamily="18" charset="0"/>
              </a:rPr>
              <a:t>2024 год</a:t>
            </a:r>
            <a:endParaRPr lang="ru-RU" b="1" i="1" dirty="0">
              <a:cs typeface="Times New Roman" pitchFamily="18" charset="0"/>
            </a:endParaRPr>
          </a:p>
        </p:txBody>
      </p:sp>
      <p:sp>
        <p:nvSpPr>
          <p:cNvPr id="4" name="Прямоугольник 3"/>
          <p:cNvSpPr/>
          <p:nvPr/>
        </p:nvSpPr>
        <p:spPr>
          <a:xfrm>
            <a:off x="3299297" y="1403733"/>
            <a:ext cx="4296384" cy="1723549"/>
          </a:xfrm>
          <a:prstGeom prst="rect">
            <a:avLst/>
          </a:prstGeom>
        </p:spPr>
        <p:txBody>
          <a:bodyPr wrap="square">
            <a:prstTxWarp prst="textPlain">
              <a:avLst/>
            </a:prstTxWarp>
            <a:spAutoFit/>
          </a:bodyPr>
          <a:lstStyle/>
          <a:p>
            <a:pPr lvl="0" algn="ctr" fontAlgn="base">
              <a:spcBef>
                <a:spcPct val="0"/>
              </a:spcBef>
              <a:spcAft>
                <a:spcPct val="0"/>
              </a:spcAft>
            </a:pPr>
            <a:r>
              <a:rPr lang="ru-RU"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a:t>
            </a:r>
            <a:r>
              <a:rPr lang="ru-RU" i="1" dirty="0" smtClean="0">
                <a:solidFill>
                  <a:srgbClr val="000000"/>
                </a:solidFill>
                <a:latin typeface="Times New Roman" pitchFamily="18" charset="0"/>
                <a:cs typeface="Times New Roman" pitchFamily="18" charset="0"/>
              </a:rPr>
              <a:t>помещений</a:t>
            </a:r>
          </a:p>
          <a:p>
            <a:pPr lvl="0" algn="ctr" fontAlgn="base">
              <a:spcBef>
                <a:spcPct val="0"/>
              </a:spcBef>
              <a:spcAft>
                <a:spcPct val="0"/>
              </a:spcAft>
            </a:pPr>
            <a:r>
              <a:rPr lang="ru-RU" b="1" i="1" dirty="0" smtClean="0">
                <a:solidFill>
                  <a:srgbClr val="000000"/>
                </a:solidFill>
                <a:latin typeface="Times New Roman" pitchFamily="18" charset="0"/>
                <a:cs typeface="Times New Roman" pitchFamily="18" charset="0"/>
              </a:rPr>
              <a:t>10 802,8тыс. руб.</a:t>
            </a:r>
            <a:endParaRPr lang="ru-RU" b="1" i="1" dirty="0">
              <a:solidFill>
                <a:srgbClr val="000000"/>
              </a:solidFill>
              <a:latin typeface="Times New Roman" pitchFamily="18" charset="0"/>
              <a:cs typeface="Times New Roman" pitchFamily="18"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2320" y="3254140"/>
            <a:ext cx="4523361" cy="2636197"/>
          </a:xfrm>
          <a:prstGeom prst="rect">
            <a:avLst/>
          </a:prstGeom>
          <a:ln>
            <a:noFill/>
          </a:ln>
          <a:effectLst>
            <a:softEdge rad="112500"/>
          </a:effectLst>
        </p:spPr>
      </p:pic>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52</a:t>
            </a:fld>
            <a:endParaRPr lang="ru-RU"/>
          </a:p>
        </p:txBody>
      </p:sp>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422758721"/>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53</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87379225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2853730782"/>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54</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К проекту</a:t>
            </a:r>
            <a:r>
              <a:rPr sz="1600" dirty="0" smtClean="0">
                <a:cs typeface="Calibri"/>
              </a:rPr>
              <a:t> </a:t>
            </a:r>
            <a:r>
              <a:rPr lang="ru-RU" sz="1600" dirty="0" smtClean="0">
                <a:cs typeface="Calibri"/>
              </a:rPr>
              <a:t>решения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a:t>
            </a:r>
            <a:r>
              <a:rPr lang="ru-RU" altLang="ru-RU" sz="1600" dirty="0"/>
              <a:t>годов</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2394241983"/>
              </p:ext>
            </p:extLst>
          </p:nvPr>
        </p:nvGraphicFramePr>
        <p:xfrm>
          <a:off x="677065" y="1966297"/>
          <a:ext cx="10991059" cy="4670987"/>
        </p:xfrm>
        <a:graphic>
          <a:graphicData uri="http://schemas.openxmlformats.org/drawingml/2006/table">
            <a:tbl>
              <a:tblPr firstRow="1" bandRow="1">
                <a:tableStyleId>{2D5ABB26-0587-4C30-8999-92F81FD0307C}</a:tableStyleId>
              </a:tblPr>
              <a:tblGrid>
                <a:gridCol w="4333085"/>
                <a:gridCol w="1314450"/>
                <a:gridCol w="1314450"/>
                <a:gridCol w="1143000"/>
                <a:gridCol w="1428750"/>
                <a:gridCol w="1457324"/>
              </a:tblGrid>
              <a:tr h="943929">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год</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800" dirty="0" smtClean="0">
                          <a:solidFill>
                            <a:schemeClr val="bg1"/>
                          </a:solidFill>
                          <a:latin typeface="Calibri"/>
                          <a:ea typeface="+mn-ea"/>
                          <a:cs typeface="Calibri"/>
                        </a:rPr>
                        <a:t>    Текущий финансовый 2023 год</a:t>
                      </a:r>
                      <a:endParaRPr sz="1800" dirty="0">
                        <a:solidFill>
                          <a:schemeClr val="bg1"/>
                        </a:solidFill>
                        <a:latin typeface="Calibri"/>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 (Проект бюджета)</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(плановый</a:t>
                      </a:r>
                      <a:r>
                        <a:rPr lang="ru-RU" sz="1800" baseline="0" dirty="0" smtClean="0">
                          <a:solidFill>
                            <a:schemeClr val="bg1"/>
                          </a:solidFill>
                          <a:latin typeface="Calibri"/>
                          <a:ea typeface="+mn-ea"/>
                          <a:cs typeface="Calibri"/>
                        </a:rPr>
                        <a:t> период)</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chemeClr val="bg1"/>
                          </a:solidFill>
                          <a:latin typeface="+mn-lt"/>
                          <a:ea typeface="+mn-ea"/>
                          <a:cs typeface="Calibri"/>
                        </a:rPr>
                        <a:t>(плановый</a:t>
                      </a:r>
                      <a:r>
                        <a:rPr lang="ru-RU" sz="1800" baseline="0" dirty="0" smtClean="0">
                          <a:solidFill>
                            <a:schemeClr val="bg1"/>
                          </a:solidFill>
                          <a:latin typeface="+mn-lt"/>
                          <a:ea typeface="+mn-ea"/>
                          <a:cs typeface="Calibri"/>
                        </a:rPr>
                        <a:t> период)</a:t>
                      </a:r>
                      <a:endParaRPr lang="ru-RU" sz="1800" dirty="0" smtClean="0">
                        <a:solidFill>
                          <a:schemeClr val="bg1"/>
                        </a:solidFill>
                        <a:latin typeface="+mn-lt"/>
                        <a:ea typeface="+mn-ea"/>
                        <a:cs typeface="Calibri"/>
                      </a:endParaRPr>
                    </a:p>
                  </a:txBody>
                  <a:tcPr marL="0" marR="0" marT="1270" marB="0" anchor="ctr">
                    <a:solidFill>
                      <a:schemeClr val="accent2"/>
                    </a:solidFill>
                  </a:tcPr>
                </a:tc>
              </a:tr>
              <a:tr h="570528">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331 971,6</a:t>
                      </a:r>
                      <a:endParaRPr sz="1800" b="0" spc="-10" dirty="0">
                        <a:solidFill>
                          <a:schemeClr val="tx1"/>
                        </a:solidFill>
                        <a:latin typeface="+mn-lt"/>
                        <a:ea typeface="+mn-ea"/>
                        <a:cs typeface="Calibri"/>
                      </a:endParaRPr>
                    </a:p>
                  </a:txBody>
                  <a:tcPr marL="0" marR="0" marT="33655" marB="0">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341625,2</a:t>
                      </a:r>
                      <a:endParaRPr sz="1800" b="0" spc="-10" dirty="0">
                        <a:solidFill>
                          <a:schemeClr val="tx1"/>
                        </a:solidFill>
                        <a:latin typeface="+mn-lt"/>
                        <a:ea typeface="+mn-ea"/>
                        <a:cs typeface="Calibri"/>
                      </a:endParaRPr>
                    </a:p>
                  </a:txBody>
                  <a:tcPr marL="0" marR="0" marT="60960"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r>
              <a:tr h="592997">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386 839,8</a:t>
                      </a:r>
                      <a:endParaRPr sz="1800" b="0" spc="-10" dirty="0">
                        <a:solidFill>
                          <a:schemeClr val="tx1"/>
                        </a:solidFill>
                        <a:latin typeface="+mn-lt"/>
                        <a:ea typeface="+mn-ea"/>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341625,2</a:t>
                      </a:r>
                      <a:endParaRPr sz="1800" b="0" spc="-10" dirty="0">
                        <a:solidFill>
                          <a:schemeClr val="tx1"/>
                        </a:solidFill>
                        <a:latin typeface="+mn-lt"/>
                        <a:ea typeface="+mn-ea"/>
                        <a:cs typeface="Calibri"/>
                      </a:endParaRPr>
                    </a:p>
                  </a:txBody>
                  <a:tcPr marL="0" marR="0" marT="5461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644247">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10"/>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- 7884,6</a:t>
                      </a: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39760">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45"/>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7884,6</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smtClean="0">
                        <a:solidFill>
                          <a:schemeClr val="tx1"/>
                        </a:solidFill>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01595">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r>
                        <a:rPr lang="ru-RU" sz="1800" b="0" dirty="0" smtClean="0">
                          <a:latin typeface="+mn-lt"/>
                          <a:cs typeface="Times New Roman"/>
                        </a:rPr>
                        <a:t>    </a:t>
                      </a:r>
                    </a:p>
                    <a:p>
                      <a:pPr marR="57785">
                        <a:lnSpc>
                          <a:spcPct val="100000"/>
                        </a:lnSpc>
                      </a:pPr>
                      <a:r>
                        <a:rPr lang="ru-RU" sz="1800" b="0" dirty="0" smtClean="0">
                          <a:latin typeface="+mn-lt"/>
                          <a:cs typeface="Times New Roman"/>
                        </a:rPr>
                        <a:t>   7884652,3</a:t>
                      </a:r>
                      <a:endParaRPr sz="1800" b="0" spc="-10" dirty="0">
                        <a:solidFill>
                          <a:schemeClr val="tx1"/>
                        </a:solidFill>
                        <a:latin typeface="+mn-lt"/>
                        <a:ea typeface="+mn-ea"/>
                        <a:cs typeface="Calibri"/>
                      </a:endParaRPr>
                    </a:p>
                  </a:txBody>
                  <a:tcPr marL="0" marR="0" marT="0" marB="0">
                    <a:lnR w="12700">
                      <a:solidFill>
                        <a:srgbClr val="FFFFFF"/>
                      </a:solidFill>
                      <a:prstDash val="solid"/>
                    </a:lnR>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p>
                      <a:pPr>
                        <a:lnSpc>
                          <a:spcPct val="100000"/>
                        </a:lnSpc>
                        <a:spcBef>
                          <a:spcPts val="10"/>
                        </a:spcBef>
                      </a:pPr>
                      <a:endParaRPr sz="1800" b="0" dirty="0">
                        <a:latin typeface="+mn-lt"/>
                        <a:cs typeface="Times New Roman"/>
                      </a:endParaRPr>
                    </a:p>
                  </a:txBody>
                  <a:tcPr marL="0" marR="0" marT="0" marB="0">
                    <a:lnL w="12700">
                      <a:solidFill>
                        <a:srgbClr val="FFFFFF"/>
                      </a:solidFill>
                      <a:prstDash val="soli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55</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 xmlns:a16="http://schemas.microsoft.com/office/drawing/2014/main"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56</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6092</TotalTime>
  <Words>6244</Words>
  <Application>Microsoft Office PowerPoint</Application>
  <PresentationFormat>Широкоэкранный</PresentationFormat>
  <Paragraphs>1176</Paragraphs>
  <Slides>56</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56</vt:i4>
      </vt:variant>
    </vt:vector>
  </HeadingPairs>
  <TitlesOfParts>
    <vt:vector size="73" baseType="lpstr">
      <vt:lpstr>宋体</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325</cp:revision>
  <cp:lastPrinted>2023-11-14T11:03:14Z</cp:lastPrinted>
  <dcterms:created xsi:type="dcterms:W3CDTF">2023-09-26T07:39:46Z</dcterms:created>
  <dcterms:modified xsi:type="dcterms:W3CDTF">2023-12-08T10:02:57Z</dcterms:modified>
</cp:coreProperties>
</file>