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ebp" ContentType="image/pn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70" r:id="rId2"/>
    <p:sldId id="272" r:id="rId3"/>
    <p:sldId id="279" r:id="rId4"/>
    <p:sldId id="309" r:id="rId5"/>
    <p:sldId id="280" r:id="rId6"/>
    <p:sldId id="281" r:id="rId7"/>
    <p:sldId id="282" r:id="rId8"/>
    <p:sldId id="283" r:id="rId9"/>
    <p:sldId id="294" r:id="rId10"/>
    <p:sldId id="284" r:id="rId11"/>
    <p:sldId id="287" r:id="rId12"/>
    <p:sldId id="285" r:id="rId13"/>
    <p:sldId id="286" r:id="rId14"/>
    <p:sldId id="289" r:id="rId15"/>
    <p:sldId id="274" r:id="rId16"/>
    <p:sldId id="292" r:id="rId17"/>
    <p:sldId id="293" r:id="rId18"/>
    <p:sldId id="290" r:id="rId19"/>
    <p:sldId id="291" r:id="rId20"/>
    <p:sldId id="296" r:id="rId21"/>
    <p:sldId id="295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6" r:id="rId31"/>
    <p:sldId id="308" r:id="rId32"/>
    <p:sldId id="275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D7D0"/>
    <a:srgbClr val="5CBCB1"/>
    <a:srgbClr val="008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6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90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6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Динамика доходов и расходов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11230.1</c:v>
                </c:pt>
                <c:pt idx="1">
                  <c:v>10693.5</c:v>
                </c:pt>
                <c:pt idx="2">
                  <c:v>10936.2</c:v>
                </c:pt>
                <c:pt idx="3">
                  <c:v>11466.7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57925.4</c:v>
                </c:pt>
                <c:pt idx="1">
                  <c:v>47254.3</c:v>
                </c:pt>
                <c:pt idx="2">
                  <c:v>3692.8</c:v>
                </c:pt>
                <c:pt idx="3">
                  <c:v>2473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70587</c:v>
                </c:pt>
                <c:pt idx="1">
                  <c:v>59014.3</c:v>
                </c:pt>
                <c:pt idx="2">
                  <c:v>14629</c:v>
                </c:pt>
                <c:pt idx="3">
                  <c:v>13939.7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616385912"/>
        <c:axId val="616390616"/>
        <c:axId val="0"/>
      </c:bar3DChart>
      <c:catAx>
        <c:axId val="616385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6390616"/>
        <c:crosses val="autoZero"/>
        <c:auto val="1"/>
        <c:lblAlgn val="ctr"/>
        <c:lblOffset val="100"/>
        <c:noMultiLvlLbl val="0"/>
      </c:catAx>
      <c:valAx>
        <c:axId val="616390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6385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202</a:t>
            </a:r>
            <a:r>
              <a:rPr lang="ru-RU" dirty="0" smtClean="0"/>
              <a:t>5</a:t>
            </a:r>
            <a:endParaRPr lang="en-US" dirty="0"/>
          </a:p>
        </c:rich>
      </c:tx>
      <c:layout>
        <c:manualLayout>
          <c:xMode val="edge"/>
          <c:yMode val="edge"/>
          <c:x val="4.6373086990648453E-2"/>
          <c:y val="0.83747930269486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3632682649110939"/>
          <c:w val="1"/>
          <c:h val="0.741815916754667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0.11066341335208606"/>
                  <c:y val="-5.192979064393785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2857228203075515E-2"/>
                  <c:y val="3.546721630801022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583712696004045"/>
                      <c:h val="0.10928884828721669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.17289960541129917"/>
                  <c:y val="-0.1123363140440158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9.7385343746781247E-2"/>
                  <c:y val="-5.192979064393785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10466864848930413"/>
                  <c:y val="1.73609299535656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 </c:v>
                </c:pt>
                <c:pt idx="1">
                  <c:v>Национальная оборона</c:v>
                </c:pt>
                <c:pt idx="2">
                  <c:v>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336.1</c:v>
                </c:pt>
                <c:pt idx="1">
                  <c:v>405.7</c:v>
                </c:pt>
                <c:pt idx="2">
                  <c:v>3541.6</c:v>
                </c:pt>
                <c:pt idx="3">
                  <c:v>9401.2999999999993</c:v>
                </c:pt>
                <c:pt idx="4">
                  <c:v>155</c:v>
                </c:pt>
                <c:pt idx="5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44424220841743"/>
          <c:y val="1.7213832976766135E-2"/>
          <c:w val="0.6297896305675359"/>
          <c:h val="0.9827861670232338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88,1%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11,9 </a:t>
                    </a:r>
                    <a: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88.1</c:v>
                </c:pt>
                <c:pt idx="1">
                  <c:v>11.9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07983700126101"/>
          <c:y val="0"/>
          <c:w val="0.71723754991093536"/>
          <c:h val="0.98278621422322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97,4%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2,6%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92.7</c:v>
                </c:pt>
                <c:pt idx="1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260795623386583E-2"/>
          <c:y val="0.12730175394742324"/>
          <c:w val="0.71723754991093536"/>
          <c:h val="0.98278621422322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97,4%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2,6%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>
                        <a:latin typeface="Times New Roman" pitchFamily="18" charset="0"/>
                        <a:cs typeface="Times New Roman" pitchFamily="18" charset="0"/>
                      </a:rPr>
                      <a:t>1,0%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92.3</c:v>
                </c:pt>
                <c:pt idx="1">
                  <c:v>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3921292831326172"/>
          <c:y val="2.6314760508308908E-2"/>
          <c:w val="0.6232184291967432"/>
          <c:h val="0.9120943085846773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прибыль, доходы </c:v>
                </c:pt>
              </c:strCache>
            </c:strRef>
          </c:tx>
          <c:spPr>
            <a:gradFill flip="none" rotWithShape="1"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4031.8</c:v>
                </c:pt>
                <c:pt idx="1">
                  <c:v>3713.5</c:v>
                </c:pt>
                <c:pt idx="2">
                  <c:v>3924.2</c:v>
                </c:pt>
                <c:pt idx="3">
                  <c:v>4194.2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Налоги на товары (услуги) реализуемые на территории РФ</c:v>
                </c:pt>
              </c:strCache>
            </c:strRef>
          </c:tx>
          <c:spPr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Лист1!$C$2:$C$5</c:f>
              <c:numCache>
                <c:formatCode>#,##0.00</c:formatCode>
                <c:ptCount val="4"/>
                <c:pt idx="0" formatCode="General">
                  <c:v>4675.2</c:v>
                </c:pt>
                <c:pt idx="1">
                  <c:v>2551.4</c:v>
                </c:pt>
                <c:pt idx="2">
                  <c:v>2680.5</c:v>
                </c:pt>
                <c:pt idx="3">
                  <c:v>2821.6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на совокупный доход </c:v>
                </c:pt>
              </c:strCache>
            </c:strRef>
          </c:tx>
          <c:spPr>
            <a:gradFill flip="none" rotWithShape="1">
              <a:gsLst>
                <a:gs pos="100000">
                  <a:schemeClr val="accent3">
                    <a:alpha val="0"/>
                  </a:schemeClr>
                </a:gs>
                <a:gs pos="50000">
                  <a:schemeClr val="accent3"/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Лист1!$D$2:$D$5</c:f>
              <c:numCache>
                <c:formatCode>#,##0.00</c:formatCode>
                <c:ptCount val="4"/>
                <c:pt idx="0">
                  <c:v>31</c:v>
                </c:pt>
                <c:pt idx="1">
                  <c:v>35.200000000000003</c:v>
                </c:pt>
                <c:pt idx="2">
                  <c:v>36.700000000000003</c:v>
                </c:pt>
                <c:pt idx="3">
                  <c:v>38.5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 на имущество физических лиц</c:v>
                </c:pt>
              </c:strCache>
            </c:strRef>
          </c:tx>
          <c:spPr>
            <a:gradFill flip="none" rotWithShape="1">
              <a:gsLst>
                <a:gs pos="100000">
                  <a:schemeClr val="accent4">
                    <a:alpha val="0"/>
                  </a:schemeClr>
                </a:gs>
                <a:gs pos="50000">
                  <a:schemeClr val="accent4"/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Лист1!$E$2:$E$5</c:f>
              <c:numCache>
                <c:formatCode>#,##0.00</c:formatCode>
                <c:ptCount val="4"/>
                <c:pt idx="0" formatCode="General">
                  <c:v>1101.8</c:v>
                </c:pt>
                <c:pt idx="1">
                  <c:v>1104.2</c:v>
                </c:pt>
                <c:pt idx="2">
                  <c:v>1148.4000000000001</c:v>
                </c:pt>
                <c:pt idx="3">
                  <c:v>1194.5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gradFill flip="none" rotWithShape="1"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Лист1!$F$2:$F$5</c:f>
              <c:numCache>
                <c:formatCode>#,##0.00</c:formatCode>
                <c:ptCount val="4"/>
                <c:pt idx="0">
                  <c:v>-409.5</c:v>
                </c:pt>
                <c:pt idx="1">
                  <c:v>2068.1999999999998</c:v>
                </c:pt>
                <c:pt idx="2">
                  <c:v>2983</c:v>
                </c:pt>
                <c:pt idx="3">
                  <c:v>3102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 </c:v>
                </c:pt>
              </c:strCache>
            </c:strRef>
          </c:tx>
          <c:spPr>
            <a:gradFill flip="none" rotWithShape="1">
              <a:gsLst>
                <a:gs pos="100000">
                  <a:schemeClr val="accent6">
                    <a:alpha val="0"/>
                  </a:schemeClr>
                </a:gs>
                <a:gs pos="50000">
                  <a:schemeClr val="accent6"/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Лист1!$G$2:$G$5</c:f>
              <c:numCache>
                <c:formatCode>#,##0.00</c:formatCode>
                <c:ptCount val="4"/>
                <c:pt idx="0">
                  <c:v>146.9</c:v>
                </c:pt>
                <c:pt idx="1">
                  <c:v>157.1</c:v>
                </c:pt>
                <c:pt idx="2">
                  <c:v>163.4</c:v>
                </c:pt>
                <c:pt idx="3">
                  <c:v>113.9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Доходы от оказания платных услуг </c:v>
                </c:pt>
              </c:strCache>
            </c:strRef>
          </c:tx>
          <c:spPr>
            <a:gradFill flip="none" rotWithShape="1">
              <a:gsLst>
                <a:gs pos="100000">
                  <a:schemeClr val="accent1">
                    <a:lumMod val="60000"/>
                    <a:alpha val="0"/>
                  </a:schemeClr>
                </a:gs>
                <a:gs pos="50000">
                  <a:schemeClr val="accent1">
                    <a:lumMod val="60000"/>
                  </a:schemeClr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Лист1!$H$2:$H$5</c:f>
              <c:numCache>
                <c:formatCode>#,##0.00</c:formatCode>
                <c:ptCount val="4"/>
                <c:pt idx="0">
                  <c:v>1589.9</c:v>
                </c:pt>
                <c:pt idx="1">
                  <c:v>1063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Штрафы, санкции, возмещение ущерба </c:v>
                </c:pt>
              </c:strCache>
            </c:strRef>
          </c:tx>
          <c:spPr>
            <a:gradFill flip="none" rotWithShape="1">
              <a:gsLst>
                <a:gs pos="100000">
                  <a:schemeClr val="accent2">
                    <a:lumMod val="60000"/>
                    <a:alpha val="0"/>
                  </a:schemeClr>
                </a:gs>
                <a:gs pos="50000">
                  <a:schemeClr val="accent2">
                    <a:lumMod val="60000"/>
                  </a:schemeClr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Лист1!$I$2:$I$5</c:f>
              <c:numCache>
                <c:formatCode>#,##0.00</c:formatCode>
                <c:ptCount val="4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 formatCode="General">
                  <c:v>0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 Прочие неналоговые доходы</c:v>
                </c:pt>
              </c:strCache>
            </c:strRef>
          </c:tx>
          <c:spPr>
            <a:gradFill flip="none" rotWithShape="1">
              <a:gsLst>
                <a:gs pos="100000">
                  <a:schemeClr val="accent3">
                    <a:lumMod val="60000"/>
                    <a:alpha val="0"/>
                  </a:schemeClr>
                </a:gs>
                <a:gs pos="50000">
                  <a:schemeClr val="accent3">
                    <a:lumMod val="60000"/>
                  </a:schemeClr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Лист1!$J$2:$J$5</c:f>
              <c:numCache>
                <c:formatCode>#,##0.00</c:formatCode>
                <c:ptCount val="4"/>
                <c:pt idx="0">
                  <c:v>60</c:v>
                </c:pt>
                <c:pt idx="1">
                  <c:v>0</c:v>
                </c:pt>
                <c:pt idx="2" formatCode="General">
                  <c:v>0</c:v>
                </c:pt>
                <c:pt idx="3" formatCode="General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616381600"/>
        <c:axId val="616386696"/>
        <c:axId val="0"/>
      </c:bar3DChart>
      <c:catAx>
        <c:axId val="616381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6386696"/>
        <c:crosses val="autoZero"/>
        <c:auto val="1"/>
        <c:lblAlgn val="ctr"/>
        <c:lblOffset val="100"/>
        <c:noMultiLvlLbl val="0"/>
      </c:catAx>
      <c:valAx>
        <c:axId val="61638669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616381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4493797073480504E-2"/>
          <c:y val="6.132621447202459E-2"/>
          <c:w val="0.32162775018401563"/>
          <c:h val="0.735459684957731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6966629171353578E-4"/>
          <c:y val="4.0547416367672905E-3"/>
          <c:w val="0.96562499999999996"/>
          <c:h val="0.62371169883663269"/>
        </c:manualLayout>
      </c:layout>
      <c:pie3DChart>
        <c:varyColors val="1"/>
        <c:ser>
          <c:idx val="0"/>
          <c:order val="0"/>
          <c:tx>
            <c:strRef>
              <c:f>Лист1!$B$1:$B$1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3713.5</c:v>
                </c:pt>
                <c:pt idx="1">
                  <c:v>2551.4</c:v>
                </c:pt>
                <c:pt idx="2">
                  <c:v>35.200000000000003</c:v>
                </c:pt>
                <c:pt idx="3">
                  <c:v>1104.2</c:v>
                </c:pt>
                <c:pt idx="4">
                  <c:v>2068.1999999999998</c:v>
                </c:pt>
                <c:pt idx="5">
                  <c:v>157.1</c:v>
                </c:pt>
                <c:pt idx="6">
                  <c:v>1063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2156917885264341E-2"/>
          <c:y val="0.64100064195394657"/>
          <c:w val="0.96784308211473569"/>
          <c:h val="0.358999358046053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516022035707071E-3"/>
          <c:y val="0.29704833074209674"/>
          <c:w val="0.9423707421187737"/>
          <c:h val="0.67891335239146067"/>
        </c:manualLayout>
      </c:layout>
      <c:pie3DChart>
        <c:varyColors val="1"/>
        <c:ser>
          <c:idx val="0"/>
          <c:order val="0"/>
          <c:tx>
            <c:strRef>
              <c:f>Лист1!$B$1:$B$1</c:f>
              <c:strCache>
                <c:ptCount val="1"/>
                <c:pt idx="0">
                  <c:v>2024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3924.2</c:v>
                </c:pt>
                <c:pt idx="1">
                  <c:v>2680.5</c:v>
                </c:pt>
                <c:pt idx="2">
                  <c:v>36.700000000000003</c:v>
                </c:pt>
                <c:pt idx="3">
                  <c:v>1148.4000000000001</c:v>
                </c:pt>
                <c:pt idx="4">
                  <c:v>1148.4000000000001</c:v>
                </c:pt>
                <c:pt idx="5">
                  <c:v>153.4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5783407508844011E-2"/>
          <c:y val="4.0546872505728736E-3"/>
          <c:w val="0.93421659249115585"/>
          <c:h val="0.73292673925210683"/>
        </c:manualLayout>
      </c:layout>
      <c:pie3DChart>
        <c:varyColors val="1"/>
        <c:ser>
          <c:idx val="0"/>
          <c:order val="0"/>
          <c:tx>
            <c:strRef>
              <c:f>Лист1!$B$1:$B$1</c:f>
              <c:strCache>
                <c:ptCount val="1"/>
                <c:pt idx="0">
                  <c:v>2025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4194.2</c:v>
                </c:pt>
                <c:pt idx="1">
                  <c:v>2821.6</c:v>
                </c:pt>
                <c:pt idx="2">
                  <c:v>38.5</c:v>
                </c:pt>
                <c:pt idx="3">
                  <c:v>1194.5</c:v>
                </c:pt>
                <c:pt idx="4">
                  <c:v>3102</c:v>
                </c:pt>
                <c:pt idx="5">
                  <c:v>113.9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6271</c:v>
                </c:pt>
                <c:pt idx="1">
                  <c:v>7000.9</c:v>
                </c:pt>
                <c:pt idx="2">
                  <c:v>3145.5</c:v>
                </c:pt>
                <c:pt idx="3">
                  <c:v>1912.3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491.4</c:v>
                </c:pt>
                <c:pt idx="1">
                  <c:v>384.5</c:v>
                </c:pt>
                <c:pt idx="2">
                  <c:v>392.3</c:v>
                </c:pt>
                <c:pt idx="3">
                  <c:v>405.7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Лист1!$D$2:$D$5</c:f>
              <c:numCache>
                <c:formatCode>#,##0.00</c:formatCode>
                <c:ptCount val="4"/>
                <c:pt idx="0">
                  <c:v>48281.4</c:v>
                </c:pt>
                <c:pt idx="1">
                  <c:v>34181.199999999997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Лист1!$E$2:$E$5</c:f>
              <c:numCache>
                <c:formatCode>#,##0.00</c:formatCode>
                <c:ptCount val="4"/>
                <c:pt idx="0">
                  <c:v>2879.8</c:v>
                </c:pt>
                <c:pt idx="1">
                  <c:v>5462.8</c:v>
                </c:pt>
                <c:pt idx="2">
                  <c:v>155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Прочие безвозмездные поступления 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Лист1!$F$2:$F$5</c:f>
              <c:numCache>
                <c:formatCode>#,##0.00</c:formatCode>
                <c:ptCount val="4"/>
                <c:pt idx="0">
                  <c:v>0</c:v>
                </c:pt>
                <c:pt idx="1">
                  <c:v>225</c:v>
                </c:pt>
                <c:pt idx="2">
                  <c:v>155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616388656"/>
        <c:axId val="616389048"/>
      </c:barChart>
      <c:catAx>
        <c:axId val="616388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6389048"/>
        <c:crosses val="autoZero"/>
        <c:auto val="1"/>
        <c:lblAlgn val="ctr"/>
        <c:lblOffset val="100"/>
        <c:noMultiLvlLbl val="0"/>
      </c:catAx>
      <c:valAx>
        <c:axId val="6163890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616388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Общегосударственные вопросы 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0937499999999985E-2"/>
                  <c:y val="-6.5861018729940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8749999999999999E-2"/>
                  <c:y val="-9.2205426221916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1244.9000000000001</c:v>
                </c:pt>
                <c:pt idx="1">
                  <c:v>549</c:v>
                </c:pt>
                <c:pt idx="2">
                  <c:v>341.2</c:v>
                </c:pt>
                <c:pt idx="3">
                  <c:v>336.1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Национальная оборона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-2.9969441814734155E-2"/>
                  <c:y val="-6.5861018729940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282410868194607E-3"/>
                  <c:y val="-4.9395764047455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326.39999999999998</c:v>
                </c:pt>
                <c:pt idx="1">
                  <c:v>384.5</c:v>
                </c:pt>
                <c:pt idx="2">
                  <c:v>392.3</c:v>
                </c:pt>
                <c:pt idx="3">
                  <c:v>405.7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Национальная экономика </c:v>
                </c:pt>
              </c:strCache>
            </c:strRef>
          </c:tx>
          <c:spPr>
            <a:gradFill>
              <a:gsLst>
                <a:gs pos="100000">
                  <a:schemeClr val="accent3">
                    <a:alpha val="0"/>
                  </a:schemeClr>
                </a:gs>
                <a:gs pos="50000">
                  <a:schemeClr val="accent3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9687499999999999E-2"/>
                  <c:y val="-6.58610187299408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9314444743735804E-3"/>
                  <c:y val="-5.0685672663826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1953703963415354E-2"/>
                  <c:y val="-5.927491685694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9.5629631707322121E-3"/>
                  <c:y val="-8.5619324348922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Лист1!$D$2:$D$5</c:f>
              <c:numCache>
                <c:formatCode>#,##0.00</c:formatCode>
                <c:ptCount val="4"/>
                <c:pt idx="0">
                  <c:v>24105.3</c:v>
                </c:pt>
                <c:pt idx="1">
                  <c:v>27810.3</c:v>
                </c:pt>
                <c:pt idx="2">
                  <c:v>3480.5</c:v>
                </c:pt>
                <c:pt idx="3">
                  <c:v>3541.6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Жилищно-коммунальное  хозяйство </c:v>
                </c:pt>
              </c:strCache>
            </c:strRef>
          </c:tx>
          <c:spPr>
            <a:gradFill>
              <a:gsLst>
                <a:gs pos="100000">
                  <a:schemeClr val="accent4">
                    <a:alpha val="0"/>
                  </a:schemeClr>
                </a:gs>
                <a:gs pos="50000">
                  <a:schemeClr val="accent4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4.1046547036960833E-2"/>
                  <c:y val="-5.2491671128770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276911870789337E-2"/>
                  <c:y val="-5.1201832002158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1516667134147478E-2"/>
                  <c:y val="-1.9758305618982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Лист1!$E$2:$E$5</c:f>
              <c:numCache>
                <c:formatCode>#,##0.00</c:formatCode>
                <c:ptCount val="4"/>
                <c:pt idx="0">
                  <c:v>44682.8</c:v>
                </c:pt>
                <c:pt idx="1">
                  <c:v>30170.5</c:v>
                </c:pt>
                <c:pt idx="2">
                  <c:v>10160</c:v>
                </c:pt>
                <c:pt idx="3">
                  <c:v>9401.2999999999993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gradFill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2.1516667134147391E-2"/>
                  <c:y val="-3.9516611237964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1719953517975075E-2"/>
                  <c:y val="-4.93957640474553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Лист1!$F$2:$F$5</c:f>
              <c:numCache>
                <c:formatCode>#,##0.00</c:formatCode>
                <c:ptCount val="4"/>
                <c:pt idx="0">
                  <c:v>165</c:v>
                </c:pt>
                <c:pt idx="1">
                  <c:v>0</c:v>
                </c:pt>
                <c:pt idx="2">
                  <c:v>155</c:v>
                </c:pt>
                <c:pt idx="3">
                  <c:v>155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Физическая культура и спорт </c:v>
                </c:pt>
              </c:strCache>
            </c:strRef>
          </c:tx>
          <c:spPr>
            <a:gradFill>
              <a:gsLst>
                <a:gs pos="100000">
                  <a:schemeClr val="accent6">
                    <a:alpha val="0"/>
                  </a:schemeClr>
                </a:gs>
                <a:gs pos="50000">
                  <a:schemeClr val="accent6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000000000000001E-2"/>
                  <c:y val="-2.963745842847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625E-2"/>
                  <c:y val="-2.6344407491976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7414811034530017E-2"/>
                  <c:y val="-6.5861018729940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3125000000000117E-2"/>
                  <c:y val="-2.6344407491976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Лист1!$G$2:$G$5</c:f>
              <c:numCache>
                <c:formatCode>#,##0.00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460293200"/>
        <c:axId val="460291632"/>
        <c:axId val="0"/>
      </c:bar3DChart>
      <c:catAx>
        <c:axId val="460293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0291632"/>
        <c:crosses val="autoZero"/>
        <c:auto val="1"/>
        <c:lblAlgn val="ctr"/>
        <c:lblOffset val="100"/>
        <c:noMultiLvlLbl val="0"/>
      </c:catAx>
      <c:valAx>
        <c:axId val="4602916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460293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7360851377952751E-2"/>
          <c:y val="0.78301491000117718"/>
          <c:w val="0.81465329724409452"/>
          <c:h val="0.197226784379840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84745566136554629"/>
          <c:y val="0.601706835338574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3994564365649845"/>
          <c:w val="1"/>
          <c:h val="0.741815916754667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6.5557374372209612E-2"/>
                  <c:y val="-5.19298502638074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2857228203075515E-2"/>
                  <c:y val="3.546721630801022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583712696004045"/>
                      <c:h val="0.10928884828721669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.16568267358082517"/>
                  <c:y val="-5.136063633681612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2279322444330194E-2"/>
                  <c:y val="-5.192985026380748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13353645665308525"/>
                  <c:y val="3.76860613823632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 </c:v>
                </c:pt>
                <c:pt idx="1">
                  <c:v>Национальная оборона</c:v>
                </c:pt>
                <c:pt idx="2">
                  <c:v>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549</c:v>
                </c:pt>
                <c:pt idx="1">
                  <c:v>384.5</c:v>
                </c:pt>
                <c:pt idx="2">
                  <c:v>27810.3</c:v>
                </c:pt>
                <c:pt idx="3">
                  <c:v>30170.5</c:v>
                </c:pt>
                <c:pt idx="4">
                  <c:v>0</c:v>
                </c:pt>
                <c:pt idx="5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202</a:t>
            </a:r>
            <a:r>
              <a:rPr lang="ru-RU" dirty="0" smtClean="0"/>
              <a:t>4</a:t>
            </a:r>
            <a:endParaRPr lang="en-US" dirty="0"/>
          </a:p>
        </c:rich>
      </c:tx>
      <c:layout>
        <c:manualLayout>
          <c:xMode val="edge"/>
          <c:yMode val="edge"/>
          <c:x val="0.84745566136554629"/>
          <c:y val="0.601706835338574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465351542741529E-3"/>
          <c:y val="0.13632682649110939"/>
          <c:w val="0.99595346484572589"/>
          <c:h val="0.5355433383274910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0.14244154230341843"/>
                  <c:y val="-5.192974137709955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779905926023282E-2"/>
                  <c:y val="3.546647847920203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5720789074355064E-2"/>
                      <c:h val="0.10928870072145505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.16568267358082517"/>
                  <c:y val="-0.1671628530412596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0893081460416841"/>
                  <c:y val="-6.278619287326674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18411814608151222"/>
                  <c:y val="-2.120854815904803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 </c:v>
                </c:pt>
                <c:pt idx="1">
                  <c:v>Национальная оборона</c:v>
                </c:pt>
                <c:pt idx="2">
                  <c:v>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341.2</c:v>
                </c:pt>
                <c:pt idx="1">
                  <c:v>392.3</c:v>
                </c:pt>
                <c:pt idx="2">
                  <c:v>3480.5</c:v>
                </c:pt>
                <c:pt idx="3">
                  <c:v>10160</c:v>
                </c:pt>
                <c:pt idx="4">
                  <c:v>155</c:v>
                </c:pt>
                <c:pt idx="5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2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 flip="none" rotWithShape="1"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10800000" scaled="1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9CCE19-1CCF-4ACB-AF76-5BD607ADA87F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7EE32D-D595-413B-9D02-B5BF9C8402DC}" type="pres">
      <dgm:prSet presAssocID="{989CCE19-1CCF-4ACB-AF76-5BD607ADA87F}" presName="Name0" presStyleCnt="0">
        <dgm:presLayoutVars>
          <dgm:chPref val="3"/>
          <dgm:dir/>
          <dgm:animLvl val="lvl"/>
          <dgm:resizeHandles/>
        </dgm:presLayoutVars>
      </dgm:prSet>
      <dgm:spPr/>
    </dgm:pt>
  </dgm:ptLst>
  <dgm:cxnLst>
    <dgm:cxn modelId="{FAE24C86-F636-43BD-A315-7CFA96A15BA2}" type="presOf" srcId="{989CCE19-1CCF-4ACB-AF76-5BD607ADA87F}" destId="{807EE32D-D595-413B-9D02-B5BF9C8402D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4CD335-F788-4129-B20E-AE994C649C8B}" type="doc">
      <dgm:prSet loTypeId="urn:microsoft.com/office/officeart/2005/8/layout/hList7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00BB2F97-B940-4D14-B7C4-771B5A36795E}">
      <dgm:prSet custT="1"/>
      <dgm:spPr/>
      <dgm:t>
        <a:bodyPr/>
        <a:lstStyle/>
        <a:p>
          <a:pPr rtl="0"/>
          <a:r>
            <a:rPr lang="ru-RU" sz="1600" b="1" i="1" dirty="0" smtClean="0"/>
            <a:t>Дотации</a:t>
          </a:r>
          <a:r>
            <a:rPr lang="ru-RU" sz="1600" i="1" dirty="0" smtClean="0"/>
            <a:t> – </a:t>
          </a:r>
          <a:r>
            <a:rPr lang="ru-RU" sz="1600" dirty="0" smtClean="0"/>
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использования;</a:t>
          </a:r>
          <a:endParaRPr lang="ru-RU" sz="1600" dirty="0"/>
        </a:p>
      </dgm:t>
    </dgm:pt>
    <dgm:pt modelId="{239E7834-7108-418D-B9EA-3D1FE48B721C}" type="parTrans" cxnId="{09C989FF-843E-4C2F-AEE5-BB41E33F2FA0}">
      <dgm:prSet/>
      <dgm:spPr/>
      <dgm:t>
        <a:bodyPr/>
        <a:lstStyle/>
        <a:p>
          <a:endParaRPr lang="ru-RU"/>
        </a:p>
      </dgm:t>
    </dgm:pt>
    <dgm:pt modelId="{F2CDD722-1FB7-4BB2-A40A-17F9B6751B41}" type="sibTrans" cxnId="{09C989FF-843E-4C2F-AEE5-BB41E33F2FA0}">
      <dgm:prSet/>
      <dgm:spPr/>
      <dgm:t>
        <a:bodyPr/>
        <a:lstStyle/>
        <a:p>
          <a:endParaRPr lang="ru-RU"/>
        </a:p>
      </dgm:t>
    </dgm:pt>
    <dgm:pt modelId="{8350FFAA-E705-4C2E-BC16-E31759B4D886}">
      <dgm:prSet custT="1"/>
      <dgm:spPr/>
      <dgm:t>
        <a:bodyPr/>
        <a:lstStyle/>
        <a:p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r>
            <a:rPr lang="ru-RU" sz="16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</a:r>
          <a:endParaRPr lang="ru-RU" sz="16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7A4F99-A260-4A17-9EA5-DA012FC4132A}" type="parTrans" cxnId="{0DE0054D-A22A-4581-A9F8-72DBDF8330AD}">
      <dgm:prSet/>
      <dgm:spPr/>
      <dgm:t>
        <a:bodyPr/>
        <a:lstStyle/>
        <a:p>
          <a:endParaRPr lang="ru-RU"/>
        </a:p>
      </dgm:t>
    </dgm:pt>
    <dgm:pt modelId="{342FB718-CFD6-43BE-AF89-B212A58F5E85}" type="sibTrans" cxnId="{0DE0054D-A22A-4581-A9F8-72DBDF8330AD}">
      <dgm:prSet/>
      <dgm:spPr/>
      <dgm:t>
        <a:bodyPr/>
        <a:lstStyle/>
        <a:p>
          <a:endParaRPr lang="ru-RU"/>
        </a:p>
      </dgm:t>
    </dgm:pt>
    <dgm:pt modelId="{24E550C6-3195-4E36-91F9-339448BEA22C}">
      <dgm:prSet custT="1"/>
      <dgm:spPr/>
      <dgm:t>
        <a:bodyPr/>
        <a:lstStyle/>
        <a:p>
          <a:r>
            <a:rPr lang="ru-RU" sz="1600" b="1" i="1" dirty="0" smtClean="0"/>
            <a:t>Субвенции</a:t>
          </a:r>
          <a:r>
            <a:rPr lang="ru-RU" sz="1600" i="1" dirty="0" smtClean="0"/>
            <a:t> – </a:t>
          </a:r>
          <a:r>
            <a:rPr lang="ru-RU" sz="1600" dirty="0" smtClean="0"/>
            <a:t>вид денежной помощи местным бюджетам со стороны государственного бюджета, предназначенной на определенную цель.</a:t>
          </a:r>
          <a:endParaRPr lang="ru-RU" sz="1600" i="1" dirty="0"/>
        </a:p>
      </dgm:t>
    </dgm:pt>
    <dgm:pt modelId="{BF25ABD9-86B9-490C-8467-C76B69066B3C}" type="parTrans" cxnId="{C68D1465-8C0E-4676-ACDF-FB0E1DDC77EF}">
      <dgm:prSet/>
      <dgm:spPr/>
      <dgm:t>
        <a:bodyPr/>
        <a:lstStyle/>
        <a:p>
          <a:endParaRPr lang="ru-RU"/>
        </a:p>
      </dgm:t>
    </dgm:pt>
    <dgm:pt modelId="{B77DA784-49C2-4E3A-86DF-D14DB2DFE157}" type="sibTrans" cxnId="{C68D1465-8C0E-4676-ACDF-FB0E1DDC77EF}">
      <dgm:prSet/>
      <dgm:spPr/>
      <dgm:t>
        <a:bodyPr/>
        <a:lstStyle/>
        <a:p>
          <a:endParaRPr lang="ru-RU"/>
        </a:p>
      </dgm:t>
    </dgm:pt>
    <dgm:pt modelId="{47FABE33-F99E-4B1A-86D4-86FE12736770}" type="pres">
      <dgm:prSet presAssocID="{434CD335-F788-4129-B20E-AE994C649C8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CEC515-95FD-4177-96D3-C4DADCAE9C1F}" type="pres">
      <dgm:prSet presAssocID="{434CD335-F788-4129-B20E-AE994C649C8B}" presName="fgShape" presStyleLbl="fgShp" presStyleIdx="0" presStyleCnt="1"/>
      <dgm:spPr/>
    </dgm:pt>
    <dgm:pt modelId="{1CC6616D-E065-46F6-BDF9-1AAB09CFF254}" type="pres">
      <dgm:prSet presAssocID="{434CD335-F788-4129-B20E-AE994C649C8B}" presName="linComp" presStyleCnt="0"/>
      <dgm:spPr/>
    </dgm:pt>
    <dgm:pt modelId="{F372AECF-04DB-4516-A0D5-B826BFB5431F}" type="pres">
      <dgm:prSet presAssocID="{00BB2F97-B940-4D14-B7C4-771B5A36795E}" presName="compNode" presStyleCnt="0"/>
      <dgm:spPr/>
    </dgm:pt>
    <dgm:pt modelId="{A7DB0650-4956-49FE-97BB-C6087740CC25}" type="pres">
      <dgm:prSet presAssocID="{00BB2F97-B940-4D14-B7C4-771B5A36795E}" presName="bkgdShape" presStyleLbl="node1" presStyleIdx="0" presStyleCnt="3"/>
      <dgm:spPr/>
      <dgm:t>
        <a:bodyPr/>
        <a:lstStyle/>
        <a:p>
          <a:endParaRPr lang="ru-RU"/>
        </a:p>
      </dgm:t>
    </dgm:pt>
    <dgm:pt modelId="{4F936B95-26F5-4A00-96DA-03370193DD94}" type="pres">
      <dgm:prSet presAssocID="{00BB2F97-B940-4D14-B7C4-771B5A36795E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E9DAC4-15F6-412A-9CD4-A046A29EA68C}" type="pres">
      <dgm:prSet presAssocID="{00BB2F97-B940-4D14-B7C4-771B5A36795E}" presName="invisiNode" presStyleLbl="node1" presStyleIdx="0" presStyleCnt="3"/>
      <dgm:spPr/>
    </dgm:pt>
    <dgm:pt modelId="{AB22C6CD-E564-4AB0-AB69-47199C222FAF}" type="pres">
      <dgm:prSet presAssocID="{00BB2F97-B940-4D14-B7C4-771B5A36795E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EE8148F-6890-4074-9DE1-96FBEA85638B}" type="pres">
      <dgm:prSet presAssocID="{F2CDD722-1FB7-4BB2-A40A-17F9B6751B4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694F36D-D91C-44DF-B82C-3B8FB70FCC1A}" type="pres">
      <dgm:prSet presAssocID="{8350FFAA-E705-4C2E-BC16-E31759B4D886}" presName="compNode" presStyleCnt="0"/>
      <dgm:spPr/>
    </dgm:pt>
    <dgm:pt modelId="{C2EEA2E2-7441-4C38-A3D4-B119025C605B}" type="pres">
      <dgm:prSet presAssocID="{8350FFAA-E705-4C2E-BC16-E31759B4D886}" presName="bkgdShape" presStyleLbl="node1" presStyleIdx="1" presStyleCnt="3"/>
      <dgm:spPr/>
      <dgm:t>
        <a:bodyPr/>
        <a:lstStyle/>
        <a:p>
          <a:endParaRPr lang="ru-RU"/>
        </a:p>
      </dgm:t>
    </dgm:pt>
    <dgm:pt modelId="{49ECF42C-C46B-4B27-9AC3-53C55E79F9AC}" type="pres">
      <dgm:prSet presAssocID="{8350FFAA-E705-4C2E-BC16-E31759B4D88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73490C-2F22-42FD-BAD0-CB8972C4853A}" type="pres">
      <dgm:prSet presAssocID="{8350FFAA-E705-4C2E-BC16-E31759B4D886}" presName="invisiNode" presStyleLbl="node1" presStyleIdx="1" presStyleCnt="3"/>
      <dgm:spPr/>
    </dgm:pt>
    <dgm:pt modelId="{B0B38BF8-D970-45C0-93FC-CB41A095FECF}" type="pres">
      <dgm:prSet presAssocID="{8350FFAA-E705-4C2E-BC16-E31759B4D886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5E5A132-496E-4267-B9AF-4D274C52CC2E}" type="pres">
      <dgm:prSet presAssocID="{342FB718-CFD6-43BE-AF89-B212A58F5E8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F66C737-1160-4097-A32D-F3C813C4068C}" type="pres">
      <dgm:prSet presAssocID="{24E550C6-3195-4E36-91F9-339448BEA22C}" presName="compNode" presStyleCnt="0"/>
      <dgm:spPr/>
    </dgm:pt>
    <dgm:pt modelId="{3494B0B0-5CCD-479F-9A56-D59B10DD31EC}" type="pres">
      <dgm:prSet presAssocID="{24E550C6-3195-4E36-91F9-339448BEA22C}" presName="bkgdShape" presStyleLbl="node1" presStyleIdx="2" presStyleCnt="3"/>
      <dgm:spPr/>
      <dgm:t>
        <a:bodyPr/>
        <a:lstStyle/>
        <a:p>
          <a:endParaRPr lang="ru-RU"/>
        </a:p>
      </dgm:t>
    </dgm:pt>
    <dgm:pt modelId="{5B101587-BED8-46F4-9C53-2BA34E6A2F08}" type="pres">
      <dgm:prSet presAssocID="{24E550C6-3195-4E36-91F9-339448BEA22C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C9EAD-54A3-4FD2-B5F7-E82F4455986B}" type="pres">
      <dgm:prSet presAssocID="{24E550C6-3195-4E36-91F9-339448BEA22C}" presName="invisiNode" presStyleLbl="node1" presStyleIdx="2" presStyleCnt="3"/>
      <dgm:spPr/>
    </dgm:pt>
    <dgm:pt modelId="{52012ED7-C83E-48C9-BC44-FCC3E615B804}" type="pres">
      <dgm:prSet presAssocID="{24E550C6-3195-4E36-91F9-339448BEA22C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0029973-12FB-4BDC-9FEA-C8F7F9BC51AB}" type="presOf" srcId="{434CD335-F788-4129-B20E-AE994C649C8B}" destId="{47FABE33-F99E-4B1A-86D4-86FE12736770}" srcOrd="0" destOrd="0" presId="urn:microsoft.com/office/officeart/2005/8/layout/hList7"/>
    <dgm:cxn modelId="{566B9DDA-3FB6-4FDF-93D7-F8CC4E8BD80F}" type="presOf" srcId="{00BB2F97-B940-4D14-B7C4-771B5A36795E}" destId="{4F936B95-26F5-4A00-96DA-03370193DD94}" srcOrd="1" destOrd="0" presId="urn:microsoft.com/office/officeart/2005/8/layout/hList7"/>
    <dgm:cxn modelId="{0DE0054D-A22A-4581-A9F8-72DBDF8330AD}" srcId="{434CD335-F788-4129-B20E-AE994C649C8B}" destId="{8350FFAA-E705-4C2E-BC16-E31759B4D886}" srcOrd="1" destOrd="0" parTransId="{5C7A4F99-A260-4A17-9EA5-DA012FC4132A}" sibTransId="{342FB718-CFD6-43BE-AF89-B212A58F5E85}"/>
    <dgm:cxn modelId="{E8132628-44F6-4AB4-945C-15095731A04D}" type="presOf" srcId="{8350FFAA-E705-4C2E-BC16-E31759B4D886}" destId="{C2EEA2E2-7441-4C38-A3D4-B119025C605B}" srcOrd="0" destOrd="0" presId="urn:microsoft.com/office/officeart/2005/8/layout/hList7"/>
    <dgm:cxn modelId="{65A3F32C-720C-4613-9FF6-14AA77754249}" type="presOf" srcId="{24E550C6-3195-4E36-91F9-339448BEA22C}" destId="{5B101587-BED8-46F4-9C53-2BA34E6A2F08}" srcOrd="1" destOrd="0" presId="urn:microsoft.com/office/officeart/2005/8/layout/hList7"/>
    <dgm:cxn modelId="{C68D1465-8C0E-4676-ACDF-FB0E1DDC77EF}" srcId="{434CD335-F788-4129-B20E-AE994C649C8B}" destId="{24E550C6-3195-4E36-91F9-339448BEA22C}" srcOrd="2" destOrd="0" parTransId="{BF25ABD9-86B9-490C-8467-C76B69066B3C}" sibTransId="{B77DA784-49C2-4E3A-86DF-D14DB2DFE157}"/>
    <dgm:cxn modelId="{B6EA7CBE-3846-453C-979D-7B9749C6708E}" type="presOf" srcId="{00BB2F97-B940-4D14-B7C4-771B5A36795E}" destId="{A7DB0650-4956-49FE-97BB-C6087740CC25}" srcOrd="0" destOrd="0" presId="urn:microsoft.com/office/officeart/2005/8/layout/hList7"/>
    <dgm:cxn modelId="{4872EC69-75E9-44FC-A238-83E350EC7AB3}" type="presOf" srcId="{24E550C6-3195-4E36-91F9-339448BEA22C}" destId="{3494B0B0-5CCD-479F-9A56-D59B10DD31EC}" srcOrd="0" destOrd="0" presId="urn:microsoft.com/office/officeart/2005/8/layout/hList7"/>
    <dgm:cxn modelId="{A4C8B76C-EA98-4797-9BEE-553DBA6A0455}" type="presOf" srcId="{8350FFAA-E705-4C2E-BC16-E31759B4D886}" destId="{49ECF42C-C46B-4B27-9AC3-53C55E79F9AC}" srcOrd="1" destOrd="0" presId="urn:microsoft.com/office/officeart/2005/8/layout/hList7"/>
    <dgm:cxn modelId="{D31EE5AA-547F-48F2-8F33-9454578A04E4}" type="presOf" srcId="{F2CDD722-1FB7-4BB2-A40A-17F9B6751B41}" destId="{BEE8148F-6890-4074-9DE1-96FBEA85638B}" srcOrd="0" destOrd="0" presId="urn:microsoft.com/office/officeart/2005/8/layout/hList7"/>
    <dgm:cxn modelId="{09C989FF-843E-4C2F-AEE5-BB41E33F2FA0}" srcId="{434CD335-F788-4129-B20E-AE994C649C8B}" destId="{00BB2F97-B940-4D14-B7C4-771B5A36795E}" srcOrd="0" destOrd="0" parTransId="{239E7834-7108-418D-B9EA-3D1FE48B721C}" sibTransId="{F2CDD722-1FB7-4BB2-A40A-17F9B6751B41}"/>
    <dgm:cxn modelId="{5996CA74-0575-4BC3-AB1E-E7402800B328}" type="presOf" srcId="{342FB718-CFD6-43BE-AF89-B212A58F5E85}" destId="{D5E5A132-496E-4267-B9AF-4D274C52CC2E}" srcOrd="0" destOrd="0" presId="urn:microsoft.com/office/officeart/2005/8/layout/hList7"/>
    <dgm:cxn modelId="{7FDC7ABD-FCE6-469E-9451-0EE42F75ADF6}" type="presParOf" srcId="{47FABE33-F99E-4B1A-86D4-86FE12736770}" destId="{2ECEC515-95FD-4177-96D3-C4DADCAE9C1F}" srcOrd="0" destOrd="0" presId="urn:microsoft.com/office/officeart/2005/8/layout/hList7"/>
    <dgm:cxn modelId="{5634ED4F-0D7E-4CC4-A29D-1DD7E4CC3DE4}" type="presParOf" srcId="{47FABE33-F99E-4B1A-86D4-86FE12736770}" destId="{1CC6616D-E065-46F6-BDF9-1AAB09CFF254}" srcOrd="1" destOrd="0" presId="urn:microsoft.com/office/officeart/2005/8/layout/hList7"/>
    <dgm:cxn modelId="{B817878F-B576-4393-9B00-89670C394708}" type="presParOf" srcId="{1CC6616D-E065-46F6-BDF9-1AAB09CFF254}" destId="{F372AECF-04DB-4516-A0D5-B826BFB5431F}" srcOrd="0" destOrd="0" presId="urn:microsoft.com/office/officeart/2005/8/layout/hList7"/>
    <dgm:cxn modelId="{247179FA-3F06-4C97-9A57-0F8AF1C34F68}" type="presParOf" srcId="{F372AECF-04DB-4516-A0D5-B826BFB5431F}" destId="{A7DB0650-4956-49FE-97BB-C6087740CC25}" srcOrd="0" destOrd="0" presId="urn:microsoft.com/office/officeart/2005/8/layout/hList7"/>
    <dgm:cxn modelId="{0EFDDBD6-ABB9-4395-9EC0-8E02A8B6A12B}" type="presParOf" srcId="{F372AECF-04DB-4516-A0D5-B826BFB5431F}" destId="{4F936B95-26F5-4A00-96DA-03370193DD94}" srcOrd="1" destOrd="0" presId="urn:microsoft.com/office/officeart/2005/8/layout/hList7"/>
    <dgm:cxn modelId="{7031E780-E34C-4223-B251-0D7480DD305A}" type="presParOf" srcId="{F372AECF-04DB-4516-A0D5-B826BFB5431F}" destId="{28E9DAC4-15F6-412A-9CD4-A046A29EA68C}" srcOrd="2" destOrd="0" presId="urn:microsoft.com/office/officeart/2005/8/layout/hList7"/>
    <dgm:cxn modelId="{A72EE67A-8118-42C0-AF1E-964D98E2B656}" type="presParOf" srcId="{F372AECF-04DB-4516-A0D5-B826BFB5431F}" destId="{AB22C6CD-E564-4AB0-AB69-47199C222FAF}" srcOrd="3" destOrd="0" presId="urn:microsoft.com/office/officeart/2005/8/layout/hList7"/>
    <dgm:cxn modelId="{8969CB25-5DFF-4617-B0D6-DA698DC58C4B}" type="presParOf" srcId="{1CC6616D-E065-46F6-BDF9-1AAB09CFF254}" destId="{BEE8148F-6890-4074-9DE1-96FBEA85638B}" srcOrd="1" destOrd="0" presId="urn:microsoft.com/office/officeart/2005/8/layout/hList7"/>
    <dgm:cxn modelId="{A5EE1FAF-D6AB-49B5-8FF1-7BFE56369B5F}" type="presParOf" srcId="{1CC6616D-E065-46F6-BDF9-1AAB09CFF254}" destId="{A694F36D-D91C-44DF-B82C-3B8FB70FCC1A}" srcOrd="2" destOrd="0" presId="urn:microsoft.com/office/officeart/2005/8/layout/hList7"/>
    <dgm:cxn modelId="{C4CFA233-FDC0-48CF-B06F-C28A3E48F6A3}" type="presParOf" srcId="{A694F36D-D91C-44DF-B82C-3B8FB70FCC1A}" destId="{C2EEA2E2-7441-4C38-A3D4-B119025C605B}" srcOrd="0" destOrd="0" presId="urn:microsoft.com/office/officeart/2005/8/layout/hList7"/>
    <dgm:cxn modelId="{8BB6B443-5CF7-4F5E-B342-9B7FB9AFC1B5}" type="presParOf" srcId="{A694F36D-D91C-44DF-B82C-3B8FB70FCC1A}" destId="{49ECF42C-C46B-4B27-9AC3-53C55E79F9AC}" srcOrd="1" destOrd="0" presId="urn:microsoft.com/office/officeart/2005/8/layout/hList7"/>
    <dgm:cxn modelId="{1E728978-39AF-49BC-A508-E564A2D9C179}" type="presParOf" srcId="{A694F36D-D91C-44DF-B82C-3B8FB70FCC1A}" destId="{1573490C-2F22-42FD-BAD0-CB8972C4853A}" srcOrd="2" destOrd="0" presId="urn:microsoft.com/office/officeart/2005/8/layout/hList7"/>
    <dgm:cxn modelId="{FA78989B-828F-4954-82F4-B693BCB211F4}" type="presParOf" srcId="{A694F36D-D91C-44DF-B82C-3B8FB70FCC1A}" destId="{B0B38BF8-D970-45C0-93FC-CB41A095FECF}" srcOrd="3" destOrd="0" presId="urn:microsoft.com/office/officeart/2005/8/layout/hList7"/>
    <dgm:cxn modelId="{1FFA3E77-6E2B-4A9F-8900-0FC22823CE1C}" type="presParOf" srcId="{1CC6616D-E065-46F6-BDF9-1AAB09CFF254}" destId="{D5E5A132-496E-4267-B9AF-4D274C52CC2E}" srcOrd="3" destOrd="0" presId="urn:microsoft.com/office/officeart/2005/8/layout/hList7"/>
    <dgm:cxn modelId="{40B2FDDB-E0D3-44C0-BEDF-644765DCAA31}" type="presParOf" srcId="{1CC6616D-E065-46F6-BDF9-1AAB09CFF254}" destId="{6F66C737-1160-4097-A32D-F3C813C4068C}" srcOrd="4" destOrd="0" presId="urn:microsoft.com/office/officeart/2005/8/layout/hList7"/>
    <dgm:cxn modelId="{BF2CEC06-9EC4-430E-BEAD-0FD908AD2CD8}" type="presParOf" srcId="{6F66C737-1160-4097-A32D-F3C813C4068C}" destId="{3494B0B0-5CCD-479F-9A56-D59B10DD31EC}" srcOrd="0" destOrd="0" presId="urn:microsoft.com/office/officeart/2005/8/layout/hList7"/>
    <dgm:cxn modelId="{C1523290-FFBC-4F2C-90BD-2411F2A518EC}" type="presParOf" srcId="{6F66C737-1160-4097-A32D-F3C813C4068C}" destId="{5B101587-BED8-46F4-9C53-2BA34E6A2F08}" srcOrd="1" destOrd="0" presId="urn:microsoft.com/office/officeart/2005/8/layout/hList7"/>
    <dgm:cxn modelId="{50563B7C-8A10-4504-A862-06FCDE0D9FB5}" type="presParOf" srcId="{6F66C737-1160-4097-A32D-F3C813C4068C}" destId="{E02C9EAD-54A3-4FD2-B5F7-E82F4455986B}" srcOrd="2" destOrd="0" presId="urn:microsoft.com/office/officeart/2005/8/layout/hList7"/>
    <dgm:cxn modelId="{7C2D5C2C-346F-457B-A85F-981A2A9325CC}" type="presParOf" srcId="{6F66C737-1160-4097-A32D-F3C813C4068C}" destId="{52012ED7-C83E-48C9-BC44-FCC3E615B80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5EADB1-B3A3-42E7-A7F6-07A5662DDC12}" type="doc">
      <dgm:prSet loTypeId="urn:microsoft.com/office/officeart/2005/8/layout/hList7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83EC865A-1BDB-4396-AC30-A28BC838FBD0}">
      <dgm:prSet custT="1"/>
      <dgm:spPr/>
      <dgm:t>
        <a:bodyPr/>
        <a:lstStyle/>
        <a:p>
          <a:pPr rtl="0"/>
          <a:r>
            <a:rPr lang="ru-RU" sz="1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Налоговые доходы </a:t>
          </a:r>
          <a:endParaRPr lang="ru-RU" sz="1400" i="1" dirty="0" smtClean="0"/>
        </a:p>
        <a:p>
          <a:pPr rtl="0"/>
          <a:r>
            <a:rPr lang="ru-RU" sz="1400" i="1" dirty="0" smtClean="0"/>
            <a:t>налоги, сборы и платежи, поступающие в бюджет на основе налогового и бюджетного законодательства страны:</a:t>
          </a:r>
        </a:p>
        <a:p>
          <a:r>
            <a:rPr lang="ru-RU" sz="1300" dirty="0" smtClean="0"/>
            <a:t>Налог на прибыль организации;</a:t>
          </a:r>
        </a:p>
        <a:p>
          <a:r>
            <a:rPr lang="ru-RU" sz="1300" dirty="0" smtClean="0"/>
            <a:t>Акцизы;</a:t>
          </a:r>
        </a:p>
        <a:p>
          <a:r>
            <a:rPr lang="ru-RU" sz="1300" dirty="0" smtClean="0"/>
            <a:t>Налог на доходы физических лиц;</a:t>
          </a:r>
        </a:p>
        <a:p>
          <a:r>
            <a:rPr lang="ru-RU" sz="1300" dirty="0" smtClean="0"/>
            <a:t>Государственная пошлина;</a:t>
          </a:r>
        </a:p>
        <a:p>
          <a:r>
            <a:rPr lang="ru-RU" sz="1300" dirty="0" smtClean="0"/>
            <a:t>Налог на добычу полезных ископаемых (НДПИ);</a:t>
          </a:r>
        </a:p>
        <a:p>
          <a:r>
            <a:rPr lang="ru-RU" sz="1300" dirty="0" smtClean="0"/>
            <a:t>другие налоги</a:t>
          </a:r>
          <a:endParaRPr lang="ru-RU" sz="1300" dirty="0"/>
        </a:p>
      </dgm:t>
    </dgm:pt>
    <dgm:pt modelId="{0A67A2C6-E37D-4278-AA85-380E13ADDDBC}" type="parTrans" cxnId="{0BBAC120-ABFC-4C5C-A771-FCC5AEB4F5AA}">
      <dgm:prSet/>
      <dgm:spPr/>
      <dgm:t>
        <a:bodyPr/>
        <a:lstStyle/>
        <a:p>
          <a:endParaRPr lang="ru-RU"/>
        </a:p>
      </dgm:t>
    </dgm:pt>
    <dgm:pt modelId="{9BE6C980-FA88-4DF0-917C-E7C2A373C080}" type="sibTrans" cxnId="{0BBAC120-ABFC-4C5C-A771-FCC5AEB4F5AA}">
      <dgm:prSet/>
      <dgm:spPr/>
      <dgm:t>
        <a:bodyPr/>
        <a:lstStyle/>
        <a:p>
          <a:endParaRPr lang="ru-RU"/>
        </a:p>
      </dgm:t>
    </dgm:pt>
    <dgm:pt modelId="{9DD39960-22FD-45FC-A577-F610EDD7D27C}">
      <dgm:prSet custT="1"/>
      <dgm:spPr/>
      <dgm:t>
        <a:bodyPr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Неналоговые доходы</a:t>
          </a:r>
        </a:p>
        <a:p>
          <a:r>
            <a:rPr lang="ru-RU" sz="1400" dirty="0" smtClean="0"/>
            <a:t>Поступления от уплаты других пошлин и сборов, установленных законодательством, а также штрафов за нарушения законодательства:</a:t>
          </a:r>
        </a:p>
        <a:p>
          <a:r>
            <a:rPr lang="ru-RU" sz="1200" dirty="0" smtClean="0"/>
            <a:t>Доходы от использования муниципального имущества</a:t>
          </a:r>
        </a:p>
        <a:p>
          <a:r>
            <a:rPr lang="ru-RU" sz="1200" dirty="0" smtClean="0"/>
            <a:t>Доходы от платных услуг бюджетных учреждений</a:t>
          </a:r>
        </a:p>
        <a:p>
          <a:r>
            <a:rPr lang="ru-RU" sz="1200" dirty="0" smtClean="0"/>
            <a:t>Доходы от продажи муниципального имущества</a:t>
          </a:r>
        </a:p>
        <a:p>
          <a:r>
            <a:rPr lang="ru-RU" sz="1200" dirty="0" smtClean="0"/>
            <a:t>Суммы принудительного изъятия (штрафы и др.)</a:t>
          </a:r>
        </a:p>
        <a:p>
          <a:r>
            <a:rPr lang="ru-RU" sz="1200" dirty="0" smtClean="0"/>
            <a:t>Иные доходы</a:t>
          </a:r>
        </a:p>
        <a:p>
          <a:endParaRPr lang="ru-RU" sz="11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FBD8E3-F78D-41BD-A49F-E23508B537BA}" type="parTrans" cxnId="{BBC5A748-D6F4-423C-AD5E-0964E8969C5B}">
      <dgm:prSet/>
      <dgm:spPr/>
      <dgm:t>
        <a:bodyPr/>
        <a:lstStyle/>
        <a:p>
          <a:endParaRPr lang="ru-RU"/>
        </a:p>
      </dgm:t>
    </dgm:pt>
    <dgm:pt modelId="{340B955F-CA07-48D2-ADE7-7BED1176C1A7}" type="sibTrans" cxnId="{BBC5A748-D6F4-423C-AD5E-0964E8969C5B}">
      <dgm:prSet/>
      <dgm:spPr/>
      <dgm:t>
        <a:bodyPr/>
        <a:lstStyle/>
        <a:p>
          <a:endParaRPr lang="ru-RU"/>
        </a:p>
      </dgm:t>
    </dgm:pt>
    <dgm:pt modelId="{F983ED98-A61D-418E-AF05-32480EE487B7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Безвозмездные поступления</a:t>
          </a:r>
        </a:p>
        <a:p>
          <a:r>
            <a:rPr lang="ru-RU" dirty="0" smtClean="0"/>
            <a:t>Поступления от других бюджетов бюджетной системы (межбюджетные трансферты), организаций, граждан (кроме налоговых и неналоговых доходов)</a:t>
          </a:r>
          <a:endParaRPr lang="ru-RU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F76EF8-D61C-4892-9C45-B7190AC3AC3D}" type="parTrans" cxnId="{21FBFDA4-06F6-4B34-8B56-1F851173BEF9}">
      <dgm:prSet/>
      <dgm:spPr/>
      <dgm:t>
        <a:bodyPr/>
        <a:lstStyle/>
        <a:p>
          <a:endParaRPr lang="ru-RU"/>
        </a:p>
      </dgm:t>
    </dgm:pt>
    <dgm:pt modelId="{0FE80E89-3E0E-4D5D-B819-8921E17B1F36}" type="sibTrans" cxnId="{21FBFDA4-06F6-4B34-8B56-1F851173BEF9}">
      <dgm:prSet/>
      <dgm:spPr/>
      <dgm:t>
        <a:bodyPr/>
        <a:lstStyle/>
        <a:p>
          <a:endParaRPr lang="ru-RU"/>
        </a:p>
      </dgm:t>
    </dgm:pt>
    <dgm:pt modelId="{1BF0432B-33DA-4EB6-9C94-9BEBEDAC4D08}" type="pres">
      <dgm:prSet presAssocID="{A55EADB1-B3A3-42E7-A7F6-07A5662DDC1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B852AE-5E46-417A-83EC-F911D9DB377B}" type="pres">
      <dgm:prSet presAssocID="{A55EADB1-B3A3-42E7-A7F6-07A5662DDC12}" presName="fgShape" presStyleLbl="fgShp" presStyleIdx="0" presStyleCnt="1" custLinFactNeighborX="98" custLinFactNeighborY="23569"/>
      <dgm:spPr/>
    </dgm:pt>
    <dgm:pt modelId="{EF428DAA-718D-4D87-A63F-EB7DBF3E6BBF}" type="pres">
      <dgm:prSet presAssocID="{A55EADB1-B3A3-42E7-A7F6-07A5662DDC12}" presName="linComp" presStyleCnt="0"/>
      <dgm:spPr/>
    </dgm:pt>
    <dgm:pt modelId="{2450E880-CFEF-4D50-97EA-0762FF274390}" type="pres">
      <dgm:prSet presAssocID="{83EC865A-1BDB-4396-AC30-A28BC838FBD0}" presName="compNode" presStyleCnt="0"/>
      <dgm:spPr/>
    </dgm:pt>
    <dgm:pt modelId="{AF21EC43-C858-4DA1-BC89-5499510C8109}" type="pres">
      <dgm:prSet presAssocID="{83EC865A-1BDB-4396-AC30-A28BC838FBD0}" presName="bkgdShape" presStyleLbl="node1" presStyleIdx="0" presStyleCnt="3"/>
      <dgm:spPr/>
      <dgm:t>
        <a:bodyPr/>
        <a:lstStyle/>
        <a:p>
          <a:endParaRPr lang="ru-RU"/>
        </a:p>
      </dgm:t>
    </dgm:pt>
    <dgm:pt modelId="{F16F0127-E8FA-4DB4-BB11-D149D78F5707}" type="pres">
      <dgm:prSet presAssocID="{83EC865A-1BDB-4396-AC30-A28BC838FBD0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37E212-9493-4293-B6F7-A69292B01DCB}" type="pres">
      <dgm:prSet presAssocID="{83EC865A-1BDB-4396-AC30-A28BC838FBD0}" presName="invisiNode" presStyleLbl="node1" presStyleIdx="0" presStyleCnt="3"/>
      <dgm:spPr/>
    </dgm:pt>
    <dgm:pt modelId="{F3CD08B2-DF9B-4F01-A289-374660C77D1A}" type="pres">
      <dgm:prSet presAssocID="{83EC865A-1BDB-4396-AC30-A28BC838FBD0}" presName="imagNode" presStyleLbl="fgImgPlace1" presStyleIdx="0" presStyleCnt="3" custLinFactNeighborX="-1011" custLinFactNeighborY="-1415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A752973-38D7-450C-A738-8902FCA280CA}" type="pres">
      <dgm:prSet presAssocID="{9BE6C980-FA88-4DF0-917C-E7C2A373C08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E7012FC-1BB5-41F0-BF0C-AEEE714DC3C0}" type="pres">
      <dgm:prSet presAssocID="{9DD39960-22FD-45FC-A577-F610EDD7D27C}" presName="compNode" presStyleCnt="0"/>
      <dgm:spPr/>
    </dgm:pt>
    <dgm:pt modelId="{F2442EBF-C908-4444-A601-937F32345864}" type="pres">
      <dgm:prSet presAssocID="{9DD39960-22FD-45FC-A577-F610EDD7D27C}" presName="bkgdShape" presStyleLbl="node1" presStyleIdx="1" presStyleCnt="3"/>
      <dgm:spPr/>
      <dgm:t>
        <a:bodyPr/>
        <a:lstStyle/>
        <a:p>
          <a:endParaRPr lang="ru-RU"/>
        </a:p>
      </dgm:t>
    </dgm:pt>
    <dgm:pt modelId="{E24B42C1-7444-4AFA-B2AB-6A6FEFBEF315}" type="pres">
      <dgm:prSet presAssocID="{9DD39960-22FD-45FC-A577-F610EDD7D27C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4E0B0A-4AAF-4650-8173-6A1FDFCE3CB2}" type="pres">
      <dgm:prSet presAssocID="{9DD39960-22FD-45FC-A577-F610EDD7D27C}" presName="invisiNode" presStyleLbl="node1" presStyleIdx="1" presStyleCnt="3"/>
      <dgm:spPr/>
    </dgm:pt>
    <dgm:pt modelId="{130104C8-FABC-42FB-B297-6D5033F2CD09}" type="pres">
      <dgm:prSet presAssocID="{9DD39960-22FD-45FC-A577-F610EDD7D27C}" presName="imagNode" presStyleLbl="fgImgPlace1" presStyleIdx="1" presStyleCnt="3" custLinFactNeighborX="-2528" custLinFactNeighborY="-1466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30598D1-E32E-4D86-AEDA-379AF3893C2F}" type="pres">
      <dgm:prSet presAssocID="{340B955F-CA07-48D2-ADE7-7BED1176C1A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36FC57-A91B-4156-9BFE-9071F6C9B489}" type="pres">
      <dgm:prSet presAssocID="{F983ED98-A61D-418E-AF05-32480EE487B7}" presName="compNode" presStyleCnt="0"/>
      <dgm:spPr/>
    </dgm:pt>
    <dgm:pt modelId="{B537C781-62D7-43DA-A122-8EB6CF6359F8}" type="pres">
      <dgm:prSet presAssocID="{F983ED98-A61D-418E-AF05-32480EE487B7}" presName="bkgdShape" presStyleLbl="node1" presStyleIdx="2" presStyleCnt="3"/>
      <dgm:spPr/>
      <dgm:t>
        <a:bodyPr/>
        <a:lstStyle/>
        <a:p>
          <a:endParaRPr lang="ru-RU"/>
        </a:p>
      </dgm:t>
    </dgm:pt>
    <dgm:pt modelId="{F9EA4FD6-B844-4C47-821A-19FAC0FDFE69}" type="pres">
      <dgm:prSet presAssocID="{F983ED98-A61D-418E-AF05-32480EE487B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5BF377-A652-404B-BA5C-A3585491A990}" type="pres">
      <dgm:prSet presAssocID="{F983ED98-A61D-418E-AF05-32480EE487B7}" presName="invisiNode" presStyleLbl="node1" presStyleIdx="2" presStyleCnt="3"/>
      <dgm:spPr/>
    </dgm:pt>
    <dgm:pt modelId="{857E8F39-ACA6-44C9-88FD-6F6F67E4B153}" type="pres">
      <dgm:prSet presAssocID="{F983ED98-A61D-418E-AF05-32480EE487B7}" presName="imagNode" presStyleLbl="fgImgPlace1" presStyleIdx="2" presStyleCnt="3" custLinFactNeighborX="-1011" custLinFactNeighborY="-1617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0BBAC120-ABFC-4C5C-A771-FCC5AEB4F5AA}" srcId="{A55EADB1-B3A3-42E7-A7F6-07A5662DDC12}" destId="{83EC865A-1BDB-4396-AC30-A28BC838FBD0}" srcOrd="0" destOrd="0" parTransId="{0A67A2C6-E37D-4278-AA85-380E13ADDDBC}" sibTransId="{9BE6C980-FA88-4DF0-917C-E7C2A373C080}"/>
    <dgm:cxn modelId="{1F2B48B3-87EB-43DC-8432-6B099B71413C}" type="presOf" srcId="{A55EADB1-B3A3-42E7-A7F6-07A5662DDC12}" destId="{1BF0432B-33DA-4EB6-9C94-9BEBEDAC4D08}" srcOrd="0" destOrd="0" presId="urn:microsoft.com/office/officeart/2005/8/layout/hList7"/>
    <dgm:cxn modelId="{B3970CD9-D56B-4785-8C9D-29CD362D87CD}" type="presOf" srcId="{F983ED98-A61D-418E-AF05-32480EE487B7}" destId="{B537C781-62D7-43DA-A122-8EB6CF6359F8}" srcOrd="0" destOrd="0" presId="urn:microsoft.com/office/officeart/2005/8/layout/hList7"/>
    <dgm:cxn modelId="{21FBFDA4-06F6-4B34-8B56-1F851173BEF9}" srcId="{A55EADB1-B3A3-42E7-A7F6-07A5662DDC12}" destId="{F983ED98-A61D-418E-AF05-32480EE487B7}" srcOrd="2" destOrd="0" parTransId="{2FF76EF8-D61C-4892-9C45-B7190AC3AC3D}" sibTransId="{0FE80E89-3E0E-4D5D-B819-8921E17B1F36}"/>
    <dgm:cxn modelId="{50640733-065E-45E5-8168-D02F11B9B680}" type="presOf" srcId="{83EC865A-1BDB-4396-AC30-A28BC838FBD0}" destId="{AF21EC43-C858-4DA1-BC89-5499510C8109}" srcOrd="0" destOrd="0" presId="urn:microsoft.com/office/officeart/2005/8/layout/hList7"/>
    <dgm:cxn modelId="{BBC5A748-D6F4-423C-AD5E-0964E8969C5B}" srcId="{A55EADB1-B3A3-42E7-A7F6-07A5662DDC12}" destId="{9DD39960-22FD-45FC-A577-F610EDD7D27C}" srcOrd="1" destOrd="0" parTransId="{36FBD8E3-F78D-41BD-A49F-E23508B537BA}" sibTransId="{340B955F-CA07-48D2-ADE7-7BED1176C1A7}"/>
    <dgm:cxn modelId="{75186FDE-89D7-4372-8BE4-03B3CF42CDE8}" type="presOf" srcId="{83EC865A-1BDB-4396-AC30-A28BC838FBD0}" destId="{F16F0127-E8FA-4DB4-BB11-D149D78F5707}" srcOrd="1" destOrd="0" presId="urn:microsoft.com/office/officeart/2005/8/layout/hList7"/>
    <dgm:cxn modelId="{E7D8C26A-44F6-40C3-8E02-7EB8AF009CC1}" type="presOf" srcId="{9DD39960-22FD-45FC-A577-F610EDD7D27C}" destId="{E24B42C1-7444-4AFA-B2AB-6A6FEFBEF315}" srcOrd="1" destOrd="0" presId="urn:microsoft.com/office/officeart/2005/8/layout/hList7"/>
    <dgm:cxn modelId="{36C9DE8C-CCDB-4D56-A666-975A3400FBF8}" type="presOf" srcId="{F983ED98-A61D-418E-AF05-32480EE487B7}" destId="{F9EA4FD6-B844-4C47-821A-19FAC0FDFE69}" srcOrd="1" destOrd="0" presId="urn:microsoft.com/office/officeart/2005/8/layout/hList7"/>
    <dgm:cxn modelId="{22EDAEB8-451A-41BB-9610-70DAD879AF54}" type="presOf" srcId="{9BE6C980-FA88-4DF0-917C-E7C2A373C080}" destId="{FA752973-38D7-450C-A738-8902FCA280CA}" srcOrd="0" destOrd="0" presId="urn:microsoft.com/office/officeart/2005/8/layout/hList7"/>
    <dgm:cxn modelId="{A39D85D2-7BDC-4645-9A58-AAC341936820}" type="presOf" srcId="{340B955F-CA07-48D2-ADE7-7BED1176C1A7}" destId="{430598D1-E32E-4D86-AEDA-379AF3893C2F}" srcOrd="0" destOrd="0" presId="urn:microsoft.com/office/officeart/2005/8/layout/hList7"/>
    <dgm:cxn modelId="{FBF7F8B6-4E89-4BC9-8458-5D4FB744062E}" type="presOf" srcId="{9DD39960-22FD-45FC-A577-F610EDD7D27C}" destId="{F2442EBF-C908-4444-A601-937F32345864}" srcOrd="0" destOrd="0" presId="urn:microsoft.com/office/officeart/2005/8/layout/hList7"/>
    <dgm:cxn modelId="{683E633F-B637-4CC3-89DD-3F42843E1CB6}" type="presParOf" srcId="{1BF0432B-33DA-4EB6-9C94-9BEBEDAC4D08}" destId="{88B852AE-5E46-417A-83EC-F911D9DB377B}" srcOrd="0" destOrd="0" presId="urn:microsoft.com/office/officeart/2005/8/layout/hList7"/>
    <dgm:cxn modelId="{AC48B89E-B6CF-4E21-9AE3-3887147B78E3}" type="presParOf" srcId="{1BF0432B-33DA-4EB6-9C94-9BEBEDAC4D08}" destId="{EF428DAA-718D-4D87-A63F-EB7DBF3E6BBF}" srcOrd="1" destOrd="0" presId="urn:microsoft.com/office/officeart/2005/8/layout/hList7"/>
    <dgm:cxn modelId="{188AD606-59F2-4F40-951A-24DE1755C08C}" type="presParOf" srcId="{EF428DAA-718D-4D87-A63F-EB7DBF3E6BBF}" destId="{2450E880-CFEF-4D50-97EA-0762FF274390}" srcOrd="0" destOrd="0" presId="urn:microsoft.com/office/officeart/2005/8/layout/hList7"/>
    <dgm:cxn modelId="{30131357-7D5A-4E20-AF49-296EF6144FD3}" type="presParOf" srcId="{2450E880-CFEF-4D50-97EA-0762FF274390}" destId="{AF21EC43-C858-4DA1-BC89-5499510C8109}" srcOrd="0" destOrd="0" presId="urn:microsoft.com/office/officeart/2005/8/layout/hList7"/>
    <dgm:cxn modelId="{B8EDA6E2-C812-4830-B2E2-5F9592198F17}" type="presParOf" srcId="{2450E880-CFEF-4D50-97EA-0762FF274390}" destId="{F16F0127-E8FA-4DB4-BB11-D149D78F5707}" srcOrd="1" destOrd="0" presId="urn:microsoft.com/office/officeart/2005/8/layout/hList7"/>
    <dgm:cxn modelId="{1CC43DEE-7496-432D-ACFD-F526D11AE2D9}" type="presParOf" srcId="{2450E880-CFEF-4D50-97EA-0762FF274390}" destId="{2037E212-9493-4293-B6F7-A69292B01DCB}" srcOrd="2" destOrd="0" presId="urn:microsoft.com/office/officeart/2005/8/layout/hList7"/>
    <dgm:cxn modelId="{C0841498-D7D5-43F9-8891-BC51517231C3}" type="presParOf" srcId="{2450E880-CFEF-4D50-97EA-0762FF274390}" destId="{F3CD08B2-DF9B-4F01-A289-374660C77D1A}" srcOrd="3" destOrd="0" presId="urn:microsoft.com/office/officeart/2005/8/layout/hList7"/>
    <dgm:cxn modelId="{1FE18D6A-65BA-4C80-8B78-E3F389AF4DA1}" type="presParOf" srcId="{EF428DAA-718D-4D87-A63F-EB7DBF3E6BBF}" destId="{FA752973-38D7-450C-A738-8902FCA280CA}" srcOrd="1" destOrd="0" presId="urn:microsoft.com/office/officeart/2005/8/layout/hList7"/>
    <dgm:cxn modelId="{7AA1440E-4337-4409-9B39-A0DE3FF916E4}" type="presParOf" srcId="{EF428DAA-718D-4D87-A63F-EB7DBF3E6BBF}" destId="{5E7012FC-1BB5-41F0-BF0C-AEEE714DC3C0}" srcOrd="2" destOrd="0" presId="urn:microsoft.com/office/officeart/2005/8/layout/hList7"/>
    <dgm:cxn modelId="{A01944EC-E132-46D3-9CA5-69F1FB9114F5}" type="presParOf" srcId="{5E7012FC-1BB5-41F0-BF0C-AEEE714DC3C0}" destId="{F2442EBF-C908-4444-A601-937F32345864}" srcOrd="0" destOrd="0" presId="urn:microsoft.com/office/officeart/2005/8/layout/hList7"/>
    <dgm:cxn modelId="{855C1C4D-662F-4D06-B776-13EE324DAFB3}" type="presParOf" srcId="{5E7012FC-1BB5-41F0-BF0C-AEEE714DC3C0}" destId="{E24B42C1-7444-4AFA-B2AB-6A6FEFBEF315}" srcOrd="1" destOrd="0" presId="urn:microsoft.com/office/officeart/2005/8/layout/hList7"/>
    <dgm:cxn modelId="{0913A282-F275-4EB4-B246-588A568DE328}" type="presParOf" srcId="{5E7012FC-1BB5-41F0-BF0C-AEEE714DC3C0}" destId="{184E0B0A-4AAF-4650-8173-6A1FDFCE3CB2}" srcOrd="2" destOrd="0" presId="urn:microsoft.com/office/officeart/2005/8/layout/hList7"/>
    <dgm:cxn modelId="{8C9B1E08-D389-4935-83B7-9AE0F23DCEA5}" type="presParOf" srcId="{5E7012FC-1BB5-41F0-BF0C-AEEE714DC3C0}" destId="{130104C8-FABC-42FB-B297-6D5033F2CD09}" srcOrd="3" destOrd="0" presId="urn:microsoft.com/office/officeart/2005/8/layout/hList7"/>
    <dgm:cxn modelId="{1AB8E067-FD91-4464-9069-93E41B15AB10}" type="presParOf" srcId="{EF428DAA-718D-4D87-A63F-EB7DBF3E6BBF}" destId="{430598D1-E32E-4D86-AEDA-379AF3893C2F}" srcOrd="3" destOrd="0" presId="urn:microsoft.com/office/officeart/2005/8/layout/hList7"/>
    <dgm:cxn modelId="{368FECFB-256A-43F5-AE3D-7E540DBBC549}" type="presParOf" srcId="{EF428DAA-718D-4D87-A63F-EB7DBF3E6BBF}" destId="{D636FC57-A91B-4156-9BFE-9071F6C9B489}" srcOrd="4" destOrd="0" presId="urn:microsoft.com/office/officeart/2005/8/layout/hList7"/>
    <dgm:cxn modelId="{989A7B1C-9BDC-4CAB-A8A3-57A85A3D0A15}" type="presParOf" srcId="{D636FC57-A91B-4156-9BFE-9071F6C9B489}" destId="{B537C781-62D7-43DA-A122-8EB6CF6359F8}" srcOrd="0" destOrd="0" presId="urn:microsoft.com/office/officeart/2005/8/layout/hList7"/>
    <dgm:cxn modelId="{5CB7DFAE-8464-413B-9192-1A9D05B1A6F3}" type="presParOf" srcId="{D636FC57-A91B-4156-9BFE-9071F6C9B489}" destId="{F9EA4FD6-B844-4C47-821A-19FAC0FDFE69}" srcOrd="1" destOrd="0" presId="urn:microsoft.com/office/officeart/2005/8/layout/hList7"/>
    <dgm:cxn modelId="{15AAEE82-D562-4BA5-B347-3AEBFFF3BD57}" type="presParOf" srcId="{D636FC57-A91B-4156-9BFE-9071F6C9B489}" destId="{225BF377-A652-404B-BA5C-A3585491A990}" srcOrd="2" destOrd="0" presId="urn:microsoft.com/office/officeart/2005/8/layout/hList7"/>
    <dgm:cxn modelId="{701DCED6-AFD4-4DF5-B342-899A4A2A12FE}" type="presParOf" srcId="{D636FC57-A91B-4156-9BFE-9071F6C9B489}" destId="{857E8F39-ACA6-44C9-88FD-6F6F67E4B15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0AFA87-C18E-46EB-B33B-2A9FA90EC7CF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897A97-2B97-4988-95CE-78855AD53368}">
      <dgm:prSet/>
      <dgm:spPr/>
      <dgm:t>
        <a:bodyPr/>
        <a:lstStyle/>
        <a:p>
          <a:pPr rtl="0"/>
          <a:endParaRPr lang="ru-RU" dirty="0"/>
        </a:p>
      </dgm:t>
    </dgm:pt>
    <dgm:pt modelId="{B35B292F-7889-4541-B0DF-2C24DE0F706B}" type="parTrans" cxnId="{95271EC0-EBCC-47CF-AB10-EB670F46D545}">
      <dgm:prSet/>
      <dgm:spPr/>
      <dgm:t>
        <a:bodyPr/>
        <a:lstStyle/>
        <a:p>
          <a:endParaRPr lang="ru-RU"/>
        </a:p>
      </dgm:t>
    </dgm:pt>
    <dgm:pt modelId="{D71953B4-E0E9-42CF-8A73-27CAC8114470}" type="sibTrans" cxnId="{95271EC0-EBCC-47CF-AB10-EB670F46D545}">
      <dgm:prSet/>
      <dgm:spPr/>
      <dgm:t>
        <a:bodyPr/>
        <a:lstStyle/>
        <a:p>
          <a:endParaRPr lang="ru-RU"/>
        </a:p>
      </dgm:t>
    </dgm:pt>
    <dgm:pt modelId="{7DE2C592-5F74-4DCA-B205-6C5B73DE5255}">
      <dgm:prSet/>
      <dgm:spPr/>
      <dgm:t>
        <a:bodyPr/>
        <a:lstStyle/>
        <a:p>
          <a:pPr rtl="0"/>
          <a:endParaRPr lang="ru-RU" dirty="0"/>
        </a:p>
      </dgm:t>
    </dgm:pt>
    <dgm:pt modelId="{73FBC391-4180-4C60-9A04-07BBFA44291E}" type="parTrans" cxnId="{0B7E2340-9099-4888-A573-4606662A6188}">
      <dgm:prSet/>
      <dgm:spPr/>
      <dgm:t>
        <a:bodyPr/>
        <a:lstStyle/>
        <a:p>
          <a:endParaRPr lang="ru-RU"/>
        </a:p>
      </dgm:t>
    </dgm:pt>
    <dgm:pt modelId="{B39561AD-173F-48C2-9797-F1F6F2F5413C}" type="sibTrans" cxnId="{0B7E2340-9099-4888-A573-4606662A6188}">
      <dgm:prSet/>
      <dgm:spPr/>
      <dgm:t>
        <a:bodyPr/>
        <a:lstStyle/>
        <a:p>
          <a:endParaRPr lang="ru-RU"/>
        </a:p>
      </dgm:t>
    </dgm:pt>
    <dgm:pt modelId="{DFA8AAAF-2E5F-4669-B725-4FA5187ADC2F}">
      <dgm:prSet/>
      <dgm:spPr/>
      <dgm:t>
        <a:bodyPr/>
        <a:lstStyle/>
        <a:p>
          <a:pPr rtl="0"/>
          <a:endParaRPr lang="ru-RU" dirty="0"/>
        </a:p>
      </dgm:t>
    </dgm:pt>
    <dgm:pt modelId="{770978D4-8EA2-40AF-AE96-C197D4632CF6}" type="parTrans" cxnId="{03E85911-898D-49C2-B11D-0A8AF8CC6B4E}">
      <dgm:prSet/>
      <dgm:spPr/>
      <dgm:t>
        <a:bodyPr/>
        <a:lstStyle/>
        <a:p>
          <a:endParaRPr lang="ru-RU"/>
        </a:p>
      </dgm:t>
    </dgm:pt>
    <dgm:pt modelId="{D34A38CF-16E2-43F2-A208-E38004E29165}" type="sibTrans" cxnId="{03E85911-898D-49C2-B11D-0A8AF8CC6B4E}">
      <dgm:prSet/>
      <dgm:spPr/>
      <dgm:t>
        <a:bodyPr/>
        <a:lstStyle/>
        <a:p>
          <a:endParaRPr lang="ru-RU"/>
        </a:p>
      </dgm:t>
    </dgm:pt>
    <dgm:pt modelId="{F467C9F8-2D7E-44D2-8736-200887E3AEFA}">
      <dgm:prSet/>
      <dgm:spPr/>
      <dgm:t>
        <a:bodyPr/>
        <a:lstStyle/>
        <a:p>
          <a:pPr rtl="0"/>
          <a:endParaRPr lang="ru-RU" dirty="0"/>
        </a:p>
      </dgm:t>
    </dgm:pt>
    <dgm:pt modelId="{9EC8062B-A9DE-4F9F-8844-9C07FD317944}" type="parTrans" cxnId="{74E5F9C3-34FE-47AB-8CC0-5FCCC1DD1B9A}">
      <dgm:prSet/>
      <dgm:spPr/>
      <dgm:t>
        <a:bodyPr/>
        <a:lstStyle/>
        <a:p>
          <a:endParaRPr lang="ru-RU"/>
        </a:p>
      </dgm:t>
    </dgm:pt>
    <dgm:pt modelId="{55D5E9B1-77F4-45F8-BC24-F089BF4A053B}" type="sibTrans" cxnId="{74E5F9C3-34FE-47AB-8CC0-5FCCC1DD1B9A}">
      <dgm:prSet/>
      <dgm:spPr/>
      <dgm:t>
        <a:bodyPr/>
        <a:lstStyle/>
        <a:p>
          <a:endParaRPr lang="ru-RU"/>
        </a:p>
      </dgm:t>
    </dgm:pt>
    <dgm:pt modelId="{84EAA921-A6F5-4140-BAB3-A7078607BA75}">
      <dgm:prSet/>
      <dgm:spPr/>
      <dgm:t>
        <a:bodyPr/>
        <a:lstStyle/>
        <a:p>
          <a:pPr rtl="0"/>
          <a:endParaRPr lang="ru-RU" dirty="0"/>
        </a:p>
      </dgm:t>
    </dgm:pt>
    <dgm:pt modelId="{FBD9C372-5AFF-45E0-B2DA-88A2E5402770}" type="parTrans" cxnId="{6007ABA1-5887-4C93-ACBF-C259C4058A2D}">
      <dgm:prSet/>
      <dgm:spPr/>
      <dgm:t>
        <a:bodyPr/>
        <a:lstStyle/>
        <a:p>
          <a:endParaRPr lang="ru-RU"/>
        </a:p>
      </dgm:t>
    </dgm:pt>
    <dgm:pt modelId="{9ABFBB91-6F22-4E8B-87C3-583B636DC7F3}" type="sibTrans" cxnId="{6007ABA1-5887-4C93-ACBF-C259C4058A2D}">
      <dgm:prSet/>
      <dgm:spPr/>
      <dgm:t>
        <a:bodyPr/>
        <a:lstStyle/>
        <a:p>
          <a:endParaRPr lang="ru-RU"/>
        </a:p>
      </dgm:t>
    </dgm:pt>
    <dgm:pt modelId="{8F1BF31B-4CE3-4365-BD22-D6BA4339D360}">
      <dgm:prSet/>
      <dgm:spPr/>
      <dgm:t>
        <a:bodyPr/>
        <a:lstStyle/>
        <a:p>
          <a:pPr rtl="0"/>
          <a:endParaRPr lang="ru-RU" dirty="0"/>
        </a:p>
      </dgm:t>
    </dgm:pt>
    <dgm:pt modelId="{29C0DC7D-27B7-4E8C-A66F-C2B1D7F504EF}" type="parTrans" cxnId="{BC2A8259-D051-4A55-A1BC-E917A0FE4B8B}">
      <dgm:prSet/>
      <dgm:spPr/>
      <dgm:t>
        <a:bodyPr/>
        <a:lstStyle/>
        <a:p>
          <a:endParaRPr lang="ru-RU"/>
        </a:p>
      </dgm:t>
    </dgm:pt>
    <dgm:pt modelId="{398A5733-86C3-4396-8306-D3F3378AAE0B}" type="sibTrans" cxnId="{BC2A8259-D051-4A55-A1BC-E917A0FE4B8B}">
      <dgm:prSet/>
      <dgm:spPr/>
      <dgm:t>
        <a:bodyPr/>
        <a:lstStyle/>
        <a:p>
          <a:endParaRPr lang="ru-RU"/>
        </a:p>
      </dgm:t>
    </dgm:pt>
    <dgm:pt modelId="{89E417BB-747B-45C6-9F30-AD1C5230A5F5}">
      <dgm:prSet/>
      <dgm:spPr/>
      <dgm:t>
        <a:bodyPr/>
        <a:lstStyle/>
        <a:p>
          <a:pPr rtl="0"/>
          <a:r>
            <a:rPr lang="ru-RU" i="1" dirty="0" smtClean="0"/>
            <a:t>Совершенствование налогового администрирования и повышения уровня ответственности главных администраторов доходов</a:t>
          </a:r>
          <a:endParaRPr lang="ru-RU" dirty="0"/>
        </a:p>
      </dgm:t>
    </dgm:pt>
    <dgm:pt modelId="{BBA906F9-4CA5-4E33-A2A8-F76B951E5C73}" type="parTrans" cxnId="{C70FB8E2-956A-4929-8661-FFFE23D93696}">
      <dgm:prSet/>
      <dgm:spPr/>
      <dgm:t>
        <a:bodyPr/>
        <a:lstStyle/>
        <a:p>
          <a:endParaRPr lang="ru-RU"/>
        </a:p>
      </dgm:t>
    </dgm:pt>
    <dgm:pt modelId="{5081A826-7609-454E-BD33-46A7272618B6}" type="sibTrans" cxnId="{C70FB8E2-956A-4929-8661-FFFE23D93696}">
      <dgm:prSet/>
      <dgm:spPr/>
      <dgm:t>
        <a:bodyPr/>
        <a:lstStyle/>
        <a:p>
          <a:endParaRPr lang="ru-RU"/>
        </a:p>
      </dgm:t>
    </dgm:pt>
    <dgm:pt modelId="{DA00C8F9-9BD1-419E-88DD-EEBBFD3A1DBD}">
      <dgm:prSet/>
      <dgm:spPr/>
      <dgm:t>
        <a:bodyPr/>
        <a:lstStyle/>
        <a:p>
          <a:r>
            <a:rPr lang="ru-RU" i="1" dirty="0" smtClean="0">
              <a:solidFill>
                <a:schemeClr val="tx1"/>
              </a:solidFill>
              <a:latin typeface="Times New Roman" pitchFamily="18" charset="0"/>
            </a:rPr>
            <a:t>Сокращение недоимки по налогам</a:t>
          </a:r>
          <a:endParaRPr lang="ru-RU" dirty="0">
            <a:solidFill>
              <a:schemeClr val="tx1"/>
            </a:solidFill>
          </a:endParaRPr>
        </a:p>
      </dgm:t>
    </dgm:pt>
    <dgm:pt modelId="{51D78E4A-2953-4175-AF78-E2BFA3B90379}" type="parTrans" cxnId="{FCF8F544-31C1-4F10-99EB-42112DA4806F}">
      <dgm:prSet/>
      <dgm:spPr/>
      <dgm:t>
        <a:bodyPr/>
        <a:lstStyle/>
        <a:p>
          <a:endParaRPr lang="ru-RU"/>
        </a:p>
      </dgm:t>
    </dgm:pt>
    <dgm:pt modelId="{972898AD-42F2-4121-9BBB-5ACCEC8DEE43}" type="sibTrans" cxnId="{FCF8F544-31C1-4F10-99EB-42112DA4806F}">
      <dgm:prSet/>
      <dgm:spPr/>
      <dgm:t>
        <a:bodyPr/>
        <a:lstStyle/>
        <a:p>
          <a:endParaRPr lang="ru-RU"/>
        </a:p>
      </dgm:t>
    </dgm:pt>
    <dgm:pt modelId="{C68CEDE5-EF4A-449A-88DA-C9F8752CBAAE}">
      <dgm:prSet/>
      <dgm:spPr/>
      <dgm:t>
        <a:bodyPr/>
        <a:lstStyle/>
        <a:p>
          <a:pPr rtl="0"/>
          <a:r>
            <a:rPr lang="ru-RU" i="1" smtClean="0"/>
            <a:t>Совершенствование прогнозирования доходной и расходной части бюджета</a:t>
          </a:r>
          <a:endParaRPr lang="ru-RU"/>
        </a:p>
      </dgm:t>
    </dgm:pt>
    <dgm:pt modelId="{C1A8E579-AD64-45FF-8363-778E67CAB239}" type="parTrans" cxnId="{50EEC089-1E0B-42F7-8953-11A58555778B}">
      <dgm:prSet/>
      <dgm:spPr/>
      <dgm:t>
        <a:bodyPr/>
        <a:lstStyle/>
        <a:p>
          <a:endParaRPr lang="ru-RU"/>
        </a:p>
      </dgm:t>
    </dgm:pt>
    <dgm:pt modelId="{0F98D820-DA3B-4586-AF83-36FA9F51D9FD}" type="sibTrans" cxnId="{50EEC089-1E0B-42F7-8953-11A58555778B}">
      <dgm:prSet/>
      <dgm:spPr/>
      <dgm:t>
        <a:bodyPr/>
        <a:lstStyle/>
        <a:p>
          <a:endParaRPr lang="ru-RU"/>
        </a:p>
      </dgm:t>
    </dgm:pt>
    <dgm:pt modelId="{BD0238EF-DF93-49E0-8B73-0C59F0C89CC8}">
      <dgm:prSet/>
      <dgm:spPr/>
      <dgm:t>
        <a:bodyPr/>
        <a:lstStyle/>
        <a:p>
          <a:pPr rtl="0"/>
          <a:r>
            <a:rPr lang="ru-RU" i="1" smtClean="0"/>
            <a:t>Создание условий для обеспечения устойчивого исполнения местных бюджетов</a:t>
          </a:r>
          <a:endParaRPr lang="ru-RU"/>
        </a:p>
      </dgm:t>
    </dgm:pt>
    <dgm:pt modelId="{D47EE635-49A5-453A-868D-639B42DAEAE6}" type="parTrans" cxnId="{F02ACDB0-2F7E-436F-A1E6-BC6C65B5C921}">
      <dgm:prSet/>
      <dgm:spPr/>
      <dgm:t>
        <a:bodyPr/>
        <a:lstStyle/>
        <a:p>
          <a:endParaRPr lang="ru-RU"/>
        </a:p>
      </dgm:t>
    </dgm:pt>
    <dgm:pt modelId="{B858AA17-7F56-4789-BCFB-4296039659A8}" type="sibTrans" cxnId="{F02ACDB0-2F7E-436F-A1E6-BC6C65B5C921}">
      <dgm:prSet/>
      <dgm:spPr/>
      <dgm:t>
        <a:bodyPr/>
        <a:lstStyle/>
        <a:p>
          <a:endParaRPr lang="ru-RU"/>
        </a:p>
      </dgm:t>
    </dgm:pt>
    <dgm:pt modelId="{C5B171FE-0420-46F8-8BA5-A4BCD96B7240}">
      <dgm:prSet/>
      <dgm:spPr/>
      <dgm:t>
        <a:bodyPr/>
        <a:lstStyle/>
        <a:p>
          <a:pPr rtl="0"/>
          <a:r>
            <a:rPr lang="ru-RU" i="1" dirty="0" smtClean="0"/>
            <a:t>Повышение эффективности управления муниципальной собственностью</a:t>
          </a:r>
          <a:endParaRPr lang="ru-RU" dirty="0"/>
        </a:p>
      </dgm:t>
    </dgm:pt>
    <dgm:pt modelId="{14EBF5CE-1615-4D1F-AE9B-415E923A0E86}" type="parTrans" cxnId="{88D0CC05-215F-4391-9CB8-48A12E771F99}">
      <dgm:prSet/>
      <dgm:spPr/>
      <dgm:t>
        <a:bodyPr/>
        <a:lstStyle/>
        <a:p>
          <a:endParaRPr lang="ru-RU"/>
        </a:p>
      </dgm:t>
    </dgm:pt>
    <dgm:pt modelId="{F941FD9B-AAD8-4007-B77D-E6D63A91EF83}" type="sibTrans" cxnId="{88D0CC05-215F-4391-9CB8-48A12E771F99}">
      <dgm:prSet/>
      <dgm:spPr/>
      <dgm:t>
        <a:bodyPr/>
        <a:lstStyle/>
        <a:p>
          <a:endParaRPr lang="ru-RU"/>
        </a:p>
      </dgm:t>
    </dgm:pt>
    <dgm:pt modelId="{854C97C0-F421-42F4-9B74-B760EBAFE56B}">
      <dgm:prSet/>
      <dgm:spPr/>
      <dgm:t>
        <a:bodyPr/>
        <a:lstStyle/>
        <a:p>
          <a:r>
            <a:rPr lang="ru-RU" i="1" dirty="0" smtClean="0">
              <a:solidFill>
                <a:schemeClr val="tx1"/>
              </a:solidFill>
              <a:latin typeface="Times New Roman" pitchFamily="18" charset="0"/>
            </a:rPr>
            <a:t>Проведение мероприятий по вовлечению в налоговый оборот земельных участков посредством усиления муниципального  земельного контроля и выявления собственников земельных участков, не оформивших права собственности на земельные участки, в целях увеличения налоговой базы по земельному налогу</a:t>
          </a:r>
          <a:endParaRPr lang="ru-RU" dirty="0">
            <a:solidFill>
              <a:schemeClr val="tx1"/>
            </a:solidFill>
          </a:endParaRPr>
        </a:p>
      </dgm:t>
    </dgm:pt>
    <dgm:pt modelId="{B176EFF2-DC37-4E9B-A0B5-AADCF31D3288}" type="parTrans" cxnId="{A46F7524-B62D-4CC3-9E0F-4991CF4FD9F4}">
      <dgm:prSet/>
      <dgm:spPr/>
      <dgm:t>
        <a:bodyPr/>
        <a:lstStyle/>
        <a:p>
          <a:endParaRPr lang="ru-RU"/>
        </a:p>
      </dgm:t>
    </dgm:pt>
    <dgm:pt modelId="{A50AC351-C27B-450D-8BAD-6F5188F83EC9}" type="sibTrans" cxnId="{A46F7524-B62D-4CC3-9E0F-4991CF4FD9F4}">
      <dgm:prSet/>
      <dgm:spPr/>
      <dgm:t>
        <a:bodyPr/>
        <a:lstStyle/>
        <a:p>
          <a:endParaRPr lang="ru-RU"/>
        </a:p>
      </dgm:t>
    </dgm:pt>
    <dgm:pt modelId="{BFF6D543-802B-4FE7-B2EA-20485F5BDBC9}" type="pres">
      <dgm:prSet presAssocID="{F30AFA87-C18E-46EB-B33B-2A9FA90EC7C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516492-A370-41D4-8947-03D1D54B907E}" type="pres">
      <dgm:prSet presAssocID="{27897A97-2B97-4988-95CE-78855AD53368}" presName="composite" presStyleCnt="0"/>
      <dgm:spPr/>
    </dgm:pt>
    <dgm:pt modelId="{FE07534B-5528-415B-B67F-49E17A70B546}" type="pres">
      <dgm:prSet presAssocID="{27897A97-2B97-4988-95CE-78855AD53368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BF971B-2380-4A80-824E-5B85853BBA50}" type="pres">
      <dgm:prSet presAssocID="{27897A97-2B97-4988-95CE-78855AD53368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C7D97C-FAB3-4863-9A11-863629649442}" type="pres">
      <dgm:prSet presAssocID="{D71953B4-E0E9-42CF-8A73-27CAC8114470}" presName="sp" presStyleCnt="0"/>
      <dgm:spPr/>
    </dgm:pt>
    <dgm:pt modelId="{64AF3D85-7F7C-4657-9282-F50CBD0558CB}" type="pres">
      <dgm:prSet presAssocID="{7DE2C592-5F74-4DCA-B205-6C5B73DE5255}" presName="composite" presStyleCnt="0"/>
      <dgm:spPr/>
    </dgm:pt>
    <dgm:pt modelId="{B2F991F8-2918-4066-AB41-5D60FA1E6E85}" type="pres">
      <dgm:prSet presAssocID="{7DE2C592-5F74-4DCA-B205-6C5B73DE5255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0EA57-CF1D-4D72-AC17-C532C3F35F51}" type="pres">
      <dgm:prSet presAssocID="{7DE2C592-5F74-4DCA-B205-6C5B73DE5255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FD22AB-83D2-4348-BD8D-D142F43AB3BB}" type="pres">
      <dgm:prSet presAssocID="{B39561AD-173F-48C2-9797-F1F6F2F5413C}" presName="sp" presStyleCnt="0"/>
      <dgm:spPr/>
    </dgm:pt>
    <dgm:pt modelId="{8B23ADB8-9524-4C51-9FC9-5ADE6AF1C022}" type="pres">
      <dgm:prSet presAssocID="{DFA8AAAF-2E5F-4669-B725-4FA5187ADC2F}" presName="composite" presStyleCnt="0"/>
      <dgm:spPr/>
    </dgm:pt>
    <dgm:pt modelId="{6865A373-8D3E-46AE-812A-3DC7AB2235A1}" type="pres">
      <dgm:prSet presAssocID="{DFA8AAAF-2E5F-4669-B725-4FA5187ADC2F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D3A87C-A94B-46E9-AB7B-E7AEDB7FC898}" type="pres">
      <dgm:prSet presAssocID="{DFA8AAAF-2E5F-4669-B725-4FA5187ADC2F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C7EBA-69CD-4ECA-AAFB-0F3BAAD94AB7}" type="pres">
      <dgm:prSet presAssocID="{D34A38CF-16E2-43F2-A208-E38004E29165}" presName="sp" presStyleCnt="0"/>
      <dgm:spPr/>
    </dgm:pt>
    <dgm:pt modelId="{05C24232-0195-4A3A-836F-0CB1FFA8412F}" type="pres">
      <dgm:prSet presAssocID="{F467C9F8-2D7E-44D2-8736-200887E3AEFA}" presName="composite" presStyleCnt="0"/>
      <dgm:spPr/>
    </dgm:pt>
    <dgm:pt modelId="{926C412B-FFB5-4265-B9FC-BECA444B97B8}" type="pres">
      <dgm:prSet presAssocID="{F467C9F8-2D7E-44D2-8736-200887E3AEFA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CB0BD2-1E18-44B7-9BED-D9D1FC3CA97B}" type="pres">
      <dgm:prSet presAssocID="{F467C9F8-2D7E-44D2-8736-200887E3AEFA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52E588-B511-4711-94E7-5FD6D0947E7C}" type="pres">
      <dgm:prSet presAssocID="{55D5E9B1-77F4-45F8-BC24-F089BF4A053B}" presName="sp" presStyleCnt="0"/>
      <dgm:spPr/>
    </dgm:pt>
    <dgm:pt modelId="{776CC4AF-B551-4A6A-AB77-17E594D2F6D5}" type="pres">
      <dgm:prSet presAssocID="{84EAA921-A6F5-4140-BAB3-A7078607BA75}" presName="composite" presStyleCnt="0"/>
      <dgm:spPr/>
    </dgm:pt>
    <dgm:pt modelId="{2877DD26-A1A5-447E-817C-FACCE18CD225}" type="pres">
      <dgm:prSet presAssocID="{84EAA921-A6F5-4140-BAB3-A7078607BA75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104E12-E4E6-486C-981A-BBFA04F81695}" type="pres">
      <dgm:prSet presAssocID="{84EAA921-A6F5-4140-BAB3-A7078607BA75}" presName="descendantText" presStyleLbl="alignAcc1" presStyleIdx="4" presStyleCnt="6" custLinFactNeighborX="91" custLinFactNeighborY="7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6FB9B3-2B8F-47E3-B424-0D9FFCA4DC9B}" type="pres">
      <dgm:prSet presAssocID="{9ABFBB91-6F22-4E8B-87C3-583B636DC7F3}" presName="sp" presStyleCnt="0"/>
      <dgm:spPr/>
    </dgm:pt>
    <dgm:pt modelId="{D17AFF6C-7286-4607-9ECF-A3A8CD30D27B}" type="pres">
      <dgm:prSet presAssocID="{8F1BF31B-4CE3-4365-BD22-D6BA4339D360}" presName="composite" presStyleCnt="0"/>
      <dgm:spPr/>
    </dgm:pt>
    <dgm:pt modelId="{867EC08F-AA30-4A82-B549-E23FF9E5AFF3}" type="pres">
      <dgm:prSet presAssocID="{8F1BF31B-4CE3-4365-BD22-D6BA4339D360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FD4D94-B802-46E2-8A9E-7639D281D195}" type="pres">
      <dgm:prSet presAssocID="{8F1BF31B-4CE3-4365-BD22-D6BA4339D360}" presName="descendantText" presStyleLbl="alignAcc1" presStyleIdx="5" presStyleCnt="6" custLinFactNeighborX="0" custLinFactNeighborY="55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2A8259-D051-4A55-A1BC-E917A0FE4B8B}" srcId="{F30AFA87-C18E-46EB-B33B-2A9FA90EC7CF}" destId="{8F1BF31B-4CE3-4365-BD22-D6BA4339D360}" srcOrd="5" destOrd="0" parTransId="{29C0DC7D-27B7-4E8C-A66F-C2B1D7F504EF}" sibTransId="{398A5733-86C3-4396-8306-D3F3378AAE0B}"/>
    <dgm:cxn modelId="{3C12462E-FB61-4B69-AD53-9F2416D4A2D8}" type="presOf" srcId="{7DE2C592-5F74-4DCA-B205-6C5B73DE5255}" destId="{B2F991F8-2918-4066-AB41-5D60FA1E6E85}" srcOrd="0" destOrd="0" presId="urn:microsoft.com/office/officeart/2005/8/layout/chevron2"/>
    <dgm:cxn modelId="{0B7E2340-9099-4888-A573-4606662A6188}" srcId="{F30AFA87-C18E-46EB-B33B-2A9FA90EC7CF}" destId="{7DE2C592-5F74-4DCA-B205-6C5B73DE5255}" srcOrd="1" destOrd="0" parTransId="{73FBC391-4180-4C60-9A04-07BBFA44291E}" sibTransId="{B39561AD-173F-48C2-9797-F1F6F2F5413C}"/>
    <dgm:cxn modelId="{4E64E191-CA34-4321-99EB-673A9E1BB9E2}" type="presOf" srcId="{BD0238EF-DF93-49E0-8B73-0C59F0C89CC8}" destId="{77CB0BD2-1E18-44B7-9BED-D9D1FC3CA97B}" srcOrd="0" destOrd="0" presId="urn:microsoft.com/office/officeart/2005/8/layout/chevron2"/>
    <dgm:cxn modelId="{6007ABA1-5887-4C93-ACBF-C259C4058A2D}" srcId="{F30AFA87-C18E-46EB-B33B-2A9FA90EC7CF}" destId="{84EAA921-A6F5-4140-BAB3-A7078607BA75}" srcOrd="4" destOrd="0" parTransId="{FBD9C372-5AFF-45E0-B2DA-88A2E5402770}" sibTransId="{9ABFBB91-6F22-4E8B-87C3-583B636DC7F3}"/>
    <dgm:cxn modelId="{B0E8E06A-3A99-496B-8985-6F8E525E86B0}" type="presOf" srcId="{27897A97-2B97-4988-95CE-78855AD53368}" destId="{FE07534B-5528-415B-B67F-49E17A70B546}" srcOrd="0" destOrd="0" presId="urn:microsoft.com/office/officeart/2005/8/layout/chevron2"/>
    <dgm:cxn modelId="{85E109C3-E3D6-4CC1-A4E7-7ABE293A3A58}" type="presOf" srcId="{84EAA921-A6F5-4140-BAB3-A7078607BA75}" destId="{2877DD26-A1A5-447E-817C-FACCE18CD225}" srcOrd="0" destOrd="0" presId="urn:microsoft.com/office/officeart/2005/8/layout/chevron2"/>
    <dgm:cxn modelId="{03E85911-898D-49C2-B11D-0A8AF8CC6B4E}" srcId="{F30AFA87-C18E-46EB-B33B-2A9FA90EC7CF}" destId="{DFA8AAAF-2E5F-4669-B725-4FA5187ADC2F}" srcOrd="2" destOrd="0" parTransId="{770978D4-8EA2-40AF-AE96-C197D4632CF6}" sibTransId="{D34A38CF-16E2-43F2-A208-E38004E29165}"/>
    <dgm:cxn modelId="{74E5F9C3-34FE-47AB-8CC0-5FCCC1DD1B9A}" srcId="{F30AFA87-C18E-46EB-B33B-2A9FA90EC7CF}" destId="{F467C9F8-2D7E-44D2-8736-200887E3AEFA}" srcOrd="3" destOrd="0" parTransId="{9EC8062B-A9DE-4F9F-8844-9C07FD317944}" sibTransId="{55D5E9B1-77F4-45F8-BC24-F089BF4A053B}"/>
    <dgm:cxn modelId="{50EEC089-1E0B-42F7-8953-11A58555778B}" srcId="{DFA8AAAF-2E5F-4669-B725-4FA5187ADC2F}" destId="{C68CEDE5-EF4A-449A-88DA-C9F8752CBAAE}" srcOrd="0" destOrd="0" parTransId="{C1A8E579-AD64-45FF-8363-778E67CAB239}" sibTransId="{0F98D820-DA3B-4586-AF83-36FA9F51D9FD}"/>
    <dgm:cxn modelId="{649A6011-2483-49CD-A77E-EB4114DDD195}" type="presOf" srcId="{C68CEDE5-EF4A-449A-88DA-C9F8752CBAAE}" destId="{15D3A87C-A94B-46E9-AB7B-E7AEDB7FC898}" srcOrd="0" destOrd="0" presId="urn:microsoft.com/office/officeart/2005/8/layout/chevron2"/>
    <dgm:cxn modelId="{FCF8F544-31C1-4F10-99EB-42112DA4806F}" srcId="{7DE2C592-5F74-4DCA-B205-6C5B73DE5255}" destId="{DA00C8F9-9BD1-419E-88DD-EEBBFD3A1DBD}" srcOrd="0" destOrd="0" parTransId="{51D78E4A-2953-4175-AF78-E2BFA3B90379}" sibTransId="{972898AD-42F2-4121-9BBB-5ACCEC8DEE43}"/>
    <dgm:cxn modelId="{C70FB8E2-956A-4929-8661-FFFE23D93696}" srcId="{27897A97-2B97-4988-95CE-78855AD53368}" destId="{89E417BB-747B-45C6-9F30-AD1C5230A5F5}" srcOrd="0" destOrd="0" parTransId="{BBA906F9-4CA5-4E33-A2A8-F76B951E5C73}" sibTransId="{5081A826-7609-454E-BD33-46A7272618B6}"/>
    <dgm:cxn modelId="{B9266C7D-A480-4698-B81A-73D1A7805BE0}" type="presOf" srcId="{89E417BB-747B-45C6-9F30-AD1C5230A5F5}" destId="{81BF971B-2380-4A80-824E-5B85853BBA50}" srcOrd="0" destOrd="0" presId="urn:microsoft.com/office/officeart/2005/8/layout/chevron2"/>
    <dgm:cxn modelId="{95271EC0-EBCC-47CF-AB10-EB670F46D545}" srcId="{F30AFA87-C18E-46EB-B33B-2A9FA90EC7CF}" destId="{27897A97-2B97-4988-95CE-78855AD53368}" srcOrd="0" destOrd="0" parTransId="{B35B292F-7889-4541-B0DF-2C24DE0F706B}" sibTransId="{D71953B4-E0E9-42CF-8A73-27CAC8114470}"/>
    <dgm:cxn modelId="{88D0CC05-215F-4391-9CB8-48A12E771F99}" srcId="{84EAA921-A6F5-4140-BAB3-A7078607BA75}" destId="{C5B171FE-0420-46F8-8BA5-A4BCD96B7240}" srcOrd="0" destOrd="0" parTransId="{14EBF5CE-1615-4D1F-AE9B-415E923A0E86}" sibTransId="{F941FD9B-AAD8-4007-B77D-E6D63A91EF83}"/>
    <dgm:cxn modelId="{A670C53E-27D9-4AD5-B119-560B96B0D2F1}" type="presOf" srcId="{DFA8AAAF-2E5F-4669-B725-4FA5187ADC2F}" destId="{6865A373-8D3E-46AE-812A-3DC7AB2235A1}" srcOrd="0" destOrd="0" presId="urn:microsoft.com/office/officeart/2005/8/layout/chevron2"/>
    <dgm:cxn modelId="{A7169BBD-0810-406D-BBB9-EA6C760BC8A4}" type="presOf" srcId="{DA00C8F9-9BD1-419E-88DD-EEBBFD3A1DBD}" destId="{CC20EA57-CF1D-4D72-AC17-C532C3F35F51}" srcOrd="0" destOrd="0" presId="urn:microsoft.com/office/officeart/2005/8/layout/chevron2"/>
    <dgm:cxn modelId="{1A4575E3-8881-4C20-BC36-292CD3FBEB64}" type="presOf" srcId="{F467C9F8-2D7E-44D2-8736-200887E3AEFA}" destId="{926C412B-FFB5-4265-B9FC-BECA444B97B8}" srcOrd="0" destOrd="0" presId="urn:microsoft.com/office/officeart/2005/8/layout/chevron2"/>
    <dgm:cxn modelId="{4579F694-39C6-46AC-9836-9D803728D7CD}" type="presOf" srcId="{854C97C0-F421-42F4-9B74-B760EBAFE56B}" destId="{38FD4D94-B802-46E2-8A9E-7639D281D195}" srcOrd="0" destOrd="0" presId="urn:microsoft.com/office/officeart/2005/8/layout/chevron2"/>
    <dgm:cxn modelId="{A46F7524-B62D-4CC3-9E0F-4991CF4FD9F4}" srcId="{8F1BF31B-4CE3-4365-BD22-D6BA4339D360}" destId="{854C97C0-F421-42F4-9B74-B760EBAFE56B}" srcOrd="0" destOrd="0" parTransId="{B176EFF2-DC37-4E9B-A0B5-AADCF31D3288}" sibTransId="{A50AC351-C27B-450D-8BAD-6F5188F83EC9}"/>
    <dgm:cxn modelId="{2F85A3A9-BC34-4449-8363-6F51CA552C08}" type="presOf" srcId="{8F1BF31B-4CE3-4365-BD22-D6BA4339D360}" destId="{867EC08F-AA30-4A82-B549-E23FF9E5AFF3}" srcOrd="0" destOrd="0" presId="urn:microsoft.com/office/officeart/2005/8/layout/chevron2"/>
    <dgm:cxn modelId="{CFA2AFFA-02C7-4888-ABF1-3E7039640B1A}" type="presOf" srcId="{C5B171FE-0420-46F8-8BA5-A4BCD96B7240}" destId="{4C104E12-E4E6-486C-981A-BBFA04F81695}" srcOrd="0" destOrd="0" presId="urn:microsoft.com/office/officeart/2005/8/layout/chevron2"/>
    <dgm:cxn modelId="{F02ACDB0-2F7E-436F-A1E6-BC6C65B5C921}" srcId="{F467C9F8-2D7E-44D2-8736-200887E3AEFA}" destId="{BD0238EF-DF93-49E0-8B73-0C59F0C89CC8}" srcOrd="0" destOrd="0" parTransId="{D47EE635-49A5-453A-868D-639B42DAEAE6}" sibTransId="{B858AA17-7F56-4789-BCFB-4296039659A8}"/>
    <dgm:cxn modelId="{75D98243-99F4-4B71-9DD4-C970CC97298B}" type="presOf" srcId="{F30AFA87-C18E-46EB-B33B-2A9FA90EC7CF}" destId="{BFF6D543-802B-4FE7-B2EA-20485F5BDBC9}" srcOrd="0" destOrd="0" presId="urn:microsoft.com/office/officeart/2005/8/layout/chevron2"/>
    <dgm:cxn modelId="{08D784DC-2057-4650-88E5-A8731F3358FF}" type="presParOf" srcId="{BFF6D543-802B-4FE7-B2EA-20485F5BDBC9}" destId="{E1516492-A370-41D4-8947-03D1D54B907E}" srcOrd="0" destOrd="0" presId="urn:microsoft.com/office/officeart/2005/8/layout/chevron2"/>
    <dgm:cxn modelId="{592AB2BC-784B-421C-9CA9-EEB4B7E6ECF8}" type="presParOf" srcId="{E1516492-A370-41D4-8947-03D1D54B907E}" destId="{FE07534B-5528-415B-B67F-49E17A70B546}" srcOrd="0" destOrd="0" presId="urn:microsoft.com/office/officeart/2005/8/layout/chevron2"/>
    <dgm:cxn modelId="{CDBED391-9D02-4036-B188-A6621B2AFC84}" type="presParOf" srcId="{E1516492-A370-41D4-8947-03D1D54B907E}" destId="{81BF971B-2380-4A80-824E-5B85853BBA50}" srcOrd="1" destOrd="0" presId="urn:microsoft.com/office/officeart/2005/8/layout/chevron2"/>
    <dgm:cxn modelId="{35693EDF-5020-4B78-AEF8-528720DAD0D2}" type="presParOf" srcId="{BFF6D543-802B-4FE7-B2EA-20485F5BDBC9}" destId="{32C7D97C-FAB3-4863-9A11-863629649442}" srcOrd="1" destOrd="0" presId="urn:microsoft.com/office/officeart/2005/8/layout/chevron2"/>
    <dgm:cxn modelId="{85C19278-AE5F-40BA-9B30-4FC542DD7F99}" type="presParOf" srcId="{BFF6D543-802B-4FE7-B2EA-20485F5BDBC9}" destId="{64AF3D85-7F7C-4657-9282-F50CBD0558CB}" srcOrd="2" destOrd="0" presId="urn:microsoft.com/office/officeart/2005/8/layout/chevron2"/>
    <dgm:cxn modelId="{A567E0EF-AAE5-4B6E-B980-F982FB339015}" type="presParOf" srcId="{64AF3D85-7F7C-4657-9282-F50CBD0558CB}" destId="{B2F991F8-2918-4066-AB41-5D60FA1E6E85}" srcOrd="0" destOrd="0" presId="urn:microsoft.com/office/officeart/2005/8/layout/chevron2"/>
    <dgm:cxn modelId="{82312927-D687-43BF-A86A-98B71B4DB404}" type="presParOf" srcId="{64AF3D85-7F7C-4657-9282-F50CBD0558CB}" destId="{CC20EA57-CF1D-4D72-AC17-C532C3F35F51}" srcOrd="1" destOrd="0" presId="urn:microsoft.com/office/officeart/2005/8/layout/chevron2"/>
    <dgm:cxn modelId="{89B26B54-87E0-45FC-B098-F7CA75804488}" type="presParOf" srcId="{BFF6D543-802B-4FE7-B2EA-20485F5BDBC9}" destId="{98FD22AB-83D2-4348-BD8D-D142F43AB3BB}" srcOrd="3" destOrd="0" presId="urn:microsoft.com/office/officeart/2005/8/layout/chevron2"/>
    <dgm:cxn modelId="{5C71355C-2920-4511-881B-A8B3896503B3}" type="presParOf" srcId="{BFF6D543-802B-4FE7-B2EA-20485F5BDBC9}" destId="{8B23ADB8-9524-4C51-9FC9-5ADE6AF1C022}" srcOrd="4" destOrd="0" presId="urn:microsoft.com/office/officeart/2005/8/layout/chevron2"/>
    <dgm:cxn modelId="{B5847E36-FC30-41E8-B186-9E4B6320320F}" type="presParOf" srcId="{8B23ADB8-9524-4C51-9FC9-5ADE6AF1C022}" destId="{6865A373-8D3E-46AE-812A-3DC7AB2235A1}" srcOrd="0" destOrd="0" presId="urn:microsoft.com/office/officeart/2005/8/layout/chevron2"/>
    <dgm:cxn modelId="{7C2FF5F1-5556-4A07-88D8-FEDFAA69044C}" type="presParOf" srcId="{8B23ADB8-9524-4C51-9FC9-5ADE6AF1C022}" destId="{15D3A87C-A94B-46E9-AB7B-E7AEDB7FC898}" srcOrd="1" destOrd="0" presId="urn:microsoft.com/office/officeart/2005/8/layout/chevron2"/>
    <dgm:cxn modelId="{5DDE7B30-306E-470D-A266-AD0CBCF4FCED}" type="presParOf" srcId="{BFF6D543-802B-4FE7-B2EA-20485F5BDBC9}" destId="{830C7EBA-69CD-4ECA-AAFB-0F3BAAD94AB7}" srcOrd="5" destOrd="0" presId="urn:microsoft.com/office/officeart/2005/8/layout/chevron2"/>
    <dgm:cxn modelId="{93C4FA26-9113-4341-90E4-38F6063049E7}" type="presParOf" srcId="{BFF6D543-802B-4FE7-B2EA-20485F5BDBC9}" destId="{05C24232-0195-4A3A-836F-0CB1FFA8412F}" srcOrd="6" destOrd="0" presId="urn:microsoft.com/office/officeart/2005/8/layout/chevron2"/>
    <dgm:cxn modelId="{A27CB852-FA2D-41BA-A995-06BE6B5E7BB1}" type="presParOf" srcId="{05C24232-0195-4A3A-836F-0CB1FFA8412F}" destId="{926C412B-FFB5-4265-B9FC-BECA444B97B8}" srcOrd="0" destOrd="0" presId="urn:microsoft.com/office/officeart/2005/8/layout/chevron2"/>
    <dgm:cxn modelId="{0590E3FB-728E-4FBC-B9BF-50C6E8B1BE5C}" type="presParOf" srcId="{05C24232-0195-4A3A-836F-0CB1FFA8412F}" destId="{77CB0BD2-1E18-44B7-9BED-D9D1FC3CA97B}" srcOrd="1" destOrd="0" presId="urn:microsoft.com/office/officeart/2005/8/layout/chevron2"/>
    <dgm:cxn modelId="{63B5B137-64E7-4EB5-8D9C-D6C02573902F}" type="presParOf" srcId="{BFF6D543-802B-4FE7-B2EA-20485F5BDBC9}" destId="{7152E588-B511-4711-94E7-5FD6D0947E7C}" srcOrd="7" destOrd="0" presId="urn:microsoft.com/office/officeart/2005/8/layout/chevron2"/>
    <dgm:cxn modelId="{DACE4F46-C7DF-43DC-BEF1-1732664FEFBD}" type="presParOf" srcId="{BFF6D543-802B-4FE7-B2EA-20485F5BDBC9}" destId="{776CC4AF-B551-4A6A-AB77-17E594D2F6D5}" srcOrd="8" destOrd="0" presId="urn:microsoft.com/office/officeart/2005/8/layout/chevron2"/>
    <dgm:cxn modelId="{555725B8-711A-4455-BBF5-67857885333F}" type="presParOf" srcId="{776CC4AF-B551-4A6A-AB77-17E594D2F6D5}" destId="{2877DD26-A1A5-447E-817C-FACCE18CD225}" srcOrd="0" destOrd="0" presId="urn:microsoft.com/office/officeart/2005/8/layout/chevron2"/>
    <dgm:cxn modelId="{B753BCB7-FA09-4576-A070-1B028E2E5D17}" type="presParOf" srcId="{776CC4AF-B551-4A6A-AB77-17E594D2F6D5}" destId="{4C104E12-E4E6-486C-981A-BBFA04F81695}" srcOrd="1" destOrd="0" presId="urn:microsoft.com/office/officeart/2005/8/layout/chevron2"/>
    <dgm:cxn modelId="{E9DE1F90-1489-4577-8AAC-E2C656A913F2}" type="presParOf" srcId="{BFF6D543-802B-4FE7-B2EA-20485F5BDBC9}" destId="{F26FB9B3-2B8F-47E3-B424-0D9FFCA4DC9B}" srcOrd="9" destOrd="0" presId="urn:microsoft.com/office/officeart/2005/8/layout/chevron2"/>
    <dgm:cxn modelId="{D114A6C4-E423-4815-B0C7-8387F7C2D655}" type="presParOf" srcId="{BFF6D543-802B-4FE7-B2EA-20485F5BDBC9}" destId="{D17AFF6C-7286-4607-9ECF-A3A8CD30D27B}" srcOrd="10" destOrd="0" presId="urn:microsoft.com/office/officeart/2005/8/layout/chevron2"/>
    <dgm:cxn modelId="{62DF530D-2315-4539-A9DB-9D226972888F}" type="presParOf" srcId="{D17AFF6C-7286-4607-9ECF-A3A8CD30D27B}" destId="{867EC08F-AA30-4A82-B549-E23FF9E5AFF3}" srcOrd="0" destOrd="0" presId="urn:microsoft.com/office/officeart/2005/8/layout/chevron2"/>
    <dgm:cxn modelId="{F75D8FFC-18DB-4735-8C69-C372AD2F9427}" type="presParOf" srcId="{D17AFF6C-7286-4607-9ECF-A3A8CD30D27B}" destId="{38FD4D94-B802-46E2-8A9E-7639D281D19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Муниципальная программа "Благоустройство территории Угранского сельского поселения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i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Совершенствование системы комплексного благоустройства Угранского сельского поселения Угранского района Смоленской области, создание комфортных условий проживания и отдыха населения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ctr"/>
          <a:r>
            <a:rPr lang="ru-RU" dirty="0" smtClean="0"/>
            <a:t>Создание условий для работы и отдыха жителей сельского поселения;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291DCBD7-3E91-434C-89BE-D3CFE0E19FA7}">
      <dgm:prSet/>
      <dgm:spPr/>
      <dgm:t>
        <a:bodyPr/>
        <a:lstStyle/>
        <a:p>
          <a:pPr algn="ctr"/>
          <a:r>
            <a:rPr lang="ru-RU" dirty="0" smtClean="0"/>
            <a:t>Улучшение состояния территорий    Угранского сельского поселения;</a:t>
          </a:r>
          <a:endParaRPr lang="ru-RU" dirty="0"/>
        </a:p>
      </dgm:t>
    </dgm:pt>
    <dgm:pt modelId="{F57EA82B-A6D4-47BA-B454-3389411D96C4}" type="parTrans" cxnId="{41168184-4D88-478B-8F91-0A9007231F0B}">
      <dgm:prSet/>
      <dgm:spPr/>
      <dgm:t>
        <a:bodyPr/>
        <a:lstStyle/>
        <a:p>
          <a:endParaRPr lang="ru-RU"/>
        </a:p>
      </dgm:t>
    </dgm:pt>
    <dgm:pt modelId="{52D0D54B-97B8-419E-A5D7-534B1E4FA4F1}" type="sibTrans" cxnId="{41168184-4D88-478B-8F91-0A9007231F0B}">
      <dgm:prSet/>
      <dgm:spPr/>
      <dgm:t>
        <a:bodyPr/>
        <a:lstStyle/>
        <a:p>
          <a:endParaRPr lang="ru-RU"/>
        </a:p>
      </dgm:t>
    </dgm:pt>
    <dgm:pt modelId="{AAAD35C4-0BFC-40F6-AA3B-6198CAD84EB4}">
      <dgm:prSet/>
      <dgm:spPr/>
      <dgm:t>
        <a:bodyPr/>
        <a:lstStyle/>
        <a:p>
          <a:pPr algn="ctr"/>
          <a:r>
            <a:rPr lang="ru-RU" dirty="0" smtClean="0"/>
            <a:t>Привитие жителям сельского поселения любви и уважения к своему населенному пункту, к соблюдению чистоты и порядка на территории муниципального образования;</a:t>
          </a:r>
          <a:endParaRPr lang="ru-RU" dirty="0"/>
        </a:p>
      </dgm:t>
    </dgm:pt>
    <dgm:pt modelId="{54F6147C-5288-4786-94FE-4F850CF1FB39}" type="parTrans" cxnId="{002DB25C-DA43-4397-8561-74753021833C}">
      <dgm:prSet/>
      <dgm:spPr/>
      <dgm:t>
        <a:bodyPr/>
        <a:lstStyle/>
        <a:p>
          <a:endParaRPr lang="ru-RU"/>
        </a:p>
      </dgm:t>
    </dgm:pt>
    <dgm:pt modelId="{CB61C5CF-CAD5-4A9C-8A10-505FB9ACBEF1}" type="sibTrans" cxnId="{002DB25C-DA43-4397-8561-74753021833C}">
      <dgm:prSet/>
      <dgm:spPr/>
      <dgm:t>
        <a:bodyPr/>
        <a:lstStyle/>
        <a:p>
          <a:endParaRPr lang="ru-RU"/>
        </a:p>
      </dgm:t>
    </dgm:pt>
    <dgm:pt modelId="{2FA90D6B-0ADE-415E-86F5-6F37E12B8FA0}">
      <dgm:prSet/>
      <dgm:spPr/>
      <dgm:t>
        <a:bodyPr/>
        <a:lstStyle/>
        <a:p>
          <a:pPr algn="ctr"/>
          <a:r>
            <a:rPr lang="ru-RU" dirty="0" smtClean="0"/>
            <a:t>Благоустроенность населенных пунктов поселения</a:t>
          </a:r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B74D9A3-8AAC-433C-A1AD-94A4F032BE10}" type="parTrans" cxnId="{D9C62BCB-EB0E-41B3-A9E8-8E82CE7DF79A}">
      <dgm:prSet/>
      <dgm:spPr/>
      <dgm:t>
        <a:bodyPr/>
        <a:lstStyle/>
        <a:p>
          <a:endParaRPr lang="ru-RU"/>
        </a:p>
      </dgm:t>
    </dgm:pt>
    <dgm:pt modelId="{1A9CF303-DF05-4499-A8CF-5B9EC8694583}" type="sibTrans" cxnId="{D9C62BCB-EB0E-41B3-A9E8-8E82CE7DF79A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-830" custLinFactNeighborY="-9382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1967AD-7C42-4994-B558-2C8C958A965A}" type="presOf" srcId="{291DCBD7-3E91-434C-89BE-D3CFE0E19FA7}" destId="{7745A866-BBD4-4C1B-859E-B370BA5BE7D5}" srcOrd="0" destOrd="1" presId="urn:microsoft.com/office/officeart/2009/3/layout/IncreasingArrowsProcess"/>
    <dgm:cxn modelId="{41168184-4D88-478B-8F91-0A9007231F0B}" srcId="{8F5D091D-E5AA-49D9-AD27-EF494FE06E6B}" destId="{291DCBD7-3E91-434C-89BE-D3CFE0E19FA7}" srcOrd="1" destOrd="0" parTransId="{F57EA82B-A6D4-47BA-B454-3389411D96C4}" sibTransId="{52D0D54B-97B8-419E-A5D7-534B1E4FA4F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002DB25C-DA43-4397-8561-74753021833C}" srcId="{8F5D091D-E5AA-49D9-AD27-EF494FE06E6B}" destId="{AAAD35C4-0BFC-40F6-AA3B-6198CAD84EB4}" srcOrd="2" destOrd="0" parTransId="{54F6147C-5288-4786-94FE-4F850CF1FB39}" sibTransId="{CB61C5CF-CAD5-4A9C-8A10-505FB9ACBEF1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DD70E819-45C4-48FD-8ECC-974977CAA9E3}" type="presOf" srcId="{8F5D091D-E5AA-49D9-AD27-EF494FE06E6B}" destId="{1477D9F9-D4F0-4480-8277-3DF8901FD24A}" srcOrd="0" destOrd="0" presId="urn:microsoft.com/office/officeart/2009/3/layout/IncreasingArrowsProcess"/>
    <dgm:cxn modelId="{7B4D7536-0341-4C13-8DEC-3CE70E1D5862}" type="presOf" srcId="{A95E9DC1-93B5-4FC3-9B08-531B265DC81A}" destId="{7FD59B72-00EF-4F0D-97DC-6CDD9AA3ED2A}" srcOrd="0" destOrd="0" presId="urn:microsoft.com/office/officeart/2009/3/layout/IncreasingArrowsProcess"/>
    <dgm:cxn modelId="{DB5949AB-1726-4809-A3FC-68BB3BD8B089}" type="presOf" srcId="{3D67B468-808A-4EEA-890C-1D2D87225140}" destId="{3E05A756-A1F9-466B-A54B-A6A05D5CF3DA}" srcOrd="0" destOrd="0" presId="urn:microsoft.com/office/officeart/2009/3/layout/IncreasingArrowsProcess"/>
    <dgm:cxn modelId="{1B20F1E9-2BA5-4E3E-A010-45FFC9ECE47F}" type="presOf" srcId="{2D990593-81FB-4C2D-AF65-C67B9E36CDB2}" destId="{57528B6D-6145-48AE-9E07-12F2D1984C16}" srcOrd="0" destOrd="0" presId="urn:microsoft.com/office/officeart/2009/3/layout/IncreasingArrowsProcess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C5F458BC-A436-4FE9-8415-D11EBB0822DF}" type="presOf" srcId="{AAAD35C4-0BFC-40F6-AA3B-6198CAD84EB4}" destId="{7745A866-BBD4-4C1B-859E-B370BA5BE7D5}" srcOrd="0" destOrd="2" presId="urn:microsoft.com/office/officeart/2009/3/layout/IncreasingArrowsProcess"/>
    <dgm:cxn modelId="{35C97429-E885-4D09-BE82-77F19E4E344B}" type="presOf" srcId="{2EC0A499-9838-4274-B69A-577554E9E68C}" destId="{7745A866-BBD4-4C1B-859E-B370BA5BE7D5}" srcOrd="0" destOrd="0" presId="urn:microsoft.com/office/officeart/2009/3/layout/IncreasingArrowsProcess"/>
    <dgm:cxn modelId="{0487E48B-1444-442C-A7B8-8CDBBC61D971}" srcId="{1A2245C1-91AC-468C-82A0-A2C131D12DC0}" destId="{249E4ABF-0DE6-4FAE-9094-77358E557504}" srcOrd="1" destOrd="0" parTransId="{9DA01351-4647-42C3-98E9-59FBF50CB910}" sibTransId="{12D8F498-0DE5-4E2E-993E-FD711AA423BA}"/>
    <dgm:cxn modelId="{650D8CC6-6467-48B0-980C-8EBE58B75F0F}" type="presOf" srcId="{4DB8F81E-975E-4074-BBAC-993340300261}" destId="{D5595A76-4533-4CC9-AA51-46E7B6623F5B}" srcOrd="0" destOrd="0" presId="urn:microsoft.com/office/officeart/2009/3/layout/IncreasingArrowsProcess"/>
    <dgm:cxn modelId="{2CAFB67D-E02F-4197-B239-1ABFB1A5B6C7}" type="presOf" srcId="{2FA90D6B-0ADE-415E-86F5-6F37E12B8FA0}" destId="{7745A866-BBD4-4C1B-859E-B370BA5BE7D5}" srcOrd="0" destOrd="3" presId="urn:microsoft.com/office/officeart/2009/3/layout/IncreasingArrowsProcess"/>
    <dgm:cxn modelId="{30C47471-4005-4124-ACC7-00C547E0DF53}" type="presOf" srcId="{249E4ABF-0DE6-4FAE-9094-77358E557504}" destId="{57528B6D-6145-48AE-9E07-12F2D1984C16}" srcOrd="0" destOrd="1" presId="urn:microsoft.com/office/officeart/2009/3/layout/IncreasingArrowsProcess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2DBA4178-AB39-4750-9A13-B81F798AA126}" type="presOf" srcId="{1A2245C1-91AC-468C-82A0-A2C131D12DC0}" destId="{56482230-19EE-4472-8A34-1D5255F47338}" srcOrd="0" destOrd="0" presId="urn:microsoft.com/office/officeart/2009/3/layout/IncreasingArrowsProcess"/>
    <dgm:cxn modelId="{D9C62BCB-EB0E-41B3-A9E8-8E82CE7DF79A}" srcId="{8F5D091D-E5AA-49D9-AD27-EF494FE06E6B}" destId="{2FA90D6B-0ADE-415E-86F5-6F37E12B8FA0}" srcOrd="3" destOrd="0" parTransId="{9B74D9A3-8AAC-433C-A1AD-94A4F032BE10}" sibTransId="{1A9CF303-DF05-4499-A8CF-5B9EC8694583}"/>
    <dgm:cxn modelId="{780E487B-4D82-4D9A-82C5-1ADCE31FD62B}" type="presParOf" srcId="{D5595A76-4533-4CC9-AA51-46E7B6623F5B}" destId="{3E05A756-A1F9-466B-A54B-A6A05D5CF3DA}" srcOrd="0" destOrd="0" presId="urn:microsoft.com/office/officeart/2009/3/layout/IncreasingArrowsProcess"/>
    <dgm:cxn modelId="{DC24F180-EF60-4741-9E8D-0E4624D9A6DA}" type="presParOf" srcId="{D5595A76-4533-4CC9-AA51-46E7B6623F5B}" destId="{7FD59B72-00EF-4F0D-97DC-6CDD9AA3ED2A}" srcOrd="1" destOrd="0" presId="urn:microsoft.com/office/officeart/2009/3/layout/IncreasingArrowsProcess"/>
    <dgm:cxn modelId="{4EA37BEE-359C-4F5E-918D-4ACB5CB0F0DD}" type="presParOf" srcId="{D5595A76-4533-4CC9-AA51-46E7B6623F5B}" destId="{56482230-19EE-4472-8A34-1D5255F47338}" srcOrd="2" destOrd="0" presId="urn:microsoft.com/office/officeart/2009/3/layout/IncreasingArrowsProcess"/>
    <dgm:cxn modelId="{C9CC56C3-BE4B-40B0-A634-17854B96EE8E}" type="presParOf" srcId="{D5595A76-4533-4CC9-AA51-46E7B6623F5B}" destId="{57528B6D-6145-48AE-9E07-12F2D1984C16}" srcOrd="3" destOrd="0" presId="urn:microsoft.com/office/officeart/2009/3/layout/IncreasingArrowsProcess"/>
    <dgm:cxn modelId="{D37C6C47-5466-48A0-8714-DE5A24FAB126}" type="presParOf" srcId="{D5595A76-4533-4CC9-AA51-46E7B6623F5B}" destId="{1477D9F9-D4F0-4480-8277-3DF8901FD24A}" srcOrd="4" destOrd="0" presId="urn:microsoft.com/office/officeart/2009/3/layout/IncreasingArrowsProcess"/>
    <dgm:cxn modelId="{31B6CB4B-6ECE-4DEB-9454-1A4F0A0B6742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Муниципальная программа "Комплексное развитие систем коммунальной инфраструктуры Угранского сельского поселения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D77B7B0E-DB87-47AA-8EA4-3E0A2C5B9EDF}" type="presOf" srcId="{B33A70E2-EAAE-402D-A8AB-1E07AB538A20}" destId="{7745A866-BBD4-4C1B-859E-B370BA5BE7D5}" srcOrd="0" destOrd="2" presId="urn:microsoft.com/office/officeart/2009/3/layout/IncreasingArrowsProcess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538FE2FA-DEFB-4169-BD2F-D81852A5DE15}" type="presOf" srcId="{F6F361DF-283E-42CF-AF12-23C854CFD020}" destId="{57528B6D-6145-48AE-9E07-12F2D1984C16}" srcOrd="0" destOrd="1" presId="urn:microsoft.com/office/officeart/2009/3/layout/IncreasingArrowsProcess"/>
    <dgm:cxn modelId="{F1F61B12-900B-4027-BFAA-008DE58EF400}" type="presOf" srcId="{2EC0A499-9838-4274-B69A-577554E9E68C}" destId="{7745A866-BBD4-4C1B-859E-B370BA5BE7D5}" srcOrd="0" destOrd="0" presId="urn:microsoft.com/office/officeart/2009/3/layout/IncreasingArrowsProcess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B5409FE-025B-422B-AC31-8B2A9C7C8918}" type="presOf" srcId="{1A2245C1-91AC-468C-82A0-A2C131D12DC0}" destId="{56482230-19EE-4472-8A34-1D5255F47338}" srcOrd="0" destOrd="0" presId="urn:microsoft.com/office/officeart/2009/3/layout/IncreasingArrowsProcess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CF65C54B-759C-412C-9229-4065309F7525}" type="presOf" srcId="{249E4ABF-0DE6-4FAE-9094-77358E557504}" destId="{57528B6D-6145-48AE-9E07-12F2D1984C16}" srcOrd="0" destOrd="5" presId="urn:microsoft.com/office/officeart/2009/3/layout/IncreasingArrowsProcess"/>
    <dgm:cxn modelId="{F4FB5C25-D0C6-4207-81E8-833A51F9B34C}" type="presOf" srcId="{3D2F38E7-FCAB-4F07-945F-BB7FAE7DF520}" destId="{57528B6D-6145-48AE-9E07-12F2D1984C16}" srcOrd="0" destOrd="4" presId="urn:microsoft.com/office/officeart/2009/3/layout/IncreasingArrowsProcess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B3C8AA09-B1C8-4DD7-AE1B-96268BDCA69D}" type="presOf" srcId="{F006FFD5-7563-46C3-8091-013057963609}" destId="{57528B6D-6145-48AE-9E07-12F2D1984C16}" srcOrd="0" destOrd="3" presId="urn:microsoft.com/office/officeart/2009/3/layout/IncreasingArrowsProcess"/>
    <dgm:cxn modelId="{3B6DC9CE-92E7-467E-9589-00756A66ACC4}" type="presOf" srcId="{462F4649-65B5-4D9A-9C81-1D327552AFFF}" destId="{57528B6D-6145-48AE-9E07-12F2D1984C16}" srcOrd="0" destOrd="2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2822D6FF-36F4-4DD5-9FC6-1E857664E85F}" type="presOf" srcId="{8F5D091D-E5AA-49D9-AD27-EF494FE06E6B}" destId="{1477D9F9-D4F0-4480-8277-3DF8901FD24A}" srcOrd="0" destOrd="0" presId="urn:microsoft.com/office/officeart/2009/3/layout/IncreasingArrowsProcess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6C97D9D6-4C35-4079-BD89-25C56A66E036}" type="presOf" srcId="{3D67B468-808A-4EEA-890C-1D2D87225140}" destId="{3E05A756-A1F9-466B-A54B-A6A05D5CF3DA}" srcOrd="0" destOrd="0" presId="urn:microsoft.com/office/officeart/2009/3/layout/IncreasingArrowsProcess"/>
    <dgm:cxn modelId="{2CBB7E6D-16E8-43FA-8382-DD12FB7BB1EC}" type="presOf" srcId="{2440A762-7312-42B5-8FDE-2E10C02957C0}" destId="{7745A866-BBD4-4C1B-859E-B370BA5BE7D5}" srcOrd="0" destOrd="1" presId="urn:microsoft.com/office/officeart/2009/3/layout/IncreasingArrowsProcess"/>
    <dgm:cxn modelId="{B284DB28-BD6A-4162-AE29-0D8E7D3188E4}" type="presOf" srcId="{A95E9DC1-93B5-4FC3-9B08-531B265DC81A}" destId="{7FD59B72-00EF-4F0D-97DC-6CDD9AA3ED2A}" srcOrd="0" destOrd="0" presId="urn:microsoft.com/office/officeart/2009/3/layout/IncreasingArrowsProcess"/>
    <dgm:cxn modelId="{2CBE1A74-A8AA-4FBB-8215-DB93C88DF76E}" type="presOf" srcId="{2D990593-81FB-4C2D-AF65-C67B9E36CDB2}" destId="{57528B6D-6145-48AE-9E07-12F2D1984C16}" srcOrd="0" destOrd="0" presId="urn:microsoft.com/office/officeart/2009/3/layout/IncreasingArrowsProcess"/>
    <dgm:cxn modelId="{DA2711CA-9AA7-4E2B-8F20-C3893A93A902}" type="presOf" srcId="{4DB8F81E-975E-4074-BBAC-993340300261}" destId="{D5595A76-4533-4CC9-AA51-46E7B6623F5B}" srcOrd="0" destOrd="0" presId="urn:microsoft.com/office/officeart/2009/3/layout/IncreasingArrowsProcess"/>
    <dgm:cxn modelId="{9618A994-25B4-4307-9718-F0381AEC6359}" type="presParOf" srcId="{D5595A76-4533-4CC9-AA51-46E7B6623F5B}" destId="{3E05A756-A1F9-466B-A54B-A6A05D5CF3DA}" srcOrd="0" destOrd="0" presId="urn:microsoft.com/office/officeart/2009/3/layout/IncreasingArrowsProcess"/>
    <dgm:cxn modelId="{1AE3F6D8-0C3E-4B19-9F26-1BF1C42A5B67}" type="presParOf" srcId="{D5595A76-4533-4CC9-AA51-46E7B6623F5B}" destId="{7FD59B72-00EF-4F0D-97DC-6CDD9AA3ED2A}" srcOrd="1" destOrd="0" presId="urn:microsoft.com/office/officeart/2009/3/layout/IncreasingArrowsProcess"/>
    <dgm:cxn modelId="{5DD7D73E-CD4E-46B7-8785-FE5FAFF219D7}" type="presParOf" srcId="{D5595A76-4533-4CC9-AA51-46E7B6623F5B}" destId="{56482230-19EE-4472-8A34-1D5255F47338}" srcOrd="2" destOrd="0" presId="urn:microsoft.com/office/officeart/2009/3/layout/IncreasingArrowsProcess"/>
    <dgm:cxn modelId="{DBD1CA69-66A4-4876-937A-AE9DF458E8BC}" type="presParOf" srcId="{D5595A76-4533-4CC9-AA51-46E7B6623F5B}" destId="{57528B6D-6145-48AE-9E07-12F2D1984C16}" srcOrd="3" destOrd="0" presId="urn:microsoft.com/office/officeart/2009/3/layout/IncreasingArrowsProcess"/>
    <dgm:cxn modelId="{D7870B6E-B95A-43A1-821B-E0E221BD49AF}" type="presParOf" srcId="{D5595A76-4533-4CC9-AA51-46E7B6623F5B}" destId="{1477D9F9-D4F0-4480-8277-3DF8901FD24A}" srcOrd="4" destOrd="0" presId="urn:microsoft.com/office/officeart/2009/3/layout/IncreasingArrowsProcess"/>
    <dgm:cxn modelId="{F3C93F9B-61DE-4EF5-BFE0-C94E8B3CA377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 Муниципальная программа "Формирование комфортной городской среды на территории села Угра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D71007D1-DFAC-4F2B-B6B7-A8AB39A54E0C}" type="presOf" srcId="{2D990593-81FB-4C2D-AF65-C67B9E36CDB2}" destId="{57528B6D-6145-48AE-9E07-12F2D1984C16}" srcOrd="0" destOrd="0" presId="urn:microsoft.com/office/officeart/2009/3/layout/IncreasingArrowsProcess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B6CF2E24-7D65-4E03-9FC9-5C599A69AC59}" type="presOf" srcId="{249E4ABF-0DE6-4FAE-9094-77358E557504}" destId="{57528B6D-6145-48AE-9E07-12F2D1984C16}" srcOrd="0" destOrd="5" presId="urn:microsoft.com/office/officeart/2009/3/layout/IncreasingArrowsProcess"/>
    <dgm:cxn modelId="{009E518D-DF48-4A6E-A8B0-87D9DCA42C8E}" type="presOf" srcId="{462F4649-65B5-4D9A-9C81-1D327552AFFF}" destId="{57528B6D-6145-48AE-9E07-12F2D1984C16}" srcOrd="0" destOrd="2" presId="urn:microsoft.com/office/officeart/2009/3/layout/IncreasingArrowsProcess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E8B563B9-BAB6-4775-9DD6-39A548CADBBB}" type="presOf" srcId="{8F5D091D-E5AA-49D9-AD27-EF494FE06E6B}" destId="{1477D9F9-D4F0-4480-8277-3DF8901FD24A}" srcOrd="0" destOrd="0" presId="urn:microsoft.com/office/officeart/2009/3/layout/IncreasingArrowsProcess"/>
    <dgm:cxn modelId="{90E56065-9B66-4336-8200-B205930FDE73}" type="presOf" srcId="{1A2245C1-91AC-468C-82A0-A2C131D12DC0}" destId="{56482230-19EE-4472-8A34-1D5255F47338}" srcOrd="0" destOrd="0" presId="urn:microsoft.com/office/officeart/2009/3/layout/IncreasingArrowsProcess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32DF6014-EF22-45E6-816A-64671C7275E4}" type="presOf" srcId="{F006FFD5-7563-46C3-8091-013057963609}" destId="{57528B6D-6145-48AE-9E07-12F2D1984C16}" srcOrd="0" destOrd="3" presId="urn:microsoft.com/office/officeart/2009/3/layout/IncreasingArrowsProcess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74658A32-7CC0-4E53-A0A1-4040046A6B3E}" type="presOf" srcId="{B33A70E2-EAAE-402D-A8AB-1E07AB538A20}" destId="{7745A866-BBD4-4C1B-859E-B370BA5BE7D5}" srcOrd="0" destOrd="2" presId="urn:microsoft.com/office/officeart/2009/3/layout/IncreasingArrowsProcess"/>
    <dgm:cxn modelId="{468217F2-25E1-42BB-9369-A1A9D385C08D}" type="presOf" srcId="{A95E9DC1-93B5-4FC3-9B08-531B265DC81A}" destId="{7FD59B72-00EF-4F0D-97DC-6CDD9AA3ED2A}" srcOrd="0" destOrd="0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DD505CF2-5146-49E0-B80C-97C79C818F6D}" type="presOf" srcId="{3D67B468-808A-4EEA-890C-1D2D87225140}" destId="{3E05A756-A1F9-466B-A54B-A6A05D5CF3DA}" srcOrd="0" destOrd="0" presId="urn:microsoft.com/office/officeart/2009/3/layout/IncreasingArrowsProcess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5B06B7C6-B7B9-4A21-A0A9-18CF2DAA081E}" type="presOf" srcId="{3D2F38E7-FCAB-4F07-945F-BB7FAE7DF520}" destId="{57528B6D-6145-48AE-9E07-12F2D1984C16}" srcOrd="0" destOrd="4" presId="urn:microsoft.com/office/officeart/2009/3/layout/IncreasingArrowsProcess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B37B332D-1967-4562-B202-F52216D25FD3}" type="presOf" srcId="{2440A762-7312-42B5-8FDE-2E10C02957C0}" destId="{7745A866-BBD4-4C1B-859E-B370BA5BE7D5}" srcOrd="0" destOrd="1" presId="urn:microsoft.com/office/officeart/2009/3/layout/IncreasingArrowsProcess"/>
    <dgm:cxn modelId="{5851C320-4942-4E1F-B777-472351F8E150}" type="presOf" srcId="{4DB8F81E-975E-4074-BBAC-993340300261}" destId="{D5595A76-4533-4CC9-AA51-46E7B6623F5B}" srcOrd="0" destOrd="0" presId="urn:microsoft.com/office/officeart/2009/3/layout/IncreasingArrowsProcess"/>
    <dgm:cxn modelId="{D8C819C6-95D0-4A90-9307-EBDB7A6B00EC}" type="presOf" srcId="{F6F361DF-283E-42CF-AF12-23C854CFD020}" destId="{57528B6D-6145-48AE-9E07-12F2D1984C16}" srcOrd="0" destOrd="1" presId="urn:microsoft.com/office/officeart/2009/3/layout/IncreasingArrowsProcess"/>
    <dgm:cxn modelId="{EB9FAE55-839D-42CB-B3B5-A821AC3DCBBB}" type="presOf" srcId="{2EC0A499-9838-4274-B69A-577554E9E68C}" destId="{7745A866-BBD4-4C1B-859E-B370BA5BE7D5}" srcOrd="0" destOrd="0" presId="urn:microsoft.com/office/officeart/2009/3/layout/IncreasingArrowsProcess"/>
    <dgm:cxn modelId="{8D3B9429-EF9E-488E-A18E-24149A19C409}" type="presParOf" srcId="{D5595A76-4533-4CC9-AA51-46E7B6623F5B}" destId="{3E05A756-A1F9-466B-A54B-A6A05D5CF3DA}" srcOrd="0" destOrd="0" presId="urn:microsoft.com/office/officeart/2009/3/layout/IncreasingArrowsProcess"/>
    <dgm:cxn modelId="{F972B20F-55C5-4C4A-B8A4-9FB4285FB956}" type="presParOf" srcId="{D5595A76-4533-4CC9-AA51-46E7B6623F5B}" destId="{7FD59B72-00EF-4F0D-97DC-6CDD9AA3ED2A}" srcOrd="1" destOrd="0" presId="urn:microsoft.com/office/officeart/2009/3/layout/IncreasingArrowsProcess"/>
    <dgm:cxn modelId="{F83276C3-6831-42D5-A47C-027DF1A2299F}" type="presParOf" srcId="{D5595A76-4533-4CC9-AA51-46E7B6623F5B}" destId="{56482230-19EE-4472-8A34-1D5255F47338}" srcOrd="2" destOrd="0" presId="urn:microsoft.com/office/officeart/2009/3/layout/IncreasingArrowsProcess"/>
    <dgm:cxn modelId="{4368E17B-E3D7-4BDD-82DA-111D7E54400B}" type="presParOf" srcId="{D5595A76-4533-4CC9-AA51-46E7B6623F5B}" destId="{57528B6D-6145-48AE-9E07-12F2D1984C16}" srcOrd="3" destOrd="0" presId="urn:microsoft.com/office/officeart/2009/3/layout/IncreasingArrowsProcess"/>
    <dgm:cxn modelId="{FFAA6E69-D7B5-4D00-8A70-8A7C3547D787}" type="presParOf" srcId="{D5595A76-4533-4CC9-AA51-46E7B6623F5B}" destId="{1477D9F9-D4F0-4480-8277-3DF8901FD24A}" srcOrd="4" destOrd="0" presId="urn:microsoft.com/office/officeart/2009/3/layout/IncreasingArrowsProcess"/>
    <dgm:cxn modelId="{24159463-A823-410B-A26A-2951594114DD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600" b="1" i="1" cap="none" spc="0" dirty="0" smtClean="0">
              <a:ln w="0"/>
              <a:effectLst/>
              <a:latin typeface="+mn-lt"/>
            </a:rPr>
            <a:t>  Муниципальная программа "Благоустройства и ремонт памятников, обелисков и братских захоронений на территории Угранского сельского поселения Угранского района Смоленской области"</a:t>
          </a:r>
          <a:endParaRPr lang="ru-RU" sz="16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4BD12BF0-1D0A-4379-BCC5-8AEF67E92AAE}" type="presOf" srcId="{3D2F38E7-FCAB-4F07-945F-BB7FAE7DF520}" destId="{57528B6D-6145-48AE-9E07-12F2D1984C16}" srcOrd="0" destOrd="4" presId="urn:microsoft.com/office/officeart/2009/3/layout/IncreasingArrowsProcess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FA353F4C-2A36-4881-8A36-1E124A0AAB5B}" type="presOf" srcId="{3D67B468-808A-4EEA-890C-1D2D87225140}" destId="{3E05A756-A1F9-466B-A54B-A6A05D5CF3DA}" srcOrd="0" destOrd="0" presId="urn:microsoft.com/office/officeart/2009/3/layout/IncreasingArrowsProcess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607D54F0-6CA5-497F-8AE3-B9B086AEBD79}" type="presOf" srcId="{F006FFD5-7563-46C3-8091-013057963609}" destId="{57528B6D-6145-48AE-9E07-12F2D1984C16}" srcOrd="0" destOrd="3" presId="urn:microsoft.com/office/officeart/2009/3/layout/IncreasingArrowsProcess"/>
    <dgm:cxn modelId="{9028F47C-F475-41BA-A38D-8D36E58EE67D}" type="presOf" srcId="{462F4649-65B5-4D9A-9C81-1D327552AFFF}" destId="{57528B6D-6145-48AE-9E07-12F2D1984C16}" srcOrd="0" destOrd="2" presId="urn:microsoft.com/office/officeart/2009/3/layout/IncreasingArrowsProcess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9EA051FB-E7CF-4B64-8997-49C062E4EA16}" type="presOf" srcId="{2D990593-81FB-4C2D-AF65-C67B9E36CDB2}" destId="{57528B6D-6145-48AE-9E07-12F2D1984C16}" srcOrd="0" destOrd="0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03FA6041-ADFF-4ED0-AE7A-39B3C6F10022}" type="presOf" srcId="{4DB8F81E-975E-4074-BBAC-993340300261}" destId="{D5595A76-4533-4CC9-AA51-46E7B6623F5B}" srcOrd="0" destOrd="0" presId="urn:microsoft.com/office/officeart/2009/3/layout/IncreasingArrowsProcess"/>
    <dgm:cxn modelId="{62F5F16A-5F60-41B3-A496-734016E3FC30}" type="presOf" srcId="{8F5D091D-E5AA-49D9-AD27-EF494FE06E6B}" destId="{1477D9F9-D4F0-4480-8277-3DF8901FD24A}" srcOrd="0" destOrd="0" presId="urn:microsoft.com/office/officeart/2009/3/layout/IncreasingArrowsProcess"/>
    <dgm:cxn modelId="{E2595F2D-CF85-4308-B0EE-D654104D71FD}" type="presOf" srcId="{1A2245C1-91AC-468C-82A0-A2C131D12DC0}" destId="{56482230-19EE-4472-8A34-1D5255F47338}" srcOrd="0" destOrd="0" presId="urn:microsoft.com/office/officeart/2009/3/layout/IncreasingArrowsProcess"/>
    <dgm:cxn modelId="{FFB2B384-18F7-45D5-831A-F910869BABF8}" type="presOf" srcId="{B33A70E2-EAAE-402D-A8AB-1E07AB538A20}" destId="{7745A866-BBD4-4C1B-859E-B370BA5BE7D5}" srcOrd="0" destOrd="2" presId="urn:microsoft.com/office/officeart/2009/3/layout/IncreasingArrowsProcess"/>
    <dgm:cxn modelId="{79E7CB90-3276-46E1-AD40-D9604976F731}" type="presOf" srcId="{2440A762-7312-42B5-8FDE-2E10C02957C0}" destId="{7745A866-BBD4-4C1B-859E-B370BA5BE7D5}" srcOrd="0" destOrd="1" presId="urn:microsoft.com/office/officeart/2009/3/layout/IncreasingArrowsProcess"/>
    <dgm:cxn modelId="{BCCBBE4F-804B-4AF0-B96C-6A82147901DC}" type="presOf" srcId="{F6F361DF-283E-42CF-AF12-23C854CFD020}" destId="{57528B6D-6145-48AE-9E07-12F2D1984C16}" srcOrd="0" destOrd="1" presId="urn:microsoft.com/office/officeart/2009/3/layout/IncreasingArrowsProcess"/>
    <dgm:cxn modelId="{2B661844-8A0B-4A8F-804A-7AADE06B7B6B}" type="presOf" srcId="{2EC0A499-9838-4274-B69A-577554E9E68C}" destId="{7745A866-BBD4-4C1B-859E-B370BA5BE7D5}" srcOrd="0" destOrd="0" presId="urn:microsoft.com/office/officeart/2009/3/layout/IncreasingArrowsProcess"/>
    <dgm:cxn modelId="{97290264-5E1F-49BE-B10C-838387BFF1E4}" type="presOf" srcId="{249E4ABF-0DE6-4FAE-9094-77358E557504}" destId="{57528B6D-6145-48AE-9E07-12F2D1984C16}" srcOrd="0" destOrd="5" presId="urn:microsoft.com/office/officeart/2009/3/layout/IncreasingArrowsProcess"/>
    <dgm:cxn modelId="{CEF3EC48-3F27-4FD6-9F49-431F0A34842E}" type="presOf" srcId="{A95E9DC1-93B5-4FC3-9B08-531B265DC81A}" destId="{7FD59B72-00EF-4F0D-97DC-6CDD9AA3ED2A}" srcOrd="0" destOrd="0" presId="urn:microsoft.com/office/officeart/2009/3/layout/IncreasingArrowsProcess"/>
    <dgm:cxn modelId="{2924A648-437B-4F26-8446-E723183C5FE7}" type="presParOf" srcId="{D5595A76-4533-4CC9-AA51-46E7B6623F5B}" destId="{3E05A756-A1F9-466B-A54B-A6A05D5CF3DA}" srcOrd="0" destOrd="0" presId="urn:microsoft.com/office/officeart/2009/3/layout/IncreasingArrowsProcess"/>
    <dgm:cxn modelId="{3D0A889F-85BC-4778-BCB9-D2207182D528}" type="presParOf" srcId="{D5595A76-4533-4CC9-AA51-46E7B6623F5B}" destId="{7FD59B72-00EF-4F0D-97DC-6CDD9AA3ED2A}" srcOrd="1" destOrd="0" presId="urn:microsoft.com/office/officeart/2009/3/layout/IncreasingArrowsProcess"/>
    <dgm:cxn modelId="{50428ECA-26BB-4748-A126-AF057E366884}" type="presParOf" srcId="{D5595A76-4533-4CC9-AA51-46E7B6623F5B}" destId="{56482230-19EE-4472-8A34-1D5255F47338}" srcOrd="2" destOrd="0" presId="urn:microsoft.com/office/officeart/2009/3/layout/IncreasingArrowsProcess"/>
    <dgm:cxn modelId="{E11807D9-E515-4901-A728-F6BF1C20972A}" type="presParOf" srcId="{D5595A76-4533-4CC9-AA51-46E7B6623F5B}" destId="{57528B6D-6145-48AE-9E07-12F2D1984C16}" srcOrd="3" destOrd="0" presId="urn:microsoft.com/office/officeart/2009/3/layout/IncreasingArrowsProcess"/>
    <dgm:cxn modelId="{851BA647-F73D-4D05-8E0A-805327895175}" type="presParOf" srcId="{D5595A76-4533-4CC9-AA51-46E7B6623F5B}" destId="{1477D9F9-D4F0-4480-8277-3DF8901FD24A}" srcOrd="4" destOrd="0" presId="urn:microsoft.com/office/officeart/2009/3/layout/IncreasingArrowsProcess"/>
    <dgm:cxn modelId="{0170D3D0-B5DF-4673-ADD4-08B171CFB348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B0650-4956-49FE-97BB-C6087740CC25}">
      <dsp:nvSpPr>
        <dsp:cNvPr id="0" name=""/>
        <dsp:cNvSpPr/>
      </dsp:nvSpPr>
      <dsp:spPr>
        <a:xfrm>
          <a:off x="2207" y="0"/>
          <a:ext cx="3435027" cy="5619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Дотации</a:t>
          </a:r>
          <a:r>
            <a:rPr lang="ru-RU" sz="1600" i="1" kern="1200" dirty="0" smtClean="0"/>
            <a:t> – </a:t>
          </a:r>
          <a:r>
            <a:rPr lang="ru-RU" sz="1600" kern="1200" dirty="0" smtClean="0"/>
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использования;</a:t>
          </a:r>
          <a:endParaRPr lang="ru-RU" sz="1600" kern="1200" dirty="0"/>
        </a:p>
      </dsp:txBody>
      <dsp:txXfrm>
        <a:off x="2207" y="2247900"/>
        <a:ext cx="3435027" cy="2247900"/>
      </dsp:txXfrm>
    </dsp:sp>
    <dsp:sp modelId="{AB22C6CD-E564-4AB0-AB69-47199C222FAF}">
      <dsp:nvSpPr>
        <dsp:cNvPr id="0" name=""/>
        <dsp:cNvSpPr/>
      </dsp:nvSpPr>
      <dsp:spPr>
        <a:xfrm>
          <a:off x="784033" y="337184"/>
          <a:ext cx="1871376" cy="187137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2EEA2E2-7441-4C38-A3D4-B119025C605B}">
      <dsp:nvSpPr>
        <dsp:cNvPr id="0" name=""/>
        <dsp:cNvSpPr/>
      </dsp:nvSpPr>
      <dsp:spPr>
        <a:xfrm>
          <a:off x="3540286" y="0"/>
          <a:ext cx="3435027" cy="5619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r>
            <a:rPr lang="ru-RU" sz="16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</a:r>
          <a:endParaRPr lang="ru-RU" sz="16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40286" y="2247900"/>
        <a:ext cx="3435027" cy="2247900"/>
      </dsp:txXfrm>
    </dsp:sp>
    <dsp:sp modelId="{B0B38BF8-D970-45C0-93FC-CB41A095FECF}">
      <dsp:nvSpPr>
        <dsp:cNvPr id="0" name=""/>
        <dsp:cNvSpPr/>
      </dsp:nvSpPr>
      <dsp:spPr>
        <a:xfrm>
          <a:off x="4322111" y="337184"/>
          <a:ext cx="1871376" cy="187137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494B0B0-5CCD-479F-9A56-D59B10DD31EC}">
      <dsp:nvSpPr>
        <dsp:cNvPr id="0" name=""/>
        <dsp:cNvSpPr/>
      </dsp:nvSpPr>
      <dsp:spPr>
        <a:xfrm>
          <a:off x="7078364" y="0"/>
          <a:ext cx="3435027" cy="5619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Субвенции</a:t>
          </a:r>
          <a:r>
            <a:rPr lang="ru-RU" sz="1600" i="1" kern="1200" dirty="0" smtClean="0"/>
            <a:t> – </a:t>
          </a:r>
          <a:r>
            <a:rPr lang="ru-RU" sz="1600" kern="1200" dirty="0" smtClean="0"/>
            <a:t>вид денежной помощи местным бюджетам со стороны государственного бюджета, предназначенной на определенную цель.</a:t>
          </a:r>
          <a:endParaRPr lang="ru-RU" sz="1600" i="1" kern="1200" dirty="0"/>
        </a:p>
      </dsp:txBody>
      <dsp:txXfrm>
        <a:off x="7078364" y="2247900"/>
        <a:ext cx="3435027" cy="2247900"/>
      </dsp:txXfrm>
    </dsp:sp>
    <dsp:sp modelId="{52012ED7-C83E-48C9-BC44-FCC3E615B804}">
      <dsp:nvSpPr>
        <dsp:cNvPr id="0" name=""/>
        <dsp:cNvSpPr/>
      </dsp:nvSpPr>
      <dsp:spPr>
        <a:xfrm>
          <a:off x="7860189" y="337184"/>
          <a:ext cx="1871376" cy="187137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ECEC515-95FD-4177-96D3-C4DADCAE9C1F}">
      <dsp:nvSpPr>
        <dsp:cNvPr id="0" name=""/>
        <dsp:cNvSpPr/>
      </dsp:nvSpPr>
      <dsp:spPr>
        <a:xfrm>
          <a:off x="420623" y="4495800"/>
          <a:ext cx="9674352" cy="842962"/>
        </a:xfrm>
        <a:prstGeom prst="left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21EC43-C858-4DA1-BC89-5499510C8109}">
      <dsp:nvSpPr>
        <dsp:cNvPr id="0" name=""/>
        <dsp:cNvSpPr/>
      </dsp:nvSpPr>
      <dsp:spPr>
        <a:xfrm>
          <a:off x="2207" y="0"/>
          <a:ext cx="3435027" cy="56578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Налоговые доходы </a:t>
          </a:r>
          <a:endParaRPr lang="ru-RU" sz="1400" i="1" kern="1200" dirty="0" smtClean="0"/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/>
            <a:t>налоги, сборы и платежи, поступающие в бюджет на основе налогового и бюджетного законодательства страны: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Налог на прибыль организации;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Акцизы;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Налог на доходы физических лиц;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Государственная пошлина;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Налог на добычу полезных ископаемых (НДПИ);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другие налоги</a:t>
          </a:r>
          <a:endParaRPr lang="ru-RU" sz="1300" kern="1200" dirty="0"/>
        </a:p>
      </dsp:txBody>
      <dsp:txXfrm>
        <a:off x="2207" y="2263139"/>
        <a:ext cx="3435027" cy="2263139"/>
      </dsp:txXfrm>
    </dsp:sp>
    <dsp:sp modelId="{F3CD08B2-DF9B-4F01-A289-374660C77D1A}">
      <dsp:nvSpPr>
        <dsp:cNvPr id="0" name=""/>
        <dsp:cNvSpPr/>
      </dsp:nvSpPr>
      <dsp:spPr>
        <a:xfrm>
          <a:off x="758641" y="72762"/>
          <a:ext cx="1884063" cy="188406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2442EBF-C908-4444-A601-937F32345864}">
      <dsp:nvSpPr>
        <dsp:cNvPr id="0" name=""/>
        <dsp:cNvSpPr/>
      </dsp:nvSpPr>
      <dsp:spPr>
        <a:xfrm>
          <a:off x="3540286" y="0"/>
          <a:ext cx="3435027" cy="56578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Неналоговые доходы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Поступления от уплаты других пошлин и сборов, установленных законодательством, а также штрафов за нарушения законодательства: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Доходы от использования муниципального имущества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Доходы от платных услуг бюджетных учреждений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Доходы от продажи муниципального имущества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Суммы принудительного изъятия (штрафы и др.)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Иные доходы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40286" y="2263139"/>
        <a:ext cx="3435027" cy="2263139"/>
      </dsp:txXfrm>
    </dsp:sp>
    <dsp:sp modelId="{130104C8-FABC-42FB-B297-6D5033F2CD09}">
      <dsp:nvSpPr>
        <dsp:cNvPr id="0" name=""/>
        <dsp:cNvSpPr/>
      </dsp:nvSpPr>
      <dsp:spPr>
        <a:xfrm>
          <a:off x="4268139" y="63248"/>
          <a:ext cx="1884063" cy="188406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537C781-62D7-43DA-A122-8EB6CF6359F8}">
      <dsp:nvSpPr>
        <dsp:cNvPr id="0" name=""/>
        <dsp:cNvSpPr/>
      </dsp:nvSpPr>
      <dsp:spPr>
        <a:xfrm>
          <a:off x="7078364" y="0"/>
          <a:ext cx="3435027" cy="56578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Безвозмездные поступления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Поступления от других бюджетов бюджетной системы (межбюджетные трансферты), организаций, граждан (кроме налоговых и неналоговых доходов)</a:t>
          </a:r>
          <a:endParaRPr lang="ru-RU" sz="19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078364" y="2263139"/>
        <a:ext cx="3435027" cy="2263139"/>
      </dsp:txXfrm>
    </dsp:sp>
    <dsp:sp modelId="{857E8F39-ACA6-44C9-88FD-6F6F67E4B153}">
      <dsp:nvSpPr>
        <dsp:cNvPr id="0" name=""/>
        <dsp:cNvSpPr/>
      </dsp:nvSpPr>
      <dsp:spPr>
        <a:xfrm>
          <a:off x="7834798" y="34667"/>
          <a:ext cx="1884063" cy="188406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8B852AE-5E46-417A-83EC-F911D9DB377B}">
      <dsp:nvSpPr>
        <dsp:cNvPr id="0" name=""/>
        <dsp:cNvSpPr/>
      </dsp:nvSpPr>
      <dsp:spPr>
        <a:xfrm>
          <a:off x="430104" y="4726303"/>
          <a:ext cx="9674352" cy="848677"/>
        </a:xfrm>
        <a:prstGeom prst="left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07534B-5528-415B-B67F-49E17A70B546}">
      <dsp:nvSpPr>
        <dsp:cNvPr id="0" name=""/>
        <dsp:cNvSpPr/>
      </dsp:nvSpPr>
      <dsp:spPr>
        <a:xfrm rot="5400000">
          <a:off x="-147016" y="147876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343898"/>
        <a:ext cx="686077" cy="294034"/>
      </dsp:txXfrm>
    </dsp:sp>
    <dsp:sp modelId="{81BF971B-2380-4A80-824E-5B85853BBA50}">
      <dsp:nvSpPr>
        <dsp:cNvPr id="0" name=""/>
        <dsp:cNvSpPr/>
      </dsp:nvSpPr>
      <dsp:spPr>
        <a:xfrm rot="5400000">
          <a:off x="5148952" y="-4462014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dirty="0" smtClean="0"/>
            <a:t>Совершенствование налогового администрирования и повышения уровня ответственности главных администраторов доходов</a:t>
          </a:r>
          <a:endParaRPr lang="ru-RU" sz="1300" kern="1200" dirty="0"/>
        </a:p>
      </dsp:txBody>
      <dsp:txXfrm rot="-5400000">
        <a:off x="686078" y="31959"/>
        <a:ext cx="9531723" cy="574874"/>
      </dsp:txXfrm>
    </dsp:sp>
    <dsp:sp modelId="{B2F991F8-2918-4066-AB41-5D60FA1E6E85}">
      <dsp:nvSpPr>
        <dsp:cNvPr id="0" name=""/>
        <dsp:cNvSpPr/>
      </dsp:nvSpPr>
      <dsp:spPr>
        <a:xfrm rot="5400000">
          <a:off x="-147016" y="1030686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1226708"/>
        <a:ext cx="686077" cy="294034"/>
      </dsp:txXfrm>
    </dsp:sp>
    <dsp:sp modelId="{CC20EA57-CF1D-4D72-AC17-C532C3F35F51}">
      <dsp:nvSpPr>
        <dsp:cNvPr id="0" name=""/>
        <dsp:cNvSpPr/>
      </dsp:nvSpPr>
      <dsp:spPr>
        <a:xfrm rot="5400000">
          <a:off x="5148952" y="-3579204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dirty="0" smtClean="0">
              <a:solidFill>
                <a:schemeClr val="tx1"/>
              </a:solidFill>
              <a:latin typeface="Times New Roman" pitchFamily="18" charset="0"/>
            </a:rPr>
            <a:t>Сокращение недоимки по налогам</a:t>
          </a:r>
          <a:endParaRPr lang="ru-RU" sz="1300" kern="1200" dirty="0">
            <a:solidFill>
              <a:schemeClr val="tx1"/>
            </a:solidFill>
          </a:endParaRPr>
        </a:p>
      </dsp:txBody>
      <dsp:txXfrm rot="-5400000">
        <a:off x="686078" y="914769"/>
        <a:ext cx="9531723" cy="574874"/>
      </dsp:txXfrm>
    </dsp:sp>
    <dsp:sp modelId="{6865A373-8D3E-46AE-812A-3DC7AB2235A1}">
      <dsp:nvSpPr>
        <dsp:cNvPr id="0" name=""/>
        <dsp:cNvSpPr/>
      </dsp:nvSpPr>
      <dsp:spPr>
        <a:xfrm rot="5400000">
          <a:off x="-147016" y="1913496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2109518"/>
        <a:ext cx="686077" cy="294034"/>
      </dsp:txXfrm>
    </dsp:sp>
    <dsp:sp modelId="{15D3A87C-A94B-46E9-AB7B-E7AEDB7FC898}">
      <dsp:nvSpPr>
        <dsp:cNvPr id="0" name=""/>
        <dsp:cNvSpPr/>
      </dsp:nvSpPr>
      <dsp:spPr>
        <a:xfrm rot="5400000">
          <a:off x="5148952" y="-2696394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smtClean="0"/>
            <a:t>Совершенствование прогнозирования доходной и расходной части бюджета</a:t>
          </a:r>
          <a:endParaRPr lang="ru-RU" sz="1300" kern="1200"/>
        </a:p>
      </dsp:txBody>
      <dsp:txXfrm rot="-5400000">
        <a:off x="686078" y="1797579"/>
        <a:ext cx="9531723" cy="574874"/>
      </dsp:txXfrm>
    </dsp:sp>
    <dsp:sp modelId="{926C412B-FFB5-4265-B9FC-BECA444B97B8}">
      <dsp:nvSpPr>
        <dsp:cNvPr id="0" name=""/>
        <dsp:cNvSpPr/>
      </dsp:nvSpPr>
      <dsp:spPr>
        <a:xfrm rot="5400000">
          <a:off x="-147016" y="2796307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2992329"/>
        <a:ext cx="686077" cy="294034"/>
      </dsp:txXfrm>
    </dsp:sp>
    <dsp:sp modelId="{77CB0BD2-1E18-44B7-9BED-D9D1FC3CA97B}">
      <dsp:nvSpPr>
        <dsp:cNvPr id="0" name=""/>
        <dsp:cNvSpPr/>
      </dsp:nvSpPr>
      <dsp:spPr>
        <a:xfrm rot="5400000">
          <a:off x="5148952" y="-1813584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smtClean="0"/>
            <a:t>Создание условий для обеспечения устойчивого исполнения местных бюджетов</a:t>
          </a:r>
          <a:endParaRPr lang="ru-RU" sz="1300" kern="1200"/>
        </a:p>
      </dsp:txBody>
      <dsp:txXfrm rot="-5400000">
        <a:off x="686078" y="2680389"/>
        <a:ext cx="9531723" cy="574874"/>
      </dsp:txXfrm>
    </dsp:sp>
    <dsp:sp modelId="{2877DD26-A1A5-447E-817C-FACCE18CD225}">
      <dsp:nvSpPr>
        <dsp:cNvPr id="0" name=""/>
        <dsp:cNvSpPr/>
      </dsp:nvSpPr>
      <dsp:spPr>
        <a:xfrm rot="5400000">
          <a:off x="-147016" y="3679117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3875139"/>
        <a:ext cx="686077" cy="294034"/>
      </dsp:txXfrm>
    </dsp:sp>
    <dsp:sp modelId="{4C104E12-E4E6-486C-981A-BBFA04F81695}">
      <dsp:nvSpPr>
        <dsp:cNvPr id="0" name=""/>
        <dsp:cNvSpPr/>
      </dsp:nvSpPr>
      <dsp:spPr>
        <a:xfrm rot="5400000">
          <a:off x="5148952" y="-926238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dirty="0" smtClean="0"/>
            <a:t>Повышение эффективности управления муниципальной собственностью</a:t>
          </a:r>
          <a:endParaRPr lang="ru-RU" sz="1300" kern="1200" dirty="0"/>
        </a:p>
      </dsp:txBody>
      <dsp:txXfrm rot="-5400000">
        <a:off x="686078" y="3567735"/>
        <a:ext cx="9531723" cy="574874"/>
      </dsp:txXfrm>
    </dsp:sp>
    <dsp:sp modelId="{867EC08F-AA30-4A82-B549-E23FF9E5AFF3}">
      <dsp:nvSpPr>
        <dsp:cNvPr id="0" name=""/>
        <dsp:cNvSpPr/>
      </dsp:nvSpPr>
      <dsp:spPr>
        <a:xfrm rot="5400000">
          <a:off x="-147016" y="4561927"/>
          <a:ext cx="980111" cy="6860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2" y="4757949"/>
        <a:ext cx="686077" cy="294034"/>
      </dsp:txXfrm>
    </dsp:sp>
    <dsp:sp modelId="{38FD4D94-B802-46E2-8A9E-7639D281D195}">
      <dsp:nvSpPr>
        <dsp:cNvPr id="0" name=""/>
        <dsp:cNvSpPr/>
      </dsp:nvSpPr>
      <dsp:spPr>
        <a:xfrm rot="5400000">
          <a:off x="5148952" y="-12664"/>
          <a:ext cx="637072" cy="956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i="1" kern="1200" dirty="0" smtClean="0">
              <a:solidFill>
                <a:schemeClr val="tx1"/>
              </a:solidFill>
              <a:latin typeface="Times New Roman" pitchFamily="18" charset="0"/>
            </a:rPr>
            <a:t>Проведение мероприятий по вовлечению в налоговый оборот земельных участков посредством усиления муниципального  земельного контроля и выявления собственников земельных участков, не оформивших права собственности на земельные участки, в целях увеличения налоговой базы по земельному налогу</a:t>
          </a:r>
          <a:endParaRPr lang="ru-RU" sz="1300" kern="1200" dirty="0">
            <a:solidFill>
              <a:schemeClr val="tx1"/>
            </a:solidFill>
          </a:endParaRPr>
        </a:p>
      </dsp:txBody>
      <dsp:txXfrm rot="-5400000">
        <a:off x="686078" y="4481310"/>
        <a:ext cx="9531723" cy="5748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5A756-A1F9-466B-A54B-A6A05D5CF3DA}">
      <dsp:nvSpPr>
        <dsp:cNvPr id="0" name=""/>
        <dsp:cNvSpPr/>
      </dsp:nvSpPr>
      <dsp:spPr>
        <a:xfrm>
          <a:off x="0" y="233962"/>
          <a:ext cx="11108945" cy="1617885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56839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cap="none" spc="0" smtClean="0">
              <a:ln w="0"/>
              <a:effectLst/>
              <a:latin typeface="+mn-lt"/>
            </a:rPr>
            <a:t>Муниципальная программа "Благоустройство территории Угранского сельского поселения Угранского района Смоленской области"</a:t>
          </a:r>
          <a:endParaRPr lang="ru-RU" sz="1800" b="1" i="1" kern="1200" cap="none" spc="0" dirty="0">
            <a:ln w="0"/>
            <a:effectLst/>
            <a:latin typeface="+mn-lt"/>
          </a:endParaRPr>
        </a:p>
      </dsp:txBody>
      <dsp:txXfrm>
        <a:off x="0" y="638433"/>
        <a:ext cx="10704474" cy="808943"/>
      </dsp:txXfrm>
    </dsp:sp>
    <dsp:sp modelId="{7FD59B72-00EF-4F0D-97DC-6CDD9AA3ED2A}">
      <dsp:nvSpPr>
        <dsp:cNvPr id="0" name=""/>
        <dsp:cNvSpPr/>
      </dsp:nvSpPr>
      <dsp:spPr>
        <a:xfrm>
          <a:off x="3304" y="1633376"/>
          <a:ext cx="3421555" cy="31166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3304" y="1633376"/>
        <a:ext cx="3421555" cy="3116643"/>
      </dsp:txXfrm>
    </dsp:sp>
    <dsp:sp modelId="{56482230-19EE-4472-8A34-1D5255F47338}">
      <dsp:nvSpPr>
        <dsp:cNvPr id="0" name=""/>
        <dsp:cNvSpPr/>
      </dsp:nvSpPr>
      <dsp:spPr>
        <a:xfrm>
          <a:off x="3437927" y="1016701"/>
          <a:ext cx="7687390" cy="1617885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254000" bIns="256839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sz="3100" kern="1200" dirty="0"/>
        </a:p>
      </dsp:txBody>
      <dsp:txXfrm>
        <a:off x="3437927" y="1421172"/>
        <a:ext cx="7282919" cy="808943"/>
      </dsp:txXfrm>
    </dsp:sp>
    <dsp:sp modelId="{57528B6D-6145-48AE-9E07-12F2D1984C16}">
      <dsp:nvSpPr>
        <dsp:cNvPr id="0" name=""/>
        <dsp:cNvSpPr/>
      </dsp:nvSpPr>
      <dsp:spPr>
        <a:xfrm>
          <a:off x="3449682" y="1980888"/>
          <a:ext cx="3345699" cy="30812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i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Совершенствование системы комплексного благоустройства Угранского сельского поселения Угранского района Смоленской области, создание комфортных условий проживания и отдыха населения</a:t>
          </a:r>
          <a:endParaRPr lang="ru-RU" sz="1500" i="0" kern="1200" dirty="0">
            <a:effectLst/>
          </a:endParaRP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3449682" y="1980888"/>
        <a:ext cx="3345699" cy="3081207"/>
      </dsp:txXfrm>
    </dsp:sp>
    <dsp:sp modelId="{1477D9F9-D4F0-4480-8277-3DF8901FD24A}">
      <dsp:nvSpPr>
        <dsp:cNvPr id="0" name=""/>
        <dsp:cNvSpPr/>
      </dsp:nvSpPr>
      <dsp:spPr>
        <a:xfrm>
          <a:off x="6788591" y="1464343"/>
          <a:ext cx="4381481" cy="1617885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254000" bIns="256839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sz="3100" kern="1200" dirty="0"/>
        </a:p>
      </dsp:txBody>
      <dsp:txXfrm>
        <a:off x="6788591" y="1868814"/>
        <a:ext cx="3977010" cy="808943"/>
      </dsp:txXfrm>
    </dsp:sp>
    <dsp:sp modelId="{7745A866-BBD4-4C1B-859E-B370BA5BE7D5}">
      <dsp:nvSpPr>
        <dsp:cNvPr id="0" name=""/>
        <dsp:cNvSpPr/>
      </dsp:nvSpPr>
      <dsp:spPr>
        <a:xfrm>
          <a:off x="6801694" y="2479520"/>
          <a:ext cx="3458576" cy="27920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Создание условий для работы и отдыха жителей сельского поселения;</a:t>
          </a:r>
          <a:endParaRPr lang="ru-RU" sz="1500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Улучшение состояния территорий    Угранского сельского поселения;</a:t>
          </a:r>
          <a:endParaRPr lang="ru-RU" sz="1500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Привитие жителям сельского поселения любви и уважения к своему населенному пункту, к соблюдению чистоты и порядка на территории муниципального образования;</a:t>
          </a:r>
          <a:endParaRPr lang="ru-RU" sz="1500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Благоустроенность населенных пунктов поселения</a:t>
          </a:r>
          <a:endParaRPr lang="ru-RU" sz="15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6801694" y="2479520"/>
        <a:ext cx="3458576" cy="27920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5A756-A1F9-466B-A54B-A6A05D5CF3DA}">
      <dsp:nvSpPr>
        <dsp:cNvPr id="0" name=""/>
        <dsp:cNvSpPr/>
      </dsp:nvSpPr>
      <dsp:spPr>
        <a:xfrm>
          <a:off x="16351" y="506295"/>
          <a:ext cx="1106735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55878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cap="none" spc="0" smtClean="0">
              <a:ln w="0"/>
              <a:effectLst/>
              <a:latin typeface="+mn-lt"/>
            </a:rPr>
            <a:t>Муниципальная программа "Комплексное развитие систем коммунальной инфраструктуры Угранского сельского поселения Угранского района Смоленской области"</a:t>
          </a:r>
          <a:endParaRPr lang="ru-RU" sz="1800" b="1" i="1" kern="1200" cap="none" spc="0" dirty="0">
            <a:ln w="0"/>
            <a:effectLst/>
            <a:latin typeface="+mn-lt"/>
          </a:endParaRPr>
        </a:p>
      </dsp:txBody>
      <dsp:txXfrm>
        <a:off x="16351" y="909252"/>
        <a:ext cx="10664402" cy="805915"/>
      </dsp:txXfrm>
    </dsp:sp>
    <dsp:sp modelId="{7FD59B72-00EF-4F0D-97DC-6CDD9AA3ED2A}">
      <dsp:nvSpPr>
        <dsp:cNvPr id="0" name=""/>
        <dsp:cNvSpPr/>
      </dsp:nvSpPr>
      <dsp:spPr>
        <a:xfrm>
          <a:off x="3291" y="1736208"/>
          <a:ext cx="3408746" cy="3104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3291" y="1736208"/>
        <a:ext cx="3408746" cy="3104976"/>
      </dsp:txXfrm>
    </dsp:sp>
    <dsp:sp modelId="{56482230-19EE-4472-8A34-1D5255F47338}">
      <dsp:nvSpPr>
        <dsp:cNvPr id="0" name=""/>
        <dsp:cNvSpPr/>
      </dsp:nvSpPr>
      <dsp:spPr>
        <a:xfrm>
          <a:off x="3425058" y="1121842"/>
          <a:ext cx="7658612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sz="3000" kern="1200" dirty="0"/>
        </a:p>
      </dsp:txBody>
      <dsp:txXfrm>
        <a:off x="3425058" y="1524799"/>
        <a:ext cx="7255655" cy="805915"/>
      </dsp:txXfrm>
    </dsp:sp>
    <dsp:sp modelId="{57528B6D-6145-48AE-9E07-12F2D1984C16}">
      <dsp:nvSpPr>
        <dsp:cNvPr id="0" name=""/>
        <dsp:cNvSpPr/>
      </dsp:nvSpPr>
      <dsp:spPr>
        <a:xfrm>
          <a:off x="3436769" y="2082420"/>
          <a:ext cx="3333174" cy="30696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sz="1200" i="0" kern="1200" dirty="0">
            <a:effectLst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3. Организация мест (площадок) по сбору ТБО в соответствии с требованиями СанПин.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4. Увеличение объемов реализации коммунальных услуг.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5. Развитие уличных сетей газоснабжения. 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3436769" y="2082420"/>
        <a:ext cx="3333174" cy="3069672"/>
      </dsp:txXfrm>
    </dsp:sp>
    <dsp:sp modelId="{1477D9F9-D4F0-4480-8277-3DF8901FD24A}">
      <dsp:nvSpPr>
        <dsp:cNvPr id="0" name=""/>
        <dsp:cNvSpPr/>
      </dsp:nvSpPr>
      <dsp:spPr>
        <a:xfrm>
          <a:off x="6763178" y="1567808"/>
          <a:ext cx="436507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sz="3000" kern="1200" dirty="0"/>
        </a:p>
      </dsp:txBody>
      <dsp:txXfrm>
        <a:off x="6763178" y="1970765"/>
        <a:ext cx="3962122" cy="805915"/>
      </dsp:txXfrm>
    </dsp:sp>
    <dsp:sp modelId="{7745A866-BBD4-4C1B-859E-B370BA5BE7D5}">
      <dsp:nvSpPr>
        <dsp:cNvPr id="0" name=""/>
        <dsp:cNvSpPr/>
      </dsp:nvSpPr>
      <dsp:spPr>
        <a:xfrm>
          <a:off x="6776232" y="2579185"/>
          <a:ext cx="3445629" cy="278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приведение качества питьевой воды в соответствие с установленными требованиями;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-развитие уличных сетей уличного газоснабжения;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sz="1200" kern="1200" dirty="0"/>
        </a:p>
      </dsp:txBody>
      <dsp:txXfrm>
        <a:off x="6776232" y="2579185"/>
        <a:ext cx="3445629" cy="27816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5A756-A1F9-466B-A54B-A6A05D5CF3DA}">
      <dsp:nvSpPr>
        <dsp:cNvPr id="0" name=""/>
        <dsp:cNvSpPr/>
      </dsp:nvSpPr>
      <dsp:spPr>
        <a:xfrm>
          <a:off x="16351" y="506295"/>
          <a:ext cx="1106735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55878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cap="none" spc="0" smtClean="0">
              <a:ln w="0"/>
              <a:effectLst/>
              <a:latin typeface="+mn-lt"/>
            </a:rPr>
            <a:t> Муниципальная программа "Формирование комфортной городской среды на территории села Угра Угранского района Смоленской области"</a:t>
          </a:r>
          <a:endParaRPr lang="ru-RU" sz="1800" b="1" i="1" kern="1200" cap="none" spc="0" dirty="0">
            <a:ln w="0"/>
            <a:effectLst/>
            <a:latin typeface="+mn-lt"/>
          </a:endParaRPr>
        </a:p>
      </dsp:txBody>
      <dsp:txXfrm>
        <a:off x="16351" y="909252"/>
        <a:ext cx="10664402" cy="805915"/>
      </dsp:txXfrm>
    </dsp:sp>
    <dsp:sp modelId="{7FD59B72-00EF-4F0D-97DC-6CDD9AA3ED2A}">
      <dsp:nvSpPr>
        <dsp:cNvPr id="0" name=""/>
        <dsp:cNvSpPr/>
      </dsp:nvSpPr>
      <dsp:spPr>
        <a:xfrm>
          <a:off x="3291" y="1736208"/>
          <a:ext cx="3408746" cy="3104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3291" y="1736208"/>
        <a:ext cx="3408746" cy="3104976"/>
      </dsp:txXfrm>
    </dsp:sp>
    <dsp:sp modelId="{56482230-19EE-4472-8A34-1D5255F47338}">
      <dsp:nvSpPr>
        <dsp:cNvPr id="0" name=""/>
        <dsp:cNvSpPr/>
      </dsp:nvSpPr>
      <dsp:spPr>
        <a:xfrm>
          <a:off x="3425058" y="1121842"/>
          <a:ext cx="7658612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sz="3000" kern="1200" dirty="0"/>
        </a:p>
      </dsp:txBody>
      <dsp:txXfrm>
        <a:off x="3425058" y="1524799"/>
        <a:ext cx="7255655" cy="805915"/>
      </dsp:txXfrm>
    </dsp:sp>
    <dsp:sp modelId="{57528B6D-6145-48AE-9E07-12F2D1984C16}">
      <dsp:nvSpPr>
        <dsp:cNvPr id="0" name=""/>
        <dsp:cNvSpPr/>
      </dsp:nvSpPr>
      <dsp:spPr>
        <a:xfrm>
          <a:off x="3436769" y="2082420"/>
          <a:ext cx="3333174" cy="30696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sz="1200" i="0" kern="1200" dirty="0">
            <a:effectLst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3. Организация мест (площадок) по сбору ТБО в соответствии с требованиями СанПин.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4. Увеличение объемов реализации коммунальных услуг.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5. Развитие уличных сетей газоснабжения. 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3436769" y="2082420"/>
        <a:ext cx="3333174" cy="3069672"/>
      </dsp:txXfrm>
    </dsp:sp>
    <dsp:sp modelId="{1477D9F9-D4F0-4480-8277-3DF8901FD24A}">
      <dsp:nvSpPr>
        <dsp:cNvPr id="0" name=""/>
        <dsp:cNvSpPr/>
      </dsp:nvSpPr>
      <dsp:spPr>
        <a:xfrm>
          <a:off x="6763178" y="1567808"/>
          <a:ext cx="436507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sz="3000" kern="1200" dirty="0"/>
        </a:p>
      </dsp:txBody>
      <dsp:txXfrm>
        <a:off x="6763178" y="1970765"/>
        <a:ext cx="3962122" cy="805915"/>
      </dsp:txXfrm>
    </dsp:sp>
    <dsp:sp modelId="{7745A866-BBD4-4C1B-859E-B370BA5BE7D5}">
      <dsp:nvSpPr>
        <dsp:cNvPr id="0" name=""/>
        <dsp:cNvSpPr/>
      </dsp:nvSpPr>
      <dsp:spPr>
        <a:xfrm>
          <a:off x="6776232" y="2579185"/>
          <a:ext cx="3445629" cy="278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приведение качества питьевой воды в соответствие с установленными требованиями;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-развитие уличных сетей уличного газоснабжения;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sz="1200" kern="1200" dirty="0"/>
        </a:p>
      </dsp:txBody>
      <dsp:txXfrm>
        <a:off x="6776232" y="2579185"/>
        <a:ext cx="3445629" cy="27816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5A756-A1F9-466B-A54B-A6A05D5CF3DA}">
      <dsp:nvSpPr>
        <dsp:cNvPr id="0" name=""/>
        <dsp:cNvSpPr/>
      </dsp:nvSpPr>
      <dsp:spPr>
        <a:xfrm>
          <a:off x="-15835" y="491180"/>
          <a:ext cx="11131550" cy="162117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25736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cap="none" spc="0" dirty="0" smtClean="0">
              <a:ln w="0"/>
              <a:effectLst/>
              <a:latin typeface="+mn-lt"/>
            </a:rPr>
            <a:t>  Муниципальная программа "Благоустройства и ремонт памятников, обелисков и братских захоронений на территории Угранского сельского поселения Угранского района Смоленской области"</a:t>
          </a:r>
          <a:endParaRPr lang="ru-RU" sz="1600" b="1" i="1" kern="1200" cap="none" spc="0" dirty="0">
            <a:ln w="0"/>
            <a:effectLst/>
            <a:latin typeface="+mn-lt"/>
          </a:endParaRPr>
        </a:p>
      </dsp:txBody>
      <dsp:txXfrm>
        <a:off x="-15835" y="896474"/>
        <a:ext cx="10726256" cy="810589"/>
      </dsp:txXfrm>
    </dsp:sp>
    <dsp:sp modelId="{7FD59B72-00EF-4F0D-97DC-6CDD9AA3ED2A}">
      <dsp:nvSpPr>
        <dsp:cNvPr id="0" name=""/>
        <dsp:cNvSpPr/>
      </dsp:nvSpPr>
      <dsp:spPr>
        <a:xfrm>
          <a:off x="-28970" y="1728227"/>
          <a:ext cx="3428517" cy="31229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-28970" y="1728227"/>
        <a:ext cx="3428517" cy="3122985"/>
      </dsp:txXfrm>
    </dsp:sp>
    <dsp:sp modelId="{56482230-19EE-4472-8A34-1D5255F47338}">
      <dsp:nvSpPr>
        <dsp:cNvPr id="0" name=""/>
        <dsp:cNvSpPr/>
      </dsp:nvSpPr>
      <dsp:spPr>
        <a:xfrm>
          <a:off x="3412642" y="1110297"/>
          <a:ext cx="7703032" cy="162117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254000" bIns="257362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sz="3100" kern="1200" dirty="0"/>
        </a:p>
      </dsp:txBody>
      <dsp:txXfrm>
        <a:off x="3412642" y="1515591"/>
        <a:ext cx="7297738" cy="810589"/>
      </dsp:txXfrm>
    </dsp:sp>
    <dsp:sp modelId="{57528B6D-6145-48AE-9E07-12F2D1984C16}">
      <dsp:nvSpPr>
        <dsp:cNvPr id="0" name=""/>
        <dsp:cNvSpPr/>
      </dsp:nvSpPr>
      <dsp:spPr>
        <a:xfrm>
          <a:off x="3424420" y="2076446"/>
          <a:ext cx="3352507" cy="30874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sz="1200" i="0" kern="1200" dirty="0">
            <a:effectLst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3. Организация мест (площадок) по сбору ТБО в соответствии с требованиями СанПин.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4. Увеличение объемов реализации коммунальных услуг.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5. Развитие уличных сетей газоснабжения. 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3424420" y="2076446"/>
        <a:ext cx="3352507" cy="3087476"/>
      </dsp:txXfrm>
    </dsp:sp>
    <dsp:sp modelId="{1477D9F9-D4F0-4480-8277-3DF8901FD24A}">
      <dsp:nvSpPr>
        <dsp:cNvPr id="0" name=""/>
        <dsp:cNvSpPr/>
      </dsp:nvSpPr>
      <dsp:spPr>
        <a:xfrm>
          <a:off x="6770123" y="1558850"/>
          <a:ext cx="4390397" cy="162117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254000" bIns="257362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sz="3100" kern="1200" dirty="0"/>
        </a:p>
      </dsp:txBody>
      <dsp:txXfrm>
        <a:off x="6770123" y="1964144"/>
        <a:ext cx="3985103" cy="810589"/>
      </dsp:txXfrm>
    </dsp:sp>
    <dsp:sp modelId="{7745A866-BBD4-4C1B-859E-B370BA5BE7D5}">
      <dsp:nvSpPr>
        <dsp:cNvPr id="0" name=""/>
        <dsp:cNvSpPr/>
      </dsp:nvSpPr>
      <dsp:spPr>
        <a:xfrm>
          <a:off x="6783253" y="2576093"/>
          <a:ext cx="3465613" cy="27977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приведение качества питьевой воды в соответствие с установленными требованиями;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-развитие уличных сетей уличного газоснабжения;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sz="1200" kern="1200" dirty="0"/>
        </a:p>
      </dsp:txBody>
      <dsp:txXfrm>
        <a:off x="6783253" y="2576093"/>
        <a:ext cx="3465613" cy="2797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0.03571</cdr:x>
      <cdr:y>0</cdr:y>
    </cdr:from>
    <cdr:to>
      <cdr:x>0.20714</cdr:x>
      <cdr:y>0.12143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0500" y="-857249"/>
          <a:ext cx="9144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i="1" dirty="0" smtClean="0"/>
            <a:t>2023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0.05568</cdr:x>
      <cdr:y>0.01998</cdr:y>
    </cdr:from>
    <cdr:to>
      <cdr:x>0.26667</cdr:x>
      <cdr:y>0.14732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1300" y="50800"/>
          <a:ext cx="9144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i="1" dirty="0" smtClean="0"/>
            <a:t>2024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0.05568</cdr:x>
      <cdr:y>0.01998</cdr:y>
    </cdr:from>
    <cdr:to>
      <cdr:x>0.26667</cdr:x>
      <cdr:y>0.14732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1300" y="50800"/>
          <a:ext cx="9144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i="1" dirty="0" smtClean="0"/>
            <a:t>2025</a:t>
          </a:r>
        </a:p>
        <a:p xmlns:a="http://schemas.openxmlformats.org/drawingml/2006/main">
          <a:endParaRPr lang="ru-RU" sz="1200" b="1" i="1" dirty="0" smtClean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B39105-B6FC-4BA2-8F2A-908CA4B466B3}" type="datetimeFigureOut">
              <a:rPr lang="ru-RU" smtClean="0"/>
              <a:t>02.05.2024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18139-E045-428A-A550-4A37D0FC0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786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18139-E045-428A-A550-4A37D0FC054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230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85F96-C649-45BC-AD84-02AC57E486B6}" type="datetime1">
              <a:rPr lang="ru-RU" smtClean="0"/>
              <a:t>02.05.2024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14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61621-D0ED-4F68-9D19-E5EC3A9D7539}" type="datetime1">
              <a:rPr lang="ru-RU" smtClean="0"/>
              <a:t>02.05.2024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39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E133-7579-420A-8D7C-F36583ABBE8A}" type="datetime1">
              <a:rPr lang="ru-RU" smtClean="0"/>
              <a:t>02.05.2024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694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5416E-38C3-448A-98C7-B70D9B4B1348}" type="datetime1">
              <a:rPr lang="ru-RU" smtClean="0"/>
              <a:t>02.05.2024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3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D28C-C628-4932-8A43-86B8C9F94C15}" type="datetime1">
              <a:rPr lang="ru-RU" smtClean="0"/>
              <a:t>02.05.2024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255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3549C-5140-4DAF-A8A2-B29ADFCFB3F0}" type="datetime1">
              <a:rPr lang="ru-RU" smtClean="0"/>
              <a:t>02.05.2024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75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9A08-CA6F-49B6-81F1-B62C46049957}" type="datetime1">
              <a:rPr lang="ru-RU" smtClean="0"/>
              <a:t>02.05.2024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241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DDBB5-9F2B-4265-BB42-67C5F035A9A0}" type="datetime1">
              <a:rPr lang="ru-RU" smtClean="0"/>
              <a:t>02.05.2024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F54FE32-4790-CA4A-86C3-E7136345E2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705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F61E-A5E7-4EA3-BA11-68A4FBD5EE14}" type="datetime1">
              <a:rPr lang="ru-RU" smtClean="0"/>
              <a:t>02.05.2024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E17C907-DB33-224E-980B-66ADA4A115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22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B501F-E748-4358-AA3D-31325E7D814E}" type="datetime1">
              <a:rPr lang="ru-RU" smtClean="0"/>
              <a:t>02.05.2024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143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C9690-D2B6-417E-A802-BD2641CC53D5}" type="datetime1">
              <a:rPr lang="ru-RU" smtClean="0"/>
              <a:t>02.05.2024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41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3A50E-0797-4D4F-96D0-F21B9A70D602}" type="datetime1">
              <a:rPr lang="ru-RU" smtClean="0"/>
              <a:t>02.05.2024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7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7.emf"/><Relationship Id="rId4" Type="http://schemas.openxmlformats.org/officeDocument/2006/relationships/package" Target="../embeddings/_____Microsoft_Excel2.xlsx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emf"/><Relationship Id="rId5" Type="http://schemas.openxmlformats.org/officeDocument/2006/relationships/package" Target="../embeddings/_____Microsoft_Excel8.xlsx"/><Relationship Id="rId4" Type="http://schemas.openxmlformats.org/officeDocument/2006/relationships/chart" Target="../charts/char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1.emf"/><Relationship Id="rId4" Type="http://schemas.openxmlformats.org/officeDocument/2006/relationships/package" Target="../embeddings/_____Microsoft_Excel10.xlsx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2.webp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3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4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5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chart" Target="../charts/char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k.com/public217462141" TargetMode="External"/><Relationship Id="rId4" Type="http://schemas.openxmlformats.org/officeDocument/2006/relationships/hyperlink" Target="https://ugra.admin-smolensk.ru/finansovoe-upravlenie-administracii-municipalnogo-obrazovani/byudzhet-dlya-grazhdan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xmlns="" id="{BAD76F3E-3A97-486B-B402-44400A8B91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altLang="ru-RU" i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(в редакции от 22.08.2023г. №33).</a:t>
            </a:r>
            <a:endParaRPr lang="ru-RU" altLang="ru-RU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6" t="13832" r="14636" b="32586"/>
          <a:stretch/>
        </p:blipFill>
        <p:spPr>
          <a:xfrm>
            <a:off x="948583" y="500741"/>
            <a:ext cx="9272187" cy="3839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5ECA6C49-27D9-4DE1-B0E9-53CAEE5ECB79}"/>
              </a:ext>
            </a:extLst>
          </p:cNvPr>
          <p:cNvSpPr txBox="1">
            <a:spLocks/>
          </p:cNvSpPr>
          <p:nvPr/>
        </p:nvSpPr>
        <p:spPr>
          <a:xfrm>
            <a:off x="838199" y="1093788"/>
            <a:ext cx="10506455" cy="29672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6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D3390E-6948-4CFD-ACCD-DEE66811DD53}"/>
              </a:ext>
            </a:extLst>
          </p:cNvPr>
          <p:cNvSpPr txBox="1"/>
          <p:nvPr/>
        </p:nvSpPr>
        <p:spPr>
          <a:xfrm>
            <a:off x="7400924" y="4619624"/>
            <a:ext cx="3946779" cy="1038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 defTabSz="914400">
              <a:lnSpc>
                <a:spcPct val="90000"/>
              </a:lnSpc>
              <a:spcBef>
                <a:spcPts val="1000"/>
              </a:spcBef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B103F88-2CBA-F644-8479-84386E35CCF8}"/>
              </a:ext>
            </a:extLst>
          </p:cNvPr>
          <p:cNvSpPr txBox="1"/>
          <p:nvPr/>
        </p:nvSpPr>
        <p:spPr>
          <a:xfrm>
            <a:off x="1263678" y="576421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  <a:p>
            <a:endParaRPr lang="ru-RU" dirty="0"/>
          </a:p>
        </p:txBody>
      </p:sp>
      <p:pic>
        <p:nvPicPr>
          <p:cNvPr id="38" name="Picture 3">
            <a:extLst>
              <a:ext uri="{FF2B5EF4-FFF2-40B4-BE49-F238E27FC236}">
                <a16:creationId xmlns:a16="http://schemas.microsoft.com/office/drawing/2014/main" xmlns="" id="{8A56FE96-8066-B346-A74B-572BADFBF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785" y="144441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3498" y="4701202"/>
            <a:ext cx="115958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Бюджет для граждан</a:t>
            </a: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alt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 решению № 20 от 21.12.2022 года </a:t>
            </a:r>
            <a:r>
              <a:rPr lang="ru-RU" sz="20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 бюджете Угранского сельского поселения Угранского района Смоленской области на 2023 год и на плановый период 2024 и 2025 годов. </a:t>
            </a:r>
            <a:endParaRPr lang="en-US" sz="2000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endParaRPr lang="ru-RU" sz="2000" i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49981" y="5646869"/>
            <a:ext cx="3836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(в редакции от </a:t>
            </a:r>
            <a:r>
              <a:rPr lang="ru-RU" altLang="ru-RU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29.11.2023г</a:t>
            </a:r>
            <a:r>
              <a:rPr lang="ru-RU" altLang="ru-RU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r>
              <a:rPr lang="ru-RU" altLang="ru-RU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№40).</a:t>
            </a:r>
            <a:endParaRPr lang="ru-RU" altLang="ru-RU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43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" y="1350982"/>
            <a:ext cx="1607254" cy="3868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>
                <a:cs typeface="Times New Roman" panose="02020603050405020304" pitchFamily="18" charset="0"/>
              </a:rPr>
              <a:t>ГЛОССАРИЙ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71437" y="5687973"/>
            <a:ext cx="12334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/>
            <a:r>
              <a:rPr lang="ru-RU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Программой 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муниципальных внутренних </a:t>
            </a:r>
          </a:p>
          <a:p>
            <a:pPr marR="0" algn="ctr"/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заимствований МО </a:t>
            </a:r>
            <a:r>
              <a:rPr lang="ru-RU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Угранского сельского поселения Угранского района Смоленской </a:t>
            </a:r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области на 2023 год и плановый период 2024-2025 годов не предусматривается получение кредитов от кредитных организаций. </a:t>
            </a:r>
          </a:p>
          <a:p>
            <a:pPr marR="0" algn="ctr"/>
            <a:r>
              <a:rPr lang="ru-RU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Выдача бюджетных кредитов в 2023-2025 годах также не планируется.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13835" y="982911"/>
            <a:ext cx="5456238" cy="1449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ятиугольник 13"/>
          <p:cNvSpPr/>
          <p:nvPr/>
        </p:nvSpPr>
        <p:spPr>
          <a:xfrm>
            <a:off x="1213533" y="982524"/>
            <a:ext cx="3710891" cy="206057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15" name="Пятиугольник 14"/>
          <p:cNvSpPr/>
          <p:nvPr/>
        </p:nvSpPr>
        <p:spPr>
          <a:xfrm>
            <a:off x="1213533" y="3129886"/>
            <a:ext cx="4693445" cy="2062301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096000" y="2681784"/>
            <a:ext cx="2690703" cy="1623516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343650" y="4494540"/>
            <a:ext cx="2213713" cy="725160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975723" y="2716263"/>
            <a:ext cx="2411413" cy="2414726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63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14"/>
          <p:cNvGrpSpPr>
            <a:grpSpLocks/>
          </p:cNvGrpSpPr>
          <p:nvPr/>
        </p:nvGrpSpPr>
        <p:grpSpPr bwMode="auto">
          <a:xfrm>
            <a:off x="295869" y="103893"/>
            <a:ext cx="11734184" cy="6429376"/>
            <a:chOff x="214282" y="-25"/>
            <a:chExt cx="8953566" cy="6429421"/>
          </a:xfrm>
          <a:solidFill>
            <a:srgbClr val="FFFF00"/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933350" y="-25"/>
              <a:ext cx="8234498" cy="92869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>
              <a:prstTxWarp prst="textPlain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normalizeH="0" baseline="0" noProof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На чем основывается проект местного бюджета?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820484" y="964387"/>
              <a:ext cx="7026060" cy="642943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2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10" name="Скругленный прямоугольник 9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Скругленный прямоугольник 10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Уграснкий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2" name="Стрелка вниз 11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4" name="Выгнутая вверх стрелка 13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5" name="Выгнутая вверх стрелка 14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B3FF002C-5C75-B54B-AD28-CF13DDC9D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2" y="72022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91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ый треугольник 11"/>
          <p:cNvSpPr/>
          <p:nvPr/>
        </p:nvSpPr>
        <p:spPr>
          <a:xfrm rot="16200000">
            <a:off x="10717826" y="5351743"/>
            <a:ext cx="1015275" cy="1900987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b="1" i="1" dirty="0">
                <a:solidFill>
                  <a:schemeClr val="bg1"/>
                </a:solidFill>
              </a:rPr>
              <a:t>Бюджетный процесс – ежегодное формирование и исполнение бюджета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21719" r="2041" b="4440"/>
          <a:stretch/>
        </p:blipFill>
        <p:spPr>
          <a:xfrm>
            <a:off x="381000" y="970940"/>
            <a:ext cx="5000625" cy="5487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723595"/>
            <a:ext cx="11401425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i="1" u="sng" dirty="0">
                <a:solidFill>
                  <a:srgbClr val="000000"/>
                </a:solidFill>
                <a:ea typeface="Calibri" panose="020F0502020204030204" pitchFamily="34" charset="0"/>
              </a:rPr>
              <a:t>Бюджетный процесс</a:t>
            </a:r>
            <a:r>
              <a:rPr lang="ru-RU" sz="1400" b="1" i="1" dirty="0">
                <a:solidFill>
                  <a:srgbClr val="000000"/>
                </a:solidFill>
                <a:ea typeface="Calibri" panose="020F0502020204030204" pitchFamily="34" charset="0"/>
              </a:rPr>
              <a:t> -  </a:t>
            </a:r>
            <a:r>
              <a:rPr lang="ru-RU" sz="1200" i="1" dirty="0">
                <a:solidFill>
                  <a:srgbClr val="000000"/>
                </a:solidFill>
                <a:ea typeface="Calibri" panose="020F0502020204030204" pitchFamily="34" charset="0"/>
              </a:rPr>
              <a:t>регламентируемая 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 (ст.6 Бюджетный кодекс РФ)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48224" y="1457020"/>
            <a:ext cx="67103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00687" y="2682040"/>
            <a:ext cx="63531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cs typeface="Times New Roman" pitchFamily="18" charset="0"/>
              </a:rPr>
              <a:t>Составление проекта бюджета. </a:t>
            </a:r>
            <a:endParaRPr lang="ru-RU" altLang="ru-RU" sz="1600" b="1" dirty="0" smtClean="0">
              <a:cs typeface="Times New Roman" pitchFamily="18" charset="0"/>
            </a:endParaRPr>
          </a:p>
          <a:p>
            <a:pPr algn="ctr"/>
            <a:r>
              <a:rPr lang="ru-RU" altLang="ru-RU" sz="1200" i="1" dirty="0" smtClean="0">
                <a:cs typeface="Times New Roman" pitchFamily="18" charset="0"/>
              </a:rPr>
              <a:t>До </a:t>
            </a:r>
            <a:r>
              <a:rPr lang="ru-RU" altLang="ru-RU" sz="1200" i="1" dirty="0">
                <a:cs typeface="Times New Roman" pitchFamily="18" charset="0"/>
              </a:rPr>
              <a:t>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депутатов.</a:t>
            </a:r>
            <a:endParaRPr lang="ru-RU" altLang="ru-RU" sz="1200" b="1" i="1" dirty="0"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95950" y="4422986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/>
            <a:r>
              <a:rPr lang="ru-RU" sz="1600" b="1" dirty="0"/>
              <a:t>Рассмотрение проекта бюджета.</a:t>
            </a:r>
            <a:r>
              <a:rPr lang="ru-RU" sz="1400" dirty="0"/>
              <a:t> </a:t>
            </a:r>
            <a:endParaRPr lang="ru-RU" sz="1400" dirty="0" smtClean="0"/>
          </a:p>
          <a:p>
            <a:pPr algn="ctr" defTabSz="914400"/>
            <a:r>
              <a:rPr lang="ru-RU" sz="1200" i="1" dirty="0" smtClean="0"/>
              <a:t>Глава </a:t>
            </a:r>
            <a:r>
              <a:rPr lang="ru-RU" sz="1200" i="1" dirty="0"/>
              <a:t>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2023 год и плановый период 2024 и 2025 годов. Проект местного бюджета рассмотрен на заседании </a:t>
            </a:r>
            <a:r>
              <a:rPr lang="ru-RU" sz="1200" i="1" dirty="0" err="1"/>
              <a:t>Угранским</a:t>
            </a:r>
            <a:r>
              <a:rPr lang="ru-RU" sz="1200" i="1" dirty="0"/>
              <a:t> районным Советом депутатов, затем прошли публичные слушанья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95950" y="565198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1600" b="1" dirty="0">
                <a:cs typeface="Times New Roman" pitchFamily="18" charset="0"/>
              </a:rPr>
              <a:t>Утверждение бюджета.</a:t>
            </a:r>
            <a:r>
              <a:rPr lang="ru-RU" altLang="ru-RU" sz="1400" dirty="0">
                <a:cs typeface="Times New Roman" pitchFamily="18" charset="0"/>
              </a:rPr>
              <a:t> </a:t>
            </a:r>
            <a:endParaRPr lang="ru-RU" altLang="ru-RU" sz="1400" dirty="0" smtClean="0">
              <a:cs typeface="Times New Roman" pitchFamily="18" charset="0"/>
            </a:endParaRPr>
          </a:p>
          <a:p>
            <a:pPr algn="ctr"/>
            <a:r>
              <a:rPr lang="ru-RU" altLang="ru-RU" sz="1200" i="1" dirty="0" smtClean="0">
                <a:cs typeface="Times New Roman" pitchFamily="18" charset="0"/>
              </a:rPr>
              <a:t>Решение </a:t>
            </a:r>
            <a:r>
              <a:rPr lang="ru-RU" altLang="ru-RU" sz="1200" i="1" dirty="0">
                <a:cs typeface="Times New Roman" pitchFamily="18" charset="0"/>
              </a:rPr>
              <a:t>о местном бюджете на очередной финансовый год и на плановый период утверждён </a:t>
            </a:r>
            <a:r>
              <a:rPr lang="ru-RU" altLang="ru-RU" sz="1200" i="1" dirty="0" err="1">
                <a:cs typeface="Times New Roman" pitchFamily="18" charset="0"/>
              </a:rPr>
              <a:t>Угранским</a:t>
            </a:r>
            <a:r>
              <a:rPr lang="ru-RU" altLang="ru-RU" sz="1200" i="1" dirty="0">
                <a:cs typeface="Times New Roman" pitchFamily="18" charset="0"/>
              </a:rPr>
              <a:t> районным Советом депутатов.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9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</a:t>
            </a: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 в бюджетном </a:t>
            </a: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процессе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t="34879" r="61340" b="11362"/>
          <a:stretch/>
        </p:blipFill>
        <p:spPr>
          <a:xfrm>
            <a:off x="3988031" y="1209079"/>
            <a:ext cx="4266640" cy="4953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Блок-схема: память с посл. доступом 7"/>
          <p:cNvSpPr/>
          <p:nvPr/>
        </p:nvSpPr>
        <p:spPr>
          <a:xfrm rot="10800000" flipV="1">
            <a:off x="8547579" y="1255070"/>
            <a:ext cx="2988333" cy="2283393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обсуждения программ развития Угранского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(размещаются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сайте)</a:t>
            </a:r>
          </a:p>
        </p:txBody>
      </p:sp>
      <p:sp>
        <p:nvSpPr>
          <p:cNvPr id="9" name="Блок-схема: память с посл. доступом 8"/>
          <p:cNvSpPr/>
          <p:nvPr/>
        </p:nvSpPr>
        <p:spPr>
          <a:xfrm>
            <a:off x="644133" y="1288481"/>
            <a:ext cx="3058725" cy="224998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предоставления муниципальных услуг (участие в социологических опросах)</a:t>
            </a:r>
          </a:p>
        </p:txBody>
      </p:sp>
      <p:sp>
        <p:nvSpPr>
          <p:cNvPr id="10" name="Блок-схема: память с посл. доступом 9"/>
          <p:cNvSpPr/>
          <p:nvPr/>
        </p:nvSpPr>
        <p:spPr>
          <a:xfrm rot="10800000" flipV="1">
            <a:off x="8547579" y="3794199"/>
            <a:ext cx="2988332" cy="244887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Угранского сельского поселения Угранского района Смоленской области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бюджете на очередной финансовый год 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декабре)</a:t>
            </a:r>
          </a:p>
        </p:txBody>
      </p:sp>
      <p:sp>
        <p:nvSpPr>
          <p:cNvPr id="11" name="Блок-схема: память с посл. доступом 10"/>
          <p:cNvSpPr/>
          <p:nvPr/>
        </p:nvSpPr>
        <p:spPr>
          <a:xfrm>
            <a:off x="644133" y="4145490"/>
            <a:ext cx="3058725" cy="224998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Угранского сельского поселения Угранского района Смоленской области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исполнении  бюджете                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марте)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25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2113" y="1"/>
            <a:ext cx="12179886" cy="672556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13" y="30762"/>
            <a:ext cx="11856037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latin typeface="Calibri"/>
                <a:cs typeface="Calibri"/>
              </a:rPr>
              <a:t>Участие </a:t>
            </a:r>
            <a:r>
              <a:rPr sz="4400" b="0" dirty="0">
                <a:latin typeface="Calibri"/>
                <a:cs typeface="Calibri"/>
              </a:rPr>
              <a:t>граждан в бюджетном</a:t>
            </a:r>
            <a:r>
              <a:rPr sz="4400" b="0" spc="-30" dirty="0">
                <a:latin typeface="Calibri"/>
                <a:cs typeface="Calibri"/>
              </a:rPr>
              <a:t> </a:t>
            </a:r>
            <a:r>
              <a:rPr sz="4400" b="0" dirty="0">
                <a:latin typeface="Calibri"/>
                <a:cs typeface="Calibri"/>
              </a:rPr>
              <a:t>процессе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4507" y="2993898"/>
            <a:ext cx="27412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БЮДЖЕТ</a:t>
            </a:r>
            <a:endParaRPr sz="5400" i="1" dirty="0">
              <a:solidFill>
                <a:schemeClr val="accent4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66515" y="1592580"/>
            <a:ext cx="1736089" cy="1019810"/>
          </a:xfrm>
          <a:custGeom>
            <a:avLst/>
            <a:gdLst/>
            <a:ahLst/>
            <a:cxnLst/>
            <a:rect l="l" t="t" r="r" b="b"/>
            <a:pathLst>
              <a:path w="1736089" h="1019810">
                <a:moveTo>
                  <a:pt x="509778" y="0"/>
                </a:moveTo>
                <a:lnTo>
                  <a:pt x="0" y="509778"/>
                </a:lnTo>
                <a:lnTo>
                  <a:pt x="509778" y="1019556"/>
                </a:lnTo>
                <a:lnTo>
                  <a:pt x="509778" y="764667"/>
                </a:lnTo>
                <a:lnTo>
                  <a:pt x="1735836" y="764667"/>
                </a:lnTo>
                <a:lnTo>
                  <a:pt x="1735836" y="254889"/>
                </a:lnTo>
                <a:lnTo>
                  <a:pt x="509778" y="254889"/>
                </a:lnTo>
                <a:lnTo>
                  <a:pt x="50977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462778" y="1554607"/>
            <a:ext cx="33407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Как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налогоплательщик</a:t>
            </a:r>
            <a:endParaRPr sz="18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помогает формировать доходную  часть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бюджета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470652" y="3703701"/>
            <a:ext cx="334645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3980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Как получатель муниципальных  </a:t>
            </a:r>
            <a:r>
              <a:rPr sz="1800" b="1" dirty="0">
                <a:latin typeface="Calibri"/>
                <a:cs typeface="Calibri"/>
              </a:rPr>
              <a:t>услуг</a:t>
            </a:r>
            <a:endParaRPr sz="18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получает </a:t>
            </a:r>
            <a:r>
              <a:rPr sz="1800" spc="-5" dirty="0">
                <a:latin typeface="Calibri"/>
                <a:cs typeface="Calibri"/>
              </a:rPr>
              <a:t>муниципальные </a:t>
            </a:r>
            <a:r>
              <a:rPr sz="1800" dirty="0">
                <a:latin typeface="Calibri"/>
                <a:cs typeface="Calibri"/>
              </a:rPr>
              <a:t>услуги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-</a:t>
            </a:r>
            <a:endParaRPr sz="1800">
              <a:latin typeface="Calibri"/>
              <a:cs typeface="Calibri"/>
            </a:endParaRPr>
          </a:p>
          <a:p>
            <a:pPr marL="12700" marR="42672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расходную часть </a:t>
            </a:r>
            <a:r>
              <a:rPr sz="1800" dirty="0">
                <a:latin typeface="Calibri"/>
                <a:cs typeface="Calibri"/>
              </a:rPr>
              <a:t>бюджета на  </a:t>
            </a:r>
            <a:r>
              <a:rPr sz="1800" spc="-5" dirty="0">
                <a:latin typeface="Calibri"/>
                <a:cs typeface="Calibri"/>
              </a:rPr>
              <a:t>благоустройство территории,  культурно-досуговые</a:t>
            </a:r>
            <a:endParaRPr sz="18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мероприятия, кружки,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секции,</a:t>
            </a:r>
            <a:endParaRPr sz="18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Calibri"/>
                <a:cs typeface="Calibri"/>
              </a:rPr>
              <a:t>пособия,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опекаемых).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66515" y="4245864"/>
            <a:ext cx="1736089" cy="1019810"/>
          </a:xfrm>
          <a:custGeom>
            <a:avLst/>
            <a:gdLst/>
            <a:ahLst/>
            <a:cxnLst/>
            <a:rect l="l" t="t" r="r" b="b"/>
            <a:pathLst>
              <a:path w="1736089" h="1019810">
                <a:moveTo>
                  <a:pt x="1226058" y="0"/>
                </a:moveTo>
                <a:lnTo>
                  <a:pt x="1226058" y="254888"/>
                </a:lnTo>
                <a:lnTo>
                  <a:pt x="0" y="254888"/>
                </a:lnTo>
                <a:lnTo>
                  <a:pt x="0" y="764667"/>
                </a:lnTo>
                <a:lnTo>
                  <a:pt x="1226058" y="764667"/>
                </a:lnTo>
                <a:lnTo>
                  <a:pt x="1226058" y="1019556"/>
                </a:lnTo>
                <a:lnTo>
                  <a:pt x="1735836" y="509778"/>
                </a:lnTo>
                <a:lnTo>
                  <a:pt x="122605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9297923" y="1036319"/>
            <a:ext cx="2222500" cy="5573395"/>
            <a:chOff x="9297923" y="1036319"/>
            <a:chExt cx="2222500" cy="5573395"/>
          </a:xfrm>
        </p:grpSpPr>
        <p:sp>
          <p:nvSpPr>
            <p:cNvPr id="9" name="object 9"/>
            <p:cNvSpPr/>
            <p:nvPr/>
          </p:nvSpPr>
          <p:spPr>
            <a:xfrm>
              <a:off x="9297923" y="1036319"/>
              <a:ext cx="2221992" cy="55732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07321" y="1054064"/>
              <a:ext cx="2119586" cy="5461000"/>
            </a:xfrm>
            <a:prstGeom prst="rect">
              <a:avLst/>
            </a:prstGeom>
            <a:blipFill>
              <a:blip r:embed="rId3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image88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400" y="3962400"/>
            <a:ext cx="3581400" cy="2552664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03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941" y="2971930"/>
            <a:ext cx="3315489" cy="2210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dirty="0">
                <a:ln w="0"/>
                <a:solidFill>
                  <a:schemeClr val="bg1"/>
                </a:solidFill>
              </a:rPr>
              <a:t>Основные цели бюджетной политики</a:t>
            </a:r>
            <a:r>
              <a:rPr lang="en-US" sz="3200" b="1" dirty="0">
                <a:ln w="0"/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xmlns="" id="{8CE8A33F-D7A7-0E4E-8A19-3219B4024271}"/>
              </a:ext>
            </a:extLst>
          </p:cNvPr>
          <p:cNvSpPr/>
          <p:nvPr/>
        </p:nvSpPr>
        <p:spPr>
          <a:xfrm>
            <a:off x="383256" y="5061936"/>
            <a:ext cx="4522941" cy="14688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DE6B3489-1D26-D94C-B2F4-1FEC38919D06}"/>
              </a:ext>
            </a:extLst>
          </p:cNvPr>
          <p:cNvSpPr/>
          <p:nvPr/>
        </p:nvSpPr>
        <p:spPr>
          <a:xfrm>
            <a:off x="383256" y="1388788"/>
            <a:ext cx="4522941" cy="15745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63CAAC16-835A-B147-ADF4-55ECAADE9169}"/>
              </a:ext>
            </a:extLst>
          </p:cNvPr>
          <p:cNvSpPr/>
          <p:nvPr/>
        </p:nvSpPr>
        <p:spPr>
          <a:xfrm>
            <a:off x="383256" y="1488874"/>
            <a:ext cx="41783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Обеспечение долгосрочной сбалансированности бюджета Угранского сельского поселения Угранского района Смоленской области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EFABE942-3F1E-C544-940B-A854BDC15480}"/>
              </a:ext>
            </a:extLst>
          </p:cNvPr>
          <p:cNvSpPr/>
          <p:nvPr/>
        </p:nvSpPr>
        <p:spPr>
          <a:xfrm>
            <a:off x="315860" y="5080231"/>
            <a:ext cx="4495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Обеспечение прозрачного механизма оценки эффективности предоставленных налоговых льгот, установленных соответствующими нормативно-правовыми актами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EDA88690-42C2-284D-97B8-A7D0322A42EB}"/>
              </a:ext>
            </a:extLst>
          </p:cNvPr>
          <p:cNvSpPr/>
          <p:nvPr/>
        </p:nvSpPr>
        <p:spPr>
          <a:xfrm>
            <a:off x="6657174" y="1388788"/>
            <a:ext cx="4492875" cy="15665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Укрепление доходной базы бюджета Угранского сельского поселения Угранского района Смоленской области за счет повышения эффективности администрирования налоговых и неналоговых доходов и мобилизации имеющихся резервов</a:t>
            </a: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xmlns="" id="{B388C3B7-92BA-6F4D-BB72-E06DDB356B9A}"/>
              </a:ext>
            </a:extLst>
          </p:cNvPr>
          <p:cNvSpPr/>
          <p:nvPr/>
        </p:nvSpPr>
        <p:spPr>
          <a:xfrm>
            <a:off x="6830925" y="5080231"/>
            <a:ext cx="4492875" cy="14505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F2253AE-7CC2-5842-84A7-D2C5534C014C}"/>
              </a:ext>
            </a:extLst>
          </p:cNvPr>
          <p:cNvSpPr txBox="1"/>
          <p:nvPr/>
        </p:nvSpPr>
        <p:spPr>
          <a:xfrm>
            <a:off x="7371931" y="5334693"/>
            <a:ext cx="341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Открытость и прозрачность управления общественными финансами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30956" y="3404757"/>
            <a:ext cx="25599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n w="0"/>
                <a:latin typeface="Times New Roman" panose="02020603050405020304" pitchFamily="18" charset="0"/>
                <a:ea typeface="Calibri" panose="020F0502020204030204" pitchFamily="34" charset="0"/>
              </a:rPr>
              <a:t>Стимулирование инвестиционной деятельности</a:t>
            </a:r>
            <a:endParaRPr lang="ru-RU" b="1" i="1" dirty="0">
              <a:ln w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96678" y="3646730"/>
            <a:ext cx="2408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Мобилизация доходов</a:t>
            </a:r>
            <a:endParaRPr lang="ru-RU" b="1" i="1" dirty="0">
              <a:ln w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10948" y="5380859"/>
            <a:ext cx="209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Совершенствование налогового администрирования</a:t>
            </a:r>
            <a:endParaRPr lang="ru-RU" sz="1600" b="1" i="1" dirty="0">
              <a:ln w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40760" y="3196059"/>
            <a:ext cx="29908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Оценка налоговых расходов муниципального образования  Угранского сельского поселения Угранского района Смоленской области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12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03" y="2661880"/>
            <a:ext cx="4880443" cy="4196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Особенности планирования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доходов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5900" y="1262093"/>
            <a:ext cx="84772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</a:t>
            </a:r>
            <a:r>
              <a:rPr 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ru-RU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42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4211" t="10211" r="10876" b="8597"/>
          <a:stretch/>
        </p:blipFill>
        <p:spPr>
          <a:xfrm>
            <a:off x="10096500" y="5153025"/>
            <a:ext cx="2095500" cy="161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Направления увеличения доходной базы</a:t>
            </a:r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043671983"/>
              </p:ext>
            </p:extLst>
          </p:nvPr>
        </p:nvGraphicFramePr>
        <p:xfrm>
          <a:off x="285751" y="1157318"/>
          <a:ext cx="10248900" cy="5395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86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 rot="16200000">
            <a:off x="10413331" y="5047248"/>
            <a:ext cx="1227221" cy="229803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18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19175" y="807988"/>
            <a:ext cx="88868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33333"/>
                </a:solidFill>
                <a:latin typeface="YS Text"/>
              </a:rPr>
              <a:t>Межбюджетные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отношения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YS Text"/>
              </a:rPr>
              <a:t>это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совокупность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отношений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внутри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страны,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включающая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качестве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основных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функциональных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элементов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разграничение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доходов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расходов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уровнями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распределение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доходов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уровнями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а также перераспределение средств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бюджетами разных уровне и видов.</a:t>
            </a:r>
            <a:endParaRPr lang="ru-RU" dirty="0"/>
          </a:p>
        </p:txBody>
      </p:sp>
      <p:sp>
        <p:nvSpPr>
          <p:cNvPr id="8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отношения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4" y="2562314"/>
            <a:ext cx="7553325" cy="33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414588" y="578087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i="1" dirty="0">
                <a:solidFill>
                  <a:schemeClr val="tx2"/>
                </a:solidFill>
                <a:cs typeface="Times New Roman" pitchFamily="18" charset="0"/>
              </a:rPr>
              <a:t>Межбюджетные трансферты – </a:t>
            </a:r>
            <a:r>
              <a:rPr lang="ru-RU" dirty="0">
                <a:solidFill>
                  <a:schemeClr val="tx2"/>
                </a:solidFill>
                <a:cs typeface="Times New Roman" pitchFamily="18" charset="0"/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 dirty="0">
              <a:solidFill>
                <a:schemeClr val="tx2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70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>
                <a:ea typeface="Times New Roman" panose="02020603050405020304" pitchFamily="18" charset="0"/>
              </a:rPr>
              <a:t>Основные характеристики к бюджету на 2023-2025 </a:t>
            </a:r>
            <a:r>
              <a:rPr lang="ru-RU" sz="3200" b="1" i="1" dirty="0" smtClean="0">
                <a:ea typeface="Times New Roman" panose="02020603050405020304" pitchFamily="18" charset="0"/>
              </a:rPr>
              <a:t>годы</a:t>
            </a:r>
            <a:r>
              <a:rPr lang="ru-RU" sz="3200" b="1" i="1" dirty="0" smtClean="0">
                <a:solidFill>
                  <a:schemeClr val="tx2"/>
                </a:solidFill>
              </a:rPr>
              <a:t/>
            </a:r>
            <a:br>
              <a:rPr lang="ru-RU" sz="3200" b="1" i="1" dirty="0" smtClean="0">
                <a:solidFill>
                  <a:schemeClr val="tx2"/>
                </a:solidFill>
              </a:rPr>
            </a:br>
            <a:endParaRPr lang="ru-RU" sz="3200" dirty="0"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376412306"/>
              </p:ext>
            </p:extLst>
          </p:nvPr>
        </p:nvGraphicFramePr>
        <p:xfrm>
          <a:off x="0" y="4057652"/>
          <a:ext cx="12191999" cy="3067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487607"/>
              </p:ext>
            </p:extLst>
          </p:nvPr>
        </p:nvGraphicFramePr>
        <p:xfrm>
          <a:off x="1" y="881063"/>
          <a:ext cx="11716282" cy="3028950"/>
        </p:xfrm>
        <a:graphic>
          <a:graphicData uri="http://schemas.openxmlformats.org/drawingml/2006/table">
            <a:tbl>
              <a:tblPr/>
              <a:tblGrid>
                <a:gridCol w="3150259"/>
                <a:gridCol w="1876750"/>
                <a:gridCol w="2180605"/>
                <a:gridCol w="1429904"/>
                <a:gridCol w="1537148"/>
                <a:gridCol w="1541616"/>
              </a:tblGrid>
              <a:tr h="200025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2023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в % к утвержденному бюджету на 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9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43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Бюджет (Решение № 40 от 29.11.2023г. с изменениями)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(гр.3/гр2*100)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ДОХОДЫ,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69155,5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57 947,80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83,79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14 629,00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13 937,70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т.ч.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11230,1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10 693,50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95,22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10 936,20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11 464,70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57925,4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47254,3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81,58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3 692,80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2 473,00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70587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59014,3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83,61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14 629,00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13937,7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ДЕФИЦИТ (-) / ПРОФИЦИТ (+)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-1431,5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-1 066,50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IV.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ИСТОЧНИКИ ФИНОНСИРОВАНИЯ ДЕФЕЦИТА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1431,5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1 066,50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18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DAF1966E-FD40-4A4A-B61B-C4DF7FA05F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>
                <a:latin typeface="Times New Roman" pitchFamily="18" charset="0"/>
                <a:ea typeface="Open Sans"/>
                <a:cs typeface="Times New Roman" pitchFamily="18" charset="0"/>
              </a:rPr>
              <a:t> </a:t>
            </a:r>
            <a:r>
              <a:rPr lang="ru-RU">
                <a:latin typeface="Times New Roman" pitchFamily="18" charset="0"/>
                <a:ea typeface="Open Sans"/>
                <a:cs typeface="Times New Roman" pitchFamily="18" charset="0"/>
              </a:rPr>
              <a:t>Угранский район был образован путём объединения Всходского и Знаменского  районов. Центром района стал поселок Угра как станция на месте строительства железнодорожной ветки Вязьма-Брянск. Поселок (ныне село) и район названы  по одноименному названию  реки  Угры, протекающей по территории. </a:t>
            </a:r>
            <a:endParaRPr lang="en-US" dirty="0"/>
          </a:p>
        </p:txBody>
      </p:sp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92BB34D-D703-48A8-B31F-58CCA6F6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81" y="162170"/>
            <a:ext cx="10168128" cy="92752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4000" b="1" dirty="0">
                <a:latin typeface="+mn-lt"/>
              </a:rPr>
              <a:t>Историческая справка</a:t>
            </a:r>
            <a:br>
              <a:rPr lang="ru-RU" sz="4000" b="1" dirty="0">
                <a:latin typeface="+mn-lt"/>
              </a:rPr>
            </a:br>
            <a:endParaRPr lang="ru-RU" sz="3100" i="1" dirty="0">
              <a:latin typeface="+mn-lt"/>
              <a:ea typeface="Open Sans"/>
              <a:cs typeface="Times New Roman" pitchFamily="18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xmlns="" id="{B6F23A01-8DB0-174C-ACEB-4CFEB32AE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070" y="-31905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3" descr="Без имени-2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7769" y="2240416"/>
            <a:ext cx="1981231" cy="1971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трелка вправо 11"/>
          <p:cNvSpPr/>
          <p:nvPr/>
        </p:nvSpPr>
        <p:spPr>
          <a:xfrm>
            <a:off x="7100130" y="5617468"/>
            <a:ext cx="812800" cy="144462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5327439" y="5617468"/>
            <a:ext cx="812800" cy="144462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579132" y="5607335"/>
            <a:ext cx="812800" cy="144463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916898" y="5233293"/>
            <a:ext cx="942975" cy="912813"/>
          </a:xfrm>
          <a:prstGeom prst="ellipse">
            <a:avLst/>
          </a:prstGeom>
          <a:solidFill>
            <a:srgbClr val="A2D7D7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135115" y="5235619"/>
            <a:ext cx="942975" cy="912812"/>
          </a:xfrm>
          <a:prstGeom prst="ellipse">
            <a:avLst/>
          </a:prstGeom>
          <a:solidFill>
            <a:srgbClr val="D4EA8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393185" y="5223160"/>
            <a:ext cx="942975" cy="912812"/>
          </a:xfrm>
          <a:prstGeom prst="ellipse">
            <a:avLst/>
          </a:prstGeom>
          <a:solidFill>
            <a:srgbClr val="77DA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647158" y="5233293"/>
            <a:ext cx="942975" cy="912812"/>
          </a:xfrm>
          <a:prstGeom prst="ellipse">
            <a:avLst/>
          </a:prstGeom>
          <a:solidFill>
            <a:srgbClr val="C0C96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613008" y="5472221"/>
            <a:ext cx="10318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1929</a:t>
            </a: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2223585" y="6103828"/>
            <a:ext cx="1821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Дата образования </a:t>
            </a:r>
          </a:p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с. Угра как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ж.д</a:t>
            </a:r>
            <a:r>
              <a:rPr lang="ru-RU" sz="1200" dirty="0">
                <a:latin typeface="Open Sans"/>
                <a:ea typeface="Open Sans"/>
                <a:cs typeface="Open Sans"/>
              </a:rPr>
              <a:t>. станции</a:t>
            </a: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5895545" y="6087291"/>
            <a:ext cx="14732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 err="1">
                <a:latin typeface="Open Sans"/>
                <a:ea typeface="Open Sans"/>
                <a:cs typeface="Open Sans"/>
              </a:rPr>
              <a:t>Угранский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район присоединен к Вяземскому району </a:t>
            </a: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7561833" y="6066284"/>
            <a:ext cx="17573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Район восстановлен в существующем виде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18264" y="5472221"/>
            <a:ext cx="103028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33905" y="5472221"/>
            <a:ext cx="10318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31467" y="5458718"/>
            <a:ext cx="10318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1965</a:t>
            </a:r>
          </a:p>
        </p:txBody>
      </p:sp>
      <p:pic>
        <p:nvPicPr>
          <p:cNvPr id="27" name="Рисунок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7965" y="2184570"/>
            <a:ext cx="2059681" cy="2059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5"/>
          <p:cNvSpPr txBox="1">
            <a:spLocks noChangeArrowheads="1"/>
          </p:cNvSpPr>
          <p:nvPr/>
        </p:nvSpPr>
        <p:spPr bwMode="auto">
          <a:xfrm>
            <a:off x="4779298" y="691557"/>
            <a:ext cx="61043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Open Sans"/>
                <a:ea typeface="Open Sans"/>
                <a:cs typeface="Open Sans"/>
              </a:rPr>
              <a:t>     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</a:t>
            </a:r>
            <a:r>
              <a:rPr lang="ru-RU" sz="1600" dirty="0">
                <a:latin typeface="Open Sans"/>
                <a:ea typeface="Open Sans"/>
                <a:cs typeface="Open Sans"/>
              </a:rPr>
              <a:t>Наиболее значимым историческим событием, произошедшим на территории района, является «Великое стояние на Угре» в 1480 году, положившее конец ордынскому владычеству. </a:t>
            </a:r>
          </a:p>
          <a:p>
            <a:pPr algn="just"/>
            <a:r>
              <a:rPr lang="ru-RU" sz="1600" dirty="0">
                <a:latin typeface="Open Sans"/>
                <a:ea typeface="Open Sans"/>
                <a:cs typeface="Open Sans"/>
              </a:rPr>
              <a:t>     </a:t>
            </a:r>
            <a:r>
              <a:rPr lang="ru-RU" sz="1600" dirty="0" err="1">
                <a:latin typeface="Open Sans"/>
                <a:ea typeface="Open Sans"/>
                <a:cs typeface="Open Sans"/>
              </a:rPr>
              <a:t>Угранская</a:t>
            </a:r>
            <a:r>
              <a:rPr lang="ru-RU" sz="1600" dirty="0">
                <a:latin typeface="Open Sans"/>
                <a:ea typeface="Open Sans"/>
                <a:cs typeface="Open Sans"/>
              </a:rPr>
              <a:t> земля памятна событиями Великой отечественной войны 1941-1945 годов.</a:t>
            </a:r>
          </a:p>
        </p:txBody>
      </p:sp>
      <p:pic>
        <p:nvPicPr>
          <p:cNvPr id="29" name="Рисунок 26" descr="Памятник десантникам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97646" y="1760513"/>
            <a:ext cx="2050498" cy="205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 descr="C:\Users\Econom2\Desktop\Без имени-1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8125" y="1411431"/>
            <a:ext cx="1858119" cy="18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28" descr="Без имени-1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71968" y="2340839"/>
            <a:ext cx="1823139" cy="18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64794" y="6078709"/>
            <a:ext cx="1855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Образование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Угранского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района путем объединения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Всходского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и Знаменского районов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336" y="1403959"/>
            <a:ext cx="1949288" cy="1879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339" y="2305589"/>
            <a:ext cx="1884492" cy="18844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8544" y="4259856"/>
            <a:ext cx="8486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i="1" dirty="0" err="1">
                <a:latin typeface="Open Sans"/>
                <a:ea typeface="Open Sans"/>
                <a:cs typeface="Open Sans"/>
              </a:rPr>
              <a:t>Угранский</a:t>
            </a:r>
            <a:r>
              <a:rPr lang="ru-RU" sz="1600" i="1" dirty="0">
                <a:latin typeface="Open Sans"/>
                <a:ea typeface="Open Sans"/>
                <a:cs typeface="Open Sans"/>
              </a:rPr>
              <a:t> район был образован путём объединения </a:t>
            </a:r>
            <a:r>
              <a:rPr lang="ru-RU" sz="1600" i="1" dirty="0" err="1">
                <a:latin typeface="Open Sans"/>
                <a:ea typeface="Open Sans"/>
                <a:cs typeface="Open Sans"/>
              </a:rPr>
              <a:t>Всходского</a:t>
            </a:r>
            <a:r>
              <a:rPr lang="ru-RU" sz="1600" i="1" dirty="0">
                <a:latin typeface="Open Sans"/>
                <a:ea typeface="Open Sans"/>
                <a:cs typeface="Open Sans"/>
              </a:rPr>
              <a:t> и Знаменского  районов. Центром района стал поселок Угра как станция на месте строительства железнодорожной ветки Вязьма-Брянск. Поселок (ныне село) и район названы  по одноименному названию  реки  Угры, протекающей по территории.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29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5438775"/>
            <a:ext cx="3118949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33736"/>
              </p:ext>
            </p:extLst>
          </p:nvPr>
        </p:nvGraphicFramePr>
        <p:xfrm>
          <a:off x="555085" y="934278"/>
          <a:ext cx="10393903" cy="4929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Лист" r:id="rId4" imgW="9705827" imgH="3305046" progId="Excel.Sheet.12">
                  <p:embed/>
                </p:oleObj>
              </mc:Choice>
              <mc:Fallback>
                <p:oleObj name="Лист" r:id="rId4" imgW="9705827" imgH="330504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085" y="934278"/>
                        <a:ext cx="10393903" cy="4929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83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235079485"/>
              </p:ext>
            </p:extLst>
          </p:nvPr>
        </p:nvGraphicFramePr>
        <p:xfrm>
          <a:off x="66674" y="733425"/>
          <a:ext cx="12125325" cy="6124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56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983375007"/>
              </p:ext>
            </p:extLst>
          </p:nvPr>
        </p:nvGraphicFramePr>
        <p:xfrm>
          <a:off x="0" y="857248"/>
          <a:ext cx="5334000" cy="5895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117487251"/>
              </p:ext>
            </p:extLst>
          </p:nvPr>
        </p:nvGraphicFramePr>
        <p:xfrm>
          <a:off x="5857875" y="3486149"/>
          <a:ext cx="5400675" cy="3267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985466677"/>
              </p:ext>
            </p:extLst>
          </p:nvPr>
        </p:nvGraphicFramePr>
        <p:xfrm>
          <a:off x="8058151" y="1066799"/>
          <a:ext cx="3943350" cy="2790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16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37" y="3399119"/>
            <a:ext cx="2929128" cy="2079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/>
              <a:t>ОБЪЕМ И СТРУКТУРА БЕЗВОЗМЕЗДНЫХ ПОСТУПЛЕНИЙ </a:t>
            </a:r>
            <a:endParaRPr lang="ru-RU" sz="2000" b="1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722395995"/>
              </p:ext>
            </p:extLst>
          </p:nvPr>
        </p:nvGraphicFramePr>
        <p:xfrm>
          <a:off x="1" y="3705225"/>
          <a:ext cx="12058650" cy="315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1640396"/>
              </p:ext>
            </p:extLst>
          </p:nvPr>
        </p:nvGraphicFramePr>
        <p:xfrm>
          <a:off x="228601" y="733425"/>
          <a:ext cx="11029950" cy="3103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Лист" r:id="rId5" imgW="9705827" imgH="2562367" progId="Excel.Sheet.12">
                  <p:embed/>
                </p:oleObj>
              </mc:Choice>
              <mc:Fallback>
                <p:oleObj name="Лист" r:id="rId5" imgW="9705827" imgH="256236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8601" y="733425"/>
                        <a:ext cx="11029950" cy="3103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5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000" b="1" i="1"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2023 и плановый период 2024 и 2025 год (тыс. руб.)</a:t>
            </a:r>
            <a:endParaRPr lang="ru-RU" sz="2000" b="1" dirty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983030663"/>
              </p:ext>
            </p:extLst>
          </p:nvPr>
        </p:nvGraphicFramePr>
        <p:xfrm>
          <a:off x="85725" y="3281584"/>
          <a:ext cx="11946754" cy="3576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4439598"/>
              </p:ext>
            </p:extLst>
          </p:nvPr>
        </p:nvGraphicFramePr>
        <p:xfrm>
          <a:off x="407504" y="733425"/>
          <a:ext cx="11370366" cy="2548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Лист" r:id="rId4" imgW="6791198" imgH="1685886" progId="Excel.Sheet.12">
                  <p:embed/>
                </p:oleObj>
              </mc:Choice>
              <mc:Fallback>
                <p:oleObj name="Лист" r:id="rId4" imgW="6791198" imgH="168588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7504" y="733425"/>
                        <a:ext cx="11370366" cy="25481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48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 rot="16200000">
            <a:off x="10413331" y="5047248"/>
            <a:ext cx="1227221" cy="229803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/>
              <a:t>Структура бюджетных ассигнований по разделам расходов на 2023 год</a:t>
            </a:r>
            <a:endParaRPr lang="ru-RU" sz="2000" b="1" i="1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579746176"/>
              </p:ext>
            </p:extLst>
          </p:nvPr>
        </p:nvGraphicFramePr>
        <p:xfrm>
          <a:off x="76201" y="638174"/>
          <a:ext cx="6581775" cy="3509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799965568"/>
              </p:ext>
            </p:extLst>
          </p:nvPr>
        </p:nvGraphicFramePr>
        <p:xfrm>
          <a:off x="6076951" y="638174"/>
          <a:ext cx="6115050" cy="4543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578240390"/>
              </p:ext>
            </p:extLst>
          </p:nvPr>
        </p:nvGraphicFramePr>
        <p:xfrm>
          <a:off x="76201" y="3733800"/>
          <a:ext cx="7677150" cy="312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92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ый треугольник 15"/>
          <p:cNvSpPr/>
          <p:nvPr/>
        </p:nvSpPr>
        <p:spPr>
          <a:xfrm rot="16200000">
            <a:off x="10413331" y="5047248"/>
            <a:ext cx="1227221" cy="229803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525495187"/>
              </p:ext>
            </p:extLst>
          </p:nvPr>
        </p:nvGraphicFramePr>
        <p:xfrm>
          <a:off x="346074" y="400110"/>
          <a:ext cx="11173377" cy="6029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866900"/>
            <a:ext cx="3505200" cy="3228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Штриховая стрелка вправо 14"/>
          <p:cNvSpPr/>
          <p:nvPr/>
        </p:nvSpPr>
        <p:spPr>
          <a:xfrm>
            <a:off x="781049" y="5191125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43439,5</a:t>
            </a:r>
            <a:endParaRPr lang="ru-RU" b="1" dirty="0" smtClean="0"/>
          </a:p>
          <a:p>
            <a:pPr algn="ctr"/>
            <a:r>
              <a:rPr lang="ru-RU" sz="1200" dirty="0" smtClean="0"/>
              <a:t>Тыс. руб. в 2023 году</a:t>
            </a:r>
            <a:endParaRPr lang="ru-RU" sz="1200" dirty="0"/>
          </a:p>
        </p:txBody>
      </p:sp>
      <p:sp>
        <p:nvSpPr>
          <p:cNvPr id="19" name="Штриховая стрелка вправо 18"/>
          <p:cNvSpPr/>
          <p:nvPr/>
        </p:nvSpPr>
        <p:spPr>
          <a:xfrm>
            <a:off x="4005262" y="5395912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11235,7</a:t>
            </a:r>
          </a:p>
          <a:p>
            <a:pPr algn="ctr"/>
            <a:r>
              <a:rPr lang="ru-RU" sz="1200" dirty="0" smtClean="0"/>
              <a:t>Тыс. руб. в </a:t>
            </a:r>
            <a:r>
              <a:rPr lang="ru-RU" sz="1200" dirty="0" smtClean="0"/>
              <a:t>2024 </a:t>
            </a:r>
            <a:r>
              <a:rPr lang="ru-RU" sz="1200" dirty="0" smtClean="0"/>
              <a:t>году</a:t>
            </a:r>
            <a:endParaRPr lang="ru-RU" sz="1200" dirty="0"/>
          </a:p>
        </p:txBody>
      </p:sp>
      <p:sp>
        <p:nvSpPr>
          <p:cNvPr id="20" name="Штриховая стрелка вправо 19"/>
          <p:cNvSpPr/>
          <p:nvPr/>
        </p:nvSpPr>
        <p:spPr>
          <a:xfrm>
            <a:off x="7329487" y="561975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10552,0</a:t>
            </a:r>
          </a:p>
          <a:p>
            <a:pPr algn="ctr"/>
            <a:r>
              <a:rPr lang="ru-RU" sz="1200" dirty="0" smtClean="0"/>
              <a:t>Тыс. руб. в </a:t>
            </a:r>
            <a:r>
              <a:rPr lang="ru-RU" sz="1200" dirty="0" smtClean="0"/>
              <a:t>2025 </a:t>
            </a:r>
            <a:r>
              <a:rPr lang="ru-RU" sz="1200" dirty="0" smtClean="0"/>
              <a:t>году</a:t>
            </a:r>
            <a:endParaRPr lang="ru-RU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</a:rPr>
              <a:t>Программная структура расходов бюджета на 2023 год и плановый период  2024 и 2025 гг. ( в тыс. руб.)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05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 rot="16200000">
            <a:off x="10413331" y="5047248"/>
            <a:ext cx="1227221" cy="229803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127969262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1962151"/>
            <a:ext cx="3463925" cy="321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Штриховая стрелка вправо 6"/>
          <p:cNvSpPr/>
          <p:nvPr/>
        </p:nvSpPr>
        <p:spPr>
          <a:xfrm>
            <a:off x="781049" y="5191125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6001,2</a:t>
            </a:r>
            <a:endParaRPr lang="ru-RU" b="1" dirty="0" smtClean="0"/>
          </a:p>
          <a:p>
            <a:pPr algn="ctr"/>
            <a:r>
              <a:rPr lang="ru-RU" sz="1200" dirty="0" smtClean="0"/>
              <a:t>Тыс. руб. в 2023 году</a:t>
            </a:r>
            <a:endParaRPr lang="ru-RU" sz="1200" dirty="0"/>
          </a:p>
        </p:txBody>
      </p:sp>
      <p:sp>
        <p:nvSpPr>
          <p:cNvPr id="9" name="Штриховая стрелка вправо 8"/>
          <p:cNvSpPr/>
          <p:nvPr/>
        </p:nvSpPr>
        <p:spPr>
          <a:xfrm>
            <a:off x="3806825" y="5553075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2320,0</a:t>
            </a:r>
          </a:p>
          <a:p>
            <a:pPr algn="ctr"/>
            <a:r>
              <a:rPr lang="ru-RU" sz="1200" dirty="0" smtClean="0"/>
              <a:t>Тыс. руб. в </a:t>
            </a:r>
            <a:r>
              <a:rPr lang="ru-RU" sz="1200" dirty="0" smtClean="0"/>
              <a:t>2024 </a:t>
            </a:r>
            <a:r>
              <a:rPr lang="ru-RU" sz="1200" dirty="0" smtClean="0"/>
              <a:t>году</a:t>
            </a:r>
            <a:endParaRPr lang="ru-RU" sz="1200" dirty="0"/>
          </a:p>
        </p:txBody>
      </p:sp>
      <p:sp>
        <p:nvSpPr>
          <p:cNvPr id="12" name="Штриховая стрелка вправо 11"/>
          <p:cNvSpPr/>
          <p:nvPr/>
        </p:nvSpPr>
        <p:spPr>
          <a:xfrm>
            <a:off x="7178675" y="5719762"/>
            <a:ext cx="2365375" cy="1138238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2315,0</a:t>
            </a:r>
          </a:p>
          <a:p>
            <a:pPr algn="ctr"/>
            <a:r>
              <a:rPr lang="ru-RU" sz="1200" dirty="0" smtClean="0"/>
              <a:t>Тыс. руб. в </a:t>
            </a:r>
            <a:r>
              <a:rPr lang="ru-RU" sz="1200" dirty="0" smtClean="0"/>
              <a:t>2025 </a:t>
            </a:r>
            <a:r>
              <a:rPr lang="ru-RU" sz="1200" dirty="0" smtClean="0"/>
              <a:t>году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</a:rPr>
              <a:t>Программная структура расходов бюджета на 2023 год и плановый период  2024 и 2025 гг. ( в тыс. руб.)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64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 rot="16200000">
            <a:off x="10413331" y="5047248"/>
            <a:ext cx="1227221" cy="229803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80614045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7"/>
          <a:stretch/>
        </p:blipFill>
        <p:spPr>
          <a:xfrm>
            <a:off x="278810" y="1952625"/>
            <a:ext cx="3474040" cy="328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Штриховая стрелка вправо 5"/>
          <p:cNvSpPr/>
          <p:nvPr/>
        </p:nvSpPr>
        <p:spPr>
          <a:xfrm>
            <a:off x="953792" y="529590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2376,4</a:t>
            </a:r>
            <a:endParaRPr lang="ru-RU" b="1" dirty="0" smtClean="0"/>
          </a:p>
          <a:p>
            <a:pPr algn="ctr"/>
            <a:r>
              <a:rPr lang="ru-RU" sz="1200" dirty="0" smtClean="0"/>
              <a:t>Тыс. руб. в 2023 году</a:t>
            </a:r>
            <a:endParaRPr lang="ru-RU" sz="1200" dirty="0"/>
          </a:p>
        </p:txBody>
      </p:sp>
      <p:sp>
        <p:nvSpPr>
          <p:cNvPr id="7" name="Штриховая стрелка вправо 6"/>
          <p:cNvSpPr/>
          <p:nvPr/>
        </p:nvSpPr>
        <p:spPr>
          <a:xfrm>
            <a:off x="4101158" y="561975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</a:t>
            </a:r>
            <a:r>
              <a:rPr lang="ru-RU" sz="1200" dirty="0" smtClean="0"/>
              <a:t>2024 </a:t>
            </a:r>
            <a:r>
              <a:rPr lang="ru-RU" sz="1200" dirty="0" smtClean="0"/>
              <a:t>году</a:t>
            </a:r>
            <a:endParaRPr lang="ru-RU" sz="1200" dirty="0"/>
          </a:p>
        </p:txBody>
      </p:sp>
      <p:sp>
        <p:nvSpPr>
          <p:cNvPr id="8" name="Штриховая стрелка вправо 7"/>
          <p:cNvSpPr/>
          <p:nvPr/>
        </p:nvSpPr>
        <p:spPr>
          <a:xfrm>
            <a:off x="7345067" y="5719762"/>
            <a:ext cx="2124075" cy="1138238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</a:t>
            </a:r>
            <a:r>
              <a:rPr lang="ru-RU" sz="1200" dirty="0" smtClean="0"/>
              <a:t>2025 </a:t>
            </a:r>
            <a:r>
              <a:rPr lang="ru-RU" sz="1200" dirty="0" smtClean="0"/>
              <a:t>году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</a:rPr>
              <a:t>Программная структура расходов бюджета на 2023 год и плановый период  2024 и 2025 гг. ( в тыс. руб.)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5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 rot="16200000">
            <a:off x="10413331" y="5047248"/>
            <a:ext cx="1227221" cy="229803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113541652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981199"/>
            <a:ext cx="3463925" cy="3181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Штриховая стрелка вправо 5"/>
          <p:cNvSpPr/>
          <p:nvPr/>
        </p:nvSpPr>
        <p:spPr>
          <a:xfrm>
            <a:off x="953792" y="529590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173,2</a:t>
            </a:r>
          </a:p>
          <a:p>
            <a:pPr algn="ctr"/>
            <a:r>
              <a:rPr lang="ru-RU" sz="1200" dirty="0" smtClean="0"/>
              <a:t>Тыс. руб. в 2023 году</a:t>
            </a:r>
            <a:endParaRPr lang="ru-RU" sz="1200" dirty="0"/>
          </a:p>
        </p:txBody>
      </p:sp>
      <p:sp>
        <p:nvSpPr>
          <p:cNvPr id="7" name="Штриховая стрелка вправо 6"/>
          <p:cNvSpPr/>
          <p:nvPr/>
        </p:nvSpPr>
        <p:spPr>
          <a:xfrm>
            <a:off x="3925592" y="561975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</a:t>
            </a:r>
            <a:r>
              <a:rPr lang="ru-RU" sz="1200" dirty="0" smtClean="0"/>
              <a:t>2024 </a:t>
            </a:r>
            <a:r>
              <a:rPr lang="ru-RU" sz="1200" dirty="0" smtClean="0"/>
              <a:t>году</a:t>
            </a:r>
            <a:endParaRPr lang="ru-RU" sz="1200" dirty="0"/>
          </a:p>
        </p:txBody>
      </p:sp>
      <p:sp>
        <p:nvSpPr>
          <p:cNvPr id="8" name="Штриховая стрелка вправо 7"/>
          <p:cNvSpPr/>
          <p:nvPr/>
        </p:nvSpPr>
        <p:spPr>
          <a:xfrm>
            <a:off x="7221242" y="5719762"/>
            <a:ext cx="2124075" cy="1138238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</a:t>
            </a:r>
            <a:r>
              <a:rPr lang="ru-RU" sz="1200" dirty="0" smtClean="0"/>
              <a:t>2025 </a:t>
            </a:r>
            <a:r>
              <a:rPr lang="ru-RU" sz="1200" dirty="0" smtClean="0"/>
              <a:t>году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</a:rPr>
              <a:t>Программная структура расходов бюджета на 2023 год и плановый период  2024 и 2025 гг. ( в тыс. руб.)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62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xmlns="" id="{DAF1966E-FD40-4A4A-B61B-C4DF7FA05F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Исаковский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 Михаил Васильевич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xmlns="" id="{047BFA19-D45E-416B-A404-7AF2F3F27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xmlns="" id="{8E0105E7-23DB-4CF2-8258-FF47C762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92BB34D-D703-48A8-B31F-58CCA6F6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26" y="183443"/>
            <a:ext cx="10122432" cy="1617463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4000" b="1" i="1" dirty="0" smtClean="0">
                <a:latin typeface="+mn-lt"/>
                <a:cs typeface="Times New Roman" panose="02020603050405020304" pitchFamily="18" charset="0"/>
              </a:rPr>
              <a:t>Выдающиеся </a:t>
            </a:r>
            <a:r>
              <a:rPr lang="ru-RU" sz="4000" b="1" i="1" dirty="0">
                <a:latin typeface="+mn-lt"/>
                <a:cs typeface="Times New Roman" panose="02020603050405020304" pitchFamily="18" charset="0"/>
              </a:rPr>
              <a:t>люди </a:t>
            </a:r>
            <a:r>
              <a:rPr lang="ru-RU" sz="4000" b="1" i="1" dirty="0" err="1">
                <a:latin typeface="+mn-lt"/>
                <a:cs typeface="Times New Roman" panose="02020603050405020304" pitchFamily="18" charset="0"/>
              </a:rPr>
              <a:t>Угранского</a:t>
            </a:r>
            <a:r>
              <a:rPr lang="ru-RU" sz="4000" b="1" i="1" dirty="0">
                <a:latin typeface="+mn-lt"/>
                <a:cs typeface="Times New Roman" panose="02020603050405020304" pitchFamily="18" charset="0"/>
              </a:rPr>
              <a:t> района Смоленской области</a:t>
            </a:r>
            <a:br>
              <a:rPr lang="ru-RU" sz="4000" b="1" i="1" dirty="0">
                <a:latin typeface="+mn-lt"/>
                <a:cs typeface="Times New Roman" panose="02020603050405020304" pitchFamily="18" charset="0"/>
              </a:rPr>
            </a:br>
            <a:r>
              <a:rPr lang="ru-RU" sz="4000" b="1" dirty="0">
                <a:latin typeface="+mn-lt"/>
              </a:rPr>
              <a:t/>
            </a:r>
            <a:br>
              <a:rPr lang="ru-RU" sz="4000" b="1" dirty="0">
                <a:latin typeface="+mn-lt"/>
              </a:rPr>
            </a:br>
            <a:endParaRPr lang="ru-RU" sz="4000" b="1" dirty="0">
              <a:latin typeface="+mn-lt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2" name="Объект 2">
            <a:extLst>
              <a:ext uri="{FF2B5EF4-FFF2-40B4-BE49-F238E27FC236}">
                <a16:creationId xmlns:a16="http://schemas.microsoft.com/office/drawing/2014/main" xmlns="" id="{23D173D2-0F9C-514C-ADA9-C7E0E84ED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8652" y="1461872"/>
            <a:ext cx="4263904" cy="111029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>
                <a:solidFill>
                  <a:srgbClr val="3C3C3C"/>
                </a:solidFill>
                <a:cs typeface="Times New Roman" pitchFamily="18" charset="0"/>
              </a:rPr>
              <a:t>Иван Сергеевич Соколов-Микитов 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− это имя навеки связано с 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Угранской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 землёй. Деревня 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Кислово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, где и прошли счастливые детские, отроческие и юношеские годы Вани Соколова расположена в 4-х километрах от деревни 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Полднево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1800" i="1" dirty="0">
              <a:cs typeface="Times New Roman" panose="02020603050405020304" pitchFamily="18" charset="0"/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xmlns="" id="{7704D3DE-83A5-494C-A4FA-05889E50E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667" y="183443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26" y="2072949"/>
            <a:ext cx="1786283" cy="2365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ttps://ds04.infourok.ru/uploads/ex/03c7/00107e86-bf1ebf51/img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0254" y="2489676"/>
            <a:ext cx="3125358" cy="2344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26" y="4645111"/>
            <a:ext cx="2737991" cy="205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006" y="1730987"/>
            <a:ext cx="2382055" cy="312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41932" y="1353407"/>
            <a:ext cx="37686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cs typeface="Times New Roman" pitchFamily="18" charset="0"/>
              </a:rPr>
              <a:t>Исаковский Михаил </a:t>
            </a:r>
            <a:r>
              <a:rPr lang="ru-RU" sz="1600" b="1" i="1" dirty="0" smtClean="0">
                <a:cs typeface="Times New Roman" pitchFamily="18" charset="0"/>
              </a:rPr>
              <a:t>Васильевич </a:t>
            </a:r>
          </a:p>
          <a:p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Родился 19 января 1900 года на Смоленщине, бывший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Ельнинский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 уезд, позднее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Всходский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, а ныне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Угранский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 район, деревня Глотовка. </a:t>
            </a:r>
            <a:endParaRPr lang="ru-RU" sz="1400" b="1" i="1" dirty="0"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4334" y="2609794"/>
            <a:ext cx="4052984" cy="1978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9958" y="4622330"/>
            <a:ext cx="3456732" cy="221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306931" y="4830149"/>
            <a:ext cx="4574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i="1" dirty="0">
                <a:cs typeface="Times New Roman" pitchFamily="18" charset="0"/>
              </a:rPr>
              <a:t>На родине Исаковского, там, где поднимается над Угрой «берег крутой», стоит сегодня оригинальный памятник песне «Катюша»: на прикреплённой к большому камню-валуну медной дощечке высечены слова из этой песни, а рядом – беседка из бревенчатых скамеек под навесом. Это не просто благодарная дань памяти славному земляку. Памятник выполняет </a:t>
            </a:r>
            <a:r>
              <a:rPr lang="ru-RU" sz="1200" b="1" i="1" dirty="0" err="1">
                <a:cs typeface="Times New Roman" pitchFamily="18" charset="0"/>
              </a:rPr>
              <a:t>жизнесозидающую</a:t>
            </a:r>
            <a:r>
              <a:rPr lang="ru-RU" sz="1200" b="1" i="1" dirty="0">
                <a:cs typeface="Times New Roman" pitchFamily="18" charset="0"/>
              </a:rPr>
              <a:t> роль. По традиции ребята из окрестных деревень, призываемые в армию, собираются здесь для прощания с невестами, гуляют, говорят заветные слова.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80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ый треугольник 28"/>
          <p:cNvSpPr/>
          <p:nvPr/>
        </p:nvSpPr>
        <p:spPr>
          <a:xfrm rot="16200000">
            <a:off x="10810374" y="5444291"/>
            <a:ext cx="1046749" cy="1684418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AutoShape 16"/>
          <p:cNvSpPr>
            <a:spLocks noChangeArrowheads="1"/>
          </p:cNvSpPr>
          <p:nvPr/>
        </p:nvSpPr>
        <p:spPr bwMode="auto">
          <a:xfrm>
            <a:off x="468313" y="1325096"/>
            <a:ext cx="2835275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BD4B4"/>
              </a:gs>
              <a:gs pos="100000">
                <a:srgbClr val="FBD4B4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59014,3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4222750" y="1257300"/>
            <a:ext cx="2987675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67D8EB"/>
              </a:gs>
              <a:gs pos="100000">
                <a:srgbClr val="67D8EB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14 629,0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т. ч. условно утвержденные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352,0(2,2%)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>
            <a:off x="8099424" y="1255480"/>
            <a:ext cx="2889250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0E040"/>
              </a:gs>
              <a:gs pos="100000">
                <a:srgbClr val="90E040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13 939,7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т. ч</a:t>
            </a: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условно утвержденные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669,0(2,5%)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468313" y="2931086"/>
            <a:ext cx="2835275" cy="500528"/>
          </a:xfrm>
          <a:prstGeom prst="roundRect">
            <a:avLst>
              <a:gd name="adj" fmla="val 16667"/>
            </a:avLst>
          </a:prstGeom>
          <a:solidFill>
            <a:srgbClr val="9DD7D0"/>
          </a:solidFill>
          <a:ln w="12700">
            <a:solidFill>
              <a:srgbClr val="005024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468313" y="3704663"/>
            <a:ext cx="2835276" cy="419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4222749" y="2947427"/>
            <a:ext cx="2987676" cy="498475"/>
          </a:xfrm>
          <a:prstGeom prst="roundRect">
            <a:avLst>
              <a:gd name="adj" fmla="val 16667"/>
            </a:avLst>
          </a:prstGeom>
          <a:solidFill>
            <a:srgbClr val="9DD7D0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4189413" y="3707045"/>
            <a:ext cx="3043238" cy="4286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8099424" y="2949342"/>
            <a:ext cx="2889250" cy="460376"/>
          </a:xfrm>
          <a:prstGeom prst="roundRect">
            <a:avLst>
              <a:gd name="adj" fmla="val 16667"/>
            </a:avLst>
          </a:prstGeom>
          <a:solidFill>
            <a:srgbClr val="9DD7D0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auto">
          <a:xfrm>
            <a:off x="8099424" y="3703289"/>
            <a:ext cx="2889249" cy="43238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468313" y="3661123"/>
            <a:ext cx="2835275" cy="4026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7024,9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AutoShape 14"/>
          <p:cNvSpPr>
            <a:spLocks noChangeArrowheads="1"/>
          </p:cNvSpPr>
          <p:nvPr/>
        </p:nvSpPr>
        <p:spPr bwMode="auto">
          <a:xfrm>
            <a:off x="400050" y="2882668"/>
            <a:ext cx="2903538" cy="57150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51990,3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4248151" y="2901950"/>
            <a:ext cx="2954337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ru-RU" alt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13 555,7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auto">
          <a:xfrm>
            <a:off x="4257676" y="3651929"/>
            <a:ext cx="2944812" cy="47669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1 073,3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AutoShape 15"/>
          <p:cNvSpPr>
            <a:spLocks noChangeArrowheads="1"/>
          </p:cNvSpPr>
          <p:nvPr/>
        </p:nvSpPr>
        <p:spPr bwMode="auto">
          <a:xfrm>
            <a:off x="8215310" y="2927350"/>
            <a:ext cx="2649537" cy="46093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12 867,0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AutoShape 6"/>
          <p:cNvSpPr>
            <a:spLocks noChangeArrowheads="1"/>
          </p:cNvSpPr>
          <p:nvPr/>
        </p:nvSpPr>
        <p:spPr bwMode="auto">
          <a:xfrm>
            <a:off x="8215310" y="3631735"/>
            <a:ext cx="2657475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1 072,7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3071965300"/>
              </p:ext>
            </p:extLst>
          </p:nvPr>
        </p:nvGraphicFramePr>
        <p:xfrm>
          <a:off x="142875" y="4418476"/>
          <a:ext cx="3790950" cy="2403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1035717073"/>
              </p:ext>
            </p:extLst>
          </p:nvPr>
        </p:nvGraphicFramePr>
        <p:xfrm>
          <a:off x="4248151" y="4200988"/>
          <a:ext cx="3454399" cy="283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2491486830"/>
              </p:ext>
            </p:extLst>
          </p:nvPr>
        </p:nvGraphicFramePr>
        <p:xfrm>
          <a:off x="8172449" y="4032250"/>
          <a:ext cx="3457575" cy="300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163" name="Рисунок 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422" y="1650553"/>
            <a:ext cx="474663" cy="29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1042987" y="636471"/>
            <a:ext cx="91725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Доля расходов бюджета муниципального района, сформированных в рамках муниципальных программ, в общем объеме расходов составляет на 2023 год -</a:t>
            </a: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88,1 </a:t>
            </a: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%, 2024 год -92,7%, 2025 год -92,3%.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723900" y="6667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30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</a:rPr>
              <a:t>Расходы бюджета на 2023 год и плановый период 2024 и 2025 гг.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52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9475" y="61721"/>
            <a:ext cx="1062990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/>
              <a:t>Источники финансирования дефицита </a:t>
            </a:r>
            <a:r>
              <a:rPr sz="3300" spc="-10" dirty="0"/>
              <a:t>местного</a:t>
            </a:r>
            <a:r>
              <a:rPr sz="3300" spc="25" dirty="0"/>
              <a:t> </a:t>
            </a:r>
            <a:r>
              <a:rPr sz="3300" spc="-5" dirty="0"/>
              <a:t>бюджета</a:t>
            </a:r>
            <a:endParaRPr sz="3300" dirty="0"/>
          </a:p>
        </p:txBody>
      </p:sp>
      <p:sp>
        <p:nvSpPr>
          <p:cNvPr id="3" name="object 3"/>
          <p:cNvSpPr txBox="1"/>
          <p:nvPr/>
        </p:nvSpPr>
        <p:spPr>
          <a:xfrm>
            <a:off x="185419" y="762000"/>
            <a:ext cx="12006581" cy="81624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lang="ru-RU" sz="1700" dirty="0" smtClean="0">
                <a:latin typeface="Calibri"/>
                <a:cs typeface="Calibri"/>
              </a:rPr>
              <a:t>  </a:t>
            </a:r>
            <a:r>
              <a:rPr sz="1600" dirty="0" smtClean="0">
                <a:cs typeface="Calibri"/>
              </a:rPr>
              <a:t>В </a:t>
            </a:r>
            <a:r>
              <a:rPr sz="1600" spc="-5" dirty="0">
                <a:cs typeface="Calibri"/>
              </a:rPr>
              <a:t>Бюджетном </a:t>
            </a:r>
            <a:r>
              <a:rPr sz="1600" dirty="0">
                <a:cs typeface="Calibri"/>
              </a:rPr>
              <a:t>кодексе Российской Федерации в статье 96 </a:t>
            </a:r>
            <a:r>
              <a:rPr lang="ru-RU" sz="1600" dirty="0" smtClean="0">
                <a:cs typeface="Calibri"/>
              </a:rPr>
              <a:t>перечислен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состав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источников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внутреннего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финансирование</a:t>
            </a:r>
            <a:r>
              <a:rPr sz="1600" spc="85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дефицита </a:t>
            </a:r>
            <a:r>
              <a:rPr lang="ru-RU" sz="1600" spc="-5" dirty="0" smtClean="0">
                <a:cs typeface="Calibri"/>
              </a:rPr>
              <a:t>местного</a:t>
            </a:r>
            <a:r>
              <a:rPr sz="1600" spc="-5" dirty="0" smtClean="0">
                <a:cs typeface="Calibri"/>
              </a:rPr>
              <a:t> </a:t>
            </a:r>
            <a:r>
              <a:rPr sz="1600" dirty="0">
                <a:cs typeface="Calibri"/>
              </a:rPr>
              <a:t>бюджета, которые в обязательном порядке и в полном </a:t>
            </a:r>
            <a:r>
              <a:rPr sz="1600" spc="-5" dirty="0">
                <a:cs typeface="Calibri"/>
              </a:rPr>
              <a:t>объёме отражаются </a:t>
            </a:r>
            <a:r>
              <a:rPr sz="1600" dirty="0">
                <a:cs typeface="Calibri"/>
              </a:rPr>
              <a:t>в </a:t>
            </a:r>
            <a:r>
              <a:rPr lang="ru-RU" sz="1600" dirty="0" smtClean="0">
                <a:cs typeface="Calibri"/>
              </a:rPr>
              <a:t>бюджете</a:t>
            </a:r>
            <a:r>
              <a:rPr sz="1600" dirty="0" smtClean="0">
                <a:cs typeface="Calibri"/>
              </a:rPr>
              <a:t> (</a:t>
            </a:r>
            <a:r>
              <a:rPr lang="ru-RU" sz="1600" dirty="0" smtClean="0">
                <a:cs typeface="Calibri"/>
              </a:rPr>
              <a:t>приложение</a:t>
            </a:r>
            <a:r>
              <a:rPr sz="1600" spc="-85" dirty="0" smtClean="0">
                <a:cs typeface="Calibri"/>
              </a:rPr>
              <a:t> </a:t>
            </a:r>
            <a:r>
              <a:rPr sz="1600" dirty="0" smtClean="0">
                <a:cs typeface="Calibri"/>
              </a:rPr>
              <a:t>№</a:t>
            </a:r>
            <a:r>
              <a:rPr lang="ru-RU" sz="1600" dirty="0" smtClean="0">
                <a:cs typeface="Calibri"/>
              </a:rPr>
              <a:t>1</a:t>
            </a:r>
            <a:endParaRPr sz="1600" dirty="0">
              <a:cs typeface="Calibri"/>
            </a:endParaRPr>
          </a:p>
          <a:p>
            <a:pPr marL="12700" marR="537845" algn="just">
              <a:lnSpc>
                <a:spcPts val="2240"/>
              </a:lnSpc>
              <a:spcBef>
                <a:spcPts val="100"/>
              </a:spcBef>
            </a:pPr>
            <a:r>
              <a:rPr sz="1600" dirty="0" smtClean="0">
                <a:cs typeface="Calibri"/>
              </a:rPr>
              <a:t>к </a:t>
            </a:r>
            <a:r>
              <a:rPr lang="ru-RU" sz="1600" dirty="0" smtClean="0">
                <a:cs typeface="Calibri"/>
              </a:rPr>
              <a:t>Решению « </a:t>
            </a:r>
            <a:r>
              <a:rPr lang="ru-RU" sz="1600" dirty="0"/>
              <a:t>О бюджете муниципального образования Угранского сельского поселения Угранского района </a:t>
            </a:r>
            <a:r>
              <a:rPr lang="ru-RU" sz="1600" dirty="0" smtClean="0"/>
              <a:t>Смоленской»</a:t>
            </a:r>
            <a:r>
              <a:rPr sz="1600" spc="-5" dirty="0" smtClean="0">
                <a:cs typeface="Calibri"/>
              </a:rPr>
              <a:t>). </a:t>
            </a:r>
            <a:endParaRPr sz="1600" dirty="0"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52885" y="6477914"/>
            <a:ext cx="1555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878787"/>
                </a:solidFill>
                <a:latin typeface="Calibri"/>
                <a:cs typeface="Calibri"/>
              </a:rPr>
              <a:t>32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6" name="object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754351"/>
              </p:ext>
            </p:extLst>
          </p:nvPr>
        </p:nvGraphicFramePr>
        <p:xfrm>
          <a:off x="185419" y="1781259"/>
          <a:ext cx="11582399" cy="46966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73874"/>
                <a:gridCol w="1427967"/>
                <a:gridCol w="1269304"/>
                <a:gridCol w="1824624"/>
                <a:gridCol w="1586630"/>
              </a:tblGrid>
              <a:tr h="10951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8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4889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8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Наименование</a:t>
                      </a:r>
                      <a:r>
                        <a:rPr sz="1800" b="1" spc="-2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показателей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2022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1115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     2023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111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4</a:t>
                      </a:r>
                      <a:r>
                        <a:rPr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2025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</a:tr>
              <a:tr h="364918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Доходы,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69 155,5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94615" marB="0"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57947,8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14 629,0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13 939,7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8583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Расходы,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70 587,0 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8890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59014,3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14 629,0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13939,7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12495">
                <a:tc>
                  <a:txBody>
                    <a:bodyPr/>
                    <a:lstStyle/>
                    <a:p>
                      <a:pPr marL="45085" marR="3155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Дефицит(-),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Профицит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(+),  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 marL="635" marR="57785" algn="ctr">
                        <a:lnSpc>
                          <a:spcPct val="100000"/>
                        </a:lnSpc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-1 431,5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127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-1066,4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10590">
                <a:tc>
                  <a:txBody>
                    <a:bodyPr/>
                    <a:lstStyle/>
                    <a:p>
                      <a:pPr marL="45085" marR="1035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Источники финансирования 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дефицита,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800" b="0" spc="-10" dirty="0" smtClean="0">
                          <a:latin typeface="+mn-lt"/>
                          <a:cs typeface="Calibri"/>
                        </a:rPr>
                        <a:t>т</a:t>
                      </a:r>
                      <a:r>
                        <a:rPr sz="1800" b="0" spc="-5" dirty="0" err="1" smtClean="0">
                          <a:latin typeface="+mn-lt"/>
                          <a:cs typeface="Calibri"/>
                        </a:rPr>
                        <a:t>ыс.руб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 marL="635" marR="57785" algn="ctr">
                        <a:lnSpc>
                          <a:spcPct val="100000"/>
                        </a:lnSpc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1 431,5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571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1066,4</a:t>
                      </a: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kumimoji="0" lang="ru-RU" sz="1800" b="0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54866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ru-RU" sz="1800" b="0" dirty="0" smtClean="0">
                          <a:latin typeface="+mn-lt"/>
                          <a:cs typeface="Calibri"/>
                        </a:rPr>
                        <a:t>Остаток </a:t>
                      </a:r>
                      <a:r>
                        <a:rPr sz="1800" b="0" dirty="0" err="1" smtClean="0">
                          <a:latin typeface="+mn-lt"/>
                          <a:cs typeface="Calibri"/>
                        </a:rPr>
                        <a:t>на</a:t>
                      </a:r>
                      <a:r>
                        <a:rPr sz="1800" b="0" spc="20" dirty="0" smtClean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счетах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  <a:p>
                      <a:pPr marL="45085" marR="109220">
                        <a:lnSpc>
                          <a:spcPct val="100000"/>
                        </a:lnSpc>
                      </a:pPr>
                      <a:r>
                        <a:rPr sz="1800" b="0" dirty="0">
                          <a:latin typeface="+mn-lt"/>
                          <a:cs typeface="Calibri"/>
                        </a:rPr>
                        <a:t>по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исполнению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бюджета на  конец периода,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    </a:t>
                      </a:r>
                    </a:p>
                    <a:p>
                      <a:pPr marR="57785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   1 066,5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56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9">
            <a:extLst>
              <a:ext uri="{FF2B5EF4-FFF2-40B4-BE49-F238E27FC236}">
                <a16:creationId xmlns:a16="http://schemas.microsoft.com/office/drawing/2014/main" xmlns="" id="{5DCB5928-DC7D-4612-9922-441966E156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21">
            <a:extLst>
              <a:ext uri="{FF2B5EF4-FFF2-40B4-BE49-F238E27FC236}">
                <a16:creationId xmlns:a16="http://schemas.microsoft.com/office/drawing/2014/main" xmlns="" id="{682C1161-1736-45EC-99B7-33F3CAE9D5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23">
            <a:extLst>
              <a:ext uri="{FF2B5EF4-FFF2-40B4-BE49-F238E27FC236}">
                <a16:creationId xmlns:a16="http://schemas.microsoft.com/office/drawing/2014/main" xmlns="" id="{84D4DDB8-B68F-45B0-9F62-C4279996F6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00CE77-6F64-454B-A8EC-D5F3FAA5B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142" y="5626847"/>
            <a:ext cx="4572108" cy="12477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ru-RU" sz="4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/>
              </a:rPr>
              <a:t>Спасибо </a:t>
            </a:r>
            <a:r>
              <a:rPr lang="ru-RU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/>
              </a:rPr>
              <a:t>за внимание!</a:t>
            </a:r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 descr="чапп.jpg">
            <a:extLst>
              <a:ext uri="{FF2B5EF4-FFF2-40B4-BE49-F238E27FC236}">
                <a16:creationId xmlns:a16="http://schemas.microsoft.com/office/drawing/2014/main" xmlns="" id="{14A2A74F-04C1-7B45-9273-26820053B3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4356" y="733761"/>
            <a:ext cx="6408836" cy="52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FE427C19-0383-D54E-B1C3-5FA4A2465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" y="16939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Текст 2"/>
          <p:cNvSpPr txBox="1">
            <a:spLocks/>
          </p:cNvSpPr>
          <p:nvPr/>
        </p:nvSpPr>
        <p:spPr>
          <a:xfrm>
            <a:off x="-10160" y="1110356"/>
            <a:ext cx="4727255" cy="4513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Clr>
                <a:srgbClr val="37435C"/>
              </a:buClr>
              <a:buFont typeface="Arial" panose="020B0604020202020204" pitchFamily="34" charset="0"/>
              <a:buNone/>
              <a:defRPr/>
            </a:pPr>
            <a:r>
              <a:rPr lang="ru-RU" sz="1400" dirty="0" smtClean="0"/>
              <a:t>  </a:t>
            </a:r>
            <a:r>
              <a:rPr lang="ru-RU" altLang="ru-RU" sz="1100" b="1" i="1" dirty="0" smtClean="0">
                <a:latin typeface="Times New Roman" pitchFamily="18" charset="0"/>
              </a:rPr>
              <a:t>Финансовое управление Администрации муниципального образования</a:t>
            </a:r>
          </a:p>
          <a:p>
            <a:pPr marL="0" indent="0">
              <a:lnSpc>
                <a:spcPct val="80000"/>
              </a:lnSpc>
              <a:buClr>
                <a:srgbClr val="37435C"/>
              </a:buClr>
              <a:buFont typeface="Arial" panose="020B0604020202020204" pitchFamily="34" charset="0"/>
              <a:buNone/>
              <a:defRPr/>
            </a:pPr>
            <a:r>
              <a:rPr lang="ru-RU" altLang="ru-RU" sz="1100" b="1" i="1" dirty="0" smtClean="0">
                <a:latin typeface="Times New Roman" pitchFamily="18" charset="0"/>
              </a:rPr>
              <a:t> «Угранский   район» Смоленской области</a:t>
            </a:r>
            <a:endParaRPr lang="ru-RU" altLang="ru-RU" sz="11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Адрес:</a:t>
            </a:r>
            <a:r>
              <a:rPr lang="ru-RU" altLang="ru-RU" sz="1000" dirty="0" smtClean="0"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Телефон:</a:t>
            </a:r>
            <a:r>
              <a:rPr lang="ru-RU" altLang="ru-RU" sz="1000" dirty="0" smtClean="0">
                <a:latin typeface="Times New Roman" pitchFamily="18" charset="0"/>
              </a:rPr>
              <a:t> +7 (48137) 4-19-44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Факс</a:t>
            </a:r>
            <a:r>
              <a:rPr lang="ru-RU" altLang="ru-RU" sz="1000" dirty="0" smtClean="0">
                <a:latin typeface="Times New Roman" pitchFamily="18" charset="0"/>
              </a:rPr>
              <a:t>: +7 (48137) 4-12-65</a:t>
            </a:r>
            <a:endParaRPr lang="en-US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Почта</a:t>
            </a:r>
            <a:r>
              <a:rPr lang="en-US" altLang="ru-RU" sz="1000" dirty="0" smtClean="0">
                <a:latin typeface="Times New Roman" pitchFamily="18" charset="0"/>
              </a:rPr>
              <a:t>:    </a:t>
            </a:r>
            <a:r>
              <a:rPr lang="en-US" altLang="ru-RU" sz="1000" b="1" dirty="0" smtClean="0">
                <a:latin typeface="Times New Roman" pitchFamily="18" charset="0"/>
              </a:rPr>
              <a:t>fug17.ugra@yandex.ru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Режим работы:</a:t>
            </a:r>
            <a:r>
              <a:rPr lang="ru-RU" altLang="ru-RU" sz="1000" dirty="0" smtClean="0">
                <a:latin typeface="Times New Roman" pitchFamily="18" charset="0"/>
              </a:rPr>
              <a:t/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понедельник-пятница: 0</a:t>
            </a:r>
            <a:r>
              <a:rPr lang="en-US" altLang="ru-RU" sz="1000" dirty="0" smtClean="0">
                <a:latin typeface="Times New Roman" pitchFamily="18" charset="0"/>
              </a:rPr>
              <a:t>9</a:t>
            </a:r>
            <a:r>
              <a:rPr lang="ru-RU" altLang="ru-RU" sz="1000" dirty="0" smtClean="0">
                <a:latin typeface="Times New Roman" pitchFamily="18" charset="0"/>
              </a:rPr>
              <a:t>:00 - 17:</a:t>
            </a:r>
            <a:r>
              <a:rPr lang="en-US" altLang="ru-RU" sz="1000" dirty="0" smtClean="0">
                <a:latin typeface="Times New Roman" pitchFamily="18" charset="0"/>
              </a:rPr>
              <a:t>15</a:t>
            </a:r>
            <a:r>
              <a:rPr lang="ru-RU" altLang="ru-RU" sz="1000" dirty="0" smtClean="0">
                <a:latin typeface="Times New Roman" pitchFamily="18" charset="0"/>
              </a:rPr>
              <a:t/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перерыв на обед: 13:00 - 14:00</a:t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выходные: суббота-воскресенье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1000" dirty="0" smtClean="0"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Вопросы, предложения и отзывы</a:t>
            </a:r>
            <a:r>
              <a:rPr lang="ru-RU" altLang="ru-RU" sz="1000" b="1" i="1" dirty="0" smtClean="0">
                <a:latin typeface="Times New Roman" pitchFamily="18" charset="0"/>
              </a:rPr>
              <a:t> </a:t>
            </a:r>
            <a:r>
              <a:rPr lang="ru-RU" altLang="ru-RU" sz="1000" dirty="0" smtClean="0"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000" i="1" dirty="0" smtClean="0">
                <a:latin typeface="Times New Roman" pitchFamily="18" charset="0"/>
              </a:rPr>
              <a:t>Ведется статистика посещаемости сайта </a:t>
            </a:r>
          </a:p>
          <a:p>
            <a:r>
              <a:rPr lang="ru-RU" sz="1200" b="1" dirty="0" smtClean="0"/>
              <a:t>Официальный интернет-сайт: </a:t>
            </a:r>
            <a:endParaRPr lang="ru-RU" sz="1200" b="1" i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000" i="1" dirty="0" smtClean="0">
                <a:hlinkClick r:id="rId4"/>
              </a:rPr>
              <a:t>  </a:t>
            </a:r>
            <a:r>
              <a:rPr lang="ru-RU" sz="1000" dirty="0" smtClean="0">
                <a:hlinkClick r:id="rId4"/>
              </a:rPr>
              <a:t> </a:t>
            </a:r>
            <a:r>
              <a:rPr lang="en-US" sz="1000" dirty="0" smtClean="0">
                <a:hlinkClick r:id="rId4"/>
                <a:hlinkMouseOver r:id="rId4"/>
              </a:rPr>
              <a:t>https://ugra.admin-smolensk.ru/finansovoe-upravlenie-administracii-municipalnogo-obrazovani/byudzhet-dlya-grazhdan/</a:t>
            </a:r>
            <a:endParaRPr lang="ru-RU" sz="1000" dirty="0" smtClean="0"/>
          </a:p>
          <a:p>
            <a:r>
              <a:rPr lang="ru-RU" sz="1200" b="1" dirty="0" smtClean="0"/>
              <a:t>Мы в социальных сетях: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200" dirty="0" smtClean="0"/>
              <a:t>«</a:t>
            </a:r>
            <a:r>
              <a:rPr lang="ru-RU" sz="1200" dirty="0" err="1" smtClean="0"/>
              <a:t>ВКонтакте</a:t>
            </a:r>
            <a:r>
              <a:rPr lang="ru-RU" sz="1200" dirty="0" smtClean="0"/>
              <a:t>» 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ru-RU" sz="1100" b="1" i="1" dirty="0" smtClean="0">
                <a:latin typeface="Times New Roman" pitchFamily="18" charset="0"/>
                <a:hlinkClick r:id="rId5"/>
                <a:hlinkMouseOver r:id="rId5"/>
              </a:rPr>
              <a:t>https://vk.com/public217462141</a:t>
            </a:r>
            <a:endParaRPr lang="ru-RU" sz="18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29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ый треугольник 12"/>
          <p:cNvSpPr/>
          <p:nvPr/>
        </p:nvSpPr>
        <p:spPr>
          <a:xfrm rot="16200000">
            <a:off x="10413331" y="5047248"/>
            <a:ext cx="1227221" cy="229803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878"/>
            <a:ext cx="904461" cy="6698974"/>
          </a:xfrm>
          <a:solidFill>
            <a:schemeClr val="accent2"/>
          </a:solidFill>
        </p:spPr>
        <p:txBody>
          <a:bodyPr vert="wordArtVert" anchor="t"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4</a:t>
            </a:fld>
            <a:endParaRPr lang="ru-RU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463089720"/>
              </p:ext>
            </p:extLst>
          </p:nvPr>
        </p:nvGraphicFramePr>
        <p:xfrm>
          <a:off x="1709531" y="178904"/>
          <a:ext cx="9750286" cy="1480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709531" y="532543"/>
            <a:ext cx="8783053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Глоссарий …………………………………………………………………………………………………...4-10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На чем основывается проект местного бюджет……………......................11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Бюджетный процесс…………………………………………………………………………………12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Участие граждан в бюджетном процессе…………………………………………….13-14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Основный цели бюджетной политики…………………………………………...........15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Особенности планирования доходов…………………………………….…..……………16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Направления на увеличение доходной базы………………………………...............17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Межбюджетные отношения…………………………………………………………………..18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Основные характеристики к бюджету…………………………………………….......19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Объем и структура налоговых и неналоговых доходов бюджета………20-22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Объем и структура безвозмездных поступлений………………….................23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Распределение бюджетных ассигнований по разделам расходов………..24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Структура </a:t>
            </a:r>
            <a:r>
              <a:rPr lang="ru-RU" sz="2000" i="1" dirty="0"/>
              <a:t>бюджетных ассигнований по разделам </a:t>
            </a:r>
            <a:r>
              <a:rPr lang="ru-RU" sz="2000" i="1" dirty="0" smtClean="0"/>
              <a:t>расходов……………..25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Программная структура расходов бюджета……………………………………….26-29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Расходы бюджета ………………………………………………………………………………..…30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/>
              <a:t>Источники финансирования дефицита местного бюджета……………..31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i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54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ый треугольник 4"/>
          <p:cNvSpPr/>
          <p:nvPr/>
        </p:nvSpPr>
        <p:spPr>
          <a:xfrm rot="16200000">
            <a:off x="10413331" y="5047248"/>
            <a:ext cx="1227221" cy="229803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54150"/>
            <a:ext cx="11649075" cy="4351338"/>
          </a:xfrm>
        </p:spPr>
        <p:txBody>
          <a:bodyPr>
            <a:normAutofit/>
          </a:bodyPr>
          <a:lstStyle/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информационный сборник, который познакомит население поселения с основными положениями главного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финансового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  Угранского  сельского поселения.</a:t>
            </a:r>
          </a:p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нацелен на широкий круг пользователей – всех граждан  Угранского поселения, интересы которых в той или иной мере затронуты сельским поселением. </a:t>
            </a:r>
          </a:p>
          <a:p>
            <a:endParaRPr lang="ru-RU" dirty="0"/>
          </a:p>
        </p:txBody>
      </p:sp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89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9575" y="938510"/>
            <a:ext cx="28003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58124" y="896769"/>
            <a:ext cx="39528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0813" y="2814439"/>
            <a:ext cx="6096000" cy="9787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3837" y="4220260"/>
            <a:ext cx="3067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Превышение доходов над расходами образует положительный остаток бюджета - 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ПРОФИЦИТ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91524" y="4358759"/>
            <a:ext cx="35718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Если расходная часть бюджета превышает доходную, то бюджет формируется с 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ДЕФИЦИТОМ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71750" y="6113009"/>
            <a:ext cx="8191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7" y="3914770"/>
            <a:ext cx="4407693" cy="2060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8" t="4337" r="11798" b="15409"/>
          <a:stretch/>
        </p:blipFill>
        <p:spPr>
          <a:xfrm>
            <a:off x="3500437" y="659152"/>
            <a:ext cx="4067175" cy="2133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47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0535712"/>
              </p:ext>
            </p:extLst>
          </p:nvPr>
        </p:nvGraphicFramePr>
        <p:xfrm>
          <a:off x="838200" y="1133475"/>
          <a:ext cx="10515600" cy="5619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70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728430"/>
              </p:ext>
            </p:extLst>
          </p:nvPr>
        </p:nvGraphicFramePr>
        <p:xfrm>
          <a:off x="590550" y="1085850"/>
          <a:ext cx="10515600" cy="5657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31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0" y="647700"/>
            <a:ext cx="4438650" cy="443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2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8" t="21218" r="26865" b="36346"/>
          <a:stretch/>
        </p:blipFill>
        <p:spPr bwMode="auto">
          <a:xfrm>
            <a:off x="4489450" y="5086350"/>
            <a:ext cx="7654925" cy="1831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:a16="http://schemas.microsoft.com/office/drawing/2014/main" xmlns="" id="{074B4F7D-14B2-478B-8BF5-01E4E0C5D2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0500" y="2339162"/>
            <a:ext cx="9020175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dirty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733425"/>
            <a:ext cx="955357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выплачиваемые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из бюджета денежные средства, за исключением средств, являющихся источниками финансирования дефицита бюджета.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200" y="1576280"/>
            <a:ext cx="944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endParaRPr lang="ru-RU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59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2265</TotalTime>
  <Words>2561</Words>
  <Application>Microsoft Office PowerPoint</Application>
  <PresentationFormat>Широкоэкранный</PresentationFormat>
  <Paragraphs>471</Paragraphs>
  <Slides>32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5" baseType="lpstr">
      <vt:lpstr>Arial Unicode MS</vt:lpstr>
      <vt:lpstr>Arial</vt:lpstr>
      <vt:lpstr>Calibri</vt:lpstr>
      <vt:lpstr>Calibri Light</vt:lpstr>
      <vt:lpstr>Corbel</vt:lpstr>
      <vt:lpstr>Monotype Corsiva</vt:lpstr>
      <vt:lpstr>Open Sans</vt:lpstr>
      <vt:lpstr>Times New Roman</vt:lpstr>
      <vt:lpstr>Tunga</vt:lpstr>
      <vt:lpstr>Wingdings</vt:lpstr>
      <vt:lpstr>YS Text</vt:lpstr>
      <vt:lpstr>Тема Office</vt:lpstr>
      <vt:lpstr>Лист Microsoft Excel</vt:lpstr>
      <vt:lpstr>Презентация PowerPoint</vt:lpstr>
      <vt:lpstr>Историческая справка </vt:lpstr>
      <vt:lpstr> Выдающиеся люди Угранского района Смоленской области  </vt:lpstr>
      <vt:lpstr>Содержание</vt:lpstr>
      <vt:lpstr>ГЛОССАРИЙ</vt:lpstr>
      <vt:lpstr>ГЛОССАРИЙ</vt:lpstr>
      <vt:lpstr>ГЛОССАРИЙ</vt:lpstr>
      <vt:lpstr>ГЛОССАРИЙ</vt:lpstr>
      <vt:lpstr>ГЛОССАРИЙ</vt:lpstr>
      <vt:lpstr>ГЛОССАРИЙ</vt:lpstr>
      <vt:lpstr>Презентация PowerPoint</vt:lpstr>
      <vt:lpstr>Бюджетный процесс – ежегодное формирование и исполнение бюджета </vt:lpstr>
      <vt:lpstr> Участие граждан в бюджетном процессе </vt:lpstr>
      <vt:lpstr>Участие граждан в бюджетном процессе</vt:lpstr>
      <vt:lpstr>Презентация PowerPoint</vt:lpstr>
      <vt:lpstr>Презентация PowerPoint</vt:lpstr>
      <vt:lpstr>Презентация PowerPoint</vt:lpstr>
      <vt:lpstr> Межбюджетные отношения </vt:lpstr>
      <vt:lpstr> Основные характеристики к бюджету на 2023-2025 годы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финансирования дефицита местного бюджета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Дрепа</dc:creator>
  <cp:lastModifiedBy>User</cp:lastModifiedBy>
  <cp:revision>136</cp:revision>
  <dcterms:created xsi:type="dcterms:W3CDTF">2021-05-10T13:04:33Z</dcterms:created>
  <dcterms:modified xsi:type="dcterms:W3CDTF">2024-05-02T12:33:43Z</dcterms:modified>
</cp:coreProperties>
</file>