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52" r:id="rId5"/>
    <p:sldMasterId id="2147484653" r:id="rId6"/>
    <p:sldMasterId id="2147484654" r:id="rId7"/>
  </p:sldMasterIdLst>
  <p:notesMasterIdLst>
    <p:notesMasterId r:id="rId45"/>
  </p:notesMasterIdLst>
  <p:sldIdLst>
    <p:sldId id="256" r:id="rId8"/>
    <p:sldId id="354" r:id="rId9"/>
    <p:sldId id="313" r:id="rId10"/>
    <p:sldId id="257" r:id="rId11"/>
    <p:sldId id="316" r:id="rId12"/>
    <p:sldId id="341" r:id="rId13"/>
    <p:sldId id="353" r:id="rId14"/>
    <p:sldId id="355" r:id="rId15"/>
    <p:sldId id="319" r:id="rId16"/>
    <p:sldId id="320" r:id="rId17"/>
    <p:sldId id="342" r:id="rId18"/>
    <p:sldId id="343" r:id="rId19"/>
    <p:sldId id="321" r:id="rId20"/>
    <p:sldId id="322" r:id="rId21"/>
    <p:sldId id="323" r:id="rId22"/>
    <p:sldId id="337" r:id="rId23"/>
    <p:sldId id="324" r:id="rId24"/>
    <p:sldId id="327" r:id="rId25"/>
    <p:sldId id="328" r:id="rId26"/>
    <p:sldId id="358" r:id="rId27"/>
    <p:sldId id="360" r:id="rId28"/>
    <p:sldId id="359" r:id="rId29"/>
    <p:sldId id="302" r:id="rId30"/>
    <p:sldId id="363" r:id="rId31"/>
    <p:sldId id="350" r:id="rId32"/>
    <p:sldId id="364" r:id="rId33"/>
    <p:sldId id="351" r:id="rId34"/>
    <p:sldId id="356" r:id="rId35"/>
    <p:sldId id="261" r:id="rId36"/>
    <p:sldId id="352" r:id="rId37"/>
    <p:sldId id="263" r:id="rId38"/>
    <p:sldId id="365" r:id="rId39"/>
    <p:sldId id="361" r:id="rId40"/>
    <p:sldId id="362" r:id="rId41"/>
    <p:sldId id="366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8"/>
        <p:sld r:id="rId11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000099"/>
    <a:srgbClr val="0066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3B3D1C-F74D-4460-8AF9-6FB806F46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7188D-2089-4A42-AB60-D8686512AFA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4509E-69DC-41C1-9923-7D2EDA433C97}" type="slidenum">
              <a:rPr lang="ru-RU" altLang="ru-RU" smtClean="0">
                <a:latin typeface="Calibri" pitchFamily="34" charset="0"/>
              </a:rPr>
              <a:pPr/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B752-65FC-4194-8368-147B0A696F2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C420-AA9E-4041-A959-69D49F870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1926-AD22-4591-9E65-1C452B15F86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6BA7-956D-442B-9A21-45E088417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C872-C416-4B23-AF9A-E92E2CEE7BC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B6A8-870F-4423-B3FE-E5F7F0A4F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E4A7-999B-44E7-B48C-E920E16148D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D11D-A0AC-4157-8CC4-42F8753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1873-D8AB-4698-90E2-948EE466041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85DE-F9BB-4CCC-8A33-CC8B182E8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364D-F8AC-4438-9E92-674634D1F8D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21B2-1274-4A0E-9B2D-C1493F36C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9026-6027-480D-A42E-C3DFE823090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D54-1783-4480-84FE-8DD15238E5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63C5-B910-4892-856D-97272FAB278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449A-F07D-444D-BF7E-CC8D5560F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9DB2-6514-4F28-8D40-839E5F12E8B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FC56-2174-4C24-B13F-EFC62D733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A309-F673-41A4-892B-FC27DABBB27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4009-FA0E-485F-8609-AF920E31B6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1F7-9ABC-49A2-A1E7-D5E3AF4A543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D5E9-C6F2-41EC-BA9A-CC412A9A5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2CC9-BFC5-4181-9D74-F769B3ACFB9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4517-8A14-4B61-BAC3-4B0A7246F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9F6E-8CE0-4F1A-A4F7-E55DDE33F2E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F2F9-82A5-4294-A60D-48CD31DAC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EB3F-8ACA-48E9-85BD-5723B481CB1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725B-E903-49F8-87C3-097F1152B6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F078-9CF8-4C7E-990F-59FB81CD21F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7240-AD9C-4526-BD73-4F69C1ED3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353C-BCE2-4B32-816A-574F9D40EA2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36DD-D149-4CE2-A9CA-F90E64E5B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B1C9-9AD8-4420-8583-0CC0769553E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E91A-49C4-4F3F-8F80-F1A65403D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0200-D437-44AB-95D4-A2FA1714C3C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C80E-744D-4C1F-BB7E-26E27ABB3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7243-C71A-4DE4-A77F-B67BD10279D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A186-FABA-4F75-AF23-582873F25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5CB-ED69-467E-BDC9-47F3CB5ED72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094F-A2D8-406A-B580-9D518B75B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56BA-6A38-4F88-80A2-1B336A2544D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D336-C092-41E7-988C-2D67DA25A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8CC9-F584-4717-AD88-8968A2AE682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48C-F2B5-4086-A2D3-ECED28F81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06CB-EF08-4F06-BEE4-E2500C8077E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4D8-F461-4E86-9F12-5C0EBE2CA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CC36-0237-42E5-8393-E0DB0E7446C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ED9E-88D9-4057-9253-684C8412C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4B65-B3FF-47EB-95D4-03FD71A3119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EBC6-EF00-4407-9FDD-494EC3F1A8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DEE0-052C-4974-BBA5-E86B68BBD2D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A04F-57B5-4707-BBDE-F7FB32245E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AA8D-3611-4BB7-A4F5-814E62E9465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91DD-B6C3-4A83-98A6-8F0967EC8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EEC-B42A-4A0E-AB41-CBB8EBF167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692D-77BD-4C61-8B06-A754DADA87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37CA-4511-4D94-A09F-15992C038D8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3AC4-EA7A-4FB8-8E47-5F16735E7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A740-4647-4713-8512-67297DFB8D1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D02E-6E4B-469E-BF75-8C3FA610C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BC28-6411-4FEE-96B8-C980D074359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83C5-39E1-4E73-B9F3-42959D212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9679-ADF7-436D-9B2E-10B0EFF45D3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0D5D-8DB6-4D87-ABB1-E3A587D63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79C5-994D-4CE8-A1D0-884FD9CE92B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A096-7761-4B7A-A676-F0B8990E8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683A-F3E3-447E-A9F2-DC3613AB3DE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0DAA-EA33-45E6-BAEC-BB41F5117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FAF4-17A8-4914-BC91-DE0FDD37D32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3E75-F7C5-4427-A948-A32F7F85C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75A3-BA32-449B-85A1-92112965964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AA0B-3211-4A46-ADD3-5BC59C21F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8FE7-F8DA-4EE9-9E5D-6D4BD6BEAB0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7AF1-7A34-45A8-B93E-DBA2F53CC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B7EC-497A-4944-8B7A-FAF08719527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EE15-09AC-49CC-AE11-B5B7625E1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90B6-AF7E-4D3A-998E-57A59F30E25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ED8C-DCE2-42A7-AA80-B3116EFFF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5817-4404-4DFC-98AB-640349D2A1A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F16D-5D9F-46CB-8082-8FA1F3394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E5A8-9B1A-4E40-8FD2-9C18920E045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4BCF-58BA-46B9-B358-BFE1FAE46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6812-E3FC-4D62-885B-F6EE0335564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2128-5F37-47BE-A050-3E850AC01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A6EF-0A36-4371-9AEB-53D636CF1D3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D975-6FCE-4AE1-9FD7-F1F52F190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B0B7-C43E-4CFE-98DB-FAB55D5AFA5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CD46-2323-4148-A8F4-E2E01E01FC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17B1-ECFF-4A1A-90CA-83170C3EB55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019A-E0A5-4C9A-AB33-7BF4666F5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C68F-F914-4DA7-8C15-EBD44882B3D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26C9-F174-4658-871E-12DC3D96A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F17A-0753-4391-A031-DB52E052DA6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8C70-1BFB-45E7-8B15-E76039FA0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5F81-D409-4DE1-BC2D-3F11FE370FE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9BFE-F84B-4220-957A-B853664D7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C6FB-CD75-4DF1-B19A-3BE312AD3E6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9BCF-36D1-44D3-A4C3-87A22A285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96F6-5EBC-4920-AC2C-F3262AC0F37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62782-3156-4D66-BDF8-35D2B0806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51C8-E237-479D-A2E4-9A32FC288A4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EC4F-5053-4750-BBB1-CFCDF4D54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C7CF-382D-4973-88C9-BBA363DDE68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7E5F-A6E9-43F4-B138-9E1FE77BB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4820-726C-472C-ACB2-C9F597EC1E6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6F3A-05FC-4C3E-B88B-4061D8F8B4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3578-C92C-4587-8E51-D2A7DB3DB2A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FAF7-8A9A-4862-9392-EBFEB82C2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2A1B-3734-4067-9682-C52D23AD087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6F5F-E51A-43E6-8E89-9501EBF85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C934-6D4C-40BC-A3D7-7EB9F2D0CD5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9E06-BD1D-40BF-AA3D-49C794A687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F094-7F7D-4DD5-9142-1D92091E96E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436F-1EE5-44DD-B97D-11590355DF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96B8-F5C6-4771-B7EB-F266CF6D866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1F72-BEF0-4B9B-802F-F8DA52FE6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70D6-043C-44CD-9E38-CEFC5E297F7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1F3A-A0DC-4671-A883-527D19EAB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4961-B14D-4E50-90C3-9AB7A1AF3CC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76D7-625D-44A0-B624-49DB4B0FD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C6EB-4028-46CF-B151-7390EE1703E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304C-F09A-498D-8582-8B2303B67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FFFE-D28B-4AEB-BB28-691ACF0A68F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B3DC-D034-474B-9A56-1216E5C7D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F73A-5418-4F89-B5C2-0FF75B8BBC3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E7ED-6834-40CD-BA65-517A0FFB84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9BE4-2766-4C5E-88B5-8C67285784B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9EC7-B0BA-487D-B951-EE7AA2F4D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EA2A-72B7-4BEA-8CD1-6C175C34C36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287B-9AD4-4B2D-9E11-A1493F121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99E9-BA95-4D53-B937-18DDE59ACC8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C4D8-C1C3-4479-9DC6-60F02797B5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EA9C-0693-44A4-806F-3DED4DCA881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E74A-E1CD-44BA-95A6-7BD61D9BD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D8E4-AEA8-4DE9-8720-1A59BBA3566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5586-89AD-4CFC-BC56-CF78D0B51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242E-A7A5-4A57-A8CC-BEAD222C827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D5E3-133F-4004-BC44-C408D8A75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740-3274-4A1D-8C9D-691BD4EE088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C74D-8EE9-4D41-8FF1-D10FF09404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9432-F466-49DA-9C82-4E2F79B9CD3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3D41-8AE9-4851-A68B-320E580E2B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00CF-71E8-4C98-8C8D-59B7FF05BE7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F540-A0AF-4F2C-A085-28EF9C800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FE82-59A0-4FC6-93AE-84596A521C6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F897-EB3A-45FB-A190-2C8A32579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1A34-F2B6-4DB9-842E-85F43E46757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9C9C-AFB0-4012-BC13-70E8ABFE9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A7C7-99EB-4810-AE29-B35335578C2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5C7D-6E4A-4284-A739-3F81F7D0A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DFCD-FF48-4803-A919-4DDAE24FCCA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3A3E-BC78-412C-A260-08598C18F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E670-998F-45AA-B4C5-036DC536C24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1FB1-4C4B-4A86-BE4C-31DF3E94F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3B1FD1-39EA-46F2-BCDC-7445CC62872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86ADEA-9C15-451D-8BF5-D8B47C517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813921-D431-4EF7-A3AE-6A27793BB98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D45F93-9FC1-4EFC-865B-BBE1CFF34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6" r:id="rId1"/>
    <p:sldLayoutId id="2147484675" r:id="rId2"/>
    <p:sldLayoutId id="2147484674" r:id="rId3"/>
    <p:sldLayoutId id="2147484673" r:id="rId4"/>
    <p:sldLayoutId id="2147484672" r:id="rId5"/>
    <p:sldLayoutId id="2147484671" r:id="rId6"/>
    <p:sldLayoutId id="2147484670" r:id="rId7"/>
    <p:sldLayoutId id="2147484669" r:id="rId8"/>
    <p:sldLayoutId id="2147484668" r:id="rId9"/>
    <p:sldLayoutId id="2147484667" r:id="rId10"/>
    <p:sldLayoutId id="214748466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F36445-E767-452A-B52E-2D482ADFEC9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3E3D30-4413-4DDC-A157-FEE3DEDFB5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7" r:id="rId1"/>
    <p:sldLayoutId id="2147484686" r:id="rId2"/>
    <p:sldLayoutId id="2147484685" r:id="rId3"/>
    <p:sldLayoutId id="2147484684" r:id="rId4"/>
    <p:sldLayoutId id="2147484683" r:id="rId5"/>
    <p:sldLayoutId id="2147484682" r:id="rId6"/>
    <p:sldLayoutId id="2147484681" r:id="rId7"/>
    <p:sldLayoutId id="2147484680" r:id="rId8"/>
    <p:sldLayoutId id="2147484679" r:id="rId9"/>
    <p:sldLayoutId id="2147484678" r:id="rId10"/>
    <p:sldLayoutId id="214748467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D8C408-D4DF-436B-93F9-B3A8156181F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5D5AFB-9DCC-4828-9BED-D82CB7303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8" r:id="rId1"/>
    <p:sldLayoutId id="2147484697" r:id="rId2"/>
    <p:sldLayoutId id="2147484696" r:id="rId3"/>
    <p:sldLayoutId id="2147484695" r:id="rId4"/>
    <p:sldLayoutId id="2147484694" r:id="rId5"/>
    <p:sldLayoutId id="2147484693" r:id="rId6"/>
    <p:sldLayoutId id="2147484692" r:id="rId7"/>
    <p:sldLayoutId id="2147484691" r:id="rId8"/>
    <p:sldLayoutId id="2147484690" r:id="rId9"/>
    <p:sldLayoutId id="2147484689" r:id="rId10"/>
    <p:sldLayoutId id="214748468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4092E8-E4F2-46F9-80C3-695CB2A631F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7DE0CB-20DD-4FB2-95EB-CC9E3C629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9" r:id="rId1"/>
    <p:sldLayoutId id="2147484708" r:id="rId2"/>
    <p:sldLayoutId id="2147484707" r:id="rId3"/>
    <p:sldLayoutId id="2147484706" r:id="rId4"/>
    <p:sldLayoutId id="2147484705" r:id="rId5"/>
    <p:sldLayoutId id="2147484704" r:id="rId6"/>
    <p:sldLayoutId id="2147484703" r:id="rId7"/>
    <p:sldLayoutId id="2147484702" r:id="rId8"/>
    <p:sldLayoutId id="2147484701" r:id="rId9"/>
    <p:sldLayoutId id="2147484700" r:id="rId10"/>
    <p:sldLayoutId id="214748469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3A3F98-7A6F-4C88-A6CA-2D372F20598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BECDBA-8762-4D5E-A781-7E91A92DF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0" r:id="rId1"/>
    <p:sldLayoutId id="2147484719" r:id="rId2"/>
    <p:sldLayoutId id="2147484718" r:id="rId3"/>
    <p:sldLayoutId id="2147484717" r:id="rId4"/>
    <p:sldLayoutId id="2147484716" r:id="rId5"/>
    <p:sldLayoutId id="2147484715" r:id="rId6"/>
    <p:sldLayoutId id="2147484714" r:id="rId7"/>
    <p:sldLayoutId id="2147484713" r:id="rId8"/>
    <p:sldLayoutId id="2147484712" r:id="rId9"/>
    <p:sldLayoutId id="2147484711" r:id="rId10"/>
    <p:sldLayoutId id="214748471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584698-372C-40EC-A096-3A98A28E52C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CE66F0-EE8E-4BC9-A577-BF6B28B4A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1" r:id="rId1"/>
    <p:sldLayoutId id="2147484730" r:id="rId2"/>
    <p:sldLayoutId id="2147484729" r:id="rId3"/>
    <p:sldLayoutId id="2147484728" r:id="rId4"/>
    <p:sldLayoutId id="2147484727" r:id="rId5"/>
    <p:sldLayoutId id="2147484726" r:id="rId6"/>
    <p:sldLayoutId id="2147484725" r:id="rId7"/>
    <p:sldLayoutId id="2147484724" r:id="rId8"/>
    <p:sldLayoutId id="2147484723" r:id="rId9"/>
    <p:sldLayoutId id="2147484722" r:id="rId10"/>
    <p:sldLayoutId id="2147484721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 сельского поселения Угранского района Смоленской области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2018 год (№59 от 29.04.2019г.)</a:t>
            </a:r>
          </a:p>
        </p:txBody>
      </p:sp>
      <p:sp>
        <p:nvSpPr>
          <p:cNvPr id="88067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88068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8806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</a:rPr>
              <a:t>Субвенции – </a:t>
            </a:r>
            <a:r>
              <a:rPr lang="ru-RU">
                <a:solidFill>
                  <a:schemeClr val="bg1"/>
                </a:solidFill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435975" cy="666750"/>
          </a:xfrm>
        </p:spPr>
        <p:txBody>
          <a:bodyPr/>
          <a:lstStyle/>
          <a:p>
            <a:r>
              <a:rPr lang="ru-RU" sz="2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99360" name="Group 32"/>
          <p:cNvGraphicFramePr>
            <a:graphicFrameLocks noGrp="1"/>
          </p:cNvGraphicFramePr>
          <p:nvPr>
            <p:ph idx="4294967295"/>
          </p:nvPr>
        </p:nvGraphicFramePr>
        <p:xfrm>
          <a:off x="2411413" y="1312863"/>
          <a:ext cx="4005262" cy="4114800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63697,3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50838" y="908050"/>
          <a:ext cx="8793162" cy="5648325"/>
        </p:xfrm>
        <a:graphic>
          <a:graphicData uri="http://schemas.openxmlformats.org/presentationml/2006/ole">
            <p:oleObj spid="_x0000_s26626" name="Диаграмма" r:id="rId3" imgW="8686918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32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Неналоговые доходы</a:t>
            </a:r>
          </a:p>
        </p:txBody>
      </p:sp>
      <p:sp>
        <p:nvSpPr>
          <p:cNvPr id="104450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Иные доходы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2020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</p:txBody>
      </p:sp>
      <p:pic>
        <p:nvPicPr>
          <p:cNvPr id="1065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107522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7523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altLang="ru-RU" sz="1400">
                <a:solidFill>
                  <a:schemeClr val="bg1"/>
                </a:solidFill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107524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Этапы формирования местного бюджета</a:t>
            </a:r>
          </a:p>
        </p:txBody>
      </p:sp>
      <p:sp>
        <p:nvSpPr>
          <p:cNvPr id="107525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2018год и плановый период 2019 и 2020годов.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smtClean="0"/>
              <a:t>     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5435600" y="2125663"/>
            <a:ext cx="2951163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8537,7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338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доходы физических лиц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3651,4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совокупный доход 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2,0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имущество физических лиц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3623,4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2160587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товары, реализуемые на территории РФ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1260,9</a:t>
            </a:r>
          </a:p>
        </p:txBody>
      </p:sp>
      <p:sp>
        <p:nvSpPr>
          <p:cNvPr id="110601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2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3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4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087563" y="2070100"/>
            <a:ext cx="5653087" cy="815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2018г. – 763,8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358775" y="3525838"/>
            <a:ext cx="2232025" cy="19685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95,0</a:t>
            </a:r>
          </a:p>
        </p:txBody>
      </p:sp>
      <p:sp>
        <p:nvSpPr>
          <p:cNvPr id="111620" name="Line 8"/>
          <p:cNvSpPr>
            <a:spLocks noChangeShapeType="1"/>
          </p:cNvSpPr>
          <p:nvPr/>
        </p:nvSpPr>
        <p:spPr bwMode="auto">
          <a:xfrm flipH="1">
            <a:off x="2087563" y="2886075"/>
            <a:ext cx="468312" cy="6397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7056438" y="5172075"/>
            <a:ext cx="1944687" cy="111601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Прочие неналоговые доходы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49,9</a:t>
            </a:r>
          </a:p>
        </p:txBody>
      </p:sp>
      <p:sp>
        <p:nvSpPr>
          <p:cNvPr id="111622" name="Line 9"/>
          <p:cNvSpPr>
            <a:spLocks noChangeShapeType="1"/>
          </p:cNvSpPr>
          <p:nvPr/>
        </p:nvSpPr>
        <p:spPr bwMode="auto">
          <a:xfrm>
            <a:off x="7080250" y="2886075"/>
            <a:ext cx="947738" cy="22860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3" name="Line 8"/>
          <p:cNvSpPr>
            <a:spLocks noChangeShapeType="1"/>
          </p:cNvSpPr>
          <p:nvPr/>
        </p:nvSpPr>
        <p:spPr bwMode="auto">
          <a:xfrm flipH="1">
            <a:off x="3851275" y="2886075"/>
            <a:ext cx="0" cy="239553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5724525" y="2886075"/>
            <a:ext cx="0" cy="6397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Text Box 6"/>
          <p:cNvSpPr txBox="1">
            <a:spLocks noChangeArrowheads="1"/>
          </p:cNvSpPr>
          <p:nvPr/>
        </p:nvSpPr>
        <p:spPr bwMode="auto">
          <a:xfrm>
            <a:off x="2878138" y="5281613"/>
            <a:ext cx="1944687" cy="1335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Штрафы, санкции, возмещение ущерба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1,0</a:t>
            </a:r>
          </a:p>
        </p:txBody>
      </p:sp>
      <p:sp>
        <p:nvSpPr>
          <p:cNvPr id="111626" name="Text Box 6"/>
          <p:cNvSpPr txBox="1">
            <a:spLocks noChangeArrowheads="1"/>
          </p:cNvSpPr>
          <p:nvPr/>
        </p:nvSpPr>
        <p:spPr bwMode="auto">
          <a:xfrm>
            <a:off x="4751388" y="3525838"/>
            <a:ext cx="1944687" cy="1554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617,9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112642" name="Text Box 5"/>
          <p:cNvSpPr txBox="1">
            <a:spLocks noChangeArrowheads="1"/>
          </p:cNvSpPr>
          <p:nvPr/>
        </p:nvSpPr>
        <p:spPr bwMode="auto">
          <a:xfrm>
            <a:off x="1781175" y="1798638"/>
            <a:ext cx="4968875" cy="981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63697,3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5128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4794,2</a:t>
            </a: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2952750" cy="12382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Субсидии бюджетной системы Российской Федерации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56963,8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933450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Иные межбюджетные трансферты (тыс.руб)</a:t>
            </a:r>
          </a:p>
          <a:p>
            <a:pPr algn="ctr" defTabSz="914400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747,9</a:t>
            </a:r>
          </a:p>
        </p:txBody>
      </p:sp>
      <p:sp>
        <p:nvSpPr>
          <p:cNvPr id="112646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47" name="Line 10"/>
          <p:cNvSpPr>
            <a:spLocks noChangeShapeType="1"/>
          </p:cNvSpPr>
          <p:nvPr/>
        </p:nvSpPr>
        <p:spPr bwMode="auto">
          <a:xfrm>
            <a:off x="4265613" y="2779713"/>
            <a:ext cx="450850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48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50" name="Text Box 7"/>
          <p:cNvSpPr txBox="1">
            <a:spLocks noChangeArrowheads="1"/>
          </p:cNvSpPr>
          <p:nvPr/>
        </p:nvSpPr>
        <p:spPr bwMode="auto">
          <a:xfrm>
            <a:off x="0" y="4941888"/>
            <a:ext cx="2952750" cy="12382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Субвенции бюджетам бюджетной системы РФ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291,5</a:t>
            </a:r>
          </a:p>
        </p:txBody>
      </p:sp>
      <p:sp>
        <p:nvSpPr>
          <p:cNvPr id="112651" name="Line 10"/>
          <p:cNvSpPr>
            <a:spLocks noChangeShapeType="1"/>
          </p:cNvSpPr>
          <p:nvPr/>
        </p:nvSpPr>
        <p:spPr bwMode="auto">
          <a:xfrm flipH="1">
            <a:off x="2627313" y="2779713"/>
            <a:ext cx="720725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52" name="Line 10"/>
          <p:cNvSpPr>
            <a:spLocks noChangeShapeType="1"/>
          </p:cNvSpPr>
          <p:nvPr/>
        </p:nvSpPr>
        <p:spPr bwMode="auto">
          <a:xfrm>
            <a:off x="5056188" y="2779713"/>
            <a:ext cx="1531937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53" name="Text Box 8"/>
          <p:cNvSpPr txBox="1">
            <a:spLocks noChangeArrowheads="1"/>
          </p:cNvSpPr>
          <p:nvPr/>
        </p:nvSpPr>
        <p:spPr bwMode="auto">
          <a:xfrm>
            <a:off x="6588125" y="4941888"/>
            <a:ext cx="2520950" cy="1208087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Прочие межбюджетные трансферты (тыс.руб)</a:t>
            </a:r>
          </a:p>
          <a:p>
            <a:pPr algn="ctr" defTabSz="914400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899,9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1913" y="1416050"/>
          <a:ext cx="8869362" cy="5284788"/>
        </p:xfrm>
        <a:graphic>
          <a:graphicData uri="http://schemas.openxmlformats.org/presentationml/2006/ole">
            <p:oleObj spid="_x0000_s41986" name="Диаграмма" r:id="rId3" imgW="8848758" imgH="5286379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налоговой политики</a:t>
            </a:r>
          </a:p>
        </p:txBody>
      </p:sp>
      <p:sp>
        <p:nvSpPr>
          <p:cNvPr id="115714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1268413"/>
            <a:ext cx="8396288" cy="4343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396288" cy="5060950"/>
          </a:xfrm>
        </p:spPr>
        <p:txBody>
          <a:bodyPr rtlCol="0"/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rtlCol="0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819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119820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119821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119822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809,7</a:t>
            </a:r>
            <a:r>
              <a:rPr lang="ru-RU">
                <a:solidFill>
                  <a:schemeClr val="bg1"/>
                </a:solidFill>
              </a:rPr>
              <a:t> тыс.руб</a:t>
            </a:r>
          </a:p>
        </p:txBody>
      </p:sp>
      <p:sp>
        <p:nvSpPr>
          <p:cNvPr id="119823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796,8</a:t>
            </a:r>
            <a:r>
              <a:rPr lang="ru-RU">
                <a:solidFill>
                  <a:schemeClr val="bg1"/>
                </a:solidFill>
              </a:rPr>
              <a:t> тыс.руб</a:t>
            </a:r>
          </a:p>
        </p:txBody>
      </p:sp>
      <p:sp>
        <p:nvSpPr>
          <p:cNvPr id="119824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897,1</a:t>
            </a:r>
            <a:r>
              <a:rPr lang="ru-RU">
                <a:solidFill>
                  <a:schemeClr val="bg1"/>
                </a:solidFill>
              </a:rPr>
              <a:t> тыс.руб</a:t>
            </a:r>
          </a:p>
        </p:txBody>
      </p:sp>
      <p:sp>
        <p:nvSpPr>
          <p:cNvPr id="119825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8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121859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за  2018 ( тыс.руб)</a:t>
            </a:r>
          </a:p>
        </p:txBody>
      </p:sp>
      <p:graphicFrame>
        <p:nvGraphicFramePr>
          <p:cNvPr id="48158" name="Group 30"/>
          <p:cNvGraphicFramePr>
            <a:graphicFrameLocks noGrp="1"/>
          </p:cNvGraphicFramePr>
          <p:nvPr/>
        </p:nvGraphicFramePr>
        <p:xfrm>
          <a:off x="468313" y="2492375"/>
          <a:ext cx="5314950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72998,8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73824,5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Arial" charset="0"/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80899" name="Диаграмма 2"/>
          <p:cNvGraphicFramePr>
            <a:graphicFrameLocks/>
          </p:cNvGraphicFramePr>
          <p:nvPr/>
        </p:nvGraphicFramePr>
        <p:xfrm>
          <a:off x="276225" y="1001713"/>
          <a:ext cx="8780463" cy="5837237"/>
        </p:xfrm>
        <a:graphic>
          <a:graphicData uri="http://schemas.openxmlformats.org/presentationml/2006/ole">
            <p:oleObj spid="_x0000_s80899" name="Диаграмма" r:id="rId3" imgW="8686918" imgH="57625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125982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14030,4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58095,3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64168,0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54318" name="Group 46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1426839,9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2310600,0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291500,0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3666011,2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68360202,8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72221130,0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83970" name="Диаграмма" r:id="rId3" imgW="8848758" imgH="5981728" progId="Excel.Chart.8">
              <p:embed/>
            </p:oleObj>
          </a:graphicData>
        </a:graphic>
      </p:graphicFrame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endParaRPr lang="ru-RU" altLang="ru-RU" sz="1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Угранского  сельского поселения.</a:t>
            </a: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широкий круг пользователей – всех граждан  Угранского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92162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 rtlCol="0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318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9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</a:rPr>
              <a:t>ПРОФИЦИТ</a:t>
            </a:r>
          </a:p>
        </p:txBody>
      </p:sp>
      <p:sp>
        <p:nvSpPr>
          <p:cNvPr id="93190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Доходы</a:t>
            </a:r>
            <a:r>
              <a:rPr lang="ru-RU">
                <a:solidFill>
                  <a:schemeClr val="bg1"/>
                </a:solidFill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3191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Расходы</a:t>
            </a:r>
            <a:r>
              <a:rPr lang="ru-RU">
                <a:solidFill>
                  <a:schemeClr val="bg1"/>
                </a:solidFill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93192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</a:rPr>
              <a:t>ДЕФИЦИТОМ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93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214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94215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2"/>
          <p:cNvSpPr>
            <a:spLocks noGrp="1"/>
          </p:cNvSpPr>
          <p:nvPr>
            <p:ph type="title"/>
          </p:nvPr>
        </p:nvSpPr>
        <p:spPr>
          <a:xfrm>
            <a:off x="352425" y="0"/>
            <a:ext cx="8540750" cy="608013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3240087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663825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265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700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96266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96267" name="TextBox 20"/>
          <p:cNvSpPr txBox="1">
            <a:spLocks noChangeArrowheads="1"/>
          </p:cNvSpPr>
          <p:nvPr/>
        </p:nvSpPr>
        <p:spPr bwMode="auto">
          <a:xfrm>
            <a:off x="4356100" y="229711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96268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96269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96270" name="TextBox 23"/>
          <p:cNvSpPr txBox="1">
            <a:spLocks noChangeArrowheads="1"/>
          </p:cNvSpPr>
          <p:nvPr/>
        </p:nvSpPr>
        <p:spPr bwMode="auto">
          <a:xfrm>
            <a:off x="3492500" y="5445125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96271" name="TextBox 24"/>
          <p:cNvSpPr txBox="1">
            <a:spLocks noChangeArrowheads="1"/>
          </p:cNvSpPr>
          <p:nvPr/>
        </p:nvSpPr>
        <p:spPr bwMode="auto">
          <a:xfrm>
            <a:off x="6767513" y="5445125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97282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ylar">
  <a:themeElements>
    <a:clrScheme name="5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5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ylar">
  <a:themeElements>
    <a:clrScheme name="6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6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9781</TotalTime>
  <Words>1865</Words>
  <Application>Microsoft Office PowerPoint</Application>
  <PresentationFormat>Экран (4:3)</PresentationFormat>
  <Paragraphs>255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8" baseType="lpstr">
      <vt:lpstr>Times New Roman</vt:lpstr>
      <vt:lpstr>Arial</vt:lpstr>
      <vt:lpstr>Corbel</vt:lpstr>
      <vt:lpstr>Tunga</vt:lpstr>
      <vt:lpstr>Tahoma</vt:lpstr>
      <vt:lpstr>Verdana</vt:lpstr>
      <vt:lpstr>Calibri</vt:lpstr>
      <vt:lpstr>Wingdings</vt:lpstr>
      <vt:lpstr>Batang</vt:lpstr>
      <vt:lpstr>Bodoni MT Black</vt:lpstr>
      <vt:lpstr>Mylar</vt:lpstr>
      <vt:lpstr>1_Mylar</vt:lpstr>
      <vt:lpstr>2_Mylar</vt:lpstr>
      <vt:lpstr>3_Mylar</vt:lpstr>
      <vt:lpstr>4_Mylar</vt:lpstr>
      <vt:lpstr>5_Mylar</vt:lpstr>
      <vt:lpstr>6_Mylar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за  2018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330</cp:revision>
  <dcterms:created xsi:type="dcterms:W3CDTF">2013-12-02T14:04:15Z</dcterms:created>
  <dcterms:modified xsi:type="dcterms:W3CDTF">2020-05-07T12:13:59Z</dcterms:modified>
</cp:coreProperties>
</file>