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ebp" ContentType="image/pn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5"/>
  </p:notesMasterIdLst>
  <p:sldIdLst>
    <p:sldId id="256" r:id="rId3"/>
    <p:sldId id="291" r:id="rId4"/>
    <p:sldId id="259" r:id="rId5"/>
    <p:sldId id="260" r:id="rId6"/>
    <p:sldId id="261" r:id="rId7"/>
    <p:sldId id="262" r:id="rId8"/>
    <p:sldId id="263" r:id="rId9"/>
    <p:sldId id="299" r:id="rId10"/>
    <p:sldId id="297" r:id="rId11"/>
    <p:sldId id="300" r:id="rId12"/>
    <p:sldId id="346" r:id="rId13"/>
    <p:sldId id="313" r:id="rId14"/>
    <p:sldId id="296" r:id="rId15"/>
    <p:sldId id="264" r:id="rId16"/>
    <p:sldId id="265" r:id="rId17"/>
    <p:sldId id="266" r:id="rId18"/>
    <p:sldId id="267" r:id="rId19"/>
    <p:sldId id="268" r:id="rId20"/>
    <p:sldId id="336" r:id="rId21"/>
    <p:sldId id="275" r:id="rId22"/>
    <p:sldId id="377" r:id="rId23"/>
    <p:sldId id="298" r:id="rId24"/>
    <p:sldId id="342" r:id="rId25"/>
    <p:sldId id="304" r:id="rId26"/>
    <p:sldId id="314" r:id="rId27"/>
    <p:sldId id="307" r:id="rId28"/>
    <p:sldId id="339" r:id="rId29"/>
    <p:sldId id="391" r:id="rId30"/>
    <p:sldId id="344" r:id="rId31"/>
    <p:sldId id="310" r:id="rId32"/>
    <p:sldId id="378" r:id="rId33"/>
    <p:sldId id="381" r:id="rId34"/>
    <p:sldId id="382" r:id="rId35"/>
    <p:sldId id="301" r:id="rId36"/>
    <p:sldId id="308" r:id="rId37"/>
    <p:sldId id="343" r:id="rId38"/>
    <p:sldId id="345" r:id="rId39"/>
    <p:sldId id="383" r:id="rId40"/>
    <p:sldId id="338" r:id="rId41"/>
    <p:sldId id="370" r:id="rId42"/>
    <p:sldId id="309" r:id="rId43"/>
    <p:sldId id="372" r:id="rId44"/>
    <p:sldId id="386" r:id="rId45"/>
    <p:sldId id="385" r:id="rId46"/>
    <p:sldId id="316" r:id="rId47"/>
    <p:sldId id="276" r:id="rId48"/>
    <p:sldId id="356" r:id="rId49"/>
    <p:sldId id="357" r:id="rId50"/>
    <p:sldId id="389" r:id="rId51"/>
    <p:sldId id="368" r:id="rId52"/>
    <p:sldId id="380" r:id="rId53"/>
    <p:sldId id="379" r:id="rId54"/>
    <p:sldId id="279" r:id="rId55"/>
    <p:sldId id="280" r:id="rId56"/>
    <p:sldId id="317" r:id="rId57"/>
    <p:sldId id="318" r:id="rId58"/>
    <p:sldId id="319" r:id="rId59"/>
    <p:sldId id="320" r:id="rId60"/>
    <p:sldId id="321" r:id="rId61"/>
    <p:sldId id="322" r:id="rId62"/>
    <p:sldId id="323" r:id="rId63"/>
    <p:sldId id="324" r:id="rId64"/>
    <p:sldId id="325" r:id="rId65"/>
    <p:sldId id="326" r:id="rId66"/>
    <p:sldId id="373" r:id="rId67"/>
    <p:sldId id="374" r:id="rId68"/>
    <p:sldId id="337" r:id="rId69"/>
    <p:sldId id="334" r:id="rId70"/>
    <p:sldId id="328" r:id="rId71"/>
    <p:sldId id="331" r:id="rId72"/>
    <p:sldId id="289" r:id="rId73"/>
    <p:sldId id="290" r:id="rId74"/>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291"/>
            <p14:sldId id="259"/>
            <p14:sldId id="260"/>
            <p14:sldId id="261"/>
            <p14:sldId id="262"/>
            <p14:sldId id="263"/>
            <p14:sldId id="299"/>
            <p14:sldId id="297"/>
            <p14:sldId id="300"/>
            <p14:sldId id="346"/>
            <p14:sldId id="313"/>
            <p14:sldId id="296"/>
            <p14:sldId id="264"/>
            <p14:sldId id="265"/>
            <p14:sldId id="266"/>
            <p14:sldId id="267"/>
            <p14:sldId id="268"/>
            <p14:sldId id="336"/>
            <p14:sldId id="275"/>
            <p14:sldId id="377"/>
            <p14:sldId id="298"/>
            <p14:sldId id="342"/>
            <p14:sldId id="304"/>
            <p14:sldId id="314"/>
            <p14:sldId id="307"/>
            <p14:sldId id="339"/>
            <p14:sldId id="391"/>
            <p14:sldId id="344"/>
            <p14:sldId id="310"/>
            <p14:sldId id="378"/>
            <p14:sldId id="381"/>
            <p14:sldId id="382"/>
            <p14:sldId id="301"/>
            <p14:sldId id="308"/>
            <p14:sldId id="343"/>
            <p14:sldId id="345"/>
            <p14:sldId id="383"/>
            <p14:sldId id="338"/>
            <p14:sldId id="370"/>
            <p14:sldId id="309"/>
            <p14:sldId id="372"/>
            <p14:sldId id="386"/>
            <p14:sldId id="385"/>
            <p14:sldId id="316"/>
            <p14:sldId id="276"/>
            <p14:sldId id="356"/>
            <p14:sldId id="357"/>
            <p14:sldId id="389"/>
            <p14:sldId id="368"/>
            <p14:sldId id="380"/>
            <p14:sldId id="379"/>
            <p14:sldId id="279"/>
            <p14:sldId id="280"/>
            <p14:sldId id="317"/>
            <p14:sldId id="318"/>
            <p14:sldId id="319"/>
            <p14:sldId id="320"/>
            <p14:sldId id="321"/>
            <p14:sldId id="322"/>
            <p14:sldId id="323"/>
            <p14:sldId id="324"/>
            <p14:sldId id="325"/>
            <p14:sldId id="326"/>
            <p14:sldId id="373"/>
            <p14:sldId id="374"/>
            <p14:sldId id="337"/>
            <p14:sldId id="334"/>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94405" autoAdjust="0"/>
  </p:normalViewPr>
  <p:slideViewPr>
    <p:cSldViewPr snapToGrid="0" showGuides="1">
      <p:cViewPr varScale="1">
        <p:scale>
          <a:sx n="112" d="100"/>
          <a:sy n="112" d="100"/>
        </p:scale>
        <p:origin x="3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2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24.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Лист1!$A$2:$A$7</c:f>
              <c:numCache>
                <c:formatCode>General</c:formatCode>
                <c:ptCount val="6"/>
                <c:pt idx="0">
                  <c:v>2022</c:v>
                </c:pt>
                <c:pt idx="1">
                  <c:v>2023</c:v>
                </c:pt>
                <c:pt idx="2">
                  <c:v>2024</c:v>
                </c:pt>
                <c:pt idx="3">
                  <c:v>2025</c:v>
                </c:pt>
                <c:pt idx="4">
                  <c:v>2026</c:v>
                </c:pt>
                <c:pt idx="5">
                  <c:v>2027</c:v>
                </c:pt>
              </c:numCache>
            </c:numRef>
          </c:cat>
          <c:val>
            <c:numRef>
              <c:f>Лист1!$B$2:$B$7</c:f>
              <c:numCache>
                <c:formatCode>General</c:formatCode>
                <c:ptCount val="6"/>
                <c:pt idx="0">
                  <c:v>6970</c:v>
                </c:pt>
                <c:pt idx="1">
                  <c:v>6699</c:v>
                </c:pt>
                <c:pt idx="2">
                  <c:v>6524</c:v>
                </c:pt>
                <c:pt idx="3">
                  <c:v>6450</c:v>
                </c:pt>
                <c:pt idx="4">
                  <c:v>6380</c:v>
                </c:pt>
                <c:pt idx="5">
                  <c:v>6300</c:v>
                </c:pt>
              </c:numCache>
            </c:numRef>
          </c:val>
        </c:ser>
        <c:dLbls>
          <c:dLblPos val="outEnd"/>
          <c:showLegendKey val="0"/>
          <c:showVal val="1"/>
          <c:showCatName val="0"/>
          <c:showSerName val="0"/>
          <c:showPercent val="0"/>
          <c:showBubbleSize val="0"/>
        </c:dLbls>
        <c:gapWidth val="444"/>
        <c:overlap val="-90"/>
        <c:axId val="720147800"/>
        <c:axId val="720149760"/>
      </c:barChart>
      <c:catAx>
        <c:axId val="720147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720149760"/>
        <c:crosses val="autoZero"/>
        <c:auto val="1"/>
        <c:lblAlgn val="ctr"/>
        <c:lblOffset val="100"/>
        <c:noMultiLvlLbl val="0"/>
      </c:catAx>
      <c:valAx>
        <c:axId val="720149760"/>
        <c:scaling>
          <c:orientation val="minMax"/>
        </c:scaling>
        <c:delete val="1"/>
        <c:axPos val="l"/>
        <c:numFmt formatCode="General" sourceLinked="1"/>
        <c:majorTickMark val="none"/>
        <c:minorTickMark val="none"/>
        <c:tickLblPos val="nextTo"/>
        <c:crossAx val="720147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Лист1!$B$2:$B$6</c:f>
              <c:numCache>
                <c:formatCode>#,##0.00</c:formatCode>
                <c:ptCount val="5"/>
                <c:pt idx="0">
                  <c:v>65946.8</c:v>
                </c:pt>
                <c:pt idx="1">
                  <c:v>84490.8</c:v>
                </c:pt>
                <c:pt idx="2">
                  <c:v>106600.3</c:v>
                </c:pt>
                <c:pt idx="3">
                  <c:v>79988.5</c:v>
                </c:pt>
                <c:pt idx="4">
                  <c:v>79375</c:v>
                </c:pt>
              </c:numCache>
            </c:numRef>
          </c:val>
        </c:ser>
        <c:ser>
          <c:idx val="1"/>
          <c:order val="1"/>
          <c:tx>
            <c:strRef>
              <c:f>Лист1!$C$1</c:f>
              <c:strCache>
                <c:ptCount val="1"/>
                <c:pt idx="0">
                  <c:v>Национальная оборона</c:v>
                </c:pt>
              </c:strCache>
            </c:strRef>
          </c:tx>
          <c:spPr>
            <a:solidFill>
              <a:schemeClr val="accent4">
                <a:alpha val="70000"/>
              </a:schemeClr>
            </a:solidFill>
            <a:ln>
              <a:noFill/>
            </a:ln>
            <a:effectLst/>
          </c:spPr>
          <c:invertIfNegative val="0"/>
          <c:cat>
            <c:numRef>
              <c:f>Лист1!$A$2:$A$6</c:f>
              <c:numCache>
                <c:formatCode>General</c:formatCode>
                <c:ptCount val="5"/>
                <c:pt idx="0">
                  <c:v>2023</c:v>
                </c:pt>
                <c:pt idx="1">
                  <c:v>2024</c:v>
                </c:pt>
                <c:pt idx="2">
                  <c:v>2025</c:v>
                </c:pt>
                <c:pt idx="3">
                  <c:v>2026</c:v>
                </c:pt>
                <c:pt idx="4">
                  <c:v>2027</c:v>
                </c:pt>
              </c:numCache>
            </c:numRef>
          </c:cat>
          <c:val>
            <c:numRef>
              <c:f>Лист1!$C$2:$C$6</c:f>
              <c:numCache>
                <c:formatCode>#,##0.00</c:formatCode>
                <c:ptCount val="5"/>
                <c:pt idx="0">
                  <c:v>607.5</c:v>
                </c:pt>
                <c:pt idx="1">
                  <c:v>703.2</c:v>
                </c:pt>
                <c:pt idx="2">
                  <c:v>415.9</c:v>
                </c:pt>
                <c:pt idx="3">
                  <c:v>446.2</c:v>
                </c:pt>
                <c:pt idx="4">
                  <c:v>461.6</c:v>
                </c:pt>
              </c:numCache>
            </c:numRef>
          </c:val>
        </c:ser>
        <c:ser>
          <c:idx val="2"/>
          <c:order val="2"/>
          <c:tx>
            <c:strRef>
              <c:f>Лист1!$D$1</c:f>
              <c:strCache>
                <c:ptCount val="1"/>
                <c:pt idx="0">
                  <c:v>Национальная безопасность  и правоохранительная деятельность </c:v>
                </c:pt>
              </c:strCache>
            </c:strRef>
          </c:tx>
          <c:spPr>
            <a:solidFill>
              <a:schemeClr val="accent6">
                <a:alpha val="70000"/>
              </a:schemeClr>
            </a:solidFill>
            <a:ln>
              <a:noFill/>
            </a:ln>
            <a:effectLst/>
          </c:spPr>
          <c:invertIfNegative val="0"/>
          <c:dLbls>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Лист1!$D$2:$D$6</c:f>
              <c:numCache>
                <c:formatCode>#,##0.00</c:formatCode>
                <c:ptCount val="5"/>
                <c:pt idx="0">
                  <c:v>98.4</c:v>
                </c:pt>
                <c:pt idx="1">
                  <c:v>112.9</c:v>
                </c:pt>
                <c:pt idx="2">
                  <c:v>224</c:v>
                </c:pt>
                <c:pt idx="3">
                  <c:v>224</c:v>
                </c:pt>
                <c:pt idx="4">
                  <c:v>224</c:v>
                </c:pt>
              </c:numCache>
            </c:numRef>
          </c:val>
        </c:ser>
        <c:ser>
          <c:idx val="3"/>
          <c:order val="3"/>
          <c:tx>
            <c:strRef>
              <c:f>Лист1!$E$1</c:f>
              <c:strCache>
                <c:ptCount val="1"/>
                <c:pt idx="0">
                  <c:v>Национальная экономика </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Лист1!$E$2:$E$6</c:f>
              <c:numCache>
                <c:formatCode>#,##0.00</c:formatCode>
                <c:ptCount val="5"/>
                <c:pt idx="0">
                  <c:v>86307.1</c:v>
                </c:pt>
                <c:pt idx="1">
                  <c:v>98473.700000000012</c:v>
                </c:pt>
                <c:pt idx="2">
                  <c:v>84940.9</c:v>
                </c:pt>
                <c:pt idx="3">
                  <c:v>35413</c:v>
                </c:pt>
                <c:pt idx="4">
                  <c:v>45989.2</c:v>
                </c:pt>
              </c:numCache>
            </c:numRef>
          </c:val>
        </c:ser>
        <c:ser>
          <c:idx val="4"/>
          <c:order val="4"/>
          <c:tx>
            <c:strRef>
              <c:f>Лист1!$F$1</c:f>
              <c:strCache>
                <c:ptCount val="1"/>
                <c:pt idx="0">
                  <c:v>Жилищно-коммунальное  хозяйство </c:v>
                </c:pt>
              </c:strCache>
            </c:strRef>
          </c:tx>
          <c:spPr>
            <a:solidFill>
              <a:schemeClr val="accent4">
                <a:lumMod val="60000"/>
                <a:alpha val="70000"/>
              </a:schemeClr>
            </a:solidFill>
            <a:ln>
              <a:noFill/>
            </a:ln>
            <a:effectLst/>
          </c:spPr>
          <c:invertIfNegative val="0"/>
          <c:dLbls>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Лист1!$F$2:$F$6</c:f>
              <c:numCache>
                <c:formatCode>#,##0.00</c:formatCode>
                <c:ptCount val="5"/>
                <c:pt idx="0">
                  <c:v>59522.7</c:v>
                </c:pt>
                <c:pt idx="1">
                  <c:v>63949</c:v>
                </c:pt>
                <c:pt idx="2">
                  <c:v>168024.3</c:v>
                </c:pt>
                <c:pt idx="3">
                  <c:v>1439.1</c:v>
                </c:pt>
                <c:pt idx="4">
                  <c:v>1433.7</c:v>
                </c:pt>
              </c:numCache>
            </c:numRef>
          </c:val>
        </c:ser>
        <c:ser>
          <c:idx val="5"/>
          <c:order val="5"/>
          <c:tx>
            <c:strRef>
              <c:f>Лист1!$G$1</c:f>
              <c:strCache>
                <c:ptCount val="1"/>
                <c:pt idx="0">
                  <c:v>Охрана окружающей среды</c:v>
                </c:pt>
              </c:strCache>
            </c:strRef>
          </c:tx>
          <c:spPr>
            <a:solidFill>
              <a:schemeClr val="accent6">
                <a:lumMod val="60000"/>
                <a:alpha val="70000"/>
              </a:schemeClr>
            </a:solidFill>
            <a:ln>
              <a:noFill/>
            </a:ln>
            <a:effectLst/>
          </c:spPr>
          <c:invertIfNegative val="0"/>
          <c:cat>
            <c:numRef>
              <c:f>Лист1!$A$2:$A$6</c:f>
              <c:numCache>
                <c:formatCode>General</c:formatCode>
                <c:ptCount val="5"/>
                <c:pt idx="0">
                  <c:v>2023</c:v>
                </c:pt>
                <c:pt idx="1">
                  <c:v>2024</c:v>
                </c:pt>
                <c:pt idx="2">
                  <c:v>2025</c:v>
                </c:pt>
                <c:pt idx="3">
                  <c:v>2026</c:v>
                </c:pt>
                <c:pt idx="4">
                  <c:v>2027</c:v>
                </c:pt>
              </c:numCache>
            </c:numRef>
          </c:cat>
          <c:val>
            <c:numRef>
              <c:f>Лист1!$G$2:$G$6</c:f>
              <c:numCache>
                <c:formatCode>#,##0.00</c:formatCode>
                <c:ptCount val="5"/>
                <c:pt idx="0">
                  <c:v>0</c:v>
                </c:pt>
                <c:pt idx="1">
                  <c:v>0</c:v>
                </c:pt>
                <c:pt idx="2">
                  <c:v>951.5</c:v>
                </c:pt>
                <c:pt idx="3">
                  <c:v>208.2</c:v>
                </c:pt>
                <c:pt idx="4">
                  <c:v>226.1</c:v>
                </c:pt>
              </c:numCache>
            </c:numRef>
          </c:val>
        </c:ser>
        <c:ser>
          <c:idx val="6"/>
          <c:order val="6"/>
          <c:tx>
            <c:strRef>
              <c:f>Лист1!$H$1</c:f>
              <c:strCache>
                <c:ptCount val="1"/>
                <c:pt idx="0">
                  <c:v>Образование </c:v>
                </c:pt>
              </c:strCache>
            </c:strRef>
          </c:tx>
          <c:spPr>
            <a:solidFill>
              <a:schemeClr val="accent2">
                <a:lumMod val="80000"/>
                <a:lumOff val="2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Лист1!$H$2:$H$6</c:f>
              <c:numCache>
                <c:formatCode>#,##0.00</c:formatCode>
                <c:ptCount val="5"/>
                <c:pt idx="0">
                  <c:v>146772.6</c:v>
                </c:pt>
                <c:pt idx="1">
                  <c:v>186165.4</c:v>
                </c:pt>
                <c:pt idx="2">
                  <c:v>216389.3</c:v>
                </c:pt>
                <c:pt idx="3">
                  <c:v>150992.1</c:v>
                </c:pt>
                <c:pt idx="4">
                  <c:v>154152.4</c:v>
                </c:pt>
              </c:numCache>
            </c:numRef>
          </c:val>
        </c:ser>
        <c:ser>
          <c:idx val="7"/>
          <c:order val="7"/>
          <c:tx>
            <c:strRef>
              <c:f>Лист1!$I$1</c:f>
              <c:strCache>
                <c:ptCount val="1"/>
                <c:pt idx="0">
                  <c:v>Культура, кинематография </c:v>
                </c:pt>
              </c:strCache>
            </c:strRef>
          </c:tx>
          <c:spPr>
            <a:solidFill>
              <a:schemeClr val="accent4">
                <a:lumMod val="80000"/>
                <a:lumOff val="20000"/>
                <a:alpha val="70000"/>
              </a:schemeClr>
            </a:solidFill>
            <a:ln>
              <a:noFill/>
            </a:ln>
            <a:effectLst/>
          </c:spPr>
          <c:invertIfNegative val="0"/>
          <c:dLbls>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Лист1!$I$2:$I$6</c:f>
              <c:numCache>
                <c:formatCode>#,##0.00</c:formatCode>
                <c:ptCount val="5"/>
                <c:pt idx="0">
                  <c:v>46126.9</c:v>
                </c:pt>
                <c:pt idx="1">
                  <c:v>55962.9</c:v>
                </c:pt>
                <c:pt idx="2">
                  <c:v>76850.399999999994</c:v>
                </c:pt>
                <c:pt idx="3">
                  <c:v>54686.400000000001</c:v>
                </c:pt>
                <c:pt idx="4">
                  <c:v>56131.199999999997</c:v>
                </c:pt>
              </c:numCache>
            </c:numRef>
          </c:val>
        </c:ser>
        <c:ser>
          <c:idx val="8"/>
          <c:order val="8"/>
          <c:tx>
            <c:strRef>
              <c:f>Лист1!$J$1</c:f>
              <c:strCache>
                <c:ptCount val="1"/>
                <c:pt idx="0">
                  <c:v>Социальная политика</c:v>
                </c:pt>
              </c:strCache>
            </c:strRef>
          </c:tx>
          <c:spPr>
            <a:solidFill>
              <a:schemeClr val="accent6">
                <a:lumMod val="80000"/>
                <a:lumOff val="20000"/>
                <a:alpha val="70000"/>
              </a:schemeClr>
            </a:solidFill>
            <a:ln>
              <a:noFill/>
            </a:ln>
            <a:effectLst/>
          </c:spPr>
          <c:invertIfNegative val="0"/>
          <c:dLbls>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Лист1!$J$2:$J$6</c:f>
              <c:numCache>
                <c:formatCode>#,##0.00</c:formatCode>
                <c:ptCount val="5"/>
                <c:pt idx="0">
                  <c:v>18054.3</c:v>
                </c:pt>
                <c:pt idx="1">
                  <c:v>40432.1</c:v>
                </c:pt>
                <c:pt idx="2">
                  <c:v>24004.799999999999</c:v>
                </c:pt>
                <c:pt idx="3">
                  <c:v>27162.2</c:v>
                </c:pt>
                <c:pt idx="4">
                  <c:v>15750.1</c:v>
                </c:pt>
              </c:numCache>
            </c:numRef>
          </c:val>
        </c:ser>
        <c:ser>
          <c:idx val="9"/>
          <c:order val="9"/>
          <c:tx>
            <c:strRef>
              <c:f>Лист1!$K$1</c:f>
              <c:strCache>
                <c:ptCount val="1"/>
                <c:pt idx="0">
                  <c:v>Физическая культура и спорт </c:v>
                </c:pt>
              </c:strCache>
            </c:strRef>
          </c:tx>
          <c:spPr>
            <a:solidFill>
              <a:schemeClr val="accent2">
                <a:lumMod val="80000"/>
                <a:alpha val="70000"/>
              </a:schemeClr>
            </a:solidFill>
            <a:ln>
              <a:noFill/>
            </a:ln>
            <a:effectLst/>
          </c:spPr>
          <c:invertIfNegative val="0"/>
          <c:dLbls>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Лист1!$K$2:$K$6</c:f>
              <c:numCache>
                <c:formatCode>#,##0.00</c:formatCode>
                <c:ptCount val="5"/>
                <c:pt idx="0">
                  <c:v>97758.1</c:v>
                </c:pt>
                <c:pt idx="1">
                  <c:v>87396.1</c:v>
                </c:pt>
                <c:pt idx="2">
                  <c:v>19034.7</c:v>
                </c:pt>
                <c:pt idx="3">
                  <c:v>10242.4</c:v>
                </c:pt>
                <c:pt idx="4">
                  <c:v>9946.1</c:v>
                </c:pt>
              </c:numCache>
            </c:numRef>
          </c:val>
        </c:ser>
        <c:ser>
          <c:idx val="10"/>
          <c:order val="10"/>
          <c:tx>
            <c:strRef>
              <c:f>Лист1!$L$1</c:f>
              <c:strCache>
                <c:ptCount val="1"/>
                <c:pt idx="0">
                  <c:v>Межбюджетные трансферты бюджетам</c:v>
                </c:pt>
              </c:strCache>
            </c:strRef>
          </c:tx>
          <c:spPr>
            <a:solidFill>
              <a:schemeClr val="accent4">
                <a:lumMod val="80000"/>
                <a:alpha val="70000"/>
              </a:schemeClr>
            </a:solidFill>
            <a:ln>
              <a:noFill/>
            </a:ln>
            <a:effectLst/>
          </c:spPr>
          <c:invertIfNegative val="0"/>
          <c:cat>
            <c:numRef>
              <c:f>Лист1!$A$2:$A$6</c:f>
              <c:numCache>
                <c:formatCode>General</c:formatCode>
                <c:ptCount val="5"/>
                <c:pt idx="0">
                  <c:v>2023</c:v>
                </c:pt>
                <c:pt idx="1">
                  <c:v>2024</c:v>
                </c:pt>
                <c:pt idx="2">
                  <c:v>2025</c:v>
                </c:pt>
                <c:pt idx="3">
                  <c:v>2026</c:v>
                </c:pt>
                <c:pt idx="4">
                  <c:v>2027</c:v>
                </c:pt>
              </c:numCache>
            </c:numRef>
          </c:cat>
          <c:val>
            <c:numRef>
              <c:f>Лист1!$L$2:$L$6</c:f>
              <c:numCache>
                <c:formatCode>#,##0.00</c:formatCode>
                <c:ptCount val="5"/>
                <c:pt idx="0">
                  <c:v>30176.799999999999</c:v>
                </c:pt>
                <c:pt idx="1">
                  <c:v>44984.800000000003</c:v>
                </c:pt>
              </c:numCache>
            </c:numRef>
          </c:val>
        </c:ser>
        <c:dLbls>
          <c:showLegendKey val="0"/>
          <c:showVal val="0"/>
          <c:showCatName val="0"/>
          <c:showSerName val="0"/>
          <c:showPercent val="0"/>
          <c:showBubbleSize val="0"/>
        </c:dLbls>
        <c:gapWidth val="80"/>
        <c:overlap val="25"/>
        <c:axId val="723679440"/>
        <c:axId val="723684536"/>
      </c:barChart>
      <c:catAx>
        <c:axId val="72367944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723684536"/>
        <c:crosses val="autoZero"/>
        <c:auto val="1"/>
        <c:lblAlgn val="ctr"/>
        <c:lblOffset val="100"/>
        <c:noMultiLvlLbl val="0"/>
      </c:catAx>
      <c:valAx>
        <c:axId val="723684536"/>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723679440"/>
        <c:crosses val="autoZero"/>
        <c:crossBetween val="between"/>
      </c:valAx>
      <c:spPr>
        <a:noFill/>
        <a:ln>
          <a:noFill/>
        </a:ln>
        <a:effectLst/>
      </c:spPr>
    </c:plotArea>
    <c:legend>
      <c:legendPos val="t"/>
      <c:layout>
        <c:manualLayout>
          <c:xMode val="edge"/>
          <c:yMode val="edge"/>
          <c:x val="0"/>
          <c:y val="8.3292971220966742E-3"/>
          <c:w val="0.82959376470323354"/>
          <c:h val="0.2605292645263434"/>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2023</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2024</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2025</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pt idx="1">
                  <c:v>0</c:v>
                </c:pt>
                <c:pt idx="2">
                  <c:v>0</c:v>
                </c:pt>
              </c:numCache>
            </c:numRef>
          </c:val>
        </c:ser>
        <c:ser>
          <c:idx val="3"/>
          <c:order val="3"/>
          <c:tx>
            <c:strRef>
              <c:f>Лист1!$E$1</c:f>
              <c:strCache>
                <c:ptCount val="1"/>
                <c:pt idx="0">
                  <c:v>2026</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ser>
          <c:idx val="4"/>
          <c:order val="4"/>
          <c:tx>
            <c:strRef>
              <c:f>Лист1!$F$1</c:f>
              <c:strCache>
                <c:ptCount val="1"/>
                <c:pt idx="0">
                  <c:v>2027</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Лист1!$F$2:$F$4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723690416"/>
        <c:axId val="723690808"/>
        <c:axId val="0"/>
      </c:bar3DChart>
      <c:catAx>
        <c:axId val="7236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23690808"/>
        <c:crosses val="autoZero"/>
        <c:auto val="1"/>
        <c:lblAlgn val="ctr"/>
        <c:lblOffset val="100"/>
        <c:noMultiLvlLbl val="0"/>
      </c:catAx>
      <c:valAx>
        <c:axId val="723690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23690416"/>
        <c:crosses val="autoZero"/>
        <c:crossBetween val="between"/>
      </c:valAx>
      <c:spPr>
        <a:noFill/>
        <a:ln>
          <a:noFill/>
        </a:ln>
        <a:effectLst/>
      </c:spPr>
    </c:plotArea>
    <c:legend>
      <c:legendPos val="b"/>
      <c:layout>
        <c:manualLayout>
          <c:xMode val="edge"/>
          <c:yMode val="edge"/>
          <c:x val="0.26166865260248301"/>
          <c:y val="0.93929657175653636"/>
          <c:w val="0.60200019049433284"/>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96,8%</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3,2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96.8</c:v>
                </c:pt>
                <c:pt idx="1">
                  <c:v>3.2</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smtClean="0"/>
                      <a:t>96,7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3,3</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3.3</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dirty="0" smtClean="0"/>
                      <a:t>96,7%</a:t>
                    </a:r>
                    <a:endParaRPr lang="en-US" dirty="0"/>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3,3%</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96.7</c:v>
                </c:pt>
                <c:pt idx="1">
                  <c:v>3.3</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2025</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13"/>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explosion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4.3049379677731502E-2"/>
                  <c:y val="-0.1140807503793484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3.7074406484263779E-2"/>
                  <c:y val="4.382800971171832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8485191193106949E-2"/>
                  <c:y val="1.892133465130961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8"/>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Национаяльная  оборона</c:v>
                </c:pt>
                <c:pt idx="4">
                  <c:v>Национальная экономика</c:v>
                </c:pt>
                <c:pt idx="5">
                  <c:v>Культура, кинематография</c:v>
                </c:pt>
                <c:pt idx="6">
                  <c:v>Жилищно-коммунальное хозяйство</c:v>
                </c:pt>
                <c:pt idx="7">
                  <c:v>Социальная политика</c:v>
                </c:pt>
                <c:pt idx="8">
                  <c:v>Физическая культура и спорт</c:v>
                </c:pt>
                <c:pt idx="9">
                  <c:v>Охрана окружающей среды</c:v>
                </c:pt>
              </c:strCache>
            </c:strRef>
          </c:cat>
          <c:val>
            <c:numRef>
              <c:f>Лист1!$B$2:$B$11</c:f>
              <c:numCache>
                <c:formatCode>#,##0.00</c:formatCode>
                <c:ptCount val="10"/>
                <c:pt idx="0">
                  <c:v>106600.3</c:v>
                </c:pt>
                <c:pt idx="1">
                  <c:v>224</c:v>
                </c:pt>
                <c:pt idx="2">
                  <c:v>216389.3</c:v>
                </c:pt>
                <c:pt idx="3" formatCode="0.0">
                  <c:v>415.9</c:v>
                </c:pt>
                <c:pt idx="4">
                  <c:v>84940.9</c:v>
                </c:pt>
                <c:pt idx="5">
                  <c:v>76850.399999999994</c:v>
                </c:pt>
                <c:pt idx="6">
                  <c:v>168024.3</c:v>
                </c:pt>
                <c:pt idx="7">
                  <c:v>24004.799999999999</c:v>
                </c:pt>
                <c:pt idx="8">
                  <c:v>19034.7</c:v>
                </c:pt>
                <c:pt idx="9">
                  <c:v>951.5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1694324025134533"/>
          <c:y val="0.17213593057443602"/>
          <c:w val="0.45424800709100593"/>
          <c:h val="0.64749887953154894"/>
        </c:manualLayout>
      </c:layout>
      <c:pie3DChart>
        <c:varyColors val="1"/>
        <c:ser>
          <c:idx val="0"/>
          <c:order val="0"/>
          <c:tx>
            <c:strRef>
              <c:f>Лист1!$B$1</c:f>
              <c:strCache>
                <c:ptCount val="1"/>
                <c:pt idx="0">
                  <c:v>2026</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7.2486082831377405E-2"/>
                  <c:y val="-6.820987631920265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8.1844499366858416E-3"/>
                  <c:y val="7.870234957951721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573729801191013E-2"/>
                  <c:y val="0.16200852650670877"/>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7360131459835995"/>
                  <c:y val="0.17241644596794503"/>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8"/>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Национальная оборона</c:v>
                </c:pt>
                <c:pt idx="4">
                  <c:v>Жилищно-коммунальное  хозяйство </c:v>
                </c:pt>
                <c:pt idx="5">
                  <c:v>Охрана окружающей среды</c:v>
                </c:pt>
                <c:pt idx="6">
                  <c:v>Образование </c:v>
                </c:pt>
                <c:pt idx="7">
                  <c:v>Культура, кинематография </c:v>
                </c:pt>
                <c:pt idx="8">
                  <c:v>Социальная политика</c:v>
                </c:pt>
                <c:pt idx="9">
                  <c:v>Физическая культура и спорт </c:v>
                </c:pt>
              </c:strCache>
            </c:strRef>
          </c:cat>
          <c:val>
            <c:numRef>
              <c:f>Лист1!$B$2:$B$11</c:f>
              <c:numCache>
                <c:formatCode>#,##0.00</c:formatCode>
                <c:ptCount val="10"/>
                <c:pt idx="0">
                  <c:v>79988.5</c:v>
                </c:pt>
                <c:pt idx="1">
                  <c:v>224</c:v>
                </c:pt>
                <c:pt idx="2">
                  <c:v>35413</c:v>
                </c:pt>
                <c:pt idx="3" formatCode="0.0">
                  <c:v>446.2</c:v>
                </c:pt>
                <c:pt idx="4">
                  <c:v>1439.1</c:v>
                </c:pt>
                <c:pt idx="5">
                  <c:v>208.2</c:v>
                </c:pt>
                <c:pt idx="6">
                  <c:v>150992.1</c:v>
                </c:pt>
                <c:pt idx="7">
                  <c:v>54686.400000000001</c:v>
                </c:pt>
                <c:pt idx="8">
                  <c:v>27462.2</c:v>
                </c:pt>
                <c:pt idx="9">
                  <c:v>10242.4</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550047212345362"/>
          <c:y val="0.21564097758587139"/>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explosion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4.7481549097418661E-2"/>
                  <c:y val="8.993037622940974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8"/>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Лист1!$A$2:$A$12</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Образование</c:v>
                </c:pt>
                <c:pt idx="4">
                  <c:v>Национальная экономика</c:v>
                </c:pt>
                <c:pt idx="5">
                  <c:v>Культура, кинематография</c:v>
                </c:pt>
                <c:pt idx="6">
                  <c:v>Жилищно-коммунальное хозяйство</c:v>
                </c:pt>
                <c:pt idx="7">
                  <c:v>Социальная политика</c:v>
                </c:pt>
                <c:pt idx="8">
                  <c:v>Физическая культура и спорт</c:v>
                </c:pt>
                <c:pt idx="9">
                  <c:v>Межбюджетные трансферты бюджетам субъектов РФ и муниципальных образований общего характера</c:v>
                </c:pt>
              </c:strCache>
            </c:strRef>
          </c:cat>
          <c:val>
            <c:numRef>
              <c:f>Лист1!$B$2:$B$12</c:f>
              <c:numCache>
                <c:formatCode>#,##0.00</c:formatCode>
                <c:ptCount val="11"/>
                <c:pt idx="0">
                  <c:v>79375</c:v>
                </c:pt>
                <c:pt idx="1">
                  <c:v>461.6</c:v>
                </c:pt>
                <c:pt idx="2">
                  <c:v>224</c:v>
                </c:pt>
                <c:pt idx="3">
                  <c:v>45989.2</c:v>
                </c:pt>
                <c:pt idx="4">
                  <c:v>1433.7</c:v>
                </c:pt>
                <c:pt idx="5">
                  <c:v>226.1</c:v>
                </c:pt>
                <c:pt idx="6">
                  <c:v>154152.4</c:v>
                </c:pt>
                <c:pt idx="7">
                  <c:v>56131.199999999997</c:v>
                </c:pt>
                <c:pt idx="8">
                  <c:v>15750.1</c:v>
                </c:pt>
                <c:pt idx="9">
                  <c:v>9946.1</c:v>
                </c:pt>
                <c:pt idx="10">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056526156808736E-2"/>
          <c:y val="0.14560790684934161"/>
          <c:w val="0.92867759255174109"/>
          <c:h val="0.53884138567900652"/>
        </c:manualLayout>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Лист1!$B$2:$B$6</c:f>
              <c:numCache>
                <c:formatCode>General</c:formatCode>
                <c:ptCount val="5"/>
                <c:pt idx="0">
                  <c:v>75799.100000000006</c:v>
                </c:pt>
                <c:pt idx="1">
                  <c:v>107341.3</c:v>
                </c:pt>
                <c:pt idx="2">
                  <c:v>104827.9</c:v>
                </c:pt>
                <c:pt idx="3">
                  <c:v>113410.1</c:v>
                </c:pt>
                <c:pt idx="4">
                  <c:v>130163.7</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Лист1!$C$2:$C$6</c:f>
              <c:numCache>
                <c:formatCode>General</c:formatCode>
                <c:ptCount val="5"/>
                <c:pt idx="0" formatCode="0.0">
                  <c:v>6215</c:v>
                </c:pt>
                <c:pt idx="1">
                  <c:v>8811.2999999999993</c:v>
                </c:pt>
                <c:pt idx="2">
                  <c:v>8738.5</c:v>
                </c:pt>
                <c:pt idx="3">
                  <c:v>5352.5</c:v>
                </c:pt>
                <c:pt idx="4">
                  <c:v>5564.8</c:v>
                </c:pt>
              </c:numCache>
            </c:numRef>
          </c:val>
        </c:ser>
        <c:dLbls>
          <c:showLegendKey val="0"/>
          <c:showVal val="0"/>
          <c:showCatName val="0"/>
          <c:showSerName val="0"/>
          <c:showPercent val="0"/>
          <c:showBubbleSize val="0"/>
        </c:dLbls>
        <c:gapWidth val="219"/>
        <c:axId val="720135256"/>
        <c:axId val="723688456"/>
      </c:barChart>
      <c:catAx>
        <c:axId val="720135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23688456"/>
        <c:crosses val="autoZero"/>
        <c:auto val="1"/>
        <c:lblAlgn val="ctr"/>
        <c:lblOffset val="100"/>
        <c:noMultiLvlLbl val="0"/>
      </c:catAx>
      <c:valAx>
        <c:axId val="723688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20135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882550520344E-3"/>
          <c:y val="1.2062886380202574E-2"/>
          <c:w val="0.98729430382973704"/>
          <c:h val="0.7323701183016286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0"/>
                  <c:y val="-3.563006123671799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1756021756021794E-2"/>
                  <c:y val="1.68132742783342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Лист1!$B$2:$B$6</c:f>
              <c:numCache>
                <c:formatCode>#,##0.00</c:formatCode>
                <c:ptCount val="5"/>
                <c:pt idx="0">
                  <c:v>29030.799999999999</c:v>
                </c:pt>
                <c:pt idx="1">
                  <c:v>37517</c:v>
                </c:pt>
                <c:pt idx="2">
                  <c:v>38664.9</c:v>
                </c:pt>
                <c:pt idx="3">
                  <c:v>40495</c:v>
                </c:pt>
                <c:pt idx="4">
                  <c:v>45196.5</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5.0764050764050765E-2"/>
                  <c:y val="1.24036710673031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3828023828023827E-2"/>
                  <c:y val="-5.246900580947968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Лист1!$C$2:$C$6</c:f>
              <c:numCache>
                <c:formatCode>#,##0.00</c:formatCode>
                <c:ptCount val="5"/>
                <c:pt idx="0">
                  <c:v>29772.7</c:v>
                </c:pt>
                <c:pt idx="1">
                  <c:v>32022.100000000002</c:v>
                </c:pt>
                <c:pt idx="2">
                  <c:v>33092.400000000001</c:v>
                </c:pt>
                <c:pt idx="3">
                  <c:v>33258</c:v>
                </c:pt>
                <c:pt idx="4">
                  <c:v>43834.2</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0720020720020721E-3"/>
                  <c:y val="-1.58585545257036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1440041440041443E-3"/>
                  <c:y val="-5.91634189388977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326648271530161E-3"/>
                  <c:y val="-5.8990951451785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3456858102528155E-3"/>
                  <c:y val="-1.769605572083262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Лист1!$D$2:$D$6</c:f>
              <c:numCache>
                <c:formatCode>#,##0.00</c:formatCode>
                <c:ptCount val="5"/>
                <c:pt idx="0">
                  <c:v>2260.6</c:v>
                </c:pt>
                <c:pt idx="1">
                  <c:v>3089.6000000000004</c:v>
                </c:pt>
                <c:pt idx="2">
                  <c:v>3159.5</c:v>
                </c:pt>
                <c:pt idx="3">
                  <c:v>3337.8</c:v>
                </c:pt>
                <c:pt idx="4">
                  <c:v>3516</c:v>
                </c:pt>
              </c:numCache>
            </c:numRef>
          </c:val>
        </c:ser>
        <c:ser>
          <c:idx val="3"/>
          <c:order val="3"/>
          <c:tx>
            <c:strRef>
              <c:f>Лист1!$E$1</c:f>
              <c:strCache>
                <c:ptCount val="1"/>
                <c:pt idx="0">
                  <c:v>Налог на имущество</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4.7482832290983658E-18"/>
                  <c:y val="-2.0938967107283694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2880082880082886E-3"/>
                  <c:y val="-7.78527767111710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4.1440041440042198E-3"/>
                  <c:y val="-4.589402872060174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6.2160062160061397E-3"/>
                  <c:y val="-2.7169316650613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8648018648018648E-2"/>
                  <c:y val="-3.163425702328495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Лист1!$E$2:$E$6</c:f>
              <c:numCache>
                <c:formatCode>#,##0.00</c:formatCode>
                <c:ptCount val="5"/>
                <c:pt idx="0">
                  <c:v>7154.2000000000007</c:v>
                </c:pt>
                <c:pt idx="1">
                  <c:v>8811.2999999999993</c:v>
                </c:pt>
                <c:pt idx="2">
                  <c:v>8738.5</c:v>
                </c:pt>
                <c:pt idx="3">
                  <c:v>8907</c:v>
                </c:pt>
                <c:pt idx="4">
                  <c:v>9110</c:v>
                </c:pt>
              </c:numCache>
            </c:numRef>
          </c:val>
        </c:ser>
        <c:ser>
          <c:idx val="4"/>
          <c:order val="4"/>
          <c:tx>
            <c:strRef>
              <c:f>Лист1!$F$1</c:f>
              <c:strCache>
                <c:ptCount val="1"/>
                <c:pt idx="0">
                  <c:v>Налоги, сборы и регулярные платежи за пользование природными ресурсами</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3.108003108003108E-3"/>
                  <c:y val="-4.76288487380206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8648018648018648E-2"/>
                  <c:y val="-6.0968332694394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Лист1!$F$2:$F$6</c:f>
              <c:numCache>
                <c:formatCode>#,##0.00</c:formatCode>
                <c:ptCount val="5"/>
                <c:pt idx="0">
                  <c:v>6776.8</c:v>
                </c:pt>
                <c:pt idx="1">
                  <c:v>24789.8</c:v>
                </c:pt>
                <c:pt idx="2">
                  <c:v>20157.8</c:v>
                </c:pt>
                <c:pt idx="3">
                  <c:v>21004.400000000001</c:v>
                </c:pt>
                <c:pt idx="4">
                  <c:v>21844.6</c:v>
                </c:pt>
              </c:numCache>
            </c:numRef>
          </c:val>
        </c:ser>
        <c:ser>
          <c:idx val="5"/>
          <c:order val="5"/>
          <c:tx>
            <c:strRef>
              <c:f>Лист1!$G$1</c:f>
              <c:strCache>
                <c:ptCount val="1"/>
                <c:pt idx="0">
                  <c:v>Государственная пошлина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6576016576016577E-2"/>
                  <c:y val="-6.90158931402518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9.3240093240093622E-3"/>
                  <c:y val="-2.38965846826121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2520072520072523E-3"/>
                  <c:y val="-2.820873300342151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Лист1!$G$2:$G$6</c:f>
              <c:numCache>
                <c:formatCode>#,##0.00</c:formatCode>
                <c:ptCount val="5"/>
                <c:pt idx="0">
                  <c:v>804</c:v>
                </c:pt>
                <c:pt idx="1">
                  <c:v>1111.5</c:v>
                </c:pt>
                <c:pt idx="2">
                  <c:v>1014.8</c:v>
                </c:pt>
                <c:pt idx="3">
                  <c:v>1055.4000000000001</c:v>
                </c:pt>
                <c:pt idx="4">
                  <c:v>1097.5999999999999</c:v>
                </c:pt>
              </c:numCache>
            </c:numRef>
          </c:val>
        </c:ser>
        <c:ser>
          <c:idx val="6"/>
          <c:order val="6"/>
          <c:tx>
            <c:strRef>
              <c:f>Лист1!$H$1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3.108003108003108E-2"/>
                  <c:y val="-7.696692098191489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6.216006216006216E-3"/>
                  <c:y val="-4.11800711205499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648018648018648E-2"/>
                  <c:y val="-2.818828899648209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Лист1!$H$2:$H$6</c:f>
              <c:numCache>
                <c:formatCode>#,##0.00</c:formatCode>
                <c:ptCount val="5"/>
                <c:pt idx="0">
                  <c:v>3636.2</c:v>
                </c:pt>
                <c:pt idx="1">
                  <c:v>5481.5999999999995</c:v>
                </c:pt>
                <c:pt idx="2">
                  <c:v>4772.5</c:v>
                </c:pt>
                <c:pt idx="3">
                  <c:v>4962</c:v>
                </c:pt>
                <c:pt idx="4">
                  <c:v>5149.2</c:v>
                </c:pt>
              </c:numCache>
            </c:numRef>
          </c:val>
        </c:ser>
        <c:ser>
          <c:idx val="7"/>
          <c:order val="7"/>
          <c:tx>
            <c:strRef>
              <c:f>Лист1!$I$1</c:f>
              <c:strCache>
                <c:ptCount val="1"/>
                <c:pt idx="0">
                  <c:v>Платежи при пользовании природными ресурсами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1"/>
              <c:layout>
                <c:manualLayout>
                  <c:x val="-3.7986265832786926E-17"/>
                  <c:y val="-9.5332095215581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Лист1!$I$2:$I$6</c:f>
              <c:numCache>
                <c:formatCode>#,##0.00</c:formatCode>
                <c:ptCount val="5"/>
                <c:pt idx="0">
                  <c:v>15.6</c:v>
                </c:pt>
                <c:pt idx="1">
                  <c:v>16.3</c:v>
                </c:pt>
                <c:pt idx="2">
                  <c:v>13.2</c:v>
                </c:pt>
                <c:pt idx="3">
                  <c:v>13.9</c:v>
                </c:pt>
                <c:pt idx="4">
                  <c:v>14.1</c:v>
                </c:pt>
              </c:numCache>
            </c:numRef>
          </c:val>
        </c:ser>
        <c:ser>
          <c:idx val="8"/>
          <c:order val="8"/>
          <c:tx>
            <c:strRef>
              <c:f>Лист1!$J$1</c:f>
              <c:strCache>
                <c:ptCount val="1"/>
                <c:pt idx="0">
                  <c:v>Доходы от оказания платных услуг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1.036001036001017E-3"/>
                  <c:y val="-1.182401429912271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720020720020721E-3"/>
                  <c:y val="-3.899824980854878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394993749324457E-2"/>
                  <c:y val="-7.791795159043614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Лист1!$J$2:$J$6</c:f>
              <c:numCache>
                <c:formatCode>#,##0.00</c:formatCode>
                <c:ptCount val="5"/>
                <c:pt idx="0">
                  <c:v>2127.6999999999998</c:v>
                </c:pt>
                <c:pt idx="1">
                  <c:v>1615.6</c:v>
                </c:pt>
                <c:pt idx="2">
                  <c:v>257.8</c:v>
                </c:pt>
                <c:pt idx="3">
                  <c:v>0</c:v>
                </c:pt>
                <c:pt idx="4">
                  <c:v>0</c:v>
                </c:pt>
              </c:numCache>
            </c:numRef>
          </c:val>
        </c:ser>
        <c:ser>
          <c:idx val="9"/>
          <c:order val="9"/>
          <c:tx>
            <c:strRef>
              <c:f>Лист1!$K$1</c:f>
              <c:strCache>
                <c:ptCount val="1"/>
                <c:pt idx="0">
                  <c:v>Доходы от продажи материальных и нематериальных активов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4.7656047656047654E-2"/>
                  <c:y val="-2.535548746351988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9684019684019647E-2"/>
                  <c:y val="-4.127890943981268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Лист1!$K$2:$K$6</c:f>
              <c:numCache>
                <c:formatCode>#,##0.00</c:formatCode>
                <c:ptCount val="5"/>
                <c:pt idx="0">
                  <c:v>2707</c:v>
                </c:pt>
                <c:pt idx="1">
                  <c:v>7310.1</c:v>
                </c:pt>
                <c:pt idx="2">
                  <c:v>0</c:v>
                </c:pt>
                <c:pt idx="3">
                  <c:v>0</c:v>
                </c:pt>
                <c:pt idx="4">
                  <c:v>0</c:v>
                </c:pt>
              </c:numCache>
            </c:numRef>
          </c:val>
        </c:ser>
        <c:ser>
          <c:idx val="10"/>
          <c:order val="10"/>
          <c:tx>
            <c:strRef>
              <c:f>Лист1!$L$1</c:f>
              <c:strCache>
                <c:ptCount val="1"/>
                <c:pt idx="0">
                  <c:v>Штрафы, санкции, возмещение ущерба </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7.2520072520072714E-3"/>
                  <c:y val="-9.37986409807958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108003108003108E-2"/>
                  <c:y val="-6.23506857350327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072002072002057E-2"/>
                  <c:y val="-8.0351095844887685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Лист1!$L$2:$L$6</c:f>
              <c:numCache>
                <c:formatCode>#,##0.00</c:formatCode>
                <c:ptCount val="5"/>
                <c:pt idx="0">
                  <c:v>135.5</c:v>
                </c:pt>
                <c:pt idx="1">
                  <c:v>731.6</c:v>
                </c:pt>
                <c:pt idx="2">
                  <c:v>394</c:v>
                </c:pt>
                <c:pt idx="3">
                  <c:v>376.6</c:v>
                </c:pt>
                <c:pt idx="4">
                  <c:v>401.5</c:v>
                </c:pt>
              </c:numCache>
            </c:numRef>
          </c:val>
        </c:ser>
        <c:ser>
          <c:idx val="11"/>
          <c:order val="11"/>
          <c:tx>
            <c:strRef>
              <c:f>Лист1!$M$1</c:f>
              <c:strCache>
                <c:ptCount val="1"/>
                <c:pt idx="0">
                  <c:v> Прочие неналоговые доходы</c:v>
                </c:pt>
              </c:strCache>
            </c:strRef>
          </c:tx>
          <c:spPr>
            <a:gradFill flip="none" rotWithShape="1">
              <a:gsLst>
                <a:gs pos="0">
                  <a:schemeClr val="accent6">
                    <a:lumMod val="60000"/>
                  </a:schemeClr>
                </a:gs>
                <a:gs pos="75000">
                  <a:schemeClr val="accent6">
                    <a:lumMod val="60000"/>
                    <a:lumMod val="60000"/>
                    <a:lumOff val="40000"/>
                  </a:schemeClr>
                </a:gs>
                <a:gs pos="51000">
                  <a:schemeClr val="accent6">
                    <a:lumMod val="60000"/>
                    <a:alpha val="75000"/>
                  </a:schemeClr>
                </a:gs>
                <a:gs pos="100000">
                  <a:schemeClr val="accent6">
                    <a:lumMod val="60000"/>
                    <a:lumMod val="20000"/>
                    <a:lumOff val="80000"/>
                    <a:alpha val="15000"/>
                  </a:schemeClr>
                </a:gs>
              </a:gsLst>
              <a:lin ang="5400000" scaled="0"/>
            </a:gradFill>
            <a:ln>
              <a:noFill/>
            </a:ln>
            <a:effectLst/>
          </c:spPr>
          <c:invertIfNegative val="0"/>
          <c:dLbls>
            <c:dLbl>
              <c:idx val="0"/>
              <c:layout>
                <c:manualLayout>
                  <c:x val="2.1756021756021756E-2"/>
                  <c:y val="-9.55211638511850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2792022792022793E-2"/>
                  <c:y val="-9.963455953310334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Лист1!$M$2:$M$6</c:f>
              <c:numCache>
                <c:formatCode>#,##0.00</c:formatCode>
                <c:ptCount val="5"/>
                <c:pt idx="0">
                  <c:v>300</c:v>
                </c:pt>
                <c:pt idx="1">
                  <c:v>283.8</c:v>
                </c:pt>
                <c:pt idx="2">
                  <c:v>0</c:v>
                </c:pt>
                <c:pt idx="3">
                  <c:v>0</c:v>
                </c:pt>
              </c:numCache>
            </c:numRef>
          </c:val>
        </c:ser>
        <c:dLbls>
          <c:dLblPos val="ctr"/>
          <c:showLegendKey val="0"/>
          <c:showVal val="1"/>
          <c:showCatName val="0"/>
          <c:showSerName val="0"/>
          <c:showPercent val="0"/>
          <c:showBubbleSize val="0"/>
        </c:dLbls>
        <c:gapWidth val="355"/>
        <c:overlap val="-70"/>
        <c:axId val="723680224"/>
        <c:axId val="723677088"/>
      </c:barChart>
      <c:valAx>
        <c:axId val="723677088"/>
        <c:scaling>
          <c:orientation val="minMax"/>
        </c:scaling>
        <c:delete val="1"/>
        <c:axPos val="l"/>
        <c:numFmt formatCode="#,##0.00" sourceLinked="1"/>
        <c:majorTickMark val="none"/>
        <c:minorTickMark val="none"/>
        <c:tickLblPos val="nextTo"/>
        <c:crossAx val="723680224"/>
        <c:crosses val="autoZero"/>
        <c:crossBetween val="between"/>
      </c:valAx>
      <c:catAx>
        <c:axId val="72368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723677088"/>
        <c:crosses val="autoZero"/>
        <c:auto val="1"/>
        <c:lblAlgn val="ctr"/>
        <c:lblOffset val="100"/>
        <c:noMultiLvlLbl val="0"/>
      </c:catAx>
      <c:spPr>
        <a:noFill/>
        <a:ln>
          <a:noFill/>
        </a:ln>
        <a:effectLst/>
      </c:spPr>
    </c:plotArea>
    <c:legend>
      <c:legendPos val="b"/>
      <c:layout>
        <c:manualLayout>
          <c:xMode val="edge"/>
          <c:yMode val="edge"/>
          <c:x val="3.7199860506947117E-2"/>
          <c:y val="0.76303428413849417"/>
          <c:w val="0.74834792504083847"/>
          <c:h val="0.224631062531914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Остатки дорожного фонда на 01.01.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25400">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Лист1!$B$2:$B$6</c:f>
              <c:numCache>
                <c:formatCode>General</c:formatCode>
                <c:ptCount val="5"/>
                <c:pt idx="0">
                  <c:v>10772.3</c:v>
                </c:pt>
                <c:pt idx="1">
                  <c:v>11117.3</c:v>
                </c:pt>
                <c:pt idx="2">
                  <c:v>13382.8</c:v>
                </c:pt>
              </c:numCache>
            </c:numRef>
          </c:val>
        </c:ser>
        <c:dLbls>
          <c:showLegendKey val="0"/>
          <c:showVal val="0"/>
          <c:showCatName val="0"/>
          <c:showSerName val="0"/>
          <c:showPercent val="0"/>
          <c:showBubbleSize val="0"/>
        </c:dLbls>
        <c:axId val="723684928"/>
        <c:axId val="723681008"/>
      </c:areaChart>
      <c:barChart>
        <c:barDir val="col"/>
        <c:grouping val="clustered"/>
        <c:varyColors val="0"/>
        <c:ser>
          <c:idx val="1"/>
          <c:order val="1"/>
          <c:tx>
            <c:strRef>
              <c:f>Лист1!$C$1</c:f>
              <c:strCache>
                <c:ptCount val="1"/>
                <c:pt idx="0">
                  <c:v>Акцизы на нефтепродукты</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Лист1!$C$2:$C$6</c:f>
              <c:numCache>
                <c:formatCode>General</c:formatCode>
                <c:ptCount val="5"/>
                <c:pt idx="0">
                  <c:v>45147.199999999997</c:v>
                </c:pt>
                <c:pt idx="1">
                  <c:v>51582.9</c:v>
                </c:pt>
                <c:pt idx="2">
                  <c:v>33092.400000000001</c:v>
                </c:pt>
                <c:pt idx="3">
                  <c:v>33258</c:v>
                </c:pt>
                <c:pt idx="4">
                  <c:v>43835.199999999997</c:v>
                </c:pt>
              </c:numCache>
            </c:numRef>
          </c:val>
        </c:ser>
        <c:ser>
          <c:idx val="2"/>
          <c:order val="2"/>
          <c:tx>
            <c:strRef>
              <c:f>Лист1!$D$1</c:f>
              <c:strCache>
                <c:ptCount val="1"/>
                <c:pt idx="0">
                  <c:v>Субсидии на проектирование, строительство, ремонт автомобильных дорог</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Лист1!$D$2:$D$6</c:f>
              <c:numCache>
                <c:formatCode>General</c:formatCode>
                <c:ptCount val="5"/>
                <c:pt idx="0">
                  <c:v>51733.5</c:v>
                </c:pt>
                <c:pt idx="1">
                  <c:v>44835.8</c:v>
                </c:pt>
                <c:pt idx="2">
                  <c:v>34200</c:v>
                </c:pt>
                <c:pt idx="3">
                  <c:v>0</c:v>
                </c:pt>
                <c:pt idx="4">
                  <c:v>0</c:v>
                </c:pt>
              </c:numCache>
            </c:numRef>
          </c:val>
        </c:ser>
        <c:dLbls>
          <c:showLegendKey val="0"/>
          <c:showVal val="0"/>
          <c:showCatName val="0"/>
          <c:showSerName val="0"/>
          <c:showPercent val="0"/>
          <c:showBubbleSize val="0"/>
        </c:dLbls>
        <c:gapWidth val="150"/>
        <c:axId val="723684928"/>
        <c:axId val="723681008"/>
      </c:barChart>
      <c:catAx>
        <c:axId val="72368492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723681008"/>
        <c:crosses val="autoZero"/>
        <c:auto val="1"/>
        <c:lblAlgn val="ctr"/>
        <c:lblOffset val="100"/>
        <c:noMultiLvlLbl val="0"/>
      </c:catAx>
      <c:valAx>
        <c:axId val="7236810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723684928"/>
        <c:crosses val="autoZero"/>
        <c:crossBetween val="between"/>
      </c:valAx>
      <c:spPr>
        <a:noFill/>
        <a:ln>
          <a:noFill/>
        </a:ln>
        <a:effectLst/>
      </c:spPr>
    </c:plotArea>
    <c:legend>
      <c:legendPos val="b"/>
      <c:layout>
        <c:manualLayout>
          <c:xMode val="edge"/>
          <c:yMode val="edge"/>
          <c:x val="1.6757756803169675E-2"/>
          <c:y val="0.79392051648313611"/>
          <c:w val="0.72501827170849942"/>
          <c:h val="0.206079483516863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70892532776435E-4"/>
          <c:y val="2.7311033257504648E-2"/>
          <c:w val="0.96438718137451984"/>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Лист1!$B$2:$B$6</c:f>
              <c:numCache>
                <c:formatCode>#,##0.00</c:formatCode>
                <c:ptCount val="5"/>
                <c:pt idx="0">
                  <c:v>145226</c:v>
                </c:pt>
                <c:pt idx="1">
                  <c:v>182108</c:v>
                </c:pt>
                <c:pt idx="2">
                  <c:v>206660.3</c:v>
                </c:pt>
                <c:pt idx="3">
                  <c:v>132406</c:v>
                </c:pt>
                <c:pt idx="4">
                  <c:v>133266</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2"/>
              <c:layout>
                <c:manualLayout>
                  <c:x val="1.7805708300602251E-2"/>
                  <c:y val="-3.621283215712913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Лист1!$C$2:$C$6</c:f>
              <c:numCache>
                <c:formatCode>#,##0.00</c:formatCode>
                <c:ptCount val="5"/>
                <c:pt idx="0">
                  <c:v>98053.6</c:v>
                </c:pt>
                <c:pt idx="1">
                  <c:v>131732.20000000001</c:v>
                </c:pt>
                <c:pt idx="2">
                  <c:v>123996.6</c:v>
                </c:pt>
                <c:pt idx="3">
                  <c:v>121132</c:v>
                </c:pt>
                <c:pt idx="4">
                  <c:v>113431.7</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dLbl>
              <c:idx val="2"/>
              <c:layout>
                <c:manualLayout>
                  <c:x val="3.6658811207122284E-2"/>
                  <c:y val="1.27809995848691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Лист1!$D$2:$D$6</c:f>
              <c:numCache>
                <c:formatCode>#,##0.00</c:formatCode>
                <c:ptCount val="5"/>
                <c:pt idx="0">
                  <c:v>214795.8</c:v>
                </c:pt>
                <c:pt idx="1">
                  <c:v>156898.20000000001</c:v>
                </c:pt>
                <c:pt idx="2">
                  <c:v>201445.5</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1"/>
              <c:layout>
                <c:manualLayout>
                  <c:x val="-3.8404025237075235E-17"/>
                  <c:y val="-4.473349854704195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Лист1!$E$2:$E$6</c:f>
              <c:numCache>
                <c:formatCode>#,##0.00</c:formatCode>
                <c:ptCount val="5"/>
                <c:pt idx="0">
                  <c:v>660.8</c:v>
                </c:pt>
                <c:pt idx="1">
                  <c:v>2960</c:v>
                </c:pt>
                <c:pt idx="2">
                  <c:v>1819.6</c:v>
                </c:pt>
                <c:pt idx="3">
                  <c:v>0</c:v>
                </c:pt>
                <c:pt idx="4">
                  <c:v>0</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3.1421838177533193E-3"/>
                  <c:y val="-4.473349854704188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Лист1!$F$2:$F$6</c:f>
              <c:numCache>
                <c:formatCode>#,##0.00</c:formatCode>
                <c:ptCount val="5"/>
                <c:pt idx="0">
                  <c:v>1769.3</c:v>
                </c:pt>
                <c:pt idx="1">
                  <c:v>527.1</c:v>
                </c:pt>
                <c:pt idx="2">
                  <c:v>10501.3</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Лист1!$G$2:$G$6</c:f>
              <c:numCache>
                <c:formatCode>#,##0.00</c:formatCode>
                <c:ptCount val="5"/>
                <c:pt idx="0" formatCode="0.00">
                  <c:v>0</c:v>
                </c:pt>
                <c:pt idx="1">
                  <c:v>21876.3</c:v>
                </c:pt>
                <c:pt idx="2">
                  <c:v>0</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2023</c:v>
                </c:pt>
                <c:pt idx="1">
                  <c:v>2024</c:v>
                </c:pt>
                <c:pt idx="2">
                  <c:v>2025</c:v>
                </c:pt>
                <c:pt idx="3">
                  <c:v>2026</c:v>
                </c:pt>
                <c:pt idx="4">
                  <c:v>2027</c:v>
                </c:pt>
              </c:numCache>
            </c:numRef>
          </c:cat>
          <c:val>
            <c:numRef>
              <c:f>Лист1!$H$2:$H$6</c:f>
              <c:numCache>
                <c:formatCode>0.00</c:formatCode>
                <c:ptCount val="5"/>
                <c:pt idx="0" formatCode="#,##0.00">
                  <c:v>-257.7</c:v>
                </c:pt>
                <c:pt idx="1">
                  <c:v>-21974.799999999999</c:v>
                </c:pt>
                <c:pt idx="2" formatCode="#,##0.00">
                  <c:v>0</c:v>
                </c:pt>
                <c:pt idx="3" formatCode="#,##0.00">
                  <c:v>0</c:v>
                </c:pt>
              </c:numCache>
            </c:numRef>
          </c:val>
        </c:ser>
        <c:dLbls>
          <c:showLegendKey val="0"/>
          <c:showVal val="0"/>
          <c:showCatName val="0"/>
          <c:showSerName val="0"/>
          <c:showPercent val="0"/>
          <c:showBubbleSize val="0"/>
        </c:dLbls>
        <c:gapWidth val="219"/>
        <c:overlap val="-27"/>
        <c:axId val="723679048"/>
        <c:axId val="723685712"/>
      </c:barChart>
      <c:catAx>
        <c:axId val="723679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723685712"/>
        <c:crosses val="autoZero"/>
        <c:auto val="1"/>
        <c:lblAlgn val="ctr"/>
        <c:lblOffset val="100"/>
        <c:noMultiLvlLbl val="0"/>
      </c:catAx>
      <c:valAx>
        <c:axId val="72368571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23679048"/>
        <c:crosses val="autoZero"/>
        <c:crossBetween val="between"/>
      </c:valAx>
      <c:spPr>
        <a:noFill/>
        <a:ln>
          <a:solidFill>
            <a:schemeClr val="bg1"/>
          </a:solidFill>
        </a:ln>
        <a:effectLst/>
      </c:spPr>
    </c:plotArea>
    <c:legend>
      <c:legendPos val="b"/>
      <c:layout>
        <c:manualLayout>
          <c:xMode val="edge"/>
          <c:yMode val="edge"/>
          <c:x val="2.8082381296996164E-2"/>
          <c:y val="0.82617706380855338"/>
          <c:w val="0.91630129501683444"/>
          <c:h val="0.167432436399012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dirty="0" smtClean="0"/>
              <a:t>2026 </a:t>
            </a:r>
            <a:r>
              <a:rPr lang="ru-RU" dirty="0"/>
              <a:t>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108057.60000000001</c:v>
                </c:pt>
                <c:pt idx="1">
                  <c:v>5352.5</c:v>
                </c:pt>
                <c:pt idx="2">
                  <c:v>253538</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dirty="0" smtClean="0"/>
              <a:t>2027 год</a:t>
            </a:r>
            <a:endParaRPr lang="ru-RU" dirty="0"/>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124598.9</c:v>
                </c:pt>
                <c:pt idx="1">
                  <c:v>5564.8</c:v>
                </c:pt>
                <c:pt idx="2">
                  <c:v>246697.7</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dirty="0" smtClean="0"/>
              <a:t>2025 </a:t>
            </a:r>
            <a:r>
              <a:rPr lang="ru-RU" dirty="0"/>
              <a:t>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104827.9</c:v>
                </c:pt>
                <c:pt idx="1">
                  <c:v>5437.5</c:v>
                </c:pt>
                <c:pt idx="2">
                  <c:v>544423.30000000005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2.emf"/></Relationships>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2027</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11.07.2025</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4</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5</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19</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20</a:t>
            </a:fld>
            <a:endParaRPr lang="ru-RU"/>
          </a:p>
        </p:txBody>
      </p:sp>
    </p:spTree>
    <p:extLst>
      <p:ext uri="{BB962C8B-B14F-4D97-AF65-F5344CB8AC3E}">
        <p14:creationId xmlns:p14="http://schemas.microsoft.com/office/powerpoint/2010/main" val="285895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11.07.2025</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11.07.2025</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11.07.2025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11.07.2025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11.07.2025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11.07.2025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11.07.2025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11.07.2025</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11.07.2025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11.07.2025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11.07.2025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11.07.2025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11.07.2025</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1.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image" Target="../media/image32.pn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web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chart" Target="../charts/chart1.xml"/><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6.webp"/><Relationship Id="rId3" Type="http://schemas.openxmlformats.org/officeDocument/2006/relationships/image" Target="../media/image1.png"/><Relationship Id="rId7" Type="http://schemas.openxmlformats.org/officeDocument/2006/relationships/image" Target="../media/image65.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4.emf"/><Relationship Id="rId5" Type="http://schemas.openxmlformats.org/officeDocument/2006/relationships/package" Target="../embeddings/_________Microsoft_Word2.docx"/><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1.emf"/><Relationship Id="rId5" Type="http://schemas.openxmlformats.org/officeDocument/2006/relationships/package" Target="../embeddings/_____Microsoft_Excel3.xlsx"/><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hyperlink" Target="consultantplus://offline/ref=B0D69AFF3A025C1B8F17622E32841952E9D304B4DF223A2B32C974D1EEA9E0ED19D7391EE1D6508B876946WAT1F" TargetMode="External"/><Relationship Id="rId4" Type="http://schemas.openxmlformats.org/officeDocument/2006/relationships/image" Target="../media/image84.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6.emf"/><Relationship Id="rId5" Type="http://schemas.openxmlformats.org/officeDocument/2006/relationships/package" Target="../embeddings/_____Microsoft_Excel7.xlsx"/><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9.webp"/><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6.emf"/><Relationship Id="rId5" Type="http://schemas.openxmlformats.org/officeDocument/2006/relationships/package" Target="../embeddings/_____Microsoft_Excel13.xlsx"/><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7.emf"/><Relationship Id="rId5" Type="http://schemas.openxmlformats.org/officeDocument/2006/relationships/package" Target="../embeddings/_____Microsoft_Excel14.xlsx"/><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99.webp"/></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0.emf"/><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package" Target="../embeddings/_____Microsoft_Excel16.xlsx"/><Relationship Id="rId5" Type="http://schemas.openxmlformats.org/officeDocument/2006/relationships/oleObject" Target="../embeddings/oleObject6.bin"/><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102.emf"/><Relationship Id="rId5" Type="http://schemas.openxmlformats.org/officeDocument/2006/relationships/package" Target="../embeddings/_____Microsoft_Excel17.xlsx"/><Relationship Id="rId4" Type="http://schemas.openxmlformats.org/officeDocument/2006/relationships/oleObject" Target="../embeddings/oleObject7.bin"/></Relationships>
</file>

<file path=ppt/slides/_rels/slide49.xml.rels><?xml version="1.0" encoding="UTF-8" standalone="yes"?>
<Relationships xmlns="http://schemas.openxmlformats.org/package/2006/relationships"><Relationship Id="rId3" Type="http://schemas.openxmlformats.org/officeDocument/2006/relationships/image" Target="../media/image103.webp"/><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2.webp"/><Relationship Id="rId5" Type="http://schemas.openxmlformats.org/officeDocument/2006/relationships/image" Target="../media/image111.webp"/><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image" Target="../media/image113.webp"/></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jp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21.jpe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23.webp"/><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5.pn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30.webp"/><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32.png"/><Relationship Id="rId4" Type="http://schemas.openxmlformats.org/officeDocument/2006/relationships/image" Target="../media/image131.webp"/></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34.webp"/><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36.jpeg"/><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14.pn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0.emf"/><Relationship Id="rId5" Type="http://schemas.openxmlformats.org/officeDocument/2006/relationships/chart" Target="../charts/chart14.xml"/><Relationship Id="rId4" Type="http://schemas.openxmlformats.org/officeDocument/2006/relationships/chart" Target="../charts/char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hyperlink" Target="http://vk.com/public217462141" TargetMode="Externa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5410604"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МУНИЦИПАЛЬНЫЙ ОКРУГ»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 y="4883999"/>
            <a:ext cx="12126482"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 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a:t>
            </a:r>
            <a:r>
              <a:rPr lang="ru-RU" altLang="ru-RU" sz="2400" b="1" i="1" dirty="0" smtClean="0">
                <a:effectLst>
                  <a:outerShdw blurRad="38100" dist="38100" dir="2700000" algn="tl">
                    <a:srgbClr val="000000">
                      <a:alpha val="43137"/>
                    </a:srgbClr>
                  </a:outerShdw>
                </a:effectLst>
              </a:rPr>
              <a:t>муниципальный округ» </a:t>
            </a:r>
            <a:r>
              <a:rPr lang="ru-RU" altLang="ru-RU" sz="2400" b="1" i="1" dirty="0">
                <a:effectLst>
                  <a:outerShdw blurRad="38100" dist="38100" dir="2700000" algn="tl">
                    <a:srgbClr val="000000">
                      <a:alpha val="43137"/>
                    </a:srgbClr>
                  </a:outerShdw>
                </a:effectLst>
              </a:rPr>
              <a:t>Смоленской области на </a:t>
            </a:r>
            <a:r>
              <a:rPr lang="ru-RU" altLang="ru-RU" sz="2400" b="1" i="1" dirty="0" smtClean="0">
                <a:effectLst>
                  <a:outerShdw blurRad="38100" dist="38100" dir="2700000" algn="tl">
                    <a:srgbClr val="000000">
                      <a:alpha val="43137"/>
                    </a:srgbClr>
                  </a:outerShdw>
                </a:effectLst>
              </a:rPr>
              <a:t>2025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2026-2027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 </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№48 от 10.12.2024</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(в редакции </a:t>
            </a:r>
            <a:r>
              <a:rPr lang="ru-RU" altLang="ru-RU" sz="2400" b="1" i="1" dirty="0">
                <a:effectLst>
                  <a:outerShdw blurRad="38100" dist="38100" dir="2700000" algn="tl">
                    <a:srgbClr val="000000">
                      <a:alpha val="43137"/>
                    </a:srgbClr>
                  </a:outerShdw>
                </a:effectLst>
              </a:rPr>
              <a:t>№ 54 </a:t>
            </a:r>
            <a:r>
              <a:rPr lang="ru-RU" altLang="ru-RU" sz="2400" b="1" i="1" dirty="0" smtClean="0">
                <a:effectLst>
                  <a:outerShdw blurRad="38100" dist="38100" dir="2700000" algn="tl">
                    <a:srgbClr val="000000">
                      <a:alpha val="43137"/>
                    </a:srgbClr>
                  </a:outerShdw>
                </a:effectLst>
              </a:rPr>
              <a:t>от 18.06.2025г.)</a:t>
            </a: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6725540" y="170915"/>
            <a:ext cx="4160174"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2025-2027 годы</a:t>
            </a:r>
            <a:endPar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a:xfrm>
            <a:off x="9448800" y="6427962"/>
            <a:ext cx="2743200" cy="365125"/>
          </a:xfrm>
        </p:spPr>
        <p:txBody>
          <a:bodyPr/>
          <a:lstStyle/>
          <a:p>
            <a:fld id="{2E383454-522E-4943-91B6-023101BA01B5}" type="slidenum">
              <a:rPr lang="ru-RU" smtClean="0"/>
              <a:t>11</a:t>
            </a:fld>
            <a:endParaRPr lang="ru-RU" dirty="0"/>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13</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15</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84885"/>
          </a:xfrm>
          <a:prstGeom prst="rect">
            <a:avLst/>
          </a:prstGeom>
        </p:spPr>
        <p:txBody>
          <a:bodyPr wrap="square">
            <a:spAutoFit/>
          </a:bodyPr>
          <a:lstStyle/>
          <a:p>
            <a:pPr algn="ctr"/>
            <a:r>
              <a:rPr lang="ru-RU" sz="1600" b="1" i="1" dirty="0">
                <a:solidFill>
                  <a:srgbClr val="000000"/>
                </a:solidFill>
                <a:latin typeface="Times New Roman" panose="02020603050405020304" pitchFamily="18" charset="0"/>
              </a:rPr>
              <a:t>Граждане</a:t>
            </a:r>
            <a:r>
              <a:rPr lang="ru-RU" sz="1400" b="1" i="1" dirty="0">
                <a:solidFill>
                  <a:srgbClr val="000000"/>
                </a:solidFill>
                <a:latin typeface="Times New Roman" panose="02020603050405020304" pitchFamily="18" charset="0"/>
              </a:rPr>
              <a:t>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12113" y="1237053"/>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666572" y="4914645"/>
            <a:ext cx="3499409"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муниципальный округ»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402202" y="4914645"/>
            <a:ext cx="3459929" cy="1674817"/>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муниципальный округ</a:t>
            </a:r>
            <a:r>
              <a:rPr lang="ru-RU" dirty="0" smtClean="0">
                <a:cs typeface="Calibri"/>
              </a:rPr>
              <a:t>» </a:t>
            </a:r>
            <a:r>
              <a:rPr lang="ru-RU" dirty="0">
                <a:cs typeface="Calibri"/>
              </a:rPr>
              <a:t>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3720401" cy="1674817"/>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муниципальный округ</a:t>
            </a:r>
            <a:r>
              <a:rPr lang="ru-RU" dirty="0" smtClean="0">
                <a:cs typeface="Calibri"/>
              </a:rPr>
              <a:t>» </a:t>
            </a:r>
            <a:r>
              <a:rPr lang="ru-RU" dirty="0">
                <a:cs typeface="Calibri"/>
              </a:rPr>
              <a:t>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16</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1120820"/>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муниципальный округ» Смоленской области</a:t>
            </a:r>
            <a:endParaRPr sz="1800" b="1" dirty="0">
              <a:solidFill>
                <a:schemeClr val="bg1"/>
              </a:solidFill>
              <a:latin typeface="Calibri"/>
              <a:cs typeface="Calibri"/>
            </a:endParaRPr>
          </a:p>
        </p:txBody>
      </p:sp>
      <p:sp>
        <p:nvSpPr>
          <p:cNvPr id="13" name="object 13"/>
          <p:cNvSpPr txBox="1"/>
          <p:nvPr/>
        </p:nvSpPr>
        <p:spPr>
          <a:xfrm>
            <a:off x="8721891" y="4238058"/>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муниципальный округ» </a:t>
            </a:r>
            <a:r>
              <a:rPr lang="ru-RU" sz="1600" b="1" dirty="0">
                <a:solidFill>
                  <a:schemeClr val="bg1"/>
                </a:solidFill>
                <a:cs typeface="Calibri"/>
              </a:rPr>
              <a:t>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17</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a:t>
            </a:r>
            <a:r>
              <a:rPr lang="ru-RU" sz="1600" b="1" dirty="0" smtClean="0">
                <a:solidFill>
                  <a:srgbClr val="002611"/>
                </a:solidFill>
                <a:ea typeface="Calibri" panose="020F0502020204030204" pitchFamily="34" charset="0"/>
              </a:rPr>
              <a:t>муниципальный округ» </a:t>
            </a:r>
            <a:r>
              <a:rPr lang="ru-RU" sz="1600" b="1" dirty="0">
                <a:solidFill>
                  <a:srgbClr val="002611"/>
                </a:solidFill>
                <a:ea typeface="Calibri" panose="020F0502020204030204" pitchFamily="34" charset="0"/>
              </a:rPr>
              <a:t>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19</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661377"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«Угранский </a:t>
            </a:r>
            <a:r>
              <a:rPr lang="ru-RU" sz="1600" i="1" dirty="0" smtClean="0"/>
              <a:t>муниципальный округ», </a:t>
            </a:r>
            <a:r>
              <a:rPr lang="ru-RU" sz="1600" i="1" dirty="0"/>
              <a:t>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a:t>
            </a:r>
            <a:r>
              <a:rPr lang="ru-RU" sz="1600" i="1" dirty="0" smtClean="0"/>
              <a:t>муниципального округа.</a:t>
            </a:r>
            <a:endParaRPr lang="ru-RU" sz="1600" i="1" dirty="0"/>
          </a:p>
        </p:txBody>
      </p:sp>
      <p:sp>
        <p:nvSpPr>
          <p:cNvPr id="9" name="TextBox 3"/>
          <p:cNvSpPr txBox="1">
            <a:spLocks noChangeArrowheads="1"/>
          </p:cNvSpPr>
          <p:nvPr/>
        </p:nvSpPr>
        <p:spPr bwMode="auto">
          <a:xfrm>
            <a:off x="4388194" y="5392949"/>
            <a:ext cx="3935410" cy="523220"/>
          </a:xfrm>
          <a:prstGeom prst="rect">
            <a:avLst/>
          </a:prstGeom>
          <a:noFill/>
          <a:ln w="9525">
            <a:noFill/>
            <a:miter lim="800000"/>
            <a:headEnd/>
            <a:tailEnd/>
          </a:ln>
        </p:spPr>
        <p:txBody>
          <a:bodyPr wrap="square">
            <a:spAutoFit/>
          </a:bodyPr>
          <a:lstStyle/>
          <a:p>
            <a:r>
              <a:rPr lang="ru-RU" sz="1400" i="1" dirty="0"/>
              <a:t>Глава муниципального образования «Угранский </a:t>
            </a:r>
            <a:r>
              <a:rPr lang="ru-RU" sz="1400" i="1" dirty="0" smtClean="0"/>
              <a:t>муниципальный округ» </a:t>
            </a:r>
            <a:r>
              <a:rPr lang="ru-RU" sz="1400" i="1" dirty="0"/>
              <a:t>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990506" y="186958"/>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39,4</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6"/>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7">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689932" cy="369332"/>
          </a:xfrm>
          <a:prstGeom prst="rect">
            <a:avLst/>
          </a:prstGeom>
        </p:spPr>
        <p:txBody>
          <a:bodyPr wrap="none">
            <a:spAutoFit/>
          </a:bodyPr>
          <a:lstStyle/>
          <a:p>
            <a:r>
              <a:rPr lang="ru-RU" dirty="0" smtClean="0">
                <a:latin typeface="Open Sans"/>
                <a:ea typeface="Open Sans"/>
                <a:cs typeface="Open Sans"/>
              </a:rPr>
              <a:t>103%</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926</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7">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8"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689932" cy="369332"/>
          </a:xfrm>
          <a:prstGeom prst="rect">
            <a:avLst/>
          </a:prstGeom>
        </p:spPr>
        <p:txBody>
          <a:bodyPr wrap="none">
            <a:spAutoFit/>
          </a:bodyPr>
          <a:lstStyle/>
          <a:p>
            <a:r>
              <a:rPr lang="ru-RU" dirty="0" smtClean="0">
                <a:latin typeface="Open Sans"/>
                <a:ea typeface="Open Sans"/>
                <a:cs typeface="Open Sans"/>
              </a:rPr>
              <a:t>109%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6"/>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3177"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1,26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9"/>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7">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20</a:t>
            </a:fld>
            <a:endParaRPr lang="ru-RU" dirty="0"/>
          </a:p>
        </p:txBody>
      </p:sp>
      <p:sp>
        <p:nvSpPr>
          <p:cNvPr id="33" name="object 4"/>
          <p:cNvSpPr/>
          <p:nvPr/>
        </p:nvSpPr>
        <p:spPr>
          <a:xfrm>
            <a:off x="8761209" y="4745077"/>
            <a:ext cx="3336787" cy="2078995"/>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000" b="1" dirty="0" smtClean="0">
                <a:solidFill>
                  <a:schemeClr val="bg1"/>
                </a:solidFill>
              </a:rPr>
              <a:t> Сельски</a:t>
            </a:r>
            <a:r>
              <a:rPr lang="ru-RU" sz="2000" b="1" dirty="0">
                <a:solidFill>
                  <a:schemeClr val="bg1"/>
                </a:solidFill>
              </a:rPr>
              <a:t>е</a:t>
            </a:r>
            <a:r>
              <a:rPr lang="ru-RU" sz="2000" b="1" dirty="0" smtClean="0">
                <a:solidFill>
                  <a:schemeClr val="bg1"/>
                </a:solidFill>
              </a:rPr>
              <a:t> территории</a:t>
            </a:r>
          </a:p>
          <a:p>
            <a:pPr algn="ctr"/>
            <a:r>
              <a:rPr lang="ru-RU" dirty="0" smtClean="0">
                <a:solidFill>
                  <a:schemeClr val="bg1"/>
                </a:solidFill>
              </a:rPr>
              <a:t> </a:t>
            </a:r>
          </a:p>
          <a:p>
            <a:pPr algn="ctr"/>
            <a:r>
              <a:rPr lang="ru-RU" dirty="0" err="1" smtClean="0">
                <a:solidFill>
                  <a:schemeClr val="bg1"/>
                </a:solidFill>
              </a:rPr>
              <a:t>Всходский</a:t>
            </a:r>
            <a:r>
              <a:rPr lang="ru-RU" dirty="0" smtClean="0">
                <a:solidFill>
                  <a:schemeClr val="bg1"/>
                </a:solidFill>
              </a:rPr>
              <a:t> территориальный округ</a:t>
            </a:r>
          </a:p>
          <a:p>
            <a:pPr algn="ctr"/>
            <a:r>
              <a:rPr lang="ru-RU" dirty="0" smtClean="0">
                <a:solidFill>
                  <a:schemeClr val="bg1"/>
                </a:solidFill>
              </a:rPr>
              <a:t>Знаменский территориальный</a:t>
            </a:r>
            <a:endParaRPr dirty="0">
              <a:solidFill>
                <a:schemeClr val="bg1"/>
              </a:solidFill>
            </a:endParaRPr>
          </a:p>
        </p:txBody>
      </p:sp>
      <p:graphicFrame>
        <p:nvGraphicFramePr>
          <p:cNvPr id="43" name="Диаграмма 42"/>
          <p:cNvGraphicFramePr/>
          <p:nvPr>
            <p:extLst>
              <p:ext uri="{D42A27DB-BD31-4B8C-83A1-F6EECF244321}">
                <p14:modId xmlns:p14="http://schemas.microsoft.com/office/powerpoint/2010/main" val="2440355956"/>
              </p:ext>
            </p:extLst>
          </p:nvPr>
        </p:nvGraphicFramePr>
        <p:xfrm>
          <a:off x="3339277" y="4247148"/>
          <a:ext cx="5364884" cy="256309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r>
              <a:rPr lang="ru-RU" sz="3200" b="1" spc="-5"/>
              <a:t>Основные параметры </a:t>
            </a:r>
            <a:r>
              <a:rPr lang="ru-RU" sz="3200" b="1"/>
              <a:t>социально-экономического  </a:t>
            </a:r>
            <a:r>
              <a:rPr lang="ru-RU" sz="3200" b="1" spc="-5"/>
              <a:t>развития</a:t>
            </a:r>
            <a:endParaRPr sz="3200" dirty="0"/>
          </a:p>
        </p:txBody>
      </p:sp>
      <p:sp>
        <p:nvSpPr>
          <p:cNvPr id="4" name="Номер слайда 3"/>
          <p:cNvSpPr>
            <a:spLocks noGrp="1"/>
          </p:cNvSpPr>
          <p:nvPr>
            <p:ph type="sldNum" sz="quarter" idx="12"/>
          </p:nvPr>
        </p:nvSpPr>
        <p:spPr/>
        <p:txBody>
          <a:bodyPr/>
          <a:lstStyle/>
          <a:p>
            <a:fld id="{2E383454-522E-4943-91B6-023101BA01B5}" type="slidenum">
              <a:rPr lang="ru-RU" smtClean="0"/>
              <a:t>21</a:t>
            </a:fld>
            <a:endParaRPr lang="ru-RU"/>
          </a:p>
        </p:txBody>
      </p:sp>
      <p:graphicFrame>
        <p:nvGraphicFramePr>
          <p:cNvPr id="11" name="Объект 10"/>
          <p:cNvGraphicFramePr>
            <a:graphicFrameLocks noChangeAspect="1"/>
          </p:cNvGraphicFramePr>
          <p:nvPr>
            <p:extLst>
              <p:ext uri="{D42A27DB-BD31-4B8C-83A1-F6EECF244321}">
                <p14:modId xmlns:p14="http://schemas.microsoft.com/office/powerpoint/2010/main" val="928769542"/>
              </p:ext>
            </p:extLst>
          </p:nvPr>
        </p:nvGraphicFramePr>
        <p:xfrm>
          <a:off x="2854295" y="601929"/>
          <a:ext cx="8734514" cy="6256071"/>
        </p:xfrm>
        <a:graphic>
          <a:graphicData uri="http://schemas.openxmlformats.org/presentationml/2006/ole">
            <mc:AlternateContent xmlns:mc="http://schemas.openxmlformats.org/markup-compatibility/2006">
              <mc:Choice xmlns:v="urn:schemas-microsoft-com:vml" Requires="v">
                <p:oleObj spid="_x0000_s9258" name="Документ" r:id="rId5" imgW="6867246" imgH="6770303" progId="Word.Document.12">
                  <p:embed/>
                </p:oleObj>
              </mc:Choice>
              <mc:Fallback>
                <p:oleObj name="Документ" r:id="rId5" imgW="6867246" imgH="6770303" progId="Word.Document.12">
                  <p:embed/>
                  <p:pic>
                    <p:nvPicPr>
                      <p:cNvPr id="0" name=""/>
                      <p:cNvPicPr/>
                      <p:nvPr/>
                    </p:nvPicPr>
                    <p:blipFill>
                      <a:blip r:embed="rId6"/>
                      <a:stretch>
                        <a:fillRect/>
                      </a:stretch>
                    </p:blipFill>
                    <p:spPr>
                      <a:xfrm>
                        <a:off x="2854295" y="601929"/>
                        <a:ext cx="8734514" cy="6256071"/>
                      </a:xfrm>
                      <a:prstGeom prst="rect">
                        <a:avLst/>
                      </a:prstGeom>
                    </p:spPr>
                  </p:pic>
                </p:oleObj>
              </mc:Fallback>
            </mc:AlternateContent>
          </a:graphicData>
        </a:graphic>
      </p:graphicFrame>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1123" y="5356225"/>
            <a:ext cx="1925353" cy="1501775"/>
          </a:xfrm>
          <a:prstGeom prst="rect">
            <a:avLst/>
          </a:prstGeom>
        </p:spPr>
      </p:pic>
      <p:pic>
        <p:nvPicPr>
          <p:cNvPr id="7" name="Рисунок 6"/>
          <p:cNvPicPr>
            <a:picLocks noChangeAspect="1"/>
          </p:cNvPicPr>
          <p:nvPr/>
        </p:nvPicPr>
        <p:blipFill rotWithShape="1">
          <a:blip r:embed="rId8">
            <a:extLst>
              <a:ext uri="{28A0092B-C50C-407E-A947-70E740481C1C}">
                <a14:useLocalDpi xmlns:a14="http://schemas.microsoft.com/office/drawing/2010/main" val="0"/>
              </a:ext>
            </a:extLst>
          </a:blip>
          <a:srcRect l="5814" r="12089"/>
          <a:stretch/>
        </p:blipFill>
        <p:spPr>
          <a:xfrm flipH="1">
            <a:off x="454105" y="2940079"/>
            <a:ext cx="2252796" cy="2807292"/>
          </a:xfrm>
          <a:prstGeom prst="rect">
            <a:avLst/>
          </a:prstGeom>
          <a:ln>
            <a:noFill/>
          </a:ln>
          <a:effectLst>
            <a:softEdge rad="112500"/>
          </a:effectLst>
        </p:spPr>
      </p:pic>
    </p:spTree>
    <p:extLst>
      <p:ext uri="{BB962C8B-B14F-4D97-AF65-F5344CB8AC3E}">
        <p14:creationId xmlns:p14="http://schemas.microsoft.com/office/powerpoint/2010/main" val="2194768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392131" y="5259373"/>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982750" y="2152133"/>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268515" y="2165903"/>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49988" y="765443"/>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a:t>
            </a:r>
            <a:r>
              <a:rPr lang="ru-RU" b="1" i="1" dirty="0" smtClean="0"/>
              <a:t>муниципальный округ» </a:t>
            </a:r>
            <a:r>
              <a:rPr lang="ru-RU" b="1" i="1" dirty="0"/>
              <a:t>Смоленской </a:t>
            </a:r>
            <a:r>
              <a:rPr lang="ru-RU" b="1" i="1" dirty="0" smtClean="0"/>
              <a:t>области на</a:t>
            </a:r>
            <a:r>
              <a:rPr lang="ru-RU" b="1" i="1" dirty="0"/>
              <a:t> </a:t>
            </a:r>
            <a:r>
              <a:rPr lang="ru-RU" b="1" i="1" dirty="0" smtClean="0"/>
              <a:t>2025 </a:t>
            </a:r>
            <a:r>
              <a:rPr lang="ru-RU" b="1" i="1" dirty="0"/>
              <a:t>год и на плановый период </a:t>
            </a:r>
            <a:r>
              <a:rPr lang="ru-RU" b="1" i="1" dirty="0" smtClean="0"/>
              <a:t>2026 </a:t>
            </a:r>
            <a:r>
              <a:rPr lang="ru-RU" b="1" i="1" dirty="0"/>
              <a:t>и </a:t>
            </a:r>
            <a:r>
              <a:rPr lang="ru-RU" b="1" i="1" dirty="0" smtClean="0"/>
              <a:t>2027</a:t>
            </a:r>
            <a:r>
              <a:rPr lang="ru-RU" b="1" i="1" dirty="0"/>
              <a:t> годов</a:t>
            </a:r>
            <a:endParaRPr lang="ru-RU" dirty="0"/>
          </a:p>
          <a:p>
            <a:pPr algn="ctr"/>
            <a:endParaRPr dirty="0"/>
          </a:p>
        </p:txBody>
      </p:sp>
      <p:sp>
        <p:nvSpPr>
          <p:cNvPr id="4" name="Прямоугольник 3"/>
          <p:cNvSpPr/>
          <p:nvPr/>
        </p:nvSpPr>
        <p:spPr>
          <a:xfrm>
            <a:off x="1300770" y="823608"/>
            <a:ext cx="9485833" cy="923330"/>
          </a:xfrm>
          <a:prstGeom prst="rect">
            <a:avLst/>
          </a:prstGeom>
        </p:spPr>
        <p:txBody>
          <a:bodyPr wrap="square">
            <a:spAutoFit/>
          </a:bodyPr>
          <a:lstStyle/>
          <a:p>
            <a:pPr algn="ctr"/>
            <a:r>
              <a:rPr lang="ru-RU" i="1" dirty="0">
                <a:solidFill>
                  <a:schemeClr val="bg1"/>
                </a:solidFill>
              </a:rPr>
              <a:t> </a:t>
            </a:r>
            <a:r>
              <a:rPr lang="ru-RU" b="1" i="1" dirty="0"/>
              <a:t>Сохранение долгосрочной устойчивости экономики и бюджетной системы муниципального округа, развитие муниципальной доходной базы, привлечение инвестиций в экономику округа</a:t>
            </a:r>
          </a:p>
        </p:txBody>
      </p:sp>
      <p:sp>
        <p:nvSpPr>
          <p:cNvPr id="6" name="Прямоугольник 5"/>
          <p:cNvSpPr/>
          <p:nvPr/>
        </p:nvSpPr>
        <p:spPr>
          <a:xfrm>
            <a:off x="201275" y="2332587"/>
            <a:ext cx="4267200" cy="738664"/>
          </a:xfrm>
          <a:prstGeom prst="rect">
            <a:avLst/>
          </a:prstGeom>
        </p:spPr>
        <p:txBody>
          <a:bodyPr wrap="square">
            <a:spAutoFit/>
          </a:bodyPr>
          <a:lstStyle/>
          <a:p>
            <a:pPr algn="ctr"/>
            <a:r>
              <a:rPr lang="ru-RU" sz="1400" dirty="0" smtClean="0"/>
              <a:t>Обеспечение </a:t>
            </a:r>
            <a:r>
              <a:rPr lang="ru-RU" sz="1400" dirty="0"/>
              <a:t>финансовой устойчивости, сбалансированности и самостоятельности бюджета муниципального округа</a:t>
            </a:r>
            <a:endParaRPr lang="ru-RU" sz="1600" dirty="0"/>
          </a:p>
        </p:txBody>
      </p:sp>
      <p:sp>
        <p:nvSpPr>
          <p:cNvPr id="7" name="Прямоугольник 6"/>
          <p:cNvSpPr/>
          <p:nvPr/>
        </p:nvSpPr>
        <p:spPr>
          <a:xfrm>
            <a:off x="7912244" y="2263231"/>
            <a:ext cx="4146850" cy="738664"/>
          </a:xfrm>
          <a:prstGeom prst="rect">
            <a:avLst/>
          </a:prstGeom>
        </p:spPr>
        <p:txBody>
          <a:bodyPr wrap="square">
            <a:spAutoFit/>
          </a:bodyPr>
          <a:lstStyle/>
          <a:p>
            <a:pPr algn="ctr"/>
            <a:r>
              <a:rPr lang="ru-RU" sz="1400" dirty="0" smtClean="0"/>
              <a:t>Развитие </a:t>
            </a:r>
            <a:r>
              <a:rPr lang="ru-RU" sz="1400" dirty="0"/>
              <a:t>практики инициативного бюджетирования в целях вовлечения граждан в бюджетный процесс</a:t>
            </a:r>
          </a:p>
        </p:txBody>
      </p:sp>
      <p:sp>
        <p:nvSpPr>
          <p:cNvPr id="8" name="Прямоугольник 7"/>
          <p:cNvSpPr/>
          <p:nvPr/>
        </p:nvSpPr>
        <p:spPr>
          <a:xfrm>
            <a:off x="7634350" y="5557437"/>
            <a:ext cx="4251531" cy="738664"/>
          </a:xfrm>
          <a:prstGeom prst="rect">
            <a:avLst/>
          </a:prstGeom>
        </p:spPr>
        <p:txBody>
          <a:bodyPr wrap="square">
            <a:spAutoFit/>
          </a:bodyPr>
          <a:lstStyle/>
          <a:p>
            <a:pPr algn="ctr"/>
            <a:r>
              <a:rPr lang="ru-RU" sz="1400" dirty="0"/>
              <a:t>Стимулирование экономической и инвестиционной деятельности, поддержка субъектов малого и среднего бизнеса</a:t>
            </a:r>
            <a:endParaRPr lang="ru-RU" sz="1400" dirty="0">
              <a:solidFill>
                <a:schemeClr val="bg1"/>
              </a:solidFill>
            </a:endParaRPr>
          </a:p>
        </p:txBody>
      </p:sp>
      <p:sp>
        <p:nvSpPr>
          <p:cNvPr id="9" name="Прямоугольник 8"/>
          <p:cNvSpPr/>
          <p:nvPr/>
        </p:nvSpPr>
        <p:spPr>
          <a:xfrm>
            <a:off x="392131" y="5377368"/>
            <a:ext cx="4019968" cy="954107"/>
          </a:xfrm>
          <a:prstGeom prst="rect">
            <a:avLst/>
          </a:prstGeom>
        </p:spPr>
        <p:txBody>
          <a:bodyPr wrap="square">
            <a:spAutoFit/>
          </a:bodyPr>
          <a:lstStyle/>
          <a:p>
            <a:pPr algn="ctr"/>
            <a:r>
              <a:rPr lang="ru-RU" sz="1400" dirty="0" smtClean="0"/>
              <a:t>Обеспечение </a:t>
            </a:r>
            <a:r>
              <a:rPr lang="ru-RU" sz="1400" dirty="0"/>
              <a:t>открытости и прозрачности бюджетного процесса, доступности информации о муниципальных финансах муниципального округа</a:t>
            </a:r>
          </a:p>
        </p:txBody>
      </p:sp>
      <p:sp>
        <p:nvSpPr>
          <p:cNvPr id="16" name="Скругленный прямоугольник 15"/>
          <p:cNvSpPr/>
          <p:nvPr/>
        </p:nvSpPr>
        <p:spPr>
          <a:xfrm>
            <a:off x="2790559" y="3763380"/>
            <a:ext cx="6229883"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a:t>
            </a:r>
            <a:r>
              <a:rPr lang="ru-RU" sz="1400" i="1" dirty="0" smtClean="0">
                <a:solidFill>
                  <a:schemeClr val="tx1"/>
                </a:solidFill>
              </a:rPr>
              <a:t>муниципальный округ» </a:t>
            </a:r>
            <a:r>
              <a:rPr lang="ru-RU" sz="1400" i="1" dirty="0">
                <a:solidFill>
                  <a:schemeClr val="tx1"/>
                </a:solidFill>
              </a:rPr>
              <a:t>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682533" y="2332587"/>
            <a:ext cx="3082892" cy="954107"/>
          </a:xfrm>
          <a:prstGeom prst="rect">
            <a:avLst/>
          </a:prstGeom>
        </p:spPr>
        <p:txBody>
          <a:bodyPr wrap="square">
            <a:spAutoFit/>
          </a:bodyPr>
          <a:lstStyle/>
          <a:p>
            <a:pPr algn="ctr">
              <a:spcBef>
                <a:spcPct val="50000"/>
              </a:spcBef>
            </a:pPr>
            <a:r>
              <a:rPr lang="ru-RU" sz="1400" dirty="0" smtClean="0"/>
              <a:t>Сохранение </a:t>
            </a:r>
            <a:r>
              <a:rPr lang="ru-RU" sz="1400" dirty="0"/>
              <a:t>уровня финансового обеспечения расходных обязательств по первоочередным и социально значимым направлениям</a:t>
            </a:r>
            <a:endParaRPr lang="ru-RU" sz="1400" i="1" dirty="0">
              <a:solidFill>
                <a:schemeClr val="tx2"/>
              </a:solidFill>
            </a:endParaRP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a:t>
            </a:r>
            <a:r>
              <a:rPr lang="ru-RU" sz="1600" i="1" dirty="0" smtClean="0">
                <a:solidFill>
                  <a:schemeClr val="tx2"/>
                </a:solidFill>
              </a:rPr>
              <a:t>муниципальный округ» </a:t>
            </a:r>
            <a:r>
              <a:rPr lang="ru-RU" sz="1600" i="1" dirty="0">
                <a:solidFill>
                  <a:schemeClr val="tx2"/>
                </a:solidFill>
              </a:rPr>
              <a:t>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22</a:t>
            </a:fld>
            <a:endParaRPr lang="ru-RU" dirty="0"/>
          </a:p>
        </p:txBody>
      </p:sp>
      <p:sp>
        <p:nvSpPr>
          <p:cNvPr id="22" name="Прямоугольник 21"/>
          <p:cNvSpPr/>
          <p:nvPr/>
        </p:nvSpPr>
        <p:spPr>
          <a:xfrm>
            <a:off x="268515" y="4197912"/>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23" name="Прямоугольник 22"/>
          <p:cNvSpPr/>
          <p:nvPr/>
        </p:nvSpPr>
        <p:spPr>
          <a:xfrm>
            <a:off x="9020442" y="3834927"/>
            <a:ext cx="3171557"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0" y="737730"/>
            <a:ext cx="121371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a:t>
            </a:r>
            <a:r>
              <a:rPr lang="ru-RU" sz="2000" dirty="0" smtClean="0"/>
              <a:t>муниципальный округ» </a:t>
            </a:r>
            <a:r>
              <a:rPr lang="ru-RU" sz="2000" dirty="0"/>
              <a:t>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81585" y="4327740"/>
            <a:ext cx="5084748" cy="2347835"/>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24</a:t>
            </a:fld>
            <a:endParaRPr lang="ru-RU" dirty="0"/>
          </a:p>
        </p:txBody>
      </p:sp>
      <p:sp>
        <p:nvSpPr>
          <p:cNvPr id="3" name="Прямоугольник 2"/>
          <p:cNvSpPr/>
          <p:nvPr/>
        </p:nvSpPr>
        <p:spPr>
          <a:xfrm>
            <a:off x="350378" y="1623243"/>
            <a:ext cx="11485547" cy="2862322"/>
          </a:xfrm>
          <a:prstGeom prst="rect">
            <a:avLst/>
          </a:prstGeom>
        </p:spPr>
        <p:txBody>
          <a:bodyPr wrap="square">
            <a:spAutoFit/>
          </a:bodyPr>
          <a:lstStyle/>
          <a:p>
            <a:pPr marR="30480" algn="just">
              <a:spcAft>
                <a:spcPts val="0"/>
              </a:spcAft>
            </a:pPr>
            <a:r>
              <a:rPr lang="ru-RU" sz="1200" dirty="0" smtClean="0">
                <a:ea typeface="Times New Roman" panose="02020603050405020304" pitchFamily="18" charset="0"/>
              </a:rPr>
              <a:t>      В </a:t>
            </a:r>
            <a:r>
              <a:rPr lang="ru-RU" sz="1200" dirty="0">
                <a:ea typeface="Times New Roman" panose="02020603050405020304" pitchFamily="18" charset="0"/>
              </a:rPr>
              <a:t>2024 году осуществлялась работа Межведомственной комиссии  при Администрации муниципального образования «Угранский муниципальный округ» Смоленской области по укреплению налоговой дисциплины (далее-Комиссия). Было проведено 12 заседаний Комиссии, на которые были приглашены 313 налогоплательщиков - физических лиц, имеющих задолженность по имущественным налогам. По вопросу сокращения задолженности по уплате налогов перед бюджетом на заседаниях Комиссии было рассмотрено 84 налогоплательщика. Сумма дополнительных поступлений по результатам работы Комиссии составила 403,7 </a:t>
            </a:r>
            <a:r>
              <a:rPr lang="ru-RU" sz="1200" dirty="0" err="1">
                <a:ea typeface="Times New Roman" panose="02020603050405020304" pitchFamily="18" charset="0"/>
              </a:rPr>
              <a:t>тыс.рублей</a:t>
            </a:r>
            <a:r>
              <a:rPr lang="ru-RU" sz="1200" dirty="0">
                <a:ea typeface="Times New Roman" panose="02020603050405020304" pitchFamily="18" charset="0"/>
              </a:rPr>
              <a:t>., в том числе по транспортному налогу- 226,2 </a:t>
            </a:r>
            <a:r>
              <a:rPr lang="ru-RU" sz="1200" dirty="0" err="1">
                <a:ea typeface="Times New Roman" panose="02020603050405020304" pitchFamily="18" charset="0"/>
              </a:rPr>
              <a:t>тыс.рублей</a:t>
            </a:r>
            <a:r>
              <a:rPr lang="ru-RU" sz="1200" dirty="0">
                <a:ea typeface="Times New Roman" panose="02020603050405020304" pitchFamily="18" charset="0"/>
              </a:rPr>
              <a:t>, по земельному налогу - 98,9 </a:t>
            </a:r>
            <a:r>
              <a:rPr lang="ru-RU" sz="1200" dirty="0" err="1">
                <a:ea typeface="Times New Roman" panose="02020603050405020304" pitchFamily="18" charset="0"/>
              </a:rPr>
              <a:t>тыс.рублей</a:t>
            </a:r>
            <a:r>
              <a:rPr lang="ru-RU" sz="1200" dirty="0">
                <a:ea typeface="Times New Roman" panose="02020603050405020304" pitchFamily="18" charset="0"/>
              </a:rPr>
              <a:t>, по налогу на имущество- 78,6 </a:t>
            </a:r>
            <a:r>
              <a:rPr lang="ru-RU" sz="1200" dirty="0" err="1">
                <a:ea typeface="Times New Roman" panose="02020603050405020304" pitchFamily="18" charset="0"/>
              </a:rPr>
              <a:t>тыс.рублей</a:t>
            </a:r>
            <a:r>
              <a:rPr lang="ru-RU" sz="1200" dirty="0">
                <a:ea typeface="Times New Roman" panose="02020603050405020304" pitchFamily="18" charset="0"/>
              </a:rPr>
              <a:t>.</a:t>
            </a:r>
          </a:p>
          <a:p>
            <a:pPr algn="just" hangingPunct="0">
              <a:spcAft>
                <a:spcPts val="0"/>
              </a:spcAft>
            </a:pPr>
            <a:r>
              <a:rPr lang="ru-RU" sz="1200" dirty="0">
                <a:ea typeface="Times New Roman" panose="02020603050405020304" pitchFamily="18" charset="0"/>
              </a:rPr>
              <a:t>     Также в целях улучшения администрирования имущественных налогов с физических лиц и обеспечения их поступлений в консолидированный бюджет области на основании данных представленных Управлением ФНС России по Смоленской области в 2024 году проводилась дополнительная работа с налогоплательщиками, имеющими задолженность по имущественным налогам.     </a:t>
            </a:r>
          </a:p>
          <a:p>
            <a:pPr algn="just" hangingPunct="0">
              <a:spcAft>
                <a:spcPts val="0"/>
              </a:spcAft>
            </a:pPr>
            <a:r>
              <a:rPr lang="ru-RU" sz="1200" dirty="0">
                <a:ea typeface="Times New Roman" panose="02020603050405020304" pitchFamily="18" charset="0"/>
              </a:rPr>
              <a:t>      Списки налогоплательщиков, имеющих задолженность, были направлены  Администрациям сельских поселений муниципального образования, руководителям муниципальных учреждений для информирования налогоплательщиков о необходимости погашения задолженности.   </a:t>
            </a:r>
          </a:p>
          <a:p>
            <a:pPr algn="just" hangingPunct="0">
              <a:spcAft>
                <a:spcPts val="0"/>
              </a:spcAft>
            </a:pPr>
            <a:r>
              <a:rPr lang="ru-RU" sz="1200" dirty="0">
                <a:ea typeface="Times New Roman" panose="02020603050405020304" pitchFamily="18" charset="0"/>
              </a:rPr>
              <a:t>    В рамках работы Комиссии проводилась работа по легализации трудовых отношений (выявлению физических лиц, осуществляющих предпринимательскую деятельность без государственной регистрации в налоговом органе и принятию мер по их регистрации в качестве индивидуальных предпринимателей; выявлению работодателей, осуществляющих деятельность, которая невозможна без привлечения наемных работников либо предусматривает наемный труд более одного человека; выявлению работодателей, допустивших нарушения, связанные с оформлением трудовых отношений с работником. За 2024 год выявлено 139 человек, в отношении которых работодателями были оформлены трудовые договора.</a:t>
            </a:r>
            <a:endParaRPr lang="ru-RU" sz="1200" dirty="0">
              <a:effectLst/>
              <a:ea typeface="Times New Roman" panose="02020603050405020304" pitchFamily="18" charset="0"/>
            </a:endParaRPr>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муниципальный округ»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698655"/>
            <a:ext cx="1987826" cy="830997"/>
          </a:xfrm>
          <a:prstGeom prst="rect">
            <a:avLst/>
          </a:prstGeom>
        </p:spPr>
        <p:txBody>
          <a:bodyPr wrap="square">
            <a:spAutoFit/>
          </a:bodyPr>
          <a:lstStyle/>
          <a:p>
            <a:pPr algn="ctr"/>
            <a:r>
              <a:rPr lang="ru-RU" sz="1200"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a:t>
            </a:r>
            <a:r>
              <a:rPr lang="ru-RU" sz="2400" b="1" i="1" dirty="0" smtClean="0">
                <a:cs typeface="Times New Roman" pitchFamily="18" charset="0"/>
              </a:rPr>
              <a:t>муниципального округа» </a:t>
            </a:r>
            <a:r>
              <a:rPr lang="ru-RU" sz="2400" b="1" i="1" dirty="0">
                <a:cs typeface="Times New Roman" pitchFamily="18" charset="0"/>
              </a:rPr>
              <a:t>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2554545"/>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a:t>
            </a:r>
            <a:r>
              <a:rPr lang="ru-RU" b="1" dirty="0" smtClean="0">
                <a:latin typeface="Times New Roman" panose="02020603050405020304" pitchFamily="18" charset="0"/>
              </a:rPr>
              <a:t>31,062% </a:t>
            </a:r>
            <a:r>
              <a:rPr lang="ru-RU" b="1" dirty="0">
                <a:latin typeface="Times New Roman" panose="02020603050405020304" pitchFamily="18" charset="0"/>
              </a:rPr>
              <a:t>в </a:t>
            </a:r>
            <a:r>
              <a:rPr lang="ru-RU" b="1" dirty="0" smtClean="0">
                <a:latin typeface="Times New Roman" panose="02020603050405020304" pitchFamily="18" charset="0"/>
              </a:rPr>
              <a:t>бюджет </a:t>
            </a:r>
            <a:r>
              <a:rPr lang="ru-RU" b="1" dirty="0">
                <a:latin typeface="Times New Roman" panose="02020603050405020304" pitchFamily="18" charset="0"/>
              </a:rPr>
              <a:t>МО «Угранский </a:t>
            </a:r>
            <a:r>
              <a:rPr lang="ru-RU" b="1" dirty="0" smtClean="0">
                <a:latin typeface="Times New Roman" panose="02020603050405020304" pitchFamily="18" charset="0"/>
              </a:rPr>
              <a:t>муниципальный округ» </a:t>
            </a:r>
            <a:r>
              <a:rPr lang="ru-RU" b="1" dirty="0">
                <a:latin typeface="Times New Roman" panose="02020603050405020304" pitchFamily="18" charset="0"/>
              </a:rPr>
              <a:t>Смоленской области:</a:t>
            </a:r>
            <a:endParaRPr lang="ru-RU" dirty="0">
              <a:latin typeface="Times New Roman" panose="02020603050405020304" pitchFamily="18" charset="0"/>
            </a:endParaRPr>
          </a:p>
          <a:p>
            <a:r>
              <a:rPr lang="ru-RU" b="1" dirty="0" smtClean="0">
                <a:latin typeface="Times New Roman" panose="02020603050405020304" pitchFamily="18" charset="0"/>
              </a:rPr>
              <a:t>Пример</a:t>
            </a:r>
            <a:r>
              <a:rPr lang="ru-RU" b="1" dirty="0">
                <a:latin typeface="Times New Roman" panose="02020603050405020304" pitchFamily="18" charset="0"/>
              </a:rPr>
              <a:t>:</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a:t>
            </a:r>
            <a:r>
              <a:rPr lang="ru-RU" dirty="0" smtClean="0">
                <a:latin typeface="Times New Roman" panose="02020603050405020304" pitchFamily="18" charset="0"/>
              </a:rPr>
              <a:t>муниципальный округ» </a:t>
            </a:r>
            <a:r>
              <a:rPr lang="ru-RU" dirty="0">
                <a:latin typeface="Times New Roman" panose="02020603050405020304" pitchFamily="18" charset="0"/>
              </a:rPr>
              <a:t>Смоленской области= 2 600 руб. × </a:t>
            </a:r>
            <a:r>
              <a:rPr lang="ru-RU" dirty="0" smtClean="0">
                <a:latin typeface="Times New Roman" panose="02020603050405020304" pitchFamily="18" charset="0"/>
              </a:rPr>
              <a:t>31,062% </a:t>
            </a:r>
            <a:r>
              <a:rPr lang="ru-RU" dirty="0">
                <a:latin typeface="Times New Roman" panose="02020603050405020304" pitchFamily="18" charset="0"/>
              </a:rPr>
              <a:t>= </a:t>
            </a:r>
            <a:r>
              <a:rPr lang="ru-RU" b="1" dirty="0" smtClean="0">
                <a:latin typeface="Times New Roman" panose="02020603050405020304" pitchFamily="18" charset="0"/>
              </a:rPr>
              <a:t>807,6 </a:t>
            </a:r>
            <a:r>
              <a:rPr lang="ru-RU" dirty="0">
                <a:latin typeface="Times New Roman" panose="02020603050405020304" pitchFamily="18" charset="0"/>
              </a:rPr>
              <a:t>руб</a:t>
            </a:r>
            <a:r>
              <a:rPr lang="ru-RU" dirty="0" smtClean="0">
                <a:latin typeface="Times New Roman" panose="02020603050405020304" pitchFamily="18" charset="0"/>
              </a:rPr>
              <a:t>.</a:t>
            </a:r>
            <a:endParaRPr lang="ru-RU" dirty="0">
              <a:latin typeface="Times New Roman" panose="02020603050405020304" pitchFamily="18" charset="0"/>
            </a:endParaRPr>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27</a:t>
            </a:fld>
            <a:endParaRPr lang="ru-RU" dirty="0"/>
          </a:p>
        </p:txBody>
      </p:sp>
      <p:sp>
        <p:nvSpPr>
          <p:cNvPr id="2" name="Прямоугольник 1"/>
          <p:cNvSpPr/>
          <p:nvPr/>
        </p:nvSpPr>
        <p:spPr>
          <a:xfrm>
            <a:off x="128187" y="6379030"/>
            <a:ext cx="10075491" cy="461665"/>
          </a:xfrm>
          <a:prstGeom prst="rect">
            <a:avLst/>
          </a:prstGeom>
        </p:spPr>
        <p:txBody>
          <a:bodyPr wrap="square">
            <a:spAutoFit/>
          </a:bodyPr>
          <a:lstStyle/>
          <a:p>
            <a:r>
              <a:rPr lang="ru-RU" sz="1200" b="1" dirty="0">
                <a:solidFill>
                  <a:srgbClr val="000000"/>
                </a:solidFill>
                <a:latin typeface="Franklin Gothic Book" panose="020B0503020102020204" pitchFamily="34" charset="0"/>
              </a:rPr>
              <a:t>*Указаны нормативы распределения налога на доходы физических лиц с доходов, источником которых является налоговый агент, с доходов, полученных от осуществления предпринимательской </a:t>
            </a:r>
            <a:r>
              <a:rPr lang="ru-RU" sz="1200" b="1" dirty="0"/>
              <a:t>деятельности, с доходов, полученных в соответствии со ст. 228 Налогового кодекса РФ</a:t>
            </a:r>
            <a:endParaRPr lang="ru-RU" sz="1200"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66769" y="985474"/>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a:t>
            </a:r>
            <a:r>
              <a:rPr lang="ru-RU" sz="2400" b="1" i="1" dirty="0" smtClean="0">
                <a:cs typeface="Times New Roman" pitchFamily="18" charset="0"/>
              </a:rPr>
              <a:t>муниципального округа» </a:t>
            </a:r>
            <a:r>
              <a:rPr lang="ru-RU" sz="2400" b="1" i="1" dirty="0">
                <a:cs typeface="Times New Roman" pitchFamily="18" charset="0"/>
              </a:rPr>
              <a:t>Смоленской  </a:t>
            </a:r>
            <a:r>
              <a:rPr lang="ru-RU" sz="2400" b="1" i="1" dirty="0" smtClean="0">
                <a:cs typeface="Times New Roman" pitchFamily="18" charset="0"/>
              </a:rPr>
              <a:t>области</a:t>
            </a:r>
            <a:endParaRPr lang="ru-RU" sz="2400" dirty="0"/>
          </a:p>
        </p:txBody>
      </p:sp>
      <p:sp>
        <p:nvSpPr>
          <p:cNvPr id="9" name="Прямоугольник 8"/>
          <p:cNvSpPr/>
          <p:nvPr/>
        </p:nvSpPr>
        <p:spPr>
          <a:xfrm>
            <a:off x="4683094" y="902647"/>
            <a:ext cx="6845916" cy="2062103"/>
          </a:xfrm>
          <a:prstGeom prst="rect">
            <a:avLst/>
          </a:prstGeom>
        </p:spPr>
        <p:txBody>
          <a:bodyPr wrap="square">
            <a:spAutoFit/>
          </a:bodyPr>
          <a:lstStyle/>
          <a:p>
            <a:pPr fontAlgn="b"/>
            <a:r>
              <a:rPr lang="ru-RU" sz="1600" b="1" dirty="0"/>
              <a:t>Земельный </a:t>
            </a:r>
            <a:r>
              <a:rPr lang="ru-RU" sz="1600" b="1" dirty="0" smtClean="0"/>
              <a:t>налог</a:t>
            </a:r>
          </a:p>
          <a:p>
            <a:r>
              <a:rPr lang="ru-RU" sz="1400" dirty="0"/>
              <a:t>Налоговая ставка зависит от </a:t>
            </a:r>
          </a:p>
          <a:p>
            <a:r>
              <a:rPr lang="ru-RU" sz="1400" dirty="0"/>
              <a:t>кадастровой стоимости земельного участка и его назначения, составляет: </a:t>
            </a:r>
          </a:p>
          <a:p>
            <a:pPr marL="285750" indent="-285750">
              <a:buFont typeface="Arial" panose="020B0604020202020204" pitchFamily="34" charset="0"/>
              <a:buChar char="•"/>
            </a:pPr>
            <a:r>
              <a:rPr lang="ru-RU" sz="1400" dirty="0" smtClean="0"/>
              <a:t>0,3</a:t>
            </a:r>
            <a:r>
              <a:rPr lang="ru-RU" sz="1400" dirty="0"/>
              <a:t>% - в отношении участков, </a:t>
            </a:r>
          </a:p>
          <a:p>
            <a:r>
              <a:rPr lang="ru-RU" sz="1400" dirty="0"/>
              <a:t>занятых жилищным фондом, сельскохозяйственного назначения или </a:t>
            </a:r>
          </a:p>
          <a:p>
            <a:r>
              <a:rPr lang="ru-RU" sz="1400" dirty="0"/>
              <a:t>приобретенных (предоставленных) для </a:t>
            </a:r>
          </a:p>
          <a:p>
            <a:r>
              <a:rPr lang="ru-RU" sz="1400" dirty="0"/>
              <a:t>личного подсобного хозяйства, </a:t>
            </a:r>
          </a:p>
          <a:p>
            <a:r>
              <a:rPr lang="ru-RU" sz="1400" dirty="0"/>
              <a:t>садоводства, огородничества, животноводства или дачного хозяйства; </a:t>
            </a:r>
          </a:p>
          <a:p>
            <a:pPr marL="285750" indent="-285750">
              <a:buFont typeface="Arial" panose="020B0604020202020204" pitchFamily="34" charset="0"/>
              <a:buChar char="•"/>
            </a:pPr>
            <a:r>
              <a:rPr lang="ru-RU" sz="1400" dirty="0" smtClean="0"/>
              <a:t>1,5</a:t>
            </a:r>
            <a:r>
              <a:rPr lang="ru-RU" sz="1400" dirty="0"/>
              <a:t>% - в отношении других земельных участков. </a:t>
            </a:r>
          </a:p>
        </p:txBody>
      </p:sp>
      <p:sp>
        <p:nvSpPr>
          <p:cNvPr id="15" name="Овал 14"/>
          <p:cNvSpPr/>
          <p:nvPr/>
        </p:nvSpPr>
        <p:spPr>
          <a:xfrm>
            <a:off x="904712" y="2097518"/>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28</a:t>
            </a:fld>
            <a:endParaRPr lang="ru-RU" dirty="0"/>
          </a:p>
        </p:txBody>
      </p:sp>
      <p:sp>
        <p:nvSpPr>
          <p:cNvPr id="2" name="Прямоугольник 1"/>
          <p:cNvSpPr/>
          <p:nvPr/>
        </p:nvSpPr>
        <p:spPr>
          <a:xfrm>
            <a:off x="166769" y="3393736"/>
            <a:ext cx="10712904" cy="3170099"/>
          </a:xfrm>
          <a:prstGeom prst="rect">
            <a:avLst/>
          </a:prstGeom>
        </p:spPr>
        <p:txBody>
          <a:bodyPr wrap="square">
            <a:spAutoFit/>
          </a:bodyPr>
          <a:lstStyle/>
          <a:p>
            <a:r>
              <a:rPr lang="ru-RU" sz="1600" b="1" dirty="0"/>
              <a:t>Налог на имущество физических лиц </a:t>
            </a:r>
            <a:endParaRPr lang="ru-RU" sz="1600" b="1" dirty="0" smtClean="0"/>
          </a:p>
          <a:p>
            <a:r>
              <a:rPr lang="ru-RU" sz="1400" dirty="0"/>
              <a:t>Базовый размер налоговых ставок составляет: </a:t>
            </a:r>
          </a:p>
          <a:p>
            <a:r>
              <a:rPr lang="ru-RU" sz="1400" dirty="0"/>
              <a:t>1) 0,1% в отношении: </a:t>
            </a:r>
          </a:p>
          <a:p>
            <a:r>
              <a:rPr lang="ru-RU" sz="1400" dirty="0"/>
              <a:t>-</a:t>
            </a:r>
            <a:r>
              <a:rPr lang="ru-RU" sz="1400" dirty="0" smtClean="0"/>
              <a:t> </a:t>
            </a:r>
            <a:r>
              <a:rPr lang="ru-RU" sz="1400" dirty="0"/>
              <a:t>жилых домов и их частей, квартир и их частей, комнат; </a:t>
            </a:r>
          </a:p>
          <a:p>
            <a:r>
              <a:rPr lang="ru-RU" sz="1400" dirty="0"/>
              <a:t>-</a:t>
            </a:r>
            <a:r>
              <a:rPr lang="ru-RU" sz="1400" dirty="0" smtClean="0"/>
              <a:t> </a:t>
            </a:r>
            <a:r>
              <a:rPr lang="ru-RU" sz="1400" dirty="0"/>
              <a:t>объектов незавершенного строительства в случае, если проектируемым назначением таких объектов является жилой дом; </a:t>
            </a:r>
          </a:p>
          <a:p>
            <a:r>
              <a:rPr lang="ru-RU" sz="1400" dirty="0"/>
              <a:t>-</a:t>
            </a:r>
            <a:r>
              <a:rPr lang="ru-RU" sz="1400" dirty="0" smtClean="0"/>
              <a:t> </a:t>
            </a:r>
            <a:r>
              <a:rPr lang="ru-RU" sz="1400" dirty="0"/>
              <a:t>единых недвижимых комплексов, в состав которых входит хотя бы один жилой дом; </a:t>
            </a:r>
          </a:p>
          <a:p>
            <a:r>
              <a:rPr lang="ru-RU" sz="1400" dirty="0"/>
              <a:t>-</a:t>
            </a:r>
            <a:r>
              <a:rPr lang="ru-RU" sz="1400" dirty="0" smtClean="0"/>
              <a:t> </a:t>
            </a:r>
            <a:r>
              <a:rPr lang="ru-RU" sz="1400" dirty="0"/>
              <a:t>гаражей и </a:t>
            </a:r>
            <a:r>
              <a:rPr lang="ru-RU" sz="1400" dirty="0" err="1"/>
              <a:t>машино</a:t>
            </a:r>
            <a:r>
              <a:rPr lang="ru-RU" sz="1400" dirty="0"/>
              <a:t>-мест; </a:t>
            </a:r>
          </a:p>
          <a:p>
            <a:r>
              <a:rPr lang="ru-RU" sz="1400" dirty="0"/>
              <a:t>-</a:t>
            </a:r>
            <a:r>
              <a:rPr lang="ru-RU" sz="1400" dirty="0" smtClean="0"/>
              <a:t> </a:t>
            </a:r>
            <a:r>
              <a:rPr lang="ru-RU" sz="1400" dirty="0"/>
              <a:t>хозяйственных строений или сооружений, площадь каждого из которых не превышает 50 кв. м и которые расположены на земельных участках, предоставленных для ведения личного подсобного, дачного хозяйства, огородничества, садоводства или </a:t>
            </a:r>
          </a:p>
          <a:p>
            <a:r>
              <a:rPr lang="ru-RU" sz="1400" dirty="0"/>
              <a:t>индивидуального жилищного строительства </a:t>
            </a:r>
          </a:p>
          <a:p>
            <a:r>
              <a:rPr lang="ru-RU" sz="1400" dirty="0"/>
              <a:t>2) 2% в отношении имущества, кадастровая стоимость которого превышает 300 млн руб. (за исключением гаражей и </a:t>
            </a:r>
            <a:r>
              <a:rPr lang="ru-RU" sz="1400" dirty="0" err="1"/>
              <a:t>машино</a:t>
            </a:r>
            <a:r>
              <a:rPr lang="ru-RU" sz="1400" dirty="0"/>
              <a:t>-мест в таких объектах); </a:t>
            </a:r>
          </a:p>
          <a:p>
            <a:r>
              <a:rPr lang="ru-RU" sz="1400" dirty="0"/>
              <a:t>3) 0,5% в отношении иного имущества. </a:t>
            </a:r>
          </a:p>
          <a:p>
            <a:endParaRPr lang="ru-RU" sz="1600" dirty="0"/>
          </a:p>
        </p:txBody>
      </p:sp>
    </p:spTree>
    <p:extLst>
      <p:ext uri="{BB962C8B-B14F-4D97-AF65-F5344CB8AC3E}">
        <p14:creationId xmlns:p14="http://schemas.microsoft.com/office/powerpoint/2010/main" val="1749895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29</a:t>
            </a:fld>
            <a:endParaRPr lang="ru-RU" dirty="0"/>
          </a:p>
        </p:txBody>
      </p:sp>
      <p:sp>
        <p:nvSpPr>
          <p:cNvPr id="2" name="Прямоугольник 1"/>
          <p:cNvSpPr/>
          <p:nvPr/>
        </p:nvSpPr>
        <p:spPr>
          <a:xfrm>
            <a:off x="768055" y="594702"/>
            <a:ext cx="10442869" cy="5196294"/>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a:t>
            </a:r>
            <a:r>
              <a:rPr lang="ru-RU" sz="1400" dirty="0" smtClean="0">
                <a:solidFill>
                  <a:srgbClr val="000000"/>
                </a:solidFill>
                <a:latin typeface="Times New Roman" panose="02020603050405020304" pitchFamily="18" charset="0"/>
                <a:ea typeface="Calibri" panose="020F0502020204030204" pitchFamily="34" charset="0"/>
              </a:rPr>
              <a:t>Угранского окружного совета депутатов , </a:t>
            </a:r>
            <a:r>
              <a:rPr lang="ru-RU" sz="1400" dirty="0">
                <a:solidFill>
                  <a:srgbClr val="000000"/>
                </a:solidFill>
                <a:latin typeface="Times New Roman" panose="02020603050405020304" pitchFamily="18" charset="0"/>
                <a:ea typeface="Calibri" panose="020F0502020204030204" pitchFamily="34" charset="0"/>
              </a:rPr>
              <a:t>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a:t>
            </a:r>
            <a:r>
              <a:rPr lang="ru-RU" sz="1400" dirty="0" smtClean="0">
                <a:solidFill>
                  <a:srgbClr val="000000"/>
                </a:solidFill>
                <a:latin typeface="Times New Roman" panose="02020603050405020304" pitchFamily="18" charset="0"/>
                <a:ea typeface="Calibri" panose="020F0502020204030204" pitchFamily="34" charset="0"/>
              </a:rPr>
              <a:t>муниципальный округ» </a:t>
            </a:r>
            <a:r>
              <a:rPr lang="ru-RU" sz="1400" dirty="0">
                <a:solidFill>
                  <a:srgbClr val="000000"/>
                </a:solidFill>
                <a:latin typeface="Times New Roman" panose="02020603050405020304" pitchFamily="18" charset="0"/>
                <a:ea typeface="Calibri" panose="020F0502020204030204" pitchFamily="34" charset="0"/>
              </a:rPr>
              <a:t>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ежегодно </a:t>
            </a:r>
            <a:r>
              <a:rPr lang="ru-RU" sz="1400" dirty="0">
                <a:solidFill>
                  <a:srgbClr val="000000"/>
                </a:solidFill>
                <a:latin typeface="Times New Roman" panose="02020603050405020304" pitchFamily="18" charset="0"/>
                <a:ea typeface="Calibri" panose="020F0502020204030204" pitchFamily="34" charset="0"/>
              </a:rPr>
              <a:t>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3</a:t>
            </a:fld>
            <a:endParaRPr lang="ru-RU" dirty="0"/>
          </a:p>
        </p:txBody>
      </p:sp>
      <p:sp>
        <p:nvSpPr>
          <p:cNvPr id="6" name="object 5"/>
          <p:cNvSpPr txBox="1"/>
          <p:nvPr/>
        </p:nvSpPr>
        <p:spPr>
          <a:xfrm>
            <a:off x="2452647" y="151500"/>
            <a:ext cx="7836490" cy="655500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.4-12</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процесс……………………………………………………………………………………….…13</a:t>
            </a:r>
          </a:p>
          <a:p>
            <a:pPr marL="295275" indent="-285750" defTabSz="685800">
              <a:spcBef>
                <a:spcPts val="71"/>
              </a:spcBef>
              <a:buClr>
                <a:schemeClr val="accent1">
                  <a:lumMod val="75000"/>
                </a:schemeClr>
              </a:buClr>
              <a:buFont typeface="Wingdings" panose="05000000000000000000" pitchFamily="2" charset="2"/>
              <a:buChar char="Ø"/>
            </a:pPr>
            <a:r>
              <a:rPr lang="ru-RU" sz="1300" i="1" spc="-4" dirty="0">
                <a:latin typeface="Calibri "/>
              </a:rPr>
              <a:t>Участие граждан в бюджетном  процессе. . . . . . . . . . ……………………………………. . . .  .. </a:t>
            </a:r>
            <a:r>
              <a:rPr lang="ru-RU" sz="1300" i="1" spc="-4" dirty="0" smtClean="0">
                <a:latin typeface="Calibri "/>
              </a:rPr>
              <a:t>14-16</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………………………………………………..17</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a:t>
            </a:r>
            <a:r>
              <a:rPr lang="ru-RU" sz="1300" i="1" spc="-5" dirty="0" smtClean="0">
                <a:latin typeface="Calibri "/>
              </a:rPr>
              <a:t>бюджета муниципального округа………………………………..….18</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……………………………….....19</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…………………………………....20-21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……………………..………………………………………………………..23</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26</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………...……………………………………….27-28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фонд……………………………………………………………………………………………29-30 Какие  </a:t>
            </a:r>
            <a:r>
              <a:rPr lang="ru-RU" sz="1300" i="1" dirty="0">
                <a:latin typeface="Calibri "/>
              </a:rPr>
              <a:t>налоги уплачивают в местный бюджет граждане муниципального образования</a:t>
            </a:r>
            <a:r>
              <a:rPr lang="ru-RU" sz="1300" i="1" dirty="0" smtClean="0">
                <a:latin typeface="Calibri "/>
              </a:rPr>
              <a:t>?........31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………………………………………….…..32-33</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поступлений…………………..……………………………..36-37</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округа……………….…………………………………………………38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……………………………………….............39</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расходов………………………………….40</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……………......41</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бюджета……………………………………………………………42-43</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a:t>
            </a:r>
            <a:r>
              <a:rPr lang="en-US" sz="1300" i="1" dirty="0" smtClean="0">
                <a:latin typeface="Calibri "/>
              </a:rPr>
              <a:t>3</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.44-57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a:t>
            </a:r>
            <a:r>
              <a:rPr lang="ru-RU" altLang="ru-RU" sz="1300" i="1" dirty="0" smtClean="0">
                <a:latin typeface="Calibri "/>
                <a:ea typeface="Calibri" panose="020F0502020204030204" pitchFamily="34" charset="0"/>
              </a:rPr>
              <a:t>бюджета муниципального округа………………………………………………….………..…58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………………….........................60-61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…………………………………………62</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63</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649054"/>
            <a:ext cx="7812404" cy="3112283"/>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8667051" y="3649054"/>
            <a:ext cx="3271952" cy="2367186"/>
          </a:xfrm>
          <a:prstGeom prst="rect">
            <a:avLst/>
          </a:prstGeom>
        </p:spPr>
      </p:pic>
      <p:sp>
        <p:nvSpPr>
          <p:cNvPr id="7" name="object 2"/>
          <p:cNvSpPr/>
          <p:nvPr/>
        </p:nvSpPr>
        <p:spPr>
          <a:xfrm>
            <a:off x="12114" y="0"/>
            <a:ext cx="12179886" cy="534735"/>
          </a:xfrm>
          <a:prstGeom prst="rect">
            <a:avLst/>
          </a:prstGeom>
          <a:blipFill>
            <a:blip r:embed="rId4"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8940516" y="1502152"/>
            <a:ext cx="2600041" cy="1200329"/>
          </a:xfrm>
          <a:prstGeom prst="rect">
            <a:avLst/>
          </a:prstGeom>
        </p:spPr>
        <p:txBody>
          <a:bodyPr wrap="square">
            <a:spAutoFit/>
          </a:bodyPr>
          <a:lstStyle/>
          <a:p>
            <a:pPr marL="285750" indent="285750" algn="ctr">
              <a:buFont typeface="Wingdings" panose="05000000000000000000" pitchFamily="2" charset="2"/>
              <a:buChar char="ü"/>
              <a:defRPr/>
            </a:pPr>
            <a:r>
              <a:rPr lang="ru-RU" sz="1200" dirty="0">
                <a:solidFill>
                  <a:srgbClr val="000000"/>
                </a:solidFill>
              </a:rPr>
              <a:t>ООО </a:t>
            </a:r>
            <a:r>
              <a:rPr lang="ru-RU" sz="1200" dirty="0" smtClean="0">
                <a:solidFill>
                  <a:srgbClr val="000000"/>
                </a:solidFill>
              </a:rPr>
              <a:t>«</a:t>
            </a:r>
            <a:r>
              <a:rPr lang="ru-RU" sz="1200" dirty="0" smtClean="0"/>
              <a:t>ФОРЭСТ-ЛАЙФ</a:t>
            </a:r>
            <a:r>
              <a:rPr lang="ru-RU" sz="1200" dirty="0" smtClean="0">
                <a:solidFill>
                  <a:srgbClr val="000000"/>
                </a:solidFill>
              </a:rPr>
              <a:t>» - </a:t>
            </a:r>
            <a:r>
              <a:rPr lang="ru-RU" sz="1200" dirty="0">
                <a:solidFill>
                  <a:srgbClr val="000000"/>
                </a:solidFill>
              </a:rPr>
              <a:t>предприятие по </a:t>
            </a:r>
            <a:r>
              <a:rPr lang="ru-RU" sz="1200" dirty="0" smtClean="0">
                <a:solidFill>
                  <a:srgbClr val="000000"/>
                </a:solidFill>
              </a:rPr>
              <a:t>лесозаготовке </a:t>
            </a:r>
            <a:r>
              <a:rPr lang="ru-RU" sz="1200" dirty="0">
                <a:solidFill>
                  <a:srgbClr val="000000"/>
                </a:solidFill>
              </a:rPr>
              <a:t>и лесопереработке, расположенное в Угранском </a:t>
            </a:r>
            <a:r>
              <a:rPr lang="ru-RU" sz="1200" dirty="0" smtClean="0">
                <a:solidFill>
                  <a:srgbClr val="000000"/>
                </a:solidFill>
              </a:rPr>
              <a:t>муниципальном округе </a:t>
            </a:r>
            <a:r>
              <a:rPr lang="ru-RU" sz="1200" dirty="0">
                <a:solidFill>
                  <a:srgbClr val="000000"/>
                </a:solidFill>
              </a:rPr>
              <a:t>Смоленской области</a:t>
            </a:r>
            <a:r>
              <a:rPr lang="ru-RU" sz="1200" dirty="0" smtClean="0">
                <a:solidFill>
                  <a:prstClr val="black"/>
                </a:solidFill>
              </a:rPr>
              <a:t>;</a:t>
            </a:r>
            <a:endParaRPr lang="ru-RU" altLang="ru-RU" sz="1200" dirty="0">
              <a:solidFill>
                <a:prstClr val="black"/>
              </a:solidFill>
            </a:endParaRPr>
          </a:p>
        </p:txBody>
      </p:sp>
      <p:sp>
        <p:nvSpPr>
          <p:cNvPr id="8" name="Прямоугольник 7"/>
          <p:cNvSpPr/>
          <p:nvPr/>
        </p:nvSpPr>
        <p:spPr>
          <a:xfrm>
            <a:off x="119640" y="1502152"/>
            <a:ext cx="798177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b="1" dirty="0">
                <a:solidFill>
                  <a:prstClr val="black"/>
                </a:solidFill>
              </a:rPr>
              <a:t>ООО «Угранский карьер»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 </a:t>
            </a:r>
          </a:p>
          <a:p>
            <a:pPr marL="285750" algn="ctr">
              <a:defRPr/>
            </a:pPr>
            <a:r>
              <a:rPr lang="ru-RU" sz="1200" dirty="0" smtClean="0"/>
              <a:t>В </a:t>
            </a:r>
            <a:r>
              <a:rPr lang="ru-RU" sz="1200" dirty="0"/>
              <a:t>2024  году  было отгружено товаров собственного производства на сумму 678,82  млн. рублей. Индекс промышленного производства составил 103,7 % в сопоставимой оценке. Доля в общем объеме отгруженной продукции промышленности района составляет 62,4 %. Угранский карьер является одним из крупнейших предприятий по выпуску нерудных строительных материалов в Смоленской области.  Производимая продукция щебень и песок имеют большой спрос на рынке строительных материалов. Предприятие относится к категории средних предприятий. Численность работников на данном предприятии в 2023 году составила 240 человек. В 2025-2027годах на предприятии планируется рост объемов </a:t>
            </a:r>
            <a:endParaRPr lang="ru-RU" altLang="ru-RU" sz="12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31</a:t>
            </a:fld>
            <a:endParaRPr lang="ru-RU" dirty="0"/>
          </a:p>
        </p:txBody>
      </p:sp>
    </p:spTree>
    <p:extLst>
      <p:ext uri="{BB962C8B-B14F-4D97-AF65-F5344CB8AC3E}">
        <p14:creationId xmlns:p14="http://schemas.microsoft.com/office/powerpoint/2010/main" val="176907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6534" t="-680" r="22345" b="680"/>
          <a:stretch/>
        </p:blipFill>
        <p:spPr>
          <a:xfrm>
            <a:off x="11402567" y="5751320"/>
            <a:ext cx="854294" cy="1038744"/>
          </a:xfrm>
          <a:prstGeom prst="rect">
            <a:avLst/>
          </a:prstGeom>
        </p:spPr>
      </p:pic>
      <p:sp>
        <p:nvSpPr>
          <p:cNvPr id="10" name="object 2"/>
          <p:cNvSpPr/>
          <p:nvPr/>
        </p:nvSpPr>
        <p:spPr>
          <a:xfrm>
            <a:off x="-30734" y="0"/>
            <a:ext cx="12222733" cy="345004"/>
          </a:xfrm>
          <a:prstGeom prst="rect">
            <a:avLst/>
          </a:prstGeom>
          <a:blipFill>
            <a:blip r:embed="rId3" cstate="print"/>
            <a:stretch>
              <a:fillRect/>
            </a:stretch>
          </a:blipFill>
        </p:spPr>
        <p:txBody>
          <a:bodyPr wrap="square" lIns="0" tIns="0" rIns="0" bIns="0" rtlCol="0"/>
          <a:lstStyle/>
          <a:p>
            <a:r>
              <a:rPr lang="ru-RU" sz="2800" b="1">
                <a:ea typeface="Times New Roman" panose="02020603050405020304" pitchFamily="18" charset="0"/>
              </a:rPr>
              <a:t>Основные характеристики к  бюджету на 2025-2027 годы</a:t>
            </a:r>
            <a:endParaRPr lang="ru-RU" sz="2800" b="1" dirty="0"/>
          </a:p>
        </p:txBody>
      </p:sp>
      <p:sp>
        <p:nvSpPr>
          <p:cNvPr id="7" name="AutoShape 2" descr="https://klike.net/uploads/posts/2023-02/1675493977_3-4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klike.net/uploads/posts/2023-02/1675493989_3-77.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https://klike.net/uploads/posts/2023-02/1675493989_3-77.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Rectangle 7"/>
          <p:cNvSpPr>
            <a:spLocks noChangeArrowheads="1"/>
          </p:cNvSpPr>
          <p:nvPr/>
        </p:nvSpPr>
        <p:spPr bwMode="auto">
          <a:xfrm>
            <a:off x="68366" y="354939"/>
            <a:ext cx="12041025" cy="655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just"/>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Решение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Угранского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окружного Совета депутатов от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18.06.2025 №5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«О внесении изменений в решение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Угранского окружного Совета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депутатов от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10.12.2024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48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«О бюджете муниципального образования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«Угранский муниципальный округ»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Смоленской области на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2025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год и на плановый период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2026 и 2027 </a:t>
            </a:r>
            <a:r>
              <a:rPr lang="ru-RU" altLang="ru-RU"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годов» </a:t>
            </a:r>
            <a:r>
              <a:rPr lang="ru-RU" altLang="ru-RU"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ru-RU" altLang="ru-RU" sz="1400"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далее </a:t>
            </a:r>
            <a:r>
              <a:rPr lang="ru-RU" altLang="ru-RU" sz="1400"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–решение о бюджете)  подготовлен  </a:t>
            </a:r>
            <a:r>
              <a:rPr lang="ru-RU" altLang="ru-RU" sz="1400"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финансовым </a:t>
            </a:r>
            <a:r>
              <a:rPr lang="ru-RU" altLang="ru-RU" sz="1400"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управлением Администрации муниципального образования </a:t>
            </a:r>
            <a:r>
              <a:rPr lang="ru-RU" altLang="ru-RU" sz="1400" b="1" i="1" dirty="0" smtClean="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«Угранский муниципальный округ» </a:t>
            </a:r>
            <a:r>
              <a:rPr lang="ru-RU" altLang="ru-RU" sz="1400" b="1" i="1" dirty="0">
                <a:solidFill>
                  <a:schemeClr val="accent5">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Смоленской области в соответствии с требованиями, установленными Бюджетным кодексом Российской Федерации. </a:t>
            </a:r>
          </a:p>
          <a:p>
            <a:pPr algn="just" fontAlgn="base">
              <a:spcBef>
                <a:spcPct val="0"/>
              </a:spcBef>
              <a:spcAft>
                <a:spcPct val="0"/>
              </a:spcAft>
            </a:pPr>
            <a:endParaRPr lang="ru-RU" altLang="ru-RU" sz="600" b="1" i="1" dirty="0">
              <a:solidFill>
                <a:schemeClr val="accent5">
                  <a:lumMod val="25000"/>
                </a:schemeClr>
              </a:solidFill>
              <a:latin typeface="Times New Roman" panose="02020603050405020304" pitchFamily="18" charset="0"/>
              <a:cs typeface="Times New Roman" panose="02020603050405020304" pitchFamily="18" charset="0"/>
            </a:endParaRPr>
          </a:p>
          <a:p>
            <a:pPr eaLnBrk="0" hangingPunct="0"/>
            <a:r>
              <a:rPr lang="ru-RU" altLang="ru-RU" sz="1400" b="1" i="1" dirty="0">
                <a:solidFill>
                  <a:schemeClr val="accent5">
                    <a:lumMod val="25000"/>
                  </a:schemeClr>
                </a:solidFill>
                <a:ea typeface="Times New Roman"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Основные</a:t>
            </a:r>
            <a:r>
              <a:rPr lang="ru-RU" b="1" spc="-40"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параметры</a:t>
            </a:r>
            <a:r>
              <a:rPr lang="ru-RU" b="1" spc="-25"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бюджета</a:t>
            </a:r>
            <a:r>
              <a:rPr lang="ru-RU" b="1" spc="-15"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муниципального</a:t>
            </a:r>
            <a:r>
              <a:rPr lang="ru-RU" b="1" spc="10"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образования</a:t>
            </a:r>
            <a:r>
              <a:rPr lang="ru-RU" b="1" spc="10"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smtClean="0">
                <a:solidFill>
                  <a:schemeClr val="accent5">
                    <a:lumMod val="25000"/>
                  </a:schemeClr>
                </a:solidFill>
                <a:latin typeface="Times New Roman" panose="02020603050405020304" pitchFamily="18" charset="0"/>
                <a:cs typeface="Times New Roman" panose="02020603050405020304" pitchFamily="18" charset="0"/>
              </a:rPr>
              <a:t>«Угранский муниципальный округ»</a:t>
            </a:r>
            <a:r>
              <a:rPr lang="ru-RU" b="1" spc="5" dirty="0" smtClean="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Смоленской</a:t>
            </a:r>
            <a:r>
              <a:rPr lang="ru-RU" b="1" spc="5"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области</a:t>
            </a:r>
            <a:r>
              <a:rPr lang="ru-RU" b="1" spc="5"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(далее</a:t>
            </a:r>
            <a:r>
              <a:rPr lang="ru-RU" b="1" spc="10"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a:t>
            </a:r>
            <a:r>
              <a:rPr lang="ru-RU" b="1" spc="5"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бюджет</a:t>
            </a:r>
            <a:r>
              <a:rPr lang="ru-RU" b="1" spc="5" dirty="0">
                <a:solidFill>
                  <a:schemeClr val="accent5">
                    <a:lumMod val="25000"/>
                  </a:schemeClr>
                </a:solidFill>
                <a:latin typeface="Times New Roman" panose="02020603050405020304" pitchFamily="18" charset="0"/>
                <a:cs typeface="Times New Roman" panose="02020603050405020304" pitchFamily="18" charset="0"/>
              </a:rPr>
              <a:t> </a:t>
            </a:r>
            <a:r>
              <a:rPr lang="ru-RU" b="1" dirty="0">
                <a:solidFill>
                  <a:schemeClr val="accent5">
                    <a:lumMod val="25000"/>
                  </a:schemeClr>
                </a:solidFill>
                <a:latin typeface="Times New Roman" panose="02020603050405020304" pitchFamily="18" charset="0"/>
                <a:cs typeface="Times New Roman" panose="02020603050405020304" pitchFamily="18" charset="0"/>
              </a:rPr>
              <a:t>муниципального</a:t>
            </a:r>
            <a:r>
              <a:rPr lang="ru-RU" b="1" spc="10" dirty="0">
                <a:solidFill>
                  <a:schemeClr val="accent5">
                    <a:lumMod val="25000"/>
                  </a:schemeClr>
                </a:solidFill>
                <a:latin typeface="Times New Roman" panose="02020603050405020304" pitchFamily="18" charset="0"/>
                <a:cs typeface="Times New Roman" panose="02020603050405020304" pitchFamily="18" charset="0"/>
              </a:rPr>
              <a:t> </a:t>
            </a:r>
            <a:r>
              <a:rPr lang="ru-RU" b="1" spc="-10" dirty="0" smtClean="0">
                <a:solidFill>
                  <a:schemeClr val="accent5">
                    <a:lumMod val="25000"/>
                  </a:schemeClr>
                </a:solidFill>
                <a:latin typeface="Times New Roman" panose="02020603050405020304" pitchFamily="18" charset="0"/>
                <a:cs typeface="Times New Roman" panose="02020603050405020304" pitchFamily="18" charset="0"/>
              </a:rPr>
              <a:t>округа) </a:t>
            </a:r>
            <a:r>
              <a:rPr lang="ru-RU" b="1" dirty="0">
                <a:solidFill>
                  <a:schemeClr val="accent5">
                    <a:lumMod val="25000"/>
                  </a:schemeClr>
                </a:solidFill>
                <a:latin typeface="Times New Roman" panose="02020603050405020304" pitchFamily="18" charset="0"/>
                <a:cs typeface="Times New Roman" panose="02020603050405020304" pitchFamily="18" charset="0"/>
              </a:rPr>
              <a:t>,</a:t>
            </a:r>
            <a:r>
              <a:rPr lang="ru-RU" b="1" spc="-20" dirty="0">
                <a:solidFill>
                  <a:schemeClr val="accent5">
                    <a:lumMod val="25000"/>
                  </a:schemeClr>
                </a:solidFill>
                <a:latin typeface="Times New Roman" panose="02020603050405020304" pitchFamily="18" charset="0"/>
                <a:cs typeface="Times New Roman" panose="02020603050405020304" pitchFamily="18" charset="0"/>
              </a:rPr>
              <a:t> утверждены </a:t>
            </a:r>
            <a:r>
              <a:rPr lang="ru-RU" altLang="ru-RU" sz="1400" b="1" dirty="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в следующих объемах</a:t>
            </a:r>
            <a:r>
              <a:rPr lang="ru-RU" altLang="ru-RU" sz="14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a:t>
            </a:r>
          </a:p>
          <a:p>
            <a:pPr lvl="0" algn="r" eaLnBrk="0" hangingPunct="0"/>
            <a:r>
              <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(тыс</a:t>
            </a:r>
            <a:r>
              <a:rPr lang="ru-RU" altLang="ru-RU" sz="1200" b="1" dirty="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 рублей)</a:t>
            </a:r>
          </a:p>
          <a:p>
            <a:pPr lvl="0" algn="r" eaLnBrk="0" hangingPunct="0"/>
            <a:endParaRPr lang="ru-RU" altLang="ru-RU" dirty="0"/>
          </a:p>
          <a:p>
            <a:pPr eaLnBrk="0" fontAlgn="base" hangingPunct="0">
              <a:spcBef>
                <a:spcPct val="0"/>
              </a:spcBef>
              <a:spcAft>
                <a:spcPct val="0"/>
              </a:spcAft>
            </a:pPr>
            <a:endParaRPr lang="ru-RU" altLang="ru-RU" dirty="0"/>
          </a:p>
          <a:p>
            <a:pPr eaLnBrk="0" fontAlgn="base" hangingPunct="0">
              <a:spcBef>
                <a:spcPct val="0"/>
              </a:spcBef>
              <a:spcAft>
                <a:spcPct val="0"/>
              </a:spcAft>
            </a:pPr>
            <a:endParaRPr lang="ru-RU" altLang="ru-RU" dirty="0"/>
          </a:p>
          <a:p>
            <a:pPr eaLnBrk="0" fontAlgn="base" hangingPunct="0">
              <a:spcBef>
                <a:spcPct val="0"/>
              </a:spcBef>
              <a:spcAft>
                <a:spcPct val="0"/>
              </a:spcAft>
            </a:pPr>
            <a:endParaRPr lang="ru-RU" altLang="ru-RU" dirty="0"/>
          </a:p>
          <a:p>
            <a:pPr eaLnBrk="0" fontAlgn="base" hangingPunct="0">
              <a:spcBef>
                <a:spcPct val="0"/>
              </a:spcBef>
              <a:spcAft>
                <a:spcPct val="0"/>
              </a:spcAft>
            </a:pPr>
            <a:endParaRPr lang="ru-RU" altLang="ru-RU" dirty="0"/>
          </a:p>
          <a:p>
            <a:pPr eaLnBrk="0" fontAlgn="base" hangingPunct="0">
              <a:spcBef>
                <a:spcPct val="0"/>
              </a:spcBef>
              <a:spcAft>
                <a:spcPct val="0"/>
              </a:spcAft>
            </a:pPr>
            <a:endParaRPr lang="ru-RU" altLang="ru-RU" dirty="0"/>
          </a:p>
          <a:p>
            <a:pPr eaLnBrk="0" fontAlgn="base" hangingPunct="0">
              <a:spcBef>
                <a:spcPct val="0"/>
              </a:spcBef>
              <a:spcAft>
                <a:spcPct val="0"/>
              </a:spcAft>
            </a:pPr>
            <a:endParaRPr lang="ru-RU" altLang="ru-RU" dirty="0" smtClean="0"/>
          </a:p>
          <a:p>
            <a:pPr eaLnBrk="0" fontAlgn="base" hangingPunct="0">
              <a:spcBef>
                <a:spcPct val="0"/>
              </a:spcBef>
              <a:spcAft>
                <a:spcPct val="0"/>
              </a:spcAft>
            </a:pPr>
            <a:endParaRPr lang="ru-RU" altLang="ru-RU" dirty="0"/>
          </a:p>
          <a:p>
            <a:pPr eaLnBrk="0" fontAlgn="base" hangingPunct="0">
              <a:spcBef>
                <a:spcPct val="0"/>
              </a:spcBef>
              <a:spcAft>
                <a:spcPct val="0"/>
              </a:spcAft>
            </a:pPr>
            <a:endParaRPr lang="ru-RU" altLang="ru-RU" sz="600" dirty="0" smtClean="0"/>
          </a:p>
          <a:p>
            <a:pPr eaLnBrk="0" fontAlgn="base" hangingPunct="0">
              <a:spcBef>
                <a:spcPct val="0"/>
              </a:spcBef>
              <a:spcAft>
                <a:spcPct val="0"/>
              </a:spcAft>
            </a:pPr>
            <a:endParaRPr lang="ru-RU" altLang="ru-RU" sz="600" dirty="0"/>
          </a:p>
          <a:p>
            <a:pPr marL="12700" marR="6985" indent="251460" algn="just">
              <a:spcBef>
                <a:spcPts val="105"/>
              </a:spcBef>
            </a:pPr>
            <a:r>
              <a:rPr lang="ru-RU" sz="1300" b="1" dirty="0" smtClean="0">
                <a:solidFill>
                  <a:schemeClr val="accent5">
                    <a:lumMod val="25000"/>
                  </a:schemeClr>
                </a:solidFill>
                <a:latin typeface="Times New Roman"/>
                <a:cs typeface="Times New Roman"/>
              </a:rPr>
              <a:t>Общие </a:t>
            </a:r>
            <a:r>
              <a:rPr lang="ru-RU" sz="1300" b="1" dirty="0">
                <a:solidFill>
                  <a:schemeClr val="accent5">
                    <a:lumMod val="25000"/>
                  </a:schemeClr>
                </a:solidFill>
                <a:latin typeface="Times New Roman"/>
                <a:cs typeface="Times New Roman"/>
              </a:rPr>
              <a:t>доходы </a:t>
            </a:r>
            <a:r>
              <a:rPr lang="ru-RU" sz="1300" dirty="0">
                <a:solidFill>
                  <a:schemeClr val="accent5">
                    <a:lumMod val="25000"/>
                  </a:schemeClr>
                </a:solidFill>
                <a:latin typeface="Times New Roman"/>
                <a:cs typeface="Times New Roman"/>
              </a:rPr>
              <a:t>бюджета муниципального </a:t>
            </a:r>
            <a:r>
              <a:rPr lang="ru-RU" sz="1300" dirty="0" smtClean="0">
                <a:solidFill>
                  <a:schemeClr val="accent5">
                    <a:lumMod val="25000"/>
                  </a:schemeClr>
                </a:solidFill>
                <a:latin typeface="Times New Roman"/>
                <a:cs typeface="Times New Roman"/>
              </a:rPr>
              <a:t>округа </a:t>
            </a:r>
            <a:r>
              <a:rPr lang="ru-RU" sz="1300" dirty="0">
                <a:solidFill>
                  <a:schemeClr val="accent5">
                    <a:lumMod val="25000"/>
                  </a:schemeClr>
                </a:solidFill>
                <a:latin typeface="Times New Roman"/>
                <a:cs typeface="Times New Roman"/>
              </a:rPr>
              <a:t>утверждены на</a:t>
            </a:r>
            <a:r>
              <a:rPr lang="ru-RU" sz="1300" spc="-5" dirty="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2025</a:t>
            </a:r>
            <a:r>
              <a:rPr lang="ru-RU" sz="1300" spc="-5"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год с</a:t>
            </a:r>
            <a:r>
              <a:rPr lang="ru-RU" sz="1300" spc="-15"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увеличением</a:t>
            </a:r>
            <a:r>
              <a:rPr lang="ru-RU" sz="1300" spc="-5"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на</a:t>
            </a:r>
            <a:r>
              <a:rPr lang="ru-RU" sz="1300" spc="-5" dirty="0" smtClean="0">
                <a:solidFill>
                  <a:schemeClr val="accent5">
                    <a:lumMod val="25000"/>
                  </a:schemeClr>
                </a:solidFill>
                <a:latin typeface="Times New Roman"/>
                <a:cs typeface="Times New Roman"/>
              </a:rPr>
              <a:t> </a:t>
            </a:r>
            <a:r>
              <a:rPr lang="ru-RU" sz="1300" b="1" dirty="0" smtClean="0">
                <a:solidFill>
                  <a:schemeClr val="accent5">
                    <a:lumMod val="25000"/>
                  </a:schemeClr>
                </a:solidFill>
                <a:latin typeface="Times New Roman"/>
                <a:cs typeface="Times New Roman"/>
              </a:rPr>
              <a:t>90997,3</a:t>
            </a:r>
            <a:r>
              <a:rPr lang="ru-RU" sz="1300" dirty="0" smtClean="0">
                <a:solidFill>
                  <a:schemeClr val="accent5">
                    <a:lumMod val="25000"/>
                  </a:schemeClr>
                </a:solidFill>
                <a:latin typeface="Times New Roman"/>
                <a:cs typeface="Times New Roman"/>
              </a:rPr>
              <a:t> тыс.</a:t>
            </a:r>
            <a:r>
              <a:rPr lang="ru-RU" sz="1300" spc="-5"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рублей.</a:t>
            </a:r>
          </a:p>
          <a:p>
            <a:pPr marL="12700" marR="6985" indent="251460" algn="just">
              <a:spcBef>
                <a:spcPts val="105"/>
              </a:spcBef>
            </a:pP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плановом периоде 2025 и 2026 годов общий объем доходов и общий объем расходов остались без изменения. </a:t>
            </a:r>
            <a:endParaRPr lang="ru-RU" sz="1300" spc="-5" dirty="0" smtClean="0">
              <a:solidFill>
                <a:schemeClr val="accent5">
                  <a:lumMod val="25000"/>
                </a:schemeClr>
              </a:solidFill>
              <a:latin typeface="Times New Roman" panose="02020603050405020304" pitchFamily="18" charset="0"/>
              <a:cs typeface="Times New Roman" panose="02020603050405020304" pitchFamily="18" charset="0"/>
            </a:endParaRPr>
          </a:p>
          <a:p>
            <a:pPr marL="12700" marR="6985" indent="251460" algn="just">
              <a:spcBef>
                <a:spcPts val="105"/>
              </a:spcBef>
            </a:pPr>
            <a:r>
              <a:rPr lang="ru-RU" sz="1300" b="1" dirty="0" smtClean="0">
                <a:solidFill>
                  <a:schemeClr val="accent5">
                    <a:lumMod val="25000"/>
                  </a:schemeClr>
                </a:solidFill>
                <a:latin typeface="Times New Roman"/>
                <a:cs typeface="Times New Roman"/>
              </a:rPr>
              <a:t>Налоговые</a:t>
            </a:r>
            <a:r>
              <a:rPr lang="ru-RU" sz="1300" b="1" spc="365" dirty="0" smtClean="0">
                <a:solidFill>
                  <a:schemeClr val="accent5">
                    <a:lumMod val="25000"/>
                  </a:schemeClr>
                </a:solidFill>
                <a:latin typeface="Times New Roman"/>
                <a:cs typeface="Times New Roman"/>
              </a:rPr>
              <a:t>  </a:t>
            </a:r>
            <a:r>
              <a:rPr lang="ru-RU" sz="1300" b="1" dirty="0" smtClean="0">
                <a:solidFill>
                  <a:schemeClr val="accent5">
                    <a:lumMod val="25000"/>
                  </a:schemeClr>
                </a:solidFill>
                <a:latin typeface="Times New Roman"/>
                <a:cs typeface="Times New Roman"/>
              </a:rPr>
              <a:t>и</a:t>
            </a:r>
            <a:r>
              <a:rPr lang="ru-RU" sz="1300" b="1" spc="370" dirty="0" smtClean="0">
                <a:solidFill>
                  <a:schemeClr val="accent5">
                    <a:lumMod val="25000"/>
                  </a:schemeClr>
                </a:solidFill>
                <a:latin typeface="Times New Roman"/>
                <a:cs typeface="Times New Roman"/>
              </a:rPr>
              <a:t>  </a:t>
            </a:r>
            <a:r>
              <a:rPr lang="ru-RU" sz="1300" b="1" dirty="0" smtClean="0">
                <a:solidFill>
                  <a:schemeClr val="accent5">
                    <a:lumMod val="25000"/>
                  </a:schemeClr>
                </a:solidFill>
                <a:latin typeface="Times New Roman"/>
                <a:cs typeface="Times New Roman"/>
              </a:rPr>
              <a:t>неналоговые</a:t>
            </a:r>
            <a:r>
              <a:rPr lang="ru-RU" sz="1300" b="1" spc="365" dirty="0" smtClean="0">
                <a:solidFill>
                  <a:schemeClr val="accent5">
                    <a:lumMod val="25000"/>
                  </a:schemeClr>
                </a:solidFill>
                <a:latin typeface="Times New Roman"/>
                <a:cs typeface="Times New Roman"/>
              </a:rPr>
              <a:t>  </a:t>
            </a:r>
            <a:r>
              <a:rPr lang="ru-RU" sz="1300" b="1" dirty="0" smtClean="0">
                <a:solidFill>
                  <a:schemeClr val="accent5">
                    <a:lumMod val="25000"/>
                  </a:schemeClr>
                </a:solidFill>
                <a:latin typeface="Times New Roman"/>
                <a:cs typeface="Times New Roman"/>
              </a:rPr>
              <a:t>доходы</a:t>
            </a:r>
            <a:r>
              <a:rPr lang="ru-RU" sz="1300" b="1" spc="370"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бюджета</a:t>
            </a:r>
            <a:r>
              <a:rPr lang="ru-RU" sz="1300" spc="-40"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муниципального</a:t>
            </a:r>
            <a:r>
              <a:rPr lang="ru-RU" sz="1300" spc="-25" dirty="0" smtClean="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округа</a:t>
            </a:r>
            <a:r>
              <a:rPr lang="ru-RU" sz="1300" spc="-30" dirty="0" smtClean="0">
                <a:solidFill>
                  <a:schemeClr val="accent5">
                    <a:lumMod val="25000"/>
                  </a:schemeClr>
                </a:solidFill>
                <a:latin typeface="Times New Roman"/>
                <a:cs typeface="Times New Roman"/>
              </a:rPr>
              <a:t>  утвержденные на</a:t>
            </a:r>
            <a:r>
              <a:rPr lang="ru-RU" sz="1300" dirty="0" smtClean="0">
                <a:solidFill>
                  <a:schemeClr val="accent5">
                    <a:lumMod val="25000"/>
                  </a:schemeClr>
                </a:solidFill>
                <a:latin typeface="Times New Roman"/>
                <a:cs typeface="Times New Roman"/>
              </a:rPr>
              <a:t> 2025 </a:t>
            </a:r>
            <a:r>
              <a:rPr lang="ru-RU" sz="1400" dirty="0" smtClean="0">
                <a:latin typeface="Times New Roman" panose="02020603050405020304" pitchFamily="18" charset="0"/>
                <a:cs typeface="Times New Roman" panose="02020603050405020304" pitchFamily="18" charset="0"/>
              </a:rPr>
              <a:t>утверждены в сумме </a:t>
            </a:r>
            <a:r>
              <a:rPr lang="ru-RU" sz="1300" b="1" dirty="0" smtClean="0">
                <a:latin typeface="Times New Roman" panose="02020603050405020304" pitchFamily="18" charset="0"/>
                <a:cs typeface="Times New Roman" panose="02020603050405020304" pitchFamily="18" charset="0"/>
              </a:rPr>
              <a:t>110265,4</a:t>
            </a:r>
            <a:r>
              <a:rPr lang="ru-RU" sz="1400" dirty="0" smtClean="0">
                <a:latin typeface="Times New Roman" panose="02020603050405020304" pitchFamily="18" charset="0"/>
                <a:cs typeface="Times New Roman" panose="02020603050405020304" pitchFamily="18" charset="0"/>
              </a:rPr>
              <a:t>тыс. </a:t>
            </a:r>
            <a:r>
              <a:rPr lang="ru-RU" sz="1400" dirty="0">
                <a:latin typeface="Times New Roman" panose="02020603050405020304" pitchFamily="18" charset="0"/>
                <a:cs typeface="Times New Roman" panose="02020603050405020304" pitchFamily="18" charset="0"/>
              </a:rPr>
              <a:t>руб., с увеличением на </a:t>
            </a:r>
            <a:r>
              <a:rPr lang="ru-RU" sz="1300" b="1" dirty="0" smtClean="0">
                <a:latin typeface="Times New Roman" panose="02020603050405020304" pitchFamily="18" charset="0"/>
                <a:cs typeface="Times New Roman" panose="02020603050405020304" pitchFamily="18" charset="0"/>
              </a:rPr>
              <a:t>150,0</a:t>
            </a:r>
            <a:r>
              <a:rPr lang="ru-RU" sz="1400" dirty="0" smtClean="0">
                <a:latin typeface="Times New Roman" panose="02020603050405020304" pitchFamily="18" charset="0"/>
                <a:cs typeface="Times New Roman" panose="02020603050405020304" pitchFamily="18" charset="0"/>
              </a:rPr>
              <a:t> тыс</a:t>
            </a:r>
            <a:r>
              <a:rPr lang="ru-RU" sz="1400" dirty="0">
                <a:latin typeface="Times New Roman" panose="02020603050405020304" pitchFamily="18" charset="0"/>
                <a:cs typeface="Times New Roman" panose="02020603050405020304" pitchFamily="18" charset="0"/>
              </a:rPr>
              <a:t>. руб. Изменения внесены </a:t>
            </a:r>
            <a:r>
              <a:rPr lang="ru-RU" sz="1400" dirty="0" smtClean="0">
                <a:latin typeface="Times New Roman" panose="02020603050405020304" pitchFamily="18" charset="0"/>
                <a:cs typeface="Times New Roman" panose="02020603050405020304" pitchFamily="18" charset="0"/>
              </a:rPr>
              <a:t>на </a:t>
            </a:r>
            <a:r>
              <a:rPr lang="ru-RU" sz="1400" dirty="0">
                <a:latin typeface="Times New Roman" panose="02020603050405020304" pitchFamily="18" charset="0"/>
                <a:cs typeface="Times New Roman" panose="02020603050405020304" pitchFamily="18" charset="0"/>
              </a:rPr>
              <a:t>основе поступлений от оказания платных услуг </a:t>
            </a:r>
            <a:r>
              <a:rPr lang="ru-RU" sz="1400" dirty="0" smtClean="0">
                <a:latin typeface="Times New Roman" panose="02020603050405020304" pitchFamily="18" charset="0"/>
                <a:cs typeface="Times New Roman" panose="02020603050405020304" pitchFamily="18" charset="0"/>
              </a:rPr>
              <a:t>.</a:t>
            </a:r>
          </a:p>
          <a:p>
            <a:pPr marL="12700" marR="6985" indent="251460" algn="just">
              <a:spcBef>
                <a:spcPts val="105"/>
              </a:spcBef>
            </a:pPr>
            <a:r>
              <a:rPr lang="ru-RU" sz="1400" dirty="0" smtClean="0">
                <a:latin typeface="Times New Roman" panose="02020603050405020304" pitchFamily="18" charset="0"/>
                <a:cs typeface="Times New Roman" panose="02020603050405020304" pitchFamily="18" charset="0"/>
              </a:rPr>
              <a:t> </a:t>
            </a:r>
            <a:r>
              <a:rPr lang="ru-RU" sz="1300" dirty="0" smtClean="0">
                <a:solidFill>
                  <a:schemeClr val="accent5">
                    <a:lumMod val="25000"/>
                  </a:schemeClr>
                </a:solidFill>
                <a:latin typeface="Times New Roman"/>
                <a:cs typeface="Times New Roman"/>
              </a:rPr>
              <a:t>Доходная</a:t>
            </a:r>
            <a:r>
              <a:rPr lang="ru-RU" sz="1300" spc="-45" dirty="0" smtClean="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часть</a:t>
            </a:r>
            <a:r>
              <a:rPr lang="ru-RU" sz="1300" spc="-40"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бюджета</a:t>
            </a:r>
            <a:r>
              <a:rPr lang="ru-RU" sz="1300" spc="-40"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муниципального</a:t>
            </a:r>
            <a:r>
              <a:rPr lang="ru-RU" sz="1300" spc="-25" dirty="0">
                <a:solidFill>
                  <a:schemeClr val="accent5">
                    <a:lumMod val="25000"/>
                  </a:schemeClr>
                </a:solidFill>
                <a:latin typeface="Times New Roman"/>
                <a:cs typeface="Times New Roman"/>
              </a:rPr>
              <a:t> </a:t>
            </a:r>
            <a:r>
              <a:rPr lang="ru-RU" sz="1300" dirty="0" smtClean="0">
                <a:solidFill>
                  <a:schemeClr val="accent5">
                    <a:lumMod val="25000"/>
                  </a:schemeClr>
                </a:solidFill>
                <a:latin typeface="Times New Roman"/>
                <a:cs typeface="Times New Roman"/>
              </a:rPr>
              <a:t>округа</a:t>
            </a:r>
            <a:r>
              <a:rPr lang="ru-RU" sz="1300" spc="-20" dirty="0" smtClean="0">
                <a:solidFill>
                  <a:schemeClr val="accent5">
                    <a:lumMod val="25000"/>
                  </a:schemeClr>
                </a:solidFill>
                <a:latin typeface="Times New Roman"/>
                <a:cs typeface="Times New Roman"/>
              </a:rPr>
              <a:t> </a:t>
            </a:r>
            <a:r>
              <a:rPr lang="ru-RU" sz="1300" b="1" dirty="0">
                <a:solidFill>
                  <a:schemeClr val="accent5">
                    <a:lumMod val="25000"/>
                  </a:schemeClr>
                </a:solidFill>
                <a:latin typeface="Times New Roman"/>
                <a:cs typeface="Times New Roman"/>
              </a:rPr>
              <a:t>по</a:t>
            </a:r>
            <a:r>
              <a:rPr lang="ru-RU" sz="1300" b="1" spc="-15" dirty="0">
                <a:solidFill>
                  <a:schemeClr val="accent5">
                    <a:lumMod val="25000"/>
                  </a:schemeClr>
                </a:solidFill>
                <a:latin typeface="Times New Roman"/>
                <a:cs typeface="Times New Roman"/>
              </a:rPr>
              <a:t> </a:t>
            </a:r>
            <a:r>
              <a:rPr lang="ru-RU" sz="1300" b="1" dirty="0">
                <a:solidFill>
                  <a:schemeClr val="accent5">
                    <a:lumMod val="25000"/>
                  </a:schemeClr>
                </a:solidFill>
                <a:latin typeface="Times New Roman"/>
                <a:cs typeface="Times New Roman"/>
              </a:rPr>
              <a:t>безвозмездным</a:t>
            </a:r>
            <a:r>
              <a:rPr lang="ru-RU" sz="1300" b="1" spc="-55" dirty="0">
                <a:solidFill>
                  <a:schemeClr val="accent5">
                    <a:lumMod val="25000"/>
                  </a:schemeClr>
                </a:solidFill>
                <a:latin typeface="Times New Roman"/>
                <a:cs typeface="Times New Roman"/>
              </a:rPr>
              <a:t> </a:t>
            </a:r>
            <a:r>
              <a:rPr lang="ru-RU" sz="1300" b="1" dirty="0">
                <a:solidFill>
                  <a:schemeClr val="accent5">
                    <a:lumMod val="25000"/>
                  </a:schemeClr>
                </a:solidFill>
                <a:latin typeface="Times New Roman"/>
                <a:cs typeface="Times New Roman"/>
              </a:rPr>
              <a:t>поступлениям</a:t>
            </a:r>
            <a:r>
              <a:rPr lang="ru-RU" sz="1300" b="1" spc="-30" dirty="0">
                <a:solidFill>
                  <a:schemeClr val="accent5">
                    <a:lumMod val="25000"/>
                  </a:schemeClr>
                </a:solidFill>
                <a:latin typeface="Times New Roman"/>
                <a:cs typeface="Times New Roman"/>
              </a:rPr>
              <a:t> </a:t>
            </a:r>
            <a:r>
              <a:rPr lang="ru-RU" sz="1300" spc="-30" dirty="0">
                <a:solidFill>
                  <a:schemeClr val="accent5">
                    <a:lumMod val="25000"/>
                  </a:schemeClr>
                </a:solidFill>
                <a:latin typeface="Times New Roman"/>
                <a:cs typeface="Times New Roman"/>
              </a:rPr>
              <a:t>утвержденные</a:t>
            </a:r>
            <a:r>
              <a:rPr lang="ru-RU" sz="1300" dirty="0" smtClean="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на</a:t>
            </a:r>
            <a:r>
              <a:rPr lang="ru-RU" sz="1300" spc="-5"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2025</a:t>
            </a:r>
            <a:r>
              <a:rPr lang="ru-RU" sz="1300" spc="-5"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год </a:t>
            </a:r>
            <a:r>
              <a:rPr lang="ru-RU" sz="1300" b="1" dirty="0" smtClean="0">
                <a:solidFill>
                  <a:schemeClr val="accent5">
                    <a:lumMod val="25000"/>
                  </a:schemeClr>
                </a:solidFill>
                <a:latin typeface="Times New Roman"/>
                <a:cs typeface="Times New Roman"/>
              </a:rPr>
              <a:t>544423,3</a:t>
            </a:r>
            <a:r>
              <a:rPr lang="ru-RU" sz="1300" dirty="0" smtClean="0">
                <a:solidFill>
                  <a:schemeClr val="accent5">
                    <a:lumMod val="25000"/>
                  </a:schemeClr>
                </a:solidFill>
                <a:latin typeface="Times New Roman"/>
                <a:cs typeface="Times New Roman"/>
              </a:rPr>
              <a:t>тыс</a:t>
            </a:r>
            <a:r>
              <a:rPr lang="ru-RU" sz="1300" dirty="0">
                <a:solidFill>
                  <a:schemeClr val="accent5">
                    <a:lumMod val="25000"/>
                  </a:schemeClr>
                </a:solidFill>
                <a:latin typeface="Times New Roman"/>
                <a:cs typeface="Times New Roman"/>
              </a:rPr>
              <a:t>.</a:t>
            </a:r>
            <a:r>
              <a:rPr lang="ru-RU" sz="1300" spc="-5"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Рублей с</a:t>
            </a:r>
            <a:r>
              <a:rPr lang="ru-RU" sz="1300" spc="-15"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увеличены</a:t>
            </a:r>
            <a:r>
              <a:rPr lang="ru-RU" sz="1300" spc="-5" dirty="0">
                <a:solidFill>
                  <a:schemeClr val="accent5">
                    <a:lumMod val="25000"/>
                  </a:schemeClr>
                </a:solidFill>
                <a:latin typeface="Times New Roman"/>
                <a:cs typeface="Times New Roman"/>
              </a:rPr>
              <a:t> </a:t>
            </a:r>
            <a:r>
              <a:rPr lang="ru-RU" sz="1300" dirty="0">
                <a:solidFill>
                  <a:schemeClr val="accent5">
                    <a:lumMod val="25000"/>
                  </a:schemeClr>
                </a:solidFill>
                <a:latin typeface="Times New Roman"/>
                <a:cs typeface="Times New Roman"/>
              </a:rPr>
              <a:t>на</a:t>
            </a:r>
            <a:r>
              <a:rPr lang="ru-RU" sz="1300" spc="-5" dirty="0">
                <a:solidFill>
                  <a:schemeClr val="accent5">
                    <a:lumMod val="25000"/>
                  </a:schemeClr>
                </a:solidFill>
                <a:latin typeface="Times New Roman"/>
                <a:cs typeface="Times New Roman"/>
              </a:rPr>
              <a:t> </a:t>
            </a:r>
            <a:r>
              <a:rPr lang="ru-RU" sz="1300" b="1" spc="-5" dirty="0" smtClean="0">
                <a:solidFill>
                  <a:schemeClr val="accent5">
                    <a:lumMod val="25000"/>
                  </a:schemeClr>
                </a:solidFill>
                <a:latin typeface="Times New Roman"/>
                <a:cs typeface="Times New Roman"/>
              </a:rPr>
              <a:t>90739,5</a:t>
            </a:r>
            <a:r>
              <a:rPr lang="ru-RU" sz="1300" dirty="0" smtClean="0">
                <a:solidFill>
                  <a:schemeClr val="accent5">
                    <a:lumMod val="25000"/>
                  </a:schemeClr>
                </a:solidFill>
                <a:latin typeface="Times New Roman"/>
                <a:cs typeface="Times New Roman"/>
              </a:rPr>
              <a:t>,</a:t>
            </a:r>
            <a:r>
              <a:rPr lang="ru-RU" sz="1300" spc="-5" dirty="0" smtClean="0">
                <a:solidFill>
                  <a:schemeClr val="accent5">
                    <a:lumMod val="25000"/>
                  </a:schemeClr>
                </a:solidFill>
                <a:latin typeface="Times New Roman"/>
                <a:cs typeface="Times New Roman"/>
              </a:rPr>
              <a:t> 2026г. </a:t>
            </a:r>
            <a:r>
              <a:rPr lang="ru-RU" sz="1300" dirty="0" smtClean="0">
                <a:solidFill>
                  <a:schemeClr val="accent5">
                    <a:lumMod val="25000"/>
                  </a:schemeClr>
                </a:solidFill>
                <a:latin typeface="Times New Roman"/>
                <a:cs typeface="Times New Roman"/>
              </a:rPr>
              <a:t>и</a:t>
            </a:r>
            <a:r>
              <a:rPr lang="ru-RU" sz="1300" spc="-5" dirty="0" smtClean="0">
                <a:solidFill>
                  <a:schemeClr val="accent5">
                    <a:lumMod val="25000"/>
                  </a:schemeClr>
                </a:solidFill>
                <a:latin typeface="Times New Roman"/>
                <a:cs typeface="Times New Roman"/>
              </a:rPr>
              <a:t> </a:t>
            </a:r>
            <a:r>
              <a:rPr lang="ru-RU" sz="1300" spc="-20" dirty="0" smtClean="0">
                <a:solidFill>
                  <a:schemeClr val="accent5">
                    <a:lumMod val="25000"/>
                  </a:schemeClr>
                </a:solidFill>
                <a:latin typeface="Times New Roman"/>
                <a:cs typeface="Times New Roman"/>
              </a:rPr>
              <a:t>2027г.</a:t>
            </a:r>
            <a:r>
              <a:rPr lang="ru-RU" sz="12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остались без изменения</a:t>
            </a:r>
            <a:r>
              <a:rPr lang="ru-RU" sz="1300" dirty="0" smtClean="0">
                <a:solidFill>
                  <a:schemeClr val="accent5">
                    <a:lumMod val="25000"/>
                  </a:schemeClr>
                </a:solidFill>
                <a:latin typeface="Times New Roman"/>
                <a:cs typeface="Times New Roman"/>
              </a:rPr>
              <a:t>.</a:t>
            </a:r>
            <a:r>
              <a:rPr lang="ru-RU" sz="1300" spc="-30" dirty="0" smtClean="0">
                <a:solidFill>
                  <a:schemeClr val="accent5">
                    <a:lumMod val="25000"/>
                  </a:schemeClr>
                </a:solidFill>
                <a:latin typeface="Times New Roman"/>
                <a:cs typeface="Times New Roman"/>
              </a:rPr>
              <a:t> </a:t>
            </a:r>
          </a:p>
          <a:p>
            <a:pPr marL="12700" marR="6985" indent="251460" algn="just">
              <a:spcBef>
                <a:spcPts val="105"/>
              </a:spcBef>
            </a:pPr>
            <a:r>
              <a:rPr lang="ru-RU" sz="1400" b="1" dirty="0" smtClean="0">
                <a:latin typeface="Times New Roman" panose="02020603050405020304" pitchFamily="18" charset="0"/>
                <a:cs typeface="Times New Roman" panose="02020603050405020304" pitchFamily="18" charset="0"/>
              </a:rPr>
              <a:t>Общий </a:t>
            </a:r>
            <a:r>
              <a:rPr lang="ru-RU" sz="1400" b="1" dirty="0">
                <a:latin typeface="Times New Roman" panose="02020603050405020304" pitchFamily="18" charset="0"/>
                <a:cs typeface="Times New Roman" panose="02020603050405020304" pitchFamily="18" charset="0"/>
              </a:rPr>
              <a:t>объем расходов </a:t>
            </a:r>
            <a:r>
              <a:rPr lang="ru-RU" sz="1400" dirty="0">
                <a:latin typeface="Times New Roman" panose="02020603050405020304" pitchFamily="18" charset="0"/>
                <a:cs typeface="Times New Roman" panose="02020603050405020304" pitchFamily="18" charset="0"/>
              </a:rPr>
              <a:t>бюджета муниципального округа </a:t>
            </a:r>
            <a:r>
              <a:rPr lang="ru-RU" sz="1400" spc="-30" dirty="0">
                <a:solidFill>
                  <a:schemeClr val="accent5">
                    <a:lumMod val="25000"/>
                  </a:schemeClr>
                </a:solidFill>
                <a:latin typeface="Times New Roman"/>
                <a:cs typeface="Times New Roman"/>
              </a:rPr>
              <a:t>утвержденные</a:t>
            </a:r>
            <a:r>
              <a:rPr lang="ru-RU" sz="1400" dirty="0">
                <a:solidFill>
                  <a:schemeClr val="accent5">
                    <a:lumMod val="25000"/>
                  </a:schemeClr>
                </a:solidFill>
                <a:latin typeface="Times New Roman"/>
                <a:cs typeface="Times New Roman"/>
              </a:rPr>
              <a:t> на</a:t>
            </a:r>
            <a:r>
              <a:rPr lang="ru-RU" sz="1400" spc="-5" dirty="0">
                <a:solidFill>
                  <a:schemeClr val="accent5">
                    <a:lumMod val="25000"/>
                  </a:schemeClr>
                </a:solidFill>
                <a:latin typeface="Times New Roman"/>
                <a:cs typeface="Times New Roman"/>
              </a:rPr>
              <a:t> </a:t>
            </a:r>
            <a:r>
              <a:rPr lang="ru-RU" sz="1400" dirty="0">
                <a:solidFill>
                  <a:schemeClr val="accent5">
                    <a:lumMod val="25000"/>
                  </a:schemeClr>
                </a:solidFill>
                <a:latin typeface="Times New Roman"/>
                <a:cs typeface="Times New Roman"/>
              </a:rPr>
              <a:t>2025</a:t>
            </a:r>
            <a:r>
              <a:rPr lang="ru-RU" sz="1400" spc="-5" dirty="0">
                <a:solidFill>
                  <a:schemeClr val="accent5">
                    <a:lumMod val="25000"/>
                  </a:schemeClr>
                </a:solidFill>
                <a:latin typeface="Times New Roman"/>
                <a:cs typeface="Times New Roman"/>
              </a:rPr>
              <a:t> </a:t>
            </a:r>
            <a:r>
              <a:rPr lang="ru-RU" sz="1400" dirty="0">
                <a:solidFill>
                  <a:schemeClr val="accent5">
                    <a:lumMod val="25000"/>
                  </a:schemeClr>
                </a:solidFill>
                <a:latin typeface="Times New Roman"/>
                <a:cs typeface="Times New Roman"/>
              </a:rPr>
              <a:t>год </a:t>
            </a:r>
            <a:r>
              <a:rPr lang="ru-RU" sz="1400" dirty="0" smtClean="0">
                <a:solidFill>
                  <a:schemeClr val="accent5">
                    <a:lumMod val="25000"/>
                  </a:schemeClr>
                </a:solidFill>
                <a:latin typeface="Times New Roman"/>
                <a:cs typeface="Times New Roman"/>
              </a:rPr>
              <a:t>утверждены 697436,1 с</a:t>
            </a:r>
            <a:r>
              <a:rPr lang="ru-RU" sz="1400" spc="-15" dirty="0" smtClean="0">
                <a:solidFill>
                  <a:schemeClr val="accent5">
                    <a:lumMod val="25000"/>
                  </a:schemeClr>
                </a:solidFill>
                <a:latin typeface="Times New Roman"/>
                <a:cs typeface="Times New Roman"/>
              </a:rPr>
              <a:t> </a:t>
            </a:r>
            <a:r>
              <a:rPr lang="ru-RU" sz="1400" dirty="0">
                <a:solidFill>
                  <a:schemeClr val="accent5">
                    <a:lumMod val="25000"/>
                  </a:schemeClr>
                </a:solidFill>
                <a:latin typeface="Times New Roman"/>
                <a:cs typeface="Times New Roman"/>
              </a:rPr>
              <a:t>увеличены</a:t>
            </a:r>
            <a:r>
              <a:rPr lang="ru-RU" sz="1400" spc="-5" dirty="0">
                <a:solidFill>
                  <a:schemeClr val="accent5">
                    <a:lumMod val="25000"/>
                  </a:schemeClr>
                </a:solidFill>
                <a:latin typeface="Times New Roman"/>
                <a:cs typeface="Times New Roman"/>
              </a:rPr>
              <a:t>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сумме </a:t>
            </a:r>
            <a:r>
              <a:rPr lang="ru-RU" sz="1300" b="1" dirty="0" smtClean="0">
                <a:latin typeface="Times New Roman" panose="02020603050405020304" pitchFamily="18" charset="0"/>
                <a:cs typeface="Times New Roman" panose="02020603050405020304" pitchFamily="18" charset="0"/>
              </a:rPr>
              <a:t>115122,1</a:t>
            </a:r>
            <a:r>
              <a:rPr lang="ru-RU" sz="1400" dirty="0" smtClean="0">
                <a:latin typeface="Times New Roman" panose="02020603050405020304" pitchFamily="18" charset="0"/>
                <a:cs typeface="Times New Roman" panose="02020603050405020304" pitchFamily="18" charset="0"/>
              </a:rPr>
              <a:t>тыс</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руб.</a:t>
            </a:r>
            <a:endParaRPr lang="ru-RU" sz="1300" spc="-30" dirty="0" smtClean="0">
              <a:solidFill>
                <a:schemeClr val="accent5">
                  <a:lumMod val="25000"/>
                </a:schemeClr>
              </a:solidFill>
              <a:latin typeface="Times New Roman" panose="02020603050405020304" pitchFamily="18" charset="0"/>
              <a:cs typeface="Times New Roman" panose="02020603050405020304" pitchFamily="18" charset="0"/>
            </a:endParaRPr>
          </a:p>
          <a:p>
            <a:pPr marL="12700" marR="6985" indent="251460" algn="just">
              <a:spcBef>
                <a:spcPts val="105"/>
              </a:spcBef>
            </a:pPr>
            <a:endParaRPr lang="ru-RU" sz="1300" spc="-30" dirty="0" smtClean="0">
              <a:solidFill>
                <a:schemeClr val="accent5">
                  <a:lumMod val="25000"/>
                </a:schemeClr>
              </a:solidFill>
              <a:latin typeface="Times New Roman"/>
              <a:cs typeface="Times New Roman"/>
            </a:endParaRPr>
          </a:p>
          <a:p>
            <a:pPr marL="12700" marR="6985" indent="251460" algn="just">
              <a:spcBef>
                <a:spcPts val="105"/>
              </a:spcBef>
            </a:pPr>
            <a:endParaRPr lang="ru-RU" sz="1300" spc="-30" dirty="0">
              <a:solidFill>
                <a:schemeClr val="accent5">
                  <a:lumMod val="25000"/>
                </a:schemeClr>
              </a:solidFill>
              <a:latin typeface="Times New Roman"/>
              <a:cs typeface="Times New Roman"/>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493539313"/>
              </p:ext>
            </p:extLst>
          </p:nvPr>
        </p:nvGraphicFramePr>
        <p:xfrm>
          <a:off x="1679575" y="2433420"/>
          <a:ext cx="8673803" cy="2201513"/>
        </p:xfrm>
        <a:graphic>
          <a:graphicData uri="http://schemas.openxmlformats.org/drawingml/2006/table">
            <a:tbl>
              <a:tblPr/>
              <a:tblGrid>
                <a:gridCol w="2164700"/>
                <a:gridCol w="1118899"/>
                <a:gridCol w="1093755"/>
                <a:gridCol w="1084327"/>
                <a:gridCol w="1046611"/>
                <a:gridCol w="1081184"/>
                <a:gridCol w="1084327"/>
              </a:tblGrid>
              <a:tr h="158624">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dirty="0">
                          <a:solidFill>
                            <a:srgbClr val="000000"/>
                          </a:solidFill>
                          <a:effectLst/>
                          <a:latin typeface="Times New Roman" panose="02020603050405020304" pitchFamily="18" charset="0"/>
                        </a:rPr>
                        <a:t>Отчетный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2024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a:solidFill>
                            <a:srgbClr val="000000"/>
                          </a:solidFill>
                          <a:effectLst/>
                          <a:latin typeface="Times New Roman" panose="02020603050405020304" pitchFamily="18" charset="0"/>
                        </a:rPr>
                        <a:t>2025 год (Решение </a:t>
                      </a:r>
                      <a:r>
                        <a:rPr lang="ru-RU" sz="1100" b="1" i="0" u="none" strike="noStrike" dirty="0" smtClean="0">
                          <a:solidFill>
                            <a:srgbClr val="000000"/>
                          </a:solidFill>
                          <a:effectLst/>
                          <a:latin typeface="Times New Roman" panose="02020603050405020304" pitchFamily="18" charset="0"/>
                        </a:rPr>
                        <a:t>№54 </a:t>
                      </a:r>
                      <a:r>
                        <a:rPr lang="ru-RU" sz="1100" b="1" i="0" u="none" strike="noStrike" dirty="0">
                          <a:solidFill>
                            <a:srgbClr val="000000"/>
                          </a:solidFill>
                          <a:effectLst/>
                          <a:latin typeface="Times New Roman" panose="02020603050405020304" pitchFamily="18" charset="0"/>
                        </a:rPr>
                        <a:t>от  </a:t>
                      </a:r>
                      <a:r>
                        <a:rPr lang="ru-RU" sz="1100" b="1" i="0" u="none" strike="noStrike" dirty="0" smtClean="0">
                          <a:solidFill>
                            <a:srgbClr val="000000"/>
                          </a:solidFill>
                          <a:effectLst/>
                          <a:latin typeface="Times New Roman" panose="02020603050405020304" pitchFamily="18" charset="0"/>
                        </a:rPr>
                        <a:t>18.06.2025</a:t>
                      </a:r>
                      <a:r>
                        <a:rPr lang="ru-RU" sz="1100" b="1" i="0" u="none" strike="noStrike" dirty="0">
                          <a:solidFill>
                            <a:srgbClr val="000000"/>
                          </a:solidFill>
                          <a:effectLst/>
                          <a:latin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20002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2027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23">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545 226,40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601 597,10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smtClean="0">
                          <a:solidFill>
                            <a:srgbClr val="000000"/>
                          </a:solidFill>
                          <a:effectLst/>
                          <a:latin typeface="Times New Roman" panose="02020603050405020304" pitchFamily="18" charset="0"/>
                        </a:rPr>
                        <a:t>654688,7</a:t>
                      </a:r>
                      <a:endParaRPr lang="ru-RU" sz="10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93,70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smtClean="0">
                          <a:solidFill>
                            <a:srgbClr val="000000"/>
                          </a:solidFill>
                          <a:effectLst/>
                          <a:latin typeface="Times New Roman" panose="02020603050405020304" pitchFamily="18" charset="0"/>
                        </a:rPr>
                        <a:t>421365,1</a:t>
                      </a:r>
                      <a:endParaRPr lang="ru-RU" sz="10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smtClean="0">
                          <a:solidFill>
                            <a:srgbClr val="000000"/>
                          </a:solidFill>
                          <a:effectLst/>
                          <a:latin typeface="Times New Roman" panose="02020603050405020304" pitchFamily="18" charset="0"/>
                        </a:rPr>
                        <a:t>381205,9</a:t>
                      </a:r>
                      <a:endParaRPr lang="ru-RU" sz="10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25694">
                <a:tc>
                  <a:txBody>
                    <a:bodyPr/>
                    <a:lstStyle/>
                    <a:p>
                      <a:pPr algn="ctr" fontAlgn="ctr"/>
                      <a:r>
                        <a:rPr lang="ru-RU" sz="1000" b="0" i="0" u="none" strike="noStrike" dirty="0">
                          <a:solidFill>
                            <a:srgbClr val="000000"/>
                          </a:solidFill>
                          <a:effectLst/>
                          <a:latin typeface="Times New Roman" panose="02020603050405020304" pitchFamily="18" charset="0"/>
                        </a:rPr>
                        <a:t>в </a:t>
                      </a:r>
                      <a:r>
                        <a:rPr lang="ru-RU" sz="1000" b="0" i="0" u="none" strike="noStrike" dirty="0" err="1">
                          <a:solidFill>
                            <a:srgbClr val="000000"/>
                          </a:solidFill>
                          <a:effectLst/>
                          <a:latin typeface="Times New Roman" panose="02020603050405020304" pitchFamily="18" charset="0"/>
                        </a:rPr>
                        <a:t>т.ч</a:t>
                      </a:r>
                      <a:r>
                        <a:rPr lang="ru-RU" sz="1000" b="0" i="0" u="none" strike="noStrike" dirty="0">
                          <a:solidFill>
                            <a:srgbClr val="000000"/>
                          </a:solidFill>
                          <a:effectLst/>
                          <a:latin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200025">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84 721,20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122 780,30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ru-RU" sz="1000" b="0" i="0" u="none" strike="noStrike" dirty="0" smtClean="0">
                          <a:solidFill>
                            <a:srgbClr val="000000"/>
                          </a:solidFill>
                          <a:effectLst/>
                          <a:latin typeface="Times New Roman" panose="02020603050405020304" pitchFamily="18" charset="0"/>
                        </a:rPr>
                        <a:t>110265,4</a:t>
                      </a:r>
                      <a:endParaRPr lang="ru-RU" sz="10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000" b="0" i="0" u="none" strike="noStrike">
                          <a:solidFill>
                            <a:srgbClr val="000000"/>
                          </a:solidFill>
                          <a:effectLst/>
                          <a:latin typeface="Times New Roman" panose="02020603050405020304" pitchFamily="18" charset="0"/>
                        </a:rPr>
                        <a:t>129,85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ru-RU" sz="1000" b="0" i="0" u="none" strike="noStrike">
                          <a:solidFill>
                            <a:srgbClr val="000000"/>
                          </a:solidFill>
                          <a:effectLst/>
                          <a:latin typeface="Times New Roman" panose="02020603050405020304" pitchFamily="18" charset="0"/>
                        </a:rPr>
                        <a:t>113 410,10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130 163,70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460505,2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478816,8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ru-RU" sz="1000" b="0" i="0" u="none" strike="noStrike" dirty="0" smtClean="0">
                          <a:solidFill>
                            <a:srgbClr val="000000"/>
                          </a:solidFill>
                          <a:effectLst/>
                          <a:latin typeface="Times New Roman" panose="02020603050405020304" pitchFamily="18" charset="0"/>
                        </a:rPr>
                        <a:t>544423,3</a:t>
                      </a:r>
                      <a:endParaRPr lang="ru-RU" sz="10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000" b="0" i="0" u="none" strike="noStrike">
                          <a:solidFill>
                            <a:srgbClr val="000000"/>
                          </a:solidFill>
                          <a:effectLst/>
                          <a:latin typeface="Times New Roman" panose="02020603050405020304" pitchFamily="18" charset="0"/>
                        </a:rPr>
                        <a:t>98,52</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ru-RU" sz="1000" b="0" i="0" u="none" strike="noStrike" dirty="0" smtClean="0">
                          <a:solidFill>
                            <a:srgbClr val="000000"/>
                          </a:solidFill>
                          <a:effectLst/>
                          <a:latin typeface="Times New Roman" panose="02020603050405020304" pitchFamily="18" charset="0"/>
                        </a:rPr>
                        <a:t>30755,0</a:t>
                      </a:r>
                      <a:endParaRPr lang="ru-RU" sz="10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smtClean="0">
                          <a:solidFill>
                            <a:srgbClr val="000000"/>
                          </a:solidFill>
                          <a:effectLst/>
                          <a:latin typeface="Times New Roman" panose="02020603050405020304" pitchFamily="18" charset="0"/>
                        </a:rPr>
                        <a:t>251042,2</a:t>
                      </a:r>
                      <a:endParaRPr lang="ru-RU" sz="10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521194,4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601611,9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smtClean="0">
                          <a:solidFill>
                            <a:srgbClr val="000000"/>
                          </a:solidFill>
                          <a:effectLst/>
                          <a:latin typeface="Times New Roman" panose="02020603050405020304" pitchFamily="18" charset="0"/>
                        </a:rPr>
                        <a:t>697436,1</a:t>
                      </a:r>
                      <a:endParaRPr lang="ru-RU" sz="10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111,73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366 948,10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376861,4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0">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24 032,00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-14,80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dirty="0" smtClean="0">
                          <a:solidFill>
                            <a:srgbClr val="000000"/>
                          </a:solidFill>
                          <a:effectLst/>
                          <a:latin typeface="Times New Roman" panose="02020603050405020304" pitchFamily="18" charset="0"/>
                        </a:rPr>
                        <a:t>42747,4</a:t>
                      </a:r>
                      <a:endParaRPr lang="ru-RU" sz="10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2900">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24 032,00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-14,80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smtClean="0">
                          <a:solidFill>
                            <a:srgbClr val="000000"/>
                          </a:solidFill>
                          <a:effectLst/>
                          <a:latin typeface="Calibri" panose="020F0502020204030204" pitchFamily="34" charset="0"/>
                        </a:rPr>
                        <a:t>42747,4</a:t>
                      </a:r>
                      <a:endParaRPr lang="ru-RU"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7849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30734" y="0"/>
            <a:ext cx="12222733" cy="377269"/>
          </a:xfrm>
          <a:prstGeom prst="rect">
            <a:avLst/>
          </a:prstGeom>
          <a:blipFill>
            <a:blip r:embed="rId3" cstate="print"/>
            <a:stretch>
              <a:fillRect/>
            </a:stretch>
          </a:blipFill>
        </p:spPr>
        <p:txBody>
          <a:bodyPr wrap="square" lIns="0" tIns="0" rIns="0" bIns="0" rtlCol="0"/>
          <a:lstStyle/>
          <a:p>
            <a:endParaRPr lang="ru-RU" sz="2800" b="1" dirty="0"/>
          </a:p>
        </p:txBody>
      </p:sp>
      <p:sp>
        <p:nvSpPr>
          <p:cNvPr id="7" name="AutoShape 2" descr="https://klike.net/uploads/posts/2023-02/1675493977_3-4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klike.net/uploads/posts/2023-02/1675493989_3-77.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Прямоугольник 10"/>
          <p:cNvSpPr/>
          <p:nvPr/>
        </p:nvSpPr>
        <p:spPr>
          <a:xfrm>
            <a:off x="0" y="7937"/>
            <a:ext cx="6096000" cy="369332"/>
          </a:xfrm>
          <a:prstGeom prst="rect">
            <a:avLst/>
          </a:prstGeom>
        </p:spPr>
        <p:txBody>
          <a:bodyPr>
            <a:spAutoFit/>
          </a:bodyPr>
          <a:lstStyle/>
          <a:p>
            <a:r>
              <a:rPr lang="ru-RU" b="1" dirty="0" smtClean="0"/>
              <a:t>Утвержденные </a:t>
            </a:r>
            <a:r>
              <a:rPr lang="ru-RU" b="1" dirty="0"/>
              <a:t>изменения по </a:t>
            </a:r>
            <a:r>
              <a:rPr lang="ru-RU" b="1" dirty="0" smtClean="0"/>
              <a:t>доходам </a:t>
            </a:r>
            <a:r>
              <a:rPr lang="ru-RU" b="1" dirty="0"/>
              <a:t>(2025год):</a:t>
            </a:r>
          </a:p>
        </p:txBody>
      </p:sp>
      <p:sp>
        <p:nvSpPr>
          <p:cNvPr id="13" name="Прямоугольник 12"/>
          <p:cNvSpPr/>
          <p:nvPr/>
        </p:nvSpPr>
        <p:spPr>
          <a:xfrm>
            <a:off x="10632398" y="160338"/>
            <a:ext cx="1590335" cy="261610"/>
          </a:xfrm>
          <a:prstGeom prst="rect">
            <a:avLst/>
          </a:prstGeom>
        </p:spPr>
        <p:txBody>
          <a:bodyPr wrap="square">
            <a:spAutoFit/>
          </a:bodyPr>
          <a:lstStyle/>
          <a:p>
            <a:pPr lvl="0" algn="r" eaLnBrk="0" hangingPunct="0"/>
            <a:r>
              <a:rPr lang="ru-RU" altLang="ru-RU" sz="1100" b="1" dirty="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(тыс. рублей)</a:t>
            </a:r>
          </a:p>
        </p:txBody>
      </p:sp>
      <p:graphicFrame>
        <p:nvGraphicFramePr>
          <p:cNvPr id="4" name="Объект 3"/>
          <p:cNvGraphicFramePr>
            <a:graphicFrameLocks noChangeAspect="1"/>
          </p:cNvGraphicFramePr>
          <p:nvPr>
            <p:extLst>
              <p:ext uri="{D42A27DB-BD31-4B8C-83A1-F6EECF244321}">
                <p14:modId xmlns:p14="http://schemas.microsoft.com/office/powerpoint/2010/main" val="225831286"/>
              </p:ext>
            </p:extLst>
          </p:nvPr>
        </p:nvGraphicFramePr>
        <p:xfrm>
          <a:off x="444381" y="582286"/>
          <a:ext cx="10895888" cy="5955247"/>
        </p:xfrm>
        <a:graphic>
          <a:graphicData uri="http://schemas.openxmlformats.org/presentationml/2006/ole">
            <mc:AlternateContent xmlns:mc="http://schemas.openxmlformats.org/markup-compatibility/2006">
              <mc:Choice xmlns:v="urn:schemas-microsoft-com:vml" Requires="v">
                <p:oleObj spid="_x0000_s13351" name="Лист" r:id="rId5" imgW="14315999" imgH="7277010" progId="Excel.Sheet.12">
                  <p:embed/>
                </p:oleObj>
              </mc:Choice>
              <mc:Fallback>
                <p:oleObj name="Лист" r:id="rId5" imgW="14315999" imgH="7277010" progId="Excel.Sheet.12">
                  <p:embed/>
                  <p:pic>
                    <p:nvPicPr>
                      <p:cNvPr id="0" name=""/>
                      <p:cNvPicPr/>
                      <p:nvPr/>
                    </p:nvPicPr>
                    <p:blipFill>
                      <a:blip r:embed="rId6"/>
                      <a:stretch>
                        <a:fillRect/>
                      </a:stretch>
                    </p:blipFill>
                    <p:spPr>
                      <a:xfrm>
                        <a:off x="444381" y="582286"/>
                        <a:ext cx="10895888" cy="5955247"/>
                      </a:xfrm>
                      <a:prstGeom prst="rect">
                        <a:avLst/>
                      </a:prstGeom>
                    </p:spPr>
                  </p:pic>
                </p:oleObj>
              </mc:Fallback>
            </mc:AlternateContent>
          </a:graphicData>
        </a:graphic>
      </p:graphicFrame>
    </p:spTree>
    <p:extLst>
      <p:ext uri="{BB962C8B-B14F-4D97-AF65-F5344CB8AC3E}">
        <p14:creationId xmlns:p14="http://schemas.microsoft.com/office/powerpoint/2010/main" val="1653757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1805108183"/>
              </p:ext>
            </p:extLst>
          </p:nvPr>
        </p:nvGraphicFramePr>
        <p:xfrm>
          <a:off x="77302" y="5086350"/>
          <a:ext cx="11573067" cy="1791127"/>
        </p:xfrm>
        <a:graphic>
          <a:graphicData uri="http://schemas.openxmlformats.org/drawingml/2006/chart">
            <c:chart xmlns:c="http://schemas.openxmlformats.org/drawingml/2006/chart" xmlns:r="http://schemas.openxmlformats.org/officeDocument/2006/relationships" r:id="rId3"/>
          </a:graphicData>
        </a:graphic>
      </p:graphicFrame>
      <p:pic>
        <p:nvPicPr>
          <p:cNvPr id="22" name="docshape104" descr="F:\Новая папка\РАБОЧЕЕ\Бюджет_для_граждан\2021\картинки\6.jpg"/>
          <p:cNvPicPr/>
          <p:nvPr/>
        </p:nvPicPr>
        <p:blipFill>
          <a:blip r:embed="rId4">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34</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035133780"/>
              </p:ext>
            </p:extLst>
          </p:nvPr>
        </p:nvGraphicFramePr>
        <p:xfrm>
          <a:off x="495658" y="417688"/>
          <a:ext cx="10169495" cy="4668662"/>
        </p:xfrm>
        <a:graphic>
          <a:graphicData uri="http://schemas.openxmlformats.org/drawingml/2006/table">
            <a:tbl>
              <a:tblPr/>
              <a:tblGrid>
                <a:gridCol w="3887992"/>
                <a:gridCol w="1459457"/>
                <a:gridCol w="1459457"/>
                <a:gridCol w="1401079"/>
                <a:gridCol w="1027458"/>
                <a:gridCol w="934052"/>
              </a:tblGrid>
              <a:tr h="234088">
                <a:tc rowSpan="3">
                  <a:txBody>
                    <a:bodyPr/>
                    <a:lstStyle/>
                    <a:p>
                      <a:pPr algn="ctr" fontAlgn="ctr"/>
                      <a:r>
                        <a:rPr lang="ru-RU" sz="1000" b="1" i="0" u="none" strike="noStrike">
                          <a:solidFill>
                            <a:srgbClr val="000000"/>
                          </a:solidFill>
                          <a:effectLst/>
                          <a:latin typeface="Times New Roman" panose="02020603050405020304" pitchFamily="18" charset="0"/>
                        </a:rPr>
                        <a:t>ДОХОДЫ</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900" b="1" i="0" u="none" strike="noStrike">
                          <a:solidFill>
                            <a:srgbClr val="000000"/>
                          </a:solidFill>
                          <a:effectLst/>
                          <a:latin typeface="Times New Roman" panose="02020603050405020304" pitchFamily="18" charset="0"/>
                        </a:rPr>
                        <a:t>Отчетный финансовый  2023 год</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900" b="1" i="0" u="none" strike="noStrike">
                          <a:solidFill>
                            <a:srgbClr val="000000"/>
                          </a:solidFill>
                          <a:effectLst/>
                          <a:latin typeface="Times New Roman" panose="02020603050405020304" pitchFamily="18" charset="0"/>
                        </a:rPr>
                        <a:t>Отчетный финансовый  2024 год</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000" b="1" i="0" u="none" strike="noStrike">
                          <a:solidFill>
                            <a:srgbClr val="000000"/>
                          </a:solidFill>
                          <a:effectLst/>
                          <a:latin typeface="Times New Roman" panose="02020603050405020304" pitchFamily="18" charset="0"/>
                        </a:rPr>
                        <a:t>2025            </a:t>
                      </a:r>
                      <a:r>
                        <a:rPr lang="ru-RU" sz="900" b="1" i="0" u="none" strike="noStrike">
                          <a:solidFill>
                            <a:srgbClr val="000000"/>
                          </a:solidFill>
                          <a:effectLst/>
                          <a:latin typeface="Times New Roman" panose="02020603050405020304" pitchFamily="18" charset="0"/>
                        </a:rPr>
                        <a:t>(Решение бюджета №54 от 18.06.2025г. )</a:t>
                      </a:r>
                      <a:endParaRPr lang="ru-RU" sz="1000" b="1" i="0" u="none" strike="noStrike">
                        <a:solidFill>
                          <a:srgbClr val="000000"/>
                        </a:solidFill>
                        <a:effectLst/>
                        <a:latin typeface="Times New Roman" panose="02020603050405020304" pitchFamily="18" charset="0"/>
                      </a:endParaRP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800" b="1" i="0" u="none" strike="noStrike">
                          <a:solidFill>
                            <a:srgbClr val="000000"/>
                          </a:solidFill>
                          <a:effectLst/>
                          <a:latin typeface="Times New Roman" panose="02020603050405020304" pitchFamily="18" charset="0"/>
                        </a:rPr>
                        <a:t>Плановый период</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0021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800" b="1" i="0" u="none" strike="noStrike">
                          <a:solidFill>
                            <a:srgbClr val="000000"/>
                          </a:solidFill>
                          <a:effectLst/>
                          <a:latin typeface="Times New Roman" panose="02020603050405020304" pitchFamily="18" charset="0"/>
                        </a:rPr>
                        <a:t>2026</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solidFill>
                            <a:srgbClr val="000000"/>
                          </a:solidFill>
                          <a:effectLst/>
                          <a:latin typeface="Times New Roman" panose="02020603050405020304" pitchFamily="18" charset="0"/>
                        </a:rPr>
                        <a:t>2027</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639">
                <a:tc vMerge="1">
                  <a:txBody>
                    <a:bodyPr/>
                    <a:lstStyle/>
                    <a:p>
                      <a:endParaRPr lang="ru-RU"/>
                    </a:p>
                  </a:txBody>
                  <a:tcPr/>
                </a:tc>
                <a:tc>
                  <a:txBody>
                    <a:bodyPr/>
                    <a:lstStyle/>
                    <a:p>
                      <a:pPr algn="ctr" fontAlgn="ctr"/>
                      <a:r>
                        <a:rPr lang="ru-RU" sz="900" b="1" i="0" u="none" strike="noStrike">
                          <a:solidFill>
                            <a:srgbClr val="000000"/>
                          </a:solidFill>
                          <a:effectLst/>
                          <a:latin typeface="Times New Roman" panose="02020603050405020304" pitchFamily="18" charset="0"/>
                        </a:rPr>
                        <a:t>82 014,10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solidFill>
                            <a:srgbClr val="000000"/>
                          </a:solidFill>
                          <a:effectLst/>
                          <a:latin typeface="Times New Roman" panose="02020603050405020304" pitchFamily="18" charset="0"/>
                        </a:rPr>
                        <a:t>122 780,30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solidFill>
                            <a:srgbClr val="000000"/>
                          </a:solidFill>
                          <a:effectLst/>
                          <a:latin typeface="Times New Roman" panose="02020603050405020304" pitchFamily="18" charset="0"/>
                        </a:rPr>
                        <a:t>110 265,40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solidFill>
                            <a:srgbClr val="000000"/>
                          </a:solidFill>
                          <a:effectLst/>
                          <a:latin typeface="Times New Roman" panose="02020603050405020304" pitchFamily="18" charset="0"/>
                        </a:rPr>
                        <a:t>113 410,10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solidFill>
                            <a:srgbClr val="000000"/>
                          </a:solidFill>
                          <a:effectLst/>
                          <a:latin typeface="Times New Roman" panose="02020603050405020304" pitchFamily="18" charset="0"/>
                        </a:rPr>
                        <a:t>130 163,70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75">
                <a:tc>
                  <a:txBody>
                    <a:bodyPr/>
                    <a:lstStyle/>
                    <a:p>
                      <a:pPr algn="ctr" fontAlgn="ctr"/>
                      <a:r>
                        <a:rPr lang="ru-RU" sz="900" b="1" i="0" u="none" strike="noStrike">
                          <a:solidFill>
                            <a:srgbClr val="000000"/>
                          </a:solidFill>
                          <a:effectLst/>
                          <a:latin typeface="Times New Roman" panose="02020603050405020304" pitchFamily="18" charset="0"/>
                        </a:rPr>
                        <a:t>      НАЛОГОВЫЕ ДОХОДЫ</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900" b="1" i="0" u="none" strike="noStrike">
                          <a:solidFill>
                            <a:srgbClr val="000000"/>
                          </a:solidFill>
                          <a:effectLst/>
                          <a:latin typeface="Times New Roman" panose="02020603050405020304" pitchFamily="18" charset="0"/>
                        </a:rPr>
                        <a:t>75 799,10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900" b="1" i="0" u="none" strike="noStrike">
                          <a:solidFill>
                            <a:srgbClr val="000000"/>
                          </a:solidFill>
                          <a:effectLst/>
                          <a:latin typeface="Times New Roman" panose="02020603050405020304" pitchFamily="18" charset="0"/>
                        </a:rPr>
                        <a:t>107 341,30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900" b="1" i="1" u="none" strike="noStrike">
                          <a:solidFill>
                            <a:srgbClr val="000000"/>
                          </a:solidFill>
                          <a:effectLst/>
                          <a:latin typeface="Times New Roman" panose="02020603050405020304" pitchFamily="18" charset="0"/>
                        </a:rPr>
                        <a:t>104 827,90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900" b="1" i="1" u="none" strike="noStrike">
                          <a:solidFill>
                            <a:srgbClr val="000000"/>
                          </a:solidFill>
                          <a:effectLst/>
                          <a:latin typeface="Times New Roman" panose="02020603050405020304" pitchFamily="18" charset="0"/>
                        </a:rPr>
                        <a:t>108 057,60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900" b="1" i="1" u="none" strike="noStrike">
                          <a:solidFill>
                            <a:srgbClr val="000000"/>
                          </a:solidFill>
                          <a:effectLst/>
                          <a:latin typeface="Times New Roman" panose="02020603050405020304" pitchFamily="18" charset="0"/>
                        </a:rPr>
                        <a:t>124 598,90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58575">
                <a:tc>
                  <a:txBody>
                    <a:bodyPr/>
                    <a:lstStyle/>
                    <a:p>
                      <a:pPr algn="l" fontAlgn="ctr"/>
                      <a:r>
                        <a:rPr lang="ru-RU" sz="800" b="1" i="1" u="none" strike="noStrike">
                          <a:solidFill>
                            <a:srgbClr val="000000"/>
                          </a:solidFill>
                          <a:effectLst/>
                          <a:latin typeface="Times New Roman" panose="02020603050405020304" pitchFamily="18" charset="0"/>
                        </a:rPr>
                        <a:t>Налог на прибыль, доходы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29 030,80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37 517,00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38 664,90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40 495,00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45 196,50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5692">
                <a:tc>
                  <a:txBody>
                    <a:bodyPr/>
                    <a:lstStyle/>
                    <a:p>
                      <a:pPr algn="l" rtl="0" fontAlgn="ctr"/>
                      <a:r>
                        <a:rPr lang="ru-RU" sz="8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29 772,70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32 022,10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33 092,40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33 258,00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43 834,20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24">
                <a:tc>
                  <a:txBody>
                    <a:bodyPr/>
                    <a:lstStyle/>
                    <a:p>
                      <a:pPr algn="l" rtl="0" fontAlgn="ctr"/>
                      <a:r>
                        <a:rPr lang="ru-RU" sz="800" b="1" i="1" u="none" strike="noStrike">
                          <a:solidFill>
                            <a:srgbClr val="000000"/>
                          </a:solidFill>
                          <a:effectLst/>
                          <a:latin typeface="Times New Roman" panose="02020603050405020304" pitchFamily="18" charset="0"/>
                        </a:rPr>
                        <a:t>Налоги на совокупный доход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800" b="1" i="1" u="none" strike="noStrike">
                          <a:solidFill>
                            <a:srgbClr val="000000"/>
                          </a:solidFill>
                          <a:effectLst/>
                          <a:latin typeface="Times New Roman" panose="02020603050405020304" pitchFamily="18" charset="0"/>
                        </a:rPr>
                        <a:t>2 260,60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800" b="1" i="1" u="none" strike="noStrike">
                          <a:solidFill>
                            <a:srgbClr val="000000"/>
                          </a:solidFill>
                          <a:effectLst/>
                          <a:latin typeface="Times New Roman" panose="02020603050405020304" pitchFamily="18" charset="0"/>
                        </a:rPr>
                        <a:t>3 089,60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ru-RU" sz="700" b="1" i="0" u="none" strike="noStrike">
                          <a:solidFill>
                            <a:srgbClr val="000000"/>
                          </a:solidFill>
                          <a:effectLst/>
                          <a:latin typeface="Times New Roman" panose="02020603050405020304" pitchFamily="18" charset="0"/>
                        </a:rPr>
                        <a:t>3 159,50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ru-RU" sz="700" b="1" i="0" u="none" strike="noStrike">
                          <a:solidFill>
                            <a:srgbClr val="000000"/>
                          </a:solidFill>
                          <a:effectLst/>
                          <a:latin typeface="Times New Roman" panose="02020603050405020304" pitchFamily="18" charset="0"/>
                        </a:rPr>
                        <a:t>3 337,80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ru-RU" sz="700" b="1" i="0" u="none" strike="noStrike">
                          <a:solidFill>
                            <a:srgbClr val="000000"/>
                          </a:solidFill>
                          <a:effectLst/>
                          <a:latin typeface="Times New Roman" panose="02020603050405020304" pitchFamily="18" charset="0"/>
                        </a:rPr>
                        <a:t>3 516,00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02049">
                <a:tc>
                  <a:txBody>
                    <a:bodyPr/>
                    <a:lstStyle/>
                    <a:p>
                      <a:pPr algn="l" rtl="0" fontAlgn="ctr"/>
                      <a:r>
                        <a:rPr lang="ru-RU" sz="800" b="0" i="1" u="none" strike="noStrike">
                          <a:solidFill>
                            <a:srgbClr val="000000"/>
                          </a:solidFill>
                          <a:effectLst/>
                          <a:latin typeface="Times New Roman" panose="02020603050405020304" pitchFamily="18" charset="0"/>
                        </a:rPr>
                        <a:t>Налог, взимаемый в связи с применением упрощенной системы налогообложения</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1 640,30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2 153,50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2 153,30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2 267,90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2 385,60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24">
                <a:tc>
                  <a:txBody>
                    <a:bodyPr/>
                    <a:lstStyle/>
                    <a:p>
                      <a:pPr algn="l" rtl="0" fontAlgn="ctr"/>
                      <a:r>
                        <a:rPr lang="ru-RU" sz="800" b="0" i="1" u="none" strike="noStrike">
                          <a:solidFill>
                            <a:srgbClr val="000000"/>
                          </a:solidFill>
                          <a:effectLst/>
                          <a:latin typeface="Times New Roman" panose="02020603050405020304" pitchFamily="18" charset="0"/>
                        </a:rPr>
                        <a:t> Единый сельскохозяйственный налог</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295,30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32,80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33,00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36,20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39,80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2049">
                <a:tc>
                  <a:txBody>
                    <a:bodyPr/>
                    <a:lstStyle/>
                    <a:p>
                      <a:pPr algn="l" rtl="0" fontAlgn="ctr"/>
                      <a:r>
                        <a:rPr lang="ru-RU" sz="800" b="0" i="1" u="none" strike="noStrike">
                          <a:solidFill>
                            <a:srgbClr val="000000"/>
                          </a:solidFill>
                          <a:effectLst/>
                          <a:latin typeface="Times New Roman" panose="02020603050405020304" pitchFamily="18" charset="0"/>
                        </a:rPr>
                        <a:t>Налог, взимаемый в связи с применением патентной системы налогообложения</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325,00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903,30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973,20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1 033,70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1 090,60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24">
                <a:tc>
                  <a:txBody>
                    <a:bodyPr/>
                    <a:lstStyle/>
                    <a:p>
                      <a:pPr algn="l" rtl="0" fontAlgn="ctr"/>
                      <a:r>
                        <a:rPr lang="ru-RU" sz="800" b="1" i="1" u="none" strike="noStrike">
                          <a:solidFill>
                            <a:srgbClr val="000000"/>
                          </a:solidFill>
                          <a:effectLst/>
                          <a:latin typeface="Times New Roman" panose="02020603050405020304" pitchFamily="18" charset="0"/>
                        </a:rPr>
                        <a:t>Налог на имущество</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ru-RU" sz="800" b="1" i="1" u="none" strike="noStrike">
                          <a:solidFill>
                            <a:srgbClr val="000000"/>
                          </a:solidFill>
                          <a:effectLst/>
                          <a:latin typeface="Times New Roman" panose="02020603050405020304" pitchFamily="18" charset="0"/>
                        </a:rPr>
                        <a:t>7 154,20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ru-RU" sz="800" b="1" i="1" u="none" strike="noStrike">
                          <a:solidFill>
                            <a:srgbClr val="000000"/>
                          </a:solidFill>
                          <a:effectLst/>
                          <a:latin typeface="Times New Roman" panose="02020603050405020304" pitchFamily="18" charset="0"/>
                        </a:rPr>
                        <a:t>8 811,30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ru-RU" sz="700" b="1" i="0" u="none" strike="noStrike">
                          <a:solidFill>
                            <a:srgbClr val="000000"/>
                          </a:solidFill>
                          <a:effectLst/>
                          <a:latin typeface="Times New Roman" panose="02020603050405020304" pitchFamily="18" charset="0"/>
                        </a:rPr>
                        <a:t>8 738,50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ru-RU" sz="700" b="1" i="0" u="none" strike="noStrike">
                          <a:solidFill>
                            <a:srgbClr val="000000"/>
                          </a:solidFill>
                          <a:effectLst/>
                          <a:latin typeface="Times New Roman" panose="02020603050405020304" pitchFamily="18" charset="0"/>
                        </a:rPr>
                        <a:t>8 907,00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ru-RU" sz="700" b="1" i="0" u="none" strike="noStrike">
                          <a:solidFill>
                            <a:srgbClr val="000000"/>
                          </a:solidFill>
                          <a:effectLst/>
                          <a:latin typeface="Times New Roman" panose="02020603050405020304" pitchFamily="18" charset="0"/>
                        </a:rPr>
                        <a:t>9 110,00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51024">
                <a:tc>
                  <a:txBody>
                    <a:bodyPr/>
                    <a:lstStyle/>
                    <a:p>
                      <a:pPr algn="l" rtl="0" fontAlgn="ctr"/>
                      <a:r>
                        <a:rPr lang="ru-RU" sz="800" b="0" i="1" u="none" strike="noStrike">
                          <a:solidFill>
                            <a:srgbClr val="000000"/>
                          </a:solidFill>
                          <a:effectLst/>
                          <a:latin typeface="Times New Roman" panose="02020603050405020304" pitchFamily="18" charset="0"/>
                        </a:rPr>
                        <a:t>Налог на имущество физических лиц</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2 071,40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2 622,40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2 746,70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2 837,30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2 931,00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24">
                <a:tc>
                  <a:txBody>
                    <a:bodyPr/>
                    <a:lstStyle/>
                    <a:p>
                      <a:pPr algn="l" rtl="0" fontAlgn="ctr"/>
                      <a:r>
                        <a:rPr lang="ru-RU" sz="800" b="0" i="1" u="none" strike="noStrike">
                          <a:solidFill>
                            <a:srgbClr val="000000"/>
                          </a:solidFill>
                          <a:effectLst/>
                          <a:latin typeface="Times New Roman" panose="02020603050405020304" pitchFamily="18" charset="0"/>
                        </a:rPr>
                        <a:t>Земельный налог</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5 082,80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panose="02020603050405020304" pitchFamily="18" charset="0"/>
                        </a:rPr>
                        <a:t>6 188,90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5 991,80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6 069,70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effectLst/>
                          <a:latin typeface="Times New Roman" panose="02020603050405020304" pitchFamily="18" charset="0"/>
                        </a:rPr>
                        <a:t>6 179,00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354">
                <a:tc>
                  <a:txBody>
                    <a:bodyPr/>
                    <a:lstStyle/>
                    <a:p>
                      <a:pPr algn="l" rtl="0" fontAlgn="ctr"/>
                      <a:r>
                        <a:rPr lang="ru-RU" sz="8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6 776,80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24 789,80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20 157,80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21 004,40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21 844,60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24">
                <a:tc>
                  <a:txBody>
                    <a:bodyPr/>
                    <a:lstStyle/>
                    <a:p>
                      <a:pPr algn="l" rtl="0" fontAlgn="ctr"/>
                      <a:r>
                        <a:rPr lang="ru-RU" sz="800" b="1" i="1" u="none" strike="noStrike">
                          <a:solidFill>
                            <a:srgbClr val="000000"/>
                          </a:solidFill>
                          <a:effectLst/>
                          <a:latin typeface="Times New Roman" panose="02020603050405020304" pitchFamily="18" charset="0"/>
                        </a:rPr>
                        <a:t>Государственная пошлина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804,00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1 111,50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1 014,80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1 055,40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1 097,60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75">
                <a:tc>
                  <a:txBody>
                    <a:bodyPr/>
                    <a:lstStyle/>
                    <a:p>
                      <a:pPr algn="ctr" rtl="0" fontAlgn="ctr"/>
                      <a:r>
                        <a:rPr lang="ru-RU" sz="900" b="1" i="1" u="none" strike="noStrike">
                          <a:solidFill>
                            <a:srgbClr val="000000"/>
                          </a:solidFill>
                          <a:effectLst/>
                          <a:latin typeface="Times New Roman" panose="02020603050405020304" pitchFamily="18" charset="0"/>
                        </a:rPr>
                        <a:t>НЕНАЛОГОВЫЕ ДОХОДЫ</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900" b="1" i="1" u="none" strike="noStrike">
                          <a:solidFill>
                            <a:srgbClr val="000000"/>
                          </a:solidFill>
                          <a:effectLst/>
                          <a:latin typeface="Times New Roman" panose="02020603050405020304" pitchFamily="18" charset="0"/>
                        </a:rPr>
                        <a:t>6 215,00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900" b="1" i="1" u="none" strike="noStrike">
                          <a:solidFill>
                            <a:srgbClr val="000000"/>
                          </a:solidFill>
                          <a:effectLst/>
                          <a:latin typeface="Times New Roman" panose="02020603050405020304" pitchFamily="18" charset="0"/>
                        </a:rPr>
                        <a:t>15 439,00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900" b="1" i="1" u="none" strike="noStrike">
                          <a:solidFill>
                            <a:srgbClr val="000000"/>
                          </a:solidFill>
                          <a:effectLst/>
                          <a:latin typeface="Times New Roman" panose="02020603050405020304" pitchFamily="18" charset="0"/>
                        </a:rPr>
                        <a:t>5 437,50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900" b="1" i="1" u="none" strike="noStrike">
                          <a:solidFill>
                            <a:srgbClr val="000000"/>
                          </a:solidFill>
                          <a:effectLst/>
                          <a:latin typeface="Times New Roman" panose="02020603050405020304" pitchFamily="18" charset="0"/>
                        </a:rPr>
                        <a:t>5 352,50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900" b="1" i="1" u="none" strike="noStrike">
                          <a:solidFill>
                            <a:srgbClr val="000000"/>
                          </a:solidFill>
                          <a:effectLst/>
                          <a:latin typeface="Times New Roman" panose="02020603050405020304" pitchFamily="18" charset="0"/>
                        </a:rPr>
                        <a:t>5 564,80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19164">
                <a:tc>
                  <a:txBody>
                    <a:bodyPr/>
                    <a:lstStyle/>
                    <a:p>
                      <a:pPr algn="l" rtl="0" fontAlgn="ctr"/>
                      <a:r>
                        <a:rPr lang="ru-RU" sz="8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3 636,20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5 481,60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4 772,50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4 962,00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5 149,20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80">
                <a:tc>
                  <a:txBody>
                    <a:bodyPr/>
                    <a:lstStyle/>
                    <a:p>
                      <a:pPr algn="l" rtl="0" fontAlgn="ctr"/>
                      <a:r>
                        <a:rPr lang="ru-RU" sz="8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15,60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16,30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13,20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13,90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14,10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550">
                <a:tc>
                  <a:txBody>
                    <a:bodyPr/>
                    <a:lstStyle/>
                    <a:p>
                      <a:pPr algn="l" rtl="0" fontAlgn="ctr"/>
                      <a:r>
                        <a:rPr lang="ru-RU" sz="800" b="1" i="1" u="none" strike="noStrike">
                          <a:solidFill>
                            <a:srgbClr val="000000"/>
                          </a:solidFill>
                          <a:effectLst/>
                          <a:latin typeface="Times New Roman" panose="02020603050405020304" pitchFamily="18" charset="0"/>
                        </a:rPr>
                        <a:t>Доходы от оказания платных услуг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2 127,70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1 615,60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257,80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448">
                <a:tc>
                  <a:txBody>
                    <a:bodyPr/>
                    <a:lstStyle/>
                    <a:p>
                      <a:pPr algn="l" fontAlgn="ctr"/>
                      <a:r>
                        <a:rPr lang="ru-RU" sz="8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2 707,00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7 310,10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 </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883">
                <a:tc>
                  <a:txBody>
                    <a:bodyPr/>
                    <a:lstStyle/>
                    <a:p>
                      <a:pPr algn="l" fontAlgn="ctr"/>
                      <a:r>
                        <a:rPr lang="ru-RU" sz="800" b="1" i="1" u="none" strike="noStrike">
                          <a:solidFill>
                            <a:srgbClr val="000000"/>
                          </a:solidFill>
                          <a:effectLst/>
                          <a:latin typeface="Times New Roman" panose="02020603050405020304" pitchFamily="18" charset="0"/>
                        </a:rPr>
                        <a:t>Штрафы, санкции, возмещение ущерба </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135,50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731,60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394,00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376,60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401,50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883">
                <a:tc>
                  <a:txBody>
                    <a:bodyPr/>
                    <a:lstStyle/>
                    <a:p>
                      <a:pPr algn="l" fontAlgn="ctr"/>
                      <a:r>
                        <a:rPr lang="ru-RU" sz="800" b="1" i="1" u="none" strike="noStrike">
                          <a:solidFill>
                            <a:srgbClr val="000000"/>
                          </a:solidFill>
                          <a:effectLst/>
                          <a:latin typeface="Times New Roman" panose="02020603050405020304" pitchFamily="18" charset="0"/>
                        </a:rPr>
                        <a:t> Прочие неналоговые доходы</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300,00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panose="02020603050405020304" pitchFamily="18" charset="0"/>
                        </a:rPr>
                        <a:t>283,80</a:t>
                      </a:r>
                    </a:p>
                  </a:txBody>
                  <a:tcPr marL="7038" marR="7038" marT="7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1" i="0" u="none" strike="noStrike" dirty="0">
                          <a:solidFill>
                            <a:srgbClr val="000000"/>
                          </a:solidFill>
                          <a:effectLst/>
                          <a:latin typeface="Times New Roman" panose="02020603050405020304" pitchFamily="18" charset="0"/>
                        </a:rPr>
                        <a:t>0,00</a:t>
                      </a:r>
                    </a:p>
                  </a:txBody>
                  <a:tcPr marL="7038" marR="7038" marT="7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030887751"/>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35</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46065" y="1465936"/>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36</a:t>
            </a:fld>
            <a:endParaRPr lang="ru-RU" dirty="0"/>
          </a:p>
        </p:txBody>
      </p:sp>
      <p:sp>
        <p:nvSpPr>
          <p:cNvPr id="10" name="Прямоугольник 9"/>
          <p:cNvSpPr/>
          <p:nvPr/>
        </p:nvSpPr>
        <p:spPr>
          <a:xfrm>
            <a:off x="252897" y="314957"/>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a:t>
            </a:r>
            <a:r>
              <a:rPr lang="ru-RU" sz="1200" b="1" i="1" dirty="0" smtClean="0">
                <a:latin typeface="Times New Roman" panose="02020603050405020304" pitchFamily="18" charset="0"/>
                <a:cs typeface="Times New Roman" panose="02020603050405020304" pitchFamily="18" charset="0"/>
              </a:rPr>
              <a:t>муниципальный округ» </a:t>
            </a:r>
            <a:r>
              <a:rPr lang="ru-RU" sz="1200" b="1" i="1" dirty="0">
                <a:latin typeface="Times New Roman" panose="02020603050405020304" pitchFamily="18" charset="0"/>
                <a:cs typeface="Times New Roman" panose="02020603050405020304" pitchFamily="18" charset="0"/>
              </a:rPr>
              <a:t>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муниципальный округ» </a:t>
            </a:r>
            <a:r>
              <a:rPr lang="ru-RU" sz="1200" b="1" i="1" dirty="0">
                <a:latin typeface="Times New Roman" panose="02020603050405020304" pitchFamily="18" charset="0"/>
                <a:cs typeface="Times New Roman" panose="02020603050405020304" pitchFamily="18" charset="0"/>
              </a:rPr>
              <a:t>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09180" y="6492875"/>
            <a:ext cx="11866539" cy="336246"/>
          </a:xfrm>
          <a:prstGeom prst="rect">
            <a:avLst/>
          </a:prstGeom>
        </p:spPr>
        <p:txBody>
          <a:bodyPr wrap="square">
            <a:spAutoFit/>
          </a:bodyPr>
          <a:lstStyle/>
          <a:p>
            <a:pPr algn="ctr">
              <a:lnSpc>
                <a:spcPct val="107000"/>
              </a:lnSpc>
              <a:spcAft>
                <a:spcPts val="800"/>
              </a:spcAft>
            </a:pPr>
            <a:r>
              <a:rPr lang="ru-RU" sz="155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r>
              <a:rPr lang="ru-RU" sz="1550"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sz="155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p>
        </p:txBody>
      </p:sp>
      <p:pic>
        <p:nvPicPr>
          <p:cNvPr id="14" name="Рисунок 13"/>
          <p:cNvPicPr>
            <a:picLocks noChangeAspect="1"/>
          </p:cNvPicPr>
          <p:nvPr/>
        </p:nvPicPr>
        <p:blipFill>
          <a:blip r:embed="rId4"/>
          <a:stretch>
            <a:fillRect/>
          </a:stretch>
        </p:blipFill>
        <p:spPr>
          <a:xfrm>
            <a:off x="10871233" y="5959077"/>
            <a:ext cx="897389" cy="87814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982551825"/>
              </p:ext>
            </p:extLst>
          </p:nvPr>
        </p:nvGraphicFramePr>
        <p:xfrm>
          <a:off x="12114" y="1076770"/>
          <a:ext cx="7041940" cy="5310410"/>
        </p:xfrm>
        <a:graphic>
          <a:graphicData uri="http://schemas.openxmlformats.org/drawingml/2006/table">
            <a:tbl>
              <a:tblPr/>
              <a:tblGrid>
                <a:gridCol w="7041940"/>
              </a:tblGrid>
              <a:tr h="143821">
                <a:tc>
                  <a:txBody>
                    <a:bodyPr/>
                    <a:lstStyle/>
                    <a:p>
                      <a:pPr algn="ctr">
                        <a:lnSpc>
                          <a:spcPct val="107000"/>
                        </a:lnSpc>
                        <a:spcAft>
                          <a:spcPts val="0"/>
                        </a:spcAft>
                      </a:pPr>
                      <a:r>
                        <a:rPr lang="ru-RU" sz="9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163661">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окружного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муниципальный округ» Смоленской области (далее - бюджет муниципального округа) от: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округа;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поступающих в бюджет муниципального округа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округа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91465" algn="just">
                        <a:lnSpc>
                          <a:spcPts val="99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подлежит увеличению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округа,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округа, учитываемых при формировании муниципального дорожного фонда.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округа.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99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предусмотренных для исполнения бюджетных обязательств формируется в соответствии </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a:t>
                      </a:r>
                      <a:r>
                        <a:rPr lang="ru-RU" sz="9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Положением</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 порядке осуществления мероприятий, связанных с разработкой проекта решения о бюджете муниципального образования «Угранский  муниципальный округ» Смоленской области на очередной финансовый год (на очередной финансовый год и плановый период), подготовкой документов и материалов, обязательных для предоставления одновременно с проектом решения о бюджете на очередной финансовый год (на очередной финансовый год и плановый период)</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r>
            </a:tbl>
          </a:graphicData>
        </a:graphic>
      </p:graphicFrame>
      <p:sp>
        <p:nvSpPr>
          <p:cNvPr id="15" name="Rectangle 1"/>
          <p:cNvSpPr>
            <a:spLocks noChangeArrowheads="1"/>
          </p:cNvSpPr>
          <p:nvPr/>
        </p:nvSpPr>
        <p:spPr bwMode="auto">
          <a:xfrm>
            <a:off x="7964680" y="981534"/>
            <a:ext cx="4215206" cy="502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a:t>
            </a:r>
            <a:r>
              <a:rPr lang="ru-RU" sz="105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ФОНДА</a:t>
            </a:r>
          </a:p>
          <a:p>
            <a:r>
              <a:rPr lang="ru-RU" sz="1000" dirty="0">
                <a:latin typeface="Times New Roman" panose="02020603050405020304" pitchFamily="18" charset="0"/>
                <a:cs typeface="Times New Roman" panose="02020603050405020304" pitchFamily="18" charset="0"/>
              </a:rPr>
              <a:t>Средства муниципального дорожного фонда направляются на:</a:t>
            </a:r>
          </a:p>
          <a:p>
            <a:pPr marL="171450" lvl="0" indent="-171450">
              <a:buFont typeface="Wingdings" panose="05000000000000000000" pitchFamily="2" charset="2"/>
              <a:buChar char="ü"/>
            </a:pPr>
            <a:r>
              <a:rPr lang="ru-RU" sz="1000" dirty="0" smtClean="0">
                <a:latin typeface="Times New Roman" panose="02020603050405020304" pitchFamily="18" charset="0"/>
                <a:cs typeface="Times New Roman" panose="02020603050405020304" pitchFamily="18" charset="0"/>
              </a:rPr>
              <a:t>Содержание </a:t>
            </a:r>
            <a:r>
              <a:rPr lang="ru-RU" sz="1000" dirty="0">
                <a:latin typeface="Times New Roman" panose="02020603050405020304" pitchFamily="18" charset="0"/>
                <a:cs typeface="Times New Roman" panose="02020603050405020304" pitchFamily="18" charset="0"/>
              </a:rPr>
              <a:t>и ремонт действующей сети автомобильных дорог общего пользования местного значения и искусственных сооружений на них;</a:t>
            </a:r>
          </a:p>
          <a:p>
            <a:pPr marL="171450" lvl="0" indent="-171450">
              <a:buFont typeface="Wingdings" panose="05000000000000000000" pitchFamily="2" charset="2"/>
              <a:buChar char="ü"/>
            </a:pPr>
            <a:r>
              <a:rPr lang="ru-RU" sz="1000" dirty="0">
                <a:latin typeface="Times New Roman" panose="02020603050405020304" pitchFamily="18" charset="0"/>
                <a:cs typeface="Times New Roman" panose="02020603050405020304" pitchFamily="18" charset="0"/>
              </a:rPr>
              <a:t>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p>
          <a:p>
            <a:pPr marL="171450" lvl="0" indent="-171450">
              <a:buFont typeface="Wingdings" panose="05000000000000000000" pitchFamily="2" charset="2"/>
              <a:buChar char="ü"/>
            </a:pPr>
            <a:r>
              <a:rPr lang="ru-RU" sz="1000" dirty="0">
                <a:latin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p>
          <a:p>
            <a:pPr marL="171450" lvl="0" indent="-171450">
              <a:buFont typeface="Wingdings" panose="05000000000000000000" pitchFamily="2" charset="2"/>
              <a:buChar char="ü"/>
            </a:pPr>
            <a:r>
              <a:rPr lang="ru-RU" sz="1000" dirty="0">
                <a:latin typeface="Times New Roman" panose="02020603050405020304" pitchFamily="18" charset="0"/>
                <a:cs typeface="Times New Roman" panose="02020603050405020304" pitchFamily="18" charset="0"/>
              </a:rPr>
              <a:t>Приобретение </a:t>
            </a:r>
            <a:r>
              <a:rPr lang="ru-RU" sz="1000" dirty="0" err="1">
                <a:latin typeface="Times New Roman" panose="02020603050405020304" pitchFamily="18" charset="0"/>
                <a:cs typeface="Times New Roman" panose="02020603050405020304" pitchFamily="18" charset="0"/>
              </a:rPr>
              <a:t>дорожно</a:t>
            </a:r>
            <a:r>
              <a:rPr lang="ru-RU" sz="1000" dirty="0">
                <a:latin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p>
          <a:p>
            <a:pPr marL="171450" lvl="0" indent="-171450">
              <a:buFont typeface="Wingdings" panose="05000000000000000000" pitchFamily="2" charset="2"/>
              <a:buChar char="ü"/>
            </a:pPr>
            <a:r>
              <a:rPr lang="ru-RU" sz="1000" dirty="0">
                <a:latin typeface="Times New Roman" panose="02020603050405020304" pitchFamily="18" charset="0"/>
                <a:cs typeface="Times New Roman" panose="02020603050405020304" pitchFamily="18" charset="0"/>
              </a:rPr>
              <a:t>Капитальный ремонт и ремонт дворовых территорий многоквартирных домов, проездов к дворовым территориям многоквартирных домов населенных пунктов муниципального образования «Угранский муниципальный округ» Смоленской области.</a:t>
            </a:r>
          </a:p>
          <a:p>
            <a:pPr marL="171450" lvl="0" indent="-171450">
              <a:buFont typeface="Wingdings" panose="05000000000000000000" pitchFamily="2" charset="2"/>
              <a:buChar char="ü"/>
            </a:pPr>
            <a:r>
              <a:rPr lang="ru-RU" sz="1000" dirty="0">
                <a:latin typeface="Times New Roman" panose="02020603050405020304" pitchFamily="18" charset="0"/>
                <a:cs typeface="Times New Roman" panose="02020603050405020304" pitchFamily="18" charset="0"/>
              </a:rPr>
              <a:t>Реализацию прочих мероприятий, необходимых для развития и функционирования сети автомобильных дорог общего пользования местного значения.</a:t>
            </a:r>
          </a:p>
          <a:p>
            <a:r>
              <a:rPr lang="ru-RU" sz="1000" dirty="0">
                <a:latin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муниципальный округ» Смоленской области «Развитие дорожно-транспортного комплекса муниципального образования «Угранский муниципальный округ» Смоленской области.</a:t>
            </a:r>
          </a:p>
          <a:p>
            <a:r>
              <a:rPr lang="ru-RU" sz="1000" dirty="0">
                <a:latin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бюджета муниципального округа, открытом в территориальном органе Федерального казначейства.</a:t>
            </a:r>
          </a:p>
          <a:p>
            <a:r>
              <a:rPr lang="ru-RU" sz="1000" dirty="0">
                <a:latin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бюджета муниципального округа.</a:t>
            </a: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37</a:t>
            </a:fld>
            <a:endParaRPr lang="ru-RU" dirty="0"/>
          </a:p>
        </p:txBody>
      </p:sp>
      <p:graphicFrame>
        <p:nvGraphicFramePr>
          <p:cNvPr id="11" name="Диаграмма 10"/>
          <p:cNvGraphicFramePr/>
          <p:nvPr>
            <p:extLst>
              <p:ext uri="{D42A27DB-BD31-4B8C-83A1-F6EECF244321}">
                <p14:modId xmlns:p14="http://schemas.microsoft.com/office/powerpoint/2010/main" val="1889041700"/>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539518435"/>
              </p:ext>
            </p:extLst>
          </p:nvPr>
        </p:nvGraphicFramePr>
        <p:xfrm>
          <a:off x="292685" y="439245"/>
          <a:ext cx="11384965" cy="3258408"/>
        </p:xfrm>
        <a:graphic>
          <a:graphicData uri="http://schemas.openxmlformats.org/drawingml/2006/table">
            <a:tbl>
              <a:tblPr/>
              <a:tblGrid>
                <a:gridCol w="4544433"/>
                <a:gridCol w="1545517"/>
                <a:gridCol w="1446577"/>
                <a:gridCol w="1555751"/>
                <a:gridCol w="1200931"/>
                <a:gridCol w="1091756"/>
              </a:tblGrid>
              <a:tr h="297887">
                <a:tc rowSpan="2">
                  <a:txBody>
                    <a:bodyPr/>
                    <a:lstStyle/>
                    <a:p>
                      <a:pPr algn="ctr" fontAlgn="ctr"/>
                      <a:r>
                        <a:rPr lang="ru-RU" sz="1400" b="1" i="0" u="none" strike="noStrike">
                          <a:solidFill>
                            <a:srgbClr val="000000"/>
                          </a:solidFill>
                          <a:effectLst/>
                          <a:latin typeface="Times New Roman" panose="02020603050405020304" pitchFamily="18" charset="0"/>
                        </a:rPr>
                        <a:t>ДОХОДЫ ДОРОЖНОГО ФОНДА, ВСЕГО</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a:solidFill>
                            <a:srgbClr val="000000"/>
                          </a:solidFill>
                          <a:effectLst/>
                          <a:latin typeface="Times New Roman" panose="02020603050405020304" pitchFamily="18" charset="0"/>
                        </a:rPr>
                        <a:t>Отчетный финансовый           2023 год</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a:solidFill>
                            <a:srgbClr val="000000"/>
                          </a:solidFill>
                          <a:effectLst/>
                          <a:latin typeface="Times New Roman" panose="02020603050405020304" pitchFamily="18" charset="0"/>
                        </a:rPr>
                        <a:t>Отчетный финансовый      2024 год </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1" i="0" u="none" strike="noStrike">
                          <a:solidFill>
                            <a:srgbClr val="000000"/>
                          </a:solidFill>
                          <a:effectLst/>
                          <a:latin typeface="Times New Roman" panose="02020603050405020304" pitchFamily="18" charset="0"/>
                        </a:rPr>
                        <a:t>Текущий финансовы йгод 2025 </a:t>
                      </a:r>
                      <a:r>
                        <a:rPr lang="ru-RU" sz="1000" b="1" i="0" u="none" strike="noStrike">
                          <a:solidFill>
                            <a:srgbClr val="000000"/>
                          </a:solidFill>
                          <a:effectLst/>
                          <a:latin typeface="Times New Roman" panose="02020603050405020304" pitchFamily="18" charset="0"/>
                        </a:rPr>
                        <a:t>(Решение № 1  от 30.01.2025)</a:t>
                      </a:r>
                      <a:endParaRPr lang="ru-RU" sz="1200" b="1" i="0" u="none" strike="noStrike">
                        <a:solidFill>
                          <a:srgbClr val="000000"/>
                        </a:solidFill>
                        <a:effectLst/>
                        <a:latin typeface="Times New Roman" panose="02020603050405020304" pitchFamily="18" charset="0"/>
                      </a:endParaRP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2789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2027</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664">
                <a:tc>
                  <a:txBody>
                    <a:bodyPr/>
                    <a:lstStyle/>
                    <a:p>
                      <a:pPr algn="l" fontAlgn="ctr"/>
                      <a:r>
                        <a:rPr lang="ru-RU" sz="1400" b="1" i="0" u="none" strike="noStrike">
                          <a:solidFill>
                            <a:srgbClr val="000000"/>
                          </a:solidFill>
                          <a:effectLst/>
                          <a:latin typeface="Times New Roman" panose="02020603050405020304" pitchFamily="18" charset="0"/>
                        </a:rPr>
                        <a:t>Остатки дорожного фонда на 01.01.</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10772,2</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11117,3</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13382,8</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 </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 </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0685">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0" u="none" strike="noStrike">
                          <a:solidFill>
                            <a:srgbClr val="000000"/>
                          </a:solidFill>
                          <a:effectLst/>
                          <a:latin typeface="Times New Roman" panose="02020603050405020304" pitchFamily="18" charset="0"/>
                        </a:rPr>
                        <a:t>45147,2</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0" u="none" strike="noStrike">
                          <a:solidFill>
                            <a:srgbClr val="000000"/>
                          </a:solidFill>
                          <a:effectLst/>
                          <a:latin typeface="Times New Roman" panose="02020603050405020304" pitchFamily="18" charset="0"/>
                        </a:rPr>
                        <a:t>51582,9</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33 094,40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33 258,00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43 834,20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16427">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1" u="none" strike="noStrike">
                          <a:solidFill>
                            <a:srgbClr val="000000"/>
                          </a:solidFill>
                          <a:effectLst/>
                          <a:latin typeface="Times New Roman" panose="02020603050405020304" pitchFamily="18" charset="0"/>
                        </a:rPr>
                        <a:t>45147,2</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1" u="none" strike="noStrike">
                          <a:solidFill>
                            <a:srgbClr val="000000"/>
                          </a:solidFill>
                          <a:effectLst/>
                          <a:latin typeface="Times New Roman" panose="02020603050405020304" pitchFamily="18" charset="0"/>
                        </a:rPr>
                        <a:t>51582,9</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33 094,40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33 258,00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43 834,20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342">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200" b="1" i="1" u="none" strike="noStrike">
                          <a:solidFill>
                            <a:srgbClr val="000000"/>
                          </a:solidFill>
                          <a:effectLst/>
                          <a:latin typeface="Times New Roman" panose="02020603050405020304" pitchFamily="18" charset="0"/>
                        </a:rPr>
                        <a:t>51733,5</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200" b="1" i="1" u="none" strike="noStrike">
                          <a:solidFill>
                            <a:srgbClr val="000000"/>
                          </a:solidFill>
                          <a:effectLst/>
                          <a:latin typeface="Times New Roman" panose="02020603050405020304" pitchFamily="18" charset="0"/>
                        </a:rPr>
                        <a:t>30660,9</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34 200,00</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846483">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1" u="none" strike="noStrike">
                          <a:solidFill>
                            <a:srgbClr val="000000"/>
                          </a:solidFill>
                          <a:effectLst/>
                          <a:latin typeface="Times New Roman" panose="02020603050405020304" pitchFamily="18" charset="0"/>
                        </a:rPr>
                        <a:t>51733,5</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1" u="none" strike="noStrike">
                          <a:solidFill>
                            <a:srgbClr val="000000"/>
                          </a:solidFill>
                          <a:effectLst/>
                          <a:latin typeface="Times New Roman" panose="02020603050405020304" pitchFamily="18" charset="0"/>
                        </a:rPr>
                        <a:t>30660,9</a:t>
                      </a:r>
                    </a:p>
                  </a:txBody>
                  <a:tcPr marL="9456" marR="9456" marT="9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34 200,00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6027">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200" b="1" i="0" u="none" strike="noStrike">
                          <a:solidFill>
                            <a:srgbClr val="000000"/>
                          </a:solidFill>
                          <a:effectLst/>
                          <a:latin typeface="Times New Roman" panose="02020603050405020304" pitchFamily="18" charset="0"/>
                        </a:rPr>
                        <a:t>96535,6</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200" b="1" i="0" u="none" strike="noStrike">
                          <a:solidFill>
                            <a:srgbClr val="000000"/>
                          </a:solidFill>
                          <a:effectLst/>
                          <a:latin typeface="Times New Roman" panose="02020603050405020304" pitchFamily="18" charset="0"/>
                        </a:rPr>
                        <a:t>93361,1</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200" b="1" i="1" u="none" strike="noStrike">
                          <a:solidFill>
                            <a:srgbClr val="000000"/>
                          </a:solidFill>
                          <a:effectLst/>
                          <a:latin typeface="Calibri" panose="020F0502020204030204" pitchFamily="34" charset="0"/>
                        </a:rPr>
                        <a:t>80 677,20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200" b="1" i="1" u="none" strike="noStrike">
                          <a:solidFill>
                            <a:srgbClr val="000000"/>
                          </a:solidFill>
                          <a:effectLst/>
                          <a:latin typeface="Calibri" panose="020F0502020204030204" pitchFamily="34" charset="0"/>
                        </a:rPr>
                        <a:t>33 258,00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200" b="1" i="1" u="none" strike="noStrike" dirty="0">
                          <a:solidFill>
                            <a:srgbClr val="000000"/>
                          </a:solidFill>
                          <a:effectLst/>
                          <a:latin typeface="Calibri" panose="020F0502020204030204" pitchFamily="34" charset="0"/>
                        </a:rPr>
                        <a:t>43 834,20</a:t>
                      </a:r>
                    </a:p>
                  </a:txBody>
                  <a:tcPr marL="9456" marR="9456" marT="94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p:nvPr/>
        </p:nvSpPr>
        <p:spPr>
          <a:xfrm>
            <a:off x="0" y="-1"/>
            <a:ext cx="12191999" cy="396461"/>
          </a:xfrm>
          <a:prstGeom prst="rect">
            <a:avLst/>
          </a:prstGeom>
          <a:blipFill>
            <a:blip r:embed="rId3" cstate="print"/>
            <a:stretch>
              <a:fillRect/>
            </a:stretch>
          </a:blipFill>
        </p:spPr>
        <p:txBody>
          <a:bodyPr wrap="square" lIns="0" tIns="0" rIns="0" bIns="0" rtlCol="0"/>
          <a:lstStyle/>
          <a:p>
            <a:pPr lvl="0" algn="r" eaLnBrk="0" hangingPunct="0"/>
            <a:endPar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endParaRPr>
          </a:p>
          <a:p>
            <a:pPr lvl="0" algn="r" eaLnBrk="0" hangingPunct="0"/>
            <a:r>
              <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a:t>
            </a:r>
            <a:r>
              <a:rPr lang="ru-RU" altLang="ru-RU" sz="1200" b="1" dirty="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тыс. рублей)</a:t>
            </a:r>
          </a:p>
        </p:txBody>
      </p:sp>
      <p:sp>
        <p:nvSpPr>
          <p:cNvPr id="4" name="TextBox 3"/>
          <p:cNvSpPr txBox="1"/>
          <p:nvPr/>
        </p:nvSpPr>
        <p:spPr>
          <a:xfrm>
            <a:off x="-12613" y="-100528"/>
            <a:ext cx="6686878" cy="369332"/>
          </a:xfrm>
          <a:prstGeom prst="rect">
            <a:avLst/>
          </a:prstGeom>
          <a:noFill/>
        </p:spPr>
        <p:txBody>
          <a:bodyPr wrap="square" rtlCol="0">
            <a:spAutoFit/>
          </a:bodyPr>
          <a:lstStyle/>
          <a:p>
            <a:r>
              <a:rPr lang="ru-RU" b="1" dirty="0" smtClean="0"/>
              <a:t>Утвержденные </a:t>
            </a:r>
            <a:r>
              <a:rPr lang="ru-RU" b="1" dirty="0"/>
              <a:t>изменения по доходам (2025год):</a:t>
            </a:r>
          </a:p>
        </p:txBody>
      </p:sp>
      <p:sp>
        <p:nvSpPr>
          <p:cNvPr id="7" name="AutoShape 2" descr="https://klike.net/uploads/posts/2023-02/1675493977_3-4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klike.net/uploads/posts/2023-02/1675493989_3-77.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https://klike.net/uploads/posts/2023-02/1675493989_3-77.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TextBox 12"/>
          <p:cNvSpPr txBox="1"/>
          <p:nvPr/>
        </p:nvSpPr>
        <p:spPr>
          <a:xfrm>
            <a:off x="2136775" y="592796"/>
            <a:ext cx="8827805" cy="276999"/>
          </a:xfrm>
          <a:prstGeom prst="rect">
            <a:avLst/>
          </a:prstGeom>
          <a:noFill/>
        </p:spPr>
        <p:txBody>
          <a:bodyPr wrap="square" rtlCol="0">
            <a:spAutoFit/>
          </a:bodyPr>
          <a:lstStyle/>
          <a:p>
            <a:pPr lvl="8" algn="r"/>
            <a:r>
              <a:rPr lang="ru-RU" altLang="ru-RU" sz="1200" i="1" dirty="0" smtClean="0">
                <a:solidFill>
                  <a:schemeClr val="accent5">
                    <a:lumMod val="25000"/>
                  </a:schemeClr>
                </a:solidFill>
                <a:latin typeface="Arial" pitchFamily="34" charset="0"/>
                <a:ea typeface="Times New Roman" pitchFamily="18" charset="0"/>
                <a:cs typeface="Arial" pitchFamily="34" charset="0"/>
              </a:rPr>
              <a:t>продолжение</a:t>
            </a:r>
            <a:endParaRPr lang="ru-RU" altLang="ru-RU" sz="1000" i="1" dirty="0">
              <a:solidFill>
                <a:schemeClr val="accent5">
                  <a:lumMod val="25000"/>
                </a:schemeClr>
              </a:solidFill>
              <a:latin typeface="Arial" pitchFamily="34" charset="0"/>
              <a:cs typeface="Arial" pitchFamily="34" charset="0"/>
            </a:endParaRPr>
          </a:p>
        </p:txBody>
      </p:sp>
      <p:graphicFrame>
        <p:nvGraphicFramePr>
          <p:cNvPr id="10" name="Объект 9"/>
          <p:cNvGraphicFramePr>
            <a:graphicFrameLocks noChangeAspect="1"/>
          </p:cNvGraphicFramePr>
          <p:nvPr>
            <p:extLst>
              <p:ext uri="{D42A27DB-BD31-4B8C-83A1-F6EECF244321}">
                <p14:modId xmlns:p14="http://schemas.microsoft.com/office/powerpoint/2010/main" val="3138041002"/>
              </p:ext>
            </p:extLst>
          </p:nvPr>
        </p:nvGraphicFramePr>
        <p:xfrm>
          <a:off x="504203" y="592796"/>
          <a:ext cx="10861704" cy="6104015"/>
        </p:xfrm>
        <a:graphic>
          <a:graphicData uri="http://schemas.openxmlformats.org/presentationml/2006/ole">
            <mc:AlternateContent xmlns:mc="http://schemas.openxmlformats.org/markup-compatibility/2006">
              <mc:Choice xmlns:v="urn:schemas-microsoft-com:vml" Requires="v">
                <p:oleObj spid="_x0000_s12327" name="Лист" r:id="rId5" imgW="14315999" imgH="8343939" progId="Excel.Sheet.12">
                  <p:embed/>
                </p:oleObj>
              </mc:Choice>
              <mc:Fallback>
                <p:oleObj name="Лист" r:id="rId5" imgW="14315999" imgH="8343939" progId="Excel.Sheet.12">
                  <p:embed/>
                  <p:pic>
                    <p:nvPicPr>
                      <p:cNvPr id="0" name=""/>
                      <p:cNvPicPr/>
                      <p:nvPr/>
                    </p:nvPicPr>
                    <p:blipFill>
                      <a:blip r:embed="rId6"/>
                      <a:stretch>
                        <a:fillRect/>
                      </a:stretch>
                    </p:blipFill>
                    <p:spPr>
                      <a:xfrm>
                        <a:off x="504203" y="592796"/>
                        <a:ext cx="10861704" cy="6104015"/>
                      </a:xfrm>
                      <a:prstGeom prst="rect">
                        <a:avLst/>
                      </a:prstGeom>
                    </p:spPr>
                  </p:pic>
                </p:oleObj>
              </mc:Fallback>
            </mc:AlternateContent>
          </a:graphicData>
        </a:graphic>
      </p:graphicFrame>
    </p:spTree>
    <p:extLst>
      <p:ext uri="{BB962C8B-B14F-4D97-AF65-F5344CB8AC3E}">
        <p14:creationId xmlns:p14="http://schemas.microsoft.com/office/powerpoint/2010/main" val="55172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10250667" y="5406681"/>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4067793111"/>
              </p:ext>
            </p:extLst>
          </p:nvPr>
        </p:nvGraphicFramePr>
        <p:xfrm>
          <a:off x="393105" y="931493"/>
          <a:ext cx="10858144" cy="5247116"/>
        </p:xfrm>
        <a:graphic>
          <a:graphicData uri="http://schemas.openxmlformats.org/drawingml/2006/table">
            <a:tbl>
              <a:tblPr/>
              <a:tblGrid>
                <a:gridCol w="4154854"/>
                <a:gridCol w="1559630"/>
                <a:gridCol w="1559630"/>
                <a:gridCol w="1497245"/>
                <a:gridCol w="1094860"/>
                <a:gridCol w="991925"/>
              </a:tblGrid>
              <a:tr h="30865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Отчетный финансовый  2023 год</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2024 год (Прогноз исполнения бюджета)</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300" b="1" i="0" u="none" strike="noStrike" dirty="0">
                          <a:solidFill>
                            <a:srgbClr val="000000"/>
                          </a:solidFill>
                          <a:effectLst/>
                          <a:latin typeface="Times New Roman" panose="02020603050405020304" pitchFamily="18" charset="0"/>
                        </a:rPr>
                        <a:t>2025        </a:t>
                      </a:r>
                      <a:r>
                        <a:rPr lang="ru-RU" sz="1300" b="1" i="0" u="none" strike="noStrike" dirty="0" smtClean="0">
                          <a:solidFill>
                            <a:srgbClr val="000000"/>
                          </a:solidFill>
                          <a:effectLst/>
                          <a:latin typeface="Times New Roman" panose="02020603050405020304" pitchFamily="18" charset="0"/>
                        </a:rPr>
                        <a:t>        </a:t>
                      </a:r>
                      <a:r>
                        <a:rPr lang="ru-RU" sz="1000" b="1" i="0" u="none" strike="noStrike" dirty="0">
                          <a:solidFill>
                            <a:srgbClr val="000000"/>
                          </a:solidFill>
                          <a:effectLst/>
                          <a:latin typeface="Times New Roman" panose="02020603050405020304" pitchFamily="18" charset="0"/>
                        </a:rPr>
                        <a:t>(Решение бюджета №54 от 18.06.2025г. )</a:t>
                      </a:r>
                      <a:endParaRPr lang="ru-RU" sz="1300" b="1" i="0" u="none" strike="noStrike" dirty="0">
                        <a:solidFill>
                          <a:srgbClr val="000000"/>
                        </a:solidFill>
                        <a:effectLst/>
                        <a:latin typeface="Times New Roman" panose="02020603050405020304" pitchFamily="18" charset="0"/>
                      </a:endParaRP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790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2027</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46">
                <a:tc vMerge="1">
                  <a:txBody>
                    <a:bodyPr/>
                    <a:lstStyle/>
                    <a:p>
                      <a:endParaRPr lang="ru-RU"/>
                    </a:p>
                  </a:txBody>
                  <a:tcPr/>
                </a:tc>
                <a:tc>
                  <a:txBody>
                    <a:bodyPr/>
                    <a:lstStyle/>
                    <a:p>
                      <a:pPr algn="ctr" fontAlgn="ctr"/>
                      <a:r>
                        <a:rPr lang="ru-RU" sz="1100" b="1" i="0" u="none" strike="noStrike" dirty="0">
                          <a:solidFill>
                            <a:srgbClr val="000000"/>
                          </a:solidFill>
                          <a:effectLst/>
                          <a:latin typeface="Times New Roman" panose="02020603050405020304" pitchFamily="18" charset="0"/>
                        </a:rPr>
                        <a:t>460 247,80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0" u="none" strike="noStrike">
                          <a:solidFill>
                            <a:srgbClr val="000000"/>
                          </a:solidFill>
                          <a:effectLst/>
                          <a:latin typeface="Times New Roman" panose="02020603050405020304" pitchFamily="18" charset="0"/>
                        </a:rPr>
                        <a:t>539 875,80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dirty="0">
                          <a:solidFill>
                            <a:srgbClr val="000000"/>
                          </a:solidFill>
                          <a:effectLst/>
                          <a:latin typeface="Times New Roman" panose="02020603050405020304" pitchFamily="18" charset="0"/>
                        </a:rPr>
                        <a:t>544 423,30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253 538,00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246 697,70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93846">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145 226,00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219 427,20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206 660,30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132 406,00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133 266,00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3846">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98 053,60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135 024,70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123 996,60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121 132,00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113 431,70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3846">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214 795,80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155 645,90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201 445,50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69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660,80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29 433,10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1 819,60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69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1 769,30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1" u="none" strike="noStrike">
                          <a:solidFill>
                            <a:srgbClr val="000000"/>
                          </a:solidFill>
                          <a:effectLst/>
                          <a:latin typeface="Times New Roman" panose="02020603050405020304" pitchFamily="18" charset="0"/>
                        </a:rPr>
                        <a:t>787,10</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10 501,30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1539">
                <a:tc>
                  <a:txBody>
                    <a:bodyPr/>
                    <a:lstStyle/>
                    <a:p>
                      <a:pPr algn="l" fontAlgn="ctr"/>
                      <a:r>
                        <a:rPr lang="ru-RU" sz="1000" b="1" i="1" u="none" strike="noStrike">
                          <a:solidFill>
                            <a:srgbClr val="000000"/>
                          </a:solidFill>
                          <a:effectLst/>
                          <a:latin typeface="Times New Roman" panose="02020603050405020304" pitchFamily="18" charset="0"/>
                        </a:rPr>
                        <a:t>Доходы бюджетов муниципальных районов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 </a:t>
                      </a:r>
                    </a:p>
                  </a:txBody>
                  <a:tcPr marL="9076" marR="9076" marT="9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5,90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21 876,30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 </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9154">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1" u="none" strike="noStrike">
                          <a:solidFill>
                            <a:srgbClr val="000000"/>
                          </a:solidFill>
                          <a:effectLst/>
                          <a:latin typeface="Times New Roman" panose="02020603050405020304" pitchFamily="18" charset="0"/>
                        </a:rPr>
                        <a:t>-257,70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-448,10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0" y="0"/>
            <a:ext cx="3765829" cy="788670"/>
          </a:xfrm>
          <a:prstGeom prst="rect">
            <a:avLst/>
          </a:prstGeom>
        </p:spPr>
        <p:txBody>
          <a:bodyPr vert="horz" wrap="square" lIns="0" tIns="13335" rIns="0" bIns="0" rtlCol="0">
            <a:spAutoFit/>
          </a:bodyPr>
          <a:lstStyle/>
          <a:p>
            <a:pPr marL="12700">
              <a:lnSpc>
                <a:spcPct val="100000"/>
              </a:lnSpc>
              <a:spcBef>
                <a:spcPts val="105"/>
              </a:spcBef>
            </a:pPr>
            <a:r>
              <a:rPr sz="5000" b="1" spc="-5" dirty="0">
                <a:latin typeface="+mn-lt"/>
              </a:rPr>
              <a:t>Глоссарий</a:t>
            </a:r>
            <a:endParaRPr sz="5000" b="1" dirty="0">
              <a:latin typeface="+mn-lt"/>
            </a:endParaRPr>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4</a:t>
            </a:fld>
            <a:endParaRPr lang="ru-RU" dirty="0"/>
          </a:p>
        </p:txBody>
      </p:sp>
      <p:pic>
        <p:nvPicPr>
          <p:cNvPr id="23" name="Рисунок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8370" y="2452924"/>
            <a:ext cx="2874987" cy="3510438"/>
          </a:xfrm>
          <a:prstGeom prst="rect">
            <a:avLst/>
          </a:prstGeom>
          <a:ln>
            <a:noFill/>
          </a:ln>
          <a:effectLst>
            <a:softEdge rad="112500"/>
          </a:effectLst>
        </p:spPr>
      </p:pic>
      <p:sp>
        <p:nvSpPr>
          <p:cNvPr id="21" name="Прямоугольник 20"/>
          <p:cNvSpPr/>
          <p:nvPr/>
        </p:nvSpPr>
        <p:spPr>
          <a:xfrm>
            <a:off x="100094" y="6376777"/>
            <a:ext cx="11588097"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a:t>
            </a:r>
            <a:r>
              <a:rPr lang="ru-RU" sz="1600" dirty="0">
                <a:solidFill>
                  <a:srgbClr val="000000"/>
                </a:solidFill>
              </a:rPr>
              <a:t>важнейший фактор успешного стратегического развития </a:t>
            </a:r>
            <a:r>
              <a:rPr lang="ru-RU" sz="1600" dirty="0" smtClean="0">
                <a:solidFill>
                  <a:srgbClr val="000000"/>
                </a:solidFill>
              </a:rPr>
              <a:t>Угранского муниципального округа.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066199292"/>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417354" y="772200"/>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40</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муниципальный округ» Смоленской области на 2025 и плановый период 2026-2027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676100413"/>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83481964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41</a:t>
            </a:fld>
            <a:endParaRPr lang="ru-RU" dirty="0"/>
          </a:p>
        </p:txBody>
      </p:sp>
      <p:graphicFrame>
        <p:nvGraphicFramePr>
          <p:cNvPr id="11" name="Диаграмма 10"/>
          <p:cNvGraphicFramePr/>
          <p:nvPr>
            <p:extLst>
              <p:ext uri="{D42A27DB-BD31-4B8C-83A1-F6EECF244321}">
                <p14:modId xmlns:p14="http://schemas.microsoft.com/office/powerpoint/2010/main" val="267335160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01083" y="5661976"/>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665" y="943227"/>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90" y="8376"/>
            <a:ext cx="12190421"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2025-2027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6450</a:t>
            </a:r>
            <a:endParaRPr lang="ru-RU" dirty="0">
              <a:latin typeface="Book Antiqua" panose="02040602050305030304" pitchFamily="18" charset="0"/>
            </a:endParaRPr>
          </a:p>
        </p:txBody>
      </p:sp>
      <p:sp>
        <p:nvSpPr>
          <p:cNvPr id="35" name="Прямоугольник 34"/>
          <p:cNvSpPr/>
          <p:nvPr/>
        </p:nvSpPr>
        <p:spPr>
          <a:xfrm>
            <a:off x="171166" y="1750705"/>
            <a:ext cx="2428989" cy="1231106"/>
          </a:xfrm>
          <a:prstGeom prst="rect">
            <a:avLst/>
          </a:prstGeom>
        </p:spPr>
        <p:txBody>
          <a:bodyPr wrap="square">
            <a:spAutoFit/>
          </a:bodyPr>
          <a:lstStyle/>
          <a:p>
            <a:pPr marR="1620" algn="r"/>
            <a:r>
              <a:rPr lang="ru-RU" sz="1600" b="1" dirty="0" smtClean="0">
                <a:solidFill>
                  <a:srgbClr val="31381C"/>
                </a:solidFill>
                <a:latin typeface="Bookman Old Style" panose="02050604050505020204" pitchFamily="18" charset="0"/>
              </a:rPr>
              <a:t>104827,9</a:t>
            </a:r>
          </a:p>
          <a:p>
            <a:pPr marR="1620" algn="r"/>
            <a:r>
              <a:rPr lang="ru-RU" sz="1600" b="1" dirty="0" smtClean="0">
                <a:solidFill>
                  <a:srgbClr val="31381C"/>
                </a:solidFill>
                <a:latin typeface="Bookman Old Style" panose="02050604050505020204" pitchFamily="18" charset="0"/>
              </a:rPr>
              <a:t>16,25</a:t>
            </a:r>
            <a:r>
              <a:rPr lang="ru-RU" sz="1050" dirty="0" smtClean="0">
                <a:solidFill>
                  <a:srgbClr val="31381C"/>
                </a:solidFill>
                <a:latin typeface="Bookman Old Style" panose="02050604050505020204" pitchFamily="18" charset="0"/>
              </a:rPr>
              <a:t>тыс. руб</a:t>
            </a:r>
            <a:r>
              <a:rPr lang="ru-RU" sz="1400" dirty="0" smtClean="0">
                <a:solidFill>
                  <a:srgbClr val="31381C"/>
                </a:solidFill>
                <a:latin typeface="Bookman Old Style" panose="02050604050505020204" pitchFamily="18" charset="0"/>
              </a:rPr>
              <a:t>.</a:t>
            </a:r>
          </a:p>
          <a:p>
            <a:pPr marR="2900" algn="r"/>
            <a:r>
              <a:rPr lang="ru-RU" sz="1400" b="1" dirty="0" smtClean="0">
                <a:solidFill>
                  <a:srgbClr val="31381C"/>
                </a:solidFill>
                <a:latin typeface="Bookman Old Style" panose="02050604050505020204" pitchFamily="18" charset="0"/>
              </a:rPr>
              <a:t>16,75</a:t>
            </a:r>
            <a:r>
              <a:rPr lang="ru-RU" sz="14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19,32</a:t>
            </a:r>
            <a:r>
              <a:rPr lang="ru-RU" sz="14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endParaRPr lang="ru-RU" sz="1400" dirty="0">
              <a:solidFill>
                <a:srgbClr val="31381C"/>
              </a:solidFill>
              <a:latin typeface="Bookman Old Style" panose="02050604050505020204" pitchFamily="18" charset="0"/>
            </a:endParaRP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795238" cy="1292662"/>
          </a:xfrm>
          <a:prstGeom prst="rect">
            <a:avLst/>
          </a:prstGeom>
        </p:spPr>
        <p:txBody>
          <a:bodyPr wrap="square">
            <a:spAutoFit/>
          </a:bodyPr>
          <a:lstStyle/>
          <a:p>
            <a:r>
              <a:rPr lang="ru-RU" sz="1600" b="1" dirty="0" smtClean="0">
                <a:solidFill>
                  <a:srgbClr val="31381C"/>
                </a:solidFill>
                <a:latin typeface="Bookman Old Style" panose="02050604050505020204" pitchFamily="18" charset="0"/>
              </a:rPr>
              <a:t>5437,5</a:t>
            </a:r>
          </a:p>
          <a:p>
            <a:r>
              <a:rPr lang="ru-RU" sz="1600" b="1" dirty="0" smtClean="0">
                <a:solidFill>
                  <a:srgbClr val="31381C"/>
                </a:solidFill>
                <a:latin typeface="Bookman Old Style" panose="02050604050505020204" pitchFamily="18" charset="0"/>
              </a:rPr>
              <a:t>0,84</a:t>
            </a:r>
            <a:r>
              <a:rPr lang="ru-RU" sz="2000" b="1" dirty="0" smtClean="0">
                <a:solidFill>
                  <a:srgbClr val="31381C"/>
                </a:solidFill>
                <a:latin typeface="Bookman Old Style" panose="02050604050505020204" pitchFamily="18" charset="0"/>
              </a:rPr>
              <a:t> </a:t>
            </a:r>
            <a:r>
              <a:rPr lang="ru-RU" sz="105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0,83</a:t>
            </a:r>
            <a:r>
              <a:rPr lang="ru-RU" sz="1400" b="1"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0,86</a:t>
            </a:r>
            <a:r>
              <a:rPr lang="ru-RU" sz="14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31106"/>
          </a:xfrm>
          <a:prstGeom prst="rect">
            <a:avLst/>
          </a:prstGeom>
        </p:spPr>
        <p:txBody>
          <a:bodyPr wrap="square">
            <a:spAutoFit/>
          </a:bodyPr>
          <a:lstStyle/>
          <a:p>
            <a:r>
              <a:rPr lang="ru-RU" sz="1600" b="1" dirty="0" smtClean="0">
                <a:solidFill>
                  <a:srgbClr val="31381C"/>
                </a:solidFill>
                <a:latin typeface="Bookman Old Style" panose="02050604050505020204" pitchFamily="18" charset="0"/>
              </a:rPr>
              <a:t>544423,3</a:t>
            </a:r>
          </a:p>
          <a:p>
            <a:r>
              <a:rPr lang="ru-RU" sz="1600" b="1" dirty="0" smtClean="0">
                <a:solidFill>
                  <a:srgbClr val="31381C"/>
                </a:solidFill>
                <a:latin typeface="Bookman Old Style" panose="02050604050505020204" pitchFamily="18" charset="0"/>
              </a:rPr>
              <a:t>84,40</a:t>
            </a:r>
            <a:r>
              <a:rPr lang="ru-RU" sz="1050" dirty="0" smtClean="0">
                <a:solidFill>
                  <a:srgbClr val="31381C"/>
                </a:solidFill>
                <a:latin typeface="Bookman Old Style" panose="02050604050505020204" pitchFamily="18" charset="0"/>
              </a:rPr>
              <a:t>тыс. руб</a:t>
            </a:r>
            <a:r>
              <a:rPr lang="ru-RU" sz="14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39,31</a:t>
            </a:r>
            <a:r>
              <a:rPr lang="ru-RU" sz="1400" dirty="0" smtClean="0">
                <a:solidFill>
                  <a:srgbClr val="31381C"/>
                </a:solidFill>
                <a:latin typeface="Bookman Old Style" panose="02050604050505020204" pitchFamily="18" charset="0"/>
              </a:rPr>
              <a:t> </a:t>
            </a:r>
            <a:r>
              <a:rPr lang="ru-RU" sz="1000" dirty="0" smtClean="0">
                <a:solidFill>
                  <a:srgbClr val="31381C"/>
                </a:solidFill>
                <a:latin typeface="Bookman Old Style" panose="02050604050505020204" pitchFamily="18" charset="0"/>
              </a:rPr>
              <a:t>тыс</a:t>
            </a:r>
            <a:r>
              <a:rPr lang="ru-RU" sz="1000" dirty="0">
                <a:solidFill>
                  <a:srgbClr val="31381C"/>
                </a:solidFill>
                <a:latin typeface="Bookman Old Style" panose="02050604050505020204" pitchFamily="18" charset="0"/>
              </a:rPr>
              <a:t>. руб. </a:t>
            </a:r>
          </a:p>
          <a:p>
            <a:r>
              <a:rPr lang="ru-RU" sz="1200" b="1" dirty="0" smtClean="0">
                <a:solidFill>
                  <a:srgbClr val="31381C"/>
                </a:solidFill>
                <a:latin typeface="Bookman Old Style" panose="02050604050505020204" pitchFamily="18" charset="0"/>
              </a:rPr>
              <a:t>38,24</a:t>
            </a:r>
            <a:r>
              <a:rPr lang="ru-RU" sz="1400" dirty="0" smtClean="0">
                <a:solidFill>
                  <a:srgbClr val="31381C"/>
                </a:solidFill>
                <a:latin typeface="Bookman Old Style" panose="02050604050505020204" pitchFamily="18" charset="0"/>
              </a:rPr>
              <a:t> </a:t>
            </a:r>
            <a:r>
              <a:rPr lang="ru-RU" sz="1050" dirty="0" smtClean="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1169551"/>
          </a:xfrm>
          <a:prstGeom prst="rect">
            <a:avLst/>
          </a:prstGeom>
        </p:spPr>
        <p:txBody>
          <a:bodyPr wrap="square">
            <a:spAutoFit/>
          </a:bodyPr>
          <a:lstStyle/>
          <a:p>
            <a:r>
              <a:rPr lang="ru-RU" sz="1600" b="1" dirty="0" smtClean="0">
                <a:solidFill>
                  <a:srgbClr val="31381C"/>
                </a:solidFill>
                <a:latin typeface="Bookman Old Style" panose="02050604050505020204" pitchFamily="18" charset="0"/>
              </a:rPr>
              <a:t>106600,3</a:t>
            </a:r>
          </a:p>
          <a:p>
            <a:r>
              <a:rPr lang="ru-RU" sz="1600" b="1" dirty="0" smtClean="0">
                <a:solidFill>
                  <a:srgbClr val="31381C"/>
                </a:solidFill>
                <a:latin typeface="Bookman Old Style" panose="02050604050505020204" pitchFamily="18" charset="0"/>
              </a:rPr>
              <a:t>16,53 </a:t>
            </a:r>
            <a:r>
              <a:rPr lang="ru-RU" sz="10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23,40</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23,90</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endParaRPr lang="ru-RU" sz="1200" dirty="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1600" b="1" dirty="0" smtClean="0">
                <a:solidFill>
                  <a:srgbClr val="31381C"/>
                </a:solidFill>
                <a:latin typeface="Bookman Old Style" panose="02050604050505020204" pitchFamily="18" charset="0"/>
              </a:rPr>
              <a:t>76850,4</a:t>
            </a:r>
          </a:p>
          <a:p>
            <a:pPr algn="ctr"/>
            <a:r>
              <a:rPr lang="ru-RU" sz="1600" b="1" dirty="0" smtClean="0">
                <a:solidFill>
                  <a:srgbClr val="31381C"/>
                </a:solidFill>
                <a:latin typeface="Bookman Old Style" panose="02050604050505020204" pitchFamily="18" charset="0"/>
              </a:rPr>
              <a:t>11,91 </a:t>
            </a:r>
            <a:r>
              <a:rPr lang="ru-RU" sz="1000" dirty="0" smtClean="0">
                <a:solidFill>
                  <a:srgbClr val="31381C"/>
                </a:solidFill>
                <a:latin typeface="Bookman Old Style" panose="02050604050505020204" pitchFamily="18" charset="0"/>
              </a:rPr>
              <a:t>тыс. руб</a:t>
            </a:r>
            <a:r>
              <a:rPr lang="ru-RU" sz="1000" dirty="0">
                <a:solidFill>
                  <a:srgbClr val="31381C"/>
                </a:solidFill>
                <a:latin typeface="Bookman Old Style" panose="02050604050505020204" pitchFamily="18" charset="0"/>
              </a:rPr>
              <a:t>. </a:t>
            </a:r>
            <a:endParaRPr lang="ru-RU" sz="10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8,47</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endParaRPr lang="ru-RU" sz="10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8,70 </a:t>
            </a:r>
            <a:r>
              <a:rPr lang="ru-RU" sz="1000" dirty="0">
                <a:solidFill>
                  <a:srgbClr val="31381C"/>
                </a:solidFill>
                <a:latin typeface="Bookman Old Style" panose="02050604050505020204" pitchFamily="18" charset="0"/>
              </a:rPr>
              <a:t>тыс. руб. </a:t>
            </a:r>
            <a:endParaRPr lang="ru-RU" sz="10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1600" b="1" dirty="0" smtClean="0">
                <a:solidFill>
                  <a:srgbClr val="31381C"/>
                </a:solidFill>
                <a:latin typeface="Bookman Old Style" panose="02050604050505020204" pitchFamily="18" charset="0"/>
              </a:rPr>
              <a:t>24004,8 </a:t>
            </a:r>
          </a:p>
          <a:p>
            <a:r>
              <a:rPr lang="ru-RU" sz="1600" b="1" dirty="0" smtClean="0">
                <a:solidFill>
                  <a:srgbClr val="31381C"/>
                </a:solidFill>
                <a:latin typeface="Bookman Old Style" panose="02050604050505020204" pitchFamily="18" charset="0"/>
              </a:rPr>
              <a:t>3,72 </a:t>
            </a:r>
            <a:r>
              <a:rPr lang="ru-RU" sz="1000" dirty="0" smtClean="0">
                <a:solidFill>
                  <a:srgbClr val="31381C"/>
                </a:solidFill>
                <a:latin typeface="Bookman Old Style" panose="02050604050505020204" pitchFamily="18" charset="0"/>
              </a:rPr>
              <a:t>тыс. руб</a:t>
            </a:r>
            <a:r>
              <a:rPr lang="ru-RU" sz="1000" dirty="0">
                <a:solidFill>
                  <a:srgbClr val="31381C"/>
                </a:solidFill>
                <a:latin typeface="Bookman Old Style" panose="02050604050505020204" pitchFamily="18" charset="0"/>
              </a:rPr>
              <a:t>. </a:t>
            </a:r>
            <a:endParaRPr lang="ru-RU" sz="10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4,2</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a:t>
            </a:r>
            <a:r>
              <a:rPr lang="ru-RU" sz="10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2,44</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1600" b="1" dirty="0" smtClean="0">
                <a:solidFill>
                  <a:srgbClr val="31381C"/>
                </a:solidFill>
                <a:latin typeface="Bookman Old Style" panose="02050604050505020204" pitchFamily="18" charset="0"/>
              </a:rPr>
              <a:t>19034,7</a:t>
            </a:r>
          </a:p>
          <a:p>
            <a:r>
              <a:rPr lang="ru-RU" sz="1600" b="1" dirty="0" smtClean="0">
                <a:solidFill>
                  <a:srgbClr val="31381C"/>
                </a:solidFill>
                <a:latin typeface="Bookman Old Style" panose="02050604050505020204" pitchFamily="18" charset="0"/>
              </a:rPr>
              <a:t>2,95</a:t>
            </a:r>
            <a:r>
              <a:rPr lang="ru-RU" sz="1000" dirty="0" smtClean="0">
                <a:solidFill>
                  <a:srgbClr val="31381C"/>
                </a:solidFill>
                <a:latin typeface="Bookman Old Style" panose="02050604050505020204" pitchFamily="18" charset="0"/>
              </a:rPr>
              <a:t>тыс. руб</a:t>
            </a:r>
            <a:r>
              <a:rPr lang="ru-RU" sz="1000" dirty="0">
                <a:solidFill>
                  <a:srgbClr val="31381C"/>
                </a:solidFill>
                <a:latin typeface="Bookman Old Style" panose="02050604050505020204" pitchFamily="18" charset="0"/>
              </a:rPr>
              <a:t>. </a:t>
            </a:r>
            <a:endParaRPr lang="ru-RU" sz="10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1,58</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1,54</a:t>
            </a:r>
            <a:r>
              <a:rPr lang="ru-RU" sz="1200" dirty="0" smtClean="0">
                <a:solidFill>
                  <a:srgbClr val="31381C"/>
                </a:solidFill>
                <a:latin typeface="Bookman Old Style" panose="02050604050505020204" pitchFamily="18" charset="0"/>
              </a:rPr>
              <a:t> </a:t>
            </a:r>
            <a:r>
              <a:rPr lang="ru-RU" sz="10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42</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a:t>
            </a:r>
            <a:r>
              <a:rPr lang="ru-RU" dirty="0" smtClean="0">
                <a:solidFill>
                  <a:srgbClr val="31381C"/>
                </a:solidFill>
                <a:latin typeface="Bookman Old Style" panose="02050604050505020204" pitchFamily="18" charset="0"/>
              </a:rPr>
              <a:t>2025 </a:t>
            </a:r>
            <a:r>
              <a:rPr lang="ru-RU" dirty="0">
                <a:solidFill>
                  <a:srgbClr val="31381C"/>
                </a:solidFill>
                <a:latin typeface="Bookman Old Style" panose="02050604050505020204" pitchFamily="18" charset="0"/>
              </a:rPr>
              <a:t>г.</a:t>
            </a:r>
          </a:p>
          <a:p>
            <a:r>
              <a:rPr lang="ru-RU" b="1" dirty="0" smtClean="0">
                <a:solidFill>
                  <a:srgbClr val="31381C"/>
                </a:solidFill>
                <a:latin typeface="Bookman Old Style" panose="02050604050505020204" pitchFamily="18" charset="0"/>
              </a:rPr>
              <a:t>697436,1</a:t>
            </a:r>
            <a:r>
              <a:rPr lang="ru-RU" dirty="0" smtClean="0">
                <a:solidFill>
                  <a:srgbClr val="31381C"/>
                </a:solidFill>
                <a:latin typeface="Bookman Old Style" panose="02050604050505020204" pitchFamily="18" charset="0"/>
              </a:rPr>
              <a:t>тыс</a:t>
            </a:r>
            <a:r>
              <a:rPr lang="ru-RU" dirty="0">
                <a:solidFill>
                  <a:srgbClr val="31381C"/>
                </a:solidFill>
                <a:latin typeface="Bookman Old Style" panose="02050604050505020204" pitchFamily="18" charset="0"/>
              </a:rPr>
              <a:t>. руб.</a:t>
            </a:r>
          </a:p>
          <a:p>
            <a:r>
              <a:rPr lang="ru-RU" b="1" dirty="0" smtClean="0">
                <a:solidFill>
                  <a:srgbClr val="31381C"/>
                </a:solidFill>
                <a:latin typeface="Bookman Old Style" panose="02050604050505020204" pitchFamily="18" charset="0"/>
              </a:rPr>
              <a:t>108,12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a:t>
            </a:r>
            <a:r>
              <a:rPr lang="ru-RU" dirty="0" smtClean="0">
                <a:solidFill>
                  <a:srgbClr val="31381C"/>
                </a:solidFill>
                <a:latin typeface="Bookman Old Style" panose="02050604050505020204" pitchFamily="18" charset="0"/>
              </a:rPr>
              <a:t>2025 </a:t>
            </a:r>
            <a:r>
              <a:rPr lang="ru-RU" dirty="0">
                <a:solidFill>
                  <a:srgbClr val="31381C"/>
                </a:solidFill>
                <a:latin typeface="Bookman Old Style" panose="02050604050505020204" pitchFamily="18" charset="0"/>
              </a:rPr>
              <a:t>г.</a:t>
            </a:r>
          </a:p>
          <a:p>
            <a:r>
              <a:rPr lang="ru-RU" b="1" dirty="0" smtClean="0">
                <a:solidFill>
                  <a:srgbClr val="31381C"/>
                </a:solidFill>
                <a:latin typeface="Bookman Old Style" panose="02050604050505020204" pitchFamily="18" charset="0"/>
              </a:rPr>
              <a:t>654688,7</a:t>
            </a:r>
            <a:r>
              <a:rPr lang="ru-RU" dirty="0" smtClean="0">
                <a:solidFill>
                  <a:srgbClr val="31381C"/>
                </a:solidFill>
                <a:latin typeface="Bookman Old Style" panose="02050604050505020204" pitchFamily="18" charset="0"/>
              </a:rPr>
              <a:t>тыс</a:t>
            </a:r>
            <a:r>
              <a:rPr lang="ru-RU" dirty="0">
                <a:solidFill>
                  <a:srgbClr val="31381C"/>
                </a:solidFill>
                <a:latin typeface="Bookman Old Style" panose="02050604050505020204" pitchFamily="18" charset="0"/>
              </a:rPr>
              <a:t>. руб.</a:t>
            </a:r>
          </a:p>
          <a:p>
            <a:r>
              <a:rPr lang="ru-RU" b="1" dirty="0" smtClean="0">
                <a:solidFill>
                  <a:srgbClr val="31381C"/>
                </a:solidFill>
                <a:latin typeface="Bookman Old Style" panose="02050604050505020204" pitchFamily="18" charset="0"/>
              </a:rPr>
              <a:t>101,50</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114486" y="422025"/>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2026- 2027г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52,24</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58,42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2026-2027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52,24</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48,42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23074800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p:nvPr/>
        </p:nvSpPr>
        <p:spPr>
          <a:xfrm>
            <a:off x="-30734" y="0"/>
            <a:ext cx="12222733" cy="378758"/>
          </a:xfrm>
          <a:prstGeom prst="rect">
            <a:avLst/>
          </a:prstGeom>
          <a:blipFill>
            <a:blip r:embed="rId3" cstate="print"/>
            <a:stretch>
              <a:fillRect/>
            </a:stretch>
          </a:blipFill>
        </p:spPr>
        <p:txBody>
          <a:bodyPr wrap="square" lIns="0" tIns="0" rIns="0" bIns="0" rtlCol="0"/>
          <a:lstStyle/>
          <a:p>
            <a:pPr lvl="0" algn="r" eaLnBrk="0" hangingPunct="0"/>
            <a:endPar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endParaRPr>
          </a:p>
          <a:p>
            <a:pPr lvl="0" algn="r" eaLnBrk="0" hangingPunct="0"/>
            <a:r>
              <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a:t>
            </a:r>
            <a:r>
              <a:rPr lang="ru-RU" altLang="ru-RU" sz="1200" b="1" dirty="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тыс. рублей)</a:t>
            </a:r>
          </a:p>
        </p:txBody>
      </p:sp>
      <p:sp>
        <p:nvSpPr>
          <p:cNvPr id="7" name="AutoShape 2" descr="https://klike.net/uploads/posts/2023-02/1675493977_3-4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https://klike.net/uploads/posts/2023-02/1675493989_3-77.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0" y="-58082"/>
            <a:ext cx="6096000" cy="369332"/>
          </a:xfrm>
          <a:prstGeom prst="rect">
            <a:avLst/>
          </a:prstGeom>
        </p:spPr>
        <p:txBody>
          <a:bodyPr>
            <a:spAutoFit/>
          </a:bodyPr>
          <a:lstStyle/>
          <a:p>
            <a:pPr lvl="0"/>
            <a:r>
              <a:rPr lang="ru-RU" b="1" dirty="0" smtClean="0">
                <a:solidFill>
                  <a:prstClr val="black"/>
                </a:solidFill>
              </a:rPr>
              <a:t>Утвержденные </a:t>
            </a:r>
            <a:r>
              <a:rPr lang="ru-RU" b="1" dirty="0">
                <a:solidFill>
                  <a:prstClr val="black"/>
                </a:solidFill>
              </a:rPr>
              <a:t>изменения по расходам (2025год):</a:t>
            </a:r>
          </a:p>
        </p:txBody>
      </p:sp>
      <p:graphicFrame>
        <p:nvGraphicFramePr>
          <p:cNvPr id="11" name="Объект 10"/>
          <p:cNvGraphicFramePr>
            <a:graphicFrameLocks noChangeAspect="1"/>
          </p:cNvGraphicFramePr>
          <p:nvPr>
            <p:extLst>
              <p:ext uri="{D42A27DB-BD31-4B8C-83A1-F6EECF244321}">
                <p14:modId xmlns:p14="http://schemas.microsoft.com/office/powerpoint/2010/main" val="691967259"/>
              </p:ext>
            </p:extLst>
          </p:nvPr>
        </p:nvGraphicFramePr>
        <p:xfrm>
          <a:off x="940038" y="378758"/>
          <a:ext cx="9836209" cy="6405393"/>
        </p:xfrm>
        <a:graphic>
          <a:graphicData uri="http://schemas.openxmlformats.org/presentationml/2006/ole">
            <mc:AlternateContent xmlns:mc="http://schemas.openxmlformats.org/markup-compatibility/2006">
              <mc:Choice xmlns:v="urn:schemas-microsoft-com:vml" Requires="v">
                <p:oleObj spid="_x0000_s14361" name="Лист" r:id="rId5" imgW="16630628" imgH="12953974" progId="Excel.Sheet.12">
                  <p:embed/>
                </p:oleObj>
              </mc:Choice>
              <mc:Fallback>
                <p:oleObj name="Лист" r:id="rId5" imgW="16630628" imgH="12953974" progId="Excel.Sheet.12">
                  <p:embed/>
                  <p:pic>
                    <p:nvPicPr>
                      <p:cNvPr id="0" name=""/>
                      <p:cNvPicPr/>
                      <p:nvPr/>
                    </p:nvPicPr>
                    <p:blipFill>
                      <a:blip r:embed="rId6"/>
                      <a:stretch>
                        <a:fillRect/>
                      </a:stretch>
                    </p:blipFill>
                    <p:spPr>
                      <a:xfrm>
                        <a:off x="940038" y="378758"/>
                        <a:ext cx="9836209" cy="6405393"/>
                      </a:xfrm>
                      <a:prstGeom prst="rect">
                        <a:avLst/>
                      </a:prstGeom>
                    </p:spPr>
                  </p:pic>
                </p:oleObj>
              </mc:Fallback>
            </mc:AlternateContent>
          </a:graphicData>
        </a:graphic>
      </p:graphicFrame>
    </p:spTree>
    <p:extLst>
      <p:ext uri="{BB962C8B-B14F-4D97-AF65-F5344CB8AC3E}">
        <p14:creationId xmlns:p14="http://schemas.microsoft.com/office/powerpoint/2010/main" val="1056526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a:off x="-30734" y="0"/>
            <a:ext cx="12222733" cy="369332"/>
          </a:xfrm>
          <a:prstGeom prst="rect">
            <a:avLst/>
          </a:prstGeom>
          <a:blipFill>
            <a:blip r:embed="rId3" cstate="print"/>
            <a:stretch>
              <a:fillRect/>
            </a:stretch>
          </a:blipFill>
        </p:spPr>
        <p:txBody>
          <a:bodyPr wrap="square" lIns="0" tIns="0" rIns="0" bIns="0" rtlCol="0"/>
          <a:lstStyle/>
          <a:p>
            <a:pPr lvl="0" algn="r" eaLnBrk="0" hangingPunct="0"/>
            <a:endPar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endParaRPr>
          </a:p>
          <a:p>
            <a:pPr lvl="0" algn="r" eaLnBrk="0" hangingPunct="0"/>
            <a:r>
              <a:rPr lang="ru-RU" altLang="ru-RU" sz="1200" b="1" dirty="0" smtClean="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a:t>
            </a:r>
            <a:r>
              <a:rPr lang="ru-RU" altLang="ru-RU" sz="1200" b="1" dirty="0">
                <a:solidFill>
                  <a:schemeClr val="accent5">
                    <a:lumMod val="25000"/>
                  </a:schemeClr>
                </a:solidFill>
                <a:latin typeface="Times New Roman" panose="02020603050405020304" pitchFamily="18" charset="0"/>
                <a:ea typeface="Times New Roman" pitchFamily="18" charset="0"/>
                <a:cs typeface="Times New Roman" panose="02020603050405020304" pitchFamily="18" charset="0"/>
              </a:rPr>
              <a:t>тыс. рублей)</a:t>
            </a:r>
          </a:p>
        </p:txBody>
      </p:sp>
      <p:sp>
        <p:nvSpPr>
          <p:cNvPr id="4" name="TextBox 3"/>
          <p:cNvSpPr txBox="1"/>
          <p:nvPr/>
        </p:nvSpPr>
        <p:spPr>
          <a:xfrm>
            <a:off x="0" y="0"/>
            <a:ext cx="9310437" cy="369332"/>
          </a:xfrm>
          <a:prstGeom prst="rect">
            <a:avLst/>
          </a:prstGeom>
          <a:noFill/>
        </p:spPr>
        <p:txBody>
          <a:bodyPr wrap="square" rtlCol="0">
            <a:spAutoFit/>
          </a:bodyPr>
          <a:lstStyle/>
          <a:p>
            <a:r>
              <a:rPr lang="ru-RU" b="1" dirty="0" smtClean="0"/>
              <a:t>Утвержденные изменения по расходам (2025год):</a:t>
            </a:r>
            <a:endParaRPr lang="ru-RU" b="1" dirty="0"/>
          </a:p>
        </p:txBody>
      </p:sp>
      <p:sp>
        <p:nvSpPr>
          <p:cNvPr id="7" name="AutoShape 2" descr="https://klike.net/uploads/posts/2023-02/1675493977_3-4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klike.net/uploads/posts/2023-02/1675493989_3-77.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https://klike.net/uploads/posts/2023-02/1675493989_3-77.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744405728"/>
              </p:ext>
            </p:extLst>
          </p:nvPr>
        </p:nvGraphicFramePr>
        <p:xfrm>
          <a:off x="1093862" y="521732"/>
          <a:ext cx="9366191" cy="6212962"/>
        </p:xfrm>
        <a:graphic>
          <a:graphicData uri="http://schemas.openxmlformats.org/presentationml/2006/ole">
            <mc:AlternateContent xmlns:mc="http://schemas.openxmlformats.org/markup-compatibility/2006">
              <mc:Choice xmlns:v="urn:schemas-microsoft-com:vml" Requires="v">
                <p:oleObj spid="_x0000_s15385" name="Лист" r:id="rId5" imgW="16630628" imgH="12896979" progId="Excel.Sheet.12">
                  <p:embed/>
                </p:oleObj>
              </mc:Choice>
              <mc:Fallback>
                <p:oleObj name="Лист" r:id="rId5" imgW="16630628" imgH="12896979" progId="Excel.Sheet.12">
                  <p:embed/>
                  <p:pic>
                    <p:nvPicPr>
                      <p:cNvPr id="0" name=""/>
                      <p:cNvPicPr/>
                      <p:nvPr/>
                    </p:nvPicPr>
                    <p:blipFill>
                      <a:blip r:embed="rId6"/>
                      <a:stretch>
                        <a:fillRect/>
                      </a:stretch>
                    </p:blipFill>
                    <p:spPr>
                      <a:xfrm>
                        <a:off x="1093862" y="521732"/>
                        <a:ext cx="9366191" cy="6212962"/>
                      </a:xfrm>
                      <a:prstGeom prst="rect">
                        <a:avLst/>
                      </a:prstGeom>
                    </p:spPr>
                  </p:pic>
                </p:oleObj>
              </mc:Fallback>
            </mc:AlternateContent>
          </a:graphicData>
        </a:graphic>
      </p:graphicFrame>
    </p:spTree>
    <p:extLst>
      <p:ext uri="{BB962C8B-B14F-4D97-AF65-F5344CB8AC3E}">
        <p14:creationId xmlns:p14="http://schemas.microsoft.com/office/powerpoint/2010/main" val="3894040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7662" y="649405"/>
            <a:ext cx="1495175" cy="1298783"/>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3"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2025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2026 и 2027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45</a:t>
            </a:fld>
            <a:endParaRPr lang="ru-RU"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37861"/>
            <a:ext cx="1380375" cy="1020139"/>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723839164"/>
              </p:ext>
            </p:extLst>
          </p:nvPr>
        </p:nvGraphicFramePr>
        <p:xfrm>
          <a:off x="512747" y="1119497"/>
          <a:ext cx="10579693" cy="5093294"/>
        </p:xfrm>
        <a:graphic>
          <a:graphicData uri="http://schemas.openxmlformats.org/drawingml/2006/table">
            <a:tbl>
              <a:tblPr/>
              <a:tblGrid>
                <a:gridCol w="2849464"/>
                <a:gridCol w="1847920"/>
                <a:gridCol w="2115938"/>
                <a:gridCol w="1594007"/>
                <a:gridCol w="1100288"/>
                <a:gridCol w="1072076"/>
              </a:tblGrid>
              <a:tr h="238004">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ru-RU" sz="1200" b="1" i="0" u="none" strike="noStrike">
                          <a:solidFill>
                            <a:srgbClr val="000000"/>
                          </a:solidFill>
                          <a:effectLst/>
                          <a:latin typeface="Times New Roman" panose="02020603050405020304" pitchFamily="18" charset="0"/>
                        </a:rPr>
                        <a:t>Отчетный финансовый  2023 год</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ru-RU" sz="1200" b="1" i="0" u="none" strike="noStrike">
                          <a:solidFill>
                            <a:srgbClr val="000000"/>
                          </a:solidFill>
                          <a:effectLst/>
                          <a:latin typeface="Times New Roman" panose="02020603050405020304" pitchFamily="18" charset="0"/>
                        </a:rPr>
                        <a:t>Отчетный финансовый  2024 год</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a:solidFill>
                            <a:srgbClr val="000000"/>
                          </a:solidFill>
                          <a:effectLst/>
                          <a:latin typeface="Times New Roman" panose="02020603050405020304" pitchFamily="18" charset="0"/>
                        </a:rPr>
                        <a:t>2025            </a:t>
                      </a:r>
                      <a:r>
                        <a:rPr lang="ru-RU" sz="1200" b="1" i="0" u="none" strike="noStrike">
                          <a:solidFill>
                            <a:srgbClr val="000000"/>
                          </a:solidFill>
                          <a:effectLst/>
                          <a:latin typeface="Times New Roman" panose="02020603050405020304" pitchFamily="18" charset="0"/>
                        </a:rPr>
                        <a:t>(Решение бюджета №54 от 18.06.2025г. )</a:t>
                      </a:r>
                      <a:endParaRPr lang="ru-RU" sz="14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5474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408">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521 194,40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662 670,90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697 436,10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360 802,10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363 689,40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61805">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65946,8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84490,8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106 600,30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79 988,50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79 375,00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just" fontAlgn="ctr"/>
                      <a:r>
                        <a:rPr lang="ru-RU" sz="1200" b="0" i="0" u="none" strike="noStrike">
                          <a:solidFill>
                            <a:srgbClr val="000000"/>
                          </a:solidFill>
                          <a:effectLst/>
                          <a:latin typeface="Times New Roman" panose="02020603050405020304" pitchFamily="18" charset="0"/>
                        </a:rPr>
                        <a:t>Национальная оборона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607,5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703,2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415,90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446,20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461,60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709">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98,4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112,9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86307,1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98473,7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84 940,90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35 413,00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45 989,20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59522,7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63949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168 024,30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1 439,10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1 433,70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rgbClr val="000000"/>
                          </a:solidFill>
                          <a:effectLst/>
                          <a:latin typeface="Times New Roman" panose="02020603050405020304" pitchFamily="18"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rgbClr val="000000"/>
                          </a:solidFill>
                          <a:effectLst/>
                          <a:latin typeface="Times New Roman" panose="02020603050405020304" pitchFamily="18"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951,50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208,20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146772,6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186165,4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216 389,30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150 992,10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154 152,40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46126,9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55962,9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76 850,40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54 686,40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56 131,20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18054,3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40432,1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24 004,80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27 162,20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15 750,10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805">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97758,1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87396,1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19 034,70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10 242,40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9 946,10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151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44984,8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муниципальный округ»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1774911540"/>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871" y="3916255"/>
            <a:ext cx="1931349" cy="1722816"/>
          </a:xfrm>
          <a:prstGeom prst="rect">
            <a:avLst/>
          </a:prstGeom>
        </p:spPr>
      </p:pic>
      <p:sp>
        <p:nvSpPr>
          <p:cNvPr id="7" name="object 2"/>
          <p:cNvSpPr/>
          <p:nvPr/>
        </p:nvSpPr>
        <p:spPr>
          <a:xfrm>
            <a:off x="-30734" y="0"/>
            <a:ext cx="12222733" cy="461473"/>
          </a:xfrm>
          <a:prstGeom prst="rect">
            <a:avLst/>
          </a:prstGeom>
          <a:blipFill>
            <a:blip r:embed="rId4"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10838929"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a:t>
            </a:r>
            <a:r>
              <a:rPr lang="ru-RU" b="1" i="1" dirty="0" smtClean="0"/>
              <a:t>муниципальный округ» </a:t>
            </a:r>
            <a:r>
              <a:rPr lang="ru-RU" b="1" i="1" dirty="0"/>
              <a:t>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graphicFrame>
        <p:nvGraphicFramePr>
          <p:cNvPr id="5" name="Объект 4"/>
          <p:cNvGraphicFramePr>
            <a:graphicFrameLocks noChangeAspect="1"/>
          </p:cNvGraphicFramePr>
          <p:nvPr>
            <p:extLst>
              <p:ext uri="{D42A27DB-BD31-4B8C-83A1-F6EECF244321}">
                <p14:modId xmlns:p14="http://schemas.microsoft.com/office/powerpoint/2010/main" val="2712716516"/>
              </p:ext>
            </p:extLst>
          </p:nvPr>
        </p:nvGraphicFramePr>
        <p:xfrm>
          <a:off x="357809" y="509744"/>
          <a:ext cx="10551755" cy="5964214"/>
        </p:xfrm>
        <a:graphic>
          <a:graphicData uri="http://schemas.openxmlformats.org/presentationml/2006/ole">
            <mc:AlternateContent xmlns:mc="http://schemas.openxmlformats.org/markup-compatibility/2006">
              <mc:Choice xmlns:v="urn:schemas-microsoft-com:vml" Requires="v">
                <p:oleObj spid="_x0000_s5179" name="Лист" r:id="rId6" imgW="15163771" imgH="8572616" progId="Excel.Sheet.12">
                  <p:embed/>
                </p:oleObj>
              </mc:Choice>
              <mc:Fallback>
                <p:oleObj name="Лист" r:id="rId6" imgW="15163771" imgH="8572616" progId="Excel.Sheet.12">
                  <p:embed/>
                  <p:pic>
                    <p:nvPicPr>
                      <p:cNvPr id="0" name=""/>
                      <p:cNvPicPr/>
                      <p:nvPr/>
                    </p:nvPicPr>
                    <p:blipFill>
                      <a:blip r:embed="rId7"/>
                      <a:stretch>
                        <a:fillRect/>
                      </a:stretch>
                    </p:blipFill>
                    <p:spPr>
                      <a:xfrm>
                        <a:off x="357809" y="509744"/>
                        <a:ext cx="10551755" cy="5964214"/>
                      </a:xfrm>
                      <a:prstGeom prst="rect">
                        <a:avLst/>
                      </a:prstGeom>
                    </p:spPr>
                  </p:pic>
                </p:oleObj>
              </mc:Fallback>
            </mc:AlternateContent>
          </a:graphicData>
        </a:graphic>
      </p:graphicFrame>
    </p:spTree>
    <p:extLst>
      <p:ext uri="{BB962C8B-B14F-4D97-AF65-F5344CB8AC3E}">
        <p14:creationId xmlns:p14="http://schemas.microsoft.com/office/powerpoint/2010/main" val="2363976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3"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a:t>
            </a:r>
            <a:r>
              <a:rPr lang="ru-RU" b="1" i="1" dirty="0" smtClean="0"/>
              <a:t>муниципальный округ» </a:t>
            </a:r>
            <a:r>
              <a:rPr lang="ru-RU" b="1" i="1" dirty="0"/>
              <a:t>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2973652816"/>
              </p:ext>
            </p:extLst>
          </p:nvPr>
        </p:nvGraphicFramePr>
        <p:xfrm>
          <a:off x="113415" y="1003853"/>
          <a:ext cx="11816600" cy="5188226"/>
        </p:xfrm>
        <a:graphic>
          <a:graphicData uri="http://schemas.openxmlformats.org/presentationml/2006/ole">
            <mc:AlternateContent xmlns:mc="http://schemas.openxmlformats.org/markup-compatibility/2006">
              <mc:Choice xmlns:v="urn:schemas-microsoft-com:vml" Requires="v">
                <p:oleObj spid="_x0000_s6204" name="Лист" r:id="rId5" imgW="13601830" imgH="5972021" progId="Excel.Sheet.12">
                  <p:embed/>
                </p:oleObj>
              </mc:Choice>
              <mc:Fallback>
                <p:oleObj name="Лист" r:id="rId5" imgW="13601830" imgH="5972021" progId="Excel.Sheet.12">
                  <p:embed/>
                  <p:pic>
                    <p:nvPicPr>
                      <p:cNvPr id="0" name=""/>
                      <p:cNvPicPr/>
                      <p:nvPr/>
                    </p:nvPicPr>
                    <p:blipFill>
                      <a:blip r:embed="rId6"/>
                      <a:stretch>
                        <a:fillRect/>
                      </a:stretch>
                    </p:blipFill>
                    <p:spPr>
                      <a:xfrm>
                        <a:off x="113415" y="1003853"/>
                        <a:ext cx="11816600" cy="5188226"/>
                      </a:xfrm>
                      <a:prstGeom prst="rect">
                        <a:avLst/>
                      </a:prstGeom>
                    </p:spPr>
                  </p:pic>
                </p:oleObj>
              </mc:Fallback>
            </mc:AlternateContent>
          </a:graphicData>
        </a:graphic>
      </p:graphicFrame>
    </p:spTree>
    <p:extLst>
      <p:ext uri="{BB962C8B-B14F-4D97-AF65-F5344CB8AC3E}">
        <p14:creationId xmlns:p14="http://schemas.microsoft.com/office/powerpoint/2010/main" val="997989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14736504"/>
              </p:ext>
            </p:extLst>
          </p:nvPr>
        </p:nvGraphicFramePr>
        <p:xfrm>
          <a:off x="500745" y="567485"/>
          <a:ext cx="11403548" cy="4644135"/>
        </p:xfrm>
        <a:graphic>
          <a:graphicData uri="http://schemas.openxmlformats.org/drawingml/2006/table">
            <a:tbl>
              <a:tblPr firstRow="1" bandRow="1">
                <a:tableStyleId>{5C22544A-7EE6-4342-B048-85BDC9FD1C3A}</a:tableStyleId>
              </a:tblPr>
              <a:tblGrid>
                <a:gridCol w="7648634"/>
                <a:gridCol w="968984"/>
                <a:gridCol w="675117"/>
                <a:gridCol w="984338"/>
                <a:gridCol w="1126475"/>
              </a:tblGrid>
              <a:tr h="486063">
                <a:tc>
                  <a:txBody>
                    <a:bodyPr/>
                    <a:lstStyle/>
                    <a:p>
                      <a:pPr>
                        <a:buNone/>
                      </a:pPr>
                      <a:r>
                        <a:rPr lang="ru-RU" sz="1100" b="1" i="1" dirty="0" smtClean="0">
                          <a:solidFill>
                            <a:schemeClr val="tx1"/>
                          </a:solidFill>
                        </a:rPr>
                        <a:t>РАСХОДЫ НА ОКАЗАНИЕ МЕР СОЦИАЛЬНОЙ ПОДДЕРЖКИ ОТДЕЛЬНЫМИ КАТЕГОРИЯМИ ГРАЖДАН  (публичных обязательств)</a:t>
                      </a:r>
                    </a:p>
                  </a:txBody>
                  <a:tcPr>
                    <a:solidFill>
                      <a:schemeClr val="accent3"/>
                    </a:solidFill>
                  </a:tcPr>
                </a:tc>
                <a:tc>
                  <a:txBody>
                    <a:bodyPr/>
                    <a:lstStyle/>
                    <a:p>
                      <a:pPr algn="ctr"/>
                      <a:r>
                        <a:rPr lang="ru-RU" sz="1400" dirty="0" smtClean="0"/>
                        <a:t>2024</a:t>
                      </a:r>
                      <a:endParaRPr lang="ru-RU" sz="1400" dirty="0"/>
                    </a:p>
                  </a:txBody>
                  <a:tcPr>
                    <a:solidFill>
                      <a:schemeClr val="accent3"/>
                    </a:solidFill>
                  </a:tcPr>
                </a:tc>
                <a:tc>
                  <a:txBody>
                    <a:bodyPr/>
                    <a:lstStyle/>
                    <a:p>
                      <a:pPr algn="ctr"/>
                      <a:r>
                        <a:rPr lang="ru-RU" sz="1400" dirty="0" smtClean="0"/>
                        <a:t>2025</a:t>
                      </a:r>
                      <a:endParaRPr lang="ru-RU" sz="1400" dirty="0"/>
                    </a:p>
                  </a:txBody>
                  <a:tcPr>
                    <a:solidFill>
                      <a:schemeClr val="accent3"/>
                    </a:solidFill>
                  </a:tcPr>
                </a:tc>
                <a:tc>
                  <a:txBody>
                    <a:bodyPr/>
                    <a:lstStyle/>
                    <a:p>
                      <a:pPr algn="ctr"/>
                      <a:r>
                        <a:rPr lang="ru-RU" sz="1400" dirty="0" smtClean="0"/>
                        <a:t>2026</a:t>
                      </a:r>
                      <a:endParaRPr lang="ru-RU" sz="1400" dirty="0"/>
                    </a:p>
                  </a:txBody>
                  <a:tcPr>
                    <a:solidFill>
                      <a:schemeClr val="accent3"/>
                    </a:solidFill>
                  </a:tcPr>
                </a:tc>
                <a:tc>
                  <a:txBody>
                    <a:bodyPr/>
                    <a:lstStyle/>
                    <a:p>
                      <a:pPr algn="ctr"/>
                      <a:r>
                        <a:rPr lang="ru-RU" sz="1400" dirty="0" smtClean="0"/>
                        <a:t>2027</a:t>
                      </a:r>
                      <a:endParaRPr lang="ru-RU" sz="1400" dirty="0"/>
                    </a:p>
                  </a:txBody>
                  <a:tcPr>
                    <a:solidFill>
                      <a:schemeClr val="accent3"/>
                    </a:solidFill>
                  </a:tcPr>
                </a:tc>
              </a:tr>
              <a:tr h="396803">
                <a:tc>
                  <a:txBody>
                    <a:bodyPr/>
                    <a:lstStyle/>
                    <a:p>
                      <a:r>
                        <a:rPr lang="ru-RU" sz="1200" dirty="0" smtClean="0">
                          <a:latin typeface="Times New Roman" pitchFamily="18" charset="0"/>
                          <a:cs typeface="Times New Roman" pitchFamily="18" charset="0"/>
                        </a:rPr>
                        <a:t> Предоставление молодым семьям социальных выплат на приобретение жилья или строительство индивидуального жилого дома</a:t>
                      </a:r>
                      <a:endParaRPr lang="ru-RU" sz="1200" dirty="0">
                        <a:latin typeface="Times New Roman" pitchFamily="18" charset="0"/>
                        <a:cs typeface="Times New Roman" pitchFamily="18" charset="0"/>
                      </a:endParaRPr>
                    </a:p>
                  </a:txBody>
                  <a:tcPr>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665,9</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665,9</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629,7</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626,2</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r h="274622">
                <a:tc>
                  <a:txBody>
                    <a:bodyPr/>
                    <a:lstStyle/>
                    <a:p>
                      <a:r>
                        <a:rPr lang="ru-RU" sz="1200" dirty="0" smtClean="0">
                          <a:latin typeface="Times New Roman" pitchFamily="18" charset="0"/>
                          <a:cs typeface="Times New Roman" pitchFamily="18" charset="0"/>
                        </a:rPr>
                        <a:t> Оказание мер социальной поддержки отдельным категориям граждан</a:t>
                      </a:r>
                      <a:endParaRPr lang="ru-RU" sz="1200" dirty="0">
                        <a:latin typeface="Times New Roman" pitchFamily="18" charset="0"/>
                        <a:cs typeface="Times New Roman" pitchFamily="18" charset="0"/>
                      </a:endParaRPr>
                    </a:p>
                  </a:txBody>
                  <a:tcPr>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0,0</a:t>
                      </a: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0,0</a:t>
                      </a: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0,0</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0,0</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r h="309997">
                <a:tc>
                  <a:txBody>
                    <a:bodyPr/>
                    <a:lstStyle/>
                    <a:p>
                      <a:endParaRPr lang="ru-RU" sz="1200" dirty="0">
                        <a:latin typeface="Times New Roman" pitchFamily="18" charset="0"/>
                        <a:cs typeface="Times New Roman" pitchFamily="18" charset="0"/>
                      </a:endParaRPr>
                    </a:p>
                  </a:txBody>
                  <a:tcPr>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r h="457704">
                <a:tc>
                  <a:txBody>
                    <a:bodyPr/>
                    <a:lstStyle/>
                    <a:p>
                      <a:r>
                        <a:rPr lang="ru-RU" sz="1200" dirty="0" smtClean="0">
                          <a:latin typeface="Times New Roman" pitchFamily="18" charset="0"/>
                          <a:cs typeface="Times New Roman" pitchFamily="18" charset="0"/>
                        </a:rPr>
                        <a:t>Выплата денежных средств на содержание ребенка, переданного на воспитание в приемную семью</a:t>
                      </a:r>
                      <a:endParaRPr lang="ru-RU" sz="1200" dirty="0">
                        <a:latin typeface="Times New Roman" pitchFamily="18" charset="0"/>
                        <a:cs typeface="Times New Roman" pitchFamily="18" charset="0"/>
                      </a:endParaRPr>
                    </a:p>
                  </a:txBody>
                  <a:tcPr>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176,3</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176,3</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176,3</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176,3</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r h="353481">
                <a:tc>
                  <a:txBody>
                    <a:bodyPr/>
                    <a:lstStyle/>
                    <a:p>
                      <a:pPr algn="l" fontAlgn="t"/>
                      <a:r>
                        <a:rPr lang="ru-RU" sz="1200" b="0" i="0" u="none" strike="noStrike" dirty="0">
                          <a:solidFill>
                            <a:srgbClr val="000000"/>
                          </a:solidFill>
                          <a:latin typeface="Times New Roman" pitchFamily="18" charset="0"/>
                          <a:cs typeface="Times New Roman" pitchFamily="18" charset="0"/>
                        </a:rPr>
                        <a:t>    Выплата вознаграждения, причитающегося приемным родителям</a:t>
                      </a: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57,4</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57,4</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57,4</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57,4</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r>
              <a:tr h="627097">
                <a:tc>
                  <a:txBody>
                    <a:bodyPr/>
                    <a:lstStyle/>
                    <a:p>
                      <a:pPr algn="l" fontAlgn="t"/>
                      <a:r>
                        <a:rPr lang="ru-RU" sz="1200" b="0" i="0" u="none" strike="noStrike" dirty="0" smtClean="0">
                          <a:solidFill>
                            <a:srgbClr val="000000"/>
                          </a:solidFill>
                          <a:latin typeface="Times New Roman" pitchFamily="18" charset="0"/>
                          <a:cs typeface="Times New Roman" pitchFamily="18" charset="0"/>
                        </a:rPr>
                        <a:t> </a:t>
                      </a:r>
                      <a:r>
                        <a:rPr lang="en-US" sz="1200" b="0" i="0" u="none" strike="noStrike" dirty="0" smtClean="0">
                          <a:solidFill>
                            <a:srgbClr val="000000"/>
                          </a:solidFill>
                          <a:latin typeface="Times New Roman" pitchFamily="18" charset="0"/>
                          <a:cs typeface="Times New Roman" pitchFamily="18" charset="0"/>
                        </a:rPr>
                        <a:t>   </a:t>
                      </a:r>
                      <a:r>
                        <a:rPr lang="ru-RU" sz="1200" b="0" i="0" u="none" strike="noStrike" dirty="0" smtClean="0">
                          <a:solidFill>
                            <a:srgbClr val="000000"/>
                          </a:solidFill>
                          <a:latin typeface="Times New Roman" pitchFamily="18" charset="0"/>
                          <a:cs typeface="Times New Roman" pitchFamily="18" charset="0"/>
                        </a:rPr>
                        <a:t>Осуществление мер социальной поддержки по предоставлению компенсации расходов на оплату жилых помещений, отопления и освещения педагогическим</a:t>
                      </a:r>
                      <a:r>
                        <a:rPr lang="en-US" sz="1200" b="0" i="0" u="none" strike="noStrike" dirty="0" smtClean="0">
                          <a:solidFill>
                            <a:srgbClr val="000000"/>
                          </a:solidFill>
                          <a:latin typeface="Times New Roman" pitchFamily="18" charset="0"/>
                          <a:cs typeface="Times New Roman" pitchFamily="18" charset="0"/>
                        </a:rPr>
                        <a:t> </a:t>
                      </a:r>
                      <a:r>
                        <a:rPr lang="ru-RU" sz="1200" b="0" i="0" u="none" strike="noStrike" dirty="0" smtClean="0">
                          <a:solidFill>
                            <a:srgbClr val="000000"/>
                          </a:solidFill>
                          <a:latin typeface="Times New Roman" pitchFamily="18" charset="0"/>
                          <a:cs typeface="Times New Roman" pitchFamily="18" charset="0"/>
                        </a:rPr>
                        <a:t>и</a:t>
                      </a:r>
                      <a:r>
                        <a:rPr lang="ru-RU" sz="1200" b="0" i="0" u="none" strike="noStrike" baseline="0" dirty="0" smtClean="0">
                          <a:solidFill>
                            <a:srgbClr val="000000"/>
                          </a:solidFill>
                          <a:latin typeface="Times New Roman" pitchFamily="18" charset="0"/>
                          <a:cs typeface="Times New Roman" pitchFamily="18" charset="0"/>
                        </a:rPr>
                        <a:t> иным</a:t>
                      </a:r>
                      <a:r>
                        <a:rPr lang="ru-RU" sz="1200" b="0" i="0" u="none" strike="noStrike" dirty="0" smtClean="0">
                          <a:solidFill>
                            <a:srgbClr val="000000"/>
                          </a:solidFill>
                          <a:latin typeface="Times New Roman" pitchFamily="18" charset="0"/>
                          <a:cs typeface="Times New Roman" pitchFamily="18" charset="0"/>
                        </a:rPr>
                        <a:t> работникам образовательных организаций</a:t>
                      </a:r>
                      <a:endParaRPr lang="ru-RU" sz="1200" b="0"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smtClean="0">
                        <a:solidFill>
                          <a:srgbClr val="000000"/>
                        </a:solidFill>
                        <a:latin typeface="Times New Roman" pitchFamily="18" charset="0"/>
                        <a:cs typeface="Times New Roman" pitchFamily="18" charset="0"/>
                      </a:endParaRPr>
                    </a:p>
                    <a:p>
                      <a:pPr algn="ctr" fontAlgn="t"/>
                      <a:r>
                        <a:rPr lang="ru-RU" sz="1200" b="1" i="0" u="none" strike="noStrike" dirty="0" smtClean="0">
                          <a:solidFill>
                            <a:srgbClr val="000000"/>
                          </a:solidFill>
                          <a:latin typeface="Times New Roman" pitchFamily="18" charset="0"/>
                          <a:cs typeface="Times New Roman" pitchFamily="18" charset="0"/>
                        </a:rPr>
                        <a:t>2894,4</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smtClean="0">
                        <a:solidFill>
                          <a:srgbClr val="000000"/>
                        </a:solidFill>
                        <a:latin typeface="Times New Roman" pitchFamily="18" charset="0"/>
                        <a:cs typeface="Times New Roman" pitchFamily="18" charset="0"/>
                      </a:endParaRPr>
                    </a:p>
                    <a:p>
                      <a:pPr algn="ctr" fontAlgn="t"/>
                      <a:r>
                        <a:rPr lang="ru-RU" sz="1200" b="1" i="0" u="none" strike="noStrike" dirty="0" smtClean="0">
                          <a:solidFill>
                            <a:srgbClr val="000000"/>
                          </a:solidFill>
                          <a:latin typeface="Times New Roman" pitchFamily="18" charset="0"/>
                          <a:cs typeface="Times New Roman" pitchFamily="18" charset="0"/>
                        </a:rPr>
                        <a:t>2894,4</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smtClean="0">
                        <a:solidFill>
                          <a:srgbClr val="000000"/>
                        </a:solidFill>
                        <a:latin typeface="Times New Roman" pitchFamily="18" charset="0"/>
                        <a:cs typeface="Times New Roman" pitchFamily="18" charset="0"/>
                      </a:endParaRPr>
                    </a:p>
                    <a:p>
                      <a:pPr algn="ctr" fontAlgn="t"/>
                      <a:r>
                        <a:rPr lang="ru-RU" sz="1200" b="1" i="0" u="none" strike="noStrike" dirty="0" smtClean="0">
                          <a:solidFill>
                            <a:srgbClr val="000000"/>
                          </a:solidFill>
                          <a:latin typeface="Times New Roman" pitchFamily="18" charset="0"/>
                          <a:cs typeface="Times New Roman" pitchFamily="18" charset="0"/>
                        </a:rPr>
                        <a:t>2894,4</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smtClean="0">
                        <a:solidFill>
                          <a:srgbClr val="000000"/>
                        </a:solidFill>
                        <a:latin typeface="Times New Roman" pitchFamily="18" charset="0"/>
                        <a:cs typeface="Times New Roman" pitchFamily="18" charset="0"/>
                      </a:endParaRPr>
                    </a:p>
                    <a:p>
                      <a:pPr algn="ctr" fontAlgn="t"/>
                      <a:r>
                        <a:rPr lang="ru-RU" sz="1200" b="1" i="0" u="none" strike="noStrike" dirty="0" smtClean="0">
                          <a:solidFill>
                            <a:srgbClr val="000000"/>
                          </a:solidFill>
                          <a:latin typeface="Times New Roman" pitchFamily="18" charset="0"/>
                          <a:cs typeface="Times New Roman" pitchFamily="18" charset="0"/>
                        </a:rPr>
                        <a:t>2894,4</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r>
              <a:tr h="442927">
                <a:tc>
                  <a:txBody>
                    <a:bodyPr/>
                    <a:lstStyle/>
                    <a:p>
                      <a:pPr algn="l" fontAlgn="t"/>
                      <a:r>
                        <a:rPr lang="ru-RU" sz="1200" b="0" i="0" u="none" strike="noStrike" dirty="0">
                          <a:solidFill>
                            <a:srgbClr val="000000"/>
                          </a:solidFill>
                          <a:latin typeface="Times New Roman" pitchFamily="18" charset="0"/>
                          <a:cs typeface="Times New Roman" pitchFamily="18" charset="0"/>
                        </a:rPr>
                        <a:t>    </a:t>
                      </a:r>
                      <a:r>
                        <a:rPr lang="ru-RU" sz="1200" b="0" i="0" u="none" strike="noStrike" dirty="0" smtClean="0">
                          <a:solidFill>
                            <a:srgbClr val="000000"/>
                          </a:solidFill>
                          <a:latin typeface="Times New Roman" pitchFamily="18" charset="0"/>
                          <a:cs typeface="Times New Roman" pitchFamily="18" charset="0"/>
                        </a:rPr>
                        <a:t>Обеспечение детей-сирот и детей, оставшихся без попечения родителей, лиц из их числа жилыми помещениями</a:t>
                      </a:r>
                      <a:endParaRPr lang="ru-RU" sz="1200" b="0"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3525,6</a:t>
                      </a:r>
                    </a:p>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3525,6</a:t>
                      </a: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3525,6</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3525,6</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r>
              <a:tr h="222370">
                <a:tc>
                  <a:txBody>
                    <a:bodyPr/>
                    <a:lstStyle/>
                    <a:p>
                      <a:pPr algn="l" fontAlgn="t"/>
                      <a:r>
                        <a:rPr lang="ru-RU" sz="1200" b="0" i="0" u="none" strike="noStrike" dirty="0">
                          <a:solidFill>
                            <a:srgbClr val="000000"/>
                          </a:solidFill>
                          <a:latin typeface="Times New Roman" pitchFamily="18" charset="0"/>
                          <a:cs typeface="Times New Roman" pitchFamily="18" charset="0"/>
                        </a:rPr>
                        <a:t>    Доплаты к пенсиям муниципальных служащих</a:t>
                      </a: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6888,0</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6888,0</a:t>
                      </a:r>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6888,0</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none" strike="noStrike" dirty="0" smtClean="0">
                          <a:solidFill>
                            <a:srgbClr val="000000"/>
                          </a:solidFill>
                          <a:latin typeface="Times New Roman" pitchFamily="18" charset="0"/>
                          <a:cs typeface="Times New Roman" pitchFamily="18" charset="0"/>
                        </a:rPr>
                        <a:t>6888,0</a:t>
                      </a:r>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r>
              <a:tr h="222370">
                <a:tc>
                  <a:txBody>
                    <a:bodyPr/>
                    <a:lstStyle/>
                    <a:p>
                      <a:pPr algn="l" fontAlgn="t"/>
                      <a:endParaRPr lang="ru-RU" sz="1200" b="0"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en-US" sz="1200" b="1" i="0" u="none" strike="noStrike" dirty="0" smtClean="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r h="558780">
                <a:tc>
                  <a:txBody>
                    <a:bodyPr/>
                    <a:lstStyle/>
                    <a:p>
                      <a:pPr algn="l" fontAlgn="t"/>
                      <a:endParaRPr lang="ru-RU" sz="1200" b="0"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endParaRPr lang="ru-RU" sz="1200" b="1" i="0" u="none"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r h="231524">
                <a:tc>
                  <a:txBody>
                    <a:bodyPr/>
                    <a:lstStyle/>
                    <a:p>
                      <a:pPr algn="ctr" fontAlgn="t"/>
                      <a:r>
                        <a:rPr lang="ru-RU" sz="1200" b="1" i="0" u="sng" strike="noStrike" dirty="0" smtClean="0">
                          <a:solidFill>
                            <a:srgbClr val="000000"/>
                          </a:solidFill>
                          <a:latin typeface="Times New Roman" pitchFamily="18" charset="0"/>
                          <a:cs typeface="Times New Roman" pitchFamily="18" charset="0"/>
                        </a:rPr>
                        <a:t>     ИТОГО</a:t>
                      </a:r>
                      <a:endParaRPr lang="ru-RU" sz="1200" b="1" i="0" u="sng"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sng" strike="noStrike" dirty="0" smtClean="0">
                          <a:solidFill>
                            <a:srgbClr val="000000"/>
                          </a:solidFill>
                          <a:latin typeface="Times New Roman" pitchFamily="18" charset="0"/>
                          <a:cs typeface="Times New Roman" pitchFamily="18" charset="0"/>
                        </a:rPr>
                        <a:t>14207,6</a:t>
                      </a:r>
                      <a:endParaRPr lang="ru-RU" sz="1200" b="1" i="0" u="sng"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sng" strike="noStrike" dirty="0" smtClean="0">
                          <a:solidFill>
                            <a:srgbClr val="000000"/>
                          </a:solidFill>
                          <a:latin typeface="Times New Roman" pitchFamily="18" charset="0"/>
                          <a:cs typeface="Times New Roman" pitchFamily="18" charset="0"/>
                        </a:rPr>
                        <a:t>14207,6</a:t>
                      </a:r>
                      <a:endParaRPr lang="ru-RU" sz="1200" b="1" i="0" u="sng"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c>
                  <a:txBody>
                    <a:bodyPr/>
                    <a:lstStyle/>
                    <a:p>
                      <a:pPr algn="ctr" fontAlgn="t"/>
                      <a:r>
                        <a:rPr lang="ru-RU" sz="1200" b="1" i="0" u="sng" strike="noStrike" dirty="0" smtClean="0">
                          <a:solidFill>
                            <a:srgbClr val="000000"/>
                          </a:solidFill>
                          <a:latin typeface="Times New Roman" pitchFamily="18" charset="0"/>
                          <a:cs typeface="Times New Roman" pitchFamily="18" charset="0"/>
                        </a:rPr>
                        <a:t>14171,4</a:t>
                      </a:r>
                    </a:p>
                  </a:txBody>
                  <a:tcPr marL="9525" marR="9525" marT="9525" marB="0">
                    <a:solidFill>
                      <a:schemeClr val="bg1"/>
                    </a:solidFill>
                  </a:tcPr>
                </a:tc>
                <a:tc>
                  <a:txBody>
                    <a:bodyPr/>
                    <a:lstStyle/>
                    <a:p>
                      <a:pPr algn="ctr" fontAlgn="t"/>
                      <a:r>
                        <a:rPr lang="ru-RU" sz="1200" b="1" i="0" u="sng" strike="noStrike" dirty="0" smtClean="0">
                          <a:solidFill>
                            <a:srgbClr val="000000"/>
                          </a:solidFill>
                          <a:latin typeface="Times New Roman" pitchFamily="18" charset="0"/>
                          <a:cs typeface="Times New Roman" pitchFamily="18" charset="0"/>
                        </a:rPr>
                        <a:t>14167,9</a:t>
                      </a:r>
                      <a:endParaRPr lang="ru-RU" sz="1200" b="1" i="0" u="sng" strike="noStrike" dirty="0">
                        <a:solidFill>
                          <a:srgbClr val="000000"/>
                        </a:solidFill>
                        <a:latin typeface="Times New Roman" pitchFamily="18" charset="0"/>
                        <a:cs typeface="Times New Roman" pitchFamily="18" charset="0"/>
                      </a:endParaRPr>
                    </a:p>
                  </a:txBody>
                  <a:tcPr marL="9525" marR="9525" marT="9525" marB="0">
                    <a:solidFill>
                      <a:schemeClr val="bg1"/>
                    </a:solidFill>
                  </a:tcPr>
                </a:tc>
              </a:tr>
            </a:tbl>
          </a:graphicData>
        </a:graphic>
      </p:graphicFrame>
      <p:sp>
        <p:nvSpPr>
          <p:cNvPr id="4" name="Прямоугольник 3"/>
          <p:cNvSpPr/>
          <p:nvPr/>
        </p:nvSpPr>
        <p:spPr>
          <a:xfrm>
            <a:off x="11102791" y="290486"/>
            <a:ext cx="1089209" cy="276999"/>
          </a:xfrm>
          <a:prstGeom prst="rect">
            <a:avLst/>
          </a:prstGeom>
        </p:spPr>
        <p:txBody>
          <a:bodyPr wrap="none">
            <a:spAutoFit/>
          </a:bodyPr>
          <a:lstStyle/>
          <a:p>
            <a:r>
              <a:rPr lang="ru-RU" sz="1200" b="1" i="1" dirty="0">
                <a:solidFill>
                  <a:srgbClr val="002060"/>
                </a:solidFill>
                <a:ea typeface="Times New Roman" pitchFamily="18" charset="0"/>
                <a:cs typeface="Times New Roman" pitchFamily="18" charset="0"/>
              </a:rPr>
              <a:t>(тыс.рублей)</a:t>
            </a:r>
            <a:endParaRPr lang="ru-RU" sz="1200" b="1" dirty="0">
              <a:solidFill>
                <a:srgbClr val="002060"/>
              </a:solidFill>
              <a:cs typeface="Times New Roman" pitchFamily="18" charset="0"/>
            </a:endParaRPr>
          </a:p>
        </p:txBody>
      </p:sp>
      <p:sp>
        <p:nvSpPr>
          <p:cNvPr id="8" name="object 2"/>
          <p:cNvSpPr/>
          <p:nvPr/>
        </p:nvSpPr>
        <p:spPr>
          <a:xfrm>
            <a:off x="0" y="0"/>
            <a:ext cx="12222733" cy="35892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a:t>
            </a:r>
            <a:r>
              <a:rPr lang="ru-RU" b="1" i="1" dirty="0" smtClean="0"/>
              <a:t>муниципальный округ» </a:t>
            </a:r>
            <a:r>
              <a:rPr lang="ru-RU" b="1" i="1" dirty="0"/>
              <a:t>Смоленской </a:t>
            </a:r>
            <a:r>
              <a:rPr lang="ru-RU" b="1" i="1" dirty="0" smtClean="0"/>
              <a:t>области</a:t>
            </a:r>
          </a:p>
        </p:txBody>
      </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7762" t="24714" r="5287"/>
          <a:stretch/>
        </p:blipFill>
        <p:spPr>
          <a:xfrm>
            <a:off x="1984853" y="5433990"/>
            <a:ext cx="6979233" cy="1387047"/>
          </a:xfrm>
          <a:prstGeom prst="rect">
            <a:avLst/>
          </a:prstGeom>
          <a:ln>
            <a:noFill/>
          </a:ln>
          <a:effectLst>
            <a:softEdge rad="112500"/>
          </a:effectLst>
        </p:spPr>
      </p:pic>
    </p:spTree>
    <p:extLst>
      <p:ext uri="{BB962C8B-B14F-4D97-AF65-F5344CB8AC3E}">
        <p14:creationId xmlns:p14="http://schemas.microsoft.com/office/powerpoint/2010/main" val="735396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5</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2"/>
            <a:ext cx="12192000" cy="700754"/>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50</a:t>
            </a:fld>
            <a:endParaRPr lang="ru-RU" dirty="0"/>
          </a:p>
        </p:txBody>
      </p:sp>
      <p:graphicFrame>
        <p:nvGraphicFramePr>
          <p:cNvPr id="6" name="Диаграмма 5"/>
          <p:cNvGraphicFramePr/>
          <p:nvPr>
            <p:extLst>
              <p:ext uri="{D42A27DB-BD31-4B8C-83A1-F6EECF244321}">
                <p14:modId xmlns:p14="http://schemas.microsoft.com/office/powerpoint/2010/main" val="2714919112"/>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муниципальный округ»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2025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2026-2027 годов </a:t>
            </a:r>
            <a:r>
              <a:rPr lang="ru-RU" sz="1600" b="1" i="1" dirty="0">
                <a:effectLst>
                  <a:outerShdw blurRad="38100" dist="38100" dir="2700000" algn="tl">
                    <a:srgbClr val="000000">
                      <a:alpha val="43137"/>
                    </a:srgbClr>
                  </a:outerShdw>
                </a:effectLst>
                <a:latin typeface="+mj-lt"/>
              </a:rPr>
              <a:t>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2025-2027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2023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0" y="1"/>
            <a:ext cx="12192000" cy="620711"/>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ctrTitle"/>
          </p:nvPr>
        </p:nvSpPr>
        <p:spPr>
          <a:xfrm>
            <a:off x="0" y="0"/>
            <a:ext cx="12192000" cy="547911"/>
          </a:xfrm>
        </p:spPr>
        <p:txBody>
          <a:bodyPr>
            <a:normAutofit/>
          </a:bodyPr>
          <a:lstStyle/>
          <a:p>
            <a:pPr algn="l">
              <a:defRPr/>
            </a:pPr>
            <a:r>
              <a:rPr lang="ru-RU" sz="2800" b="1" dirty="0">
                <a:latin typeface="+mn-lt"/>
                <a:cs typeface="Times New Roman" panose="02020603050405020304" pitchFamily="18" charset="0"/>
              </a:rPr>
              <a:t>Инвестиционный </a:t>
            </a:r>
            <a:r>
              <a:rPr lang="ru-RU" sz="2800" b="1" dirty="0" smtClean="0">
                <a:latin typeface="+mn-lt"/>
                <a:cs typeface="Times New Roman" panose="02020603050405020304" pitchFamily="18" charset="0"/>
              </a:rPr>
              <a:t>потенциал развития </a:t>
            </a:r>
            <a:r>
              <a:rPr lang="ru-RU" sz="2800" b="1" dirty="0">
                <a:latin typeface="+mn-lt"/>
                <a:cs typeface="Times New Roman" panose="02020603050405020304" pitchFamily="18" charset="0"/>
              </a:rPr>
              <a:t>территории </a:t>
            </a:r>
          </a:p>
        </p:txBody>
      </p:sp>
      <p:sp>
        <p:nvSpPr>
          <p:cNvPr id="5" name="Скругленный прямоугольник 4"/>
          <p:cNvSpPr/>
          <p:nvPr/>
        </p:nvSpPr>
        <p:spPr>
          <a:xfrm>
            <a:off x="4295776" y="2636838"/>
            <a:ext cx="3744913" cy="100806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a:defRPr/>
            </a:pPr>
            <a:r>
              <a:rPr lang="ru-RU" i="1" dirty="0">
                <a:latin typeface="Times New Roman" panose="02020603050405020304" pitchFamily="18" charset="0"/>
                <a:cs typeface="Times New Roman" panose="02020603050405020304" pitchFamily="18" charset="0"/>
              </a:rPr>
              <a:t>выгодное географическое положение, развитая транспортная инфраструктура</a:t>
            </a:r>
          </a:p>
        </p:txBody>
      </p:sp>
      <p:sp>
        <p:nvSpPr>
          <p:cNvPr id="7" name="Скругленный прямоугольник 6"/>
          <p:cNvSpPr/>
          <p:nvPr/>
        </p:nvSpPr>
        <p:spPr>
          <a:xfrm>
            <a:off x="6980817" y="5661026"/>
            <a:ext cx="3529013" cy="9366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a:defRPr/>
            </a:pPr>
            <a:r>
              <a:rPr lang="ru-RU" i="1" dirty="0">
                <a:latin typeface="Times New Roman" panose="02020603050405020304" pitchFamily="18" charset="0"/>
                <a:cs typeface="Times New Roman" panose="02020603050405020304" pitchFamily="18" charset="0"/>
              </a:rPr>
              <a:t>значительный туристско-рекреационный и культурно-познавательный потенциал</a:t>
            </a:r>
          </a:p>
        </p:txBody>
      </p:sp>
      <p:sp>
        <p:nvSpPr>
          <p:cNvPr id="8" name="Скругленный прямоугольник 7"/>
          <p:cNvSpPr/>
          <p:nvPr/>
        </p:nvSpPr>
        <p:spPr>
          <a:xfrm>
            <a:off x="6809537" y="1485901"/>
            <a:ext cx="3671888" cy="863600"/>
          </a:xfrm>
          <a:prstGeom prst="roundRect">
            <a:avLst>
              <a:gd name="adj" fmla="val 2008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a:defRPr/>
            </a:pPr>
            <a:r>
              <a:rPr lang="ru-RU" i="1" dirty="0">
                <a:latin typeface="Times New Roman" panose="02020603050405020304" pitchFamily="18" charset="0"/>
                <a:cs typeface="Times New Roman" panose="02020603050405020304" pitchFamily="18" charset="0"/>
              </a:rPr>
              <a:t>наличие свободных неиспользуемых земель</a:t>
            </a:r>
          </a:p>
        </p:txBody>
      </p:sp>
      <p:sp>
        <p:nvSpPr>
          <p:cNvPr id="9" name="Скругленный прямоугольник 8"/>
          <p:cNvSpPr/>
          <p:nvPr/>
        </p:nvSpPr>
        <p:spPr>
          <a:xfrm>
            <a:off x="2063751" y="5661026"/>
            <a:ext cx="3095625" cy="9366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a:defRPr/>
            </a:pPr>
            <a:r>
              <a:rPr lang="ru-RU" i="1" dirty="0">
                <a:latin typeface="Times New Roman" panose="02020603050405020304" pitchFamily="18" charset="0"/>
                <a:cs typeface="Times New Roman" panose="02020603050405020304" pitchFamily="18" charset="0"/>
              </a:rPr>
              <a:t>наличие объектов недвижимости для размещения производств </a:t>
            </a:r>
          </a:p>
        </p:txBody>
      </p:sp>
      <p:sp>
        <p:nvSpPr>
          <p:cNvPr id="10" name="Скругленный прямоугольник 9"/>
          <p:cNvSpPr/>
          <p:nvPr/>
        </p:nvSpPr>
        <p:spPr>
          <a:xfrm>
            <a:off x="1810463" y="1484314"/>
            <a:ext cx="3600450" cy="86518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a:defRPr/>
            </a:pPr>
            <a:r>
              <a:rPr lang="ru-RU" i="1" dirty="0"/>
              <a:t>богатство </a:t>
            </a:r>
          </a:p>
          <a:p>
            <a:pPr algn="ctr">
              <a:defRPr/>
            </a:pPr>
            <a:r>
              <a:rPr lang="ru-RU" i="1" dirty="0"/>
              <a:t>лесными ресурсами</a:t>
            </a:r>
          </a:p>
        </p:txBody>
      </p:sp>
      <p:pic>
        <p:nvPicPr>
          <p:cNvPr id="21511" name="Рисунок 10" descr="DSC01774"/>
          <p:cNvPicPr>
            <a:picLocks noChangeAspect="1" noChangeArrowheads="1"/>
          </p:cNvPicPr>
          <p:nvPr/>
        </p:nvPicPr>
        <p:blipFill>
          <a:blip r:embed="rId3"/>
          <a:srcRect/>
          <a:stretch>
            <a:fillRect/>
          </a:stretch>
        </p:blipFill>
        <p:spPr bwMode="auto">
          <a:xfrm>
            <a:off x="1847851" y="2636838"/>
            <a:ext cx="2303463" cy="2305050"/>
          </a:xfrm>
          <a:prstGeom prst="rect">
            <a:avLst/>
          </a:prstGeom>
          <a:ln>
            <a:noFill/>
          </a:ln>
          <a:effectLst>
            <a:softEdge rad="112500"/>
          </a:effectLst>
        </p:spPr>
      </p:pic>
      <p:pic>
        <p:nvPicPr>
          <p:cNvPr id="21512" name="Рисунок 11" descr="C:\Users\user\Desktop\Документы\фото района и предприятий\УГРА\DSC01784.JPG"/>
          <p:cNvPicPr>
            <a:picLocks noChangeAspect="1" noChangeArrowheads="1"/>
          </p:cNvPicPr>
          <p:nvPr/>
        </p:nvPicPr>
        <p:blipFill>
          <a:blip r:embed="rId4"/>
          <a:srcRect/>
          <a:stretch>
            <a:fillRect/>
          </a:stretch>
        </p:blipFill>
        <p:spPr bwMode="auto">
          <a:xfrm>
            <a:off x="8112125" y="2636838"/>
            <a:ext cx="2376488" cy="2305050"/>
          </a:xfrm>
          <a:prstGeom prst="rect">
            <a:avLst/>
          </a:prstGeom>
          <a:ln>
            <a:noFill/>
          </a:ln>
          <a:effectLst>
            <a:softEdge rad="112500"/>
          </a:effectLst>
        </p:spPr>
      </p:pic>
      <p:pic>
        <p:nvPicPr>
          <p:cNvPr id="13" name="Рисунок 12"/>
          <p:cNvPicPr/>
          <p:nvPr/>
        </p:nvPicPr>
        <p:blipFill>
          <a:blip r:embed="rId5" cstate="print">
            <a:duotone>
              <a:prstClr val="black"/>
              <a:schemeClr val="accent1">
                <a:lumMod val="60000"/>
                <a:lumOff val="40000"/>
                <a:tint val="45000"/>
                <a:satMod val="400000"/>
              </a:schemeClr>
            </a:duotone>
            <a:extLst/>
          </a:blip>
          <a:stretch>
            <a:fillRect/>
          </a:stretch>
        </p:blipFill>
        <p:spPr>
          <a:xfrm>
            <a:off x="4511824" y="3645024"/>
            <a:ext cx="3384376" cy="2016224"/>
          </a:xfrm>
          <a:prstGeom prst="rect">
            <a:avLst/>
          </a:prstGeom>
          <a:noFill/>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6"/>
          <a:stretch>
            <a:fillRect/>
          </a:stretch>
        </p:blipFill>
        <p:spPr>
          <a:xfrm>
            <a:off x="11647918" y="77507"/>
            <a:ext cx="544082" cy="540237"/>
          </a:xfrm>
          <a:prstGeom prst="rect">
            <a:avLst/>
          </a:prstGeom>
        </p:spPr>
      </p:pic>
    </p:spTree>
    <p:extLst>
      <p:ext uri="{BB962C8B-B14F-4D97-AF65-F5344CB8AC3E}">
        <p14:creationId xmlns:p14="http://schemas.microsoft.com/office/powerpoint/2010/main" val="38479052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ctrTitle"/>
          </p:nvPr>
        </p:nvSpPr>
        <p:spPr>
          <a:xfrm>
            <a:off x="68365" y="-301163"/>
            <a:ext cx="11494093" cy="1115439"/>
          </a:xfrm>
        </p:spPr>
        <p:txBody>
          <a:bodyPr>
            <a:noAutofit/>
          </a:bodyPr>
          <a:lstStyle/>
          <a:p>
            <a:pPr algn="l">
              <a:defRPr/>
            </a:pPr>
            <a:r>
              <a:rPr lang="ru-RU" sz="2400" b="1" dirty="0">
                <a:latin typeface="+mn-lt"/>
                <a:cs typeface="Times New Roman" panose="02020603050405020304" pitchFamily="18" charset="0"/>
              </a:rPr>
              <a:t>Инвестиционные проекты, </a:t>
            </a:r>
            <a:r>
              <a:rPr lang="ru-RU" sz="2400" b="1" dirty="0" smtClean="0">
                <a:latin typeface="+mn-lt"/>
                <a:cs typeface="Times New Roman" panose="02020603050405020304" pitchFamily="18" charset="0"/>
              </a:rPr>
              <a:t>которые </a:t>
            </a:r>
            <a:r>
              <a:rPr lang="ru-RU" sz="2400" b="1" dirty="0">
                <a:latin typeface="+mn-lt"/>
                <a:cs typeface="Times New Roman" panose="02020603050405020304" pitchFamily="18" charset="0"/>
              </a:rPr>
              <a:t>реализуются на территории Угранского сельского поселения</a:t>
            </a:r>
          </a:p>
        </p:txBody>
      </p:sp>
      <p:sp>
        <p:nvSpPr>
          <p:cNvPr id="3" name="Содержимое 2"/>
          <p:cNvSpPr>
            <a:spLocks noGrp="1"/>
          </p:cNvSpPr>
          <p:nvPr>
            <p:ph type="subTitle" idx="1"/>
          </p:nvPr>
        </p:nvSpPr>
        <p:spPr>
          <a:xfrm>
            <a:off x="598205" y="1073364"/>
            <a:ext cx="9736123" cy="5342814"/>
          </a:xfrm>
        </p:spPr>
        <p:txBody>
          <a:bodyPr>
            <a:normAutofit fontScale="55000" lnSpcReduction="20000"/>
          </a:bodyPr>
          <a:lstStyle/>
          <a:p>
            <a:pPr>
              <a:defRPr/>
            </a:pPr>
            <a:endParaRPr lang="ru-RU" dirty="0" smtClean="0"/>
          </a:p>
          <a:p>
            <a:r>
              <a:rPr lang="ru-RU" sz="2800" b="1" dirty="0"/>
              <a:t>Инвестиционная привлекательность муниципального образования «Угранский район» Смоленской области</a:t>
            </a:r>
            <a:endParaRPr lang="ru-RU" sz="2800" dirty="0"/>
          </a:p>
          <a:p>
            <a:r>
              <a:rPr lang="ru-RU" sz="2800" b="1" dirty="0"/>
              <a:t> </a:t>
            </a:r>
            <a:endParaRPr lang="ru-RU" sz="2800" dirty="0"/>
          </a:p>
          <a:p>
            <a:r>
              <a:rPr lang="ru-RU" sz="2800" dirty="0"/>
              <a:t>Инвестиционная политика муниципального образования «Угранский район» Смоленской области направлена на повышение конкурентоспособности района, привлечение инвесторов в реальный сектор экономики.</a:t>
            </a:r>
          </a:p>
          <a:p>
            <a:r>
              <a:rPr lang="ru-RU" sz="2800" dirty="0"/>
              <a:t>Угранский район имеет выгодное географическое положение. Село Угра расположено в 280 км от Москвы, в 240 км от Смоленска, в 162 км. от г. Калуга. Через территорию района проходит железнодорожная магистраль Москва– Брест и автомобильная дорога регионального значения Вязьма-Калуга. </a:t>
            </a:r>
            <a:endParaRPr lang="ru-RU" sz="2800" b="1" dirty="0"/>
          </a:p>
          <a:p>
            <a:r>
              <a:rPr lang="ru-RU" sz="2800" dirty="0"/>
              <a:t>Угранское поречье – это уникальная территория с хорошо сохранившимся ландшафтом и обилием разнотипных памятников природы. Угранский район – самый </a:t>
            </a:r>
            <a:r>
              <a:rPr lang="ru-RU" sz="2800" dirty="0" err="1"/>
              <a:t>лесообеспеченный</a:t>
            </a:r>
            <a:r>
              <a:rPr lang="ru-RU" sz="2800" dirty="0"/>
              <a:t> среди районов области, имеет высокую лесистость и  большие запасы древесины.  </a:t>
            </a:r>
          </a:p>
          <a:p>
            <a:r>
              <a:rPr lang="ru-RU" sz="2800" dirty="0"/>
              <a:t>На территории района находится Слободское месторождение известняка (в 26 км. северо-восточнее с. Угра), площадь разведанных промышленных запасов составляет 692,7 га. Слободское месторождение известняков было выявлено и детально разведано Смоленской  комплексной геологической экспедицией геологического управления Центральных районов в 1961 году как месторождение цементного сырья с общим объемом балансовых запасов – 121526 </a:t>
            </a:r>
            <a:r>
              <a:rPr lang="ru-RU" sz="2800" dirty="0" err="1"/>
              <a:t>тыс.куб.м</a:t>
            </a:r>
            <a:r>
              <a:rPr lang="ru-RU" sz="2800" dirty="0"/>
              <a:t>.</a:t>
            </a:r>
          </a:p>
          <a:p>
            <a:r>
              <a:rPr lang="ru-RU" sz="2800" dirty="0"/>
              <a:t>Приоритетными направлениями развития района являются сельское хозяйство, перерабатывающая промышленность, добыча полезных ископаемых, туристическая деятельность.</a:t>
            </a:r>
          </a:p>
          <a:p>
            <a:r>
              <a:rPr lang="ru-RU" sz="2800" dirty="0"/>
              <a:t>Инвестиционные возможности, привлекательность района отражены в инвестиционном паспорте, который размещен на официальном сайте Администрации. </a:t>
            </a:r>
          </a:p>
          <a:p>
            <a:pPr>
              <a:defRPr/>
            </a:pPr>
            <a:endParaRPr lang="ru-RU" sz="2600" dirty="0"/>
          </a:p>
          <a:p>
            <a:pPr>
              <a:defRPr/>
            </a:pPr>
            <a:endParaRPr lang="ru-RU" sz="2600" dirty="0"/>
          </a:p>
          <a:p>
            <a:pPr>
              <a:defRPr/>
            </a:pPr>
            <a:endParaRPr lang="ru-RU" sz="2600" i="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1228403" y="0"/>
            <a:ext cx="963597" cy="956786"/>
          </a:xfrm>
          <a:prstGeom prst="rect">
            <a:avLst/>
          </a:prstGeom>
        </p:spPr>
      </p:pic>
    </p:spTree>
    <p:extLst>
      <p:ext uri="{BB962C8B-B14F-4D97-AF65-F5344CB8AC3E}">
        <p14:creationId xmlns:p14="http://schemas.microsoft.com/office/powerpoint/2010/main" val="3339689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r="54502" b="43096"/>
          <a:stretch/>
        </p:blipFill>
        <p:spPr>
          <a:xfrm>
            <a:off x="4983591" y="3012715"/>
            <a:ext cx="1976867" cy="139173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a:t>
            </a:r>
            <a:r>
              <a:rPr lang="ru-RU" sz="2400" b="1" i="1" dirty="0" smtClean="0">
                <a:cs typeface="Times New Roman" pitchFamily="18" charset="0"/>
              </a:rPr>
              <a:t>бюджета муниципального округа на 2025 год </a:t>
            </a:r>
            <a:r>
              <a:rPr lang="ru-RU" sz="2400" b="1" i="1" dirty="0">
                <a:cs typeface="Times New Roman" pitchFamily="18" charset="0"/>
              </a:rPr>
              <a:t>и плановый период </a:t>
            </a:r>
            <a:r>
              <a:rPr lang="ru-RU" sz="2400" b="1" i="1" dirty="0" smtClean="0">
                <a:cs typeface="Times New Roman" pitchFamily="18" charset="0"/>
              </a:rPr>
              <a:t>2026 </a:t>
            </a:r>
            <a:r>
              <a:rPr lang="ru-RU" sz="2400" b="1" i="1" dirty="0">
                <a:cs typeface="Times New Roman" pitchFamily="18" charset="0"/>
              </a:rPr>
              <a:t>и </a:t>
            </a:r>
            <a:r>
              <a:rPr lang="ru-RU" sz="2400" b="1" i="1" dirty="0" smtClean="0">
                <a:cs typeface="Times New Roman" pitchFamily="18" charset="0"/>
              </a:rPr>
              <a:t>2027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a:t>Развитие дорожно-транспортного комплекса Угранского округа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1169551"/>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dirty="0"/>
              <a:t>Создание благоприятного предпринимательского и инвестиционного климата в муниципальном образовании «Угранский муниципальный округ» Смоленской области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53</a:t>
            </a:fld>
            <a:endParaRPr lang="ru-RU" dirty="0"/>
          </a:p>
        </p:txBody>
      </p:sp>
      <p:pic>
        <p:nvPicPr>
          <p:cNvPr id="14" name="Рисунок 13"/>
          <p:cNvPicPr>
            <a:picLocks noChangeAspect="1"/>
          </p:cNvPicPr>
          <p:nvPr/>
        </p:nvPicPr>
        <p:blipFill>
          <a:blip r:embed="rId4"/>
          <a:stretch>
            <a:fillRect/>
          </a:stretch>
        </p:blipFill>
        <p:spPr>
          <a:xfrm>
            <a:off x="246700"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23755" y="911573"/>
            <a:ext cx="4652633" cy="5108774"/>
          </a:xfrm>
          <a:prstGeom prst="rect">
            <a:avLst/>
          </a:prstGeom>
        </p:spPr>
      </p:pic>
      <p:sp>
        <p:nvSpPr>
          <p:cNvPr id="3" name="Прямоугольник 2"/>
          <p:cNvSpPr/>
          <p:nvPr/>
        </p:nvSpPr>
        <p:spPr>
          <a:xfrm>
            <a:off x="1070710" y="1059894"/>
            <a:ext cx="4135959" cy="2308324"/>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a:t>
            </a:r>
            <a:r>
              <a:rPr lang="ru-RU" sz="1600" b="1" dirty="0" smtClean="0">
                <a:solidFill>
                  <a:srgbClr val="FFFFFF"/>
                </a:solidFill>
                <a:latin typeface="Times New Roman" panose="02020603050405020304" pitchFamily="18" charset="0"/>
              </a:rPr>
              <a:t>муниципальный округ» </a:t>
            </a:r>
            <a:r>
              <a:rPr lang="ru-RU" sz="1600" b="1" dirty="0">
                <a:solidFill>
                  <a:srgbClr val="FFFFFF"/>
                </a:solidFill>
                <a:latin typeface="Times New Roman" panose="02020603050405020304" pitchFamily="18" charset="0"/>
              </a:rPr>
              <a:t>Смоленской области</a:t>
            </a:r>
            <a:endParaRPr lang="ru-RU" sz="1600" dirty="0">
              <a:solidFill>
                <a:srgbClr val="FFFFFF"/>
              </a:solidFill>
              <a:latin typeface="Times New Roman" panose="02020603050405020304" pitchFamily="18" charset="0"/>
            </a:endParaRPr>
          </a:p>
          <a:p>
            <a:pPr algn="ctr"/>
            <a:r>
              <a:rPr lang="en-US" sz="1600" b="1" dirty="0" smtClean="0">
                <a:solidFill>
                  <a:srgbClr val="FFFFFF"/>
                </a:solidFill>
                <a:latin typeface="Calibri" panose="020F0502020204030204" pitchFamily="34" charset="0"/>
              </a:rPr>
              <a:t>230</a:t>
            </a:r>
            <a:r>
              <a:rPr lang="ru-RU" sz="1600" b="1" dirty="0" smtClean="0">
                <a:solidFill>
                  <a:srgbClr val="FFFFFF"/>
                </a:solidFill>
                <a:latin typeface="Calibri" panose="020F0502020204030204" pitchFamily="34" charset="0"/>
              </a:rPr>
              <a:t>,0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–2027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2092881"/>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a:t>
            </a:r>
            <a:r>
              <a:rPr lang="ru-RU" sz="1600" b="1" dirty="0" smtClean="0">
                <a:solidFill>
                  <a:srgbClr val="FFFFFF"/>
                </a:solidFill>
                <a:latin typeface="Times New Roman" panose="02020603050405020304" pitchFamily="18" charset="0"/>
              </a:rPr>
              <a:t>муниципальный округ» </a:t>
            </a:r>
            <a:r>
              <a:rPr lang="ru-RU" sz="1600" b="1" dirty="0">
                <a:solidFill>
                  <a:srgbClr val="FFFFFF"/>
                </a:solidFill>
                <a:latin typeface="Times New Roman" panose="02020603050405020304" pitchFamily="18" charset="0"/>
              </a:rPr>
              <a:t>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en-US" sz="1600" b="1" dirty="0" smtClean="0">
                <a:solidFill>
                  <a:srgbClr val="FFFFFF"/>
                </a:solidFill>
                <a:latin typeface="Calibri" panose="020F0502020204030204" pitchFamily="34" charset="0"/>
              </a:rPr>
              <a:t>81786,2</a:t>
            </a:r>
            <a:r>
              <a:rPr lang="ru-RU" sz="1600" b="1" dirty="0" smtClean="0">
                <a:solidFill>
                  <a:srgbClr val="FFFFFF"/>
                </a:solidFill>
                <a:latin typeface="Calibri" panose="020F0502020204030204" pitchFamily="34" charset="0"/>
              </a:rPr>
              <a:t>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34238,0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год</a:t>
            </a:r>
          </a:p>
          <a:p>
            <a:pPr algn="ctr"/>
            <a:r>
              <a:rPr lang="ru-RU" sz="1600" b="1" dirty="0" smtClean="0">
                <a:solidFill>
                  <a:srgbClr val="FFFFFF"/>
                </a:solidFill>
                <a:latin typeface="Calibri" panose="020F0502020204030204" pitchFamily="34" charset="0"/>
              </a:rPr>
              <a:t>44814,2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2027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p>
        </p:txBody>
      </p:sp>
      <p:sp>
        <p:nvSpPr>
          <p:cNvPr id="11" name="Прямоугольник 10"/>
          <p:cNvSpPr/>
          <p:nvPr/>
        </p:nvSpPr>
        <p:spPr>
          <a:xfrm>
            <a:off x="327746" y="3678056"/>
            <a:ext cx="4475127" cy="2062103"/>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Угранском </a:t>
            </a:r>
            <a:r>
              <a:rPr lang="ru-RU" sz="1400" dirty="0" smtClean="0"/>
              <a:t>муниципальном округе </a:t>
            </a:r>
            <a:r>
              <a:rPr lang="ru-RU" sz="1400" dirty="0"/>
              <a:t>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a:t>
            </a:r>
            <a:r>
              <a:rPr lang="ru-RU" sz="1400" dirty="0" smtClean="0"/>
              <a:t>муниципального округа</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54</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a:t>
            </a:r>
            <a:r>
              <a:rPr lang="ru-RU" sz="1600" b="1" dirty="0" smtClean="0">
                <a:solidFill>
                  <a:srgbClr val="FFFFFF"/>
                </a:solidFill>
                <a:latin typeface="Times New Roman" panose="02020603050405020304" pitchFamily="18" charset="0"/>
              </a:rPr>
              <a:t>муниципальный округ» </a:t>
            </a:r>
            <a:r>
              <a:rPr lang="ru-RU" sz="1600" b="1" dirty="0">
                <a:solidFill>
                  <a:srgbClr val="FFFFFF"/>
                </a:solidFill>
                <a:latin typeface="Times New Roman" panose="02020603050405020304" pitchFamily="18" charset="0"/>
              </a:rPr>
              <a:t>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2027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a:t>
            </a:r>
            <a:r>
              <a:rPr lang="ru-RU" b="1" dirty="0" smtClean="0">
                <a:solidFill>
                  <a:srgbClr val="FFFFFF"/>
                </a:solidFill>
                <a:latin typeface="Times New Roman" panose="02020603050405020304" pitchFamily="18" charset="0"/>
              </a:rPr>
              <a:t>муниципальный  округ» </a:t>
            </a:r>
            <a:r>
              <a:rPr lang="ru-RU" b="1" dirty="0">
                <a:solidFill>
                  <a:srgbClr val="FFFFFF"/>
                </a:solidFill>
                <a:latin typeface="Times New Roman" panose="02020603050405020304" pitchFamily="18" charset="0"/>
              </a:rPr>
              <a:t>Смоленской области</a:t>
            </a:r>
            <a:endParaRPr lang="ru-RU" dirty="0">
              <a:solidFill>
                <a:srgbClr val="FFFFFF"/>
              </a:solidFill>
              <a:latin typeface="Times New Roman" panose="02020603050405020304" pitchFamily="18" charset="0"/>
            </a:endParaRPr>
          </a:p>
          <a:p>
            <a:pPr algn="ctr"/>
            <a:r>
              <a:rPr lang="en-US" b="1" dirty="0" smtClean="0">
                <a:solidFill>
                  <a:srgbClr val="FFFFFF"/>
                </a:solidFill>
                <a:latin typeface="Times New Roman" panose="02020603050405020304" pitchFamily="18" charset="0"/>
              </a:rPr>
              <a:t>211269,4</a:t>
            </a:r>
            <a:r>
              <a:rPr lang="ru-RU" b="1" dirty="0" smtClean="0">
                <a:solidFill>
                  <a:srgbClr val="FFFFFF"/>
                </a:solidFill>
                <a:latin typeface="Times New Roman" panose="02020603050405020304" pitchFamily="18" charset="0"/>
              </a:rPr>
              <a:t>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2025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165126,1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p>
          <a:p>
            <a:pPr algn="ctr"/>
            <a:r>
              <a:rPr lang="ru-RU" b="1" dirty="0" smtClean="0">
                <a:solidFill>
                  <a:srgbClr val="FFFFFF"/>
                </a:solidFill>
                <a:latin typeface="Times New Roman" panose="02020603050405020304" pitchFamily="18" charset="0"/>
              </a:rPr>
              <a:t>156781,8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2027 год</a:t>
            </a:r>
            <a:endParaRPr lang="ru-RU" dirty="0">
              <a:solidFill>
                <a:srgbClr val="FFFFFF"/>
              </a:solidFill>
              <a:latin typeface="Calibri" panose="020F0502020204030204" pitchFamily="34" charset="0"/>
            </a:endParaRPr>
          </a:p>
        </p:txBody>
      </p:sp>
      <p:pic>
        <p:nvPicPr>
          <p:cNvPr id="4" name="Рисунок 3"/>
          <p:cNvPicPr>
            <a:picLocks noChangeAspect="1"/>
          </p:cNvPicPr>
          <p:nvPr/>
        </p:nvPicPr>
        <p:blipFill>
          <a:blip r:embed="rId5"/>
          <a:stretch>
            <a:fillRect/>
          </a:stretch>
        </p:blipFill>
        <p:spPr>
          <a:xfrm>
            <a:off x="4952901" y="2961307"/>
            <a:ext cx="1807435" cy="1272434"/>
          </a:xfrm>
          <a:prstGeom prst="rect">
            <a:avLst/>
          </a:prstGeom>
          <a:ln>
            <a:noFill/>
          </a:ln>
          <a:effectLst>
            <a:softEdge rad="112500"/>
          </a:effectLst>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193463" y="807981"/>
            <a:ext cx="4663844" cy="5121084"/>
          </a:xfrm>
          <a:prstGeom prst="rect">
            <a:avLst/>
          </a:prstGeom>
        </p:spPr>
      </p:pic>
      <p:pic>
        <p:nvPicPr>
          <p:cNvPr id="14" name="Рисунок 13"/>
          <p:cNvPicPr>
            <a:picLocks noChangeAspect="1"/>
          </p:cNvPicPr>
          <p:nvPr/>
        </p:nvPicPr>
        <p:blipFill>
          <a:blip r:embed="rId2"/>
          <a:stretch>
            <a:fillRect/>
          </a:stretch>
        </p:blipFill>
        <p:spPr>
          <a:xfrm>
            <a:off x="186818" y="832392"/>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11" name="Прямоугольник 10"/>
          <p:cNvSpPr/>
          <p:nvPr/>
        </p:nvSpPr>
        <p:spPr>
          <a:xfrm>
            <a:off x="269347" y="3645152"/>
            <a:ext cx="4553692" cy="2308324"/>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a:t>
            </a:r>
            <a:r>
              <a:rPr lang="ru-RU" dirty="0" smtClean="0"/>
              <a:t>муниципального округа </a:t>
            </a:r>
            <a:r>
              <a:rPr lang="ru-RU" dirty="0"/>
              <a:t>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585323"/>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a:t>
            </a:r>
            <a:r>
              <a:rPr lang="ru-RU" dirty="0" smtClean="0"/>
              <a:t>муниципальный округ» </a:t>
            </a:r>
            <a:r>
              <a:rPr lang="ru-RU" dirty="0"/>
              <a:t>Смоленской области</a:t>
            </a:r>
            <a:r>
              <a:rPr lang="ru-RU" b="1" i="1" dirty="0" smtClean="0"/>
              <a:t> </a:t>
            </a:r>
            <a:endParaRPr lang="ru-RU" dirty="0"/>
          </a:p>
        </p:txBody>
      </p:sp>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55</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a:t>
            </a:r>
            <a:r>
              <a:rPr lang="ru-RU" b="1" dirty="0" smtClean="0">
                <a:solidFill>
                  <a:srgbClr val="FFFFFF"/>
                </a:solidFill>
                <a:latin typeface="Times New Roman" panose="02020603050405020304" pitchFamily="18" charset="0"/>
              </a:rPr>
              <a:t>муниципальный округ» </a:t>
            </a:r>
            <a:r>
              <a:rPr lang="ru-RU" b="1" dirty="0">
                <a:solidFill>
                  <a:srgbClr val="FFFFFF"/>
                </a:solidFill>
                <a:latin typeface="Times New Roman" panose="02020603050405020304" pitchFamily="18" charset="0"/>
              </a:rPr>
              <a:t>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2027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муниципальный округ»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2025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2027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pic>
        <p:nvPicPr>
          <p:cNvPr id="10" name="Рисунок 9"/>
          <p:cNvPicPr>
            <a:picLocks noChangeAspect="1"/>
          </p:cNvPicPr>
          <p:nvPr/>
        </p:nvPicPr>
        <p:blipFill>
          <a:blip r:embed="rId6"/>
          <a:stretch>
            <a:fillRect/>
          </a:stretch>
        </p:blipFill>
        <p:spPr>
          <a:xfrm>
            <a:off x="5190665" y="2791913"/>
            <a:ext cx="1810669" cy="1274174"/>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Угранском </a:t>
            </a:r>
            <a:r>
              <a:rPr lang="ru-RU" altLang="zh-CN" sz="1400" i="1" dirty="0" smtClean="0">
                <a:solidFill>
                  <a:srgbClr val="000000"/>
                </a:solidFill>
                <a:latin typeface="Times New Roman" pitchFamily="18" charset="0"/>
                <a:cs typeface="Times New Roman" pitchFamily="18" charset="0"/>
              </a:rPr>
              <a:t>муниципальном округе </a:t>
            </a:r>
            <a:r>
              <a:rPr lang="ru-RU" altLang="zh-CN" sz="1400" i="1" dirty="0">
                <a:solidFill>
                  <a:srgbClr val="000000"/>
                </a:solidFill>
                <a:latin typeface="Times New Roman" pitchFamily="18" charset="0"/>
                <a:cs typeface="Times New Roman" pitchFamily="18" charset="0"/>
              </a:rPr>
              <a:t>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56</a:t>
            </a:fld>
            <a:endParaRPr lang="ru-RU" dirty="0"/>
          </a:p>
        </p:txBody>
      </p:sp>
      <p:sp>
        <p:nvSpPr>
          <p:cNvPr id="18" name="Прямоугольник 17"/>
          <p:cNvSpPr/>
          <p:nvPr/>
        </p:nvSpPr>
        <p:spPr>
          <a:xfrm>
            <a:off x="726545" y="913166"/>
            <a:ext cx="4277921" cy="2585323"/>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a:t>
            </a:r>
            <a:r>
              <a:rPr lang="ru-RU" b="1" dirty="0">
                <a:solidFill>
                  <a:srgbClr val="FFFFFF"/>
                </a:solidFill>
                <a:latin typeface="Times New Roman" panose="02020603050405020304" pitchFamily="18" charset="0"/>
              </a:rPr>
              <a:t>муниципальный округ</a:t>
            </a:r>
            <a:r>
              <a:rPr lang="ru-RU" b="1" dirty="0" smtClean="0">
                <a:solidFill>
                  <a:schemeClr val="bg1"/>
                </a:solidFill>
              </a:rPr>
              <a:t>» </a:t>
            </a:r>
            <a:r>
              <a:rPr lang="ru-RU" b="1" dirty="0">
                <a:solidFill>
                  <a:schemeClr val="bg1"/>
                </a:solidFill>
              </a:rPr>
              <a:t>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en-US" b="1" dirty="0" smtClean="0">
                <a:solidFill>
                  <a:schemeClr val="bg1"/>
                </a:solidFill>
              </a:rPr>
              <a:t>116365,7</a:t>
            </a:r>
            <a:r>
              <a:rPr lang="ru-RU" b="1" dirty="0" smtClean="0">
                <a:solidFill>
                  <a:schemeClr val="bg1"/>
                </a:solidFill>
              </a:rPr>
              <a:t> тыс. руб.- 2025 </a:t>
            </a:r>
            <a:r>
              <a:rPr lang="ru-RU" b="1" dirty="0">
                <a:solidFill>
                  <a:schemeClr val="bg1"/>
                </a:solidFill>
              </a:rPr>
              <a:t>год</a:t>
            </a:r>
            <a:br>
              <a:rPr lang="ru-RU" b="1" dirty="0">
                <a:solidFill>
                  <a:schemeClr val="bg1"/>
                </a:solidFill>
              </a:rPr>
            </a:br>
            <a:r>
              <a:rPr lang="ru-RU" b="1" dirty="0" smtClean="0">
                <a:solidFill>
                  <a:schemeClr val="bg1"/>
                </a:solidFill>
              </a:rPr>
              <a:t>70255,7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br>
              <a:rPr lang="ru-RU" b="1" dirty="0">
                <a:solidFill>
                  <a:schemeClr val="bg1"/>
                </a:solidFill>
              </a:rPr>
            </a:br>
            <a:r>
              <a:rPr lang="ru-RU" b="1" dirty="0" smtClean="0">
                <a:solidFill>
                  <a:schemeClr val="bg1"/>
                </a:solidFill>
              </a:rPr>
              <a:t>71496,7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-2027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585323"/>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муниципальный округ»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2025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2027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pic>
        <p:nvPicPr>
          <p:cNvPr id="15" name="Рисунок 14"/>
          <p:cNvPicPr>
            <a:picLocks noChangeAspect="1"/>
          </p:cNvPicPr>
          <p:nvPr/>
        </p:nvPicPr>
        <p:blipFill>
          <a:blip r:embed="rId6"/>
          <a:stretch>
            <a:fillRect/>
          </a:stretch>
        </p:blipFill>
        <p:spPr>
          <a:xfrm>
            <a:off x="5219076" y="3015955"/>
            <a:ext cx="1807435" cy="1272434"/>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1" y="899204"/>
            <a:ext cx="4791562"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11" name="Прямоугольник 10"/>
          <p:cNvSpPr/>
          <p:nvPr/>
        </p:nvSpPr>
        <p:spPr>
          <a:xfrm>
            <a:off x="203507" y="3673241"/>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a:t>
            </a:r>
            <a:r>
              <a:rPr lang="ru-RU" sz="1200" i="1" dirty="0" smtClean="0">
                <a:solidFill>
                  <a:srgbClr val="000000"/>
                </a:solidFill>
                <a:latin typeface="Times New Roman" pitchFamily="18" charset="0"/>
                <a:cs typeface="Times New Roman" pitchFamily="18" charset="0"/>
              </a:rPr>
              <a:t>муниципальный округ</a:t>
            </a:r>
            <a:r>
              <a:rPr lang="ru-RU" sz="1200" i="1" dirty="0" smtClean="0">
                <a:solidFill>
                  <a:srgbClr val="000000"/>
                </a:solidFill>
                <a:cs typeface="Times New Roman" pitchFamily="18" charset="0"/>
              </a:rPr>
              <a:t>»</a:t>
            </a:r>
            <a:r>
              <a:rPr lang="ru-RU" sz="12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sp>
        <p:nvSpPr>
          <p:cNvPr id="3" name="Прямоугольник 2"/>
          <p:cNvSpPr/>
          <p:nvPr/>
        </p:nvSpPr>
        <p:spPr>
          <a:xfrm>
            <a:off x="96404" y="4536409"/>
            <a:ext cx="4809592" cy="2185214"/>
          </a:xfrm>
          <a:prstGeom prst="rect">
            <a:avLst/>
          </a:prstGeom>
        </p:spPr>
        <p:txBody>
          <a:bodyPr wrap="square">
            <a:spAutoFit/>
          </a:bodyPr>
          <a:lstStyle/>
          <a:p>
            <a:pPr algn="ctr"/>
            <a:r>
              <a:rPr lang="ru-RU" sz="1400" b="1" i="1" dirty="0"/>
              <a:t>Ожидаемые результаты реализации муниципальной программы:</a:t>
            </a:r>
            <a:r>
              <a:rPr lang="ru-RU" sz="1400" i="1" dirty="0"/>
              <a:t> </a:t>
            </a:r>
            <a:endParaRPr lang="ru-RU" sz="1400" i="1" dirty="0" smtClean="0"/>
          </a:p>
          <a:p>
            <a:pPr algn="ct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a:t>
            </a:r>
            <a:r>
              <a:rPr lang="ru-RU" sz="1200" i="1" dirty="0" smtClean="0"/>
              <a:t>;</a:t>
            </a:r>
          </a:p>
          <a:p>
            <a:pPr marL="171450" indent="-171450" algn="ctr">
              <a:buFontTx/>
              <a:buChar char="-"/>
            </a:pPr>
            <a:r>
              <a:rPr lang="ru-RU" sz="1200" i="1" dirty="0" smtClean="0"/>
              <a:t>повышение </a:t>
            </a:r>
            <a:r>
              <a:rPr lang="ru-RU" sz="1200" i="1" dirty="0"/>
              <a:t>удовлетворенности населения Угранского района Смоленской области уровнем жилищно-коммунального обслуживания</a:t>
            </a:r>
            <a:r>
              <a:rPr lang="ru-RU" sz="1200" i="1" dirty="0" smtClean="0"/>
              <a:t>;</a:t>
            </a:r>
          </a:p>
          <a:p>
            <a:pPr algn="ctr"/>
            <a:r>
              <a:rPr lang="ru-RU" sz="1200" i="1" dirty="0" smtClean="0"/>
              <a:t>- </a:t>
            </a:r>
            <a:r>
              <a:rPr lang="ru-RU" sz="1200" i="1" dirty="0"/>
              <a:t>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57</a:t>
            </a:fld>
            <a:endParaRPr lang="ru-RU" dirty="0"/>
          </a:p>
        </p:txBody>
      </p:sp>
      <p:sp>
        <p:nvSpPr>
          <p:cNvPr id="15" name="Прямоугольник 14"/>
          <p:cNvSpPr/>
          <p:nvPr/>
        </p:nvSpPr>
        <p:spPr>
          <a:xfrm>
            <a:off x="7502894" y="751488"/>
            <a:ext cx="4460506"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a:t>
            </a:r>
            <a:r>
              <a:rPr lang="ru-RU" sz="1600" b="1" dirty="0">
                <a:solidFill>
                  <a:srgbClr val="FFFFFF"/>
                </a:solidFill>
                <a:latin typeface="Times New Roman" panose="02020603050405020304" pitchFamily="18" charset="0"/>
              </a:rPr>
              <a:t>муниципальный округ </a:t>
            </a:r>
            <a:r>
              <a:rPr lang="ru-RU" sz="1600" b="1" dirty="0" smtClean="0">
                <a:solidFill>
                  <a:schemeClr val="bg1"/>
                </a:solidFill>
              </a:rPr>
              <a:t>" </a:t>
            </a:r>
            <a:r>
              <a:rPr lang="ru-RU" sz="1600" b="1" dirty="0">
                <a:solidFill>
                  <a:schemeClr val="bg1"/>
                </a:solidFill>
              </a:rPr>
              <a:t>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en-US" b="1" dirty="0" smtClean="0">
                <a:solidFill>
                  <a:schemeClr val="bg1"/>
                </a:solidFill>
              </a:rPr>
              <a:t>32376,5</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p>
          <a:p>
            <a:pPr algn="ctr"/>
            <a:r>
              <a:rPr lang="ru-RU" b="1" dirty="0" smtClean="0">
                <a:solidFill>
                  <a:schemeClr val="bg1"/>
                </a:solidFill>
              </a:rPr>
              <a:t>26635,4</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br>
              <a:rPr lang="ru-RU" sz="1600" b="1" dirty="0">
                <a:solidFill>
                  <a:schemeClr val="bg1"/>
                </a:solidFill>
              </a:rPr>
            </a:br>
            <a:r>
              <a:rPr lang="ru-RU" b="1" dirty="0" smtClean="0">
                <a:solidFill>
                  <a:schemeClr val="bg1"/>
                </a:solidFill>
              </a:rPr>
              <a:t>26635,4</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2027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7" y="926085"/>
            <a:ext cx="4639102"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a:t>
            </a:r>
            <a:r>
              <a:rPr lang="ru-RU" b="1" dirty="0">
                <a:solidFill>
                  <a:srgbClr val="FFFFFF"/>
                </a:solidFill>
                <a:latin typeface="Times New Roman" panose="02020603050405020304" pitchFamily="18" charset="0"/>
              </a:rPr>
              <a:t>муниципальный округ</a:t>
            </a:r>
            <a:r>
              <a:rPr lang="ru-RU" b="1" dirty="0" smtClean="0">
                <a:solidFill>
                  <a:schemeClr val="bg1"/>
                </a:solidFill>
              </a:rPr>
              <a:t>» </a:t>
            </a:r>
            <a:r>
              <a:rPr lang="ru-RU" b="1" dirty="0">
                <a:solidFill>
                  <a:schemeClr val="bg1"/>
                </a:solidFill>
              </a:rPr>
              <a:t>Смоленской области</a:t>
            </a:r>
            <a:r>
              <a:rPr lang="ru-RU" b="1" dirty="0" smtClean="0">
                <a:solidFill>
                  <a:schemeClr val="bg1"/>
                </a:solidFill>
              </a:rPr>
              <a:t>»</a:t>
            </a:r>
          </a:p>
          <a:p>
            <a:pPr algn="ctr"/>
            <a:r>
              <a:rPr lang="en-US" b="1" dirty="0" smtClean="0">
                <a:solidFill>
                  <a:schemeClr val="bg1"/>
                </a:solidFill>
              </a:rPr>
              <a:t>100832,9</a:t>
            </a:r>
            <a:r>
              <a:rPr lang="ru-RU" b="1" dirty="0" smtClean="0">
                <a:solidFill>
                  <a:schemeClr val="bg1"/>
                </a:solidFill>
              </a:rPr>
              <a:t> </a:t>
            </a:r>
            <a:r>
              <a:rPr lang="ru-RU" b="1" dirty="0" err="1">
                <a:solidFill>
                  <a:schemeClr val="bg1"/>
                </a:solidFill>
              </a:rPr>
              <a:t>тыс.руб</a:t>
            </a:r>
            <a:r>
              <a:rPr lang="ru-RU" b="1" dirty="0">
                <a:solidFill>
                  <a:schemeClr val="bg1"/>
                </a:solidFill>
              </a:rPr>
              <a:t>. </a:t>
            </a:r>
            <a:r>
              <a:rPr lang="ru-RU" b="1" dirty="0" smtClean="0">
                <a:solidFill>
                  <a:schemeClr val="bg1"/>
                </a:solidFill>
              </a:rPr>
              <a:t>2025 год</a:t>
            </a:r>
          </a:p>
          <a:p>
            <a:pPr algn="ctr"/>
            <a:r>
              <a:rPr lang="ru-RU" b="1" dirty="0" smtClean="0">
                <a:solidFill>
                  <a:schemeClr val="bg1"/>
                </a:solidFill>
              </a:rPr>
              <a:t>800,0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br>
              <a:rPr lang="ru-RU" b="1" dirty="0">
                <a:solidFill>
                  <a:schemeClr val="bg1"/>
                </a:solidFill>
              </a:rPr>
            </a:br>
            <a:r>
              <a:rPr lang="ru-RU" b="1" dirty="0" smtClean="0">
                <a:solidFill>
                  <a:schemeClr val="bg1"/>
                </a:solidFill>
              </a:rPr>
              <a:t>800,0 </a:t>
            </a:r>
            <a:r>
              <a:rPr lang="ru-RU" b="1" dirty="0" err="1">
                <a:solidFill>
                  <a:schemeClr val="bg1"/>
                </a:solidFill>
              </a:rPr>
              <a:t>тыс.руб</a:t>
            </a:r>
            <a:r>
              <a:rPr lang="ru-RU" b="1" dirty="0">
                <a:solidFill>
                  <a:schemeClr val="bg1"/>
                </a:solidFill>
              </a:rPr>
              <a:t>.  </a:t>
            </a:r>
            <a:r>
              <a:rPr lang="ru-RU" b="1" dirty="0" smtClean="0">
                <a:solidFill>
                  <a:schemeClr val="bg1"/>
                </a:solidFill>
              </a:rPr>
              <a:t>2027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pic>
        <p:nvPicPr>
          <p:cNvPr id="20" name="Рисунок 19"/>
          <p:cNvPicPr>
            <a:picLocks noChangeAspect="1"/>
          </p:cNvPicPr>
          <p:nvPr/>
        </p:nvPicPr>
        <p:blipFill>
          <a:blip r:embed="rId6"/>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309478"/>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a:t>
            </a:r>
            <a:r>
              <a:rPr lang="ru-RU" sz="1600" b="1" dirty="0">
                <a:solidFill>
                  <a:srgbClr val="FFFFFF"/>
                </a:solidFill>
                <a:latin typeface="Times New Roman" panose="02020603050405020304" pitchFamily="18" charset="0"/>
              </a:rPr>
              <a:t>муниципальный округ</a:t>
            </a:r>
            <a:r>
              <a:rPr lang="ru-RU" sz="1600" b="1"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en-US" sz="1600" b="1" spc="-5" dirty="0" smtClean="0">
                <a:solidFill>
                  <a:srgbClr val="FFFFFF"/>
                </a:solidFill>
                <a:latin typeface="Calibri"/>
                <a:cs typeface="Calibri"/>
              </a:rPr>
              <a:t>33566,6</a:t>
            </a:r>
            <a:r>
              <a:rPr lang="ru-RU" sz="1600" b="1" spc="-5" dirty="0" smtClean="0">
                <a:solidFill>
                  <a:srgbClr val="FFFFFF"/>
                </a:solidFill>
                <a:latin typeface="Calibri"/>
                <a:cs typeface="Calibri"/>
              </a:rPr>
              <a:t>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27192,1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26842,8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2027 год</a:t>
            </a:r>
            <a:endParaRPr sz="1600" dirty="0">
              <a:latin typeface="Calibri"/>
              <a:cs typeface="Calibri"/>
            </a:endParaRPr>
          </a:p>
        </p:txBody>
      </p:sp>
      <p:sp>
        <p:nvSpPr>
          <p:cNvPr id="27" name="object 3"/>
          <p:cNvSpPr txBox="1"/>
          <p:nvPr/>
        </p:nvSpPr>
        <p:spPr>
          <a:xfrm>
            <a:off x="7045224" y="964503"/>
            <a:ext cx="4602976" cy="2364878"/>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a:t>
            </a:r>
            <a:r>
              <a:rPr lang="ru-RU" sz="1600" b="1" dirty="0">
                <a:solidFill>
                  <a:srgbClr val="FFFFFF"/>
                </a:solidFill>
                <a:latin typeface="Times New Roman" panose="02020603050405020304" pitchFamily="18" charset="0"/>
              </a:rPr>
              <a:t>муниципальный округ</a:t>
            </a:r>
            <a:r>
              <a:rPr lang="ru-RU" sz="1600" b="1"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Смоленской области»</a:t>
            </a:r>
          </a:p>
          <a:p>
            <a:pPr marL="1270" algn="ctr"/>
            <a:endParaRPr lang="ru-RU" sz="1600" b="1" spc="-5" dirty="0">
              <a:solidFill>
                <a:srgbClr val="FFFFFF"/>
              </a:solidFill>
              <a:cs typeface="Calibri"/>
            </a:endParaRPr>
          </a:p>
          <a:p>
            <a:pPr marL="1270" algn="ctr"/>
            <a:r>
              <a:rPr lang="en-US" sz="1600" b="1" spc="-5" dirty="0" smtClean="0">
                <a:solidFill>
                  <a:srgbClr val="FFFFFF"/>
                </a:solidFill>
                <a:cs typeface="Calibri"/>
              </a:rPr>
              <a:t>9197,2</a:t>
            </a:r>
            <a:r>
              <a:rPr lang="ru-RU" sz="1600" b="1" spc="-5" dirty="0" smtClean="0">
                <a:solidFill>
                  <a:srgbClr val="FFFFFF"/>
                </a:solidFill>
                <a:cs typeface="Calibri"/>
              </a:rPr>
              <a:t> </a:t>
            </a:r>
            <a:r>
              <a:rPr lang="ru-RU" sz="1600" b="1" dirty="0" err="1" smtClean="0">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7699,7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7699,7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20275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308324"/>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a:t>
            </a:r>
            <a:r>
              <a:rPr lang="ru-RU" i="1" dirty="0" smtClean="0"/>
              <a:t>муниципальный округ» </a:t>
            </a:r>
            <a:r>
              <a:rPr lang="ru-RU" i="1" dirty="0"/>
              <a:t>Смоленской области, создание условий для повышения качества управления муниципальными финансами.</a:t>
            </a:r>
            <a:r>
              <a:rPr lang="ru-RU" b="1" i="1" dirty="0" smtClean="0"/>
              <a:t> </a:t>
            </a:r>
            <a:endParaRPr lang="ru-RU" dirty="0"/>
          </a:p>
        </p:txBody>
      </p:sp>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58</a:t>
            </a:fld>
            <a:endParaRPr lang="ru-RU" dirty="0"/>
          </a:p>
        </p:txBody>
      </p:sp>
      <p:pic>
        <p:nvPicPr>
          <p:cNvPr id="16" name="Рисунок 15"/>
          <p:cNvPicPr>
            <a:picLocks noChangeAspect="1"/>
          </p:cNvPicPr>
          <p:nvPr/>
        </p:nvPicPr>
        <p:blipFill>
          <a:blip r:embed="rId7"/>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364878"/>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a:t>
            </a:r>
            <a:r>
              <a:rPr lang="ru-RU" sz="1600" b="1" dirty="0">
                <a:solidFill>
                  <a:srgbClr val="FFFFFF"/>
                </a:solidFill>
                <a:latin typeface="Times New Roman" panose="02020603050405020304" pitchFamily="18" charset="0"/>
              </a:rPr>
              <a:t>муниципальный округ</a:t>
            </a:r>
            <a:r>
              <a:rPr lang="ru-RU" sz="1600" b="1"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Смоленской области»</a:t>
            </a:r>
          </a:p>
          <a:p>
            <a:pPr marL="1270" algn="ctr"/>
            <a:endParaRPr lang="ru-RU" sz="1600" b="1" spc="-5" dirty="0">
              <a:solidFill>
                <a:srgbClr val="FFFFFF"/>
              </a:solidFill>
              <a:cs typeface="Calibri"/>
            </a:endParaRPr>
          </a:p>
          <a:p>
            <a:pPr marL="1270" algn="ctr"/>
            <a:r>
              <a:rPr lang="en-US" sz="1600" b="1" spc="-5" dirty="0" smtClean="0">
                <a:solidFill>
                  <a:srgbClr val="FFFFFF"/>
                </a:solidFill>
                <a:cs typeface="Calibri"/>
              </a:rPr>
              <a:t>537,8</a:t>
            </a:r>
            <a:r>
              <a:rPr lang="ru-RU" sz="1600" b="1" spc="-5"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2027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554545"/>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a:t>
            </a:r>
            <a:r>
              <a:rPr lang="ru-RU" sz="1600" dirty="0" smtClean="0"/>
              <a:t>муниципальный округ» </a:t>
            </a:r>
            <a:r>
              <a:rPr lang="ru-RU" sz="1600" dirty="0"/>
              <a:t>Смоленской области (далее – Муниципальный </a:t>
            </a:r>
            <a:r>
              <a:rPr lang="ru-RU" sz="1600" dirty="0" smtClean="0"/>
              <a:t>округ);</a:t>
            </a:r>
            <a:endParaRPr lang="ru-RU" sz="1600" dirty="0"/>
          </a:p>
          <a:p>
            <a:pPr algn="just"/>
            <a:r>
              <a:rPr lang="ru-RU" sz="1600" dirty="0"/>
              <a:t>-   улучшение инвестиционного климата в сфере АПК на        сельских территориях Муниципального </a:t>
            </a:r>
            <a:r>
              <a:rPr lang="ru-RU" sz="1600" dirty="0" smtClean="0"/>
              <a:t>округа </a:t>
            </a:r>
            <a:r>
              <a:rPr lang="ru-RU" sz="1600" dirty="0"/>
              <a:t>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4745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a:t>
            </a:r>
            <a:r>
              <a:rPr lang="ru-RU" b="1" dirty="0">
                <a:solidFill>
                  <a:srgbClr val="FFFFFF"/>
                </a:solidFill>
                <a:latin typeface="Times New Roman" panose="02020603050405020304" pitchFamily="18" charset="0"/>
              </a:rPr>
              <a:t>муниципальный округ</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области» </a:t>
            </a:r>
          </a:p>
          <a:p>
            <a:pPr lvl="0" algn="ctr" fontAlgn="base">
              <a:spcBef>
                <a:spcPct val="20000"/>
              </a:spcBef>
              <a:spcAft>
                <a:spcPct val="0"/>
              </a:spcAft>
              <a:buClr>
                <a:schemeClr val="hlink"/>
              </a:buClr>
              <a:buSzPct val="70000"/>
            </a:pPr>
            <a:r>
              <a:rPr lang="en-US" b="1" dirty="0" smtClean="0">
                <a:solidFill>
                  <a:schemeClr val="bg1"/>
                </a:solidFill>
                <a:latin typeface="Times New Roman" pitchFamily="18" charset="0"/>
                <a:cs typeface="Times New Roman" pitchFamily="18" charset="0"/>
              </a:rPr>
              <a:t>       29091,8</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4248" b="43700"/>
          <a:stretch/>
        </p:blipFill>
        <p:spPr>
          <a:xfrm>
            <a:off x="9706394" y="3172052"/>
            <a:ext cx="2366577" cy="1639230"/>
          </a:xfrm>
          <a:prstGeom prst="rect">
            <a:avLst/>
          </a:prstGeom>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6</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a:t>
            </a:r>
            <a:r>
              <a:rPr lang="ru-RU" dirty="0" smtClean="0"/>
              <a:t>муниципальный округ» </a:t>
            </a:r>
            <a:r>
              <a:rPr lang="ru-RU" dirty="0"/>
              <a:t>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a:t>
            </a:r>
            <a:r>
              <a:rPr lang="ru-RU" dirty="0" smtClean="0"/>
              <a:t>муниципальный округ».</a:t>
            </a:r>
            <a:endParaRPr lang="ru-RU" dirty="0"/>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en-US" b="1" dirty="0" smtClean="0">
                <a:solidFill>
                  <a:schemeClr val="bg1"/>
                </a:solidFill>
                <a:latin typeface="Times New Roman" pitchFamily="18" charset="0"/>
                <a:cs typeface="Times New Roman" pitchFamily="18" charset="0"/>
              </a:rPr>
              <a:t>665,8</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a:t>
            </a:r>
            <a:r>
              <a:rPr lang="ru-RU" b="1" dirty="0">
                <a:solidFill>
                  <a:srgbClr val="FFFFFF"/>
                </a:solidFill>
                <a:latin typeface="Times New Roman" panose="02020603050405020304" pitchFamily="18" charset="0"/>
              </a:rPr>
              <a:t>муниципальный округ</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области </a:t>
            </a:r>
          </a:p>
          <a:p>
            <a:pPr marL="1270" algn="ctr"/>
            <a:r>
              <a:rPr lang="en-US" sz="1700" b="1" spc="-5" dirty="0" smtClean="0">
                <a:solidFill>
                  <a:srgbClr val="FFFFFF"/>
                </a:solidFill>
                <a:cs typeface="Calibri"/>
              </a:rPr>
              <a:t>        3055,00</a:t>
            </a:r>
            <a:r>
              <a:rPr lang="ru-RU" sz="1700" b="1" spc="-5" dirty="0" smtClean="0">
                <a:solidFill>
                  <a:srgbClr val="FFFFFF"/>
                </a:solidFill>
                <a:cs typeface="Calibri"/>
              </a:rPr>
              <a:t>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2025 </a:t>
            </a:r>
            <a:r>
              <a:rPr lang="ru-RU" sz="1700" b="1" dirty="0">
                <a:solidFill>
                  <a:srgbClr val="FFFFFF"/>
                </a:solidFill>
                <a:cs typeface="Calibri"/>
              </a:rPr>
              <a:t>год</a:t>
            </a:r>
            <a:br>
              <a:rPr lang="ru-RU" sz="1700" b="1" dirty="0">
                <a:solidFill>
                  <a:srgbClr val="FFFFFF"/>
                </a:solidFill>
                <a:cs typeface="Calibri"/>
              </a:rPr>
            </a:br>
            <a:r>
              <a:rPr lang="ru-RU" sz="1700" b="1" dirty="0">
                <a:solidFill>
                  <a:srgbClr val="FFFFFF"/>
                </a:solidFill>
                <a:cs typeface="Calibri"/>
              </a:rPr>
              <a:t>5,0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2026 </a:t>
            </a:r>
            <a:r>
              <a:rPr lang="ru-RU" sz="1700" b="1" dirty="0">
                <a:solidFill>
                  <a:srgbClr val="FFFFFF"/>
                </a:solidFill>
                <a:cs typeface="Calibri"/>
              </a:rPr>
              <a:t>год</a:t>
            </a:r>
            <a:br>
              <a:rPr lang="ru-RU" sz="1700" b="1" dirty="0">
                <a:solidFill>
                  <a:srgbClr val="FFFFFF"/>
                </a:solidFill>
                <a:cs typeface="Calibri"/>
              </a:rPr>
            </a:br>
            <a:r>
              <a:rPr lang="ru-RU" sz="1700" b="1" dirty="0">
                <a:solidFill>
                  <a:srgbClr val="FFFFFF"/>
                </a:solidFill>
                <a:cs typeface="Calibri"/>
              </a:rPr>
              <a:t>5,0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2027 </a:t>
            </a:r>
            <a:r>
              <a:rPr lang="ru-RU" sz="1700" b="1" dirty="0">
                <a:solidFill>
                  <a:srgbClr val="FFFFFF"/>
                </a:solidFill>
                <a:cs typeface="Calibri"/>
              </a:rPr>
              <a:t>год</a:t>
            </a:r>
            <a:endParaRPr lang="ru-RU" sz="1700" dirty="0">
              <a:cs typeface="Calibri"/>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60</a:t>
            </a:fld>
            <a:endParaRPr lang="ru-RU" dirty="0"/>
          </a:p>
        </p:txBody>
      </p:sp>
      <p:pic>
        <p:nvPicPr>
          <p:cNvPr id="16" name="Рисунок 15"/>
          <p:cNvPicPr>
            <a:picLocks noChangeAspect="1"/>
          </p:cNvPicPr>
          <p:nvPr/>
        </p:nvPicPr>
        <p:blipFill>
          <a:blip r:embed="rId6"/>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6961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a:t>
            </a:r>
            <a:r>
              <a:rPr lang="ru-RU" b="1" dirty="0">
                <a:solidFill>
                  <a:srgbClr val="FFFFFF"/>
                </a:solidFill>
                <a:latin typeface="Times New Roman" panose="02020603050405020304" pitchFamily="18" charset="0"/>
              </a:rPr>
              <a:t>муниципальный округ</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32685" y="856986"/>
            <a:ext cx="4587347" cy="2646878"/>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a:t>
            </a:r>
            <a:r>
              <a:rPr lang="ru-RU" b="1" dirty="0">
                <a:solidFill>
                  <a:srgbClr val="FFFFFF"/>
                </a:solidFill>
                <a:latin typeface="Times New Roman" panose="02020603050405020304" pitchFamily="18" charset="0"/>
              </a:rPr>
              <a:t>муниципальный округ </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области"</a:t>
            </a:r>
          </a:p>
          <a:p>
            <a:pPr marL="1270" algn="ctr"/>
            <a:endParaRPr lang="ru-RU" sz="600" b="1" spc="-5" dirty="0">
              <a:solidFill>
                <a:srgbClr val="FFFFFF"/>
              </a:solidFill>
              <a:cs typeface="Calibri"/>
            </a:endParaRPr>
          </a:p>
          <a:p>
            <a:pPr marL="1270" algn="ctr"/>
            <a:r>
              <a:rPr lang="ru-RU" sz="1700" b="1" spc="-5" dirty="0">
                <a:solidFill>
                  <a:srgbClr val="FFFFFF"/>
                </a:solidFill>
                <a:cs typeface="Calibri"/>
              </a:rPr>
              <a:t>10,0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2025 </a:t>
            </a:r>
            <a:r>
              <a:rPr lang="ru-RU" sz="1700" b="1" dirty="0">
                <a:solidFill>
                  <a:srgbClr val="FFFFFF"/>
                </a:solidFill>
                <a:cs typeface="Calibri"/>
              </a:rPr>
              <a:t>год</a:t>
            </a:r>
            <a:br>
              <a:rPr lang="ru-RU" sz="1700" b="1" dirty="0">
                <a:solidFill>
                  <a:srgbClr val="FFFFFF"/>
                </a:solidFill>
                <a:cs typeface="Calibri"/>
              </a:rPr>
            </a:br>
            <a:r>
              <a:rPr lang="ru-RU" sz="1700" b="1" dirty="0">
                <a:solidFill>
                  <a:srgbClr val="FFFFFF"/>
                </a:solidFill>
                <a:cs typeface="Calibri"/>
              </a:rPr>
              <a:t>10,0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2026 </a:t>
            </a:r>
            <a:r>
              <a:rPr lang="ru-RU" sz="1700" b="1" dirty="0">
                <a:solidFill>
                  <a:srgbClr val="FFFFFF"/>
                </a:solidFill>
                <a:cs typeface="Calibri"/>
              </a:rPr>
              <a:t>год</a:t>
            </a:r>
            <a:br>
              <a:rPr lang="ru-RU" sz="1700" b="1" dirty="0">
                <a:solidFill>
                  <a:srgbClr val="FFFFFF"/>
                </a:solidFill>
                <a:cs typeface="Calibri"/>
              </a:rPr>
            </a:br>
            <a:r>
              <a:rPr lang="ru-RU" sz="1700" b="1" dirty="0">
                <a:solidFill>
                  <a:srgbClr val="FFFFFF"/>
                </a:solidFill>
                <a:cs typeface="Calibri"/>
              </a:rPr>
              <a:t>10,0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2027 </a:t>
            </a:r>
            <a:r>
              <a:rPr lang="ru-RU" sz="1700" b="1" dirty="0">
                <a:solidFill>
                  <a:srgbClr val="FFFFFF"/>
                </a:solidFill>
                <a:cs typeface="Calibri"/>
              </a:rPr>
              <a:t>год</a:t>
            </a:r>
            <a:endParaRPr lang="ru-RU" sz="1700" dirty="0">
              <a:cs typeface="Calibri"/>
            </a:endParaRPr>
          </a:p>
        </p:txBody>
      </p:sp>
      <p:sp>
        <p:nvSpPr>
          <p:cNvPr id="7" name="Прямоугольник 6"/>
          <p:cNvSpPr/>
          <p:nvPr/>
        </p:nvSpPr>
        <p:spPr>
          <a:xfrm>
            <a:off x="7091319" y="3732682"/>
            <a:ext cx="4449917" cy="203132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a:t>
            </a:r>
            <a:r>
              <a:rPr lang="ru-RU" dirty="0" smtClean="0">
                <a:latin typeface="Times New Roman" panose="02020603050405020304" pitchFamily="18" charset="0"/>
                <a:ea typeface="Times New Roman" panose="02020603050405020304" pitchFamily="18" charset="0"/>
              </a:rPr>
              <a:t>муниципальный округ» </a:t>
            </a:r>
            <a:r>
              <a:rPr lang="ru-RU" dirty="0">
                <a:latin typeface="Times New Roman" panose="02020603050405020304" pitchFamily="18" charset="0"/>
                <a:ea typeface="Times New Roman" panose="02020603050405020304" pitchFamily="18" charset="0"/>
              </a:rPr>
              <a:t>Смоленской области</a:t>
            </a:r>
            <a:endParaRPr lang="ru-RU" dirty="0"/>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61</a:t>
            </a:fld>
            <a:endParaRPr lang="ru-RU" dirty="0"/>
          </a:p>
        </p:txBody>
      </p:sp>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11614" t="3365" r="4291" b="5670"/>
          <a:stretch/>
        </p:blipFill>
        <p:spPr>
          <a:xfrm>
            <a:off x="6988266" y="2180344"/>
            <a:ext cx="1041276" cy="1264778"/>
          </a:xfrm>
          <a:prstGeom prst="rect">
            <a:avLst/>
          </a:prstGeom>
          <a:ln>
            <a:noFill/>
          </a:ln>
          <a:effectLst>
            <a:softEdge rad="112500"/>
          </a:effectLst>
        </p:spPr>
      </p:pic>
      <p:pic>
        <p:nvPicPr>
          <p:cNvPr id="15" name="Рисунок 14"/>
          <p:cNvPicPr>
            <a:picLocks noChangeAspect="1"/>
          </p:cNvPicPr>
          <p:nvPr/>
        </p:nvPicPr>
        <p:blipFill>
          <a:blip r:embed="rId6"/>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en-US" b="1" spc="-5" dirty="0" smtClean="0">
                <a:solidFill>
                  <a:srgbClr val="FFFFFF"/>
                </a:solidFill>
                <a:cs typeface="Calibri"/>
              </a:rPr>
              <a:t>298,6</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82681" y="900082"/>
            <a:ext cx="4563880" cy="26407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a:t>
            </a:r>
            <a:r>
              <a:rPr lang="ru-RU" b="1" dirty="0">
                <a:solidFill>
                  <a:srgbClr val="FFFFFF"/>
                </a:solidFill>
                <a:latin typeface="Times New Roman" panose="02020603050405020304" pitchFamily="18" charset="0"/>
              </a:rPr>
              <a:t>муниципальный округ </a:t>
            </a:r>
            <a:r>
              <a:rPr lang="ru-RU" b="1" dirty="0" smtClean="0">
                <a:solidFill>
                  <a:schemeClr val="bg1"/>
                </a:solidFill>
                <a:latin typeface="Times New Roman" pitchFamily="18" charset="0"/>
                <a:cs typeface="Tahoma" pitchFamily="34" charset="0"/>
              </a:rPr>
              <a:t>" </a:t>
            </a:r>
            <a:r>
              <a:rPr lang="ru-RU" b="1" dirty="0">
                <a:solidFill>
                  <a:schemeClr val="bg1"/>
                </a:solidFill>
                <a:latin typeface="Times New Roman" pitchFamily="18" charset="0"/>
                <a:cs typeface="Tahoma" pitchFamily="34" charset="0"/>
              </a:rPr>
              <a:t>Смоленской области"</a:t>
            </a:r>
          </a:p>
          <a:p>
            <a:pPr lvl="0" algn="ctr" fontAlgn="base">
              <a:spcBef>
                <a:spcPct val="20000"/>
              </a:spcBef>
              <a:spcAft>
                <a:spcPct val="0"/>
              </a:spcAft>
              <a:buClr>
                <a:schemeClr val="hlink"/>
              </a:buClr>
              <a:buSzPct val="70000"/>
            </a:pPr>
            <a:r>
              <a:rPr lang="ru-RU" sz="1700" b="1" dirty="0" smtClean="0">
                <a:solidFill>
                  <a:schemeClr val="bg1"/>
                </a:solidFill>
                <a:latin typeface="Times New Roman" pitchFamily="18" charset="0"/>
                <a:cs typeface="Times New Roman" pitchFamily="18" charset="0"/>
              </a:rPr>
              <a:t>64,0</a:t>
            </a:r>
            <a:r>
              <a:rPr lang="ru-RU" sz="1700" dirty="0" smtClean="0">
                <a:solidFill>
                  <a:schemeClr val="bg1"/>
                </a:solidFill>
                <a:latin typeface="Times New Roman" pitchFamily="18" charset="0"/>
                <a:cs typeface="Times New Roman" pitchFamily="18" charset="0"/>
              </a:rPr>
              <a:t> </a:t>
            </a:r>
            <a:r>
              <a:rPr lang="ru-RU" sz="1700" b="1" spc="-5" dirty="0" smtClean="0">
                <a:solidFill>
                  <a:srgbClr val="FFFFFF"/>
                </a:solidFill>
                <a:cs typeface="Calibri"/>
              </a:rPr>
              <a:t>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2025 </a:t>
            </a:r>
            <a:r>
              <a:rPr lang="ru-RU" sz="1700" b="1" dirty="0">
                <a:solidFill>
                  <a:srgbClr val="FFFFFF"/>
                </a:solidFill>
                <a:cs typeface="Calibri"/>
              </a:rPr>
              <a:t>год</a:t>
            </a:r>
          </a:p>
          <a:p>
            <a:pPr marL="1270" algn="ctr"/>
            <a:r>
              <a:rPr lang="ru-RU" sz="1700" b="1" dirty="0">
                <a:solidFill>
                  <a:schemeClr val="bg1"/>
                </a:solidFill>
                <a:latin typeface="Times New Roman" pitchFamily="18" charset="0"/>
                <a:cs typeface="Times New Roman" pitchFamily="18" charset="0"/>
              </a:rPr>
              <a:t>64,0</a:t>
            </a:r>
            <a:r>
              <a:rPr lang="ru-RU" sz="1700" b="1" dirty="0">
                <a:solidFill>
                  <a:srgbClr val="FFFFFF"/>
                </a:solidFill>
                <a:cs typeface="Calibri"/>
              </a:rPr>
              <a:t>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2026 </a:t>
            </a:r>
            <a:r>
              <a:rPr lang="ru-RU" sz="1700" b="1" dirty="0">
                <a:solidFill>
                  <a:srgbClr val="FFFFFF"/>
                </a:solidFill>
                <a:cs typeface="Calibri"/>
              </a:rPr>
              <a:t>год</a:t>
            </a:r>
            <a:br>
              <a:rPr lang="ru-RU" sz="1700" b="1" dirty="0">
                <a:solidFill>
                  <a:srgbClr val="FFFFFF"/>
                </a:solidFill>
                <a:cs typeface="Calibri"/>
              </a:rPr>
            </a:br>
            <a:r>
              <a:rPr lang="ru-RU" sz="1700" b="1" dirty="0">
                <a:solidFill>
                  <a:schemeClr val="bg1"/>
                </a:solidFill>
                <a:latin typeface="Times New Roman" pitchFamily="18" charset="0"/>
                <a:cs typeface="Times New Roman" pitchFamily="18" charset="0"/>
              </a:rPr>
              <a:t>64,0</a:t>
            </a:r>
            <a:r>
              <a:rPr lang="ru-RU" sz="1700" b="1" dirty="0">
                <a:solidFill>
                  <a:srgbClr val="FFFFFF"/>
                </a:solidFill>
                <a:cs typeface="Calibri"/>
              </a:rPr>
              <a:t> </a:t>
            </a:r>
            <a:r>
              <a:rPr lang="ru-RU" sz="1700" b="1" dirty="0" err="1">
                <a:solidFill>
                  <a:srgbClr val="FFFFFF"/>
                </a:solidFill>
                <a:cs typeface="Calibri"/>
              </a:rPr>
              <a:t>тыс.руб</a:t>
            </a:r>
            <a:r>
              <a:rPr lang="ru-RU" sz="1700" b="1" dirty="0">
                <a:solidFill>
                  <a:srgbClr val="FFFFFF"/>
                </a:solidFill>
                <a:cs typeface="Calibri"/>
              </a:rPr>
              <a:t>. – </a:t>
            </a:r>
            <a:r>
              <a:rPr lang="ru-RU" sz="1700" b="1" dirty="0" smtClean="0">
                <a:solidFill>
                  <a:srgbClr val="FFFFFF"/>
                </a:solidFill>
                <a:cs typeface="Calibri"/>
              </a:rPr>
              <a:t>2027 </a:t>
            </a:r>
            <a:r>
              <a:rPr lang="ru-RU" sz="1700" b="1" dirty="0">
                <a:solidFill>
                  <a:srgbClr val="FFFFFF"/>
                </a:solidFill>
                <a:cs typeface="Calibri"/>
              </a:rPr>
              <a:t>год</a:t>
            </a:r>
            <a:endParaRPr lang="ru-RU" sz="1700" dirty="0">
              <a:cs typeface="Calibri"/>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62</a:t>
            </a:fld>
            <a:endParaRPr lang="ru-RU" dirty="0"/>
          </a:p>
        </p:txBody>
      </p:sp>
      <p:pic>
        <p:nvPicPr>
          <p:cNvPr id="16" name="Рисунок 15"/>
          <p:cNvPicPr>
            <a:picLocks noChangeAspect="1"/>
          </p:cNvPicPr>
          <p:nvPr/>
        </p:nvPicPr>
        <p:blipFill>
          <a:blip r:embed="rId6"/>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07776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a:t>
            </a:r>
            <a:r>
              <a:rPr lang="ru-RU" sz="1600" dirty="0" smtClean="0"/>
              <a:t>муниципальный округ» </a:t>
            </a:r>
            <a:r>
              <a:rPr lang="ru-RU" sz="1600" dirty="0"/>
              <a:t>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a:t>
            </a:r>
            <a:r>
              <a:rPr lang="ru-RU" sz="1600" dirty="0" smtClean="0"/>
              <a:t>муниципального округа </a:t>
            </a:r>
            <a:r>
              <a:rPr lang="ru-RU" sz="1600" dirty="0"/>
              <a:t>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2062103"/>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a:t>
            </a:r>
            <a:r>
              <a:rPr lang="ru-RU" sz="1600" dirty="0" smtClean="0"/>
              <a:t>муниципальный </a:t>
            </a:r>
            <a:r>
              <a:rPr lang="ru-RU" sz="1600" dirty="0" err="1" smtClean="0"/>
              <a:t>окрук</a:t>
            </a:r>
            <a:r>
              <a:rPr lang="ru-RU" sz="1600" dirty="0" smtClean="0"/>
              <a:t>» </a:t>
            </a:r>
            <a:r>
              <a:rPr lang="ru-RU" sz="1600" dirty="0"/>
              <a:t>Смоленской области на основе эффективного управления муниципальным имуществом муниципального образования «Угранский </a:t>
            </a:r>
            <a:r>
              <a:rPr lang="ru-RU" sz="1600" dirty="0" smtClean="0"/>
              <a:t>муниципальный округ» </a:t>
            </a:r>
            <a:r>
              <a:rPr lang="ru-RU" sz="1600" dirty="0"/>
              <a:t>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a:t>
            </a:r>
            <a:r>
              <a:rPr lang="ru-RU" b="1" dirty="0">
                <a:solidFill>
                  <a:srgbClr val="FFFFFF"/>
                </a:solidFill>
                <a:latin typeface="Times New Roman" panose="02020603050405020304" pitchFamily="18" charset="0"/>
              </a:rPr>
              <a:t>муниципальный округ </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области"</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5</a:t>
            </a:r>
            <a:r>
              <a:rPr lang="ru-RU" b="1" dirty="0" smtClean="0">
                <a:solidFill>
                  <a:schemeClr val="bg1"/>
                </a:solidFill>
                <a:latin typeface="Times New Roman" pitchFamily="18" charset="0"/>
                <a:cs typeface="Times New Roman" pitchFamily="18" charset="0"/>
              </a:rPr>
              <a:t>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a:t>
            </a:r>
            <a:r>
              <a:rPr lang="ru-RU" b="1" dirty="0">
                <a:solidFill>
                  <a:srgbClr val="FFFFFF"/>
                </a:solidFill>
                <a:latin typeface="Times New Roman" panose="02020603050405020304" pitchFamily="18" charset="0"/>
              </a:rPr>
              <a:t>муниципальный округ </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области"</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a:t>
            </a:r>
            <a:r>
              <a:rPr lang="en-US" b="1" dirty="0" smtClean="0">
                <a:solidFill>
                  <a:schemeClr val="bg1"/>
                </a:solidFill>
                <a:latin typeface="Times New Roman" pitchFamily="18" charset="0"/>
                <a:cs typeface="Times New Roman" pitchFamily="18" charset="0"/>
              </a:rPr>
              <a:t>887,1</a:t>
            </a:r>
            <a:r>
              <a:rPr lang="ru-RU" b="1" dirty="0" smtClean="0">
                <a:solidFill>
                  <a:schemeClr val="bg1"/>
                </a:solidFill>
                <a:latin typeface="Times New Roman" pitchFamily="18" charset="0"/>
                <a:cs typeface="Times New Roman" pitchFamily="18" charset="0"/>
              </a:rPr>
              <a:t>1 </a:t>
            </a:r>
            <a:r>
              <a:rPr lang="ru-RU" b="1" dirty="0" err="1" smtClean="0">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810,0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chemeClr val="bg1"/>
                </a:solidFill>
                <a:latin typeface="Times New Roman" pitchFamily="18" charset="0"/>
                <a:cs typeface="Times New Roman" pitchFamily="18" charset="0"/>
              </a:rPr>
              <a:t>810,0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49455"/>
            <a:ext cx="1388518" cy="1166569"/>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63</a:t>
            </a:fld>
            <a:endParaRPr lang="ru-RU"/>
          </a:p>
        </p:txBody>
      </p:sp>
      <p:pic>
        <p:nvPicPr>
          <p:cNvPr id="17" name="Рисунок 16"/>
          <p:cNvPicPr>
            <a:picLocks noChangeAspect="1"/>
          </p:cNvPicPr>
          <p:nvPr/>
        </p:nvPicPr>
        <p:blipFill>
          <a:blip r:embed="rId6"/>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769989"/>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a:t>
            </a:r>
            <a:r>
              <a:rPr lang="ru-RU" sz="1400" dirty="0" smtClean="0"/>
              <a:t>муниципальный округ» </a:t>
            </a:r>
            <a:r>
              <a:rPr lang="ru-RU" sz="1400" dirty="0"/>
              <a:t>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a:t>
            </a:r>
            <a:r>
              <a:rPr lang="ru-RU" sz="1400" dirty="0" smtClean="0"/>
              <a:t>муниципальный округ» </a:t>
            </a:r>
            <a:r>
              <a:rPr lang="ru-RU" sz="1400" dirty="0"/>
              <a:t>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637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a:t>
            </a:r>
            <a:r>
              <a:rPr lang="ru-RU" b="1" dirty="0">
                <a:solidFill>
                  <a:srgbClr val="FFFFFF"/>
                </a:solidFill>
                <a:latin typeface="Times New Roman" panose="02020603050405020304" pitchFamily="18" charset="0"/>
              </a:rPr>
              <a:t>муниципальный округ </a:t>
            </a: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Смоленской </a:t>
            </a:r>
            <a:r>
              <a:rPr lang="ru-RU" b="1" dirty="0" smtClean="0">
                <a:solidFill>
                  <a:schemeClr val="bg1"/>
                </a:solidFill>
                <a:latin typeface="Times New Roman" pitchFamily="18" charset="0"/>
                <a:cs typeface="Times New Roman" pitchFamily="18" charset="0"/>
              </a:rPr>
              <a:t>области“</a:t>
            </a:r>
            <a:endParaRPr lang="en-US" b="1" dirty="0" smtClean="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en-US" b="1" dirty="0" smtClean="0">
                <a:solidFill>
                  <a:schemeClr val="bg1"/>
                </a:solidFill>
                <a:latin typeface="Times New Roman" pitchFamily="18" charset="0"/>
                <a:cs typeface="Times New Roman" pitchFamily="18" charset="0"/>
              </a:rPr>
              <a:t>    1254,1</a:t>
            </a:r>
            <a:r>
              <a:rPr lang="ru-RU" b="1" dirty="0" err="1" smtClean="0">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386,5</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386,5</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a:t>
            </a:r>
            <a:r>
              <a:rPr lang="ru-RU" b="1" dirty="0">
                <a:solidFill>
                  <a:srgbClr val="FFFFFF"/>
                </a:solidFill>
                <a:latin typeface="Times New Roman" panose="02020603050405020304" pitchFamily="18" charset="0"/>
              </a:rPr>
              <a:t>муниципальный округ </a:t>
            </a:r>
            <a:r>
              <a:rPr lang="ru-RU" b="1" dirty="0" smtClean="0">
                <a:solidFill>
                  <a:schemeClr val="bg1"/>
                </a:solidFill>
                <a:latin typeface="Times New Roman" pitchFamily="18" charset="0"/>
                <a:cs typeface="Tahoma" pitchFamily="34" charset="0"/>
              </a:rPr>
              <a:t>" </a:t>
            </a:r>
            <a:r>
              <a:rPr lang="ru-RU" b="1" dirty="0">
                <a:solidFill>
                  <a:schemeClr val="bg1"/>
                </a:solidFill>
                <a:latin typeface="Times New Roman" pitchFamily="18" charset="0"/>
                <a:cs typeface="Tahoma" pitchFamily="34" charset="0"/>
              </a:rPr>
              <a:t>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64</a:t>
            </a:fld>
            <a:endParaRPr lang="ru-RU" dirty="0"/>
          </a:p>
        </p:txBody>
      </p:sp>
      <p:pic>
        <p:nvPicPr>
          <p:cNvPr id="16" name="Рисунок 15"/>
          <p:cNvPicPr>
            <a:picLocks noChangeAspect="1"/>
          </p:cNvPicPr>
          <p:nvPr/>
        </p:nvPicPr>
        <p:blipFill>
          <a:blip r:embed="rId5"/>
          <a:stretch>
            <a:fillRect/>
          </a:stretch>
        </p:blipFill>
        <p:spPr>
          <a:xfrm>
            <a:off x="5010559" y="2844085"/>
            <a:ext cx="1807435" cy="1272434"/>
          </a:xfrm>
          <a:prstGeom prst="rect">
            <a:avLst/>
          </a:prstGeom>
          <a:ln>
            <a:noFill/>
          </a:ln>
          <a:effectLst>
            <a:softEdge rad="112500"/>
          </a:effectLst>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14915" t="2142" r="8450" b="6582"/>
          <a:stretch/>
        </p:blipFill>
        <p:spPr>
          <a:xfrm>
            <a:off x="152400" y="2158834"/>
            <a:ext cx="1129469" cy="1222453"/>
          </a:xfrm>
          <a:prstGeom prst="rect">
            <a:avLst/>
          </a:prstGeom>
          <a:ln>
            <a:noFill/>
          </a:ln>
          <a:effectLst>
            <a:softEdge rad="112500"/>
          </a:effectLst>
        </p:spPr>
      </p:pic>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1600438"/>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i="1" dirty="0"/>
              <a:t>Охрана, ремонт и благоустройство памятников, обелисков и  братских захоронений  находящихся в собственности и расположенных на территории Угранского округа Смоленской области</a:t>
            </a:r>
            <a:r>
              <a:rPr lang="ru-RU" sz="1600" dirty="0"/>
              <a:t> </a:t>
            </a:r>
            <a:endParaRPr lang="ru-RU" sz="1400" dirty="0"/>
          </a:p>
        </p:txBody>
      </p:sp>
      <p:sp>
        <p:nvSpPr>
          <p:cNvPr id="28" name="Прямоугольник 27"/>
          <p:cNvSpPr/>
          <p:nvPr/>
        </p:nvSpPr>
        <p:spPr>
          <a:xfrm>
            <a:off x="7103588" y="3698989"/>
            <a:ext cx="4501011" cy="141577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i="1" dirty="0"/>
              <a:t>Совершенствование системы комплексного благоустройства </a:t>
            </a:r>
            <a:r>
              <a:rPr lang="ru-RU" sz="1400" i="1" dirty="0" err="1"/>
              <a:t>Всходской</a:t>
            </a:r>
            <a:r>
              <a:rPr lang="ru-RU" sz="1400" i="1" dirty="0"/>
              <a:t> сельской территории Угранского муниципального округа Смоленской области, создание комфортных условий проживания и отдыха населения</a:t>
            </a:r>
            <a:endParaRPr lang="ru-RU" sz="1400" dirty="0"/>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27</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28</a:t>
            </a:r>
            <a:endParaRPr lang="ru-RU" sz="1600" dirty="0"/>
          </a:p>
        </p:txBody>
      </p:sp>
      <p:sp>
        <p:nvSpPr>
          <p:cNvPr id="6" name="Прямоугольник 5"/>
          <p:cNvSpPr/>
          <p:nvPr/>
        </p:nvSpPr>
        <p:spPr>
          <a:xfrm>
            <a:off x="111226" y="1028824"/>
            <a:ext cx="4791976" cy="23637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r>
              <a:rPr lang="ru-RU" b="1" dirty="0" smtClean="0">
                <a:solidFill>
                  <a:schemeClr val="bg1"/>
                </a:solidFill>
                <a:latin typeface="Times New Roman" panose="02020603050405020304" pitchFamily="18" charset="0"/>
                <a:cs typeface="Times New Roman" pitchFamily="18" charset="0"/>
              </a:rPr>
              <a:t>"</a:t>
            </a:r>
            <a:r>
              <a:rPr lang="ru-RU" b="1" dirty="0">
                <a:solidFill>
                  <a:schemeClr val="bg1"/>
                </a:solidFill>
                <a:latin typeface="Times New Roman" panose="02020603050405020304" pitchFamily="18" charset="0"/>
                <a:cs typeface="Times New Roman" panose="02020603050405020304" pitchFamily="18" charset="0"/>
              </a:rPr>
              <a:t>Благоустройства  и ремонт  памятников, обелисков и братских захоронений на территории Угранского муниципального округа Смоленской области </a:t>
            </a:r>
            <a:r>
              <a:rPr lang="ru-RU" b="1" dirty="0" smtClean="0">
                <a:solidFill>
                  <a:schemeClr val="bg1"/>
                </a:solidFill>
                <a:latin typeface="Times New Roman" pitchFamily="18" charset="0"/>
                <a:cs typeface="Times New Roman" pitchFamily="18" charset="0"/>
              </a:rPr>
              <a:t>"</a:t>
            </a:r>
            <a:endParaRPr lang="ru-RU"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2205,3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5,0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chemeClr val="bg1"/>
                </a:solidFill>
                <a:latin typeface="Times New Roman" pitchFamily="18" charset="0"/>
                <a:cs typeface="Times New Roman" pitchFamily="18" charset="0"/>
              </a:rPr>
              <a:t>5,0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6925352" y="996462"/>
            <a:ext cx="4798480" cy="2437590"/>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a:t>
            </a:r>
            <a:r>
              <a:rPr lang="ru-RU" b="1" dirty="0" smtClean="0">
                <a:solidFill>
                  <a:schemeClr val="bg1"/>
                </a:solidFill>
                <a:latin typeface="Times New Roman" pitchFamily="18" charset="0"/>
                <a:cs typeface="Tahoma" pitchFamily="34" charset="0"/>
              </a:rPr>
              <a:t>"</a:t>
            </a:r>
            <a:r>
              <a:rPr lang="ru-RU" b="1" dirty="0">
                <a:solidFill>
                  <a:schemeClr val="bg1"/>
                </a:solidFill>
                <a:latin typeface="Times New Roman" panose="02020603050405020304" pitchFamily="18" charset="0"/>
                <a:cs typeface="Times New Roman" panose="02020603050405020304" pitchFamily="18" charset="0"/>
              </a:rPr>
              <a:t>Развитие </a:t>
            </a:r>
            <a:r>
              <a:rPr lang="ru-RU" b="1" dirty="0" err="1">
                <a:solidFill>
                  <a:schemeClr val="bg1"/>
                </a:solidFill>
                <a:latin typeface="Times New Roman" panose="02020603050405020304" pitchFamily="18" charset="0"/>
                <a:cs typeface="Times New Roman" panose="02020603050405020304" pitchFamily="18" charset="0"/>
              </a:rPr>
              <a:t>Всходской</a:t>
            </a:r>
            <a:r>
              <a:rPr lang="ru-RU" b="1" dirty="0">
                <a:solidFill>
                  <a:schemeClr val="bg1"/>
                </a:solidFill>
                <a:latin typeface="Times New Roman" panose="02020603050405020304" pitchFamily="18" charset="0"/>
                <a:cs typeface="Times New Roman" panose="02020603050405020304" pitchFamily="18" charset="0"/>
              </a:rPr>
              <a:t> сельской территории в муниципальном образовании "Угранский муниципальный округ" Смоленской области</a:t>
            </a:r>
            <a:r>
              <a:rPr lang="ru-RU" b="1" dirty="0" smtClean="0">
                <a:solidFill>
                  <a:schemeClr val="bg1"/>
                </a:solidFill>
                <a:latin typeface="Times New Roman" pitchFamily="18" charset="0"/>
                <a:cs typeface="Tahoma" pitchFamily="34" charset="0"/>
              </a:rPr>
              <a:t>" </a:t>
            </a:r>
            <a:r>
              <a:rPr lang="ru-RU" b="1" dirty="0">
                <a:solidFill>
                  <a:schemeClr val="bg1"/>
                </a:solidFill>
                <a:latin typeface="Times New Roman" pitchFamily="18" charset="0"/>
                <a:cs typeface="Tahoma" pitchFamily="34" charset="0"/>
              </a:rPr>
              <a:t>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en-US" b="1" dirty="0" smtClean="0">
                <a:solidFill>
                  <a:schemeClr val="bg1"/>
                </a:solidFill>
                <a:latin typeface="Times New Roman" pitchFamily="18" charset="0"/>
                <a:cs typeface="Times New Roman" pitchFamily="18" charset="0"/>
              </a:rPr>
              <a:t>8680,1</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6410,7</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chemeClr val="bg1"/>
                </a:solidFill>
                <a:latin typeface="Times New Roman" pitchFamily="18" charset="0"/>
                <a:cs typeface="Times New Roman" pitchFamily="18" charset="0"/>
              </a:rPr>
              <a:t>6273,8</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65</a:t>
            </a:fld>
            <a:endParaRPr lang="ru-RU" dirty="0"/>
          </a:p>
        </p:txBody>
      </p:sp>
      <p:pic>
        <p:nvPicPr>
          <p:cNvPr id="16" name="Рисунок 15"/>
          <p:cNvPicPr>
            <a:picLocks noChangeAspect="1"/>
          </p:cNvPicPr>
          <p:nvPr/>
        </p:nvPicPr>
        <p:blipFill>
          <a:blip r:embed="rId4"/>
          <a:stretch>
            <a:fillRect/>
          </a:stretch>
        </p:blipFill>
        <p:spPr>
          <a:xfrm>
            <a:off x="5010559" y="2844085"/>
            <a:ext cx="1807435" cy="1272434"/>
          </a:xfrm>
          <a:prstGeom prst="rect">
            <a:avLst/>
          </a:prstGeom>
          <a:ln>
            <a:noFill/>
          </a:ln>
          <a:effectLst>
            <a:softEdge rad="112500"/>
          </a:effectLst>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7038" t="4985" r="4954" b="4050"/>
          <a:stretch/>
        </p:blipFill>
        <p:spPr>
          <a:xfrm flipH="1">
            <a:off x="292868" y="2427007"/>
            <a:ext cx="857083" cy="965542"/>
          </a:xfrm>
          <a:prstGeom prst="rect">
            <a:avLst/>
          </a:prstGeom>
          <a:ln>
            <a:noFill/>
          </a:ln>
          <a:effectLst>
            <a:softEdge rad="112500"/>
          </a:effectLst>
        </p:spPr>
      </p:pic>
    </p:spTree>
    <p:extLst>
      <p:ext uri="{BB962C8B-B14F-4D97-AF65-F5344CB8AC3E}">
        <p14:creationId xmlns:p14="http://schemas.microsoft.com/office/powerpoint/2010/main" val="29117647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бюджета муниципального округа на 2025 год и плановый период 2026 и 2027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1600438"/>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r>
              <a:rPr lang="ru-RU" sz="1600" i="1" dirty="0"/>
              <a:t>Совершенствование системы комплексного благоустройства Знаменской сельской территории Угранского муниципального округа Смоленской области, создание комфортных условий проживания и отдыха населения</a:t>
            </a:r>
            <a:endParaRPr lang="ru-RU" sz="1600" dirty="0"/>
          </a:p>
        </p:txBody>
      </p:sp>
      <p:sp>
        <p:nvSpPr>
          <p:cNvPr id="28" name="Прямоугольник 27"/>
          <p:cNvSpPr/>
          <p:nvPr/>
        </p:nvSpPr>
        <p:spPr>
          <a:xfrm>
            <a:off x="7103588" y="3698989"/>
            <a:ext cx="4501011" cy="141577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i="1" dirty="0"/>
              <a:t>Совершенствование системы комплексного благоустройства </a:t>
            </a:r>
            <a:r>
              <a:rPr lang="ru-RU" sz="1400" i="1" dirty="0" err="1"/>
              <a:t>Угранской</a:t>
            </a:r>
            <a:r>
              <a:rPr lang="ru-RU" sz="1400" i="1" dirty="0"/>
              <a:t> сельской территории Угранского муниципального округа Смоленской области, создание комфортных условий проживания и отдыха населения</a:t>
            </a:r>
            <a:endParaRPr lang="ru-RU" sz="1400" dirty="0"/>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29</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30</a:t>
            </a:r>
            <a:endParaRPr lang="ru-RU" sz="1600" dirty="0"/>
          </a:p>
        </p:txBody>
      </p:sp>
      <p:sp>
        <p:nvSpPr>
          <p:cNvPr id="6" name="Прямоугольник 5"/>
          <p:cNvSpPr/>
          <p:nvPr/>
        </p:nvSpPr>
        <p:spPr>
          <a:xfrm>
            <a:off x="111226" y="1028824"/>
            <a:ext cx="4684619" cy="23637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r>
              <a:rPr lang="ru-RU" b="1" dirty="0" smtClean="0">
                <a:solidFill>
                  <a:schemeClr val="bg1"/>
                </a:solidFill>
                <a:latin typeface="Times New Roman" panose="02020603050405020304" pitchFamily="18" charset="0"/>
                <a:cs typeface="Times New Roman" pitchFamily="18" charset="0"/>
              </a:rPr>
              <a:t>"</a:t>
            </a:r>
            <a:r>
              <a:rPr lang="ru-RU" b="1" dirty="0">
                <a:solidFill>
                  <a:schemeClr val="bg1"/>
                </a:solidFill>
                <a:latin typeface="Times New Roman" panose="02020603050405020304" pitchFamily="18" charset="0"/>
                <a:cs typeface="Times New Roman" panose="02020603050405020304" pitchFamily="18" charset="0"/>
              </a:rPr>
              <a:t>Развитие Знаменской сельской территории в муниципальном образовании "Угранский муниципальный округ" Смоленской области</a:t>
            </a:r>
            <a:r>
              <a:rPr lang="ru-RU" b="1" dirty="0" smtClean="0">
                <a:solidFill>
                  <a:schemeClr val="bg1"/>
                </a:solidFill>
                <a:latin typeface="Times New Roman" pitchFamily="18" charset="0"/>
                <a:cs typeface="Times New Roman" pitchFamily="18" charset="0"/>
              </a:rPr>
              <a:t>"</a:t>
            </a:r>
            <a:endParaRPr lang="ru-RU"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en-US" b="1" dirty="0" smtClean="0">
                <a:solidFill>
                  <a:schemeClr val="bg1"/>
                </a:solidFill>
                <a:latin typeface="Times New Roman" pitchFamily="18" charset="0"/>
                <a:cs typeface="Times New Roman" pitchFamily="18" charset="0"/>
              </a:rPr>
              <a:t>9354,6</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6562,8</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chemeClr val="bg1"/>
                </a:solidFill>
                <a:latin typeface="Times New Roman" pitchFamily="18" charset="0"/>
                <a:cs typeface="Times New Roman" pitchFamily="18" charset="0"/>
              </a:rPr>
              <a:t>6441,5</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6925351" y="996462"/>
            <a:ext cx="4679247" cy="2160591"/>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a:t>
            </a:r>
            <a:r>
              <a:rPr lang="ru-RU" b="1" dirty="0" smtClean="0">
                <a:solidFill>
                  <a:schemeClr val="bg1"/>
                </a:solidFill>
                <a:latin typeface="Times New Roman" pitchFamily="18" charset="0"/>
                <a:cs typeface="Tahoma" pitchFamily="34" charset="0"/>
              </a:rPr>
              <a:t>"</a:t>
            </a:r>
            <a:r>
              <a:rPr lang="ru-RU" b="1" dirty="0">
                <a:solidFill>
                  <a:schemeClr val="bg1"/>
                </a:solidFill>
                <a:latin typeface="Times New Roman" panose="02020603050405020304" pitchFamily="18" charset="0"/>
                <a:cs typeface="Times New Roman" panose="02020603050405020304" pitchFamily="18" charset="0"/>
              </a:rPr>
              <a:t>Развитие </a:t>
            </a:r>
            <a:r>
              <a:rPr lang="ru-RU" b="1" dirty="0" err="1">
                <a:solidFill>
                  <a:schemeClr val="bg1"/>
                </a:solidFill>
                <a:latin typeface="Times New Roman" panose="02020603050405020304" pitchFamily="18" charset="0"/>
                <a:cs typeface="Times New Roman" panose="02020603050405020304" pitchFamily="18" charset="0"/>
              </a:rPr>
              <a:t>Угранской</a:t>
            </a:r>
            <a:r>
              <a:rPr lang="ru-RU" b="1" dirty="0">
                <a:solidFill>
                  <a:schemeClr val="bg1"/>
                </a:solidFill>
                <a:latin typeface="Times New Roman" panose="02020603050405020304" pitchFamily="18" charset="0"/>
                <a:cs typeface="Times New Roman" panose="02020603050405020304" pitchFamily="18" charset="0"/>
              </a:rPr>
              <a:t> сельской территории в муниципальном образовании "Угранский муниципальный округ</a:t>
            </a:r>
            <a:r>
              <a:rPr lang="ru-RU" b="1" dirty="0" smtClean="0">
                <a:solidFill>
                  <a:schemeClr val="bg1"/>
                </a:solidFill>
                <a:latin typeface="Times New Roman" pitchFamily="18" charset="0"/>
                <a:cs typeface="Tahoma" pitchFamily="34" charset="0"/>
              </a:rPr>
              <a:t>"</a:t>
            </a:r>
            <a:endParaRPr lang="ru-RU" b="1" dirty="0">
              <a:solidFill>
                <a:schemeClr val="bg1"/>
              </a:solidFill>
              <a:latin typeface="Times New Roman" pitchFamily="18" charset="0"/>
              <a:cs typeface="Tahoma" pitchFamily="34" charset="0"/>
            </a:endParaRP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en-US" b="1" dirty="0" smtClean="0">
                <a:solidFill>
                  <a:schemeClr val="bg1"/>
                </a:solidFill>
                <a:latin typeface="Times New Roman" pitchFamily="18" charset="0"/>
                <a:cs typeface="Times New Roman" pitchFamily="18" charset="0"/>
              </a:rPr>
              <a:t>23792,2</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6410,7</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br>
              <a:rPr lang="ru-RU" b="1" dirty="0">
                <a:solidFill>
                  <a:srgbClr val="FFFFFF"/>
                </a:solidFill>
                <a:cs typeface="Calibri"/>
              </a:rPr>
            </a:br>
            <a:r>
              <a:rPr lang="ru-RU" b="1" dirty="0" smtClean="0">
                <a:solidFill>
                  <a:schemeClr val="bg1"/>
                </a:solidFill>
                <a:latin typeface="Times New Roman" pitchFamily="18" charset="0"/>
                <a:cs typeface="Times New Roman" pitchFamily="18" charset="0"/>
              </a:rPr>
              <a:t>6273,8</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2027 </a:t>
            </a:r>
            <a:r>
              <a:rPr lang="ru-RU" b="1" dirty="0">
                <a:solidFill>
                  <a:srgbClr val="FFFFFF"/>
                </a:solidFill>
                <a:cs typeface="Calibri"/>
              </a:rPr>
              <a:t>год</a:t>
            </a:r>
            <a:endParaRPr lang="ru-RU" dirty="0">
              <a:cs typeface="Calibri"/>
            </a:endParaRPr>
          </a:p>
        </p:txBody>
      </p:sp>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66</a:t>
            </a:fld>
            <a:endParaRPr lang="ru-RU" dirty="0"/>
          </a:p>
        </p:txBody>
      </p:sp>
      <p:pic>
        <p:nvPicPr>
          <p:cNvPr id="16" name="Рисунок 15"/>
          <p:cNvPicPr>
            <a:picLocks noChangeAspect="1"/>
          </p:cNvPicPr>
          <p:nvPr/>
        </p:nvPicPr>
        <p:blipFill>
          <a:blip r:embed="rId4"/>
          <a:stretch>
            <a:fillRect/>
          </a:stretch>
        </p:blipFill>
        <p:spPr>
          <a:xfrm>
            <a:off x="5010559" y="2844085"/>
            <a:ext cx="1807435" cy="1272434"/>
          </a:xfrm>
          <a:prstGeom prst="rect">
            <a:avLst/>
          </a:prstGeom>
          <a:ln>
            <a:noFill/>
          </a:ln>
          <a:effectLst>
            <a:softEdge rad="112500"/>
          </a:effectLst>
        </p:spPr>
      </p:pic>
    </p:spTree>
    <p:extLst>
      <p:ext uri="{BB962C8B-B14F-4D97-AF65-F5344CB8AC3E}">
        <p14:creationId xmlns:p14="http://schemas.microsoft.com/office/powerpoint/2010/main" val="40485129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1" y="10766"/>
            <a:ext cx="12192000" cy="662336"/>
          </a:xfrm>
          <a:prstGeom prst="rect">
            <a:avLst/>
          </a:prstGeom>
          <a:blipFill>
            <a:blip r:embed="rId2" cstate="print"/>
            <a:stretch>
              <a:fillRect/>
            </a:stretch>
          </a:blipFill>
        </p:spPr>
        <p:txBody>
          <a:bodyPr wrap="square" lIns="0" tIns="0" rIns="0" bIns="0" rtlCol="0"/>
          <a:lstStyle/>
          <a:p>
            <a:pPr lvl="0" algn="ctr" eaLnBrk="0" fontAlgn="base" hangingPunct="0">
              <a:spcBef>
                <a:spcPct val="0"/>
              </a:spcBef>
              <a:spcAft>
                <a:spcPct val="0"/>
              </a:spcAft>
            </a:pPr>
            <a:r>
              <a:rPr lang="ru-RU" altLang="ru-RU" sz="2400" b="1" dirty="0">
                <a:ea typeface="Calibri" panose="020F0502020204030204" pitchFamily="34" charset="0"/>
                <a:cs typeface="Times New Roman" panose="02020603050405020304" pitchFamily="18" charset="0"/>
              </a:rPr>
              <a:t>Расходы бюджета </a:t>
            </a:r>
            <a:r>
              <a:rPr lang="ru-RU" altLang="ru-RU" sz="2400" b="1" dirty="0" smtClean="0">
                <a:ea typeface="Calibri" panose="020F0502020204030204" pitchFamily="34" charset="0"/>
                <a:cs typeface="Times New Roman" panose="02020603050405020304" pitchFamily="18" charset="0"/>
              </a:rPr>
              <a:t>муниципального округа </a:t>
            </a:r>
            <a:r>
              <a:rPr lang="ru-RU" altLang="ru-RU" sz="2400" b="1" dirty="0">
                <a:ea typeface="Calibri" panose="020F0502020204030204" pitchFamily="34" charset="0"/>
                <a:cs typeface="Times New Roman" panose="02020603050405020304" pitchFamily="18" charset="0"/>
              </a:rPr>
              <a:t>на </a:t>
            </a:r>
            <a:r>
              <a:rPr lang="ru-RU" altLang="ru-RU" sz="2400" b="1" dirty="0" smtClean="0">
                <a:ea typeface="Calibri" panose="020F0502020204030204" pitchFamily="34" charset="0"/>
                <a:cs typeface="Times New Roman" panose="02020603050405020304" pitchFamily="18" charset="0"/>
              </a:rPr>
              <a:t>2025 </a:t>
            </a:r>
            <a:r>
              <a:rPr lang="ru-RU" altLang="ru-RU" sz="2400" b="1" dirty="0">
                <a:ea typeface="Calibri" panose="020F0502020204030204" pitchFamily="34" charset="0"/>
                <a:cs typeface="Times New Roman" panose="02020603050405020304" pitchFamily="18" charset="0"/>
              </a:rPr>
              <a:t>год и </a:t>
            </a:r>
            <a:endParaRPr lang="ru-RU" altLang="ru-RU" sz="2400" b="1" dirty="0" smtClean="0">
              <a:ea typeface="Calibri" panose="020F0502020204030204" pitchFamily="34" charset="0"/>
              <a:cs typeface="Times New Roman" panose="02020603050405020304" pitchFamily="18" charset="0"/>
            </a:endParaRPr>
          </a:p>
          <a:p>
            <a:pPr lvl="0" algn="ctr" eaLnBrk="0" fontAlgn="base" hangingPunct="0">
              <a:spcBef>
                <a:spcPct val="0"/>
              </a:spcBef>
              <a:spcAft>
                <a:spcPct val="0"/>
              </a:spcAft>
            </a:pPr>
            <a:r>
              <a:rPr lang="ru-RU" altLang="ru-RU" sz="2400" b="1" dirty="0" smtClean="0">
                <a:ea typeface="Calibri" panose="020F0502020204030204" pitchFamily="34" charset="0"/>
                <a:cs typeface="Times New Roman" panose="02020603050405020304" pitchFamily="18" charset="0"/>
              </a:rPr>
              <a:t>на </a:t>
            </a:r>
            <a:r>
              <a:rPr lang="ru-RU" altLang="ru-RU" sz="2400" b="1" dirty="0">
                <a:ea typeface="Calibri" panose="020F0502020204030204" pitchFamily="34" charset="0"/>
                <a:cs typeface="Times New Roman" panose="02020603050405020304" pitchFamily="18" charset="0"/>
              </a:rPr>
              <a:t>плановый </a:t>
            </a:r>
            <a:r>
              <a:rPr lang="ru-RU" altLang="ru-RU" sz="2400" b="1" dirty="0" smtClean="0">
                <a:ea typeface="Calibri" panose="020F0502020204030204" pitchFamily="34" charset="0"/>
                <a:cs typeface="Times New Roman" panose="02020603050405020304" pitchFamily="18" charset="0"/>
              </a:rPr>
              <a:t>период 2026 и 2027 г.</a:t>
            </a:r>
            <a:endParaRPr lang="ru-RU" altLang="ru-RU" sz="1000" dirty="0"/>
          </a:p>
        </p:txBody>
      </p:sp>
      <p:sp>
        <p:nvSpPr>
          <p:cNvPr id="11" name="AutoShape 16"/>
          <p:cNvSpPr>
            <a:spLocks noChangeArrowheads="1"/>
          </p:cNvSpPr>
          <p:nvPr/>
        </p:nvSpPr>
        <p:spPr bwMode="auto">
          <a:xfrm>
            <a:off x="507492" y="1436653"/>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697436,1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305301" y="1435973"/>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360 802,1</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6146,0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129587" y="1435973"/>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2027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363 689,4</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13172,0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500065" y="3112600"/>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2" y="3836987"/>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315620" y="310470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260058" y="3836987"/>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133270" y="3112600"/>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133271" y="3829368"/>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507492" y="3785837"/>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22 505,3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374653" y="298797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67 4930,8</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556920" y="3041648"/>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348 968,4</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763632"/>
            <a:ext cx="2944812" cy="433832"/>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11 833,7</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53126" y="3070163"/>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351 828,4</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300024" y="3778693"/>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11 861,0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122600806"/>
              </p:ext>
            </p:extLst>
          </p:nvPr>
        </p:nvGraphicFramePr>
        <p:xfrm>
          <a:off x="142875" y="4428796"/>
          <a:ext cx="3790950" cy="23931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622572666"/>
              </p:ext>
            </p:extLst>
          </p:nvPr>
        </p:nvGraphicFramePr>
        <p:xfrm>
          <a:off x="4248151" y="4428797"/>
          <a:ext cx="3349047" cy="23931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2324560090"/>
              </p:ext>
            </p:extLst>
          </p:nvPr>
        </p:nvGraphicFramePr>
        <p:xfrm>
          <a:off x="8181178" y="4400868"/>
          <a:ext cx="3457575" cy="2457132"/>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89062" y="808667"/>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2025 год -96,0 %, 2026 год -96,7%, 2027 год -96,7%.</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67</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6005" y="760434"/>
            <a:ext cx="1596028" cy="1177387"/>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68</a:t>
            </a:fld>
            <a:endParaRPr lang="ru-RU" dirty="0"/>
          </a:p>
        </p:txBody>
      </p:sp>
      <p:sp>
        <p:nvSpPr>
          <p:cNvPr id="2" name="Прямоугольник 1"/>
          <p:cNvSpPr/>
          <p:nvPr/>
        </p:nvSpPr>
        <p:spPr>
          <a:xfrm>
            <a:off x="82368" y="775433"/>
            <a:ext cx="11996530" cy="5478423"/>
          </a:xfrm>
          <a:prstGeom prst="rect">
            <a:avLst/>
          </a:prstGeom>
        </p:spPr>
        <p:txBody>
          <a:bodyPr wrap="square">
            <a:spAutoFit/>
          </a:bodyPr>
          <a:lstStyle/>
          <a:p>
            <a:pPr marL="342900" lvl="0" indent="-342900" algn="just" hangingPunct="0">
              <a:spcAft>
                <a:spcPts val="0"/>
              </a:spcAft>
              <a:buFont typeface="+mj-lt"/>
              <a:buAutoNum type="arabicPeriod"/>
            </a:pPr>
            <a:r>
              <a:rPr lang="ru-RU" sz="1400" b="1" dirty="0">
                <a:latin typeface="Times New Roman" panose="02020603050405020304" pitchFamily="18" charset="0"/>
                <a:ea typeface="Times New Roman" panose="02020603050405020304" pitchFamily="18" charset="0"/>
              </a:rPr>
              <a:t>В рамках национального проекта «Молодежь и дети»: </a:t>
            </a:r>
            <a:endParaRPr lang="ru-RU" sz="1000" b="1" dirty="0">
              <a:latin typeface="Times New Roman" panose="02020603050405020304" pitchFamily="18" charset="0"/>
              <a:ea typeface="Times New Roman" panose="02020603050405020304" pitchFamily="18" charset="0"/>
            </a:endParaRPr>
          </a:p>
          <a:p>
            <a:pPr marL="742950" lvl="1" indent="-285750" algn="just" hangingPunct="0">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Региональный проект «Все лучшее детям</a:t>
            </a:r>
            <a:r>
              <a:rPr lang="ru-RU" sz="1400" dirty="0" smtClean="0">
                <a:latin typeface="Times New Roman" panose="02020603050405020304" pitchFamily="18" charset="0"/>
                <a:ea typeface="Times New Roman" panose="02020603050405020304" pitchFamily="18" charset="0"/>
              </a:rPr>
              <a:t>»:</a:t>
            </a:r>
            <a:endParaRPr lang="ru-RU" sz="1000" dirty="0" smtClean="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smtClean="0">
                <a:latin typeface="Times New Roman" panose="02020603050405020304" pitchFamily="18" charset="0"/>
                <a:ea typeface="Times New Roman" panose="02020603050405020304" pitchFamily="18" charset="0"/>
              </a:rPr>
              <a:t>      - оснащение предметных кабинетов общеобразовательных организаций (ОБЗР, труд (технология) средствами обучения и воспитания в сумме </a:t>
            </a:r>
            <a:r>
              <a:rPr lang="ru-RU" sz="1400" dirty="0" smtClean="0">
                <a:solidFill>
                  <a:srgbClr val="000000"/>
                </a:solidFill>
                <a:latin typeface="Times New Roman" panose="02020603050405020304" pitchFamily="18" charset="0"/>
                <a:ea typeface="Times New Roman" panose="02020603050405020304" pitchFamily="18" charset="0"/>
              </a:rPr>
              <a:t>502170,17 руб.</a:t>
            </a:r>
            <a:r>
              <a:rPr lang="ru-RU" sz="1400" dirty="0" smtClean="0">
                <a:latin typeface="Times New Roman" panose="02020603050405020304" pitchFamily="18" charset="0"/>
                <a:ea typeface="Times New Roman" panose="02020603050405020304" pitchFamily="18" charset="0"/>
              </a:rPr>
              <a:t> (средства федерального бюджета - 486617,96 руб., областного бюджета - 15050,04руб.  и бюджета округа - 502,17 руб.),  </a:t>
            </a:r>
            <a:endParaRPr lang="ru-RU" sz="1000" dirty="0" smtClean="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smtClean="0">
                <a:latin typeface="Times New Roman" panose="02020603050405020304" pitchFamily="18" charset="0"/>
                <a:ea typeface="Times New Roman" panose="02020603050405020304" pitchFamily="18" charset="0"/>
              </a:rPr>
              <a:t>1.2</a:t>
            </a:r>
            <a:r>
              <a:rPr lang="ru-RU" sz="1400" dirty="0">
                <a:latin typeface="Times New Roman" panose="02020603050405020304" pitchFamily="18" charset="0"/>
                <a:ea typeface="Times New Roman" panose="02020603050405020304" pitchFamily="18" charset="0"/>
              </a:rPr>
              <a:t>. Региональный проект «Педагоги и наставники</a:t>
            </a:r>
            <a:r>
              <a:rPr lang="ru-RU" sz="1400" dirty="0" smtClean="0">
                <a:latin typeface="Times New Roman" panose="02020603050405020304" pitchFamily="18" charset="0"/>
                <a:ea typeface="Times New Roman" panose="02020603050405020304" pitchFamily="18" charset="0"/>
              </a:rPr>
              <a:t>»:</a:t>
            </a:r>
            <a:endParaRPr lang="ru-RU" sz="1000" dirty="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smtClean="0">
                <a:latin typeface="Times New Roman" panose="02020603050405020304" pitchFamily="18" charset="0"/>
                <a:ea typeface="Times New Roman" panose="02020603050405020304" pitchFamily="18" charset="0"/>
              </a:rPr>
              <a:t>  - </a:t>
            </a:r>
            <a:r>
              <a:rPr lang="ru-RU" sz="1400" dirty="0">
                <a:latin typeface="Times New Roman" panose="02020603050405020304" pitchFamily="18" charset="0"/>
                <a:ea typeface="Times New Roman" panose="02020603050405020304" pitchFamily="18" charset="0"/>
              </a:rPr>
              <a:t>в</a:t>
            </a:r>
            <a:r>
              <a:rPr lang="ru-RU" sz="1400" dirty="0" smtClean="0">
                <a:latin typeface="Times New Roman" panose="02020603050405020304" pitchFamily="18" charset="0"/>
                <a:ea typeface="Times New Roman" panose="02020603050405020304" pitchFamily="18" charset="0"/>
              </a:rPr>
              <a:t>ыплаты </a:t>
            </a:r>
            <a:r>
              <a:rPr lang="ru-RU" sz="1400" dirty="0">
                <a:latin typeface="Times New Roman" panose="02020603050405020304" pitchFamily="18" charset="0"/>
                <a:ea typeface="Times New Roman" panose="02020603050405020304" pitchFamily="18" charset="0"/>
              </a:rPr>
              <a:t>ежемесячного денежного вознаграждения советникам директоров по воспитанию и взаимодействию с детскими общественными объединениями образовательных организаций – 312480,00 руб. (средства федерального </a:t>
            </a:r>
            <a:r>
              <a:rPr lang="ru-RU" sz="1400" dirty="0" smtClean="0">
                <a:latin typeface="Times New Roman" panose="02020603050405020304" pitchFamily="18" charset="0"/>
                <a:ea typeface="Times New Roman" panose="02020603050405020304" pitchFamily="18" charset="0"/>
              </a:rPr>
              <a:t>бюджета</a:t>
            </a:r>
          </a:p>
          <a:p>
            <a:pPr indent="449580" algn="just" hangingPunct="0">
              <a:spcAft>
                <a:spcPts val="0"/>
              </a:spcAft>
            </a:pPr>
            <a:r>
              <a:rPr lang="ru-RU" sz="1400" dirty="0" smtClean="0">
                <a:latin typeface="Times New Roman" panose="02020603050405020304" pitchFamily="18" charset="0"/>
                <a:ea typeface="Times New Roman" panose="02020603050405020304" pitchFamily="18" charset="0"/>
              </a:rPr>
              <a:t>-  проведение </a:t>
            </a:r>
            <a:r>
              <a:rPr lang="ru-RU" sz="1400" dirty="0">
                <a:latin typeface="Times New Roman" panose="02020603050405020304" pitchFamily="18" charset="0"/>
                <a:ea typeface="Times New Roman" panose="02020603050405020304" pitchFamily="18" charset="0"/>
              </a:rPr>
              <a:t>мероприятий по обеспечению деятельности советника директора по воспитанию и взаимодействию с детскими общественными объединениями в общеобразовательных организациях – 1007161,00 руб. (средства федерального бюджета - 976946,17 руб., областного бюджета - 30214,83 </a:t>
            </a:r>
            <a:r>
              <a:rPr lang="ru-RU" sz="1400" dirty="0" err="1" smtClean="0">
                <a:latin typeface="Times New Roman" panose="02020603050405020304" pitchFamily="18" charset="0"/>
                <a:ea typeface="Times New Roman" panose="02020603050405020304" pitchFamily="18" charset="0"/>
              </a:rPr>
              <a:t>руб</a:t>
            </a:r>
            <a:r>
              <a:rPr lang="ru-RU" sz="1400" dirty="0" smtClean="0">
                <a:latin typeface="Times New Roman" panose="02020603050405020304" pitchFamily="18" charset="0"/>
                <a:ea typeface="Times New Roman" panose="02020603050405020304" pitchFamily="18" charset="0"/>
              </a:rPr>
              <a:t>;</a:t>
            </a:r>
            <a:endParaRPr lang="ru-RU" sz="1000" dirty="0">
              <a:latin typeface="Times New Roman" panose="02020603050405020304" pitchFamily="18" charset="0"/>
              <a:ea typeface="Times New Roman" panose="02020603050405020304" pitchFamily="18" charset="0"/>
            </a:endParaRPr>
          </a:p>
          <a:p>
            <a:pPr marL="285750" indent="-285750" algn="just" hangingPunct="0">
              <a:spcAft>
                <a:spcPts val="0"/>
              </a:spcAft>
              <a:buFontTx/>
              <a:buChar char="-"/>
            </a:pPr>
            <a:r>
              <a:rPr lang="ru-RU" sz="1400" dirty="0" smtClean="0">
                <a:latin typeface="Times New Roman" panose="02020603050405020304" pitchFamily="18" charset="0"/>
                <a:ea typeface="Times New Roman" panose="02020603050405020304" pitchFamily="18" charset="0"/>
              </a:rPr>
              <a:t>ежемесячное </a:t>
            </a:r>
            <a:r>
              <a:rPr lang="ru-RU" sz="1400" dirty="0">
                <a:latin typeface="Times New Roman" panose="02020603050405020304" pitchFamily="18" charset="0"/>
                <a:ea typeface="Times New Roman" panose="02020603050405020304" pitchFamily="18" charset="0"/>
              </a:rPr>
              <a:t>денежное вознаграждение за классное руководство педагогическим работникам государственных и муниципальных образовательных организациях – 7968200,00 руб. (средства федерального бюджета), </a:t>
            </a:r>
            <a:endParaRPr lang="ru-RU" sz="1400" dirty="0" smtClean="0">
              <a:latin typeface="Times New Roman" panose="02020603050405020304" pitchFamily="18" charset="0"/>
              <a:ea typeface="Times New Roman" panose="02020603050405020304" pitchFamily="18" charset="0"/>
            </a:endParaRPr>
          </a:p>
          <a:p>
            <a:pPr marL="285750" indent="-285750" algn="just" hangingPunct="0">
              <a:spcAft>
                <a:spcPts val="0"/>
              </a:spcAft>
              <a:buFontTx/>
              <a:buChar char="-"/>
            </a:pPr>
            <a:r>
              <a:rPr lang="ru-RU" sz="1400" dirty="0" smtClean="0">
                <a:latin typeface="Times New Roman" panose="02020603050405020304" pitchFamily="18" charset="0"/>
                <a:ea typeface="Times New Roman" panose="02020603050405020304" pitchFamily="18" charset="0"/>
              </a:rPr>
              <a:t>2.    </a:t>
            </a:r>
            <a:r>
              <a:rPr lang="ru-RU" sz="1400" b="1" dirty="0" smtClean="0">
                <a:latin typeface="Times New Roman" panose="02020603050405020304" pitchFamily="18" charset="0"/>
                <a:ea typeface="Times New Roman" panose="02020603050405020304" pitchFamily="18" charset="0"/>
              </a:rPr>
              <a:t>В </a:t>
            </a:r>
            <a:r>
              <a:rPr lang="ru-RU" sz="1400" b="1" dirty="0">
                <a:latin typeface="Times New Roman" panose="02020603050405020304" pitchFamily="18" charset="0"/>
                <a:ea typeface="Times New Roman" panose="02020603050405020304" pitchFamily="18" charset="0"/>
              </a:rPr>
              <a:t>рамках национального проекта «Семья</a:t>
            </a:r>
            <a:r>
              <a:rPr lang="ru-RU" sz="1400" b="1" dirty="0" smtClean="0">
                <a:latin typeface="Times New Roman" panose="02020603050405020304" pitchFamily="18" charset="0"/>
                <a:ea typeface="Times New Roman" panose="02020603050405020304" pitchFamily="18" charset="0"/>
              </a:rPr>
              <a:t>»:</a:t>
            </a:r>
            <a:r>
              <a:rPr lang="ru-RU" sz="1400" b="1" dirty="0">
                <a:latin typeface="Times New Roman" panose="02020603050405020304" pitchFamily="18" charset="0"/>
                <a:ea typeface="Times New Roman" panose="02020603050405020304" pitchFamily="18" charset="0"/>
              </a:rPr>
              <a:t> </a:t>
            </a:r>
            <a:endParaRPr lang="ru-RU" sz="1000" b="1" dirty="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a:latin typeface="Times New Roman" panose="02020603050405020304" pitchFamily="18" charset="0"/>
                <a:ea typeface="Times New Roman" panose="02020603050405020304" pitchFamily="18" charset="0"/>
              </a:rPr>
              <a:t>2.1. Региональный проект "Семейные ценности и инфраструктура </a:t>
            </a:r>
            <a:r>
              <a:rPr lang="ru-RU" sz="1400" dirty="0" smtClean="0">
                <a:latin typeface="Times New Roman" panose="02020603050405020304" pitchFamily="18" charset="0"/>
                <a:ea typeface="Times New Roman" panose="02020603050405020304" pitchFamily="18" charset="0"/>
              </a:rPr>
              <a:t>культуры«</a:t>
            </a:r>
            <a:endParaRPr lang="ru-RU" sz="1000" dirty="0">
              <a:latin typeface="Times New Roman" panose="02020603050405020304" pitchFamily="18" charset="0"/>
              <a:ea typeface="Times New Roman" panose="02020603050405020304" pitchFamily="18" charset="0"/>
            </a:endParaRPr>
          </a:p>
          <a:p>
            <a:pPr algn="just" hangingPunct="0">
              <a:spcAft>
                <a:spcPts val="0"/>
              </a:spcAft>
            </a:pPr>
            <a:r>
              <a:rPr lang="ru-RU" sz="1400" dirty="0" smtClean="0">
                <a:latin typeface="Times New Roman" panose="02020603050405020304" pitchFamily="18" charset="0"/>
                <a:ea typeface="Times New Roman" panose="02020603050405020304" pitchFamily="18" charset="0"/>
              </a:rPr>
              <a:t>                 -  субсидия </a:t>
            </a:r>
            <a:r>
              <a:rPr lang="ru-RU" sz="1400" dirty="0">
                <a:latin typeface="Times New Roman" panose="02020603050405020304" pitchFamily="18" charset="0"/>
                <a:ea typeface="Times New Roman" panose="02020603050405020304" pitchFamily="18" charset="0"/>
              </a:rPr>
              <a:t>на модернизацию региональных и муниципальных библиотек в сумме </a:t>
            </a:r>
            <a:r>
              <a:rPr lang="ru-RU" sz="1400" dirty="0">
                <a:solidFill>
                  <a:srgbClr val="000000"/>
                </a:solidFill>
                <a:latin typeface="Times New Roman" panose="02020603050405020304" pitchFamily="18" charset="0"/>
                <a:ea typeface="Times New Roman" panose="02020603050405020304" pitchFamily="18" charset="0"/>
              </a:rPr>
              <a:t>16350404,00 руб.</a:t>
            </a:r>
            <a:r>
              <a:rPr lang="ru-RU" sz="1400" dirty="0">
                <a:latin typeface="Times New Roman" panose="02020603050405020304" pitchFamily="18" charset="0"/>
                <a:ea typeface="Times New Roman" panose="02020603050405020304" pitchFamily="18" charset="0"/>
              </a:rPr>
              <a:t> (средства федерального бюджета - 15701300,00 руб., областного бюджета - 485600,00 руб.  и бюджета округа - 163504,00 руб.), за счет средств субсидии производится капитальный ремонт здания, расположенного по адресу Смоленская область, с. Угра, ул. Ленина, д.37 (библиотека</a:t>
            </a:r>
            <a:r>
              <a:rPr lang="ru-RU" sz="1400" dirty="0" smtClean="0">
                <a:latin typeface="Times New Roman" panose="02020603050405020304" pitchFamily="18" charset="0"/>
                <a:ea typeface="Times New Roman" panose="02020603050405020304" pitchFamily="18" charset="0"/>
              </a:rPr>
              <a:t>),</a:t>
            </a:r>
            <a:r>
              <a:rPr lang="ru-RU" sz="1400" dirty="0" smtClean="0">
                <a:solidFill>
                  <a:srgbClr val="000000"/>
                </a:solidFill>
                <a:latin typeface="Times New Roman" panose="02020603050405020304" pitchFamily="18" charset="0"/>
                <a:ea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rPr>
              <a:t>срок исполнения до 01.09.2025 г. </a:t>
            </a:r>
            <a:endParaRPr lang="ru-RU" sz="1000" dirty="0" smtClean="0">
              <a:latin typeface="Times New Roman" panose="02020603050405020304" pitchFamily="18" charset="0"/>
              <a:ea typeface="Times New Roman" panose="02020603050405020304" pitchFamily="18" charset="0"/>
            </a:endParaRPr>
          </a:p>
          <a:p>
            <a:pPr algn="just" hangingPunct="0">
              <a:spcAft>
                <a:spcPts val="0"/>
              </a:spcAft>
            </a:pPr>
            <a:r>
              <a:rPr lang="ru-RU" sz="1400" dirty="0" smtClean="0">
                <a:latin typeface="Times New Roman" panose="02020603050405020304" pitchFamily="18" charset="0"/>
                <a:ea typeface="Times New Roman" panose="02020603050405020304" pitchFamily="18" charset="0"/>
              </a:rPr>
              <a:t>3</a:t>
            </a:r>
            <a:r>
              <a:rPr lang="ru-RU" sz="1400" dirty="0">
                <a:latin typeface="Times New Roman" panose="02020603050405020304" pitchFamily="18" charset="0"/>
                <a:ea typeface="Times New Roman" panose="02020603050405020304" pitchFamily="18" charset="0"/>
              </a:rPr>
              <a:t>. </a:t>
            </a:r>
            <a:r>
              <a:rPr lang="ru-RU" sz="1400" dirty="0" smtClean="0">
                <a:latin typeface="Times New Roman" panose="02020603050405020304" pitchFamily="18" charset="0"/>
                <a:ea typeface="Times New Roman" panose="02020603050405020304" pitchFamily="18" charset="0"/>
              </a:rPr>
              <a:t>    </a:t>
            </a:r>
            <a:r>
              <a:rPr lang="ru-RU" sz="1400" b="1" dirty="0" smtClean="0">
                <a:latin typeface="Times New Roman" panose="02020603050405020304" pitchFamily="18" charset="0"/>
                <a:ea typeface="Times New Roman" panose="02020603050405020304" pitchFamily="18" charset="0"/>
              </a:rPr>
              <a:t>В </a:t>
            </a:r>
            <a:r>
              <a:rPr lang="ru-RU" sz="1400" b="1" dirty="0">
                <a:latin typeface="Times New Roman" panose="02020603050405020304" pitchFamily="18" charset="0"/>
                <a:ea typeface="Times New Roman" panose="02020603050405020304" pitchFamily="18" charset="0"/>
              </a:rPr>
              <a:t>рамках национального проекта «Инфраструктура для жизни</a:t>
            </a:r>
            <a:r>
              <a:rPr lang="ru-RU" sz="1400" b="1" dirty="0" smtClean="0">
                <a:latin typeface="Times New Roman" panose="02020603050405020304" pitchFamily="18" charset="0"/>
                <a:ea typeface="Times New Roman" panose="02020603050405020304" pitchFamily="18" charset="0"/>
              </a:rPr>
              <a:t>»:</a:t>
            </a:r>
            <a:endParaRPr lang="ru-RU" sz="1000" b="1" dirty="0" smtClean="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smtClean="0">
                <a:latin typeface="Times New Roman" panose="02020603050405020304" pitchFamily="18" charset="0"/>
                <a:ea typeface="Times New Roman" panose="02020603050405020304" pitchFamily="18" charset="0"/>
              </a:rPr>
              <a:t> 3.1. Региональный проект "Модернизация коммунальной инфраструктуры"</a:t>
            </a:r>
            <a:endParaRPr lang="ru-RU" sz="1000" dirty="0" smtClean="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smtClean="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субсидия на реализацию мероприятий по модернизация коммунальной инфраструктуры в сумме </a:t>
            </a:r>
            <a:r>
              <a:rPr lang="ru-RU" sz="1400" dirty="0">
                <a:solidFill>
                  <a:srgbClr val="000000"/>
                </a:solidFill>
                <a:latin typeface="Times New Roman" panose="02020603050405020304" pitchFamily="18" charset="0"/>
                <a:ea typeface="Times New Roman" panose="02020603050405020304" pitchFamily="18" charset="0"/>
              </a:rPr>
              <a:t>36660752,52 руб.</a:t>
            </a:r>
            <a:r>
              <a:rPr lang="ru-RU" sz="1400" dirty="0">
                <a:latin typeface="Times New Roman" panose="02020603050405020304" pitchFamily="18" charset="0"/>
                <a:ea typeface="Times New Roman" panose="02020603050405020304" pitchFamily="18" charset="0"/>
              </a:rPr>
              <a:t> (средства федерального бюджета - 23762153,21 руб., областного бюджета - 12894852,79 руб.  и бюджета округа - 3746,52 руб.), за счет средств субсидии производится реконструкция сетей водоснабжения с. Угра Угранского сельского поселения Угранского района Смоленской области (</a:t>
            </a:r>
            <a:r>
              <a:rPr lang="ru-RU" sz="1400" dirty="0">
                <a:latin typeface="Times New Roman" panose="02020603050405020304" pitchFamily="18" charset="0"/>
                <a:ea typeface="Arial Unicode MS" panose="020B0604020202020204" pitchFamily="34" charset="-128"/>
              </a:rPr>
              <a:t>I этап</a:t>
            </a:r>
            <a:r>
              <a:rPr lang="ru-RU" sz="1400" dirty="0" smtClean="0">
                <a:latin typeface="Times New Roman" panose="02020603050405020304" pitchFamily="18" charset="0"/>
                <a:ea typeface="Arial Unicode MS" panose="020B0604020202020204" pitchFamily="34" charset="-128"/>
              </a:rPr>
              <a:t>)</a:t>
            </a:r>
            <a:r>
              <a:rPr lang="ru-RU" sz="1400" dirty="0" smtClean="0">
                <a:latin typeface="Times New Roman" panose="02020603050405020304" pitchFamily="18" charset="0"/>
                <a:ea typeface="Times New Roman" panose="02020603050405020304" pitchFamily="18" charset="0"/>
              </a:rPr>
              <a:t>,</a:t>
            </a:r>
            <a:r>
              <a:rPr lang="ru-RU" sz="1400" dirty="0" smtClean="0">
                <a:solidFill>
                  <a:srgbClr val="000000"/>
                </a:solidFill>
                <a:latin typeface="Times New Roman" panose="02020603050405020304" pitchFamily="18" charset="0"/>
                <a:ea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rPr>
              <a:t>срок исполнения </a:t>
            </a:r>
            <a:r>
              <a:rPr lang="ru-RU" sz="1400" dirty="0">
                <a:latin typeface="Times New Roman" panose="02020603050405020304" pitchFamily="18" charset="0"/>
                <a:ea typeface="Times New Roman" panose="02020603050405020304" pitchFamily="18" charset="0"/>
              </a:rPr>
              <a:t>до 15 ноября 2026 г</a:t>
            </a:r>
            <a:r>
              <a:rPr lang="ru-RU" sz="1400" dirty="0">
                <a:solidFill>
                  <a:srgbClr val="000000"/>
                </a:solidFill>
                <a:latin typeface="Times New Roman" panose="02020603050405020304" pitchFamily="18" charset="0"/>
                <a:ea typeface="Times New Roman" panose="02020603050405020304" pitchFamily="18" charset="0"/>
              </a:rPr>
              <a:t>.</a:t>
            </a:r>
            <a:endParaRPr lang="ru-RU" sz="1000" dirty="0">
              <a:latin typeface="Times New Roman" panose="02020603050405020304" pitchFamily="18" charset="0"/>
              <a:ea typeface="Times New Roman" panose="02020603050405020304" pitchFamily="18" charset="0"/>
            </a:endParaRPr>
          </a:p>
          <a:p>
            <a:pPr indent="449580" algn="just" hangingPunct="0">
              <a:spcAft>
                <a:spcPts val="0"/>
              </a:spcAft>
            </a:pPr>
            <a:r>
              <a:rPr lang="ru-RU" sz="1400" dirty="0">
                <a:latin typeface="Times New Roman" panose="02020603050405020304" pitchFamily="18" charset="0"/>
                <a:ea typeface="Times New Roman" panose="02020603050405020304" pitchFamily="18" charset="0"/>
              </a:rPr>
              <a:t>- субсидия на реализацию программ формирования современной городской среды в сумме </a:t>
            </a:r>
            <a:r>
              <a:rPr lang="ru-RU" sz="1400" dirty="0">
                <a:solidFill>
                  <a:srgbClr val="000000"/>
                </a:solidFill>
                <a:latin typeface="Times New Roman" panose="02020603050405020304" pitchFamily="18" charset="0"/>
                <a:ea typeface="Times New Roman" panose="02020603050405020304" pitchFamily="18" charset="0"/>
              </a:rPr>
              <a:t>1892907,87 руб.</a:t>
            </a:r>
            <a:r>
              <a:rPr lang="ru-RU" sz="1400" dirty="0">
                <a:latin typeface="Times New Roman" panose="02020603050405020304" pitchFamily="18" charset="0"/>
                <a:ea typeface="Times New Roman" panose="02020603050405020304" pitchFamily="18" charset="0"/>
              </a:rPr>
              <a:t> (средства федерального бюджета – 1835937,00 руб., областного бюджета - 56781,58 руб.  и бюджета округа - 189,29 руб.), за счет средств субсидии производится устройство тротуара в с. Угра по ул. Ленина от д 5 до д. 19Б, 17.02.2025 г</a:t>
            </a:r>
            <a:r>
              <a:rPr lang="ru-RU" sz="1400" dirty="0" smtClean="0">
                <a:latin typeface="Times New Roman" panose="02020603050405020304" pitchFamily="18" charset="0"/>
                <a:ea typeface="Times New Roman" panose="02020603050405020304" pitchFamily="18" charset="0"/>
              </a:rPr>
              <a:t>.</a:t>
            </a:r>
            <a:r>
              <a:rPr lang="ru-RU" sz="1400" dirty="0" smtClean="0">
                <a:solidFill>
                  <a:srgbClr val="000000"/>
                </a:solidFill>
                <a:latin typeface="Times New Roman" panose="02020603050405020304" pitchFamily="18" charset="0"/>
                <a:ea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rPr>
              <a:t>срок исполнения </a:t>
            </a:r>
            <a:r>
              <a:rPr lang="ru-RU" sz="1400" dirty="0">
                <a:latin typeface="Times New Roman" panose="02020603050405020304" pitchFamily="18" charset="0"/>
                <a:ea typeface="Times New Roman" panose="02020603050405020304" pitchFamily="18" charset="0"/>
              </a:rPr>
              <a:t>до 01.07.2025 г</a:t>
            </a:r>
            <a:r>
              <a:rPr lang="ru-RU" sz="1400" dirty="0">
                <a:solidFill>
                  <a:srgbClr val="000000"/>
                </a:solidFill>
                <a:latin typeface="Times New Roman" panose="02020603050405020304" pitchFamily="18" charset="0"/>
                <a:ea typeface="Times New Roman" panose="02020603050405020304" pitchFamily="18" charset="0"/>
              </a:rPr>
              <a:t>.</a:t>
            </a:r>
            <a:endParaRPr lang="ru-RU"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2025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028050538"/>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69</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2026 -2027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501016008"/>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1681164861"/>
              </p:ext>
            </p:extLst>
          </p:nvPr>
        </p:nvGraphicFramePr>
        <p:xfrm>
          <a:off x="6096000" y="1106535"/>
          <a:ext cx="5408543" cy="567526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2026</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К проекту решения </a:t>
            </a:r>
            <a:r>
              <a:rPr sz="1600" spc="-5" dirty="0" smtClean="0">
                <a:cs typeface="Calibri"/>
              </a:rPr>
              <a:t>МО </a:t>
            </a:r>
            <a:r>
              <a:rPr lang="ru-RU" sz="1600" dirty="0" smtClean="0">
                <a:cs typeface="Calibri"/>
              </a:rPr>
              <a:t>«Угранский муниципальный округ» Смоленской области </a:t>
            </a:r>
            <a:r>
              <a:rPr sz="1600" dirty="0" smtClean="0">
                <a:cs typeface="Calibri"/>
              </a:rPr>
              <a:t>«</a:t>
            </a:r>
            <a:r>
              <a:rPr lang="ru-RU" altLang="ru-RU" sz="1600" dirty="0"/>
              <a:t>О бюджете муниципального образования «Угранский </a:t>
            </a:r>
            <a:r>
              <a:rPr lang="ru-RU" altLang="ru-RU" sz="1600" dirty="0" smtClean="0"/>
              <a:t>муниципальный округ» </a:t>
            </a:r>
            <a:r>
              <a:rPr lang="ru-RU" altLang="ru-RU" sz="1600" dirty="0"/>
              <a:t>Смоленской области на </a:t>
            </a:r>
            <a:r>
              <a:rPr lang="ru-RU" altLang="ru-RU" sz="1600" dirty="0" smtClean="0"/>
              <a:t>2025 </a:t>
            </a:r>
            <a:r>
              <a:rPr lang="ru-RU" altLang="ru-RU" sz="1600" dirty="0"/>
              <a:t>год и  на плановый период  </a:t>
            </a:r>
            <a:r>
              <a:rPr lang="ru-RU" altLang="ru-RU" sz="1600" dirty="0" smtClean="0"/>
              <a:t>2026-2027 годов</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316115201"/>
              </p:ext>
            </p:extLst>
          </p:nvPr>
        </p:nvGraphicFramePr>
        <p:xfrm>
          <a:off x="495298" y="1979294"/>
          <a:ext cx="10914077" cy="4488904"/>
        </p:xfrm>
        <a:graphic>
          <a:graphicData uri="http://schemas.openxmlformats.org/drawingml/2006/table">
            <a:tbl>
              <a:tblPr firstRow="1" bandRow="1">
                <a:tableStyleId>{2D5ABB26-0587-4C30-8999-92F81FD0307C}</a:tableStyleId>
              </a:tblPr>
              <a:tblGrid>
                <a:gridCol w="4314196"/>
                <a:gridCol w="1294185"/>
                <a:gridCol w="1294185"/>
                <a:gridCol w="1412850"/>
                <a:gridCol w="1147689"/>
                <a:gridCol w="1450972"/>
              </a:tblGrid>
              <a:tr h="7693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400" dirty="0" smtClean="0">
                          <a:solidFill>
                            <a:schemeClr val="bg1"/>
                          </a:solidFill>
                          <a:latin typeface="+mn-lt"/>
                          <a:ea typeface="+mn-ea"/>
                          <a:cs typeface="Calibri"/>
                        </a:rPr>
                        <a:t>Отчетный финансовый  2023 год</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400" dirty="0" smtClean="0">
                          <a:solidFill>
                            <a:schemeClr val="bg1"/>
                          </a:solidFill>
                          <a:latin typeface="+mn-lt"/>
                          <a:ea typeface="+mn-ea"/>
                          <a:cs typeface="Calibri"/>
                        </a:rPr>
                        <a:t>Отчетный финансовый 2024 год</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600" dirty="0" smtClean="0">
                          <a:solidFill>
                            <a:schemeClr val="bg1"/>
                          </a:solidFill>
                          <a:latin typeface="Calibri"/>
                          <a:ea typeface="+mn-ea"/>
                          <a:cs typeface="Calibri"/>
                        </a:rPr>
                        <a:t>2</a:t>
                      </a:r>
                      <a:r>
                        <a:rPr sz="1600" dirty="0" smtClean="0">
                          <a:solidFill>
                            <a:schemeClr val="bg1"/>
                          </a:solidFill>
                          <a:latin typeface="Calibri"/>
                          <a:ea typeface="+mn-ea"/>
                          <a:cs typeface="Calibri"/>
                        </a:rPr>
                        <a:t>02</a:t>
                      </a:r>
                      <a:r>
                        <a:rPr lang="ru-RU" sz="1600" dirty="0" smtClean="0">
                          <a:solidFill>
                            <a:schemeClr val="bg1"/>
                          </a:solidFill>
                          <a:latin typeface="Calibri"/>
                          <a:ea typeface="+mn-ea"/>
                          <a:cs typeface="Calibri"/>
                        </a:rPr>
                        <a:t>5</a:t>
                      </a:r>
                      <a:r>
                        <a:rPr sz="1600" dirty="0" smtClean="0">
                          <a:solidFill>
                            <a:schemeClr val="bg1"/>
                          </a:solidFill>
                          <a:latin typeface="Calibri"/>
                          <a:ea typeface="+mn-ea"/>
                          <a:cs typeface="Calibri"/>
                        </a:rPr>
                        <a:t> </a:t>
                      </a:r>
                      <a:r>
                        <a:rPr lang="ru-RU" sz="1600" dirty="0" smtClean="0">
                          <a:solidFill>
                            <a:schemeClr val="bg1"/>
                          </a:solidFill>
                          <a:latin typeface="Calibri"/>
                          <a:ea typeface="+mn-ea"/>
                          <a:cs typeface="Calibri"/>
                        </a:rPr>
                        <a:t>год (Решение №54 от 18.06.2025)</a:t>
                      </a: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2027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545226,4</a:t>
                      </a: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662656,1</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654688,7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366948,1</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376861,4</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521194,4</a:t>
                      </a:r>
                      <a:endParaRPr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662670,9</a:t>
                      </a:r>
                      <a:endParaRPr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697436,1</a:t>
                      </a:r>
                      <a:endParaRPr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366948,1</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376861,4</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24032,0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-14,8</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-42747,4</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24032,0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14,8</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42747,4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ru-RU" sz="1800" b="0" dirty="0" smtClean="0">
                          <a:latin typeface="+mn-lt"/>
                          <a:cs typeface="Times New Roman"/>
                        </a:rPr>
                        <a:t> 45590,5</a:t>
                      </a: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algn="ctr">
                        <a:lnSpc>
                          <a:spcPct val="100000"/>
                        </a:lnSpc>
                      </a:pPr>
                      <a:r>
                        <a:rPr lang="ru-RU" sz="1800" b="0" dirty="0" smtClean="0">
                          <a:latin typeface="+mn-lt"/>
                          <a:cs typeface="Times New Roman"/>
                        </a:rPr>
                        <a:t>21974,8</a:t>
                      </a: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71</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72</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b="1" spc="-5" dirty="0" smtClean="0">
                <a:latin typeface="Calibri"/>
                <a:cs typeface="Calibri"/>
              </a:rPr>
              <a:t>Налог</a:t>
            </a:r>
            <a:r>
              <a:rPr lang="ru-RU" sz="1800" spc="-5" dirty="0" smtClean="0">
                <a:latin typeface="Calibri"/>
                <a:cs typeface="Calibri"/>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15657</TotalTime>
  <Words>8483</Words>
  <Application>Microsoft Office PowerPoint</Application>
  <PresentationFormat>Широкоэкранный</PresentationFormat>
  <Paragraphs>1394</Paragraphs>
  <Slides>72</Slides>
  <Notes>7</Notes>
  <HiddenSlides>0</HiddenSlides>
  <MMClips>0</MMClips>
  <ScaleCrop>false</ScaleCrop>
  <HeadingPairs>
    <vt:vector size="8" baseType="variant">
      <vt:variant>
        <vt:lpstr>Использованные шрифты</vt:lpstr>
      </vt:variant>
      <vt:variant>
        <vt:i4>18</vt:i4>
      </vt:variant>
      <vt:variant>
        <vt:lpstr>Тема</vt:lpstr>
      </vt:variant>
      <vt:variant>
        <vt:i4>2</vt:i4>
      </vt:variant>
      <vt:variant>
        <vt:lpstr>Внедренные серверы OLE</vt:lpstr>
      </vt:variant>
      <vt:variant>
        <vt:i4>2</vt:i4>
      </vt:variant>
      <vt:variant>
        <vt:lpstr>Заголовки слайдов</vt:lpstr>
      </vt:variant>
      <vt:variant>
        <vt:i4>72</vt:i4>
      </vt:variant>
    </vt:vector>
  </HeadingPairs>
  <TitlesOfParts>
    <vt:vector size="94" baseType="lpstr">
      <vt:lpstr>Arial Unicode MS</vt:lpstr>
      <vt:lpstr>宋体</vt:lpstr>
      <vt:lpstr>Arial</vt:lpstr>
      <vt:lpstr>Book Antiqua</vt:lpstr>
      <vt:lpstr>Bookman Old Style</vt:lpstr>
      <vt:lpstr>Calibri</vt:lpstr>
      <vt:lpstr>Calibri </vt:lpstr>
      <vt:lpstr>Calibri Light</vt:lpstr>
      <vt:lpstr>Cambria</vt:lpstr>
      <vt:lpstr>Franklin Gothic Book</vt:lpstr>
      <vt:lpstr>Open Sans</vt:lpstr>
      <vt:lpstr>Open Sans Semibold</vt:lpstr>
      <vt:lpstr>华文楷体</vt:lpstr>
      <vt:lpstr>Tahoma</vt:lpstr>
      <vt:lpstr>Times New Roman</vt:lpstr>
      <vt:lpstr>Verdana</vt:lpstr>
      <vt:lpstr>Wingdings</vt:lpstr>
      <vt:lpstr>YS Text</vt:lpstr>
      <vt:lpstr>Тема Office</vt:lpstr>
      <vt:lpstr>Office Theme</vt:lpstr>
      <vt:lpstr>Документ</vt:lpstr>
      <vt:lpstr>Лист</vt:lpstr>
      <vt:lpstr>Презентация PowerPoint</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2025-2027 г.</vt:lpstr>
      <vt:lpstr>Презентация PowerPoint</vt:lpstr>
      <vt:lpstr>Презентация PowerPoint</vt:lpstr>
      <vt:lpstr>Презентация PowerPoint</vt:lpstr>
      <vt:lpstr>Объем бюджетных ассигнований по разделам расходов МО «Угранский муниципальный округ» Смоленской области</vt:lpstr>
      <vt:lpstr>Презентация PowerPoint</vt:lpstr>
      <vt:lpstr>Презентация PowerPoint</vt:lpstr>
      <vt:lpstr>Презентация PowerPoint</vt:lpstr>
      <vt:lpstr>Структура муниципального долга</vt:lpstr>
      <vt:lpstr>Инвестиционный потенциал развития территории </vt:lpstr>
      <vt:lpstr>Инвестиционные проекты, которые реализуются на территории Угранского сельского поселения</vt:lpstr>
      <vt:lpstr>Презентация PowerPoint</vt:lpstr>
      <vt:lpstr>Презентация PowerPoint</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Программная структура расходов бюджета муниципального округа на 2025 год и плановый период 2026 и 2027 г (в тыс. руб.)</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599</cp:revision>
  <cp:lastPrinted>2024-11-22T08:34:37Z</cp:lastPrinted>
  <dcterms:created xsi:type="dcterms:W3CDTF">2023-09-26T07:39:46Z</dcterms:created>
  <dcterms:modified xsi:type="dcterms:W3CDTF">2025-07-11T11:15:56Z</dcterms:modified>
</cp:coreProperties>
</file>