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5"/>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2"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3" r:id="rId39"/>
    <p:sldId id="338" r:id="rId40"/>
    <p:sldId id="370" r:id="rId41"/>
    <p:sldId id="309" r:id="rId42"/>
    <p:sldId id="374" r:id="rId43"/>
    <p:sldId id="316" r:id="rId44"/>
    <p:sldId id="276" r:id="rId45"/>
    <p:sldId id="356" r:id="rId46"/>
    <p:sldId id="357" r:id="rId47"/>
    <p:sldId id="368" r:id="rId48"/>
    <p:sldId id="279" r:id="rId49"/>
    <p:sldId id="280" r:id="rId50"/>
    <p:sldId id="317" r:id="rId51"/>
    <p:sldId id="318" r:id="rId52"/>
    <p:sldId id="319" r:id="rId53"/>
    <p:sldId id="320" r:id="rId54"/>
    <p:sldId id="321" r:id="rId55"/>
    <p:sldId id="322" r:id="rId56"/>
    <p:sldId id="323" r:id="rId57"/>
    <p:sldId id="324" r:id="rId58"/>
    <p:sldId id="325" r:id="rId59"/>
    <p:sldId id="326" r:id="rId60"/>
    <p:sldId id="337" r:id="rId61"/>
    <p:sldId id="334" r:id="rId62"/>
    <p:sldId id="335" r:id="rId63"/>
    <p:sldId id="359" r:id="rId64"/>
    <p:sldId id="360" r:id="rId65"/>
    <p:sldId id="362" r:id="rId66"/>
    <p:sldId id="365" r:id="rId67"/>
    <p:sldId id="367" r:id="rId68"/>
    <p:sldId id="358" r:id="rId69"/>
    <p:sldId id="371" r:id="rId70"/>
    <p:sldId id="328" r:id="rId71"/>
    <p:sldId id="331" r:id="rId72"/>
    <p:sldId id="289" r:id="rId73"/>
    <p:sldId id="290" r:id="rId74"/>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2"/>
            <p14:sldId id="298"/>
            <p14:sldId id="342"/>
            <p14:sldId id="304"/>
            <p14:sldId id="314"/>
            <p14:sldId id="270"/>
            <p14:sldId id="301"/>
            <p14:sldId id="308"/>
            <p14:sldId id="343"/>
            <p14:sldId id="345"/>
            <p14:sldId id="307"/>
            <p14:sldId id="339"/>
            <p14:sldId id="344"/>
            <p14:sldId id="310"/>
            <p14:sldId id="373"/>
            <p14:sldId id="338"/>
            <p14:sldId id="370"/>
            <p14:sldId id="309"/>
            <p14:sldId id="374"/>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71"/>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405" autoAdjust="0"/>
  </p:normalViewPr>
  <p:slideViewPr>
    <p:cSldViewPr snapToGrid="0" showGuides="1">
      <p:cViewPr varScale="1">
        <p:scale>
          <a:sx n="100" d="100"/>
          <a:sy n="100" d="100"/>
        </p:scale>
        <p:origin x="13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625625832"/>
        <c:axId val="625626616"/>
      </c:barChart>
      <c:catAx>
        <c:axId val="6256258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625626616"/>
        <c:crosses val="autoZero"/>
        <c:auto val="1"/>
        <c:lblAlgn val="ctr"/>
        <c:lblOffset val="100"/>
        <c:noMultiLvlLbl val="0"/>
      </c:catAx>
      <c:valAx>
        <c:axId val="625626616"/>
        <c:scaling>
          <c:orientation val="minMax"/>
        </c:scaling>
        <c:delete val="1"/>
        <c:axPos val="l"/>
        <c:numFmt formatCode="General" sourceLinked="1"/>
        <c:majorTickMark val="none"/>
        <c:minorTickMark val="none"/>
        <c:tickLblPos val="nextTo"/>
        <c:crossAx val="625625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61075.4</c:v>
                </c:pt>
                <c:pt idx="1">
                  <c:v>6129.3</c:v>
                </c:pt>
                <c:pt idx="2">
                  <c:v>452688.5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62755.6</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59237.7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28735.1</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192454.2</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57289.1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39404.1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85581.3</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44984.800000000003</c:v>
                </c:pt>
                <c:pt idx="3">
                  <c:v>21412.300000000003</c:v>
                </c:pt>
                <c:pt idx="4">
                  <c:v>25709.5</c:v>
                </c:pt>
              </c:numCache>
            </c:numRef>
          </c:val>
        </c:ser>
        <c:dLbls>
          <c:showLegendKey val="0"/>
          <c:showVal val="0"/>
          <c:showCatName val="0"/>
          <c:showSerName val="0"/>
          <c:showPercent val="0"/>
          <c:showBubbleSize val="0"/>
        </c:dLbls>
        <c:gapWidth val="80"/>
        <c:overlap val="25"/>
        <c:axId val="704272712"/>
        <c:axId val="704273104"/>
      </c:barChart>
      <c:catAx>
        <c:axId val="7042727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704273104"/>
        <c:crosses val="autoZero"/>
        <c:auto val="1"/>
        <c:lblAlgn val="ctr"/>
        <c:lblOffset val="100"/>
        <c:noMultiLvlLbl val="0"/>
      </c:catAx>
      <c:valAx>
        <c:axId val="70427310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704272712"/>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704273888"/>
        <c:axId val="704274672"/>
        <c:axId val="0"/>
      </c:bar3DChart>
      <c:catAx>
        <c:axId val="70427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04274672"/>
        <c:crosses val="autoZero"/>
        <c:auto val="1"/>
        <c:lblAlgn val="ctr"/>
        <c:lblOffset val="100"/>
        <c:noMultiLvlLbl val="0"/>
      </c:catAx>
      <c:valAx>
        <c:axId val="70427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04273888"/>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a:lstStyle/>
                  <a:p>
                    <a:r>
                      <a:rPr lang="en-US" dirty="0" smtClean="0"/>
                      <a:t>97,1%</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2,9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97.1</c:v>
                </c:pt>
                <c:pt idx="1">
                  <c:v>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3197290042320611E-2"/>
                  <c:y val="0.20212203461524905"/>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1138985918439742"/>
                  <c:y val="7.839361122378325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62755.6</c:v>
                </c:pt>
                <c:pt idx="1">
                  <c:v>224</c:v>
                </c:pt>
                <c:pt idx="2">
                  <c:v>192454.2</c:v>
                </c:pt>
                <c:pt idx="3">
                  <c:v>59237.7</c:v>
                </c:pt>
                <c:pt idx="4">
                  <c:v>57289.1</c:v>
                </c:pt>
                <c:pt idx="5">
                  <c:v>28735.1</c:v>
                </c:pt>
                <c:pt idx="6">
                  <c:v>39404.1</c:v>
                </c:pt>
                <c:pt idx="7">
                  <c:v>85581.3</c:v>
                </c:pt>
                <c:pt idx="8">
                  <c:v>44984.800000000003</c:v>
                </c:pt>
                <c:pt idx="9">
                  <c:v>397.1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64769.5</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6194.3</c:v>
                </c:pt>
                <c:pt idx="4">
                  <c:v>2948.9</c:v>
                </c:pt>
                <c:pt idx="5">
                  <c:v>3041.3</c:v>
                </c:pt>
              </c:numCache>
            </c:numRef>
          </c:val>
        </c:ser>
        <c:dLbls>
          <c:showLegendKey val="0"/>
          <c:showVal val="0"/>
          <c:showCatName val="0"/>
          <c:showSerName val="0"/>
          <c:showPercent val="0"/>
          <c:showBubbleSize val="0"/>
        </c:dLbls>
        <c:gapWidth val="219"/>
        <c:axId val="603567256"/>
        <c:axId val="603568040"/>
      </c:barChart>
      <c:catAx>
        <c:axId val="603567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03568040"/>
        <c:crosses val="autoZero"/>
        <c:auto val="1"/>
        <c:lblAlgn val="ctr"/>
        <c:lblOffset val="100"/>
        <c:noMultiLvlLbl val="0"/>
      </c:catAx>
      <c:valAx>
        <c:axId val="603568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03567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207627845945712"/>
          <c:y val="0.88895457765773167"/>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2.3910065743858608E-2"/>
                  <c:y val="-4.38019936791183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6161996165129782E-2"/>
                  <c:y val="9.26006387300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4535580955736388E-2"/>
                  <c:y val="2.9560291911817572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9.3218061380508102E-2"/>
                      <c:h val="0.11093195642908935"/>
                    </c:manualLayout>
                  </c15:layout>
                </c:ext>
              </c:extLst>
            </c:dLbl>
            <c:dLbl>
              <c:idx val="6"/>
              <c:layout>
                <c:manualLayout>
                  <c:x val="-5.9385791218644061E-2"/>
                  <c:y val="-6.130964570960477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0500726660478472E-2"/>
                  <c:y val="-0.1465654421572914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15435.7</c:v>
                </c:pt>
                <c:pt idx="4">
                  <c:v>590</c:v>
                </c:pt>
                <c:pt idx="5">
                  <c:v>2890</c:v>
                </c:pt>
                <c:pt idx="6">
                  <c:v>11.9</c:v>
                </c:pt>
                <c:pt idx="7">
                  <c:v>72.599999999999994</c:v>
                </c:pt>
                <c:pt idx="8">
                  <c:v>2836</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56898602350156635"/>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15435.7</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648018648018648E-2"/>
                  <c:y val="-2.818828899648209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394993749324457E-2"/>
                  <c:y val="-7.791795159043614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2836</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633105912"/>
        <c:axId val="603565296"/>
      </c:barChart>
      <c:valAx>
        <c:axId val="603565296"/>
        <c:scaling>
          <c:orientation val="minMax"/>
        </c:scaling>
        <c:delete val="1"/>
        <c:axPos val="l"/>
        <c:numFmt formatCode="#,##0.00" sourceLinked="1"/>
        <c:majorTickMark val="none"/>
        <c:minorTickMark val="none"/>
        <c:tickLblPos val="nextTo"/>
        <c:crossAx val="633105912"/>
        <c:crosses val="autoZero"/>
        <c:crossBetween val="between"/>
      </c:valAx>
      <c:catAx>
        <c:axId val="633105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603565296"/>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633102384"/>
        <c:axId val="633103952"/>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39247.599999999999</c:v>
                </c:pt>
              </c:numCache>
            </c:numRef>
          </c:val>
        </c:ser>
        <c:dLbls>
          <c:showLegendKey val="0"/>
          <c:showVal val="0"/>
          <c:showCatName val="0"/>
          <c:showSerName val="0"/>
          <c:showPercent val="0"/>
          <c:showBubbleSize val="0"/>
        </c:dLbls>
        <c:gapWidth val="150"/>
        <c:axId val="633102384"/>
        <c:axId val="633103952"/>
      </c:barChart>
      <c:catAx>
        <c:axId val="63310238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33103952"/>
        <c:crosses val="autoZero"/>
        <c:auto val="1"/>
        <c:lblAlgn val="ctr"/>
        <c:lblOffset val="100"/>
        <c:noMultiLvlLbl val="0"/>
      </c:catAx>
      <c:valAx>
        <c:axId val="6331039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33102384"/>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182108</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2"/>
              <c:layout>
                <c:manualLayout>
                  <c:x val="1.7805708300602251E-2"/>
                  <c:y val="-3.621283215712913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130391.9</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dLbl>
              <c:idx val="2"/>
              <c:layout>
                <c:manualLayout>
                  <c:x val="3.6658811207122284E-2"/>
                  <c:y val="1.27809995848691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136822.79999999999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3464.3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625936336"/>
        <c:axId val="625935160"/>
      </c:barChart>
      <c:catAx>
        <c:axId val="625936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625935160"/>
        <c:crosses val="autoZero"/>
        <c:auto val="1"/>
        <c:lblAlgn val="ctr"/>
        <c:lblOffset val="100"/>
        <c:noMultiLvlLbl val="0"/>
      </c:catAx>
      <c:valAx>
        <c:axId val="62593516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5936336"/>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emf"/></Relationships>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20.03.2025</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20.03.2025</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20.03.2025</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20.03.2025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20.03.2025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20.03.2025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20.03.2025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20.03.2025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20.03.2025</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20.03.2025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20.03.2025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20.03.2025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20.03.2025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20.03.2025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20.03.2025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20.03.2025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20.03.2025</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chart" Target="../charts/chart1.xml"/><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7.webp"/><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jpeg"/><Relationship Id="rId5" Type="http://schemas.openxmlformats.org/officeDocument/2006/relationships/image" Target="../media/image99.jpeg"/><Relationship Id="rId10" Type="http://schemas.openxmlformats.org/officeDocument/2006/relationships/image" Target="../media/image103.jpeg"/><Relationship Id="rId4" Type="http://schemas.openxmlformats.org/officeDocument/2006/relationships/image" Target="../media/image98.png"/><Relationship Id="rId9" Type="http://schemas.openxmlformats.org/officeDocument/2006/relationships/image" Target="../media/image102.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04.emf"/><Relationship Id="rId5" Type="http://schemas.openxmlformats.org/officeDocument/2006/relationships/package" Target="../embeddings/_____Microsoft_Excel12.xlsx"/><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106.emf"/><Relationship Id="rId4" Type="http://schemas.openxmlformats.org/officeDocument/2006/relationships/package" Target="../embeddings/_____Microsoft_Excel13.xlsx"/></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webp"/><Relationship Id="rId5" Type="http://schemas.openxmlformats.org/officeDocument/2006/relationships/image" Target="../media/image110.webp"/><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webp"/><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23.webp"/><Relationship Id="rId5" Type="http://schemas.openxmlformats.org/officeDocument/2006/relationships/image" Target="../media/image122.jpeg"/><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webp"/><Relationship Id="rId5" Type="http://schemas.openxmlformats.org/officeDocument/2006/relationships/image" Target="../media/image128.jpeg"/><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0.webp"/><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webp"/><Relationship Id="rId5" Type="http://schemas.openxmlformats.org/officeDocument/2006/relationships/image" Target="../media/image131.jpeg"/><Relationship Id="rId4" Type="http://schemas.openxmlformats.org/officeDocument/2006/relationships/image" Target="../media/image12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21.jpe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21.jpeg"/></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6.emf"/><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jp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5.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jpg"/></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66.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8.jpeg"/><Relationship Id="rId7" Type="http://schemas.openxmlformats.org/officeDocument/2006/relationships/image" Target="../media/image161.pn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60.jpeg"/><Relationship Id="rId4" Type="http://schemas.openxmlformats.org/officeDocument/2006/relationships/image" Target="../media/image159.jpeg"/></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5.jpg"/><Relationship Id="rId1" Type="http://schemas.openxmlformats.org/officeDocument/2006/relationships/slideLayout" Target="../slideLayouts/slideLayout7.xml"/><Relationship Id="rId5" Type="http://schemas.openxmlformats.org/officeDocument/2006/relationships/image" Target="../media/image167.jpg"/><Relationship Id="rId4" Type="http://schemas.openxmlformats.org/officeDocument/2006/relationships/image" Target="../media/image166.jpeg"/></Relationships>
</file>

<file path=ppt/slides/_rels/slide6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hyperlink" Target="http://vk.com/public217462141" TargetMode="External"/><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№36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05.11.2024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6"/>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7">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7">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8"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6"/>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9"/>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7">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graphicFrame>
        <p:nvGraphicFramePr>
          <p:cNvPr id="33" name="Диаграмма 32"/>
          <p:cNvGraphicFramePr/>
          <p:nvPr>
            <p:extLst>
              <p:ext uri="{D42A27DB-BD31-4B8C-83A1-F6EECF244321}">
                <p14:modId xmlns:p14="http://schemas.microsoft.com/office/powerpoint/2010/main" val="418992763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23</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215760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a:t>
            </a:r>
            <a:r>
              <a:rPr lang="ru-RU" b="1" i="1" dirty="0" smtClean="0"/>
              <a:t>2024 </a:t>
            </a:r>
            <a:r>
              <a:rPr lang="ru-RU" b="1" i="1" dirty="0"/>
              <a:t>год и на плановый период </a:t>
            </a:r>
            <a:r>
              <a:rPr lang="ru-RU" b="1" i="1" dirty="0" smtClean="0"/>
              <a:t>2025 </a:t>
            </a:r>
            <a:r>
              <a:rPr lang="ru-RU" b="1" i="1" dirty="0"/>
              <a:t>и </a:t>
            </a:r>
            <a:r>
              <a:rPr lang="ru-RU" b="1" i="1" dirty="0" smtClean="0"/>
              <a:t>2026</a:t>
            </a:r>
            <a:r>
              <a:rPr lang="ru-RU" b="1" i="1" dirty="0"/>
              <a:t>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2193740778"/>
              </p:ext>
            </p:extLst>
          </p:nvPr>
        </p:nvGraphicFramePr>
        <p:xfrm>
          <a:off x="623843" y="909154"/>
          <a:ext cx="10093177" cy="5399571"/>
        </p:xfrm>
        <a:graphic>
          <a:graphicData uri="http://schemas.openxmlformats.org/drawingml/2006/table">
            <a:tbl>
              <a:tblPr/>
              <a:tblGrid>
                <a:gridCol w="2567914"/>
                <a:gridCol w="1256639"/>
                <a:gridCol w="1282135"/>
                <a:gridCol w="1311275"/>
                <a:gridCol w="1165578"/>
                <a:gridCol w="1252997"/>
                <a:gridCol w="1256639"/>
              </a:tblGrid>
              <a:tr h="424618">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ru-RU"/>
                    </a:p>
                  </a:txBody>
                  <a:tcPr/>
                </a:tc>
                <a:tc rowSpan="2">
                  <a:txBody>
                    <a:bodyPr/>
                    <a:lstStyle/>
                    <a:p>
                      <a:pPr algn="ctr" fontAlgn="ctr"/>
                      <a:r>
                        <a:rPr lang="ru-RU" sz="1100" b="1" i="0" u="none" strike="noStrike">
                          <a:solidFill>
                            <a:srgbClr val="000000"/>
                          </a:solidFill>
                          <a:effectLst/>
                          <a:latin typeface="Times New Roman" panose="02020603050405020304" pitchFamily="18" charset="0"/>
                        </a:rPr>
                        <a:t>2024 год (Решение  бюджета №49 от 10.12.2024г.)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dirty="0">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1076260">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51641">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0415">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471 033,20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533 159,50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113,19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4143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72317">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54 784,90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70963,80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129,53</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41435">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416248,3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462195,70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111,04</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352">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441014,00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571063,00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129,49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57352">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30 019,20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-37 903,50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5674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30 019,20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Calibri" panose="020F0502020204030204" pitchFamily="34" charset="0"/>
                        </a:rPr>
                        <a:t>-37 903,50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4065767488"/>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161347872"/>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817758230"/>
              </p:ext>
            </p:extLst>
          </p:nvPr>
        </p:nvGraphicFramePr>
        <p:xfrm>
          <a:off x="376015" y="341303"/>
          <a:ext cx="10432271" cy="3670736"/>
        </p:xfrm>
        <a:graphic>
          <a:graphicData uri="http://schemas.openxmlformats.org/drawingml/2006/table">
            <a:tbl>
              <a:tblPr/>
              <a:tblGrid>
                <a:gridCol w="3706531"/>
                <a:gridCol w="1057419"/>
                <a:gridCol w="1079680"/>
                <a:gridCol w="1357948"/>
                <a:gridCol w="1360731"/>
                <a:gridCol w="979504"/>
                <a:gridCol w="890458"/>
              </a:tblGrid>
              <a:tr h="248161">
                <a:tc rowSpan="3">
                  <a:txBody>
                    <a:bodyPr/>
                    <a:lstStyle/>
                    <a:p>
                      <a:pPr algn="ctr" fontAlgn="ctr"/>
                      <a:r>
                        <a:rPr lang="ru-RU" sz="1300" b="1" i="0" u="none" strike="noStrike">
                          <a:solidFill>
                            <a:srgbClr val="000000"/>
                          </a:solidFill>
                          <a:effectLst/>
                          <a:latin typeface="Times New Roman" panose="02020603050405020304" pitchFamily="18" charset="0"/>
                        </a:rPr>
                        <a:t>ДОХОДЫ</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Отчетные финансовые         2021    -          2022 гг.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a:t>
                      </a:r>
                      <a:r>
                        <a:rPr lang="ru-RU" sz="1100" b="1" i="0" u="none" strike="noStrike">
                          <a:solidFill>
                            <a:srgbClr val="000000"/>
                          </a:solidFill>
                          <a:effectLst/>
                          <a:latin typeface="Times New Roman" panose="02020603050405020304" pitchFamily="18" charset="0"/>
                        </a:rPr>
                        <a:t>2023</a:t>
                      </a:r>
                      <a:endParaRPr lang="ru-RU" sz="1000" b="1" i="0" u="none" strike="noStrike">
                        <a:solidFill>
                          <a:srgbClr val="000000"/>
                        </a:solidFill>
                        <a:effectLst/>
                        <a:latin typeface="Times New Roman" panose="02020603050405020304" pitchFamily="18" charset="0"/>
                      </a:endParaRP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(Решение бюджета №49 от 10.12.2024г. )</a:t>
                      </a:r>
                      <a:endParaRPr lang="ru-RU" sz="1300" b="1" i="0" u="none" strike="noStrike">
                        <a:solidFill>
                          <a:srgbClr val="000000"/>
                        </a:solidFill>
                        <a:effectLst/>
                        <a:latin typeface="Times New Roman" panose="02020603050405020304" pitchFamily="18" charset="0"/>
                      </a:endParaRP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08266">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09">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70 963,80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09">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64 769,50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68109">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20 688,80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29 220,80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255">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14 550,00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104">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2 289,20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9">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3 143,40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4 895,00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19 129,80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104">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109">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6 194,30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383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3 292,20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130">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291">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137,60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789">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2 836,00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141">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141">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822" marR="8822" marT="8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822" marR="8822" marT="88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372492271"/>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11" name="Диаграмма 10"/>
          <p:cNvGraphicFramePr/>
          <p:nvPr>
            <p:extLst>
              <p:ext uri="{D42A27DB-BD31-4B8C-83A1-F6EECF244321}">
                <p14:modId xmlns:p14="http://schemas.microsoft.com/office/powerpoint/2010/main" val="46965724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306405578"/>
              </p:ext>
            </p:extLst>
          </p:nvPr>
        </p:nvGraphicFramePr>
        <p:xfrm>
          <a:off x="238126" y="417687"/>
          <a:ext cx="11058524" cy="3363738"/>
        </p:xfrm>
        <a:graphic>
          <a:graphicData uri="http://schemas.openxmlformats.org/drawingml/2006/table">
            <a:tbl>
              <a:tblPr/>
              <a:tblGrid>
                <a:gridCol w="4535085"/>
                <a:gridCol w="1321031"/>
                <a:gridCol w="1457219"/>
                <a:gridCol w="1457219"/>
                <a:gridCol w="1198460"/>
                <a:gridCol w="1089510"/>
              </a:tblGrid>
              <a:tr h="321574">
                <a:tc rowSpan="3">
                  <a:txBody>
                    <a:bodyPr/>
                    <a:lstStyle/>
                    <a:p>
                      <a:pPr algn="ctr" fontAlgn="ctr"/>
                      <a:r>
                        <a:rPr lang="ru-RU" sz="1400" b="1" i="0" u="none" strike="noStrike">
                          <a:solidFill>
                            <a:srgbClr val="000000"/>
                          </a:solidFill>
                          <a:effectLst/>
                          <a:latin typeface="Times New Roman" panose="02020603050405020304" pitchFamily="18" charset="0"/>
                        </a:rPr>
                        <a:t>ДОХОДЫ ДОРОЖНОГО ФОНДА,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Текущий финансовый             </a:t>
                      </a:r>
                      <a:r>
                        <a:rPr lang="ru-RU" sz="1200" b="1" i="0" u="none" strike="noStrike">
                          <a:solidFill>
                            <a:srgbClr val="000000"/>
                          </a:solidFill>
                          <a:effectLst/>
                          <a:latin typeface="Times New Roman" panose="02020603050405020304" pitchFamily="18" charset="0"/>
                        </a:rPr>
                        <a:t>2022</a:t>
                      </a:r>
                      <a:r>
                        <a:rPr lang="ru-RU" sz="1100" b="1" i="0" u="none" strike="noStrike">
                          <a:solidFill>
                            <a:srgbClr val="000000"/>
                          </a:solidFill>
                          <a:effectLst/>
                          <a:latin typeface="Times New Roman" panose="02020603050405020304" pitchFamily="18" charset="0"/>
                        </a:rPr>
                        <a:t>             </a:t>
                      </a:r>
                      <a:r>
                        <a:rPr lang="ru-RU" sz="1200" b="1" i="0" u="none" strike="noStrike">
                          <a:solidFill>
                            <a:srgbClr val="000000"/>
                          </a:solidFill>
                          <a:effectLst/>
                          <a:latin typeface="Times New Roman" panose="02020603050405020304" pitchFamily="18" charset="0"/>
                        </a:rPr>
                        <a:t>2023</a:t>
                      </a:r>
                      <a:endParaRPr lang="ru-RU" sz="11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34 от 10.09.2023г.)</a:t>
                      </a:r>
                      <a:endParaRPr lang="ru-RU" sz="14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1948">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56 256,90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682">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1353">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39 247,60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3977">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39 247,60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3522">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37</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2132560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9983083" y="5281572"/>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pic>
        <p:nvPicPr>
          <p:cNvPr id="2" name="Рисунок 1"/>
          <p:cNvPicPr>
            <a:picLocks noChangeAspect="1"/>
          </p:cNvPicPr>
          <p:nvPr/>
        </p:nvPicPr>
        <p:blipFill>
          <a:blip r:embed="rId4"/>
          <a:stretch>
            <a:fillRect/>
          </a:stretch>
        </p:blipFill>
        <p:spPr>
          <a:xfrm>
            <a:off x="140099" y="830997"/>
            <a:ext cx="11778452" cy="4341077"/>
          </a:xfrm>
          <a:prstGeom prst="rect">
            <a:avLst/>
          </a:prstGeom>
        </p:spPr>
      </p:pic>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2688374563"/>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7"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………………………………………………..20-21</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………………………………………..23</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…………………………………………………………………27</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28</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………...……………………………………….29-30</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фонд……………………………………………………………………………………………31-32</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?........33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………………………………………….…..34-35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…………………………...……………………………………………....37</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a:t>
            </a:r>
            <a:r>
              <a:rPr lang="ru-RU" sz="1300" i="1" dirty="0" smtClean="0">
                <a:latin typeface="Calibri "/>
              </a:rPr>
              <a:t>структура безвозмездных поступлений…………………..……………………………..38-39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долга………………………………………………………………………..45</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426421791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1" y="5410312"/>
            <a:ext cx="2319776" cy="138865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0"/>
            <a:ext cx="2421728" cy="135953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61121" cy="1233112"/>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21" y="1837006"/>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en-US" dirty="0" smtClean="0">
                <a:solidFill>
                  <a:srgbClr val="31381C"/>
                </a:solidFill>
                <a:latin typeface="Bookman Old Style" panose="02050604050505020204" pitchFamily="18" charset="0"/>
              </a:rPr>
              <a:t>6524</a:t>
            </a:r>
            <a:r>
              <a:rPr lang="ru-RU" dirty="0" smtClean="0">
                <a:solidFill>
                  <a:srgbClr val="31381C"/>
                </a:solidFill>
                <a:latin typeface="Bookman Old Style" panose="02050604050505020204" pitchFamily="18" charset="0"/>
              </a:rPr>
              <a:t> </a:t>
            </a:r>
            <a:endParaRPr lang="ru-RU" dirty="0"/>
          </a:p>
        </p:txBody>
      </p:sp>
      <p:sp>
        <p:nvSpPr>
          <p:cNvPr id="30" name="Прямоугольник 29"/>
          <p:cNvSpPr/>
          <p:nvPr/>
        </p:nvSpPr>
        <p:spPr>
          <a:xfrm>
            <a:off x="2543522" y="567939"/>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406241,2</a:t>
            </a:r>
            <a:r>
              <a:rPr lang="ru-RU" dirty="0" smtClean="0">
                <a:solidFill>
                  <a:srgbClr val="31381C"/>
                </a:solidFill>
                <a:latin typeface="Bookman Old Style" panose="02050604050505020204" pitchFamily="18" charset="0"/>
              </a:rPr>
              <a:t> тыс. руб. </a:t>
            </a:r>
            <a:r>
              <a:rPr lang="en-US" b="1" dirty="0" smtClean="0">
                <a:solidFill>
                  <a:srgbClr val="31381C"/>
                </a:solidFill>
                <a:latin typeface="Bookman Old Style" panose="02050604050505020204" pitchFamily="18" charset="0"/>
              </a:rPr>
              <a:t>62,3</a:t>
            </a:r>
            <a:r>
              <a:rPr lang="ru-RU" b="1"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457440" y="55112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419843,7</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en-US" b="1" dirty="0" smtClean="0">
                <a:solidFill>
                  <a:srgbClr val="31381C"/>
                </a:solidFill>
                <a:latin typeface="Bookman Old Style" panose="02050604050505020204" pitchFamily="18" charset="0"/>
              </a:rPr>
              <a:t>64,4</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19783" y="1768325"/>
            <a:ext cx="2470548" cy="1169551"/>
          </a:xfrm>
          <a:prstGeom prst="rect">
            <a:avLst/>
          </a:prstGeom>
        </p:spPr>
        <p:txBody>
          <a:bodyPr wrap="square">
            <a:spAutoFit/>
          </a:bodyPr>
          <a:lstStyle/>
          <a:p>
            <a:pPr algn="r"/>
            <a:r>
              <a:rPr lang="ru-RU" sz="1400" b="1" dirty="0" smtClean="0">
                <a:solidFill>
                  <a:srgbClr val="000000"/>
                </a:solidFill>
                <a:latin typeface="Bookman Old Style" panose="02050604050505020204" pitchFamily="18" charset="0"/>
              </a:rPr>
              <a:t>64769,5</a:t>
            </a:r>
            <a:endParaRPr lang="ru-RU" sz="1400" b="1" dirty="0">
              <a:solidFill>
                <a:srgbClr val="000000"/>
              </a:solidFill>
              <a:latin typeface="Bookman Old Style" panose="02050604050505020204" pitchFamily="18" charset="0"/>
            </a:endParaRPr>
          </a:p>
          <a:p>
            <a:pPr marR="1620"/>
            <a:r>
              <a:rPr lang="ru-RU" sz="2000" b="1" dirty="0" smtClean="0">
                <a:solidFill>
                  <a:srgbClr val="31381C"/>
                </a:solidFill>
                <a:latin typeface="Bookman Old Style" panose="02050604050505020204" pitchFamily="18" charset="0"/>
              </a:rPr>
              <a:t>            </a:t>
            </a:r>
            <a:r>
              <a:rPr lang="ru-RU" sz="2000" b="1" dirty="0" smtClean="0">
                <a:solidFill>
                  <a:srgbClr val="31381C"/>
                </a:solidFill>
                <a:latin typeface="Bookman Old Style" panose="02050604050505020204" pitchFamily="18" charset="0"/>
              </a:rPr>
              <a:t>9,9 </a:t>
            </a:r>
            <a:r>
              <a:rPr lang="ru-RU" sz="1200" dirty="0" err="1" smtClean="0">
                <a:solidFill>
                  <a:srgbClr val="31381C"/>
                </a:solidFill>
                <a:latin typeface="Bookman Old Style" panose="02050604050505020204" pitchFamily="18" charset="0"/>
              </a:rPr>
              <a:t>тыс.руб</a:t>
            </a:r>
            <a:r>
              <a:rPr lang="ru-RU" sz="1200" dirty="0" smtClean="0">
                <a:solidFill>
                  <a:srgbClr val="31381C"/>
                </a:solidFill>
                <a:latin typeface="Bookman Old Style" panose="02050604050505020204" pitchFamily="18" charset="0"/>
              </a:rPr>
              <a:t>.</a:t>
            </a:r>
          </a:p>
          <a:p>
            <a:pPr marR="2900" algn="r"/>
            <a:r>
              <a:rPr lang="ru-RU" sz="1200" b="1" dirty="0">
                <a:solidFill>
                  <a:srgbClr val="31381C"/>
                </a:solidFill>
                <a:latin typeface="Bookman Old Style" panose="02050604050505020204" pitchFamily="18" charset="0"/>
              </a:rPr>
              <a:t>7,94</a:t>
            </a:r>
            <a:r>
              <a:rPr lang="ru-RU" sz="1200" dirty="0">
                <a:solidFill>
                  <a:srgbClr val="31381C"/>
                </a:solidFill>
                <a:latin typeface="Bookman Old Style" panose="02050604050505020204" pitchFamily="18" charset="0"/>
              </a:rPr>
              <a:t> тыс. руб. </a:t>
            </a:r>
          </a:p>
          <a:p>
            <a:pPr marR="2900" algn="r"/>
            <a:r>
              <a:rPr lang="ru-RU" sz="1100" b="1" dirty="0">
                <a:solidFill>
                  <a:srgbClr val="31381C"/>
                </a:solidFill>
                <a:latin typeface="Bookman Old Style" panose="02050604050505020204" pitchFamily="18" charset="0"/>
              </a:rPr>
              <a:t>7,88</a:t>
            </a:r>
            <a:r>
              <a:rPr lang="ru-RU" sz="1200" dirty="0">
                <a:solidFill>
                  <a:srgbClr val="31381C"/>
                </a:solidFill>
                <a:latin typeface="Bookman Old Style" panose="02050604050505020204" pitchFamily="18" charset="0"/>
              </a:rPr>
              <a:t> тыс. </a:t>
            </a:r>
            <a:r>
              <a:rPr lang="ru-RU" sz="1200" dirty="0" err="1">
                <a:solidFill>
                  <a:srgbClr val="31381C"/>
                </a:solidFill>
                <a:latin typeface="Bookman Old Style" panose="02050604050505020204" pitchFamily="18" charset="0"/>
              </a:rPr>
              <a:t>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46020" y="3225383"/>
            <a:ext cx="1600200" cy="1446550"/>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6194,3</a:t>
            </a:r>
            <a:endParaRPr lang="ru-RU" sz="1400" b="1" dirty="0">
              <a:solidFill>
                <a:srgbClr val="000000"/>
              </a:solidFill>
              <a:latin typeface="Bookman Old Style" panose="02050604050505020204" pitchFamily="18" charset="0"/>
            </a:endParaRPr>
          </a:p>
          <a:p>
            <a:r>
              <a:rPr lang="ru-RU" sz="2000" b="1" dirty="0">
                <a:solidFill>
                  <a:srgbClr val="31381C"/>
                </a:solidFill>
                <a:latin typeface="Bookman Old Style" panose="02050604050505020204" pitchFamily="18" charset="0"/>
              </a:rPr>
              <a:t>0,9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smtClean="0">
              <a:solidFill>
                <a:srgbClr val="31381C"/>
              </a:solidFill>
              <a:latin typeface="Bookman Old Style" panose="02050604050505020204" pitchFamily="18" charset="0"/>
            </a:endParaRPr>
          </a:p>
          <a:p>
            <a:r>
              <a:rPr lang="ru-RU" sz="1200" b="1" dirty="0">
                <a:solidFill>
                  <a:srgbClr val="31381C"/>
                </a:solidFill>
                <a:latin typeface="Bookman Old Style" panose="02050604050505020204" pitchFamily="18" charset="0"/>
              </a:rPr>
              <a:t>0,44</a:t>
            </a:r>
            <a:r>
              <a:rPr lang="ru-RU" sz="1400" b="1" dirty="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p>
          <a:p>
            <a:endParaRPr lang="ru-RU" sz="1400" dirty="0"/>
          </a:p>
        </p:txBody>
      </p:sp>
      <p:sp>
        <p:nvSpPr>
          <p:cNvPr id="37" name="Прямоугольник 36"/>
          <p:cNvSpPr/>
          <p:nvPr/>
        </p:nvSpPr>
        <p:spPr>
          <a:xfrm>
            <a:off x="117744" y="4647759"/>
            <a:ext cx="2633191" cy="1538883"/>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452688,5</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69,39</a:t>
            </a:r>
            <a:endParaRPr lang="ru-RU" sz="2000" b="1" dirty="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p>
          <a:p>
            <a:r>
              <a:rPr lang="ru-RU" sz="1100" b="1" dirty="0">
                <a:solidFill>
                  <a:srgbClr val="31381C"/>
                </a:solidFill>
                <a:latin typeface="Bookman Old Style" panose="02050604050505020204" pitchFamily="18" charset="0"/>
              </a:rPr>
              <a:t>34,07</a:t>
            </a:r>
            <a:r>
              <a:rPr lang="ru-RU" sz="1200" dirty="0">
                <a:solidFill>
                  <a:srgbClr val="31381C"/>
                </a:solidFill>
                <a:latin typeface="Bookman Old Style" panose="02050604050505020204" pitchFamily="18" charset="0"/>
              </a:rPr>
              <a:t> тыс. руб. </a:t>
            </a:r>
          </a:p>
          <a:p>
            <a:r>
              <a:rPr lang="ru-RU" sz="1100" b="1" dirty="0">
                <a:solidFill>
                  <a:srgbClr val="31381C"/>
                </a:solidFill>
                <a:latin typeface="Bookman Old Style" panose="02050604050505020204" pitchFamily="18" charset="0"/>
              </a:rPr>
              <a:t>33,02</a:t>
            </a:r>
            <a:r>
              <a:rPr lang="ru-RU" sz="1200" dirty="0">
                <a:solidFill>
                  <a:srgbClr val="31381C"/>
                </a:solidFill>
                <a:latin typeface="Bookman Old Style" panose="02050604050505020204" pitchFamily="18" charset="0"/>
              </a:rPr>
              <a:t> тыс. руб. </a:t>
            </a:r>
          </a:p>
          <a:p>
            <a:r>
              <a:rPr lang="ru-RU" sz="1200" dirty="0">
                <a:solidFill>
                  <a:srgbClr val="31381C"/>
                </a:solidFill>
                <a:latin typeface="Bookman Old Style" panose="02050604050505020204" pitchFamily="18" charset="0"/>
              </a:rPr>
              <a:t>на 1 человека </a:t>
            </a:r>
            <a:endParaRPr lang="ru-RU" sz="1200" dirty="0"/>
          </a:p>
          <a:p>
            <a:r>
              <a:rPr lang="ru-RU" sz="1200" dirty="0" smtClean="0">
                <a:solidFill>
                  <a:srgbClr val="31381C"/>
                </a:solidFill>
                <a:latin typeface="Bookman Old Style" panose="02050604050505020204" pitchFamily="18" charset="0"/>
              </a:rPr>
              <a:t>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711680" y="1412827"/>
            <a:ext cx="1879251" cy="138499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192454,2</a:t>
            </a:r>
            <a:endParaRPr lang="ru-RU" sz="2000" b="1" dirty="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29,5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100" dirty="0" smtClean="0">
              <a:solidFill>
                <a:srgbClr val="31381C"/>
              </a:solidFill>
              <a:latin typeface="Bookman Old Style" panose="02050604050505020204" pitchFamily="18" charset="0"/>
            </a:endParaRPr>
          </a:p>
          <a:p>
            <a:r>
              <a:rPr lang="ru-RU" sz="1100" b="1" dirty="0">
                <a:solidFill>
                  <a:srgbClr val="31381C"/>
                </a:solidFill>
                <a:latin typeface="Bookman Old Style" panose="02050604050505020204" pitchFamily="18" charset="0"/>
              </a:rPr>
              <a:t>19,95</a:t>
            </a:r>
            <a:r>
              <a:rPr lang="ru-RU" sz="1100" dirty="0">
                <a:solidFill>
                  <a:srgbClr val="31381C"/>
                </a:solidFill>
                <a:latin typeface="Bookman Old Style" panose="02050604050505020204" pitchFamily="18" charset="0"/>
              </a:rPr>
              <a:t> тыс. руб.</a:t>
            </a:r>
          </a:p>
          <a:p>
            <a:r>
              <a:rPr lang="ru-RU" sz="1100" b="1" dirty="0">
                <a:solidFill>
                  <a:srgbClr val="31381C"/>
                </a:solidFill>
                <a:latin typeface="Bookman Old Style" panose="02050604050505020204" pitchFamily="18" charset="0"/>
              </a:rPr>
              <a:t>19,50</a:t>
            </a:r>
            <a:r>
              <a:rPr lang="ru-RU" sz="1100" dirty="0">
                <a:solidFill>
                  <a:srgbClr val="31381C"/>
                </a:solidFill>
                <a:latin typeface="Bookman Old Style" panose="02050604050505020204" pitchFamily="18" charset="0"/>
              </a:rPr>
              <a:t> тыс. руб. </a:t>
            </a:r>
          </a:p>
          <a:p>
            <a:r>
              <a:rPr lang="ru-RU" sz="1100" dirty="0">
                <a:solidFill>
                  <a:srgbClr val="31381C"/>
                </a:solidFill>
                <a:latin typeface="Bookman Old Style" panose="02050604050505020204" pitchFamily="18" charset="0"/>
              </a:rPr>
              <a:t> </a:t>
            </a:r>
            <a:endParaRPr lang="ru-RU" sz="1100" dirty="0"/>
          </a:p>
        </p:txBody>
      </p:sp>
      <p:sp>
        <p:nvSpPr>
          <p:cNvPr id="58" name="Прямоугольник 57"/>
          <p:cNvSpPr/>
          <p:nvPr/>
        </p:nvSpPr>
        <p:spPr>
          <a:xfrm>
            <a:off x="10120065" y="2723863"/>
            <a:ext cx="1815524" cy="1231106"/>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a:t>
            </a:r>
            <a:r>
              <a:rPr lang="ru-RU" sz="2000" b="1" dirty="0" smtClean="0">
                <a:solidFill>
                  <a:srgbClr val="31381C"/>
                </a:solidFill>
                <a:latin typeface="Bookman Old Style" panose="02050604050505020204" pitchFamily="18" charset="0"/>
              </a:rPr>
              <a:t>57289,1</a:t>
            </a:r>
            <a:endParaRPr lang="ru-RU" sz="2000" b="1" dirty="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     </a:t>
            </a:r>
            <a:r>
              <a:rPr lang="ru-RU" sz="2000" b="1" dirty="0" smtClean="0">
                <a:solidFill>
                  <a:srgbClr val="31381C"/>
                </a:solidFill>
                <a:latin typeface="Bookman Old Style" panose="02050604050505020204" pitchFamily="18" charset="0"/>
              </a:rPr>
              <a:t>8,7</a:t>
            </a:r>
            <a:r>
              <a:rPr lang="ru-RU" sz="1100" dirty="0" smtClean="0">
                <a:solidFill>
                  <a:srgbClr val="31381C"/>
                </a:solidFill>
                <a:latin typeface="Bookman Old Style" panose="02050604050505020204" pitchFamily="18" charset="0"/>
              </a:rPr>
              <a:t>. </a:t>
            </a:r>
            <a:r>
              <a:rPr lang="ru-RU" sz="1100" dirty="0" smtClean="0">
                <a:solidFill>
                  <a:srgbClr val="31381C"/>
                </a:solidFill>
                <a:latin typeface="Bookman Old Style" panose="02050604050505020204" pitchFamily="18" charset="0"/>
              </a:rPr>
              <a:t>руб. </a:t>
            </a:r>
          </a:p>
          <a:p>
            <a:pPr algn="ctr"/>
            <a:r>
              <a:rPr lang="ru-RU" sz="1100" b="1" dirty="0" smtClean="0">
                <a:solidFill>
                  <a:srgbClr val="31381C"/>
                </a:solidFill>
                <a:latin typeface="Bookman Old Style" panose="02050604050505020204" pitchFamily="18" charset="0"/>
              </a:rPr>
              <a:t>6,40</a:t>
            </a:r>
            <a:r>
              <a:rPr lang="ru-RU" sz="1100"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 руб. </a:t>
            </a:r>
          </a:p>
          <a:p>
            <a:pPr algn="ctr"/>
            <a:r>
              <a:rPr lang="ru-RU" sz="1100" b="1" dirty="0">
                <a:solidFill>
                  <a:srgbClr val="31381C"/>
                </a:solidFill>
                <a:latin typeface="Bookman Old Style" panose="02050604050505020204" pitchFamily="18" charset="0"/>
              </a:rPr>
              <a:t>60,8 </a:t>
            </a:r>
            <a:r>
              <a:rPr lang="ru-RU" sz="1100" dirty="0">
                <a:solidFill>
                  <a:srgbClr val="31381C"/>
                </a:solidFill>
                <a:latin typeface="Bookman Old Style" panose="02050604050505020204" pitchFamily="18" charset="0"/>
              </a:rPr>
              <a:t>тыс. руб. </a:t>
            </a:r>
            <a:endParaRPr lang="ru-RU" sz="1100" b="1" dirty="0">
              <a:solidFill>
                <a:srgbClr val="31381C"/>
              </a:solidFill>
              <a:latin typeface="Bookman Old Style" panose="02050604050505020204" pitchFamily="18" charset="0"/>
            </a:endParaRPr>
          </a:p>
          <a:p>
            <a:pPr algn="ctr"/>
            <a:r>
              <a:rPr lang="ru-RU" sz="1200" dirty="0">
                <a:solidFill>
                  <a:srgbClr val="31381C"/>
                </a:solidFill>
                <a:latin typeface="Bookman Old Style" panose="02050604050505020204" pitchFamily="18" charset="0"/>
              </a:rPr>
              <a:t>на 1 человека </a:t>
            </a:r>
            <a:endParaRPr lang="ru-RU" sz="1200" dirty="0"/>
          </a:p>
        </p:txBody>
      </p:sp>
      <p:sp>
        <p:nvSpPr>
          <p:cNvPr id="59" name="Прямоугольник 58"/>
          <p:cNvSpPr/>
          <p:nvPr/>
        </p:nvSpPr>
        <p:spPr>
          <a:xfrm>
            <a:off x="9763046" y="4134311"/>
            <a:ext cx="1544625" cy="121571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39404,1</a:t>
            </a:r>
            <a:endParaRPr lang="ru-RU" sz="2000" b="1" dirty="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6,0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a:t>
            </a:r>
            <a:endParaRPr lang="ru-RU" sz="1100" dirty="0" smtClean="0">
              <a:solidFill>
                <a:srgbClr val="31381C"/>
              </a:solidFill>
              <a:latin typeface="Bookman Old Style" panose="02050604050505020204" pitchFamily="18" charset="0"/>
            </a:endParaRPr>
          </a:p>
          <a:p>
            <a:r>
              <a:rPr lang="ru-RU" sz="1100" b="1" dirty="0">
                <a:solidFill>
                  <a:srgbClr val="31381C"/>
                </a:solidFill>
                <a:latin typeface="Bookman Old Style" panose="02050604050505020204" pitchFamily="18" charset="0"/>
              </a:rPr>
              <a:t>0,35</a:t>
            </a:r>
            <a:r>
              <a:rPr lang="ru-RU" sz="1100" dirty="0">
                <a:solidFill>
                  <a:srgbClr val="31381C"/>
                </a:solidFill>
                <a:latin typeface="Bookman Old Style" panose="02050604050505020204" pitchFamily="18" charset="0"/>
              </a:rPr>
              <a:t> тыс. руб.</a:t>
            </a:r>
          </a:p>
          <a:p>
            <a:r>
              <a:rPr lang="ru-RU" sz="1100" b="1" dirty="0">
                <a:solidFill>
                  <a:srgbClr val="31381C"/>
                </a:solidFill>
                <a:latin typeface="Bookman Old Style" panose="02050604050505020204" pitchFamily="18" charset="0"/>
              </a:rPr>
              <a:t>0,34</a:t>
            </a:r>
            <a:r>
              <a:rPr lang="ru-RU" sz="1100" dirty="0">
                <a:solidFill>
                  <a:srgbClr val="31381C"/>
                </a:solidFill>
                <a:latin typeface="Bookman Old Style" panose="02050604050505020204" pitchFamily="18" charset="0"/>
              </a:rPr>
              <a:t> тыс. руб.</a:t>
            </a:r>
          </a:p>
          <a:p>
            <a:r>
              <a:rPr lang="ru-RU" sz="1100" dirty="0" smtClean="0">
                <a:solidFill>
                  <a:srgbClr val="31381C"/>
                </a:solidFill>
                <a:latin typeface="Bookman Old Style" panose="02050604050505020204" pitchFamily="18" charset="0"/>
              </a:rPr>
              <a:t>на </a:t>
            </a:r>
            <a:r>
              <a:rPr lang="ru-RU" sz="11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742747" y="5382117"/>
            <a:ext cx="2202786" cy="1292662"/>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85581,3</a:t>
            </a:r>
            <a:endParaRPr lang="ru-RU" sz="2000" b="1" dirty="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13,1 </a:t>
            </a:r>
            <a:r>
              <a:rPr lang="ru-RU" sz="1200" dirty="0" smtClean="0">
                <a:solidFill>
                  <a:srgbClr val="31381C"/>
                </a:solidFill>
                <a:latin typeface="Bookman Old Style" panose="02050604050505020204" pitchFamily="18" charset="0"/>
              </a:rPr>
              <a:t>тыс. </a:t>
            </a:r>
            <a:r>
              <a:rPr lang="ru-RU" sz="1200" dirty="0" smtClean="0">
                <a:solidFill>
                  <a:srgbClr val="31381C"/>
                </a:solidFill>
                <a:latin typeface="Bookman Old Style" panose="02050604050505020204" pitchFamily="18" charset="0"/>
              </a:rPr>
              <a:t>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a:solidFill>
                  <a:srgbClr val="31381C"/>
                </a:solidFill>
                <a:latin typeface="Bookman Old Style" panose="02050604050505020204" pitchFamily="18" charset="0"/>
              </a:rPr>
              <a:t>0,05</a:t>
            </a:r>
            <a:r>
              <a:rPr lang="ru-RU" sz="1200" dirty="0">
                <a:solidFill>
                  <a:srgbClr val="31381C"/>
                </a:solidFill>
                <a:latin typeface="Bookman Old Style" panose="02050604050505020204" pitchFamily="18" charset="0"/>
              </a:rPr>
              <a:t> тыс. руб. </a:t>
            </a:r>
          </a:p>
          <a:p>
            <a:r>
              <a:rPr lang="ru-RU" sz="1200" b="1" dirty="0">
                <a:solidFill>
                  <a:srgbClr val="31381C"/>
                </a:solidFill>
                <a:latin typeface="Bookman Old Style" panose="02050604050505020204" pitchFamily="18" charset="0"/>
              </a:rPr>
              <a:t>0,05</a:t>
            </a:r>
            <a:r>
              <a:rPr lang="ru-RU" sz="1200" dirty="0">
                <a:solidFill>
                  <a:srgbClr val="31381C"/>
                </a:solidFill>
                <a:latin typeface="Bookman Old Style" panose="02050604050505020204" pitchFamily="18" charset="0"/>
              </a:rPr>
              <a:t> тыс. руб. </a:t>
            </a:r>
          </a:p>
          <a:p>
            <a:r>
              <a:rPr lang="ru-RU" sz="1400" dirty="0">
                <a:solidFill>
                  <a:srgbClr val="31381C"/>
                </a:solidFill>
                <a:latin typeface="Bookman Old Style" panose="02050604050505020204" pitchFamily="18" charset="0"/>
              </a:rPr>
              <a:t>на 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
        <p:nvSpPr>
          <p:cNvPr id="3" name="Прямоугольник 2"/>
          <p:cNvSpPr/>
          <p:nvPr/>
        </p:nvSpPr>
        <p:spPr>
          <a:xfrm>
            <a:off x="136165" y="373207"/>
            <a:ext cx="2348273" cy="1354217"/>
          </a:xfrm>
          <a:prstGeom prst="rect">
            <a:avLst/>
          </a:prstGeom>
        </p:spPr>
        <p:txBody>
          <a:bodyPr wrap="square">
            <a:spAutoFit/>
          </a:bodyPr>
          <a:lstStyle/>
          <a:p>
            <a:pPr algn="just"/>
            <a:r>
              <a:rPr lang="ru-RU" sz="1600" dirty="0">
                <a:solidFill>
                  <a:srgbClr val="31381C"/>
                </a:solidFill>
                <a:latin typeface="Bookman Old Style" panose="02050604050505020204" pitchFamily="18" charset="0"/>
              </a:rPr>
              <a:t>ДОХОДЫ </a:t>
            </a:r>
          </a:p>
          <a:p>
            <a:pPr algn="just"/>
            <a:r>
              <a:rPr lang="ru-RU" sz="1600" dirty="0">
                <a:solidFill>
                  <a:srgbClr val="31381C"/>
                </a:solidFill>
                <a:latin typeface="Bookman Old Style" panose="02050604050505020204" pitchFamily="18" charset="0"/>
              </a:rPr>
              <a:t>в 2025- 2026г.</a:t>
            </a:r>
          </a:p>
          <a:p>
            <a:pPr algn="just"/>
            <a:r>
              <a:rPr lang="ru-RU" sz="1600" b="1" dirty="0">
                <a:solidFill>
                  <a:srgbClr val="31381C"/>
                </a:solidFill>
                <a:latin typeface="Bookman Old Style" panose="02050604050505020204" pitchFamily="18" charset="0"/>
              </a:rPr>
              <a:t>40,37</a:t>
            </a:r>
            <a:r>
              <a:rPr lang="ru-RU" sz="1600" dirty="0">
                <a:solidFill>
                  <a:srgbClr val="31381C"/>
                </a:solidFill>
                <a:latin typeface="Bookman Old Style" panose="02050604050505020204" pitchFamily="18" charset="0"/>
              </a:rPr>
              <a:t>тыс. руб.</a:t>
            </a:r>
          </a:p>
          <a:p>
            <a:pPr algn="just"/>
            <a:r>
              <a:rPr lang="ru-RU" sz="1600" b="1" dirty="0">
                <a:solidFill>
                  <a:srgbClr val="31381C"/>
                </a:solidFill>
                <a:latin typeface="Bookman Old Style" panose="02050604050505020204" pitchFamily="18" charset="0"/>
              </a:rPr>
              <a:t>41,2</a:t>
            </a:r>
            <a:r>
              <a:rPr lang="ru-RU" sz="1600" dirty="0">
                <a:solidFill>
                  <a:srgbClr val="31381C"/>
                </a:solidFill>
                <a:latin typeface="Bookman Old Style" panose="02050604050505020204" pitchFamily="18" charset="0"/>
              </a:rPr>
              <a:t>тыс. </a:t>
            </a:r>
            <a:r>
              <a:rPr lang="ru-RU" sz="1600" dirty="0" err="1">
                <a:solidFill>
                  <a:srgbClr val="31381C"/>
                </a:solidFill>
                <a:latin typeface="Bookman Old Style" panose="02050604050505020204" pitchFamily="18" charset="0"/>
              </a:rPr>
              <a:t>руб</a:t>
            </a:r>
            <a:r>
              <a:rPr lang="ru-RU" sz="1600" dirty="0">
                <a:solidFill>
                  <a:srgbClr val="31381C"/>
                </a:solidFill>
                <a:latin typeface="Bookman Old Style" panose="02050604050505020204" pitchFamily="18" charset="0"/>
              </a:rPr>
              <a:t> </a:t>
            </a:r>
          </a:p>
          <a:p>
            <a:pPr algn="just"/>
            <a:r>
              <a:rPr lang="ru-RU" sz="1600" dirty="0">
                <a:solidFill>
                  <a:srgbClr val="31381C"/>
                </a:solidFill>
                <a:latin typeface="Bookman Old Style" panose="02050604050505020204" pitchFamily="18" charset="0"/>
              </a:rPr>
              <a:t>на 1 человека </a:t>
            </a:r>
            <a:endParaRPr lang="ru-RU" sz="1600" dirty="0"/>
          </a:p>
        </p:txBody>
      </p:sp>
      <p:sp>
        <p:nvSpPr>
          <p:cNvPr id="5" name="Прямоугольник 4"/>
          <p:cNvSpPr/>
          <p:nvPr/>
        </p:nvSpPr>
        <p:spPr>
          <a:xfrm>
            <a:off x="9168359" y="294484"/>
            <a:ext cx="2958003" cy="1261884"/>
          </a:xfrm>
          <a:prstGeom prst="rect">
            <a:avLst/>
          </a:prstGeom>
        </p:spPr>
        <p:txBody>
          <a:bodyPr wrap="square">
            <a:spAutoFit/>
          </a:bodyPr>
          <a:lstStyle/>
          <a:p>
            <a:pPr algn="r"/>
            <a:r>
              <a:rPr lang="ru-RU" sz="1600" dirty="0">
                <a:solidFill>
                  <a:srgbClr val="31381C"/>
                </a:solidFill>
                <a:latin typeface="Bookman Old Style" panose="02050604050505020204" pitchFamily="18" charset="0"/>
              </a:rPr>
              <a:t>РАСХОДЫ </a:t>
            </a:r>
          </a:p>
          <a:p>
            <a:pPr algn="r"/>
            <a:r>
              <a:rPr lang="ru-RU" sz="1600" dirty="0">
                <a:solidFill>
                  <a:srgbClr val="31381C"/>
                </a:solidFill>
                <a:latin typeface="Bookman Old Style" panose="02050604050505020204" pitchFamily="18" charset="0"/>
              </a:rPr>
              <a:t>в 2025-2026 г.</a:t>
            </a:r>
          </a:p>
          <a:p>
            <a:pPr algn="r"/>
            <a:r>
              <a:rPr lang="ru-RU" sz="1600" b="1" dirty="0">
                <a:solidFill>
                  <a:srgbClr val="31381C"/>
                </a:solidFill>
                <a:latin typeface="Bookman Old Style" panose="02050604050505020204" pitchFamily="18" charset="0"/>
              </a:rPr>
              <a:t>40,37</a:t>
            </a:r>
            <a:r>
              <a:rPr lang="ru-RU" sz="1600" dirty="0">
                <a:solidFill>
                  <a:srgbClr val="31381C"/>
                </a:solidFill>
                <a:latin typeface="Bookman Old Style" panose="02050604050505020204" pitchFamily="18" charset="0"/>
              </a:rPr>
              <a:t>тыс. руб.</a:t>
            </a:r>
          </a:p>
          <a:p>
            <a:pPr algn="r"/>
            <a:r>
              <a:rPr lang="ru-RU" sz="1600" b="1" dirty="0">
                <a:solidFill>
                  <a:srgbClr val="31381C"/>
                </a:solidFill>
                <a:latin typeface="Bookman Old Style" panose="02050604050505020204" pitchFamily="18" charset="0"/>
              </a:rPr>
              <a:t>41,2</a:t>
            </a:r>
            <a:r>
              <a:rPr lang="ru-RU" sz="1600" dirty="0">
                <a:solidFill>
                  <a:srgbClr val="31381C"/>
                </a:solidFill>
                <a:latin typeface="Bookman Old Style" panose="02050604050505020204" pitchFamily="18" charset="0"/>
              </a:rPr>
              <a:t> тыс. руб. </a:t>
            </a:r>
          </a:p>
          <a:p>
            <a:pPr algn="r"/>
            <a:r>
              <a:rPr lang="ru-RU" sz="1200" dirty="0">
                <a:solidFill>
                  <a:srgbClr val="31381C"/>
                </a:solidFill>
                <a:latin typeface="Bookman Old Style" panose="02050604050505020204" pitchFamily="18" charset="0"/>
              </a:rPr>
              <a:t>на 1 человека </a:t>
            </a:r>
            <a:endParaRPr lang="ru-RU" sz="1200" dirty="0">
              <a:latin typeface="Bookman Old Style" panose="02050604050505020204" pitchFamily="18" charset="0"/>
            </a:endParaRPr>
          </a:p>
        </p:txBody>
      </p:sp>
    </p:spTree>
    <p:extLst>
      <p:ext uri="{BB962C8B-B14F-4D97-AF65-F5344CB8AC3E}">
        <p14:creationId xmlns:p14="http://schemas.microsoft.com/office/powerpoint/2010/main" val="4002124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49278722"/>
              </p:ext>
            </p:extLst>
          </p:nvPr>
        </p:nvGraphicFramePr>
        <p:xfrm>
          <a:off x="657848" y="1173383"/>
          <a:ext cx="10511504" cy="4603573"/>
        </p:xfrm>
        <a:graphic>
          <a:graphicData uri="http://schemas.openxmlformats.org/drawingml/2006/table">
            <a:tbl>
              <a:tblPr/>
              <a:tblGrid>
                <a:gridCol w="3124037"/>
                <a:gridCol w="1460589"/>
                <a:gridCol w="1095441"/>
                <a:gridCol w="1217157"/>
                <a:gridCol w="1531589"/>
                <a:gridCol w="1054869"/>
                <a:gridCol w="1027822"/>
              </a:tblGrid>
              <a:tr h="224565">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a:solidFill>
                            <a:srgbClr val="000000"/>
                          </a:solidFill>
                          <a:effectLst/>
                          <a:latin typeface="Times New Roman" panose="02020603050405020304" pitchFamily="18" charset="0"/>
                        </a:rPr>
                        <a:t> Отчетные финансовые                                                                                            2021    -          2022   -              2023 гг.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200" b="1" i="0" u="none" strike="noStrike" dirty="0">
                          <a:solidFill>
                            <a:srgbClr val="000000"/>
                          </a:solidFill>
                          <a:effectLst/>
                          <a:latin typeface="Times New Roman" panose="02020603050405020304" pitchFamily="18" charset="0"/>
                        </a:rPr>
                        <a:t>(Решение бюджета </a:t>
                      </a:r>
                      <a:r>
                        <a:rPr lang="ru-RU" sz="1200" b="1" i="0" u="none" strike="noStrike" dirty="0" smtClean="0">
                          <a:solidFill>
                            <a:srgbClr val="000000"/>
                          </a:solidFill>
                          <a:effectLst/>
                          <a:latin typeface="Times New Roman" panose="02020603050405020304" pitchFamily="18" charset="0"/>
                        </a:rPr>
                        <a:t>№49 </a:t>
                      </a:r>
                      <a:r>
                        <a:rPr lang="ru-RU" sz="1200" b="1" i="0" u="none" strike="noStrike" dirty="0">
                          <a:solidFill>
                            <a:srgbClr val="000000"/>
                          </a:solidFill>
                          <a:effectLst/>
                          <a:latin typeface="Times New Roman" panose="02020603050405020304" pitchFamily="18" charset="0"/>
                        </a:rPr>
                        <a:t>от </a:t>
                      </a:r>
                      <a:r>
                        <a:rPr lang="ru-RU" sz="1200" b="1" i="0" u="none" strike="noStrike" dirty="0" smtClean="0">
                          <a:solidFill>
                            <a:srgbClr val="000000"/>
                          </a:solidFill>
                          <a:effectLst/>
                          <a:latin typeface="Times New Roman" panose="02020603050405020304" pitchFamily="18" charset="0"/>
                        </a:rPr>
                        <a:t>10.12.2024г</a:t>
                      </a:r>
                      <a:r>
                        <a:rPr lang="ru-RU" sz="1200" b="1" i="0" u="none" strike="noStrike" dirty="0">
                          <a:solidFill>
                            <a:srgbClr val="000000"/>
                          </a:solidFill>
                          <a:effectLst/>
                          <a:latin typeface="Times New Roman" panose="02020603050405020304" pitchFamily="18" charset="0"/>
                        </a:rPr>
                        <a:t>.)</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561411">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21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571 063,00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47021">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62 755,60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814">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59 237,70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28 735,10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192 454,20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57 289,10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39 404,10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21">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85 581,30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399">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44 984,80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2220303437"/>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4"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graphicFrame>
        <p:nvGraphicFramePr>
          <p:cNvPr id="5" name="Объект 4"/>
          <p:cNvGraphicFramePr>
            <a:graphicFrameLocks noChangeAspect="1"/>
          </p:cNvGraphicFramePr>
          <p:nvPr>
            <p:extLst>
              <p:ext uri="{D42A27DB-BD31-4B8C-83A1-F6EECF244321}">
                <p14:modId xmlns:p14="http://schemas.microsoft.com/office/powerpoint/2010/main" val="1418190154"/>
              </p:ext>
            </p:extLst>
          </p:nvPr>
        </p:nvGraphicFramePr>
        <p:xfrm>
          <a:off x="352425" y="481259"/>
          <a:ext cx="11679717" cy="5992699"/>
        </p:xfrm>
        <a:graphic>
          <a:graphicData uri="http://schemas.openxmlformats.org/presentationml/2006/ole">
            <mc:AlternateContent xmlns:mc="http://schemas.openxmlformats.org/markup-compatibility/2006">
              <mc:Choice xmlns:v="urn:schemas-microsoft-com:vml" Requires="v">
                <p:oleObj spid="_x0000_s2050" name="Лист" r:id="rId5" imgW="14220915" imgH="7296124" progId="Excel.Sheet.12">
                  <p:embed/>
                </p:oleObj>
              </mc:Choice>
              <mc:Fallback>
                <p:oleObj name="Лист" r:id="rId5" imgW="14220915" imgH="7296124" progId="Excel.Sheet.12">
                  <p:embed/>
                  <p:pic>
                    <p:nvPicPr>
                      <p:cNvPr id="0" name=""/>
                      <p:cNvPicPr/>
                      <p:nvPr/>
                    </p:nvPicPr>
                    <p:blipFill>
                      <a:blip r:embed="rId6"/>
                      <a:stretch>
                        <a:fillRect/>
                      </a:stretch>
                    </p:blipFill>
                    <p:spPr>
                      <a:xfrm>
                        <a:off x="352425" y="481259"/>
                        <a:ext cx="11679717" cy="5992699"/>
                      </a:xfrm>
                      <a:prstGeom prst="rect">
                        <a:avLst/>
                      </a:prstGeom>
                    </p:spPr>
                  </p:pic>
                </p:oleObj>
              </mc:Fallback>
            </mc:AlternateContent>
          </a:graphicData>
        </a:graphic>
      </p:graphicFrame>
    </p:spTree>
    <p:extLst>
      <p:ext uri="{BB962C8B-B14F-4D97-AF65-F5344CB8AC3E}">
        <p14:creationId xmlns:p14="http://schemas.microsoft.com/office/powerpoint/2010/main" val="236397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3"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1108815198"/>
              </p:ext>
            </p:extLst>
          </p:nvPr>
        </p:nvGraphicFramePr>
        <p:xfrm>
          <a:off x="407962" y="828675"/>
          <a:ext cx="11079188" cy="5581650"/>
        </p:xfrm>
        <a:graphic>
          <a:graphicData uri="http://schemas.openxmlformats.org/presentationml/2006/ole">
            <mc:AlternateContent xmlns:mc="http://schemas.openxmlformats.org/markup-compatibility/2006">
              <mc:Choice xmlns:v="urn:schemas-microsoft-com:vml" Requires="v">
                <p:oleObj spid="_x0000_s3075" name="Лист" r:id="rId4" imgW="14220915" imgH="5781572" progId="Excel.Sheet.12">
                  <p:embed/>
                </p:oleObj>
              </mc:Choice>
              <mc:Fallback>
                <p:oleObj name="Лист" r:id="rId4" imgW="14220915" imgH="5781572" progId="Excel.Sheet.12">
                  <p:embed/>
                  <p:pic>
                    <p:nvPicPr>
                      <p:cNvPr id="0" name=""/>
                      <p:cNvPicPr/>
                      <p:nvPr/>
                    </p:nvPicPr>
                    <p:blipFill>
                      <a:blip r:embed="rId5"/>
                      <a:stretch>
                        <a:fillRect/>
                      </a:stretch>
                    </p:blipFill>
                    <p:spPr>
                      <a:xfrm>
                        <a:off x="407962" y="828675"/>
                        <a:ext cx="11079188" cy="5581650"/>
                      </a:xfrm>
                      <a:prstGeom prst="rect">
                        <a:avLst/>
                      </a:prstGeom>
                    </p:spPr>
                  </p:pic>
                </p:oleObj>
              </mc:Fallback>
            </mc:AlternateContent>
          </a:graphicData>
        </a:graphic>
      </p:graphicFrame>
    </p:spTree>
    <p:extLst>
      <p:ext uri="{BB962C8B-B14F-4D97-AF65-F5344CB8AC3E}">
        <p14:creationId xmlns:p14="http://schemas.microsoft.com/office/powerpoint/2010/main" val="9979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46</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47</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1657,0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219457,5</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50</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147575,7 </a:t>
            </a:r>
            <a:r>
              <a:rPr lang="ru-RU" b="1" dirty="0" smtClean="0">
                <a:solidFill>
                  <a:schemeClr val="bg1"/>
                </a:solidFill>
              </a:rPr>
              <a:t>тыс.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51</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28682,3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27766,2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44984,8 </a:t>
            </a:r>
            <a:r>
              <a:rPr lang="ru-RU" sz="1600" b="1" dirty="0" err="1" smtClean="0">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475,2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966,3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a:t>
            </a:r>
            <a:r>
              <a:rPr lang="en-US" b="1" dirty="0" smtClean="0">
                <a:solidFill>
                  <a:schemeClr val="bg1"/>
                </a:solidFill>
                <a:latin typeface="Times New Roman" pitchFamily="18" charset="0"/>
                <a:cs typeface="Times New Roman" pitchFamily="18" charset="0"/>
              </a:rPr>
              <a:t>649,2</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425,6</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571063,0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16875,0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554187,9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659667703"/>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815882"/>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a:t>
            </a:r>
            <a:r>
              <a:rPr lang="ru-RU" sz="1400" b="1" dirty="0" smtClean="0"/>
              <a:t>среды«</a:t>
            </a:r>
          </a:p>
          <a:p>
            <a:pPr algn="ctr"/>
            <a:r>
              <a:rPr lang="ru-RU" sz="1400" b="1" dirty="0" smtClean="0"/>
              <a:t>2172,6</a:t>
            </a:r>
          </a:p>
          <a:p>
            <a:pPr algn="ctr"/>
            <a:r>
              <a:rPr lang="ru-RU" sz="1400" b="1" dirty="0" smtClean="0"/>
              <a:t>Тыс. руб.</a:t>
            </a:r>
            <a:endParaRPr lang="ru-RU" sz="14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4683,3</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2062103"/>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a:t>
            </a:r>
            <a:r>
              <a:rPr lang="ru-RU" sz="1400" b="1" dirty="0" smtClean="0"/>
              <a:t>граждан«</a:t>
            </a:r>
            <a:endParaRPr lang="ru-RU" sz="1400" b="1" dirty="0"/>
          </a:p>
          <a:p>
            <a:pPr algn="ctr"/>
            <a:r>
              <a:rPr lang="ru-RU" sz="1400" b="1" dirty="0" smtClean="0"/>
              <a:t>753,0</a:t>
            </a:r>
          </a:p>
          <a:p>
            <a:pPr algn="ctr"/>
            <a:r>
              <a:rPr lang="ru-RU" sz="1400" b="1" dirty="0" smtClean="0"/>
              <a:t>Тыс. руб.</a:t>
            </a:r>
            <a:endParaRPr lang="ru-RU" sz="1400" b="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61</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5" y="2631420"/>
            <a:ext cx="3106031" cy="4143397"/>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516" y="3430669"/>
            <a:ext cx="2600319" cy="3194888"/>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595" y="3604843"/>
            <a:ext cx="3045978" cy="3020713"/>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01118"/>
            <a:ext cx="3576354" cy="201169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6"/>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8759439" y="829305"/>
            <a:ext cx="3318872" cy="2031963"/>
          </a:xfrm>
          <a:prstGeom prst="rect">
            <a:avLst/>
          </a:prstGeom>
        </p:spPr>
      </p:pic>
      <p:sp>
        <p:nvSpPr>
          <p:cNvPr id="7" name="Прямоугольник с двумя скругленными противолежащими углами 6"/>
          <p:cNvSpPr/>
          <p:nvPr/>
        </p:nvSpPr>
        <p:spPr>
          <a:xfrm>
            <a:off x="2999352" y="894315"/>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en-US" sz="1600" i="1" dirty="0" smtClean="0">
                <a:latin typeface="Times New Roman" panose="02020603050405020304" pitchFamily="18" charset="0"/>
                <a:cs typeface="Times New Roman" panose="02020603050405020304" pitchFamily="18" charset="0"/>
              </a:rPr>
              <a:t>82199,9</a:t>
            </a:r>
            <a:r>
              <a:rPr lang="ru-RU" sz="1600" i="1" dirty="0" smtClean="0">
                <a:latin typeface="Times New Roman" panose="02020603050405020304" pitchFamily="18" charset="0"/>
                <a:cs typeface="Times New Roman" panose="02020603050405020304" pitchFamily="18" charset="0"/>
              </a:rPr>
              <a:t>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8199" y="3184702"/>
            <a:ext cx="3187782" cy="3187782"/>
          </a:xfrm>
          <a:prstGeom prst="rect">
            <a:avLst/>
          </a:prstGeom>
          <a:ln>
            <a:noFill/>
          </a:ln>
          <a:effectLst>
            <a:softEdge rad="112500"/>
          </a:effectLst>
        </p:spPr>
      </p:pic>
    </p:spTree>
    <p:extLst>
      <p:ext uri="{BB962C8B-B14F-4D97-AF65-F5344CB8AC3E}">
        <p14:creationId xmlns:p14="http://schemas.microsoft.com/office/powerpoint/2010/main" val="17809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30" y="2103096"/>
            <a:ext cx="3460808" cy="4612608"/>
          </a:xfrm>
          <a:prstGeom prst="rect">
            <a:avLst/>
          </a:prstGeom>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68</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Инициативное бюджетирование</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противолежащими углами 9"/>
          <p:cNvSpPr/>
          <p:nvPr/>
        </p:nvSpPr>
        <p:spPr>
          <a:xfrm>
            <a:off x="2512464" y="744062"/>
            <a:ext cx="6024786" cy="141640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dirty="0" smtClean="0"/>
              <a:t>Реализация </a:t>
            </a:r>
            <a:r>
              <a:rPr lang="ru-RU" sz="1600" dirty="0"/>
              <a:t>инициативного </a:t>
            </a:r>
            <a:r>
              <a:rPr lang="ru-RU" sz="1600" dirty="0" smtClean="0"/>
              <a:t>проекта «</a:t>
            </a:r>
            <a:r>
              <a:rPr lang="ru-RU" sz="1600" dirty="0"/>
              <a:t>Обустройство тротуара в селе Угра по ул. Ленина от д. 22 до д. 38</a:t>
            </a:r>
            <a:r>
              <a:rPr lang="ru-RU" sz="1600" dirty="0" smtClean="0"/>
              <a:t>»</a:t>
            </a:r>
          </a:p>
          <a:p>
            <a:pPr lvl="0" algn="ctr" fontAlgn="base">
              <a:spcBef>
                <a:spcPct val="0"/>
              </a:spcBef>
              <a:spcAft>
                <a:spcPct val="0"/>
              </a:spcAft>
            </a:pP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solidFill>
                  <a:srgbClr val="000000"/>
                </a:solidFill>
                <a:latin typeface="Times New Roman" pitchFamily="18" charset="0"/>
                <a:cs typeface="Times New Roman" pitchFamily="18" charset="0"/>
              </a:rPr>
              <a:t>2 365,6 тыс</a:t>
            </a:r>
            <a:r>
              <a:rPr lang="ru-RU" sz="1600" i="1" dirty="0">
                <a:solidFill>
                  <a:srgbClr val="000000"/>
                </a:solidFill>
                <a:latin typeface="Times New Roman" pitchFamily="18" charset="0"/>
                <a:cs typeface="Times New Roman" pitchFamily="18" charset="0"/>
              </a:rPr>
              <a:t>. руб.</a:t>
            </a:r>
          </a:p>
          <a:p>
            <a:pPr algn="ctr"/>
            <a:endParaRPr lang="ru-RU" sz="1400" i="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78" y="2417458"/>
            <a:ext cx="3222111" cy="4298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32345" t="373" r="-1821" b="-373"/>
          <a:stretch/>
        </p:blipFill>
        <p:spPr>
          <a:xfrm>
            <a:off x="3848295" y="2281676"/>
            <a:ext cx="4239303" cy="4576324"/>
          </a:xfrm>
          <a:prstGeom prst="rect">
            <a:avLst/>
          </a:prstGeom>
          <a:ln>
            <a:noFill/>
          </a:ln>
          <a:effectLst>
            <a:softEdge rad="112500"/>
          </a:effectLst>
        </p:spPr>
      </p:pic>
    </p:spTree>
    <p:extLst>
      <p:ext uri="{BB962C8B-B14F-4D97-AF65-F5344CB8AC3E}">
        <p14:creationId xmlns:p14="http://schemas.microsoft.com/office/powerpoint/2010/main" val="1700094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3598667314"/>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69</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 ред. Решение №</a:t>
            </a:r>
            <a:r>
              <a:rPr lang="en-US" altLang="ru-RU" sz="1600" dirty="0" smtClean="0"/>
              <a:t>3</a:t>
            </a:r>
            <a:r>
              <a:rPr lang="ru-RU" altLang="ru-RU" sz="1600" dirty="0" smtClean="0"/>
              <a:t>6 от 05.11.2024г.)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4182709478"/>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a:t>
                      </a:r>
                      <a:r>
                        <a:rPr lang="en-US" sz="1400" dirty="0" smtClean="0">
                          <a:solidFill>
                            <a:schemeClr val="bg1"/>
                          </a:solidFill>
                          <a:latin typeface="Calibri"/>
                          <a:ea typeface="+mn-ea"/>
                          <a:cs typeface="Calibri"/>
                        </a:rPr>
                        <a:t>34</a:t>
                      </a:r>
                      <a:r>
                        <a:rPr lang="ru-RU" sz="1400" baseline="0" dirty="0" smtClean="0">
                          <a:solidFill>
                            <a:schemeClr val="bg1"/>
                          </a:solidFill>
                          <a:latin typeface="Calibri"/>
                          <a:ea typeface="+mn-ea"/>
                          <a:cs typeface="Calibri"/>
                        </a:rPr>
                        <a:t> от </a:t>
                      </a:r>
                      <a:r>
                        <a:rPr lang="en-US" sz="1400" baseline="0" dirty="0" smtClean="0">
                          <a:solidFill>
                            <a:schemeClr val="bg1"/>
                          </a:solidFill>
                          <a:latin typeface="Calibri"/>
                          <a:ea typeface="+mn-ea"/>
                          <a:cs typeface="Calibri"/>
                        </a:rPr>
                        <a:t>10</a:t>
                      </a:r>
                      <a:r>
                        <a:rPr lang="ru-RU" sz="1400" baseline="0" dirty="0" smtClean="0">
                          <a:solidFill>
                            <a:schemeClr val="bg1"/>
                          </a:solidFill>
                          <a:latin typeface="Calibri"/>
                          <a:ea typeface="+mn-ea"/>
                          <a:cs typeface="Calibri"/>
                        </a:rPr>
                        <a:t>.0</a:t>
                      </a:r>
                      <a:r>
                        <a:rPr lang="en-US" sz="1400" baseline="0" dirty="0" smtClean="0">
                          <a:solidFill>
                            <a:schemeClr val="bg1"/>
                          </a:solidFill>
                          <a:latin typeface="Calibri"/>
                          <a:ea typeface="+mn-ea"/>
                          <a:cs typeface="Calibri"/>
                        </a:rPr>
                        <a:t>9</a:t>
                      </a:r>
                      <a:r>
                        <a:rPr lang="ru-RU" sz="1400" baseline="0" dirty="0" smtClean="0">
                          <a:solidFill>
                            <a:schemeClr val="bg1"/>
                          </a:solidFill>
                          <a:latin typeface="Calibri"/>
                          <a:ea typeface="+mn-ea"/>
                          <a:cs typeface="Calibri"/>
                        </a:rPr>
                        <a:t>.2024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533159,5</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571063,0</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-37903,4</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37903,4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71</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72</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10985</TotalTime>
  <Words>7776</Words>
  <Application>Microsoft Office PowerPoint</Application>
  <PresentationFormat>Широкоэкранный</PresentationFormat>
  <Paragraphs>1365</Paragraphs>
  <Slides>72</Slides>
  <Notes>9</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2</vt:i4>
      </vt:variant>
      <vt:variant>
        <vt:lpstr>Внедренные серверы OLE</vt:lpstr>
      </vt:variant>
      <vt:variant>
        <vt:i4>1</vt:i4>
      </vt:variant>
      <vt:variant>
        <vt:lpstr>Заголовки слайдов</vt:lpstr>
      </vt:variant>
      <vt:variant>
        <vt:i4>72</vt:i4>
      </vt:variant>
    </vt:vector>
  </HeadingPairs>
  <TitlesOfParts>
    <vt:vector size="91"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Лист Microsoft Excel</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465</cp:revision>
  <cp:lastPrinted>2024-05-16T06:59:56Z</cp:lastPrinted>
  <dcterms:created xsi:type="dcterms:W3CDTF">2023-09-26T07:39:46Z</dcterms:created>
  <dcterms:modified xsi:type="dcterms:W3CDTF">2025-03-20T08:50:43Z</dcterms:modified>
</cp:coreProperties>
</file>