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ebp" ContentType="image/pn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67"/>
  </p:notesMasterIdLst>
  <p:sldIdLst>
    <p:sldId id="256" r:id="rId3"/>
    <p:sldId id="291" r:id="rId4"/>
    <p:sldId id="259" r:id="rId5"/>
    <p:sldId id="260" r:id="rId6"/>
    <p:sldId id="261" r:id="rId7"/>
    <p:sldId id="262" r:id="rId8"/>
    <p:sldId id="263" r:id="rId9"/>
    <p:sldId id="299" r:id="rId10"/>
    <p:sldId id="297" r:id="rId11"/>
    <p:sldId id="300" r:id="rId12"/>
    <p:sldId id="346" r:id="rId13"/>
    <p:sldId id="313" r:id="rId14"/>
    <p:sldId id="296" r:id="rId15"/>
    <p:sldId id="264" r:id="rId16"/>
    <p:sldId id="265" r:id="rId17"/>
    <p:sldId id="266" r:id="rId18"/>
    <p:sldId id="267" r:id="rId19"/>
    <p:sldId id="268" r:id="rId20"/>
    <p:sldId id="336" r:id="rId21"/>
    <p:sldId id="275" r:id="rId22"/>
    <p:sldId id="375" r:id="rId23"/>
    <p:sldId id="298" r:id="rId24"/>
    <p:sldId id="342" r:id="rId25"/>
    <p:sldId id="304" r:id="rId26"/>
    <p:sldId id="314" r:id="rId27"/>
    <p:sldId id="270" r:id="rId28"/>
    <p:sldId id="301" r:id="rId29"/>
    <p:sldId id="308" r:id="rId30"/>
    <p:sldId id="343" r:id="rId31"/>
    <p:sldId id="345" r:id="rId32"/>
    <p:sldId id="307" r:id="rId33"/>
    <p:sldId id="339" r:id="rId34"/>
    <p:sldId id="344" r:id="rId35"/>
    <p:sldId id="310" r:id="rId36"/>
    <p:sldId id="312" r:id="rId37"/>
    <p:sldId id="338" r:id="rId38"/>
    <p:sldId id="370" r:id="rId39"/>
    <p:sldId id="309" r:id="rId40"/>
    <p:sldId id="372" r:id="rId41"/>
    <p:sldId id="316" r:id="rId42"/>
    <p:sldId id="276" r:id="rId43"/>
    <p:sldId id="356" r:id="rId44"/>
    <p:sldId id="357" r:id="rId45"/>
    <p:sldId id="368" r:id="rId46"/>
    <p:sldId id="279" r:id="rId47"/>
    <p:sldId id="280" r:id="rId48"/>
    <p:sldId id="317" r:id="rId49"/>
    <p:sldId id="318" r:id="rId50"/>
    <p:sldId id="319" r:id="rId51"/>
    <p:sldId id="320" r:id="rId52"/>
    <p:sldId id="321" r:id="rId53"/>
    <p:sldId id="322" r:id="rId54"/>
    <p:sldId id="323" r:id="rId55"/>
    <p:sldId id="324" r:id="rId56"/>
    <p:sldId id="325" r:id="rId57"/>
    <p:sldId id="326" r:id="rId58"/>
    <p:sldId id="373" r:id="rId59"/>
    <p:sldId id="374" r:id="rId60"/>
    <p:sldId id="337" r:id="rId61"/>
    <p:sldId id="334" r:id="rId62"/>
    <p:sldId id="328" r:id="rId63"/>
    <p:sldId id="331" r:id="rId64"/>
    <p:sldId id="289" r:id="rId65"/>
    <p:sldId id="290" r:id="rId66"/>
  </p:sldIdLst>
  <p:sldSz cx="12192000" cy="6858000"/>
  <p:notesSz cx="6761163" cy="98821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C42826A-633B-4B09-A979-B0D06A043CC1}">
          <p14:sldIdLst>
            <p14:sldId id="256"/>
            <p14:sldId id="291"/>
            <p14:sldId id="259"/>
            <p14:sldId id="260"/>
            <p14:sldId id="261"/>
            <p14:sldId id="262"/>
            <p14:sldId id="263"/>
            <p14:sldId id="299"/>
            <p14:sldId id="297"/>
            <p14:sldId id="300"/>
            <p14:sldId id="346"/>
            <p14:sldId id="313"/>
            <p14:sldId id="296"/>
            <p14:sldId id="264"/>
            <p14:sldId id="265"/>
            <p14:sldId id="266"/>
            <p14:sldId id="267"/>
            <p14:sldId id="268"/>
            <p14:sldId id="336"/>
            <p14:sldId id="275"/>
            <p14:sldId id="375"/>
            <p14:sldId id="298"/>
            <p14:sldId id="342"/>
            <p14:sldId id="304"/>
            <p14:sldId id="314"/>
            <p14:sldId id="270"/>
            <p14:sldId id="301"/>
            <p14:sldId id="308"/>
            <p14:sldId id="343"/>
            <p14:sldId id="345"/>
            <p14:sldId id="307"/>
            <p14:sldId id="339"/>
            <p14:sldId id="344"/>
            <p14:sldId id="310"/>
            <p14:sldId id="312"/>
            <p14:sldId id="338"/>
            <p14:sldId id="370"/>
            <p14:sldId id="309"/>
            <p14:sldId id="372"/>
            <p14:sldId id="316"/>
            <p14:sldId id="276"/>
            <p14:sldId id="356"/>
            <p14:sldId id="357"/>
            <p14:sldId id="368"/>
            <p14:sldId id="279"/>
            <p14:sldId id="280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73"/>
            <p14:sldId id="374"/>
            <p14:sldId id="337"/>
            <p14:sldId id="334"/>
            <p14:sldId id="328"/>
            <p14:sldId id="331"/>
            <p14:sldId id="289"/>
            <p14:sldId id="29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7712"/>
    <a:srgbClr val="F8AAB3"/>
    <a:srgbClr val="98E5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7" autoAdjust="0"/>
    <p:restoredTop sz="94405" autoAdjust="0"/>
  </p:normalViewPr>
  <p:slideViewPr>
    <p:cSldViewPr snapToGrid="0" showGuides="1">
      <p:cViewPr varScale="1">
        <p:scale>
          <a:sx n="100" d="100"/>
          <a:sy n="100" d="100"/>
        </p:scale>
        <p:origin x="9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0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1.xlsx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Численность трудоспособного населения</a:t>
            </a:r>
          </a:p>
        </c:rich>
      </c:tx>
      <c:layout>
        <c:manualLayout>
          <c:xMode val="edge"/>
          <c:yMode val="edge"/>
          <c:x val="0.21491041984172987"/>
          <c:y val="2.04429411221833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6039705611528598E-2"/>
          <c:y val="0.41088949952264697"/>
          <c:w val="0.94792058877694285"/>
          <c:h val="0.459101171904413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6970</c:v>
                </c:pt>
                <c:pt idx="1">
                  <c:v>6699</c:v>
                </c:pt>
                <c:pt idx="2">
                  <c:v>6524</c:v>
                </c:pt>
                <c:pt idx="3">
                  <c:v>6450</c:v>
                </c:pt>
                <c:pt idx="4">
                  <c:v>6380</c:v>
                </c:pt>
                <c:pt idx="5">
                  <c:v>6300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501707672"/>
        <c:axId val="501709240"/>
      </c:barChart>
      <c:catAx>
        <c:axId val="501707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1709240"/>
        <c:crosses val="autoZero"/>
        <c:auto val="1"/>
        <c:lblAlgn val="ctr"/>
        <c:lblOffset val="100"/>
        <c:noMultiLvlLbl val="0"/>
      </c:catAx>
      <c:valAx>
        <c:axId val="5017092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1707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2025 </a:t>
            </a:r>
            <a:r>
              <a:rPr lang="ru-RU" dirty="0"/>
              <a:t>год</a:t>
            </a:r>
          </a:p>
        </c:rich>
      </c:tx>
      <c:layout>
        <c:manualLayout>
          <c:xMode val="edge"/>
          <c:yMode val="edge"/>
          <c:x val="0.79703779829824539"/>
          <c:y val="7.08785253694892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056795683648949"/>
          <c:y val="0.11282047418291569"/>
          <c:w val="0.61093193485171371"/>
          <c:h val="0.8460119388457851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-0.15802540037581683"/>
                  <c:y val="0.192613508888836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3"/>
                <c:pt idx="0">
                  <c:v>            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104827.9</c:v>
                </c:pt>
                <c:pt idx="1">
                  <c:v>5179.7</c:v>
                </c:pt>
                <c:pt idx="2">
                  <c:v>305797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27948759738145268"/>
          <c:w val="1"/>
          <c:h val="0.671147380354073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Общегосударственные вопросы 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2.0871093715976625E-3"/>
                  <c:y val="-2.76792360463790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65946.8</c:v>
                </c:pt>
                <c:pt idx="1">
                  <c:v>92022.7</c:v>
                </c:pt>
                <c:pt idx="2">
                  <c:v>91316.6</c:v>
                </c:pt>
                <c:pt idx="3">
                  <c:v>79988.5</c:v>
                </c:pt>
                <c:pt idx="4">
                  <c:v>79375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Национальная оборона</c:v>
                </c:pt>
              </c:strCache>
            </c:strRef>
          </c:tx>
          <c:spPr>
            <a:solidFill>
              <a:schemeClr val="accent4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607.5</c:v>
                </c:pt>
                <c:pt idx="1">
                  <c:v>702.3</c:v>
                </c:pt>
                <c:pt idx="2">
                  <c:v>402.4</c:v>
                </c:pt>
                <c:pt idx="3">
                  <c:v>446.2</c:v>
                </c:pt>
                <c:pt idx="4">
                  <c:v>461.6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Национальная безопасность  и правоохранительная деятельность </c:v>
                </c:pt>
              </c:strCache>
            </c:strRef>
          </c:tx>
          <c:spPr>
            <a:solidFill>
              <a:schemeClr val="accent6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1.2522656229585975E-2"/>
                  <c:y val="-1.8740918524717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2.08232428052416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98.4</c:v>
                </c:pt>
                <c:pt idx="1">
                  <c:v>224</c:v>
                </c:pt>
                <c:pt idx="2">
                  <c:v>224</c:v>
                </c:pt>
                <c:pt idx="3">
                  <c:v>224</c:v>
                </c:pt>
                <c:pt idx="4">
                  <c:v>224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Национальная экономика </c:v>
                </c:pt>
              </c:strCache>
            </c:strRef>
          </c:tx>
          <c:spPr>
            <a:solidFill>
              <a:schemeClr val="accent2">
                <a:lumMod val="60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Лист1!$E$2:$E$6</c:f>
              <c:numCache>
                <c:formatCode>#,##0.00</c:formatCode>
                <c:ptCount val="5"/>
                <c:pt idx="0">
                  <c:v>86307.1</c:v>
                </c:pt>
                <c:pt idx="1">
                  <c:v>90838.2</c:v>
                </c:pt>
                <c:pt idx="2">
                  <c:v>37015</c:v>
                </c:pt>
                <c:pt idx="3">
                  <c:v>35413</c:v>
                </c:pt>
                <c:pt idx="4">
                  <c:v>45989.2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Жилищно-коммунальное  хозяйство </c:v>
                </c:pt>
              </c:strCache>
            </c:strRef>
          </c:tx>
          <c:spPr>
            <a:solidFill>
              <a:schemeClr val="accent4">
                <a:lumMod val="60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4.1742187431953251E-3"/>
                  <c:y val="-4.0454268067784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Лист1!$F$2:$F$6</c:f>
              <c:numCache>
                <c:formatCode>#,##0.00</c:formatCode>
                <c:ptCount val="5"/>
                <c:pt idx="0">
                  <c:v>59522.7</c:v>
                </c:pt>
                <c:pt idx="1">
                  <c:v>74503.3</c:v>
                </c:pt>
                <c:pt idx="2">
                  <c:v>23590.3</c:v>
                </c:pt>
                <c:pt idx="3">
                  <c:v>1439.1</c:v>
                </c:pt>
                <c:pt idx="4">
                  <c:v>1433.7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Охрана окружающей среды</c:v>
                </c:pt>
              </c:strCache>
            </c:strRef>
          </c:tx>
          <c:spPr>
            <a:solidFill>
              <a:schemeClr val="accent6">
                <a:lumMod val="60000"/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Лист1!$G$2:$G$6</c:f>
              <c:numCache>
                <c:formatCode>#,##0.00</c:formatCode>
                <c:ptCount val="5"/>
                <c:pt idx="0">
                  <c:v>0</c:v>
                </c:pt>
                <c:pt idx="1">
                  <c:v>397.1</c:v>
                </c:pt>
                <c:pt idx="2">
                  <c:v>231.8</c:v>
                </c:pt>
                <c:pt idx="3">
                  <c:v>208.2</c:v>
                </c:pt>
                <c:pt idx="4">
                  <c:v>226.1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Образование 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Лист1!$H$2:$H$6</c:f>
              <c:numCache>
                <c:formatCode>#,##0.00</c:formatCode>
                <c:ptCount val="5"/>
                <c:pt idx="0">
                  <c:v>146772.6</c:v>
                </c:pt>
                <c:pt idx="1">
                  <c:v>172515.3</c:v>
                </c:pt>
                <c:pt idx="2">
                  <c:v>167661.6</c:v>
                </c:pt>
                <c:pt idx="3">
                  <c:v>150992.1</c:v>
                </c:pt>
                <c:pt idx="4">
                  <c:v>154152.4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Культура, кинематография 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3.2527068967033346E-3"/>
                  <c:y val="-6.60043321105962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2522656229586128E-2"/>
                  <c:y val="-5.5358472092758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1.8740918524717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Лист1!$I$2:$I$6</c:f>
              <c:numCache>
                <c:formatCode>#,##0.00</c:formatCode>
                <c:ptCount val="5"/>
                <c:pt idx="0">
                  <c:v>46126.9</c:v>
                </c:pt>
                <c:pt idx="1">
                  <c:v>55323.3</c:v>
                </c:pt>
                <c:pt idx="2">
                  <c:v>58504</c:v>
                </c:pt>
                <c:pt idx="3">
                  <c:v>54686.400000000001</c:v>
                </c:pt>
                <c:pt idx="4">
                  <c:v>56131.199999999997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Социальная политика</c:v>
                </c:pt>
              </c:strCache>
            </c:strRef>
          </c:tx>
          <c:spPr>
            <a:solidFill>
              <a:schemeClr val="accent6">
                <a:lumMod val="80000"/>
                <a:lumOff val="20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7.5896494256409552E-3"/>
                  <c:y val="-4.6841784078487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5653320286982467E-2"/>
                  <c:y val="-6.60043321105963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Лист1!$J$2:$J$6</c:f>
              <c:numCache>
                <c:formatCode>#,##0.00</c:formatCode>
                <c:ptCount val="5"/>
                <c:pt idx="0">
                  <c:v>18054.3</c:v>
                </c:pt>
                <c:pt idx="1">
                  <c:v>39740.1</c:v>
                </c:pt>
                <c:pt idx="2">
                  <c:v>18382.2</c:v>
                </c:pt>
                <c:pt idx="3">
                  <c:v>27162.2</c:v>
                </c:pt>
                <c:pt idx="4">
                  <c:v>15750.1</c:v>
                </c:pt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Физическая культура и спорт </c:v>
                </c:pt>
              </c:strCache>
            </c:strRef>
          </c:tx>
          <c:spPr>
            <a:solidFill>
              <a:schemeClr val="accent2">
                <a:lumMod val="80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3.1306640573963407E-3"/>
                  <c:y val="-1.49042040249733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0435546857988313E-3"/>
                  <c:y val="-1.27750320214058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Лист1!$K$2:$K$6</c:f>
              <c:numCache>
                <c:formatCode>#,##0.00</c:formatCode>
                <c:ptCount val="5"/>
                <c:pt idx="0">
                  <c:v>97758.1</c:v>
                </c:pt>
                <c:pt idx="1">
                  <c:v>82649.899999999994</c:v>
                </c:pt>
                <c:pt idx="2">
                  <c:v>18474.7</c:v>
                </c:pt>
                <c:pt idx="3">
                  <c:v>10242.4</c:v>
                </c:pt>
                <c:pt idx="4">
                  <c:v>9946.1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506730176"/>
        <c:axId val="506730568"/>
      </c:barChart>
      <c:catAx>
        <c:axId val="506730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1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6730568"/>
        <c:crosses val="autoZero"/>
        <c:auto val="1"/>
        <c:lblAlgn val="ctr"/>
        <c:lblOffset val="100"/>
        <c:noMultiLvlLbl val="0"/>
      </c:catAx>
      <c:valAx>
        <c:axId val="50673056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506730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"/>
          <c:y val="8.3292971220966742E-3"/>
          <c:w val="0.44660919501506252"/>
          <c:h val="0.216587139368488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250" b="1" i="1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i="1" dirty="0" smtClean="0"/>
              <a:t>Структура муниципального долга</a:t>
            </a:r>
            <a:endParaRPr lang="ru-RU" b="1" i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5867633652184578E-2"/>
          <c:y val="0.16445137779409844"/>
          <c:w val="0.86853927779322038"/>
          <c:h val="0.4205424875669750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Кредиты</c:v>
                </c:pt>
                <c:pt idx="1">
                  <c:v>Муниципальные гарантии</c:v>
                </c:pt>
                <c:pt idx="2">
                  <c:v>Муниципальные ценные бумаги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Кредиты</c:v>
                </c:pt>
                <c:pt idx="1">
                  <c:v>Муниципальные гарантии</c:v>
                </c:pt>
                <c:pt idx="2">
                  <c:v>Муниципальные ценные бумаги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Кредиты</c:v>
                </c:pt>
                <c:pt idx="1">
                  <c:v>Муниципальные гарантии</c:v>
                </c:pt>
                <c:pt idx="2">
                  <c:v>Муниципальные ценные бумаги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Кредиты</c:v>
                </c:pt>
                <c:pt idx="1">
                  <c:v>Муниципальные гарантии</c:v>
                </c:pt>
                <c:pt idx="2">
                  <c:v>Муниципальные ценные бумаги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Кредиты</c:v>
                </c:pt>
                <c:pt idx="1">
                  <c:v>Муниципальные гарантии</c:v>
                </c:pt>
                <c:pt idx="2">
                  <c:v>Муниципальные ценные бумаги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511347656"/>
        <c:axId val="511344912"/>
        <c:axId val="0"/>
      </c:bar3DChart>
      <c:catAx>
        <c:axId val="511347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1344912"/>
        <c:crosses val="autoZero"/>
        <c:auto val="1"/>
        <c:lblAlgn val="ctr"/>
        <c:lblOffset val="100"/>
        <c:noMultiLvlLbl val="0"/>
      </c:catAx>
      <c:valAx>
        <c:axId val="511344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1347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166865260248301"/>
          <c:y val="0.93929657175653636"/>
          <c:w val="0.60200019049433284"/>
          <c:h val="6.07034282434636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244424220841743"/>
          <c:y val="1.7213832976766135E-2"/>
          <c:w val="0.6297896305675359"/>
          <c:h val="0.9827861670232338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96%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4 </a:t>
                    </a:r>
                    <a:r>
                      <a:rPr lang="en-US" dirty="0">
                        <a:latin typeface="Times New Roman" pitchFamily="18" charset="0"/>
                        <a:cs typeface="Times New Roman" pitchFamily="18" charset="0"/>
                      </a:rPr>
                      <a:t>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</c:v>
                </c:pt>
                <c:pt idx="1">
                  <c:v>Непрогрммные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96</c:v>
                </c:pt>
                <c:pt idx="1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07983700126101"/>
          <c:y val="0"/>
          <c:w val="0.71723754991093536"/>
          <c:h val="0.982786214223222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96,7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3,3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</c:v>
                </c:pt>
                <c:pt idx="1">
                  <c:v>Непрогрммные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95.2</c:v>
                </c:pt>
                <c:pt idx="1">
                  <c:v>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260795623386583E-2"/>
          <c:y val="0.12730175394742324"/>
          <c:w val="0.71723754991093536"/>
          <c:h val="0.982786214223222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96,7%</a:t>
                    </a:r>
                    <a:endParaRPr lang="en-US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3,3%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>
                        <a:latin typeface="Times New Roman" pitchFamily="18" charset="0"/>
                        <a:cs typeface="Times New Roman" pitchFamily="18" charset="0"/>
                      </a:rPr>
                      <a:t>1,0%</a:t>
                    </a:r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</c:v>
                </c:pt>
                <c:pt idx="1">
                  <c:v>Непрогрммные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96.7</c:v>
                </c:pt>
                <c:pt idx="1">
                  <c:v>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36426414308619465"/>
          <c:y val="0.11565970724177038"/>
          <c:w val="0.60715186210679573"/>
          <c:h val="0.8644116097763925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explosion val="1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6"/>
            <c:bubble3D val="0"/>
            <c:explosion val="13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7"/>
            <c:bubble3D val="0"/>
            <c:explosion val="6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3.220365913405665E-2"/>
                  <c:y val="-4.53524682682064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3049379677731502E-2"/>
                  <c:y val="-0.1140807503793484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0003672215191705E-2"/>
                  <c:y val="9.913653594354551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7074406484263779E-2"/>
                  <c:y val="4.3828009711718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8485191193106949E-2"/>
                  <c:y val="1.892133465130961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3051331072576467E-4"/>
                  <c:y val="0.1032218431909326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15936,0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5.3989917282647397E-2"/>
                  <c:y val="9.00820132120051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0699558403233117E-2"/>
                  <c:y val="1.64669185657495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3615319118468281E-2"/>
                  <c:y val="-8.73594761050908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2.5065132371297053E-2"/>
                  <c:y val="-5.882164198672389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Образование</c:v>
                </c:pt>
                <c:pt idx="3">
                  <c:v>Национаяльная  оборона</c:v>
                </c:pt>
                <c:pt idx="4">
                  <c:v>Национальная экономика</c:v>
                </c:pt>
                <c:pt idx="5">
                  <c:v>Культура, кинематография</c:v>
                </c:pt>
                <c:pt idx="6">
                  <c:v>Жилищно-коммунальное хозяйство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Лист1!$B$2:$B$11</c:f>
              <c:numCache>
                <c:formatCode>#,##0.00</c:formatCode>
                <c:ptCount val="10"/>
                <c:pt idx="0">
                  <c:v>91316.6</c:v>
                </c:pt>
                <c:pt idx="1">
                  <c:v>224</c:v>
                </c:pt>
                <c:pt idx="2">
                  <c:v>167661.6</c:v>
                </c:pt>
                <c:pt idx="3" formatCode="0.0">
                  <c:v>402.4</c:v>
                </c:pt>
                <c:pt idx="4">
                  <c:v>37015</c:v>
                </c:pt>
                <c:pt idx="5">
                  <c:v>58504</c:v>
                </c:pt>
                <c:pt idx="6">
                  <c:v>23590.3</c:v>
                </c:pt>
                <c:pt idx="7">
                  <c:v>18382.2</c:v>
                </c:pt>
                <c:pt idx="8">
                  <c:v>18474.7</c:v>
                </c:pt>
                <c:pt idx="9">
                  <c:v>397.1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488531364145701E-3"/>
          <c:y val="0.10856706148035357"/>
          <c:w val="0.30519471701757128"/>
          <c:h val="0.889331193193919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1694324025134533"/>
          <c:y val="0.17213593057443602"/>
          <c:w val="0.45424800709100593"/>
          <c:h val="0.6474988795315489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2026</c:v>
                </c:pt>
              </c:strCache>
            </c:strRef>
          </c:tx>
          <c:explosion val="6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3.220365913405665E-2"/>
                  <c:y val="-4.53524682682064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6385828508085526E-3"/>
                  <c:y val="-7.83511441498163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2486082831377405E-2"/>
                  <c:y val="-6.820987631920265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1844499366858416E-3"/>
                  <c:y val="7.87023495795172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0573729801191013E-2"/>
                  <c:y val="0.1620085265067087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0.17360131459835995"/>
                  <c:y val="0.1724164459679450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36261,4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5747504678830783E-2"/>
                  <c:y val="3.76771006720271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0699558403233117E-2"/>
                  <c:y val="1.64669185657495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3615319118468281E-2"/>
                  <c:y val="-8.73594761050908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2.4260364640525028E-2"/>
                  <c:y val="-3.9231308957667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 </c:v>
                </c:pt>
                <c:pt idx="1">
                  <c:v>Национальная безопасность  и правоохранительная деятельность </c:v>
                </c:pt>
                <c:pt idx="2">
                  <c:v>Национальная экономика </c:v>
                </c:pt>
                <c:pt idx="3">
                  <c:v>Национальная оборона</c:v>
                </c:pt>
                <c:pt idx="4">
                  <c:v>Жилищно-коммунальное  хозяйство </c:v>
                </c:pt>
                <c:pt idx="5">
                  <c:v>Охрана окружающей среды</c:v>
                </c:pt>
                <c:pt idx="6">
                  <c:v>Образование </c:v>
                </c:pt>
                <c:pt idx="7">
                  <c:v>Культура, кинематография </c:v>
                </c:pt>
                <c:pt idx="8">
                  <c:v>Социальная политика</c:v>
                </c:pt>
                <c:pt idx="9">
                  <c:v>Физическая культура и спорт </c:v>
                </c:pt>
              </c:strCache>
            </c:strRef>
          </c:cat>
          <c:val>
            <c:numRef>
              <c:f>Лист1!$B$2:$B$11</c:f>
              <c:numCache>
                <c:formatCode>#,##0.00</c:formatCode>
                <c:ptCount val="10"/>
                <c:pt idx="0">
                  <c:v>79988.5</c:v>
                </c:pt>
                <c:pt idx="1">
                  <c:v>224</c:v>
                </c:pt>
                <c:pt idx="2">
                  <c:v>35413</c:v>
                </c:pt>
                <c:pt idx="3" formatCode="0.0">
                  <c:v>446.2</c:v>
                </c:pt>
                <c:pt idx="4">
                  <c:v>1439.1</c:v>
                </c:pt>
                <c:pt idx="5">
                  <c:v>208.2</c:v>
                </c:pt>
                <c:pt idx="6">
                  <c:v>150992.1</c:v>
                </c:pt>
                <c:pt idx="7">
                  <c:v>54686.400000000001</c:v>
                </c:pt>
                <c:pt idx="8">
                  <c:v>27462.2</c:v>
                </c:pt>
                <c:pt idx="9">
                  <c:v>10242.4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9304502026683729E-2"/>
          <c:y val="3.0863470957976209E-2"/>
          <c:w val="0.38583554778028795"/>
          <c:h val="0.929968406636275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2550047212345362"/>
          <c:y val="0.21564097758587139"/>
          <c:w val="0.65908766926693563"/>
          <c:h val="0.7821893124872615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explosion val="1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7"/>
            <c:bubble3D val="0"/>
            <c:explosion val="6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3.220365913405665E-2"/>
                  <c:y val="-4.535246826820649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36018,3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6385828508085526E-3"/>
                  <c:y val="-7.83511441498163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5.917191910159658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7481549097418661E-2"/>
                  <c:y val="8.993037622940974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2004157126974861"/>
                  <c:y val="-2.251168012940355E-2"/>
                </c:manualLayout>
              </c:layout>
              <c:tx>
                <c:rich>
                  <a:bodyPr/>
                  <a:lstStyle/>
                  <a:p>
                    <a:r>
                      <a:rPr lang="en-US" b="1" i="0" baseline="0" dirty="0" smtClean="0"/>
                      <a:t>36261,4</a:t>
                    </a:r>
                    <a:endParaRPr lang="en-US" b="1" i="0" baseline="0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0.13241699289438949"/>
                  <c:y val="0.1045210775360363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0699558403233117E-2"/>
                  <c:y val="1.64669185657495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3615319118468281E-2"/>
                  <c:y val="-8.73594761050908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2.4260364640525028E-2"/>
                  <c:y val="-3.9231308957667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6.3001995176889605E-2"/>
                  <c:y val="-7.695482749353917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Национальная безопасность и правоохранительная деятельность</c:v>
                </c:pt>
                <c:pt idx="3">
                  <c:v>Образование</c:v>
                </c:pt>
                <c:pt idx="4">
                  <c:v>Национальная экономика</c:v>
                </c:pt>
                <c:pt idx="5">
                  <c:v>Культура, кинематография</c:v>
                </c:pt>
                <c:pt idx="6">
                  <c:v>Жилищно-коммунальное хозяйство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Лист1!$B$2:$B$12</c:f>
              <c:numCache>
                <c:formatCode>#,##0.00</c:formatCode>
                <c:ptCount val="11"/>
                <c:pt idx="0">
                  <c:v>79375</c:v>
                </c:pt>
                <c:pt idx="1">
                  <c:v>461.6</c:v>
                </c:pt>
                <c:pt idx="2">
                  <c:v>224</c:v>
                </c:pt>
                <c:pt idx="3">
                  <c:v>45989.2</c:v>
                </c:pt>
                <c:pt idx="4">
                  <c:v>1433.7</c:v>
                </c:pt>
                <c:pt idx="5">
                  <c:v>226.1</c:v>
                </c:pt>
                <c:pt idx="6">
                  <c:v>154152.4</c:v>
                </c:pt>
                <c:pt idx="7">
                  <c:v>56131.199999999997</c:v>
                </c:pt>
                <c:pt idx="8">
                  <c:v>15750.1</c:v>
                </c:pt>
                <c:pt idx="9">
                  <c:v>9946.1</c:v>
                </c:pt>
                <c:pt idx="10">
                  <c:v>25709.5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056526156808736E-2"/>
          <c:y val="0.14560790684934161"/>
          <c:w val="0.92867759255174109"/>
          <c:h val="0.538841385679006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75799.100000000006</c:v>
                </c:pt>
                <c:pt idx="1">
                  <c:v>94866.7</c:v>
                </c:pt>
                <c:pt idx="2">
                  <c:v>104827.9</c:v>
                </c:pt>
                <c:pt idx="3">
                  <c:v>113410.1</c:v>
                </c:pt>
                <c:pt idx="4">
                  <c:v>130163.7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 налоговые доходы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 formatCode="0.0">
                  <c:v>6215</c:v>
                </c:pt>
                <c:pt idx="1">
                  <c:v>6592.2</c:v>
                </c:pt>
                <c:pt idx="2">
                  <c:v>5179.7</c:v>
                </c:pt>
                <c:pt idx="3">
                  <c:v>5352.5</c:v>
                </c:pt>
                <c:pt idx="4">
                  <c:v>5564.8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06734880"/>
        <c:axId val="506735272"/>
      </c:barChart>
      <c:catAx>
        <c:axId val="50673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6735272"/>
        <c:crosses val="autoZero"/>
        <c:auto val="1"/>
        <c:lblAlgn val="ctr"/>
        <c:lblOffset val="100"/>
        <c:noMultiLvlLbl val="0"/>
      </c:catAx>
      <c:valAx>
        <c:axId val="506735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6734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652882550520344E-3"/>
          <c:y val="0.23070616059397681"/>
          <c:w val="0.96761028414571726"/>
          <c:h val="0.513726844087854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прибыль, доходы 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3.563006123671799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1756021756021794E-2"/>
                  <c:y val="1.681327427833424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608826343035647E-3"/>
                  <c:y val="-1.9980592736350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9704713760499969E-2"/>
                  <c:y val="9.362004725890918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0360010360010361E-3"/>
                  <c:y val="-1.026392397093361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29030.799999999999</c:v>
                </c:pt>
                <c:pt idx="1">
                  <c:v>36396.199999999997</c:v>
                </c:pt>
                <c:pt idx="2">
                  <c:v>38664.9</c:v>
                </c:pt>
                <c:pt idx="3">
                  <c:v>40495</c:v>
                </c:pt>
                <c:pt idx="4">
                  <c:v>45196.5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Налоги на товары (услуги) реализуемые на территории РФ</c:v>
                </c:pt>
              </c:strCache>
            </c:strRef>
          </c:tx>
          <c:spPr>
            <a:gradFill flip="none" rotWithShape="1">
              <a:gsLst>
                <a:gs pos="0">
                  <a:schemeClr val="accent2"/>
                </a:gs>
                <a:gs pos="75000">
                  <a:schemeClr val="accent2">
                    <a:lumMod val="60000"/>
                    <a:lumOff val="40000"/>
                  </a:schemeClr>
                </a:gs>
                <a:gs pos="51000">
                  <a:schemeClr val="accent2">
                    <a:alpha val="75000"/>
                  </a:schemeClr>
                </a:gs>
                <a:gs pos="100000">
                  <a:schemeClr val="accent2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0764050764050765E-2"/>
                  <c:y val="1.240367106730313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3828023828023827E-2"/>
                  <c:y val="-5.246900580947968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2887361663410511E-2"/>
                  <c:y val="1.06150324812408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4400300588981991E-2"/>
                  <c:y val="-3.07929570892067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5.780401626654686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29772.7</c:v>
                </c:pt>
                <c:pt idx="1">
                  <c:v>28852.6</c:v>
                </c:pt>
                <c:pt idx="2">
                  <c:v>33094.400000000001</c:v>
                </c:pt>
                <c:pt idx="3">
                  <c:v>33258</c:v>
                </c:pt>
                <c:pt idx="4">
                  <c:v>43834.2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Налоги на совокупный доход </c:v>
                </c:pt>
              </c:strCache>
            </c:strRef>
          </c:tx>
          <c:spPr>
            <a:gradFill flip="none" rotWithShape="1">
              <a:gsLst>
                <a:gs pos="0">
                  <a:schemeClr val="accent3"/>
                </a:gs>
                <a:gs pos="75000">
                  <a:schemeClr val="accent3">
                    <a:lumMod val="60000"/>
                    <a:lumOff val="40000"/>
                  </a:schemeClr>
                </a:gs>
                <a:gs pos="51000">
                  <a:schemeClr val="accent3">
                    <a:alpha val="75000"/>
                  </a:schemeClr>
                </a:gs>
                <a:gs pos="100000">
                  <a:schemeClr val="accent3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0720020720020721E-3"/>
                  <c:y val="-1.585855452570365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1440041440041443E-3"/>
                  <c:y val="-5.916341893889777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326648271530161E-3"/>
                  <c:y val="-5.89909514517858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3456858102528155E-3"/>
                  <c:y val="-1.769605572083262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1440041440041443E-3"/>
                  <c:y val="-2.303168124680557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2260.6</c:v>
                </c:pt>
                <c:pt idx="1">
                  <c:v>2804.1</c:v>
                </c:pt>
                <c:pt idx="2">
                  <c:v>3159.5</c:v>
                </c:pt>
                <c:pt idx="3">
                  <c:v>3337.8</c:v>
                </c:pt>
                <c:pt idx="4">
                  <c:v>3516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Налог на имущество</c:v>
                </c:pt>
              </c:strCache>
            </c:strRef>
          </c:tx>
          <c:spPr>
            <a:gradFill flip="none" rotWithShape="1">
              <a:gsLst>
                <a:gs pos="0">
                  <a:schemeClr val="accent4"/>
                </a:gs>
                <a:gs pos="75000">
                  <a:schemeClr val="accent4">
                    <a:lumMod val="60000"/>
                    <a:lumOff val="40000"/>
                  </a:schemeClr>
                </a:gs>
                <a:gs pos="51000">
                  <a:schemeClr val="accent4">
                    <a:alpha val="75000"/>
                  </a:schemeClr>
                </a:gs>
                <a:gs pos="100000">
                  <a:schemeClr val="accent4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482832290983658E-18"/>
                  <c:y val="-2.093896710728369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2880082880082886E-3"/>
                  <c:y val="-7.785277671117106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1440041440042198E-3"/>
                  <c:y val="-4.589402872060174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6.2160062160061397E-3"/>
                  <c:y val="-2.716931665061376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8648018648018648E-2"/>
                  <c:y val="-3.163425702328495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Лист1!$E$2:$E$6</c:f>
              <c:numCache>
                <c:formatCode>#,##0.00</c:formatCode>
                <c:ptCount val="5"/>
                <c:pt idx="0">
                  <c:v>7154.2000000000007</c:v>
                </c:pt>
                <c:pt idx="1">
                  <c:v>7493.8</c:v>
                </c:pt>
                <c:pt idx="2">
                  <c:v>8738.5</c:v>
                </c:pt>
                <c:pt idx="3">
                  <c:v>8907</c:v>
                </c:pt>
                <c:pt idx="4">
                  <c:v>9110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Налоги, сборы и регулярные платежи за пользование природными ресурсами</c:v>
                </c:pt>
              </c:strCache>
            </c:strRef>
          </c:tx>
          <c:spPr>
            <a:gradFill flip="none" rotWithShape="1">
              <a:gsLst>
                <a:gs pos="0">
                  <a:schemeClr val="accent5"/>
                </a:gs>
                <a:gs pos="75000">
                  <a:schemeClr val="accent5">
                    <a:lumMod val="60000"/>
                    <a:lumOff val="40000"/>
                  </a:schemeClr>
                </a:gs>
                <a:gs pos="51000">
                  <a:schemeClr val="accent5">
                    <a:alpha val="75000"/>
                  </a:schemeClr>
                </a:gs>
                <a:gs pos="100000">
                  <a:schemeClr val="accent5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108003108003108E-3"/>
                  <c:y val="-4.76288487380206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8648018648018648E-2"/>
                  <c:y val="-6.09683326943940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166970897733929E-2"/>
                  <c:y val="-6.435833808638467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1826479029106944E-2"/>
                  <c:y val="-4.17807275501664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8.2880082880082886E-3"/>
                  <c:y val="-6.664069155043310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Лист1!$F$2:$F$6</c:f>
              <c:numCache>
                <c:formatCode>#,##0.00</c:formatCode>
                <c:ptCount val="5"/>
                <c:pt idx="0">
                  <c:v>6776.8</c:v>
                </c:pt>
                <c:pt idx="1">
                  <c:v>18500</c:v>
                </c:pt>
                <c:pt idx="2">
                  <c:v>20157.8</c:v>
                </c:pt>
                <c:pt idx="3">
                  <c:v>21004.400000000001</c:v>
                </c:pt>
                <c:pt idx="4">
                  <c:v>21844.6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Государственная пошлина </c:v>
                </c:pt>
              </c:strCache>
            </c:strRef>
          </c:tx>
          <c:spPr>
            <a:gradFill flip="none" rotWithShape="1">
              <a:gsLst>
                <a:gs pos="0">
                  <a:schemeClr val="accent6"/>
                </a:gs>
                <a:gs pos="75000">
                  <a:schemeClr val="accent6">
                    <a:lumMod val="60000"/>
                    <a:lumOff val="40000"/>
                  </a:schemeClr>
                </a:gs>
                <a:gs pos="51000">
                  <a:schemeClr val="accent6">
                    <a:alpha val="75000"/>
                  </a:schemeClr>
                </a:gs>
                <a:gs pos="100000">
                  <a:schemeClr val="accent6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6576016576016577E-2"/>
                  <c:y val="-6.901589314025187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9.3240093240093622E-3"/>
                  <c:y val="-2.389658468261217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2520072520072523E-3"/>
                  <c:y val="-2.820873300342151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3044131715178243E-3"/>
                  <c:y val="-2.204872556499719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1.371426878319433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Лист1!$G$2:$G$6</c:f>
              <c:numCache>
                <c:formatCode>#,##0.00</c:formatCode>
                <c:ptCount val="5"/>
                <c:pt idx="0">
                  <c:v>804</c:v>
                </c:pt>
                <c:pt idx="1">
                  <c:v>820</c:v>
                </c:pt>
                <c:pt idx="2">
                  <c:v>1014.8</c:v>
                </c:pt>
                <c:pt idx="3">
                  <c:v>1055.4000000000001</c:v>
                </c:pt>
                <c:pt idx="4">
                  <c:v>1097.5999999999999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Доходы от использования имущества, находящегося в государственной и муниципальной собственности 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60000"/>
                  </a:schemeClr>
                </a:gs>
                <a:gs pos="75000">
                  <a:schemeClr val="accent1">
                    <a:lumMod val="60000"/>
                    <a:lumMod val="60000"/>
                    <a:lumOff val="40000"/>
                  </a:schemeClr>
                </a:gs>
                <a:gs pos="51000">
                  <a:schemeClr val="accent1">
                    <a:lumMod val="60000"/>
                    <a:alpha val="75000"/>
                  </a:schemeClr>
                </a:gs>
                <a:gs pos="100000">
                  <a:schemeClr val="accent1">
                    <a:lumMod val="60000"/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108003108003108E-2"/>
                  <c:y val="-7.696692098191489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216006216006216E-3"/>
                  <c:y val="-4.11800711205499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8648018648018648E-2"/>
                  <c:y val="-2.818828899648209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0765596394803224E-2"/>
                  <c:y val="-2.139747112984348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554001554001554E-2"/>
                  <c:y val="-2.573729083488270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Лист1!$H$2:$H$6</c:f>
              <c:numCache>
                <c:formatCode>#,##0.00</c:formatCode>
                <c:ptCount val="5"/>
                <c:pt idx="0">
                  <c:v>3636.2</c:v>
                </c:pt>
                <c:pt idx="1">
                  <c:v>4585</c:v>
                </c:pt>
                <c:pt idx="2">
                  <c:v>4775.5</c:v>
                </c:pt>
                <c:pt idx="3">
                  <c:v>4962</c:v>
                </c:pt>
                <c:pt idx="4">
                  <c:v>5149.2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Платежи при пользовании природными ресурсами 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lumMod val="60000"/>
                  </a:schemeClr>
                </a:gs>
                <a:gs pos="75000">
                  <a:schemeClr val="accent2">
                    <a:lumMod val="60000"/>
                    <a:lumMod val="60000"/>
                    <a:lumOff val="40000"/>
                  </a:schemeClr>
                </a:gs>
                <a:gs pos="51000">
                  <a:schemeClr val="accent2">
                    <a:lumMod val="60000"/>
                    <a:alpha val="75000"/>
                  </a:schemeClr>
                </a:gs>
                <a:gs pos="100000">
                  <a:schemeClr val="accent2">
                    <a:lumMod val="60000"/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3.7986265832786926E-17"/>
                  <c:y val="-9.533209521558118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1217652686070518E-3"/>
                  <c:y val="-3.361426952392945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669708977339058E-2"/>
                  <c:y val="-4.11355471440952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9684019684019685E-2"/>
                  <c:y val="-4.116665802475551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Лист1!$I$2:$I$6</c:f>
              <c:numCache>
                <c:formatCode>#,##0.00</c:formatCode>
                <c:ptCount val="5"/>
                <c:pt idx="0">
                  <c:v>15.6</c:v>
                </c:pt>
                <c:pt idx="1">
                  <c:v>16.600000000000001</c:v>
                </c:pt>
                <c:pt idx="2">
                  <c:v>13.2</c:v>
                </c:pt>
                <c:pt idx="3">
                  <c:v>13.9</c:v>
                </c:pt>
                <c:pt idx="4">
                  <c:v>14.1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Доходы от оказания платных услуг 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lumMod val="60000"/>
                  </a:schemeClr>
                </a:gs>
                <a:gs pos="75000">
                  <a:schemeClr val="accent3">
                    <a:lumMod val="60000"/>
                    <a:lumMod val="60000"/>
                    <a:lumOff val="40000"/>
                  </a:schemeClr>
                </a:gs>
                <a:gs pos="51000">
                  <a:schemeClr val="accent3">
                    <a:lumMod val="60000"/>
                    <a:alpha val="75000"/>
                  </a:schemeClr>
                </a:gs>
                <a:gs pos="100000">
                  <a:schemeClr val="accent3">
                    <a:lumMod val="60000"/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36001036001017E-3"/>
                  <c:y val="-1.182401429912271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0720020720020721E-3"/>
                  <c:y val="-3.899824980854878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8394993749324457E-2"/>
                  <c:y val="-7.791795159043614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1374422737839027E-2"/>
                  <c:y val="-0.1015992474129821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8016058016057866E-2"/>
                  <c:y val="-5.456255879586090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Лист1!$J$2:$J$6</c:f>
              <c:numCache>
                <c:formatCode>#,##0.00</c:formatCode>
                <c:ptCount val="5"/>
                <c:pt idx="0">
                  <c:v>2127.6999999999998</c:v>
                </c:pt>
                <c:pt idx="1">
                  <c:v>1000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Доходы от продажи материальных и нематериальных активов 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lumMod val="60000"/>
                  </a:schemeClr>
                </a:gs>
                <a:gs pos="75000">
                  <a:schemeClr val="accent4">
                    <a:lumMod val="60000"/>
                    <a:lumMod val="60000"/>
                    <a:lumOff val="40000"/>
                  </a:schemeClr>
                </a:gs>
                <a:gs pos="51000">
                  <a:schemeClr val="accent4">
                    <a:lumMod val="60000"/>
                    <a:alpha val="75000"/>
                  </a:schemeClr>
                </a:gs>
                <a:gs pos="100000">
                  <a:schemeClr val="accent4">
                    <a:lumMod val="60000"/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656047656047654E-2"/>
                  <c:y val="-2.535548746351988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9684019684019647E-2"/>
                  <c:y val="-4.127890943981268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Лист1!$K$2:$K$6</c:f>
              <c:numCache>
                <c:formatCode>#,##0.00</c:formatCode>
                <c:ptCount val="5"/>
                <c:pt idx="0">
                  <c:v>2707</c:v>
                </c:pt>
                <c:pt idx="1">
                  <c:v>6564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Штрафы, санкции, возмещение ущерба 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lumMod val="60000"/>
                  </a:schemeClr>
                </a:gs>
                <a:gs pos="75000">
                  <a:schemeClr val="accent5">
                    <a:lumMod val="60000"/>
                    <a:lumMod val="60000"/>
                    <a:lumOff val="40000"/>
                  </a:schemeClr>
                </a:gs>
                <a:gs pos="51000">
                  <a:schemeClr val="accent5">
                    <a:lumMod val="60000"/>
                    <a:alpha val="75000"/>
                  </a:schemeClr>
                </a:gs>
                <a:gs pos="100000">
                  <a:schemeClr val="accent5">
                    <a:lumMod val="60000"/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2520072520072714E-3"/>
                  <c:y val="-9.37986409807958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108003108003108E-2"/>
                  <c:y val="-6.23506857350327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1826479029106944E-3"/>
                  <c:y val="-2.92442278205348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4852356880249907E-2"/>
                  <c:y val="-5.172376500914808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072002072002057E-2"/>
                  <c:y val="-8.035109584488768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Лист1!$L$2:$L$6</c:f>
              <c:numCache>
                <c:formatCode>#,##0.00</c:formatCode>
                <c:ptCount val="5"/>
                <c:pt idx="0">
                  <c:v>135.5</c:v>
                </c:pt>
                <c:pt idx="1">
                  <c:v>720.6</c:v>
                </c:pt>
                <c:pt idx="2">
                  <c:v>394</c:v>
                </c:pt>
                <c:pt idx="3">
                  <c:v>376.6</c:v>
                </c:pt>
                <c:pt idx="4">
                  <c:v>401.5</c:v>
                </c:pt>
              </c:numCache>
            </c:numRef>
          </c:val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 Прочие неналоговые доходы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lumMod val="60000"/>
                  </a:schemeClr>
                </a:gs>
                <a:gs pos="75000">
                  <a:schemeClr val="accent6">
                    <a:lumMod val="60000"/>
                    <a:lumMod val="60000"/>
                    <a:lumOff val="40000"/>
                  </a:schemeClr>
                </a:gs>
                <a:gs pos="51000">
                  <a:schemeClr val="accent6">
                    <a:lumMod val="60000"/>
                    <a:alpha val="75000"/>
                  </a:schemeClr>
                </a:gs>
                <a:gs pos="100000">
                  <a:schemeClr val="accent6">
                    <a:lumMod val="60000"/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1756021756021756E-2"/>
                  <c:y val="-9.55211638511850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2792022792022793E-2"/>
                  <c:y val="-9.963455953310334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6974122148856883E-2"/>
                  <c:y val="-5.079962370649106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2730591611642621E-2"/>
                  <c:y val="-1.881467544684867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Лист1!$M$2:$M$6</c:f>
              <c:numCache>
                <c:formatCode>#,##0.00</c:formatCode>
                <c:ptCount val="5"/>
                <c:pt idx="0">
                  <c:v>300</c:v>
                </c:pt>
                <c:pt idx="1">
                  <c:v>270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355"/>
        <c:overlap val="-70"/>
        <c:axId val="506732136"/>
        <c:axId val="506730960"/>
      </c:barChart>
      <c:valAx>
        <c:axId val="506730960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506732136"/>
        <c:crosses val="autoZero"/>
        <c:crossBetween val="between"/>
      </c:valAx>
      <c:catAx>
        <c:axId val="506732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1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67309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1198294269160401E-3"/>
          <c:y val="0.80402989805357683"/>
          <c:w val="0.74834792504083847"/>
          <c:h val="0.195348481163998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00" b="1" i="1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2025 год</a:t>
            </a:r>
            <a:endParaRPr lang="ru-RU" dirty="0"/>
          </a:p>
        </c:rich>
      </c:tx>
      <c:layout>
        <c:manualLayout>
          <c:xMode val="edge"/>
          <c:yMode val="edge"/>
          <c:x val="0.53819854538594536"/>
          <c:y val="5.85794355599953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1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67361593402225883"/>
          <c:y val="0.30757599448721712"/>
          <c:w val="0.28253584180821589"/>
          <c:h val="0.6819854874329582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2"/>
              <c:layout>
                <c:manualLayout>
                  <c:x val="-1.0755930159289462E-2"/>
                  <c:y val="-0.109190531407918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5010716407056342E-2"/>
                      <c:h val="0.14168537009259927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2.4987493760995957E-2"/>
                  <c:y val="-0.110480427053678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0043960982792705E-2"/>
                  <c:y val="6.97183717849178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6161996165129782E-2"/>
                  <c:y val="9.26006387300673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6.4535580955736388E-2"/>
                  <c:y val="2.95602919118175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3218061380508102E-2"/>
                      <c:h val="0.11093195642908935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-5.9385791218644061E-2"/>
                  <c:y val="-6.1309645709604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8.0500726660478472E-2"/>
                  <c:y val="-0.146565442157291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8.7413811404786594E-3"/>
                  <c:y val="-0.175602683883965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8.426403183077788E-2"/>
                  <c:y val="-0.159465962993507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8.2563479749491145E-2"/>
                  <c:y val="-3.75406124945342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</c:v>
                </c:pt>
                <c:pt idx="4">
                  <c:v>Налоги, сборы и регулярные платежи за пользование природными ресурсами</c:v>
                </c:pt>
                <c:pt idx="5">
                  <c:v>Государственная пошлина </c:v>
                </c:pt>
                <c:pt idx="6">
                  <c:v>Доходы от использования имущества, находящегося в государственной и муниципальной собственности </c:v>
                </c:pt>
                <c:pt idx="7">
                  <c:v>Платежи при пользовании природными ресурсами </c:v>
                </c:pt>
                <c:pt idx="8">
                  <c:v>Доходы от оказания платных услуг </c:v>
                </c:pt>
                <c:pt idx="9">
                  <c:v>Доходы от продажи материальных и нематериальных активов </c:v>
                </c:pt>
                <c:pt idx="10">
                  <c:v>Штрафы, санкции, возмещение ущерба </c:v>
                </c:pt>
                <c:pt idx="11">
                  <c:v> Прочие неналоговые доходы</c:v>
                </c:pt>
              </c:strCache>
            </c:strRef>
          </c:cat>
          <c:val>
            <c:numRef>
              <c:f>Лист1!$B$2:$B$13</c:f>
              <c:numCache>
                <c:formatCode>#,##0.00</c:formatCode>
                <c:ptCount val="12"/>
                <c:pt idx="0">
                  <c:v>38664.9</c:v>
                </c:pt>
                <c:pt idx="1">
                  <c:v>33092.400000000001</c:v>
                </c:pt>
                <c:pt idx="2">
                  <c:v>3159.5</c:v>
                </c:pt>
                <c:pt idx="3">
                  <c:v>8738.5</c:v>
                </c:pt>
                <c:pt idx="4">
                  <c:v>20157.8</c:v>
                </c:pt>
                <c:pt idx="5">
                  <c:v>1014.8</c:v>
                </c:pt>
                <c:pt idx="6">
                  <c:v>4772.5</c:v>
                </c:pt>
                <c:pt idx="7">
                  <c:v>13.2</c:v>
                </c:pt>
                <c:pt idx="8">
                  <c:v>0</c:v>
                </c:pt>
                <c:pt idx="9">
                  <c:v>0</c:v>
                </c:pt>
                <c:pt idx="10">
                  <c:v>394</c:v>
                </c:pt>
                <c:pt idx="1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Остатки дорожного фонда на 01.01.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25400"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10772.3</c:v>
                </c:pt>
                <c:pt idx="1">
                  <c:v>11117.3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6735664"/>
        <c:axId val="506731352"/>
      </c:areaChart>
      <c:barChart>
        <c:barDir val="col"/>
        <c:grouping val="clustere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Акцизы на нефтепродукты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45147.199999999997</c:v>
                </c:pt>
                <c:pt idx="1">
                  <c:v>51582.9</c:v>
                </c:pt>
                <c:pt idx="2">
                  <c:v>33092.400000000001</c:v>
                </c:pt>
                <c:pt idx="3">
                  <c:v>33258</c:v>
                </c:pt>
                <c:pt idx="4">
                  <c:v>43835.199999999997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Субсидии на проектирование, строительство, ремонт автомобильных дорог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51733.5</c:v>
                </c:pt>
                <c:pt idx="1">
                  <c:v>44835.8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6735664"/>
        <c:axId val="506731352"/>
      </c:barChart>
      <c:catAx>
        <c:axId val="506735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6731352"/>
        <c:crosses val="autoZero"/>
        <c:auto val="1"/>
        <c:lblAlgn val="ctr"/>
        <c:lblOffset val="100"/>
        <c:noMultiLvlLbl val="0"/>
      </c:catAx>
      <c:valAx>
        <c:axId val="506731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6735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6757756803169675E-2"/>
          <c:y val="0.79392051648313611"/>
          <c:w val="0.72501827170849942"/>
          <c:h val="0.206079483516863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470892532776435E-4"/>
          <c:y val="2.7311033257504648E-2"/>
          <c:w val="0.96438718137451984"/>
          <c:h val="0.885713588270641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 бюджетам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145226</c:v>
                </c:pt>
                <c:pt idx="1">
                  <c:v>182108</c:v>
                </c:pt>
                <c:pt idx="2">
                  <c:v>197077</c:v>
                </c:pt>
                <c:pt idx="3">
                  <c:v>132406</c:v>
                </c:pt>
                <c:pt idx="4">
                  <c:v>133266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Субвенции бюджетам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1.7805708300602251E-2"/>
                  <c:y val="-3.62128321571291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8768977618406964E-2"/>
                  <c:y val="-8.88889199961224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98053.6</c:v>
                </c:pt>
                <c:pt idx="1">
                  <c:v>131732.20000000001</c:v>
                </c:pt>
                <c:pt idx="2">
                  <c:v>108718</c:v>
                </c:pt>
                <c:pt idx="3">
                  <c:v>121132</c:v>
                </c:pt>
                <c:pt idx="4">
                  <c:v>113431.7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Субсидии бюджетам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3.6658811207122284E-2"/>
                  <c:y val="1.27809995848691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214795.8</c:v>
                </c:pt>
                <c:pt idx="1">
                  <c:v>156898.20000000001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3.8404025237075235E-17"/>
                  <c:y val="-4.47334985470419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3121725208952939E-3"/>
                  <c:y val="-5.77777979974796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6.6243450417907499E-3"/>
                  <c:y val="-9.33333659959286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5202875348256252E-3"/>
                  <c:y val="-6.66666899970919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Лист1!$E$2:$E$6</c:f>
              <c:numCache>
                <c:formatCode>#,##0.00</c:formatCode>
                <c:ptCount val="5"/>
                <c:pt idx="0">
                  <c:v>660.8</c:v>
                </c:pt>
                <c:pt idx="1">
                  <c:v>2960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Прочие безвозмездные поступления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1421838177533193E-3"/>
                  <c:y val="-4.4733498547041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8768977618407207E-2"/>
                  <c:y val="4.44444599980612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Лист1!$F$2:$F$6</c:f>
              <c:numCache>
                <c:formatCode>#,##0.00</c:formatCode>
                <c:ptCount val="5"/>
                <c:pt idx="0">
                  <c:v>1769.3</c:v>
                </c:pt>
                <c:pt idx="1">
                  <c:v>527.1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Доходы бюджетов муниципальных районов от возврата бюджетами бюджетной системы Российской Федерации остатков субсидий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1.2012012012012012E-2"/>
                  <c:y val="-2.33571965746345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Лист1!$G$2:$G$6</c:f>
              <c:numCache>
                <c:formatCode>#,##0.00</c:formatCode>
                <c:ptCount val="5"/>
                <c:pt idx="0" formatCode="0.00">
                  <c:v>0</c:v>
                </c:pt>
                <c:pt idx="1">
                  <c:v>21876.3</c:v>
                </c:pt>
                <c:pt idx="2">
                  <c:v>0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Возврат остатков  субсидий, субвенции и иных  межбюджетных трансфертов, имеющих целевое назначение, прошлых лет 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Лист1!$H$2:$H$6</c:f>
              <c:numCache>
                <c:formatCode>0.00</c:formatCode>
                <c:ptCount val="5"/>
                <c:pt idx="0" formatCode="#,##0.00">
                  <c:v>-257.7</c:v>
                </c:pt>
                <c:pt idx="1">
                  <c:v>-21974.799999999999</c:v>
                </c:pt>
                <c:pt idx="2" formatCode="#,##0.00">
                  <c:v>0</c:v>
                </c:pt>
                <c:pt idx="3" formatCode="#,##0.0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6731744"/>
        <c:axId val="506736056"/>
      </c:barChart>
      <c:catAx>
        <c:axId val="5067317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6736056"/>
        <c:crosses val="autoZero"/>
        <c:auto val="1"/>
        <c:lblAlgn val="ctr"/>
        <c:lblOffset val="100"/>
        <c:noMultiLvlLbl val="0"/>
      </c:catAx>
      <c:valAx>
        <c:axId val="5067360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506731744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layout>
        <c:manualLayout>
          <c:xMode val="edge"/>
          <c:yMode val="edge"/>
          <c:x val="2.8082381296996164E-2"/>
          <c:y val="0.82617706380855338"/>
          <c:w val="0.91630129501683444"/>
          <c:h val="0.167432436399012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2024 </a:t>
            </a:r>
            <a:r>
              <a:rPr lang="ru-RU" dirty="0"/>
              <a:t>год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47509127498976822"/>
          <c:y val="4.1590570439580948E-2"/>
          <c:w val="0.50717119945379152"/>
          <c:h val="0.93825298160307335"/>
        </c:manualLayout>
      </c:layout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2026 </a:t>
            </a:r>
            <a:r>
              <a:rPr lang="ru-RU" dirty="0"/>
              <a:t>год</a:t>
            </a:r>
          </a:p>
        </c:rich>
      </c:tx>
      <c:layout>
        <c:manualLayout>
          <c:xMode val="edge"/>
          <c:yMode val="edge"/>
          <c:x val="0.79703779829824539"/>
          <c:y val="7.08785253694892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056795683648949"/>
          <c:y val="0.11282047418291569"/>
          <c:w val="0.61093193485171371"/>
          <c:h val="0.8460119388457851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3"/>
                <c:pt idx="0">
                  <c:v>            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108057.60000000001</c:v>
                </c:pt>
                <c:pt idx="1">
                  <c:v>5352.5</c:v>
                </c:pt>
                <c:pt idx="2">
                  <c:v>253538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2027 год</a:t>
            </a:r>
            <a:endParaRPr lang="ru-RU" dirty="0"/>
          </a:p>
        </c:rich>
      </c:tx>
      <c:layout>
        <c:manualLayout>
          <c:xMode val="edge"/>
          <c:yMode val="edge"/>
          <c:x val="0.37659882720926946"/>
          <c:y val="0.809544914377559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47834398768600439"/>
          <c:y val="0"/>
          <c:w val="0.26879036670686512"/>
          <c:h val="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124598.9</c:v>
                </c:pt>
                <c:pt idx="1">
                  <c:v>5564.8</c:v>
                </c:pt>
                <c:pt idx="2">
                  <c:v>246697.7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1.3566093323149682E-2"/>
          <c:y val="0.17486470542973659"/>
          <c:w val="0.25423642164463417"/>
          <c:h val="0.706425915001667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0.51829</cdr:x>
      <cdr:y>0.12418</cdr:y>
    </cdr:from>
    <cdr:to>
      <cdr:x>0.69709</cdr:x>
      <cdr:y>0.18728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03175" y="726850"/>
          <a:ext cx="967068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 smtClean="0"/>
            <a:t>2027</a:t>
          </a:r>
          <a:endParaRPr lang="ru-RU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2" y="0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E077D9-1419-4192-A32E-A859095A0ED8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5925" y="1235075"/>
            <a:ext cx="5929313" cy="3335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55804"/>
            <a:ext cx="5408930" cy="38911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86364"/>
            <a:ext cx="2929837" cy="495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2" y="9386364"/>
            <a:ext cx="2929837" cy="495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596D4-93D6-4318-ADD5-6FC5E98EA8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768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596D4-93D6-4318-ADD5-6FC5E98EA8C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040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3F97C-C29C-4A1B-8DC9-3B6BF1F1E4A5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55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3F97C-C29C-4A1B-8DC9-3B6BF1F1E4A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279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596D4-93D6-4318-ADD5-6FC5E98EA8C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784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596D4-93D6-4318-ADD5-6FC5E98EA8C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676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DE5D9-028D-46D9-ACBC-950B6F3A6F75}" type="slidenum">
              <a:rPr lang="ru-RU" altLang="ru-RU" smtClean="0">
                <a:solidFill>
                  <a:srgbClr val="000000"/>
                </a:solidFill>
                <a:latin typeface="Calibri" pitchFamily="34" charset="0"/>
              </a:rPr>
              <a:pPr/>
              <a:t>19</a:t>
            </a:fld>
            <a:endParaRPr lang="ru-RU" alt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653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3F97C-C29C-4A1B-8DC9-3B6BF1F1E4A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954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596D4-93D6-4318-ADD5-6FC5E98EA8CB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386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56E19-D6AA-4E68-9596-0D3BE12D14F8}" type="datetime1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120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6B37-5B3C-4009-A8D6-6DBBE1D2F7D2}" type="datetime1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037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968A-AE16-4A1C-A4E1-89919D298419}" type="datetime1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451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BC9FE-5B5C-4C02-BA77-A8AF5FDE5A45}" type="datetime1">
              <a:rPr lang="ru-RU" smtClean="0"/>
              <a:t>23.12.2024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78787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9534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7A41F-E1A2-4B36-A2F2-C966236BE0D7}" type="datetime1">
              <a:rPr lang="ru-RU" smtClean="0"/>
              <a:t>23.12.2024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78787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1093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C0AF9-820E-4C10-B7C2-68E8B01DE01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23.12.2024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78787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6033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EC7C3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4CC7C-F6AE-4C32-BE8C-141606D0FD2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23.12.2024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78787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918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052A5-7340-45AC-8E24-8CBEE03FB86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23.12.2024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78787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4132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4B49E-A58D-4ADC-A3B9-06B1E7AD96A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23.12.2024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78787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8973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C9AF3-51BA-4E8E-842A-900FF97E50A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23.12.2024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78787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04704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09600" y="6377940"/>
            <a:ext cx="2804160" cy="276999"/>
          </a:xfrm>
        </p:spPr>
        <p:txBody>
          <a:bodyPr/>
          <a:lstStyle/>
          <a:p>
            <a:fld id="{03BD4826-273B-48F9-A62C-8FFD55F9683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23.12.2024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145280" y="6377940"/>
            <a:ext cx="3901440" cy="276999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114785" y="6465214"/>
            <a:ext cx="231775" cy="184666"/>
          </a:xfrm>
        </p:spPr>
        <p:txBody>
          <a:bodyPr/>
          <a:lstStyle/>
          <a:p>
            <a:fld id="{588889D8-0266-4A83-9CBF-E9F9A71D10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526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67729-2E8E-4BD2-90DC-B4871533A235}" type="datetime1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734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B86F-1D16-4D13-B7CD-66AFD31201E7}" type="datetime1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686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60D3-FA75-4C4F-B56A-F07F12A60CC9}" type="datetime1">
              <a:rPr lang="ru-RU" smtClean="0"/>
              <a:t>23.12.2024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398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089B1-64FB-44EB-8631-30E84E7360F5}" type="datetime1">
              <a:rPr lang="ru-RU" smtClean="0"/>
              <a:t>23.12.2024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591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7B86A-C0D7-4D5C-8B85-1B78382BAF76}" type="datetime1">
              <a:rPr lang="ru-RU" smtClean="0"/>
              <a:t>23.12.2024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371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EAB66-BBC6-4F3A-A5D0-C4C1F0456ADB}" type="datetime1">
              <a:rPr lang="ru-RU" smtClean="0"/>
              <a:t>23.12.2024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372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7D0A9-A63F-475A-A604-F35834BD2039}" type="datetime1">
              <a:rPr lang="ru-RU" smtClean="0"/>
              <a:t>23.12.2024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582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B44E9-623D-4CD6-828A-73C1BA9DEAD3}" type="datetime1">
              <a:rPr lang="ru-RU" smtClean="0"/>
              <a:t>23.12.2024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731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359B3-4557-4FC8-893D-01DD969BCA97}" type="datetime1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7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90014" y="108280"/>
            <a:ext cx="9411970" cy="574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8987" y="1093470"/>
            <a:ext cx="11206480" cy="15227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EC7C3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6ACBD-41F0-4C37-A5E1-2C43448CE31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23.12.2024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114785" y="6465214"/>
            <a:ext cx="231775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78787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645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2.png"/><Relationship Id="rId3" Type="http://schemas.openxmlformats.org/officeDocument/2006/relationships/image" Target="../media/image25.jpeg"/><Relationship Id="rId7" Type="http://schemas.openxmlformats.org/officeDocument/2006/relationships/image" Target="../media/image1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11" Type="http://schemas.openxmlformats.org/officeDocument/2006/relationships/image" Target="../media/image32.png"/><Relationship Id="rId5" Type="http://schemas.openxmlformats.org/officeDocument/2006/relationships/image" Target="../media/image27.jpeg"/><Relationship Id="rId10" Type="http://schemas.openxmlformats.org/officeDocument/2006/relationships/image" Target="../media/image31.png"/><Relationship Id="rId4" Type="http://schemas.openxmlformats.org/officeDocument/2006/relationships/image" Target="../media/image26.jpe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web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5.gif"/><Relationship Id="rId5" Type="http://schemas.openxmlformats.org/officeDocument/2006/relationships/image" Target="../media/image64.emf"/><Relationship Id="rId4" Type="http://schemas.openxmlformats.org/officeDocument/2006/relationships/package" Target="../embeddings/_________Microsoft_Word2.docx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jp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hyperlink" Target="consultantplus://offline/ref=B0D69AFF3A025C1B8F17622E32841952E9D304B4DF223A2B32C974D1EEA9E0ED19D7391EE1D6508B876946WAT1F" TargetMode="External"/><Relationship Id="rId4" Type="http://schemas.openxmlformats.org/officeDocument/2006/relationships/image" Target="../media/image7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emf"/><Relationship Id="rId4" Type="http://schemas.openxmlformats.org/officeDocument/2006/relationships/chart" Target="../charts/char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89.webp"/><Relationship Id="rId7" Type="http://schemas.openxmlformats.org/officeDocument/2006/relationships/image" Target="../media/image93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10" Type="http://schemas.openxmlformats.org/officeDocument/2006/relationships/image" Target="../media/image95.jpeg"/><Relationship Id="rId4" Type="http://schemas.openxmlformats.org/officeDocument/2006/relationships/image" Target="../media/image90.png"/><Relationship Id="rId9" Type="http://schemas.openxmlformats.org/officeDocument/2006/relationships/image" Target="../media/image9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web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8.emf"/><Relationship Id="rId5" Type="http://schemas.openxmlformats.org/officeDocument/2006/relationships/package" Target="../embeddings/_____Microsoft_Excel13.xlsx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0.emf"/><Relationship Id="rId4" Type="http://schemas.openxmlformats.org/officeDocument/2006/relationships/package" Target="../embeddings/_____Microsoft_Excel14.xlsx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webp"/><Relationship Id="rId5" Type="http://schemas.openxmlformats.org/officeDocument/2006/relationships/image" Target="../media/image104.webp"/><Relationship Id="rId4" Type="http://schemas.openxmlformats.org/officeDocument/2006/relationships/image" Target="../media/image10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g"/><Relationship Id="rId5" Type="http://schemas.openxmlformats.org/officeDocument/2006/relationships/image" Target="../media/image107.png"/><Relationship Id="rId4" Type="http://schemas.openxmlformats.org/officeDocument/2006/relationships/image" Target="../media/image106.web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jpg"/><Relationship Id="rId4" Type="http://schemas.openxmlformats.org/officeDocument/2006/relationships/image" Target="../media/image109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14.jpeg"/><Relationship Id="rId4" Type="http://schemas.openxmlformats.org/officeDocument/2006/relationships/image" Target="../media/image11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16.webp"/><Relationship Id="rId4" Type="http://schemas.openxmlformats.org/officeDocument/2006/relationships/image" Target="../media/image1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8.png"/><Relationship Id="rId4" Type="http://schemas.openxmlformats.org/officeDocument/2006/relationships/image" Target="../media/image11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23.webp"/><Relationship Id="rId4" Type="http://schemas.openxmlformats.org/officeDocument/2006/relationships/image" Target="../media/image12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24.web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26.webp"/><Relationship Id="rId4" Type="http://schemas.openxmlformats.org/officeDocument/2006/relationships/image" Target="../media/image12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2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emf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hyperlink" Target="http://vk.com/public217462141" TargetMode="Externa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public217462141" TargetMode="External"/><Relationship Id="rId5" Type="http://schemas.openxmlformats.org/officeDocument/2006/relationships/hyperlink" Target="http://ugra.admin-smolensk.ru/finansovoe-upravlenie-administracii-municipalnogo-obrazovani/byudzhet-dlya-grazhdan/" TargetMode="External"/><Relationship Id="rId4" Type="http://schemas.openxmlformats.org/officeDocument/2006/relationships/hyperlink" Target="https://ugra.admin-smolensk.ru/finansovoe-upravlenie-administracii-municipalnogo-obrazovani/byudzhet-dlya-grazhdan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82" y="-69668"/>
            <a:ext cx="11614491" cy="4798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89441" y="170915"/>
            <a:ext cx="5410604" cy="92333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0" dist="50800" dir="5400000" sy="-100000" algn="bl" rotWithShape="0"/>
          </a:effectLst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 УГРАНСКИЙ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МУНИЦИПАЛЬНЫЙ ОКРУГ»   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СМОЛЕНСКОЙ ОБЛАСТИ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" y="4883999"/>
            <a:ext cx="12126482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buClr>
                <a:srgbClr val="37435C"/>
              </a:buClr>
            </a:pPr>
            <a:r>
              <a:rPr lang="ru-RU" alt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проекту решения </a:t>
            </a:r>
            <a:r>
              <a:rPr lang="ru-RU" alt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 бюджете муниципального образования «Угранский </a:t>
            </a:r>
            <a:r>
              <a:rPr lang="ru-RU" alt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муниципальный округ» </a:t>
            </a:r>
            <a:r>
              <a:rPr lang="ru-RU" alt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Смоленской области на </a:t>
            </a:r>
            <a:r>
              <a:rPr lang="ru-RU" alt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 </a:t>
            </a:r>
            <a:r>
              <a:rPr lang="ru-RU" alt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и  на плановый период  </a:t>
            </a:r>
            <a:r>
              <a:rPr lang="ru-RU" alt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2026-2027 </a:t>
            </a:r>
            <a:r>
              <a:rPr lang="ru-RU" alt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годов</a:t>
            </a:r>
            <a:r>
              <a:rPr lang="ru-RU" alt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pic>
        <p:nvPicPr>
          <p:cNvPr id="6" name="Picture 4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42363" y="15669"/>
            <a:ext cx="1649637" cy="1503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725540" y="170915"/>
            <a:ext cx="41601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ГРАЖДАН </a:t>
            </a:r>
          </a:p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2025-2027 годы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448800" y="6431140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019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Скругленный прямоугольник 63"/>
          <p:cNvSpPr/>
          <p:nvPr/>
        </p:nvSpPr>
        <p:spPr>
          <a:xfrm>
            <a:off x="9108444" y="5520526"/>
            <a:ext cx="1926748" cy="743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object 2"/>
          <p:cNvSpPr/>
          <p:nvPr/>
        </p:nvSpPr>
        <p:spPr>
          <a:xfrm>
            <a:off x="646" y="9625"/>
            <a:ext cx="12191999" cy="4048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2400" b="1" spc="-5" dirty="0" smtClean="0"/>
              <a:t>Глоссарий</a:t>
            </a:r>
          </a:p>
          <a:p>
            <a:endParaRPr lang="ru-RU" sz="700" b="1" spc="-5" dirty="0" smtClean="0"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РАСХОДЫ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БЮДЖЕТА –выплачиваемые из бюджета денежные средства, являющихся источниками финансирования дефицита бюджета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8147" y="1153408"/>
            <a:ext cx="1219135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r>
              <a:rPr lang="ru-RU" sz="1600" b="1" i="1" dirty="0" smtClean="0"/>
              <a:t>Формирование расходов </a:t>
            </a:r>
            <a:r>
              <a:rPr lang="ru-RU" sz="1600" i="1" dirty="0" smtClean="0"/>
              <a:t>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 за счет средств соответствующих бюджетов.</a:t>
            </a:r>
          </a:p>
          <a:p>
            <a:r>
              <a:rPr lang="ru-RU" i="1" dirty="0"/>
              <a:t> </a:t>
            </a:r>
            <a:r>
              <a:rPr lang="ru-RU" i="1" dirty="0" smtClean="0"/>
              <a:t>  </a:t>
            </a:r>
            <a:r>
              <a:rPr lang="ru-RU" b="1" i="1" dirty="0" smtClean="0"/>
              <a:t>   </a:t>
            </a:r>
            <a:r>
              <a:rPr lang="ru-RU" sz="1600" b="1" i="1" dirty="0" smtClean="0"/>
              <a:t>Принципы формирования расходов: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 smtClean="0"/>
              <a:t>По разделам;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 smtClean="0"/>
              <a:t>По ведомствам;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 smtClean="0"/>
              <a:t>По муниципальным  программам </a:t>
            </a:r>
            <a:endParaRPr lang="ru-RU" sz="16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485357" y="3419576"/>
            <a:ext cx="6135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Разделы классификации расходов бюджетов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oup 101"/>
          <p:cNvGrpSpPr>
            <a:grpSpLocks/>
          </p:cNvGrpSpPr>
          <p:nvPr/>
        </p:nvGrpSpPr>
        <p:grpSpPr bwMode="auto">
          <a:xfrm>
            <a:off x="200047" y="2070094"/>
            <a:ext cx="11793196" cy="4738643"/>
            <a:chOff x="0" y="527"/>
            <a:chExt cx="5760" cy="3657"/>
          </a:xfrm>
        </p:grpSpPr>
        <p:sp>
          <p:nvSpPr>
            <p:cNvPr id="9" name="AutoShape 26"/>
            <p:cNvSpPr>
              <a:spLocks noChangeArrowheads="1"/>
            </p:cNvSpPr>
            <p:nvPr/>
          </p:nvSpPr>
          <p:spPr bwMode="auto">
            <a:xfrm>
              <a:off x="0" y="1842"/>
              <a:ext cx="5760" cy="226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b="1" dirty="0">
                  <a:solidFill>
                    <a:schemeClr val="bg1"/>
                  </a:solidFill>
                </a:rPr>
                <a:t>Разделы классификации расходов бюджета</a:t>
              </a:r>
            </a:p>
          </p:txBody>
        </p:sp>
        <p:grpSp>
          <p:nvGrpSpPr>
            <p:cNvPr id="10" name="Group 100"/>
            <p:cNvGrpSpPr>
              <a:grpSpLocks/>
            </p:cNvGrpSpPr>
            <p:nvPr/>
          </p:nvGrpSpPr>
          <p:grpSpPr bwMode="auto">
            <a:xfrm>
              <a:off x="0" y="527"/>
              <a:ext cx="5760" cy="3657"/>
              <a:chOff x="0" y="527"/>
              <a:chExt cx="5760" cy="3657"/>
            </a:xfrm>
          </p:grpSpPr>
          <p:sp>
            <p:nvSpPr>
              <p:cNvPr id="12" name="Text Box 23"/>
              <p:cNvSpPr txBox="1">
                <a:spLocks noChangeArrowheads="1"/>
              </p:cNvSpPr>
              <p:nvPr/>
            </p:nvSpPr>
            <p:spPr bwMode="auto">
              <a:xfrm>
                <a:off x="0" y="527"/>
                <a:ext cx="360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ru-RU"/>
              </a:p>
            </p:txBody>
          </p:sp>
          <p:sp>
            <p:nvSpPr>
              <p:cNvPr id="14" name="AutoShape 31"/>
              <p:cNvSpPr>
                <a:spLocks noChangeArrowheads="1"/>
              </p:cNvSpPr>
              <p:nvPr/>
            </p:nvSpPr>
            <p:spPr bwMode="auto">
              <a:xfrm>
                <a:off x="3069" y="3114"/>
                <a:ext cx="1252" cy="590"/>
              </a:xfrm>
              <a:prstGeom prst="flowChartAlternateProcess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ru-RU" sz="1300" b="1" dirty="0">
                    <a:solidFill>
                      <a:schemeClr val="bg1"/>
                    </a:solidFill>
                  </a:rPr>
                  <a:t>11</a:t>
                </a:r>
              </a:p>
              <a:p>
                <a:pPr algn="ctr"/>
                <a:r>
                  <a:rPr lang="ru-RU" sz="1300" b="1" dirty="0">
                    <a:solidFill>
                      <a:schemeClr val="bg1"/>
                    </a:solidFill>
                  </a:rPr>
                  <a:t> «Физическая</a:t>
                </a:r>
              </a:p>
              <a:p>
                <a:pPr algn="ctr"/>
                <a:r>
                  <a:rPr lang="ru-RU" sz="1300" b="1" dirty="0">
                    <a:solidFill>
                      <a:schemeClr val="bg1"/>
                    </a:solidFill>
                  </a:rPr>
                  <a:t>культура </a:t>
                </a:r>
                <a:r>
                  <a:rPr lang="ru-RU" sz="1300" b="1" dirty="0" smtClean="0">
                    <a:solidFill>
                      <a:schemeClr val="bg1"/>
                    </a:solidFill>
                  </a:rPr>
                  <a:t>и спорт</a:t>
                </a:r>
                <a:r>
                  <a:rPr lang="ru-RU" sz="1300" b="1" dirty="0">
                    <a:solidFill>
                      <a:schemeClr val="bg1"/>
                    </a:solidFill>
                  </a:rPr>
                  <a:t>»</a:t>
                </a:r>
              </a:p>
            </p:txBody>
          </p:sp>
          <p:sp>
            <p:nvSpPr>
              <p:cNvPr id="15" name="AutoShape 32"/>
              <p:cNvSpPr>
                <a:spLocks noChangeArrowheads="1"/>
              </p:cNvSpPr>
              <p:nvPr/>
            </p:nvSpPr>
            <p:spPr bwMode="auto">
              <a:xfrm>
                <a:off x="2212" y="3184"/>
                <a:ext cx="817" cy="499"/>
              </a:xfrm>
              <a:prstGeom prst="flowChartAlternateProcess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ru-RU" sz="1300" b="1" dirty="0">
                    <a:solidFill>
                      <a:schemeClr val="bg1"/>
                    </a:solidFill>
                  </a:rPr>
                  <a:t>10 «Социальная</a:t>
                </a:r>
              </a:p>
              <a:p>
                <a:pPr algn="ctr"/>
                <a:r>
                  <a:rPr lang="ru-RU" sz="1300" b="1" dirty="0">
                    <a:solidFill>
                      <a:schemeClr val="bg1"/>
                    </a:solidFill>
                  </a:rPr>
                  <a:t>политика»</a:t>
                </a:r>
              </a:p>
            </p:txBody>
          </p:sp>
          <p:sp>
            <p:nvSpPr>
              <p:cNvPr id="16" name="AutoShape 38"/>
              <p:cNvSpPr>
                <a:spLocks noChangeArrowheads="1"/>
              </p:cNvSpPr>
              <p:nvPr/>
            </p:nvSpPr>
            <p:spPr bwMode="auto">
              <a:xfrm>
                <a:off x="3100" y="3748"/>
                <a:ext cx="2660" cy="436"/>
              </a:xfrm>
              <a:prstGeom prst="flowChartAlternateProcess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ru-RU" b="1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7" name="Group 43"/>
              <p:cNvGrpSpPr>
                <a:grpSpLocks/>
              </p:cNvGrpSpPr>
              <p:nvPr/>
            </p:nvGrpSpPr>
            <p:grpSpPr bwMode="auto">
              <a:xfrm>
                <a:off x="68" y="2205"/>
                <a:ext cx="748" cy="817"/>
                <a:chOff x="113" y="2205"/>
                <a:chExt cx="829" cy="817"/>
              </a:xfrm>
            </p:grpSpPr>
            <p:sp>
              <p:nvSpPr>
                <p:cNvPr id="61" name="AutoShape 27"/>
                <p:cNvSpPr>
                  <a:spLocks noChangeArrowheads="1"/>
                </p:cNvSpPr>
                <p:nvPr/>
              </p:nvSpPr>
              <p:spPr bwMode="auto">
                <a:xfrm>
                  <a:off x="113" y="2205"/>
                  <a:ext cx="817" cy="817"/>
                </a:xfrm>
                <a:prstGeom prst="flowChartAlternateProcess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ru-RU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113" y="2251"/>
                  <a:ext cx="829" cy="5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1300" b="1">
                      <a:solidFill>
                        <a:schemeClr val="bg1"/>
                      </a:solidFill>
                    </a:rPr>
                    <a:t>01 «Общегосу                                                            дарственные вопросы»</a:t>
                  </a:r>
                </a:p>
              </p:txBody>
            </p:sp>
          </p:grpSp>
          <p:grpSp>
            <p:nvGrpSpPr>
              <p:cNvPr id="18" name="Group 44"/>
              <p:cNvGrpSpPr>
                <a:grpSpLocks/>
              </p:cNvGrpSpPr>
              <p:nvPr/>
            </p:nvGrpSpPr>
            <p:grpSpPr bwMode="auto">
              <a:xfrm>
                <a:off x="862" y="2205"/>
                <a:ext cx="771" cy="817"/>
                <a:chOff x="-9" y="2205"/>
                <a:chExt cx="829" cy="817"/>
              </a:xfrm>
            </p:grpSpPr>
            <p:sp>
              <p:nvSpPr>
                <p:cNvPr id="59" name="AutoShape 45"/>
                <p:cNvSpPr>
                  <a:spLocks noChangeArrowheads="1"/>
                </p:cNvSpPr>
                <p:nvPr/>
              </p:nvSpPr>
              <p:spPr bwMode="auto">
                <a:xfrm>
                  <a:off x="3" y="2205"/>
                  <a:ext cx="817" cy="817"/>
                </a:xfrm>
                <a:prstGeom prst="flowChartAlternateProcess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ru-RU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-9" y="2281"/>
                  <a:ext cx="829" cy="6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02 «Национальная</a:t>
                  </a:r>
                </a:p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оборона»</a:t>
                  </a:r>
                </a:p>
                <a:p>
                  <a:pPr algn="ctr"/>
                  <a:endParaRPr lang="ru-RU" sz="1300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9" name="Group 47"/>
              <p:cNvGrpSpPr>
                <a:grpSpLocks/>
              </p:cNvGrpSpPr>
              <p:nvPr/>
            </p:nvGrpSpPr>
            <p:grpSpPr bwMode="auto">
              <a:xfrm flipH="1">
                <a:off x="1765" y="2160"/>
                <a:ext cx="964" cy="917"/>
                <a:chOff x="169" y="2164"/>
                <a:chExt cx="881" cy="825"/>
              </a:xfrm>
            </p:grpSpPr>
            <p:sp>
              <p:nvSpPr>
                <p:cNvPr id="57" name="AutoShape 48"/>
                <p:cNvSpPr>
                  <a:spLocks noChangeArrowheads="1"/>
                </p:cNvSpPr>
                <p:nvPr/>
              </p:nvSpPr>
              <p:spPr bwMode="auto">
                <a:xfrm>
                  <a:off x="169" y="2220"/>
                  <a:ext cx="881" cy="746"/>
                </a:xfrm>
                <a:prstGeom prst="flowChartAlternateProcess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ru-RU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169" y="2164"/>
                  <a:ext cx="881" cy="8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03</a:t>
                  </a:r>
                </a:p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«Национальная</a:t>
                  </a:r>
                </a:p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безопасность и</a:t>
                  </a:r>
                </a:p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правоохранительная</a:t>
                  </a:r>
                </a:p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деятельность»</a:t>
                  </a:r>
                </a:p>
              </p:txBody>
            </p:sp>
          </p:grpSp>
          <p:grpSp>
            <p:nvGrpSpPr>
              <p:cNvPr id="20" name="Group 61"/>
              <p:cNvGrpSpPr>
                <a:grpSpLocks/>
              </p:cNvGrpSpPr>
              <p:nvPr/>
            </p:nvGrpSpPr>
            <p:grpSpPr bwMode="auto">
              <a:xfrm>
                <a:off x="2729" y="2234"/>
                <a:ext cx="906" cy="817"/>
                <a:chOff x="3171" y="2234"/>
                <a:chExt cx="998" cy="817"/>
              </a:xfrm>
            </p:grpSpPr>
            <p:grpSp>
              <p:nvGrpSpPr>
                <p:cNvPr id="53" name="Group 50"/>
                <p:cNvGrpSpPr>
                  <a:grpSpLocks/>
                </p:cNvGrpSpPr>
                <p:nvPr/>
              </p:nvGrpSpPr>
              <p:grpSpPr bwMode="auto">
                <a:xfrm>
                  <a:off x="3198" y="2234"/>
                  <a:ext cx="940" cy="817"/>
                  <a:chOff x="-52" y="2234"/>
                  <a:chExt cx="859" cy="817"/>
                </a:xfrm>
              </p:grpSpPr>
              <p:sp>
                <p:nvSpPr>
                  <p:cNvPr id="55" name="AutoShape 51"/>
                  <p:cNvSpPr>
                    <a:spLocks noChangeArrowheads="1"/>
                  </p:cNvSpPr>
                  <p:nvPr/>
                </p:nvSpPr>
                <p:spPr bwMode="auto">
                  <a:xfrm>
                    <a:off x="-52" y="2234"/>
                    <a:ext cx="858" cy="817"/>
                  </a:xfrm>
                  <a:prstGeom prst="flowChartAlternateProcess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ru-RU" b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6" name="Text Box 5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22" y="2251"/>
                    <a:ext cx="829" cy="19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endParaRPr lang="ru-RU" b="1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54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3171" y="2306"/>
                  <a:ext cx="998" cy="5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04 «Национальная</a:t>
                  </a:r>
                </a:p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экономика»</a:t>
                  </a:r>
                </a:p>
                <a:p>
                  <a:pPr algn="ctr"/>
                  <a:r>
                    <a:rPr lang="ru-RU" sz="1300" dirty="0">
                      <a:solidFill>
                        <a:schemeClr val="bg1"/>
                      </a:solidFill>
                    </a:rPr>
                    <a:t> </a:t>
                  </a:r>
                </a:p>
              </p:txBody>
            </p:sp>
          </p:grpSp>
          <p:grpSp>
            <p:nvGrpSpPr>
              <p:cNvPr id="21" name="Group 62"/>
              <p:cNvGrpSpPr>
                <a:grpSpLocks/>
              </p:cNvGrpSpPr>
              <p:nvPr/>
            </p:nvGrpSpPr>
            <p:grpSpPr bwMode="auto">
              <a:xfrm>
                <a:off x="3741" y="2200"/>
                <a:ext cx="956" cy="817"/>
                <a:chOff x="3177" y="2200"/>
                <a:chExt cx="1109" cy="817"/>
              </a:xfrm>
            </p:grpSpPr>
            <p:grpSp>
              <p:nvGrpSpPr>
                <p:cNvPr id="49" name="Group 63"/>
                <p:cNvGrpSpPr>
                  <a:grpSpLocks/>
                </p:cNvGrpSpPr>
                <p:nvPr/>
              </p:nvGrpSpPr>
              <p:grpSpPr bwMode="auto">
                <a:xfrm>
                  <a:off x="3177" y="2200"/>
                  <a:ext cx="1109" cy="817"/>
                  <a:chOff x="-72" y="2200"/>
                  <a:chExt cx="1014" cy="817"/>
                </a:xfrm>
              </p:grpSpPr>
              <p:sp>
                <p:nvSpPr>
                  <p:cNvPr id="51" name="AutoShape 64"/>
                  <p:cNvSpPr>
                    <a:spLocks noChangeArrowheads="1"/>
                  </p:cNvSpPr>
                  <p:nvPr/>
                </p:nvSpPr>
                <p:spPr bwMode="auto">
                  <a:xfrm>
                    <a:off x="-72" y="2200"/>
                    <a:ext cx="998" cy="817"/>
                  </a:xfrm>
                  <a:prstGeom prst="flowChartAlternateProcess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ru-RU" b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2" name="Text Box 6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3" y="2251"/>
                    <a:ext cx="829" cy="19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endParaRPr lang="ru-RU" b="1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50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3224" y="2312"/>
                  <a:ext cx="998" cy="5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05 «Жилищно-коммунальное хозяйство»</a:t>
                  </a:r>
                </a:p>
                <a:p>
                  <a:pPr algn="ctr"/>
                  <a:r>
                    <a:rPr lang="ru-RU" sz="1300" dirty="0">
                      <a:solidFill>
                        <a:schemeClr val="bg1"/>
                      </a:solidFill>
                    </a:rPr>
                    <a:t> </a:t>
                  </a:r>
                </a:p>
              </p:txBody>
            </p:sp>
          </p:grpSp>
          <p:grpSp>
            <p:nvGrpSpPr>
              <p:cNvPr id="22" name="Group 67"/>
              <p:cNvGrpSpPr>
                <a:grpSpLocks/>
              </p:cNvGrpSpPr>
              <p:nvPr/>
            </p:nvGrpSpPr>
            <p:grpSpPr bwMode="auto">
              <a:xfrm>
                <a:off x="4785" y="2205"/>
                <a:ext cx="862" cy="680"/>
                <a:chOff x="3334" y="2205"/>
                <a:chExt cx="998" cy="817"/>
              </a:xfrm>
            </p:grpSpPr>
            <p:grpSp>
              <p:nvGrpSpPr>
                <p:cNvPr id="45" name="Group 68"/>
                <p:cNvGrpSpPr>
                  <a:grpSpLocks/>
                </p:cNvGrpSpPr>
                <p:nvPr/>
              </p:nvGrpSpPr>
              <p:grpSpPr bwMode="auto">
                <a:xfrm>
                  <a:off x="3379" y="2205"/>
                  <a:ext cx="907" cy="817"/>
                  <a:chOff x="113" y="2205"/>
                  <a:chExt cx="829" cy="817"/>
                </a:xfrm>
              </p:grpSpPr>
              <p:sp>
                <p:nvSpPr>
                  <p:cNvPr id="47" name="AutoShape 69"/>
                  <p:cNvSpPr>
                    <a:spLocks noChangeArrowheads="1"/>
                  </p:cNvSpPr>
                  <p:nvPr/>
                </p:nvSpPr>
                <p:spPr bwMode="auto">
                  <a:xfrm>
                    <a:off x="113" y="2205"/>
                    <a:ext cx="817" cy="817"/>
                  </a:xfrm>
                  <a:prstGeom prst="flowChartAlternateProcess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ru-RU" b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" name="Text Box 7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3" y="2251"/>
                    <a:ext cx="829" cy="2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endParaRPr lang="ru-RU" b="1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46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3334" y="2296"/>
                  <a:ext cx="998" cy="6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06 «Охрана </a:t>
                  </a:r>
                </a:p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окружающей</a:t>
                  </a:r>
                </a:p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среды»</a:t>
                  </a:r>
                </a:p>
                <a:p>
                  <a:pPr algn="ctr"/>
                  <a:r>
                    <a:rPr lang="ru-RU" dirty="0">
                      <a:solidFill>
                        <a:schemeClr val="bg1"/>
                      </a:solidFill>
                    </a:rPr>
                    <a:t> </a:t>
                  </a:r>
                </a:p>
              </p:txBody>
            </p:sp>
          </p:grpSp>
          <p:grpSp>
            <p:nvGrpSpPr>
              <p:cNvPr id="23" name="Group 72"/>
              <p:cNvGrpSpPr>
                <a:grpSpLocks/>
              </p:cNvGrpSpPr>
              <p:nvPr/>
            </p:nvGrpSpPr>
            <p:grpSpPr bwMode="auto">
              <a:xfrm>
                <a:off x="147" y="3109"/>
                <a:ext cx="1056" cy="544"/>
                <a:chOff x="3179" y="2132"/>
                <a:chExt cx="1107" cy="817"/>
              </a:xfrm>
            </p:grpSpPr>
            <p:grpSp>
              <p:nvGrpSpPr>
                <p:cNvPr id="41" name="Group 73"/>
                <p:cNvGrpSpPr>
                  <a:grpSpLocks/>
                </p:cNvGrpSpPr>
                <p:nvPr/>
              </p:nvGrpSpPr>
              <p:grpSpPr bwMode="auto">
                <a:xfrm>
                  <a:off x="3231" y="2132"/>
                  <a:ext cx="1055" cy="817"/>
                  <a:chOff x="-22" y="2132"/>
                  <a:chExt cx="964" cy="817"/>
                </a:xfrm>
              </p:grpSpPr>
              <p:sp>
                <p:nvSpPr>
                  <p:cNvPr id="43" name="AutoShape 74"/>
                  <p:cNvSpPr>
                    <a:spLocks noChangeArrowheads="1"/>
                  </p:cNvSpPr>
                  <p:nvPr/>
                </p:nvSpPr>
                <p:spPr bwMode="auto">
                  <a:xfrm>
                    <a:off x="-22" y="2132"/>
                    <a:ext cx="817" cy="817"/>
                  </a:xfrm>
                  <a:prstGeom prst="flowChartAlternateProcess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ru-RU" b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" name="Text Box 7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3" y="2252"/>
                    <a:ext cx="829" cy="2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endParaRPr lang="ru-RU" b="1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42" name="Text Box 76"/>
                <p:cNvSpPr txBox="1">
                  <a:spLocks noChangeArrowheads="1"/>
                </p:cNvSpPr>
                <p:nvPr/>
              </p:nvSpPr>
              <p:spPr bwMode="auto">
                <a:xfrm>
                  <a:off x="3179" y="2263"/>
                  <a:ext cx="998" cy="4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07 «Образование»</a:t>
                  </a:r>
                  <a:r>
                    <a:rPr lang="ru-RU" dirty="0">
                      <a:solidFill>
                        <a:schemeClr val="bg1"/>
                      </a:solidFill>
                    </a:rPr>
                    <a:t> </a:t>
                  </a:r>
                </a:p>
              </p:txBody>
            </p:sp>
          </p:grpSp>
          <p:grpSp>
            <p:nvGrpSpPr>
              <p:cNvPr id="24" name="Group 77"/>
              <p:cNvGrpSpPr>
                <a:grpSpLocks/>
              </p:cNvGrpSpPr>
              <p:nvPr/>
            </p:nvGrpSpPr>
            <p:grpSpPr bwMode="auto">
              <a:xfrm>
                <a:off x="1061" y="3114"/>
                <a:ext cx="1272" cy="680"/>
                <a:chOff x="3069" y="2152"/>
                <a:chExt cx="1217" cy="817"/>
              </a:xfrm>
            </p:grpSpPr>
            <p:grpSp>
              <p:nvGrpSpPr>
                <p:cNvPr id="37" name="Group 78"/>
                <p:cNvGrpSpPr>
                  <a:grpSpLocks/>
                </p:cNvGrpSpPr>
                <p:nvPr/>
              </p:nvGrpSpPr>
              <p:grpSpPr bwMode="auto">
                <a:xfrm>
                  <a:off x="3091" y="2152"/>
                  <a:ext cx="1195" cy="817"/>
                  <a:chOff x="-150" y="2152"/>
                  <a:chExt cx="1092" cy="817"/>
                </a:xfrm>
              </p:grpSpPr>
              <p:sp>
                <p:nvSpPr>
                  <p:cNvPr id="39" name="AutoShape 79"/>
                  <p:cNvSpPr>
                    <a:spLocks noChangeArrowheads="1"/>
                  </p:cNvSpPr>
                  <p:nvPr/>
                </p:nvSpPr>
                <p:spPr bwMode="auto">
                  <a:xfrm>
                    <a:off x="-150" y="2152"/>
                    <a:ext cx="892" cy="817"/>
                  </a:xfrm>
                  <a:prstGeom prst="flowChartAlternateProcess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ru-RU" b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0" name="Text Box 8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3" y="2251"/>
                    <a:ext cx="829" cy="2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endParaRPr lang="ru-RU" b="1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8" name="Text Box 81"/>
                <p:cNvSpPr txBox="1">
                  <a:spLocks noChangeArrowheads="1"/>
                </p:cNvSpPr>
                <p:nvPr/>
              </p:nvSpPr>
              <p:spPr bwMode="auto">
                <a:xfrm>
                  <a:off x="3069" y="2296"/>
                  <a:ext cx="998" cy="3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08 «Культура,</a:t>
                  </a:r>
                </a:p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кинематография»</a:t>
                  </a:r>
                </a:p>
              </p:txBody>
            </p:sp>
          </p:grpSp>
          <p:sp>
            <p:nvSpPr>
              <p:cNvPr id="25" name="Text Box 87"/>
              <p:cNvSpPr txBox="1">
                <a:spLocks noChangeArrowheads="1"/>
              </p:cNvSpPr>
              <p:nvPr/>
            </p:nvSpPr>
            <p:spPr bwMode="auto">
              <a:xfrm>
                <a:off x="3243" y="3748"/>
                <a:ext cx="2449" cy="4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1300" b="1" dirty="0">
                    <a:solidFill>
                      <a:schemeClr val="bg1"/>
                    </a:solidFill>
                  </a:rPr>
                  <a:t>14 «Межбюджетные трансферты общего характера бюджетам субъектов Российской Федерации и муниципальных образований</a:t>
                </a:r>
              </a:p>
            </p:txBody>
          </p:sp>
          <p:sp>
            <p:nvSpPr>
              <p:cNvPr id="26" name="Line 88"/>
              <p:cNvSpPr>
                <a:spLocks noChangeShapeType="1"/>
              </p:cNvSpPr>
              <p:nvPr/>
            </p:nvSpPr>
            <p:spPr bwMode="auto">
              <a:xfrm flipV="1">
                <a:off x="431" y="2069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" name="Line 89"/>
              <p:cNvSpPr>
                <a:spLocks noChangeShapeType="1"/>
              </p:cNvSpPr>
              <p:nvPr/>
            </p:nvSpPr>
            <p:spPr bwMode="auto">
              <a:xfrm flipV="1">
                <a:off x="825" y="2069"/>
                <a:ext cx="0" cy="10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" name="Line 90"/>
              <p:cNvSpPr>
                <a:spLocks noChangeShapeType="1"/>
              </p:cNvSpPr>
              <p:nvPr/>
            </p:nvSpPr>
            <p:spPr bwMode="auto">
              <a:xfrm flipV="1">
                <a:off x="1338" y="2069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" name="Line 91"/>
              <p:cNvSpPr>
                <a:spLocks noChangeShapeType="1"/>
              </p:cNvSpPr>
              <p:nvPr/>
            </p:nvSpPr>
            <p:spPr bwMode="auto">
              <a:xfrm flipV="1">
                <a:off x="1694" y="2046"/>
                <a:ext cx="0" cy="10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" name="Line 92"/>
              <p:cNvSpPr>
                <a:spLocks noChangeShapeType="1"/>
              </p:cNvSpPr>
              <p:nvPr/>
            </p:nvSpPr>
            <p:spPr bwMode="auto">
              <a:xfrm flipV="1">
                <a:off x="2157" y="2068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" name="Line 94"/>
              <p:cNvSpPr>
                <a:spLocks noChangeShapeType="1"/>
              </p:cNvSpPr>
              <p:nvPr/>
            </p:nvSpPr>
            <p:spPr bwMode="auto">
              <a:xfrm flipV="1">
                <a:off x="3100" y="2086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2" name="Line 95"/>
              <p:cNvSpPr>
                <a:spLocks noChangeShapeType="1"/>
              </p:cNvSpPr>
              <p:nvPr/>
            </p:nvSpPr>
            <p:spPr bwMode="auto">
              <a:xfrm flipV="1">
                <a:off x="3659" y="2100"/>
                <a:ext cx="0" cy="10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3" name="Line 96"/>
              <p:cNvSpPr>
                <a:spLocks noChangeShapeType="1"/>
              </p:cNvSpPr>
              <p:nvPr/>
            </p:nvSpPr>
            <p:spPr bwMode="auto">
              <a:xfrm flipV="1">
                <a:off x="4286" y="2069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" name="Line 97"/>
              <p:cNvSpPr>
                <a:spLocks noChangeShapeType="1"/>
              </p:cNvSpPr>
              <p:nvPr/>
            </p:nvSpPr>
            <p:spPr bwMode="auto">
              <a:xfrm flipV="1">
                <a:off x="5239" y="2069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" name="Line 98"/>
              <p:cNvSpPr>
                <a:spLocks noChangeShapeType="1"/>
              </p:cNvSpPr>
              <p:nvPr/>
            </p:nvSpPr>
            <p:spPr bwMode="auto">
              <a:xfrm flipV="1">
                <a:off x="4740" y="2069"/>
                <a:ext cx="0" cy="9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" name="Line 99"/>
              <p:cNvSpPr>
                <a:spLocks noChangeShapeType="1"/>
              </p:cNvSpPr>
              <p:nvPr/>
            </p:nvSpPr>
            <p:spPr bwMode="auto">
              <a:xfrm flipV="1">
                <a:off x="5647" y="2069"/>
                <a:ext cx="0" cy="16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63" name="Text Box 81"/>
          <p:cNvSpPr txBox="1">
            <a:spLocks noChangeArrowheads="1"/>
          </p:cNvSpPr>
          <p:nvPr/>
        </p:nvSpPr>
        <p:spPr bwMode="auto">
          <a:xfrm>
            <a:off x="9088945" y="5506428"/>
            <a:ext cx="201789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bg1"/>
                </a:solidFill>
              </a:rPr>
              <a:t>13</a:t>
            </a:r>
          </a:p>
          <a:p>
            <a:pPr algn="ctr"/>
            <a:r>
              <a:rPr lang="ru-RU" sz="1300" b="1" dirty="0" smtClean="0">
                <a:solidFill>
                  <a:schemeClr val="bg1"/>
                </a:solidFill>
              </a:rPr>
              <a:t> «Обслуживание муниципального долга»</a:t>
            </a:r>
            <a:endParaRPr lang="ru-RU" sz="1300" b="1" dirty="0">
              <a:solidFill>
                <a:schemeClr val="bg1"/>
              </a:solidFill>
            </a:endParaRPr>
          </a:p>
        </p:txBody>
      </p:sp>
      <p:sp>
        <p:nvSpPr>
          <p:cNvPr id="65" name="AutoShape 7"/>
          <p:cNvSpPr>
            <a:spLocks noChangeArrowheads="1"/>
          </p:cNvSpPr>
          <p:nvPr/>
        </p:nvSpPr>
        <p:spPr bwMode="auto">
          <a:xfrm>
            <a:off x="9651257" y="1732904"/>
            <a:ext cx="2429132" cy="858459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rgbClr val="0070C0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 defTabSz="914400"/>
            <a:r>
              <a:rPr lang="ru-RU" sz="1200" dirty="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 dirty="0"/>
          </a:p>
        </p:txBody>
      </p:sp>
      <p:sp>
        <p:nvSpPr>
          <p:cNvPr id="66" name="Прямоугольник 65"/>
          <p:cNvSpPr/>
          <p:nvPr/>
        </p:nvSpPr>
        <p:spPr>
          <a:xfrm>
            <a:off x="4527401" y="1832570"/>
            <a:ext cx="70329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sz="1400" dirty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sz="14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506957" y="6554661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478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543" y="4013070"/>
            <a:ext cx="7145131" cy="278001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427962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11</a:t>
            </a:fld>
            <a:endParaRPr lang="ru-RU" dirty="0"/>
          </a:p>
        </p:txBody>
      </p:sp>
      <p:sp>
        <p:nvSpPr>
          <p:cNvPr id="5" name="object 2"/>
          <p:cNvSpPr/>
          <p:nvPr/>
        </p:nvSpPr>
        <p:spPr>
          <a:xfrm>
            <a:off x="0" y="0"/>
            <a:ext cx="12191999" cy="5607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2400" b="1" dirty="0" smtClean="0"/>
              <a:t>Понятие </a:t>
            </a:r>
            <a:r>
              <a:rPr lang="ru-RU" sz="2400" b="1" dirty="0"/>
              <a:t>и типы расходных обязательств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53109" y="707287"/>
            <a:ext cx="6096000" cy="8925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endParaRPr lang="ru-RU" sz="14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000" b="1" i="1" dirty="0">
                <a:solidFill>
                  <a:srgbClr val="1F4E79"/>
                </a:solidFill>
                <a:latin typeface="Calibri" panose="020F0502020204030204" pitchFamily="34" charset="0"/>
              </a:rPr>
              <a:t>РАСХОДНОЕ ОБЯЗАТЕЛЬСТВО </a:t>
            </a:r>
            <a:r>
              <a:rPr lang="ru-RU" sz="2000" b="1" i="1" dirty="0">
                <a:solidFill>
                  <a:srgbClr val="000000"/>
                </a:solidFill>
                <a:latin typeface="Calibri" panose="020F0502020204030204" pitchFamily="34" charset="0"/>
              </a:rPr>
              <a:t>– 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</a:rPr>
              <a:t>обязанность выплатить деньги из соответствующего бюджета </a:t>
            </a:r>
            <a:endParaRPr lang="ru-RU" i="1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172752"/>
              </p:ext>
            </p:extLst>
          </p:nvPr>
        </p:nvGraphicFramePr>
        <p:xfrm>
          <a:off x="1096992" y="2053087"/>
          <a:ext cx="10515600" cy="2027366"/>
        </p:xfrm>
        <a:graphic>
          <a:graphicData uri="http://schemas.openxmlformats.org/drawingml/2006/table">
            <a:tbl>
              <a:tblPr/>
              <a:tblGrid>
                <a:gridCol w="2048117"/>
                <a:gridCol w="8467483"/>
              </a:tblGrid>
              <a:tr h="5206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Публичные</a:t>
                      </a:r>
                    </a:p>
                  </a:txBody>
                  <a:tcPr marL="6529" marR="6529" marT="65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Законы, определяющие объем и правила определения объема обязательств перед гражданами, организациями, органами власти</a:t>
                      </a:r>
                    </a:p>
                  </a:txBody>
                  <a:tcPr marL="6529" marR="6529" marT="65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</a:tr>
              <a:tr h="5008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</a:t>
                      </a:r>
                    </a:p>
                  </a:txBody>
                  <a:tcPr marL="6529" marR="6529" marT="65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 законы, устанавливающие права граждан на получение социальных выплат (пенсий, пособий, компенсаций)</a:t>
                      </a:r>
                    </a:p>
                  </a:txBody>
                  <a:tcPr marL="6529" marR="6529" marT="65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699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Гражданско-правовые</a:t>
                      </a:r>
                    </a:p>
                  </a:txBody>
                  <a:tcPr marL="6529" marR="6529" marT="65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Государственный (муниципальный) контракт, трудовое соглашение, соглашение о предоставлении субсидии органам власти на закупки и т.д.</a:t>
                      </a:r>
                    </a:p>
                  </a:txBody>
                  <a:tcPr marL="6529" marR="6529" marT="65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</a:tr>
              <a:tr h="4359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Межгосударственные</a:t>
                      </a:r>
                    </a:p>
                  </a:txBody>
                  <a:tcPr marL="6529" marR="6529" marT="65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Межгосударственный договор (соглашение)</a:t>
                      </a:r>
                    </a:p>
                  </a:txBody>
                  <a:tcPr marL="6529" marR="6529" marT="65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4493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141" y="3368058"/>
            <a:ext cx="5279900" cy="3519934"/>
          </a:xfrm>
          <a:prstGeom prst="rect">
            <a:avLst/>
          </a:prstGeom>
        </p:spPr>
      </p:pic>
      <p:sp>
        <p:nvSpPr>
          <p:cNvPr id="6" name="Прямоугольник с двумя усеченными противолежащими углами 5"/>
          <p:cNvSpPr/>
          <p:nvPr/>
        </p:nvSpPr>
        <p:spPr>
          <a:xfrm>
            <a:off x="1957586" y="659987"/>
            <a:ext cx="8209721" cy="2066153"/>
          </a:xfrm>
          <a:prstGeom prst="snip2Diag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object 2"/>
          <p:cNvSpPr/>
          <p:nvPr/>
        </p:nvSpPr>
        <p:spPr>
          <a:xfrm>
            <a:off x="0" y="1"/>
            <a:ext cx="12191999" cy="6256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4000" b="1" spc="-5" dirty="0"/>
              <a:t>Глоссарий</a:t>
            </a:r>
            <a:endParaRPr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94480" y="535443"/>
            <a:ext cx="44030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sp>
        <p:nvSpPr>
          <p:cNvPr id="7" name="Прямоугольник с одним вырезанным углом 6"/>
          <p:cNvSpPr/>
          <p:nvPr/>
        </p:nvSpPr>
        <p:spPr>
          <a:xfrm>
            <a:off x="1601723" y="3826294"/>
            <a:ext cx="2380299" cy="914400"/>
          </a:xfrm>
          <a:prstGeom prst="snip1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Кредиты</a:t>
            </a:r>
          </a:p>
        </p:txBody>
      </p:sp>
      <p:sp>
        <p:nvSpPr>
          <p:cNvPr id="8" name="Прямоугольник с двумя усеченными соседними углами 7"/>
          <p:cNvSpPr/>
          <p:nvPr/>
        </p:nvSpPr>
        <p:spPr>
          <a:xfrm>
            <a:off x="4199969" y="2744835"/>
            <a:ext cx="3816461" cy="707125"/>
          </a:xfrm>
          <a:prstGeom prst="snip2Same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Муниципальные</a:t>
            </a: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гарантии</a:t>
            </a:r>
          </a:p>
        </p:txBody>
      </p:sp>
      <p:sp>
        <p:nvSpPr>
          <p:cNvPr id="9" name="Прямоугольник с одним вырезанным углом 8"/>
          <p:cNvSpPr/>
          <p:nvPr/>
        </p:nvSpPr>
        <p:spPr>
          <a:xfrm flipH="1">
            <a:off x="8654041" y="4052537"/>
            <a:ext cx="2481470" cy="914400"/>
          </a:xfrm>
          <a:prstGeom prst="snip1Rect">
            <a:avLst/>
          </a:prstGeom>
          <a:gradFill>
            <a:lin ang="5400000" scaled="0"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Муниципальные</a:t>
            </a: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ценные бумаги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991138" y="934063"/>
            <a:ext cx="82097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bg1"/>
                </a:solidFill>
                <a:latin typeface="YS Text"/>
              </a:rPr>
              <a:t>Совокупность  долговых обязательств муниципального образования</a:t>
            </a:r>
          </a:p>
          <a:p>
            <a:pPr algn="ctr"/>
            <a:r>
              <a:rPr lang="ru-RU" sz="1400" b="1" i="1" dirty="0" smtClean="0">
                <a:solidFill>
                  <a:schemeClr val="bg1"/>
                </a:solidFill>
                <a:latin typeface="YS Text"/>
              </a:rPr>
              <a:t> </a:t>
            </a:r>
            <a:r>
              <a:rPr lang="ru-RU" sz="1100" b="1" i="1" dirty="0" smtClean="0">
                <a:latin typeface="YS Text"/>
              </a:rPr>
              <a:t>(</a:t>
            </a:r>
            <a:r>
              <a:rPr lang="ru-RU" sz="1100" b="1" i="1" dirty="0" smtClean="0">
                <a:latin typeface="Book Antiqua" panose="02040602050305030304" pitchFamily="18" charset="0"/>
              </a:rPr>
              <a:t>В </a:t>
            </a:r>
            <a:r>
              <a:rPr lang="ru-RU" sz="1100" b="1" i="1" dirty="0">
                <a:latin typeface="Book Antiqua" panose="02040602050305030304" pitchFamily="18" charset="0"/>
              </a:rPr>
              <a:t>соответствии с Бюджетным кодексом РФ объем доходов на обслуживание муниципального долга не должен превышать 15 % объема расходов бюджета муниципального района , за исключением объема расходов , которые осуществляются за счет субвенций из бюджетов бюджетной системы РФ . </a:t>
            </a:r>
            <a:r>
              <a:rPr lang="ru-RU" sz="1100" b="1" i="1" dirty="0" smtClean="0">
                <a:latin typeface="Book Antiqua" panose="02040602050305030304" pitchFamily="18" charset="0"/>
              </a:rPr>
              <a:t>)</a:t>
            </a:r>
            <a:endParaRPr lang="ru-RU" sz="1100" b="1" i="1" dirty="0"/>
          </a:p>
          <a:p>
            <a:pPr algn="ctr"/>
            <a:endParaRPr lang="ru-RU" sz="1400" b="1" i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57587" y="1700581"/>
            <a:ext cx="82097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333333"/>
                </a:solidFill>
                <a:latin typeface="YS Text"/>
              </a:rPr>
              <a:t>ЦЕЛИ ЗАИМСТВОВАНИЯ :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333333"/>
                </a:solidFill>
                <a:latin typeface="YS Text"/>
              </a:rPr>
              <a:t>Финансирование дефицита бюджета;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333333"/>
                </a:solidFill>
                <a:latin typeface="YS Text"/>
              </a:rPr>
              <a:t>Погашение долговых обязательств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ru-RU" sz="1400" dirty="0" smtClean="0">
              <a:solidFill>
                <a:srgbClr val="333333"/>
              </a:solidFill>
              <a:latin typeface="YS Text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598702" y="2439245"/>
            <a:ext cx="54267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333333"/>
                </a:solidFill>
                <a:latin typeface="YS Text"/>
              </a:rPr>
              <a:t>СПОСОБЫ ЗАИМСТВОВАНИЯ </a:t>
            </a:r>
            <a:r>
              <a:rPr lang="ru-RU" sz="1600" b="1" dirty="0" smtClean="0">
                <a:solidFill>
                  <a:srgbClr val="333333"/>
                </a:solidFill>
                <a:latin typeface="YS Text"/>
              </a:rPr>
              <a:t>:</a:t>
            </a: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965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0661">
            <a:off x="9649231" y="4460978"/>
            <a:ext cx="1164091" cy="58545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7757">
            <a:off x="8642582" y="1085823"/>
            <a:ext cx="1390091" cy="6991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68846">
            <a:off x="3422913" y="6248789"/>
            <a:ext cx="1134678" cy="3917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42056">
            <a:off x="686962" y="4402807"/>
            <a:ext cx="1243655" cy="625471"/>
          </a:xfrm>
          <a:prstGeom prst="rect">
            <a:avLst/>
          </a:prstGeom>
        </p:spPr>
      </p:pic>
      <p:sp>
        <p:nvSpPr>
          <p:cNvPr id="74" name="object 2"/>
          <p:cNvSpPr/>
          <p:nvPr/>
        </p:nvSpPr>
        <p:spPr>
          <a:xfrm>
            <a:off x="12113" y="0"/>
            <a:ext cx="12179886" cy="7667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101159" y="2145165"/>
            <a:ext cx="1910741" cy="914400"/>
          </a:xfrm>
          <a:prstGeom prst="round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098575" y="4340455"/>
            <a:ext cx="1852195" cy="934254"/>
          </a:xfrm>
          <a:prstGeom prst="round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718970" y="5577249"/>
            <a:ext cx="2079939" cy="1013170"/>
          </a:xfrm>
          <a:prstGeom prst="round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592178" y="4360504"/>
            <a:ext cx="1884489" cy="914400"/>
          </a:xfrm>
          <a:prstGeom prst="round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581430" y="2145165"/>
            <a:ext cx="1828991" cy="914400"/>
          </a:xfrm>
          <a:prstGeom prst="round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627172" y="1039084"/>
            <a:ext cx="2063511" cy="1011530"/>
          </a:xfrm>
          <a:prstGeom prst="round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297732" y="2711140"/>
            <a:ext cx="1512606" cy="128958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9592271" y="5179886"/>
            <a:ext cx="1992864" cy="126477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9904722" y="1345188"/>
            <a:ext cx="1119499" cy="103404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743835" y="5633063"/>
            <a:ext cx="1803161" cy="107690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03038" y="2681685"/>
            <a:ext cx="31325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Законодательные, представительные органы власти</a:t>
            </a:r>
          </a:p>
          <a:p>
            <a:pPr algn="ctr"/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Органы исполнительной власти</a:t>
            </a:r>
          </a:p>
          <a:p>
            <a:pPr algn="ctr"/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Финансовые органы</a:t>
            </a:r>
          </a:p>
          <a:p>
            <a:pPr algn="ctr"/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Органы местного самоуправления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35472" y="1151467"/>
            <a:ext cx="18469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Рассмотрение проекта бюджета очередного года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94711" y="2191180"/>
            <a:ext cx="15328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Утверждение бюджета очередного года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55762" y="4462995"/>
            <a:ext cx="14681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Исполнение бюджета в текущем году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72365" y="5606780"/>
            <a:ext cx="1966823" cy="954107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отчета об исполнении бюджета предыдущего года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72682" y="4368387"/>
            <a:ext cx="1928470" cy="954107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Утверждение отчета об исполнении бюджета предыдущего года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69457" y="2267422"/>
            <a:ext cx="18031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Составление проекта бюджета  очередного года 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59751" y="1544849"/>
            <a:ext cx="1213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Принятие закона о бюджете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48565" y="5322494"/>
            <a:ext cx="1992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Получение доходов бюджета и распределение бюджетных средств в соответствии с законом о бюджете 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84839" y="5800319"/>
            <a:ext cx="152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Принятие закона об исполнении бюджета за отчетный год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2491" y="2913344"/>
            <a:ext cx="1717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Подготовка экономического обоснования доходов и расходов бюджета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2113" y="86001"/>
            <a:ext cx="11928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chemeClr val="tx2"/>
                </a:solidFill>
              </a:rPr>
              <a:t>Бюджетный процесс – ежегодное формирование и исполнение бюджета</a:t>
            </a:r>
            <a:endParaRPr lang="ru-RU" sz="2800" i="1" dirty="0">
              <a:solidFill>
                <a:schemeClr val="tx2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01162" flipV="1">
            <a:off x="6856572" y="1229502"/>
            <a:ext cx="1226947" cy="60738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70515" flipV="1">
            <a:off x="7901604" y="3437956"/>
            <a:ext cx="921117" cy="60738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2566" flipV="1">
            <a:off x="7069089" y="5562338"/>
            <a:ext cx="1226947" cy="607382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1757" flipV="1">
            <a:off x="3376944" y="5548432"/>
            <a:ext cx="1254169" cy="62085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02049" flipV="1">
            <a:off x="2559819" y="3398441"/>
            <a:ext cx="918718" cy="66083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6705" flipV="1">
            <a:off x="2891012" y="1258278"/>
            <a:ext cx="1387850" cy="670357"/>
          </a:xfrm>
          <a:prstGeom prst="rect">
            <a:avLst/>
          </a:prstGeom>
        </p:spPr>
      </p:pic>
      <p:sp>
        <p:nvSpPr>
          <p:cNvPr id="44" name="object 7"/>
          <p:cNvSpPr/>
          <p:nvPr/>
        </p:nvSpPr>
        <p:spPr>
          <a:xfrm>
            <a:off x="4400666" y="2288699"/>
            <a:ext cx="3088316" cy="28418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7"/>
          </p:nvPr>
        </p:nvSpPr>
        <p:spPr>
          <a:xfrm>
            <a:off x="9410421" y="6550955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818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30356" y="6477914"/>
            <a:ext cx="774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solidFill>
                  <a:srgbClr val="878787"/>
                </a:solidFill>
                <a:latin typeface="Calibri"/>
                <a:cs typeface="Calibri"/>
              </a:rPr>
              <a:t>7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1645920"/>
            <a:ext cx="12192000" cy="5212080"/>
            <a:chOff x="0" y="1645920"/>
            <a:chExt cx="12192000" cy="5212080"/>
          </a:xfrm>
        </p:grpSpPr>
        <p:sp>
          <p:nvSpPr>
            <p:cNvPr id="4" name="object 4"/>
            <p:cNvSpPr/>
            <p:nvPr/>
          </p:nvSpPr>
          <p:spPr>
            <a:xfrm>
              <a:off x="0" y="4194047"/>
              <a:ext cx="12192000" cy="266395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16808" y="1645920"/>
              <a:ext cx="5358384" cy="443788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18915" y="5643372"/>
              <a:ext cx="5675376" cy="5303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956047" y="1801368"/>
              <a:ext cx="1072896" cy="59740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74152" y="1897380"/>
              <a:ext cx="1072896" cy="59740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267956" y="4799076"/>
              <a:ext cx="1170431" cy="71932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46703" y="4151376"/>
              <a:ext cx="2523744" cy="71932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076960" y="694499"/>
            <a:ext cx="41783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3497DB"/>
                </a:solidFill>
              </a:rPr>
              <a:t>«БЮДЖЕТ ДЛЯ</a:t>
            </a:r>
            <a:r>
              <a:rPr sz="2800" spc="-10" dirty="0">
                <a:solidFill>
                  <a:srgbClr val="3497DB"/>
                </a:solidFill>
              </a:rPr>
              <a:t> ГРАЖДАН»</a:t>
            </a:r>
            <a:endParaRPr sz="2800" dirty="0"/>
          </a:p>
        </p:txBody>
      </p:sp>
      <p:sp>
        <p:nvSpPr>
          <p:cNvPr id="12" name="object 12"/>
          <p:cNvSpPr txBox="1"/>
          <p:nvPr/>
        </p:nvSpPr>
        <p:spPr>
          <a:xfrm>
            <a:off x="1076960" y="1103503"/>
            <a:ext cx="3613785" cy="48831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310"/>
              </a:spcBef>
            </a:pPr>
            <a:r>
              <a:rPr sz="1600" spc="-5" dirty="0">
                <a:latin typeface="Calibri"/>
                <a:cs typeface="Calibri"/>
              </a:rPr>
              <a:t>- это простое и наглядное представление  информации о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бюджете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247758" y="1313815"/>
            <a:ext cx="2399030" cy="788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440"/>
              </a:lnSpc>
              <a:spcBef>
                <a:spcPts val="100"/>
              </a:spcBef>
            </a:pPr>
            <a:r>
              <a:rPr sz="2100" b="1" spc="-5" dirty="0">
                <a:solidFill>
                  <a:srgbClr val="6FAC46"/>
                </a:solidFill>
                <a:latin typeface="Calibri"/>
                <a:cs typeface="Calibri"/>
              </a:rPr>
              <a:t>ДОСТУПНО</a:t>
            </a:r>
            <a:endParaRPr sz="2100">
              <a:latin typeface="Calibri"/>
              <a:cs typeface="Calibri"/>
            </a:endParaRPr>
          </a:p>
          <a:p>
            <a:pPr marL="12700" marR="5080">
              <a:lnSpc>
                <a:spcPts val="1730"/>
              </a:lnSpc>
              <a:spcBef>
                <a:spcPts val="135"/>
              </a:spcBef>
            </a:pPr>
            <a:r>
              <a:rPr sz="1600" spc="-5" dirty="0">
                <a:latin typeface="Calibri"/>
                <a:cs typeface="Calibri"/>
              </a:rPr>
              <a:t>Как государство получает и  расходует свои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средства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479028" y="4463033"/>
            <a:ext cx="3591560" cy="1157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solidFill>
                  <a:srgbClr val="EC7C30"/>
                </a:solidFill>
                <a:latin typeface="Calibri"/>
                <a:cs typeface="Calibri"/>
              </a:rPr>
              <a:t>УЧАСТИЕ В</a:t>
            </a:r>
            <a:r>
              <a:rPr sz="2100" b="1" spc="-2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EC7C30"/>
                </a:solidFill>
                <a:latin typeface="Calibri"/>
                <a:cs typeface="Calibri"/>
              </a:rPr>
              <a:t>БЮДЖЕТНОМ</a:t>
            </a:r>
            <a:endParaRPr sz="2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2100" b="1" spc="-5" dirty="0">
                <a:solidFill>
                  <a:srgbClr val="EC7C30"/>
                </a:solidFill>
                <a:latin typeface="Calibri"/>
                <a:cs typeface="Calibri"/>
              </a:rPr>
              <a:t>ПРОЦЕССЕ</a:t>
            </a:r>
            <a:endParaRPr sz="21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25"/>
              </a:spcBef>
            </a:pPr>
            <a:r>
              <a:rPr sz="1600" spc="-5" dirty="0">
                <a:latin typeface="Calibri"/>
                <a:cs typeface="Calibri"/>
              </a:rPr>
              <a:t>Как граждане </a:t>
            </a:r>
            <a:r>
              <a:rPr sz="1600" spc="-10" dirty="0">
                <a:latin typeface="Calibri"/>
                <a:cs typeface="Calibri"/>
              </a:rPr>
              <a:t>могут </a:t>
            </a:r>
            <a:r>
              <a:rPr sz="1600" spc="-5" dirty="0">
                <a:latin typeface="Calibri"/>
                <a:cs typeface="Calibri"/>
              </a:rPr>
              <a:t>влиять на  формирование и расходование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бюджета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52348" y="4247515"/>
            <a:ext cx="2678430" cy="10236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560"/>
              </a:lnSpc>
              <a:spcBef>
                <a:spcPts val="95"/>
              </a:spcBef>
            </a:pPr>
            <a:r>
              <a:rPr sz="2200" b="1" spc="-5" dirty="0">
                <a:solidFill>
                  <a:srgbClr val="FFC000"/>
                </a:solidFill>
                <a:latin typeface="Calibri"/>
                <a:cs typeface="Calibri"/>
              </a:rPr>
              <a:t>ИСТОЧНИКИ</a:t>
            </a:r>
            <a:r>
              <a:rPr sz="2200" b="1" spc="-50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FFC000"/>
                </a:solidFill>
                <a:latin typeface="Calibri"/>
                <a:cs typeface="Calibri"/>
              </a:rPr>
              <a:t>ДОХОДА</a:t>
            </a:r>
            <a:endParaRPr sz="2200">
              <a:latin typeface="Calibri"/>
              <a:cs typeface="Calibri"/>
            </a:endParaRPr>
          </a:p>
          <a:p>
            <a:pPr marL="12700" marR="932180">
              <a:lnSpc>
                <a:spcPts val="1730"/>
              </a:lnSpc>
              <a:spcBef>
                <a:spcPts val="135"/>
              </a:spcBef>
            </a:pPr>
            <a:r>
              <a:rPr sz="1600" spc="-5" dirty="0">
                <a:latin typeface="Calibri"/>
                <a:cs typeface="Calibri"/>
              </a:rPr>
              <a:t>Какие у</a:t>
            </a:r>
            <a:r>
              <a:rPr sz="1600" spc="-7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государства  </a:t>
            </a:r>
            <a:r>
              <a:rPr sz="1600" spc="-10" dirty="0">
                <a:latin typeface="Calibri"/>
                <a:cs typeface="Calibri"/>
              </a:rPr>
              <a:t>дополнительные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700"/>
              </a:lnSpc>
            </a:pPr>
            <a:r>
              <a:rPr sz="1600" spc="-5" dirty="0">
                <a:latin typeface="Calibri"/>
                <a:cs typeface="Calibri"/>
              </a:rPr>
              <a:t>источники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дохода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6" name="image94.pn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31518" y="1645221"/>
            <a:ext cx="1514475" cy="2549525"/>
          </a:xfrm>
          <a:prstGeom prst="rect">
            <a:avLst/>
          </a:prstGeom>
        </p:spPr>
      </p:pic>
      <p:sp>
        <p:nvSpPr>
          <p:cNvPr id="19" name="Номер слайда 18"/>
          <p:cNvSpPr>
            <a:spLocks noGrp="1"/>
          </p:cNvSpPr>
          <p:nvPr>
            <p:ph type="sldNum" sz="quarter" idx="7"/>
          </p:nvPr>
        </p:nvSpPr>
        <p:spPr>
          <a:xfrm>
            <a:off x="9448800" y="6504240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442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12113" y="1"/>
            <a:ext cx="12179886" cy="672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0701"/>
            <a:ext cx="12179887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5" dirty="0">
                <a:latin typeface="Calibri"/>
                <a:cs typeface="Calibri"/>
              </a:rPr>
              <a:t>Участие </a:t>
            </a:r>
            <a:r>
              <a:rPr sz="4400" b="0" dirty="0">
                <a:latin typeface="Calibri"/>
                <a:cs typeface="Calibri"/>
              </a:rPr>
              <a:t>граждан в бюджетном</a:t>
            </a:r>
            <a:r>
              <a:rPr sz="4400" b="0" spc="-30" dirty="0">
                <a:latin typeface="Calibri"/>
                <a:cs typeface="Calibri"/>
              </a:rPr>
              <a:t> </a:t>
            </a:r>
            <a:r>
              <a:rPr sz="4400" b="0" dirty="0">
                <a:latin typeface="Calibri"/>
                <a:cs typeface="Calibri"/>
              </a:rPr>
              <a:t>процессе</a:t>
            </a:r>
            <a:endParaRPr sz="44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4507" y="2993898"/>
            <a:ext cx="274129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dirty="0">
                <a:solidFill>
                  <a:srgbClr val="00AF50"/>
                </a:solidFill>
                <a:latin typeface="Calibri"/>
                <a:cs typeface="Calibri"/>
              </a:rPr>
              <a:t>БЮДЖЕТ</a:t>
            </a:r>
            <a:endParaRPr sz="54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37229" y="2302625"/>
            <a:ext cx="1736089" cy="1019810"/>
          </a:xfrm>
          <a:custGeom>
            <a:avLst/>
            <a:gdLst/>
            <a:ahLst/>
            <a:cxnLst/>
            <a:rect l="l" t="t" r="r" b="b"/>
            <a:pathLst>
              <a:path w="1736089" h="1019810">
                <a:moveTo>
                  <a:pt x="509778" y="0"/>
                </a:moveTo>
                <a:lnTo>
                  <a:pt x="0" y="509778"/>
                </a:lnTo>
                <a:lnTo>
                  <a:pt x="509778" y="1019556"/>
                </a:lnTo>
                <a:lnTo>
                  <a:pt x="509778" y="764667"/>
                </a:lnTo>
                <a:lnTo>
                  <a:pt x="1735836" y="764667"/>
                </a:lnTo>
                <a:lnTo>
                  <a:pt x="1735836" y="254889"/>
                </a:lnTo>
                <a:lnTo>
                  <a:pt x="509778" y="254889"/>
                </a:lnTo>
                <a:lnTo>
                  <a:pt x="509778" y="0"/>
                </a:lnTo>
                <a:close/>
              </a:path>
            </a:pathLst>
          </a:custGeom>
          <a:solidFill>
            <a:srgbClr val="FFC000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569428" y="2279521"/>
            <a:ext cx="33407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Как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налогоплательщик</a:t>
            </a:r>
            <a:endParaRPr sz="1800" dirty="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помогает формировать доходную  часть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бюджета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470652" y="3703701"/>
            <a:ext cx="3346450" cy="2782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3980"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Как получатель муниципальных  </a:t>
            </a:r>
            <a:r>
              <a:rPr sz="1800" b="1" dirty="0">
                <a:latin typeface="Calibri"/>
                <a:cs typeface="Calibri"/>
              </a:rPr>
              <a:t>услуг</a:t>
            </a:r>
            <a:endParaRPr sz="1800" dirty="0">
              <a:latin typeface="Calibri"/>
              <a:cs typeface="Calibri"/>
            </a:endParaRPr>
          </a:p>
          <a:p>
            <a:pPr marL="12700" algn="ctr">
              <a:lnSpc>
                <a:spcPct val="100000"/>
              </a:lnSpc>
            </a:pPr>
            <a:r>
              <a:rPr lang="ru-RU" dirty="0"/>
              <a:t>Получает социальные гарантии (образование, здравоохранение, жилищно-коммунальное хозяйство, культура, физическая культура и спорт, социальные льготы и другие направления социальных гарантий населению) –расходная часть бюджета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66515" y="4245864"/>
            <a:ext cx="1736089" cy="1019810"/>
          </a:xfrm>
          <a:custGeom>
            <a:avLst/>
            <a:gdLst/>
            <a:ahLst/>
            <a:cxnLst/>
            <a:rect l="l" t="t" r="r" b="b"/>
            <a:pathLst>
              <a:path w="1736089" h="1019810">
                <a:moveTo>
                  <a:pt x="1226058" y="0"/>
                </a:moveTo>
                <a:lnTo>
                  <a:pt x="1226058" y="254888"/>
                </a:lnTo>
                <a:lnTo>
                  <a:pt x="0" y="254888"/>
                </a:lnTo>
                <a:lnTo>
                  <a:pt x="0" y="764667"/>
                </a:lnTo>
                <a:lnTo>
                  <a:pt x="1226058" y="764667"/>
                </a:lnTo>
                <a:lnTo>
                  <a:pt x="1226058" y="1019556"/>
                </a:lnTo>
                <a:lnTo>
                  <a:pt x="1735836" y="509778"/>
                </a:lnTo>
                <a:lnTo>
                  <a:pt x="1226058" y="0"/>
                </a:lnTo>
                <a:close/>
              </a:path>
            </a:pathLst>
          </a:custGeom>
          <a:solidFill>
            <a:srgbClr val="FFC000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9297923" y="1036319"/>
            <a:ext cx="2222500" cy="5573395"/>
            <a:chOff x="9297923" y="1036319"/>
            <a:chExt cx="2222500" cy="5573395"/>
          </a:xfrm>
        </p:grpSpPr>
        <p:sp>
          <p:nvSpPr>
            <p:cNvPr id="9" name="object 9"/>
            <p:cNvSpPr/>
            <p:nvPr/>
          </p:nvSpPr>
          <p:spPr>
            <a:xfrm>
              <a:off x="9297923" y="1036319"/>
              <a:ext cx="2221992" cy="557326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307321" y="1054064"/>
              <a:ext cx="2119586" cy="54610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image88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2400" y="3962400"/>
            <a:ext cx="3581400" cy="2552664"/>
          </a:xfrm>
          <a:prstGeom prst="rect">
            <a:avLst/>
          </a:prstGeom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9448800" y="6515064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15</a:t>
            </a:fld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11" y="690004"/>
            <a:ext cx="2966231" cy="2606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552700" y="749595"/>
            <a:ext cx="74294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Граждане</a:t>
            </a:r>
            <a:r>
              <a:rPr lang="ru-RU" sz="1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–и как налогоплательщики, и как потребители общественных услуг –должны быть уверены в том, что передаваемые ими в распоряжение государства средства используются прозрачно и эффективно, приносят конкретные результаты как для общества в целом, так и для каждой семьи, для каждого человека</a:t>
            </a:r>
            <a:endParaRPr lang="ru-RU" sz="1400" b="1" i="1" dirty="0"/>
          </a:p>
        </p:txBody>
      </p:sp>
    </p:spTree>
    <p:extLst>
      <p:ext uri="{BB962C8B-B14F-4D97-AF65-F5344CB8AC3E}">
        <p14:creationId xmlns:p14="http://schemas.microsoft.com/office/powerpoint/2010/main" val="19019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/>
          <p:cNvSpPr/>
          <p:nvPr/>
        </p:nvSpPr>
        <p:spPr>
          <a:xfrm>
            <a:off x="12113" y="1"/>
            <a:ext cx="12179886" cy="672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object 2"/>
          <p:cNvGrpSpPr/>
          <p:nvPr/>
        </p:nvGrpSpPr>
        <p:grpSpPr>
          <a:xfrm>
            <a:off x="12113" y="1237053"/>
            <a:ext cx="12192000" cy="5620947"/>
            <a:chOff x="0" y="1549908"/>
            <a:chExt cx="12192000" cy="5308600"/>
          </a:xfrm>
        </p:grpSpPr>
        <p:sp>
          <p:nvSpPr>
            <p:cNvPr id="3" name="object 3"/>
            <p:cNvSpPr/>
            <p:nvPr/>
          </p:nvSpPr>
          <p:spPr>
            <a:xfrm>
              <a:off x="3585971" y="1549908"/>
              <a:ext cx="5010912" cy="23103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3860291"/>
              <a:ext cx="12192000" cy="299770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115311" y="3860291"/>
              <a:ext cx="1243584" cy="124358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474208" y="3860291"/>
              <a:ext cx="1243584" cy="12435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833104" y="3860291"/>
              <a:ext cx="1243583" cy="124358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0" y="28319"/>
            <a:ext cx="12192000" cy="605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800" b="0" spc="-5" dirty="0">
                <a:latin typeface="Calibri"/>
                <a:cs typeface="Calibri"/>
              </a:rPr>
              <a:t>Возможность </a:t>
            </a:r>
            <a:r>
              <a:rPr sz="3800" b="0" dirty="0">
                <a:latin typeface="Calibri"/>
                <a:cs typeface="Calibri"/>
              </a:rPr>
              <a:t>влияния гражданина на состав</a:t>
            </a:r>
            <a:r>
              <a:rPr sz="3800" b="0" spc="114" dirty="0">
                <a:latin typeface="Calibri"/>
                <a:cs typeface="Calibri"/>
              </a:rPr>
              <a:t> </a:t>
            </a:r>
            <a:r>
              <a:rPr sz="3800" b="0" dirty="0">
                <a:latin typeface="Calibri"/>
                <a:cs typeface="Calibri"/>
              </a:rPr>
              <a:t>бюджета</a:t>
            </a:r>
            <a:endParaRPr sz="38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6572" y="4914645"/>
            <a:ext cx="3499409" cy="19518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Участие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публичных</a:t>
            </a:r>
            <a:endParaRPr sz="1800" dirty="0">
              <a:latin typeface="Calibri"/>
              <a:cs typeface="Calibri"/>
            </a:endParaRPr>
          </a:p>
          <a:p>
            <a:pPr marL="12065" marR="5080" indent="-3810" algn="ctr">
              <a:lnSpc>
                <a:spcPct val="100000"/>
              </a:lnSpc>
            </a:pPr>
            <a:r>
              <a:rPr lang="ru-RU" sz="1800" spc="-5" dirty="0" smtClean="0">
                <a:latin typeface="Calibri"/>
                <a:cs typeface="Calibri"/>
              </a:rPr>
              <a:t>слушаниях</a:t>
            </a:r>
            <a:r>
              <a:rPr sz="1800" spc="-5" dirty="0" smtClean="0">
                <a:latin typeface="Calibri"/>
                <a:cs typeface="Calibri"/>
              </a:rPr>
              <a:t> </a:t>
            </a:r>
            <a:r>
              <a:rPr lang="ru-RU" sz="1800" dirty="0" smtClean="0">
                <a:latin typeface="Calibri"/>
                <a:cs typeface="Calibri"/>
              </a:rPr>
              <a:t>проекта</a:t>
            </a:r>
            <a:r>
              <a:rPr sz="1800" dirty="0" smtClean="0">
                <a:latin typeface="Calibri"/>
                <a:cs typeface="Calibri"/>
              </a:rPr>
              <a:t> </a:t>
            </a:r>
            <a:r>
              <a:rPr lang="ru-RU" sz="1800" spc="-5" dirty="0" smtClean="0">
                <a:latin typeface="Calibri"/>
                <a:cs typeface="Calibri"/>
              </a:rPr>
              <a:t>решения</a:t>
            </a:r>
            <a:r>
              <a:rPr sz="1800" spc="-5" dirty="0" smtClean="0">
                <a:latin typeface="Calibri"/>
                <a:cs typeface="Calibri"/>
              </a:rPr>
              <a:t>  </a:t>
            </a:r>
            <a:r>
              <a:rPr lang="ru-RU" sz="1800" dirty="0" smtClean="0">
                <a:latin typeface="Calibri"/>
                <a:cs typeface="Calibri"/>
              </a:rPr>
              <a:t>МО «Угранский муниципальный округ» Смоленской области</a:t>
            </a:r>
          </a:p>
          <a:p>
            <a:pPr marL="12065" marR="5080" indent="-3810" algn="ctr">
              <a:lnSpc>
                <a:spcPct val="100000"/>
              </a:lnSpc>
            </a:pPr>
            <a:r>
              <a:rPr lang="ru-RU" sz="1800" dirty="0" smtClean="0">
                <a:latin typeface="Calibri"/>
                <a:cs typeface="Calibri"/>
              </a:rPr>
              <a:t>на</a:t>
            </a:r>
            <a:r>
              <a:rPr sz="1800" dirty="0" smtClean="0">
                <a:latin typeface="Calibri"/>
                <a:cs typeface="Calibri"/>
              </a:rPr>
              <a:t> </a:t>
            </a:r>
            <a:r>
              <a:rPr lang="ru-RU" sz="1800" spc="-5" dirty="0" smtClean="0">
                <a:latin typeface="Calibri"/>
                <a:cs typeface="Calibri"/>
              </a:rPr>
              <a:t>очередной</a:t>
            </a:r>
            <a:r>
              <a:rPr sz="1800" spc="-5" dirty="0" smtClean="0">
                <a:latin typeface="Calibri"/>
                <a:cs typeface="Calibri"/>
              </a:rPr>
              <a:t> </a:t>
            </a:r>
            <a:r>
              <a:rPr lang="ru-RU" sz="1800" spc="-5" dirty="0" smtClean="0">
                <a:latin typeface="Calibri"/>
                <a:cs typeface="Calibri"/>
              </a:rPr>
              <a:t>финансовый</a:t>
            </a:r>
            <a:r>
              <a:rPr sz="1800" spc="-5" dirty="0" smtClean="0">
                <a:latin typeface="Calibri"/>
                <a:cs typeface="Calibri"/>
              </a:rPr>
              <a:t> </a:t>
            </a:r>
            <a:r>
              <a:rPr lang="ru-RU" sz="1800" dirty="0" smtClean="0">
                <a:latin typeface="Calibri"/>
                <a:cs typeface="Calibri"/>
              </a:rPr>
              <a:t>год</a:t>
            </a:r>
            <a:r>
              <a:rPr sz="1800" dirty="0" smtClean="0">
                <a:latin typeface="Calibri"/>
                <a:cs typeface="Calibri"/>
              </a:rPr>
              <a:t> </a:t>
            </a:r>
            <a:r>
              <a:rPr lang="ru-RU" sz="1800" dirty="0" smtClean="0">
                <a:latin typeface="Calibri"/>
                <a:cs typeface="Calibri"/>
              </a:rPr>
              <a:t>и плановый период</a:t>
            </a:r>
            <a:r>
              <a:rPr sz="1800" dirty="0" smtClean="0">
                <a:latin typeface="Calibri"/>
                <a:cs typeface="Calibri"/>
              </a:rPr>
              <a:t> (</a:t>
            </a:r>
            <a:r>
              <a:rPr lang="ru-RU" sz="1800" dirty="0" smtClean="0">
                <a:latin typeface="Calibri"/>
                <a:cs typeface="Calibri"/>
              </a:rPr>
              <a:t>обычно</a:t>
            </a:r>
            <a:r>
              <a:rPr sz="1800" dirty="0" smtClean="0">
                <a:latin typeface="Calibri"/>
                <a:cs typeface="Calibri"/>
              </a:rPr>
              <a:t> </a:t>
            </a:r>
            <a:r>
              <a:rPr lang="ru-RU" sz="1800" spc="-5" dirty="0" smtClean="0">
                <a:latin typeface="Calibri"/>
                <a:cs typeface="Calibri"/>
              </a:rPr>
              <a:t>проходят</a:t>
            </a:r>
            <a:r>
              <a:rPr sz="1800" spc="-45" dirty="0" smtClean="0">
                <a:latin typeface="Calibri"/>
                <a:cs typeface="Calibri"/>
              </a:rPr>
              <a:t> </a:t>
            </a:r>
            <a:r>
              <a:rPr lang="ru-RU" sz="1800" spc="-5" dirty="0" smtClean="0">
                <a:latin typeface="Calibri"/>
                <a:cs typeface="Calibri"/>
              </a:rPr>
              <a:t>в декабре</a:t>
            </a:r>
            <a:r>
              <a:rPr sz="1800" spc="-5" dirty="0" smtClean="0">
                <a:latin typeface="Calibri"/>
                <a:cs typeface="Calibri"/>
              </a:rPr>
              <a:t>)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02202" y="4914645"/>
            <a:ext cx="3459929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Участие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публичных</a:t>
            </a:r>
            <a:endParaRPr sz="1800" dirty="0">
              <a:latin typeface="Calibri"/>
              <a:cs typeface="Calibri"/>
            </a:endParaRPr>
          </a:p>
          <a:p>
            <a:pPr marL="12700" marR="5080" indent="-635" algn="ctr"/>
            <a:r>
              <a:rPr sz="1800" spc="-5" dirty="0">
                <a:latin typeface="Calibri"/>
                <a:cs typeface="Calibri"/>
              </a:rPr>
              <a:t>слушаниях </a:t>
            </a:r>
            <a:r>
              <a:rPr sz="1800" dirty="0">
                <a:latin typeface="Calibri"/>
                <a:cs typeface="Calibri"/>
              </a:rPr>
              <a:t>проекта </a:t>
            </a:r>
            <a:r>
              <a:rPr sz="1800" spc="-5" dirty="0" err="1">
                <a:latin typeface="Calibri"/>
                <a:cs typeface="Calibri"/>
              </a:rPr>
              <a:t>решения</a:t>
            </a:r>
            <a:r>
              <a:rPr sz="1800" spc="-5" dirty="0">
                <a:latin typeface="Calibri"/>
                <a:cs typeface="Calibri"/>
              </a:rPr>
              <a:t>  </a:t>
            </a:r>
            <a:r>
              <a:rPr lang="ru-RU" dirty="0">
                <a:cs typeface="Calibri"/>
              </a:rPr>
              <a:t>МО «Угранский муниципальный округ</a:t>
            </a:r>
            <a:r>
              <a:rPr lang="ru-RU" dirty="0" smtClean="0">
                <a:cs typeface="Calibri"/>
              </a:rPr>
              <a:t>» </a:t>
            </a:r>
            <a:r>
              <a:rPr lang="ru-RU" dirty="0">
                <a:cs typeface="Calibri"/>
              </a:rPr>
              <a:t>Смоленской области</a:t>
            </a:r>
          </a:p>
          <a:p>
            <a:pPr marL="12700" marR="5080" indent="-635" algn="ctr">
              <a:lnSpc>
                <a:spcPct val="100000"/>
              </a:lnSpc>
            </a:pPr>
            <a:r>
              <a:rPr sz="1800" dirty="0" err="1" smtClean="0">
                <a:latin typeface="Calibri"/>
                <a:cs typeface="Calibri"/>
              </a:rPr>
              <a:t>по</a:t>
            </a:r>
            <a:r>
              <a:rPr sz="1800" spc="-70" dirty="0" smtClean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отчету  об исполнении</a:t>
            </a:r>
            <a:r>
              <a:rPr sz="1800" dirty="0">
                <a:latin typeface="Calibri"/>
                <a:cs typeface="Calibri"/>
              </a:rPr>
              <a:t> бюджета</a:t>
            </a:r>
          </a:p>
          <a:p>
            <a:pPr marL="3175" algn="ctr">
              <a:lnSpc>
                <a:spcPct val="100000"/>
              </a:lnSpc>
            </a:pPr>
            <a:r>
              <a:rPr sz="1800" dirty="0" smtClean="0">
                <a:latin typeface="Calibri"/>
                <a:cs typeface="Calibri"/>
              </a:rPr>
              <a:t>(</a:t>
            </a:r>
            <a:r>
              <a:rPr lang="ru-RU" sz="1800" dirty="0" smtClean="0">
                <a:latin typeface="Calibri"/>
                <a:cs typeface="Calibri"/>
              </a:rPr>
              <a:t>обычно</a:t>
            </a:r>
            <a:r>
              <a:rPr sz="1800" dirty="0" smtClean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проходят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весной)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004429" y="4914645"/>
            <a:ext cx="3720401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3195" marR="156210" indent="266700"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Участие </a:t>
            </a:r>
            <a:r>
              <a:rPr sz="1800" dirty="0">
                <a:latin typeface="Calibri"/>
                <a:cs typeface="Calibri"/>
              </a:rPr>
              <a:t>в </a:t>
            </a:r>
            <a:r>
              <a:rPr sz="1800" spc="-5" dirty="0">
                <a:latin typeface="Calibri"/>
                <a:cs typeface="Calibri"/>
              </a:rPr>
              <a:t>публичных  обсуждениях </a:t>
            </a:r>
            <a:r>
              <a:rPr sz="1800" dirty="0">
                <a:latin typeface="Calibri"/>
                <a:cs typeface="Calibri"/>
              </a:rPr>
              <a:t>по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объектам</a:t>
            </a:r>
            <a:endParaRPr sz="1800" dirty="0">
              <a:latin typeface="Calibri"/>
              <a:cs typeface="Calibri"/>
            </a:endParaRPr>
          </a:p>
          <a:p>
            <a:pPr marL="337185" marR="45720" indent="-288290" algn="ctr"/>
            <a:r>
              <a:rPr sz="1800" spc="-5" dirty="0">
                <a:latin typeface="Calibri"/>
                <a:cs typeface="Calibri"/>
              </a:rPr>
              <a:t>благоустройства </a:t>
            </a:r>
            <a:r>
              <a:rPr sz="1800" spc="-5" dirty="0" err="1">
                <a:latin typeface="Calibri"/>
                <a:cs typeface="Calibri"/>
              </a:rPr>
              <a:t>территории</a:t>
            </a:r>
            <a:r>
              <a:rPr sz="1800" spc="-5" dirty="0">
                <a:latin typeface="Calibri"/>
                <a:cs typeface="Calibri"/>
              </a:rPr>
              <a:t>  </a:t>
            </a:r>
            <a:r>
              <a:rPr lang="ru-RU" dirty="0">
                <a:cs typeface="Calibri"/>
              </a:rPr>
              <a:t>МО «Угранский муниципальный округ</a:t>
            </a:r>
            <a:r>
              <a:rPr lang="ru-RU" dirty="0" smtClean="0">
                <a:cs typeface="Calibri"/>
              </a:rPr>
              <a:t>» </a:t>
            </a:r>
            <a:r>
              <a:rPr lang="ru-RU" dirty="0">
                <a:cs typeface="Calibri"/>
              </a:rPr>
              <a:t>Смоленской области</a:t>
            </a:r>
          </a:p>
          <a:p>
            <a:pPr marL="337185" marR="45720" indent="-288290" algn="ctr">
              <a:lnSpc>
                <a:spcPct val="100000"/>
              </a:lnSpc>
            </a:pPr>
            <a:r>
              <a:rPr sz="1800" spc="-10" dirty="0" smtClean="0">
                <a:latin typeface="Calibri"/>
                <a:cs typeface="Calibri"/>
              </a:rPr>
              <a:t>(</a:t>
            </a:r>
            <a:r>
              <a:rPr sz="1800" spc="-10" dirty="0" err="1" smtClean="0">
                <a:latin typeface="Calibri"/>
                <a:cs typeface="Calibri"/>
              </a:rPr>
              <a:t>сходы</a:t>
            </a:r>
            <a:r>
              <a:rPr lang="ru-RU" sz="1800" spc="-10" dirty="0" smtClean="0">
                <a:latin typeface="Calibri"/>
                <a:cs typeface="Calibri"/>
              </a:rPr>
              <a:t> </a:t>
            </a:r>
            <a:r>
              <a:rPr sz="1800" spc="-5" dirty="0" err="1" smtClean="0">
                <a:latin typeface="Calibri"/>
                <a:cs typeface="Calibri"/>
              </a:rPr>
              <a:t>жителей</a:t>
            </a:r>
            <a:r>
              <a:rPr sz="1800" spc="-5" dirty="0">
                <a:latin typeface="Calibri"/>
                <a:cs typeface="Calibri"/>
              </a:rPr>
              <a:t>, опросы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Интернет)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9420072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830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6"/>
          <p:cNvSpPr/>
          <p:nvPr/>
        </p:nvSpPr>
        <p:spPr>
          <a:xfrm>
            <a:off x="8721891" y="3448441"/>
            <a:ext cx="2545080" cy="2543810"/>
          </a:xfrm>
          <a:custGeom>
            <a:avLst/>
            <a:gdLst/>
            <a:ahLst/>
            <a:cxnLst/>
            <a:rect l="l" t="t" r="r" b="b"/>
            <a:pathLst>
              <a:path w="2545079" h="2543810">
                <a:moveTo>
                  <a:pt x="1272540" y="0"/>
                </a:moveTo>
                <a:lnTo>
                  <a:pt x="1224831" y="877"/>
                </a:lnTo>
                <a:lnTo>
                  <a:pt x="1177567" y="3488"/>
                </a:lnTo>
                <a:lnTo>
                  <a:pt x="1130776" y="7801"/>
                </a:lnTo>
                <a:lnTo>
                  <a:pt x="1084490" y="13788"/>
                </a:lnTo>
                <a:lnTo>
                  <a:pt x="1038739" y="21415"/>
                </a:lnTo>
                <a:lnTo>
                  <a:pt x="993555" y="30654"/>
                </a:lnTo>
                <a:lnTo>
                  <a:pt x="948968" y="41473"/>
                </a:lnTo>
                <a:lnTo>
                  <a:pt x="905008" y="53841"/>
                </a:lnTo>
                <a:lnTo>
                  <a:pt x="861707" y="67728"/>
                </a:lnTo>
                <a:lnTo>
                  <a:pt x="819095" y="83103"/>
                </a:lnTo>
                <a:lnTo>
                  <a:pt x="777204" y="99935"/>
                </a:lnTo>
                <a:lnTo>
                  <a:pt x="736063" y="118193"/>
                </a:lnTo>
                <a:lnTo>
                  <a:pt x="695704" y="137847"/>
                </a:lnTo>
                <a:lnTo>
                  <a:pt x="656156" y="158867"/>
                </a:lnTo>
                <a:lnTo>
                  <a:pt x="617452" y="181220"/>
                </a:lnTo>
                <a:lnTo>
                  <a:pt x="579622" y="204877"/>
                </a:lnTo>
                <a:lnTo>
                  <a:pt x="542696" y="229807"/>
                </a:lnTo>
                <a:lnTo>
                  <a:pt x="506706" y="255979"/>
                </a:lnTo>
                <a:lnTo>
                  <a:pt x="471682" y="283363"/>
                </a:lnTo>
                <a:lnTo>
                  <a:pt x="437654" y="311927"/>
                </a:lnTo>
                <a:lnTo>
                  <a:pt x="404654" y="341641"/>
                </a:lnTo>
                <a:lnTo>
                  <a:pt x="372713" y="372475"/>
                </a:lnTo>
                <a:lnTo>
                  <a:pt x="341860" y="404396"/>
                </a:lnTo>
                <a:lnTo>
                  <a:pt x="312128" y="437376"/>
                </a:lnTo>
                <a:lnTo>
                  <a:pt x="283545" y="471383"/>
                </a:lnTo>
                <a:lnTo>
                  <a:pt x="256145" y="506386"/>
                </a:lnTo>
                <a:lnTo>
                  <a:pt x="229956" y="542354"/>
                </a:lnTo>
                <a:lnTo>
                  <a:pt x="205010" y="579257"/>
                </a:lnTo>
                <a:lnTo>
                  <a:pt x="181338" y="617065"/>
                </a:lnTo>
                <a:lnTo>
                  <a:pt x="158970" y="655746"/>
                </a:lnTo>
                <a:lnTo>
                  <a:pt x="137937" y="695269"/>
                </a:lnTo>
                <a:lnTo>
                  <a:pt x="118270" y="735605"/>
                </a:lnTo>
                <a:lnTo>
                  <a:pt x="100000" y="776722"/>
                </a:lnTo>
                <a:lnTo>
                  <a:pt x="83157" y="818589"/>
                </a:lnTo>
                <a:lnTo>
                  <a:pt x="67772" y="861176"/>
                </a:lnTo>
                <a:lnTo>
                  <a:pt x="53877" y="904452"/>
                </a:lnTo>
                <a:lnTo>
                  <a:pt x="41500" y="948386"/>
                </a:lnTo>
                <a:lnTo>
                  <a:pt x="30674" y="992948"/>
                </a:lnTo>
                <a:lnTo>
                  <a:pt x="21430" y="1038107"/>
                </a:lnTo>
                <a:lnTo>
                  <a:pt x="13797" y="1083831"/>
                </a:lnTo>
                <a:lnTo>
                  <a:pt x="7807" y="1130092"/>
                </a:lnTo>
                <a:lnTo>
                  <a:pt x="3490" y="1176857"/>
                </a:lnTo>
                <a:lnTo>
                  <a:pt x="877" y="1224095"/>
                </a:lnTo>
                <a:lnTo>
                  <a:pt x="0" y="1271777"/>
                </a:lnTo>
                <a:lnTo>
                  <a:pt x="877" y="1319460"/>
                </a:lnTo>
                <a:lnTo>
                  <a:pt x="3490" y="1366698"/>
                </a:lnTo>
                <a:lnTo>
                  <a:pt x="7807" y="1413463"/>
                </a:lnTo>
                <a:lnTo>
                  <a:pt x="13797" y="1459724"/>
                </a:lnTo>
                <a:lnTo>
                  <a:pt x="21430" y="1505448"/>
                </a:lnTo>
                <a:lnTo>
                  <a:pt x="30674" y="1550607"/>
                </a:lnTo>
                <a:lnTo>
                  <a:pt x="41500" y="1595169"/>
                </a:lnTo>
                <a:lnTo>
                  <a:pt x="53877" y="1639103"/>
                </a:lnTo>
                <a:lnTo>
                  <a:pt x="67772" y="1682379"/>
                </a:lnTo>
                <a:lnTo>
                  <a:pt x="83157" y="1724966"/>
                </a:lnTo>
                <a:lnTo>
                  <a:pt x="100000" y="1766833"/>
                </a:lnTo>
                <a:lnTo>
                  <a:pt x="118270" y="1807950"/>
                </a:lnTo>
                <a:lnTo>
                  <a:pt x="137937" y="1848286"/>
                </a:lnTo>
                <a:lnTo>
                  <a:pt x="158970" y="1887809"/>
                </a:lnTo>
                <a:lnTo>
                  <a:pt x="181338" y="1926490"/>
                </a:lnTo>
                <a:lnTo>
                  <a:pt x="205010" y="1964298"/>
                </a:lnTo>
                <a:lnTo>
                  <a:pt x="229956" y="2001201"/>
                </a:lnTo>
                <a:lnTo>
                  <a:pt x="256145" y="2037169"/>
                </a:lnTo>
                <a:lnTo>
                  <a:pt x="283545" y="2072172"/>
                </a:lnTo>
                <a:lnTo>
                  <a:pt x="312128" y="2106179"/>
                </a:lnTo>
                <a:lnTo>
                  <a:pt x="341860" y="2139159"/>
                </a:lnTo>
                <a:lnTo>
                  <a:pt x="372713" y="2171080"/>
                </a:lnTo>
                <a:lnTo>
                  <a:pt x="404654" y="2201914"/>
                </a:lnTo>
                <a:lnTo>
                  <a:pt x="437654" y="2231628"/>
                </a:lnTo>
                <a:lnTo>
                  <a:pt x="471682" y="2260192"/>
                </a:lnTo>
                <a:lnTo>
                  <a:pt x="506706" y="2287576"/>
                </a:lnTo>
                <a:lnTo>
                  <a:pt x="542696" y="2313748"/>
                </a:lnTo>
                <a:lnTo>
                  <a:pt x="579622" y="2338678"/>
                </a:lnTo>
                <a:lnTo>
                  <a:pt x="617452" y="2362335"/>
                </a:lnTo>
                <a:lnTo>
                  <a:pt x="656156" y="2384688"/>
                </a:lnTo>
                <a:lnTo>
                  <a:pt x="695704" y="2405708"/>
                </a:lnTo>
                <a:lnTo>
                  <a:pt x="736063" y="2425362"/>
                </a:lnTo>
                <a:lnTo>
                  <a:pt x="777204" y="2443620"/>
                </a:lnTo>
                <a:lnTo>
                  <a:pt x="819095" y="2460452"/>
                </a:lnTo>
                <a:lnTo>
                  <a:pt x="861707" y="2475827"/>
                </a:lnTo>
                <a:lnTo>
                  <a:pt x="905008" y="2489714"/>
                </a:lnTo>
                <a:lnTo>
                  <a:pt x="948968" y="2502082"/>
                </a:lnTo>
                <a:lnTo>
                  <a:pt x="993555" y="2512901"/>
                </a:lnTo>
                <a:lnTo>
                  <a:pt x="1038739" y="2522140"/>
                </a:lnTo>
                <a:lnTo>
                  <a:pt x="1084490" y="2529767"/>
                </a:lnTo>
                <a:lnTo>
                  <a:pt x="1130776" y="2535754"/>
                </a:lnTo>
                <a:lnTo>
                  <a:pt x="1177567" y="2540067"/>
                </a:lnTo>
                <a:lnTo>
                  <a:pt x="1224831" y="2542678"/>
                </a:lnTo>
                <a:lnTo>
                  <a:pt x="1272540" y="2543555"/>
                </a:lnTo>
                <a:lnTo>
                  <a:pt x="1320248" y="2542678"/>
                </a:lnTo>
                <a:lnTo>
                  <a:pt x="1367512" y="2540067"/>
                </a:lnTo>
                <a:lnTo>
                  <a:pt x="1414303" y="2535754"/>
                </a:lnTo>
                <a:lnTo>
                  <a:pt x="1460589" y="2529767"/>
                </a:lnTo>
                <a:lnTo>
                  <a:pt x="1506340" y="2522140"/>
                </a:lnTo>
                <a:lnTo>
                  <a:pt x="1551524" y="2512901"/>
                </a:lnTo>
                <a:lnTo>
                  <a:pt x="1596111" y="2502082"/>
                </a:lnTo>
                <a:lnTo>
                  <a:pt x="1640071" y="2489714"/>
                </a:lnTo>
                <a:lnTo>
                  <a:pt x="1683372" y="2475827"/>
                </a:lnTo>
                <a:lnTo>
                  <a:pt x="1725984" y="2460452"/>
                </a:lnTo>
                <a:lnTo>
                  <a:pt x="1767875" y="2443620"/>
                </a:lnTo>
                <a:lnTo>
                  <a:pt x="1809016" y="2425362"/>
                </a:lnTo>
                <a:lnTo>
                  <a:pt x="1849375" y="2405708"/>
                </a:lnTo>
                <a:lnTo>
                  <a:pt x="1888923" y="2384688"/>
                </a:lnTo>
                <a:lnTo>
                  <a:pt x="1927627" y="2362335"/>
                </a:lnTo>
                <a:lnTo>
                  <a:pt x="1965457" y="2338678"/>
                </a:lnTo>
                <a:lnTo>
                  <a:pt x="2002383" y="2313748"/>
                </a:lnTo>
                <a:lnTo>
                  <a:pt x="2038373" y="2287576"/>
                </a:lnTo>
                <a:lnTo>
                  <a:pt x="2073397" y="2260192"/>
                </a:lnTo>
                <a:lnTo>
                  <a:pt x="2107425" y="2231628"/>
                </a:lnTo>
                <a:lnTo>
                  <a:pt x="2140425" y="2201914"/>
                </a:lnTo>
                <a:lnTo>
                  <a:pt x="2172366" y="2171080"/>
                </a:lnTo>
                <a:lnTo>
                  <a:pt x="2203219" y="2139159"/>
                </a:lnTo>
                <a:lnTo>
                  <a:pt x="2232951" y="2106179"/>
                </a:lnTo>
                <a:lnTo>
                  <a:pt x="2261534" y="2072172"/>
                </a:lnTo>
                <a:lnTo>
                  <a:pt x="2288934" y="2037169"/>
                </a:lnTo>
                <a:lnTo>
                  <a:pt x="2315123" y="2001201"/>
                </a:lnTo>
                <a:lnTo>
                  <a:pt x="2340069" y="1964298"/>
                </a:lnTo>
                <a:lnTo>
                  <a:pt x="2363741" y="1926490"/>
                </a:lnTo>
                <a:lnTo>
                  <a:pt x="2386109" y="1887809"/>
                </a:lnTo>
                <a:lnTo>
                  <a:pt x="2407142" y="1848286"/>
                </a:lnTo>
                <a:lnTo>
                  <a:pt x="2426809" y="1807950"/>
                </a:lnTo>
                <a:lnTo>
                  <a:pt x="2445079" y="1766833"/>
                </a:lnTo>
                <a:lnTo>
                  <a:pt x="2461922" y="1724966"/>
                </a:lnTo>
                <a:lnTo>
                  <a:pt x="2477307" y="1682379"/>
                </a:lnTo>
                <a:lnTo>
                  <a:pt x="2491202" y="1639103"/>
                </a:lnTo>
                <a:lnTo>
                  <a:pt x="2503579" y="1595169"/>
                </a:lnTo>
                <a:lnTo>
                  <a:pt x="2514405" y="1550607"/>
                </a:lnTo>
                <a:lnTo>
                  <a:pt x="2523649" y="1505448"/>
                </a:lnTo>
                <a:lnTo>
                  <a:pt x="2531282" y="1459724"/>
                </a:lnTo>
                <a:lnTo>
                  <a:pt x="2537272" y="1413463"/>
                </a:lnTo>
                <a:lnTo>
                  <a:pt x="2541589" y="1366698"/>
                </a:lnTo>
                <a:lnTo>
                  <a:pt x="2544202" y="1319460"/>
                </a:lnTo>
                <a:lnTo>
                  <a:pt x="2545080" y="1271777"/>
                </a:lnTo>
                <a:lnTo>
                  <a:pt x="2544202" y="1224095"/>
                </a:lnTo>
                <a:lnTo>
                  <a:pt x="2541589" y="1176857"/>
                </a:lnTo>
                <a:lnTo>
                  <a:pt x="2537272" y="1130092"/>
                </a:lnTo>
                <a:lnTo>
                  <a:pt x="2531282" y="1083831"/>
                </a:lnTo>
                <a:lnTo>
                  <a:pt x="2523649" y="1038107"/>
                </a:lnTo>
                <a:lnTo>
                  <a:pt x="2514405" y="992948"/>
                </a:lnTo>
                <a:lnTo>
                  <a:pt x="2503579" y="948386"/>
                </a:lnTo>
                <a:lnTo>
                  <a:pt x="2491202" y="904452"/>
                </a:lnTo>
                <a:lnTo>
                  <a:pt x="2477307" y="861176"/>
                </a:lnTo>
                <a:lnTo>
                  <a:pt x="2461922" y="818589"/>
                </a:lnTo>
                <a:lnTo>
                  <a:pt x="2445079" y="776722"/>
                </a:lnTo>
                <a:lnTo>
                  <a:pt x="2426809" y="735605"/>
                </a:lnTo>
                <a:lnTo>
                  <a:pt x="2407142" y="695269"/>
                </a:lnTo>
                <a:lnTo>
                  <a:pt x="2386109" y="655746"/>
                </a:lnTo>
                <a:lnTo>
                  <a:pt x="2363741" y="617065"/>
                </a:lnTo>
                <a:lnTo>
                  <a:pt x="2340069" y="579257"/>
                </a:lnTo>
                <a:lnTo>
                  <a:pt x="2315123" y="542354"/>
                </a:lnTo>
                <a:lnTo>
                  <a:pt x="2288934" y="506386"/>
                </a:lnTo>
                <a:lnTo>
                  <a:pt x="2261534" y="471383"/>
                </a:lnTo>
                <a:lnTo>
                  <a:pt x="2232951" y="437376"/>
                </a:lnTo>
                <a:lnTo>
                  <a:pt x="2203219" y="404396"/>
                </a:lnTo>
                <a:lnTo>
                  <a:pt x="2172366" y="372475"/>
                </a:lnTo>
                <a:lnTo>
                  <a:pt x="2140425" y="341641"/>
                </a:lnTo>
                <a:lnTo>
                  <a:pt x="2107425" y="311927"/>
                </a:lnTo>
                <a:lnTo>
                  <a:pt x="2073397" y="283363"/>
                </a:lnTo>
                <a:lnTo>
                  <a:pt x="2038373" y="255979"/>
                </a:lnTo>
                <a:lnTo>
                  <a:pt x="2002383" y="229807"/>
                </a:lnTo>
                <a:lnTo>
                  <a:pt x="1965457" y="204877"/>
                </a:lnTo>
                <a:lnTo>
                  <a:pt x="1927627" y="181220"/>
                </a:lnTo>
                <a:lnTo>
                  <a:pt x="1888923" y="158867"/>
                </a:lnTo>
                <a:lnTo>
                  <a:pt x="1849375" y="137847"/>
                </a:lnTo>
                <a:lnTo>
                  <a:pt x="1809016" y="118193"/>
                </a:lnTo>
                <a:lnTo>
                  <a:pt x="1767875" y="99935"/>
                </a:lnTo>
                <a:lnTo>
                  <a:pt x="1725984" y="83103"/>
                </a:lnTo>
                <a:lnTo>
                  <a:pt x="1683372" y="67728"/>
                </a:lnTo>
                <a:lnTo>
                  <a:pt x="1640071" y="53841"/>
                </a:lnTo>
                <a:lnTo>
                  <a:pt x="1596111" y="41473"/>
                </a:lnTo>
                <a:lnTo>
                  <a:pt x="1551524" y="30654"/>
                </a:lnTo>
                <a:lnTo>
                  <a:pt x="1506340" y="21415"/>
                </a:lnTo>
                <a:lnTo>
                  <a:pt x="1460589" y="13788"/>
                </a:lnTo>
                <a:lnTo>
                  <a:pt x="1414303" y="7801"/>
                </a:lnTo>
                <a:lnTo>
                  <a:pt x="1367512" y="3488"/>
                </a:lnTo>
                <a:lnTo>
                  <a:pt x="1320248" y="877"/>
                </a:lnTo>
                <a:lnTo>
                  <a:pt x="1272540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6"/>
          <p:cNvSpPr/>
          <p:nvPr/>
        </p:nvSpPr>
        <p:spPr>
          <a:xfrm>
            <a:off x="8721891" y="573023"/>
            <a:ext cx="2545080" cy="2543810"/>
          </a:xfrm>
          <a:custGeom>
            <a:avLst/>
            <a:gdLst/>
            <a:ahLst/>
            <a:cxnLst/>
            <a:rect l="l" t="t" r="r" b="b"/>
            <a:pathLst>
              <a:path w="2545079" h="2543810">
                <a:moveTo>
                  <a:pt x="1272540" y="0"/>
                </a:moveTo>
                <a:lnTo>
                  <a:pt x="1224831" y="877"/>
                </a:lnTo>
                <a:lnTo>
                  <a:pt x="1177567" y="3488"/>
                </a:lnTo>
                <a:lnTo>
                  <a:pt x="1130776" y="7801"/>
                </a:lnTo>
                <a:lnTo>
                  <a:pt x="1084490" y="13788"/>
                </a:lnTo>
                <a:lnTo>
                  <a:pt x="1038739" y="21415"/>
                </a:lnTo>
                <a:lnTo>
                  <a:pt x="993555" y="30654"/>
                </a:lnTo>
                <a:lnTo>
                  <a:pt x="948968" y="41473"/>
                </a:lnTo>
                <a:lnTo>
                  <a:pt x="905008" y="53841"/>
                </a:lnTo>
                <a:lnTo>
                  <a:pt x="861707" y="67728"/>
                </a:lnTo>
                <a:lnTo>
                  <a:pt x="819095" y="83103"/>
                </a:lnTo>
                <a:lnTo>
                  <a:pt x="777204" y="99935"/>
                </a:lnTo>
                <a:lnTo>
                  <a:pt x="736063" y="118193"/>
                </a:lnTo>
                <a:lnTo>
                  <a:pt x="695704" y="137847"/>
                </a:lnTo>
                <a:lnTo>
                  <a:pt x="656156" y="158867"/>
                </a:lnTo>
                <a:lnTo>
                  <a:pt x="617452" y="181220"/>
                </a:lnTo>
                <a:lnTo>
                  <a:pt x="579622" y="204877"/>
                </a:lnTo>
                <a:lnTo>
                  <a:pt x="542696" y="229807"/>
                </a:lnTo>
                <a:lnTo>
                  <a:pt x="506706" y="255979"/>
                </a:lnTo>
                <a:lnTo>
                  <a:pt x="471682" y="283363"/>
                </a:lnTo>
                <a:lnTo>
                  <a:pt x="437654" y="311927"/>
                </a:lnTo>
                <a:lnTo>
                  <a:pt x="404654" y="341641"/>
                </a:lnTo>
                <a:lnTo>
                  <a:pt x="372713" y="372475"/>
                </a:lnTo>
                <a:lnTo>
                  <a:pt x="341860" y="404396"/>
                </a:lnTo>
                <a:lnTo>
                  <a:pt x="312128" y="437376"/>
                </a:lnTo>
                <a:lnTo>
                  <a:pt x="283545" y="471383"/>
                </a:lnTo>
                <a:lnTo>
                  <a:pt x="256145" y="506386"/>
                </a:lnTo>
                <a:lnTo>
                  <a:pt x="229956" y="542354"/>
                </a:lnTo>
                <a:lnTo>
                  <a:pt x="205010" y="579257"/>
                </a:lnTo>
                <a:lnTo>
                  <a:pt x="181338" y="617065"/>
                </a:lnTo>
                <a:lnTo>
                  <a:pt x="158970" y="655746"/>
                </a:lnTo>
                <a:lnTo>
                  <a:pt x="137937" y="695269"/>
                </a:lnTo>
                <a:lnTo>
                  <a:pt x="118270" y="735605"/>
                </a:lnTo>
                <a:lnTo>
                  <a:pt x="100000" y="776722"/>
                </a:lnTo>
                <a:lnTo>
                  <a:pt x="83157" y="818589"/>
                </a:lnTo>
                <a:lnTo>
                  <a:pt x="67772" y="861176"/>
                </a:lnTo>
                <a:lnTo>
                  <a:pt x="53877" y="904452"/>
                </a:lnTo>
                <a:lnTo>
                  <a:pt x="41500" y="948386"/>
                </a:lnTo>
                <a:lnTo>
                  <a:pt x="30674" y="992948"/>
                </a:lnTo>
                <a:lnTo>
                  <a:pt x="21430" y="1038107"/>
                </a:lnTo>
                <a:lnTo>
                  <a:pt x="13797" y="1083831"/>
                </a:lnTo>
                <a:lnTo>
                  <a:pt x="7807" y="1130092"/>
                </a:lnTo>
                <a:lnTo>
                  <a:pt x="3490" y="1176857"/>
                </a:lnTo>
                <a:lnTo>
                  <a:pt x="877" y="1224095"/>
                </a:lnTo>
                <a:lnTo>
                  <a:pt x="0" y="1271777"/>
                </a:lnTo>
                <a:lnTo>
                  <a:pt x="877" y="1319460"/>
                </a:lnTo>
                <a:lnTo>
                  <a:pt x="3490" y="1366698"/>
                </a:lnTo>
                <a:lnTo>
                  <a:pt x="7807" y="1413463"/>
                </a:lnTo>
                <a:lnTo>
                  <a:pt x="13797" y="1459724"/>
                </a:lnTo>
                <a:lnTo>
                  <a:pt x="21430" y="1505448"/>
                </a:lnTo>
                <a:lnTo>
                  <a:pt x="30674" y="1550607"/>
                </a:lnTo>
                <a:lnTo>
                  <a:pt x="41500" y="1595169"/>
                </a:lnTo>
                <a:lnTo>
                  <a:pt x="53877" y="1639103"/>
                </a:lnTo>
                <a:lnTo>
                  <a:pt x="67772" y="1682379"/>
                </a:lnTo>
                <a:lnTo>
                  <a:pt x="83157" y="1724966"/>
                </a:lnTo>
                <a:lnTo>
                  <a:pt x="100000" y="1766833"/>
                </a:lnTo>
                <a:lnTo>
                  <a:pt x="118270" y="1807950"/>
                </a:lnTo>
                <a:lnTo>
                  <a:pt x="137937" y="1848286"/>
                </a:lnTo>
                <a:lnTo>
                  <a:pt x="158970" y="1887809"/>
                </a:lnTo>
                <a:lnTo>
                  <a:pt x="181338" y="1926490"/>
                </a:lnTo>
                <a:lnTo>
                  <a:pt x="205010" y="1964298"/>
                </a:lnTo>
                <a:lnTo>
                  <a:pt x="229956" y="2001201"/>
                </a:lnTo>
                <a:lnTo>
                  <a:pt x="256145" y="2037169"/>
                </a:lnTo>
                <a:lnTo>
                  <a:pt x="283545" y="2072172"/>
                </a:lnTo>
                <a:lnTo>
                  <a:pt x="312128" y="2106179"/>
                </a:lnTo>
                <a:lnTo>
                  <a:pt x="341860" y="2139159"/>
                </a:lnTo>
                <a:lnTo>
                  <a:pt x="372713" y="2171080"/>
                </a:lnTo>
                <a:lnTo>
                  <a:pt x="404654" y="2201914"/>
                </a:lnTo>
                <a:lnTo>
                  <a:pt x="437654" y="2231628"/>
                </a:lnTo>
                <a:lnTo>
                  <a:pt x="471682" y="2260192"/>
                </a:lnTo>
                <a:lnTo>
                  <a:pt x="506706" y="2287576"/>
                </a:lnTo>
                <a:lnTo>
                  <a:pt x="542696" y="2313748"/>
                </a:lnTo>
                <a:lnTo>
                  <a:pt x="579622" y="2338678"/>
                </a:lnTo>
                <a:lnTo>
                  <a:pt x="617452" y="2362335"/>
                </a:lnTo>
                <a:lnTo>
                  <a:pt x="656156" y="2384688"/>
                </a:lnTo>
                <a:lnTo>
                  <a:pt x="695704" y="2405708"/>
                </a:lnTo>
                <a:lnTo>
                  <a:pt x="736063" y="2425362"/>
                </a:lnTo>
                <a:lnTo>
                  <a:pt x="777204" y="2443620"/>
                </a:lnTo>
                <a:lnTo>
                  <a:pt x="819095" y="2460452"/>
                </a:lnTo>
                <a:lnTo>
                  <a:pt x="861707" y="2475827"/>
                </a:lnTo>
                <a:lnTo>
                  <a:pt x="905008" y="2489714"/>
                </a:lnTo>
                <a:lnTo>
                  <a:pt x="948968" y="2502082"/>
                </a:lnTo>
                <a:lnTo>
                  <a:pt x="993555" y="2512901"/>
                </a:lnTo>
                <a:lnTo>
                  <a:pt x="1038739" y="2522140"/>
                </a:lnTo>
                <a:lnTo>
                  <a:pt x="1084490" y="2529767"/>
                </a:lnTo>
                <a:lnTo>
                  <a:pt x="1130776" y="2535754"/>
                </a:lnTo>
                <a:lnTo>
                  <a:pt x="1177567" y="2540067"/>
                </a:lnTo>
                <a:lnTo>
                  <a:pt x="1224831" y="2542678"/>
                </a:lnTo>
                <a:lnTo>
                  <a:pt x="1272540" y="2543555"/>
                </a:lnTo>
                <a:lnTo>
                  <a:pt x="1320248" y="2542678"/>
                </a:lnTo>
                <a:lnTo>
                  <a:pt x="1367512" y="2540067"/>
                </a:lnTo>
                <a:lnTo>
                  <a:pt x="1414303" y="2535754"/>
                </a:lnTo>
                <a:lnTo>
                  <a:pt x="1460589" y="2529767"/>
                </a:lnTo>
                <a:lnTo>
                  <a:pt x="1506340" y="2522140"/>
                </a:lnTo>
                <a:lnTo>
                  <a:pt x="1551524" y="2512901"/>
                </a:lnTo>
                <a:lnTo>
                  <a:pt x="1596111" y="2502082"/>
                </a:lnTo>
                <a:lnTo>
                  <a:pt x="1640071" y="2489714"/>
                </a:lnTo>
                <a:lnTo>
                  <a:pt x="1683372" y="2475827"/>
                </a:lnTo>
                <a:lnTo>
                  <a:pt x="1725984" y="2460452"/>
                </a:lnTo>
                <a:lnTo>
                  <a:pt x="1767875" y="2443620"/>
                </a:lnTo>
                <a:lnTo>
                  <a:pt x="1809016" y="2425362"/>
                </a:lnTo>
                <a:lnTo>
                  <a:pt x="1849375" y="2405708"/>
                </a:lnTo>
                <a:lnTo>
                  <a:pt x="1888923" y="2384688"/>
                </a:lnTo>
                <a:lnTo>
                  <a:pt x="1927627" y="2362335"/>
                </a:lnTo>
                <a:lnTo>
                  <a:pt x="1965457" y="2338678"/>
                </a:lnTo>
                <a:lnTo>
                  <a:pt x="2002383" y="2313748"/>
                </a:lnTo>
                <a:lnTo>
                  <a:pt x="2038373" y="2287576"/>
                </a:lnTo>
                <a:lnTo>
                  <a:pt x="2073397" y="2260192"/>
                </a:lnTo>
                <a:lnTo>
                  <a:pt x="2107425" y="2231628"/>
                </a:lnTo>
                <a:lnTo>
                  <a:pt x="2140425" y="2201914"/>
                </a:lnTo>
                <a:lnTo>
                  <a:pt x="2172366" y="2171080"/>
                </a:lnTo>
                <a:lnTo>
                  <a:pt x="2203219" y="2139159"/>
                </a:lnTo>
                <a:lnTo>
                  <a:pt x="2232951" y="2106179"/>
                </a:lnTo>
                <a:lnTo>
                  <a:pt x="2261534" y="2072172"/>
                </a:lnTo>
                <a:lnTo>
                  <a:pt x="2288934" y="2037169"/>
                </a:lnTo>
                <a:lnTo>
                  <a:pt x="2315123" y="2001201"/>
                </a:lnTo>
                <a:lnTo>
                  <a:pt x="2340069" y="1964298"/>
                </a:lnTo>
                <a:lnTo>
                  <a:pt x="2363741" y="1926490"/>
                </a:lnTo>
                <a:lnTo>
                  <a:pt x="2386109" y="1887809"/>
                </a:lnTo>
                <a:lnTo>
                  <a:pt x="2407142" y="1848286"/>
                </a:lnTo>
                <a:lnTo>
                  <a:pt x="2426809" y="1807950"/>
                </a:lnTo>
                <a:lnTo>
                  <a:pt x="2445079" y="1766833"/>
                </a:lnTo>
                <a:lnTo>
                  <a:pt x="2461922" y="1724966"/>
                </a:lnTo>
                <a:lnTo>
                  <a:pt x="2477307" y="1682379"/>
                </a:lnTo>
                <a:lnTo>
                  <a:pt x="2491202" y="1639103"/>
                </a:lnTo>
                <a:lnTo>
                  <a:pt x="2503579" y="1595169"/>
                </a:lnTo>
                <a:lnTo>
                  <a:pt x="2514405" y="1550607"/>
                </a:lnTo>
                <a:lnTo>
                  <a:pt x="2523649" y="1505448"/>
                </a:lnTo>
                <a:lnTo>
                  <a:pt x="2531282" y="1459724"/>
                </a:lnTo>
                <a:lnTo>
                  <a:pt x="2537272" y="1413463"/>
                </a:lnTo>
                <a:lnTo>
                  <a:pt x="2541589" y="1366698"/>
                </a:lnTo>
                <a:lnTo>
                  <a:pt x="2544202" y="1319460"/>
                </a:lnTo>
                <a:lnTo>
                  <a:pt x="2545080" y="1271777"/>
                </a:lnTo>
                <a:lnTo>
                  <a:pt x="2544202" y="1224095"/>
                </a:lnTo>
                <a:lnTo>
                  <a:pt x="2541589" y="1176857"/>
                </a:lnTo>
                <a:lnTo>
                  <a:pt x="2537272" y="1130092"/>
                </a:lnTo>
                <a:lnTo>
                  <a:pt x="2531282" y="1083831"/>
                </a:lnTo>
                <a:lnTo>
                  <a:pt x="2523649" y="1038107"/>
                </a:lnTo>
                <a:lnTo>
                  <a:pt x="2514405" y="992948"/>
                </a:lnTo>
                <a:lnTo>
                  <a:pt x="2503579" y="948386"/>
                </a:lnTo>
                <a:lnTo>
                  <a:pt x="2491202" y="904452"/>
                </a:lnTo>
                <a:lnTo>
                  <a:pt x="2477307" y="861176"/>
                </a:lnTo>
                <a:lnTo>
                  <a:pt x="2461922" y="818589"/>
                </a:lnTo>
                <a:lnTo>
                  <a:pt x="2445079" y="776722"/>
                </a:lnTo>
                <a:lnTo>
                  <a:pt x="2426809" y="735605"/>
                </a:lnTo>
                <a:lnTo>
                  <a:pt x="2407142" y="695269"/>
                </a:lnTo>
                <a:lnTo>
                  <a:pt x="2386109" y="655746"/>
                </a:lnTo>
                <a:lnTo>
                  <a:pt x="2363741" y="617065"/>
                </a:lnTo>
                <a:lnTo>
                  <a:pt x="2340069" y="579257"/>
                </a:lnTo>
                <a:lnTo>
                  <a:pt x="2315123" y="542354"/>
                </a:lnTo>
                <a:lnTo>
                  <a:pt x="2288934" y="506386"/>
                </a:lnTo>
                <a:lnTo>
                  <a:pt x="2261534" y="471383"/>
                </a:lnTo>
                <a:lnTo>
                  <a:pt x="2232951" y="437376"/>
                </a:lnTo>
                <a:lnTo>
                  <a:pt x="2203219" y="404396"/>
                </a:lnTo>
                <a:lnTo>
                  <a:pt x="2172366" y="372475"/>
                </a:lnTo>
                <a:lnTo>
                  <a:pt x="2140425" y="341641"/>
                </a:lnTo>
                <a:lnTo>
                  <a:pt x="2107425" y="311927"/>
                </a:lnTo>
                <a:lnTo>
                  <a:pt x="2073397" y="283363"/>
                </a:lnTo>
                <a:lnTo>
                  <a:pt x="2038373" y="255979"/>
                </a:lnTo>
                <a:lnTo>
                  <a:pt x="2002383" y="229807"/>
                </a:lnTo>
                <a:lnTo>
                  <a:pt x="1965457" y="204877"/>
                </a:lnTo>
                <a:lnTo>
                  <a:pt x="1927627" y="181220"/>
                </a:lnTo>
                <a:lnTo>
                  <a:pt x="1888923" y="158867"/>
                </a:lnTo>
                <a:lnTo>
                  <a:pt x="1849375" y="137847"/>
                </a:lnTo>
                <a:lnTo>
                  <a:pt x="1809016" y="118193"/>
                </a:lnTo>
                <a:lnTo>
                  <a:pt x="1767875" y="99935"/>
                </a:lnTo>
                <a:lnTo>
                  <a:pt x="1725984" y="83103"/>
                </a:lnTo>
                <a:lnTo>
                  <a:pt x="1683372" y="67728"/>
                </a:lnTo>
                <a:lnTo>
                  <a:pt x="1640071" y="53841"/>
                </a:lnTo>
                <a:lnTo>
                  <a:pt x="1596111" y="41473"/>
                </a:lnTo>
                <a:lnTo>
                  <a:pt x="1551524" y="30654"/>
                </a:lnTo>
                <a:lnTo>
                  <a:pt x="1506340" y="21415"/>
                </a:lnTo>
                <a:lnTo>
                  <a:pt x="1460589" y="13788"/>
                </a:lnTo>
                <a:lnTo>
                  <a:pt x="1414303" y="7801"/>
                </a:lnTo>
                <a:lnTo>
                  <a:pt x="1367512" y="3488"/>
                </a:lnTo>
                <a:lnTo>
                  <a:pt x="1320248" y="877"/>
                </a:lnTo>
                <a:lnTo>
                  <a:pt x="1272540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08878" y="3448441"/>
            <a:ext cx="2543810" cy="2543810"/>
          </a:xfrm>
          <a:custGeom>
            <a:avLst/>
            <a:gdLst/>
            <a:ahLst/>
            <a:cxnLst/>
            <a:rect l="l" t="t" r="r" b="b"/>
            <a:pathLst>
              <a:path w="2543810" h="2543810">
                <a:moveTo>
                  <a:pt x="1271778" y="0"/>
                </a:moveTo>
                <a:lnTo>
                  <a:pt x="1224095" y="877"/>
                </a:lnTo>
                <a:lnTo>
                  <a:pt x="1176857" y="3488"/>
                </a:lnTo>
                <a:lnTo>
                  <a:pt x="1130092" y="7801"/>
                </a:lnTo>
                <a:lnTo>
                  <a:pt x="1083831" y="13788"/>
                </a:lnTo>
                <a:lnTo>
                  <a:pt x="1038107" y="21415"/>
                </a:lnTo>
                <a:lnTo>
                  <a:pt x="992948" y="30654"/>
                </a:lnTo>
                <a:lnTo>
                  <a:pt x="948386" y="41473"/>
                </a:lnTo>
                <a:lnTo>
                  <a:pt x="904452" y="53841"/>
                </a:lnTo>
                <a:lnTo>
                  <a:pt x="861176" y="67728"/>
                </a:lnTo>
                <a:lnTo>
                  <a:pt x="818589" y="83103"/>
                </a:lnTo>
                <a:lnTo>
                  <a:pt x="776722" y="99935"/>
                </a:lnTo>
                <a:lnTo>
                  <a:pt x="735605" y="118193"/>
                </a:lnTo>
                <a:lnTo>
                  <a:pt x="695269" y="137847"/>
                </a:lnTo>
                <a:lnTo>
                  <a:pt x="655746" y="158867"/>
                </a:lnTo>
                <a:lnTo>
                  <a:pt x="617065" y="181220"/>
                </a:lnTo>
                <a:lnTo>
                  <a:pt x="579257" y="204877"/>
                </a:lnTo>
                <a:lnTo>
                  <a:pt x="542354" y="229807"/>
                </a:lnTo>
                <a:lnTo>
                  <a:pt x="506386" y="255979"/>
                </a:lnTo>
                <a:lnTo>
                  <a:pt x="471383" y="283363"/>
                </a:lnTo>
                <a:lnTo>
                  <a:pt x="437376" y="311927"/>
                </a:lnTo>
                <a:lnTo>
                  <a:pt x="404396" y="341641"/>
                </a:lnTo>
                <a:lnTo>
                  <a:pt x="372475" y="372475"/>
                </a:lnTo>
                <a:lnTo>
                  <a:pt x="341641" y="404396"/>
                </a:lnTo>
                <a:lnTo>
                  <a:pt x="311927" y="437376"/>
                </a:lnTo>
                <a:lnTo>
                  <a:pt x="283363" y="471383"/>
                </a:lnTo>
                <a:lnTo>
                  <a:pt x="255979" y="506386"/>
                </a:lnTo>
                <a:lnTo>
                  <a:pt x="229807" y="542354"/>
                </a:lnTo>
                <a:lnTo>
                  <a:pt x="204877" y="579257"/>
                </a:lnTo>
                <a:lnTo>
                  <a:pt x="181220" y="617065"/>
                </a:lnTo>
                <a:lnTo>
                  <a:pt x="158867" y="655746"/>
                </a:lnTo>
                <a:lnTo>
                  <a:pt x="137847" y="695269"/>
                </a:lnTo>
                <a:lnTo>
                  <a:pt x="118193" y="735605"/>
                </a:lnTo>
                <a:lnTo>
                  <a:pt x="99935" y="776722"/>
                </a:lnTo>
                <a:lnTo>
                  <a:pt x="83103" y="818589"/>
                </a:lnTo>
                <a:lnTo>
                  <a:pt x="67728" y="861176"/>
                </a:lnTo>
                <a:lnTo>
                  <a:pt x="53841" y="904452"/>
                </a:lnTo>
                <a:lnTo>
                  <a:pt x="41473" y="948386"/>
                </a:lnTo>
                <a:lnTo>
                  <a:pt x="30654" y="992948"/>
                </a:lnTo>
                <a:lnTo>
                  <a:pt x="21415" y="1038107"/>
                </a:lnTo>
                <a:lnTo>
                  <a:pt x="13788" y="1083831"/>
                </a:lnTo>
                <a:lnTo>
                  <a:pt x="7801" y="1130092"/>
                </a:lnTo>
                <a:lnTo>
                  <a:pt x="3488" y="1176857"/>
                </a:lnTo>
                <a:lnTo>
                  <a:pt x="877" y="1224095"/>
                </a:lnTo>
                <a:lnTo>
                  <a:pt x="0" y="1271777"/>
                </a:lnTo>
                <a:lnTo>
                  <a:pt x="877" y="1319460"/>
                </a:lnTo>
                <a:lnTo>
                  <a:pt x="3488" y="1366698"/>
                </a:lnTo>
                <a:lnTo>
                  <a:pt x="7801" y="1413463"/>
                </a:lnTo>
                <a:lnTo>
                  <a:pt x="13788" y="1459724"/>
                </a:lnTo>
                <a:lnTo>
                  <a:pt x="21415" y="1505448"/>
                </a:lnTo>
                <a:lnTo>
                  <a:pt x="30654" y="1550607"/>
                </a:lnTo>
                <a:lnTo>
                  <a:pt x="41473" y="1595169"/>
                </a:lnTo>
                <a:lnTo>
                  <a:pt x="53841" y="1639103"/>
                </a:lnTo>
                <a:lnTo>
                  <a:pt x="67728" y="1682379"/>
                </a:lnTo>
                <a:lnTo>
                  <a:pt x="83103" y="1724966"/>
                </a:lnTo>
                <a:lnTo>
                  <a:pt x="99935" y="1766833"/>
                </a:lnTo>
                <a:lnTo>
                  <a:pt x="118193" y="1807950"/>
                </a:lnTo>
                <a:lnTo>
                  <a:pt x="137847" y="1848286"/>
                </a:lnTo>
                <a:lnTo>
                  <a:pt x="158867" y="1887809"/>
                </a:lnTo>
                <a:lnTo>
                  <a:pt x="181220" y="1926490"/>
                </a:lnTo>
                <a:lnTo>
                  <a:pt x="204877" y="1964298"/>
                </a:lnTo>
                <a:lnTo>
                  <a:pt x="229807" y="2001201"/>
                </a:lnTo>
                <a:lnTo>
                  <a:pt x="255979" y="2037169"/>
                </a:lnTo>
                <a:lnTo>
                  <a:pt x="283363" y="2072172"/>
                </a:lnTo>
                <a:lnTo>
                  <a:pt x="311927" y="2106179"/>
                </a:lnTo>
                <a:lnTo>
                  <a:pt x="341641" y="2139159"/>
                </a:lnTo>
                <a:lnTo>
                  <a:pt x="372475" y="2171080"/>
                </a:lnTo>
                <a:lnTo>
                  <a:pt x="404396" y="2201914"/>
                </a:lnTo>
                <a:lnTo>
                  <a:pt x="437376" y="2231628"/>
                </a:lnTo>
                <a:lnTo>
                  <a:pt x="471383" y="2260192"/>
                </a:lnTo>
                <a:lnTo>
                  <a:pt x="506386" y="2287576"/>
                </a:lnTo>
                <a:lnTo>
                  <a:pt x="542354" y="2313748"/>
                </a:lnTo>
                <a:lnTo>
                  <a:pt x="579257" y="2338678"/>
                </a:lnTo>
                <a:lnTo>
                  <a:pt x="617065" y="2362335"/>
                </a:lnTo>
                <a:lnTo>
                  <a:pt x="655746" y="2384688"/>
                </a:lnTo>
                <a:lnTo>
                  <a:pt x="695269" y="2405708"/>
                </a:lnTo>
                <a:lnTo>
                  <a:pt x="735605" y="2425362"/>
                </a:lnTo>
                <a:lnTo>
                  <a:pt x="776722" y="2443620"/>
                </a:lnTo>
                <a:lnTo>
                  <a:pt x="818589" y="2460452"/>
                </a:lnTo>
                <a:lnTo>
                  <a:pt x="861176" y="2475827"/>
                </a:lnTo>
                <a:lnTo>
                  <a:pt x="904452" y="2489714"/>
                </a:lnTo>
                <a:lnTo>
                  <a:pt x="948386" y="2502082"/>
                </a:lnTo>
                <a:lnTo>
                  <a:pt x="992948" y="2512901"/>
                </a:lnTo>
                <a:lnTo>
                  <a:pt x="1038107" y="2522140"/>
                </a:lnTo>
                <a:lnTo>
                  <a:pt x="1083831" y="2529767"/>
                </a:lnTo>
                <a:lnTo>
                  <a:pt x="1130092" y="2535754"/>
                </a:lnTo>
                <a:lnTo>
                  <a:pt x="1176857" y="2540067"/>
                </a:lnTo>
                <a:lnTo>
                  <a:pt x="1224095" y="2542678"/>
                </a:lnTo>
                <a:lnTo>
                  <a:pt x="1271778" y="2543555"/>
                </a:lnTo>
                <a:lnTo>
                  <a:pt x="1319460" y="2542678"/>
                </a:lnTo>
                <a:lnTo>
                  <a:pt x="1366698" y="2540067"/>
                </a:lnTo>
                <a:lnTo>
                  <a:pt x="1413463" y="2535754"/>
                </a:lnTo>
                <a:lnTo>
                  <a:pt x="1459724" y="2529767"/>
                </a:lnTo>
                <a:lnTo>
                  <a:pt x="1505448" y="2522140"/>
                </a:lnTo>
                <a:lnTo>
                  <a:pt x="1550607" y="2512901"/>
                </a:lnTo>
                <a:lnTo>
                  <a:pt x="1595169" y="2502082"/>
                </a:lnTo>
                <a:lnTo>
                  <a:pt x="1639103" y="2489714"/>
                </a:lnTo>
                <a:lnTo>
                  <a:pt x="1682379" y="2475827"/>
                </a:lnTo>
                <a:lnTo>
                  <a:pt x="1724966" y="2460452"/>
                </a:lnTo>
                <a:lnTo>
                  <a:pt x="1766833" y="2443620"/>
                </a:lnTo>
                <a:lnTo>
                  <a:pt x="1807950" y="2425362"/>
                </a:lnTo>
                <a:lnTo>
                  <a:pt x="1848286" y="2405708"/>
                </a:lnTo>
                <a:lnTo>
                  <a:pt x="1887809" y="2384688"/>
                </a:lnTo>
                <a:lnTo>
                  <a:pt x="1926490" y="2362335"/>
                </a:lnTo>
                <a:lnTo>
                  <a:pt x="1964298" y="2338678"/>
                </a:lnTo>
                <a:lnTo>
                  <a:pt x="2001201" y="2313748"/>
                </a:lnTo>
                <a:lnTo>
                  <a:pt x="2037169" y="2287576"/>
                </a:lnTo>
                <a:lnTo>
                  <a:pt x="2072172" y="2260192"/>
                </a:lnTo>
                <a:lnTo>
                  <a:pt x="2106179" y="2231628"/>
                </a:lnTo>
                <a:lnTo>
                  <a:pt x="2139159" y="2201914"/>
                </a:lnTo>
                <a:lnTo>
                  <a:pt x="2171080" y="2171080"/>
                </a:lnTo>
                <a:lnTo>
                  <a:pt x="2201914" y="2139159"/>
                </a:lnTo>
                <a:lnTo>
                  <a:pt x="2231628" y="2106179"/>
                </a:lnTo>
                <a:lnTo>
                  <a:pt x="2260192" y="2072172"/>
                </a:lnTo>
                <a:lnTo>
                  <a:pt x="2287576" y="2037169"/>
                </a:lnTo>
                <a:lnTo>
                  <a:pt x="2313748" y="2001201"/>
                </a:lnTo>
                <a:lnTo>
                  <a:pt x="2338678" y="1964298"/>
                </a:lnTo>
                <a:lnTo>
                  <a:pt x="2362335" y="1926490"/>
                </a:lnTo>
                <a:lnTo>
                  <a:pt x="2384688" y="1887809"/>
                </a:lnTo>
                <a:lnTo>
                  <a:pt x="2405708" y="1848286"/>
                </a:lnTo>
                <a:lnTo>
                  <a:pt x="2425362" y="1807950"/>
                </a:lnTo>
                <a:lnTo>
                  <a:pt x="2443620" y="1766833"/>
                </a:lnTo>
                <a:lnTo>
                  <a:pt x="2460452" y="1724966"/>
                </a:lnTo>
                <a:lnTo>
                  <a:pt x="2475827" y="1682379"/>
                </a:lnTo>
                <a:lnTo>
                  <a:pt x="2489714" y="1639103"/>
                </a:lnTo>
                <a:lnTo>
                  <a:pt x="2502082" y="1595169"/>
                </a:lnTo>
                <a:lnTo>
                  <a:pt x="2512901" y="1550607"/>
                </a:lnTo>
                <a:lnTo>
                  <a:pt x="2522140" y="1505448"/>
                </a:lnTo>
                <a:lnTo>
                  <a:pt x="2529767" y="1459724"/>
                </a:lnTo>
                <a:lnTo>
                  <a:pt x="2535754" y="1413463"/>
                </a:lnTo>
                <a:lnTo>
                  <a:pt x="2540067" y="1366698"/>
                </a:lnTo>
                <a:lnTo>
                  <a:pt x="2542678" y="1319460"/>
                </a:lnTo>
                <a:lnTo>
                  <a:pt x="2543556" y="1271777"/>
                </a:lnTo>
                <a:lnTo>
                  <a:pt x="2542678" y="1224095"/>
                </a:lnTo>
                <a:lnTo>
                  <a:pt x="2540067" y="1176857"/>
                </a:lnTo>
                <a:lnTo>
                  <a:pt x="2535754" y="1130092"/>
                </a:lnTo>
                <a:lnTo>
                  <a:pt x="2529767" y="1083831"/>
                </a:lnTo>
                <a:lnTo>
                  <a:pt x="2522140" y="1038107"/>
                </a:lnTo>
                <a:lnTo>
                  <a:pt x="2512901" y="992948"/>
                </a:lnTo>
                <a:lnTo>
                  <a:pt x="2502082" y="948386"/>
                </a:lnTo>
                <a:lnTo>
                  <a:pt x="2489714" y="904452"/>
                </a:lnTo>
                <a:lnTo>
                  <a:pt x="2475827" y="861176"/>
                </a:lnTo>
                <a:lnTo>
                  <a:pt x="2460452" y="818589"/>
                </a:lnTo>
                <a:lnTo>
                  <a:pt x="2443620" y="776722"/>
                </a:lnTo>
                <a:lnTo>
                  <a:pt x="2425362" y="735605"/>
                </a:lnTo>
                <a:lnTo>
                  <a:pt x="2405708" y="695269"/>
                </a:lnTo>
                <a:lnTo>
                  <a:pt x="2384688" y="655746"/>
                </a:lnTo>
                <a:lnTo>
                  <a:pt x="2362335" y="617065"/>
                </a:lnTo>
                <a:lnTo>
                  <a:pt x="2338678" y="579257"/>
                </a:lnTo>
                <a:lnTo>
                  <a:pt x="2313748" y="542354"/>
                </a:lnTo>
                <a:lnTo>
                  <a:pt x="2287576" y="506386"/>
                </a:lnTo>
                <a:lnTo>
                  <a:pt x="2260192" y="471383"/>
                </a:lnTo>
                <a:lnTo>
                  <a:pt x="2231628" y="437376"/>
                </a:lnTo>
                <a:lnTo>
                  <a:pt x="2201914" y="404396"/>
                </a:lnTo>
                <a:lnTo>
                  <a:pt x="2171080" y="372475"/>
                </a:lnTo>
                <a:lnTo>
                  <a:pt x="2139159" y="341641"/>
                </a:lnTo>
                <a:lnTo>
                  <a:pt x="2106179" y="311927"/>
                </a:lnTo>
                <a:lnTo>
                  <a:pt x="2072172" y="283363"/>
                </a:lnTo>
                <a:lnTo>
                  <a:pt x="2037169" y="255979"/>
                </a:lnTo>
                <a:lnTo>
                  <a:pt x="2001201" y="229807"/>
                </a:lnTo>
                <a:lnTo>
                  <a:pt x="1964298" y="204877"/>
                </a:lnTo>
                <a:lnTo>
                  <a:pt x="1926490" y="181220"/>
                </a:lnTo>
                <a:lnTo>
                  <a:pt x="1887809" y="158867"/>
                </a:lnTo>
                <a:lnTo>
                  <a:pt x="1848286" y="137847"/>
                </a:lnTo>
                <a:lnTo>
                  <a:pt x="1807950" y="118193"/>
                </a:lnTo>
                <a:lnTo>
                  <a:pt x="1766833" y="99935"/>
                </a:lnTo>
                <a:lnTo>
                  <a:pt x="1724966" y="83103"/>
                </a:lnTo>
                <a:lnTo>
                  <a:pt x="1682379" y="67728"/>
                </a:lnTo>
                <a:lnTo>
                  <a:pt x="1639103" y="53841"/>
                </a:lnTo>
                <a:lnTo>
                  <a:pt x="1595169" y="41473"/>
                </a:lnTo>
                <a:lnTo>
                  <a:pt x="1550607" y="30654"/>
                </a:lnTo>
                <a:lnTo>
                  <a:pt x="1505448" y="21415"/>
                </a:lnTo>
                <a:lnTo>
                  <a:pt x="1459724" y="13788"/>
                </a:lnTo>
                <a:lnTo>
                  <a:pt x="1413463" y="7801"/>
                </a:lnTo>
                <a:lnTo>
                  <a:pt x="1366698" y="3488"/>
                </a:lnTo>
                <a:lnTo>
                  <a:pt x="1319460" y="877"/>
                </a:lnTo>
                <a:lnTo>
                  <a:pt x="1271778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47927" y="573023"/>
            <a:ext cx="2545080" cy="2543810"/>
          </a:xfrm>
          <a:custGeom>
            <a:avLst/>
            <a:gdLst/>
            <a:ahLst/>
            <a:cxnLst/>
            <a:rect l="l" t="t" r="r" b="b"/>
            <a:pathLst>
              <a:path w="2545079" h="2543810">
                <a:moveTo>
                  <a:pt x="1272540" y="0"/>
                </a:moveTo>
                <a:lnTo>
                  <a:pt x="1224831" y="877"/>
                </a:lnTo>
                <a:lnTo>
                  <a:pt x="1177567" y="3488"/>
                </a:lnTo>
                <a:lnTo>
                  <a:pt x="1130776" y="7801"/>
                </a:lnTo>
                <a:lnTo>
                  <a:pt x="1084490" y="13788"/>
                </a:lnTo>
                <a:lnTo>
                  <a:pt x="1038739" y="21415"/>
                </a:lnTo>
                <a:lnTo>
                  <a:pt x="993555" y="30654"/>
                </a:lnTo>
                <a:lnTo>
                  <a:pt x="948968" y="41473"/>
                </a:lnTo>
                <a:lnTo>
                  <a:pt x="905008" y="53841"/>
                </a:lnTo>
                <a:lnTo>
                  <a:pt x="861707" y="67728"/>
                </a:lnTo>
                <a:lnTo>
                  <a:pt x="819095" y="83103"/>
                </a:lnTo>
                <a:lnTo>
                  <a:pt x="777204" y="99935"/>
                </a:lnTo>
                <a:lnTo>
                  <a:pt x="736063" y="118193"/>
                </a:lnTo>
                <a:lnTo>
                  <a:pt x="695704" y="137847"/>
                </a:lnTo>
                <a:lnTo>
                  <a:pt x="656156" y="158867"/>
                </a:lnTo>
                <a:lnTo>
                  <a:pt x="617452" y="181220"/>
                </a:lnTo>
                <a:lnTo>
                  <a:pt x="579622" y="204877"/>
                </a:lnTo>
                <a:lnTo>
                  <a:pt x="542696" y="229807"/>
                </a:lnTo>
                <a:lnTo>
                  <a:pt x="506706" y="255979"/>
                </a:lnTo>
                <a:lnTo>
                  <a:pt x="471682" y="283363"/>
                </a:lnTo>
                <a:lnTo>
                  <a:pt x="437654" y="311927"/>
                </a:lnTo>
                <a:lnTo>
                  <a:pt x="404654" y="341641"/>
                </a:lnTo>
                <a:lnTo>
                  <a:pt x="372713" y="372475"/>
                </a:lnTo>
                <a:lnTo>
                  <a:pt x="341860" y="404396"/>
                </a:lnTo>
                <a:lnTo>
                  <a:pt x="312128" y="437376"/>
                </a:lnTo>
                <a:lnTo>
                  <a:pt x="283545" y="471383"/>
                </a:lnTo>
                <a:lnTo>
                  <a:pt x="256145" y="506386"/>
                </a:lnTo>
                <a:lnTo>
                  <a:pt x="229956" y="542354"/>
                </a:lnTo>
                <a:lnTo>
                  <a:pt x="205010" y="579257"/>
                </a:lnTo>
                <a:lnTo>
                  <a:pt x="181338" y="617065"/>
                </a:lnTo>
                <a:lnTo>
                  <a:pt x="158970" y="655746"/>
                </a:lnTo>
                <a:lnTo>
                  <a:pt x="137937" y="695269"/>
                </a:lnTo>
                <a:lnTo>
                  <a:pt x="118270" y="735605"/>
                </a:lnTo>
                <a:lnTo>
                  <a:pt x="100000" y="776722"/>
                </a:lnTo>
                <a:lnTo>
                  <a:pt x="83157" y="818589"/>
                </a:lnTo>
                <a:lnTo>
                  <a:pt x="67772" y="861176"/>
                </a:lnTo>
                <a:lnTo>
                  <a:pt x="53877" y="904452"/>
                </a:lnTo>
                <a:lnTo>
                  <a:pt x="41500" y="948386"/>
                </a:lnTo>
                <a:lnTo>
                  <a:pt x="30674" y="992948"/>
                </a:lnTo>
                <a:lnTo>
                  <a:pt x="21430" y="1038107"/>
                </a:lnTo>
                <a:lnTo>
                  <a:pt x="13797" y="1083831"/>
                </a:lnTo>
                <a:lnTo>
                  <a:pt x="7807" y="1130092"/>
                </a:lnTo>
                <a:lnTo>
                  <a:pt x="3490" y="1176857"/>
                </a:lnTo>
                <a:lnTo>
                  <a:pt x="877" y="1224095"/>
                </a:lnTo>
                <a:lnTo>
                  <a:pt x="0" y="1271777"/>
                </a:lnTo>
                <a:lnTo>
                  <a:pt x="877" y="1319460"/>
                </a:lnTo>
                <a:lnTo>
                  <a:pt x="3490" y="1366698"/>
                </a:lnTo>
                <a:lnTo>
                  <a:pt x="7807" y="1413463"/>
                </a:lnTo>
                <a:lnTo>
                  <a:pt x="13797" y="1459724"/>
                </a:lnTo>
                <a:lnTo>
                  <a:pt x="21430" y="1505448"/>
                </a:lnTo>
                <a:lnTo>
                  <a:pt x="30674" y="1550607"/>
                </a:lnTo>
                <a:lnTo>
                  <a:pt x="41500" y="1595169"/>
                </a:lnTo>
                <a:lnTo>
                  <a:pt x="53877" y="1639103"/>
                </a:lnTo>
                <a:lnTo>
                  <a:pt x="67772" y="1682379"/>
                </a:lnTo>
                <a:lnTo>
                  <a:pt x="83157" y="1724966"/>
                </a:lnTo>
                <a:lnTo>
                  <a:pt x="100000" y="1766833"/>
                </a:lnTo>
                <a:lnTo>
                  <a:pt x="118270" y="1807950"/>
                </a:lnTo>
                <a:lnTo>
                  <a:pt x="137937" y="1848286"/>
                </a:lnTo>
                <a:lnTo>
                  <a:pt x="158970" y="1887809"/>
                </a:lnTo>
                <a:lnTo>
                  <a:pt x="181338" y="1926490"/>
                </a:lnTo>
                <a:lnTo>
                  <a:pt x="205010" y="1964298"/>
                </a:lnTo>
                <a:lnTo>
                  <a:pt x="229956" y="2001201"/>
                </a:lnTo>
                <a:lnTo>
                  <a:pt x="256145" y="2037169"/>
                </a:lnTo>
                <a:lnTo>
                  <a:pt x="283545" y="2072172"/>
                </a:lnTo>
                <a:lnTo>
                  <a:pt x="312128" y="2106179"/>
                </a:lnTo>
                <a:lnTo>
                  <a:pt x="341860" y="2139159"/>
                </a:lnTo>
                <a:lnTo>
                  <a:pt x="372713" y="2171080"/>
                </a:lnTo>
                <a:lnTo>
                  <a:pt x="404654" y="2201914"/>
                </a:lnTo>
                <a:lnTo>
                  <a:pt x="437654" y="2231628"/>
                </a:lnTo>
                <a:lnTo>
                  <a:pt x="471682" y="2260192"/>
                </a:lnTo>
                <a:lnTo>
                  <a:pt x="506706" y="2287576"/>
                </a:lnTo>
                <a:lnTo>
                  <a:pt x="542696" y="2313748"/>
                </a:lnTo>
                <a:lnTo>
                  <a:pt x="579622" y="2338678"/>
                </a:lnTo>
                <a:lnTo>
                  <a:pt x="617452" y="2362335"/>
                </a:lnTo>
                <a:lnTo>
                  <a:pt x="656156" y="2384688"/>
                </a:lnTo>
                <a:lnTo>
                  <a:pt x="695704" y="2405708"/>
                </a:lnTo>
                <a:lnTo>
                  <a:pt x="736063" y="2425362"/>
                </a:lnTo>
                <a:lnTo>
                  <a:pt x="777204" y="2443620"/>
                </a:lnTo>
                <a:lnTo>
                  <a:pt x="819095" y="2460452"/>
                </a:lnTo>
                <a:lnTo>
                  <a:pt x="861707" y="2475827"/>
                </a:lnTo>
                <a:lnTo>
                  <a:pt x="905008" y="2489714"/>
                </a:lnTo>
                <a:lnTo>
                  <a:pt x="948968" y="2502082"/>
                </a:lnTo>
                <a:lnTo>
                  <a:pt x="993555" y="2512901"/>
                </a:lnTo>
                <a:lnTo>
                  <a:pt x="1038739" y="2522140"/>
                </a:lnTo>
                <a:lnTo>
                  <a:pt x="1084490" y="2529767"/>
                </a:lnTo>
                <a:lnTo>
                  <a:pt x="1130776" y="2535754"/>
                </a:lnTo>
                <a:lnTo>
                  <a:pt x="1177567" y="2540067"/>
                </a:lnTo>
                <a:lnTo>
                  <a:pt x="1224831" y="2542678"/>
                </a:lnTo>
                <a:lnTo>
                  <a:pt x="1272540" y="2543555"/>
                </a:lnTo>
                <a:lnTo>
                  <a:pt x="1320248" y="2542678"/>
                </a:lnTo>
                <a:lnTo>
                  <a:pt x="1367512" y="2540067"/>
                </a:lnTo>
                <a:lnTo>
                  <a:pt x="1414303" y="2535754"/>
                </a:lnTo>
                <a:lnTo>
                  <a:pt x="1460589" y="2529767"/>
                </a:lnTo>
                <a:lnTo>
                  <a:pt x="1506340" y="2522140"/>
                </a:lnTo>
                <a:lnTo>
                  <a:pt x="1551524" y="2512901"/>
                </a:lnTo>
                <a:lnTo>
                  <a:pt x="1596111" y="2502082"/>
                </a:lnTo>
                <a:lnTo>
                  <a:pt x="1640071" y="2489714"/>
                </a:lnTo>
                <a:lnTo>
                  <a:pt x="1683372" y="2475827"/>
                </a:lnTo>
                <a:lnTo>
                  <a:pt x="1725984" y="2460452"/>
                </a:lnTo>
                <a:lnTo>
                  <a:pt x="1767875" y="2443620"/>
                </a:lnTo>
                <a:lnTo>
                  <a:pt x="1809016" y="2425362"/>
                </a:lnTo>
                <a:lnTo>
                  <a:pt x="1849375" y="2405708"/>
                </a:lnTo>
                <a:lnTo>
                  <a:pt x="1888923" y="2384688"/>
                </a:lnTo>
                <a:lnTo>
                  <a:pt x="1927627" y="2362335"/>
                </a:lnTo>
                <a:lnTo>
                  <a:pt x="1965457" y="2338678"/>
                </a:lnTo>
                <a:lnTo>
                  <a:pt x="2002383" y="2313748"/>
                </a:lnTo>
                <a:lnTo>
                  <a:pt x="2038373" y="2287576"/>
                </a:lnTo>
                <a:lnTo>
                  <a:pt x="2073397" y="2260192"/>
                </a:lnTo>
                <a:lnTo>
                  <a:pt x="2107425" y="2231628"/>
                </a:lnTo>
                <a:lnTo>
                  <a:pt x="2140425" y="2201914"/>
                </a:lnTo>
                <a:lnTo>
                  <a:pt x="2172366" y="2171080"/>
                </a:lnTo>
                <a:lnTo>
                  <a:pt x="2203219" y="2139159"/>
                </a:lnTo>
                <a:lnTo>
                  <a:pt x="2232951" y="2106179"/>
                </a:lnTo>
                <a:lnTo>
                  <a:pt x="2261534" y="2072172"/>
                </a:lnTo>
                <a:lnTo>
                  <a:pt x="2288934" y="2037169"/>
                </a:lnTo>
                <a:lnTo>
                  <a:pt x="2315123" y="2001201"/>
                </a:lnTo>
                <a:lnTo>
                  <a:pt x="2340069" y="1964298"/>
                </a:lnTo>
                <a:lnTo>
                  <a:pt x="2363741" y="1926490"/>
                </a:lnTo>
                <a:lnTo>
                  <a:pt x="2386109" y="1887809"/>
                </a:lnTo>
                <a:lnTo>
                  <a:pt x="2407142" y="1848286"/>
                </a:lnTo>
                <a:lnTo>
                  <a:pt x="2426809" y="1807950"/>
                </a:lnTo>
                <a:lnTo>
                  <a:pt x="2445079" y="1766833"/>
                </a:lnTo>
                <a:lnTo>
                  <a:pt x="2461922" y="1724966"/>
                </a:lnTo>
                <a:lnTo>
                  <a:pt x="2477307" y="1682379"/>
                </a:lnTo>
                <a:lnTo>
                  <a:pt x="2491202" y="1639103"/>
                </a:lnTo>
                <a:lnTo>
                  <a:pt x="2503579" y="1595169"/>
                </a:lnTo>
                <a:lnTo>
                  <a:pt x="2514405" y="1550607"/>
                </a:lnTo>
                <a:lnTo>
                  <a:pt x="2523649" y="1505448"/>
                </a:lnTo>
                <a:lnTo>
                  <a:pt x="2531282" y="1459724"/>
                </a:lnTo>
                <a:lnTo>
                  <a:pt x="2537272" y="1413463"/>
                </a:lnTo>
                <a:lnTo>
                  <a:pt x="2541589" y="1366698"/>
                </a:lnTo>
                <a:lnTo>
                  <a:pt x="2544202" y="1319460"/>
                </a:lnTo>
                <a:lnTo>
                  <a:pt x="2545080" y="1271777"/>
                </a:lnTo>
                <a:lnTo>
                  <a:pt x="2544202" y="1224095"/>
                </a:lnTo>
                <a:lnTo>
                  <a:pt x="2541589" y="1176857"/>
                </a:lnTo>
                <a:lnTo>
                  <a:pt x="2537272" y="1130092"/>
                </a:lnTo>
                <a:lnTo>
                  <a:pt x="2531282" y="1083831"/>
                </a:lnTo>
                <a:lnTo>
                  <a:pt x="2523649" y="1038107"/>
                </a:lnTo>
                <a:lnTo>
                  <a:pt x="2514405" y="992948"/>
                </a:lnTo>
                <a:lnTo>
                  <a:pt x="2503579" y="948386"/>
                </a:lnTo>
                <a:lnTo>
                  <a:pt x="2491202" y="904452"/>
                </a:lnTo>
                <a:lnTo>
                  <a:pt x="2477307" y="861176"/>
                </a:lnTo>
                <a:lnTo>
                  <a:pt x="2461922" y="818589"/>
                </a:lnTo>
                <a:lnTo>
                  <a:pt x="2445079" y="776722"/>
                </a:lnTo>
                <a:lnTo>
                  <a:pt x="2426809" y="735605"/>
                </a:lnTo>
                <a:lnTo>
                  <a:pt x="2407142" y="695269"/>
                </a:lnTo>
                <a:lnTo>
                  <a:pt x="2386109" y="655746"/>
                </a:lnTo>
                <a:lnTo>
                  <a:pt x="2363741" y="617065"/>
                </a:lnTo>
                <a:lnTo>
                  <a:pt x="2340069" y="579257"/>
                </a:lnTo>
                <a:lnTo>
                  <a:pt x="2315123" y="542354"/>
                </a:lnTo>
                <a:lnTo>
                  <a:pt x="2288934" y="506386"/>
                </a:lnTo>
                <a:lnTo>
                  <a:pt x="2261534" y="471383"/>
                </a:lnTo>
                <a:lnTo>
                  <a:pt x="2232951" y="437376"/>
                </a:lnTo>
                <a:lnTo>
                  <a:pt x="2203219" y="404396"/>
                </a:lnTo>
                <a:lnTo>
                  <a:pt x="2172366" y="372475"/>
                </a:lnTo>
                <a:lnTo>
                  <a:pt x="2140425" y="341641"/>
                </a:lnTo>
                <a:lnTo>
                  <a:pt x="2107425" y="311927"/>
                </a:lnTo>
                <a:lnTo>
                  <a:pt x="2073397" y="283363"/>
                </a:lnTo>
                <a:lnTo>
                  <a:pt x="2038373" y="255979"/>
                </a:lnTo>
                <a:lnTo>
                  <a:pt x="2002383" y="229807"/>
                </a:lnTo>
                <a:lnTo>
                  <a:pt x="1965457" y="204877"/>
                </a:lnTo>
                <a:lnTo>
                  <a:pt x="1927627" y="181220"/>
                </a:lnTo>
                <a:lnTo>
                  <a:pt x="1888923" y="158867"/>
                </a:lnTo>
                <a:lnTo>
                  <a:pt x="1849375" y="137847"/>
                </a:lnTo>
                <a:lnTo>
                  <a:pt x="1809016" y="118193"/>
                </a:lnTo>
                <a:lnTo>
                  <a:pt x="1767875" y="99935"/>
                </a:lnTo>
                <a:lnTo>
                  <a:pt x="1725984" y="83103"/>
                </a:lnTo>
                <a:lnTo>
                  <a:pt x="1683372" y="67728"/>
                </a:lnTo>
                <a:lnTo>
                  <a:pt x="1640071" y="53841"/>
                </a:lnTo>
                <a:lnTo>
                  <a:pt x="1596111" y="41473"/>
                </a:lnTo>
                <a:lnTo>
                  <a:pt x="1551524" y="30654"/>
                </a:lnTo>
                <a:lnTo>
                  <a:pt x="1506340" y="21415"/>
                </a:lnTo>
                <a:lnTo>
                  <a:pt x="1460589" y="13788"/>
                </a:lnTo>
                <a:lnTo>
                  <a:pt x="1414303" y="7801"/>
                </a:lnTo>
                <a:lnTo>
                  <a:pt x="1367512" y="3488"/>
                </a:lnTo>
                <a:lnTo>
                  <a:pt x="1320248" y="877"/>
                </a:lnTo>
                <a:lnTo>
                  <a:pt x="1272540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92420" y="1186637"/>
            <a:ext cx="3459001" cy="3471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733925" y="2133731"/>
            <a:ext cx="272161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5085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Calibri"/>
                <a:cs typeface="Calibri"/>
              </a:rPr>
              <a:t>Нормативная  </a:t>
            </a:r>
            <a:r>
              <a:rPr sz="2400" b="1" spc="-5" dirty="0">
                <a:latin typeface="Calibri"/>
                <a:cs typeface="Calibri"/>
              </a:rPr>
              <a:t>база</a:t>
            </a:r>
            <a:r>
              <a:rPr sz="2400" b="1" spc="-9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формирования</a:t>
            </a:r>
            <a:endParaRPr sz="2400" dirty="0">
              <a:latin typeface="Calibri"/>
              <a:cs typeface="Calibri"/>
            </a:endParaRPr>
          </a:p>
          <a:p>
            <a:pPr marL="1905" algn="ctr">
              <a:lnSpc>
                <a:spcPct val="100000"/>
              </a:lnSpc>
            </a:pPr>
            <a:r>
              <a:rPr sz="2400" b="1" spc="-5" dirty="0">
                <a:latin typeface="Calibri"/>
                <a:cs typeface="Calibri"/>
              </a:rPr>
              <a:t>проекта</a:t>
            </a:r>
            <a:endParaRPr sz="2400" dirty="0">
              <a:latin typeface="Calibri"/>
              <a:cs typeface="Calibri"/>
            </a:endParaRPr>
          </a:p>
          <a:p>
            <a:pPr marL="3175" algn="ctr">
              <a:lnSpc>
                <a:spcPct val="100000"/>
              </a:lnSpc>
            </a:pPr>
            <a:r>
              <a:rPr sz="2400" b="1" dirty="0">
                <a:latin typeface="Calibri"/>
                <a:cs typeface="Calibri"/>
              </a:rPr>
              <a:t>местного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бюджета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59839" y="1272286"/>
            <a:ext cx="191960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6845" marR="5080" indent="-14478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Б</a:t>
            </a:r>
            <a:r>
              <a:rPr sz="2800" b="1" spc="-20" dirty="0">
                <a:solidFill>
                  <a:srgbClr val="FFFFFF"/>
                </a:solidFill>
                <a:latin typeface="Calibri"/>
                <a:cs typeface="Calibri"/>
              </a:rPr>
              <a:t>ю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джетн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ы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й  кодекс</a:t>
            </a:r>
            <a:r>
              <a:rPr sz="28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РФ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27887" y="3989958"/>
            <a:ext cx="238379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7210" marR="527685" indent="1270"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Приказ  Минфина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РФ</a:t>
            </a:r>
            <a:endParaRPr sz="180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О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порядке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применения  бюджетной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классификации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92949" y="1410005"/>
            <a:ext cx="260296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 err="1" smtClean="0">
                <a:solidFill>
                  <a:srgbClr val="FFFFFF"/>
                </a:solidFill>
                <a:latin typeface="Calibri"/>
                <a:cs typeface="Calibri"/>
              </a:rPr>
              <a:t>Устав</a:t>
            </a:r>
            <a:r>
              <a:rPr sz="1800" b="1" spc="-7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ru-RU" sz="1800" b="1" spc="-5" dirty="0" smtClean="0">
                <a:solidFill>
                  <a:srgbClr val="FFFFFF"/>
                </a:solidFill>
                <a:latin typeface="Calibri"/>
                <a:cs typeface="Calibri"/>
              </a:rPr>
              <a:t>МО</a:t>
            </a:r>
            <a:endParaRPr sz="1800" dirty="0" smtClean="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Calibri"/>
                <a:cs typeface="Calibri"/>
              </a:rPr>
              <a:t>«Угранский муниципальный округ» Смоленской области</a:t>
            </a:r>
            <a:endParaRPr sz="1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721891" y="4238058"/>
            <a:ext cx="2505075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Положение о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бюджетном 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процессе в</a:t>
            </a:r>
            <a:r>
              <a:rPr sz="16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ru-RU" sz="1600" b="1" spc="-55" dirty="0" smtClean="0">
                <a:solidFill>
                  <a:srgbClr val="FFFFFF"/>
                </a:solidFill>
                <a:latin typeface="Calibri"/>
                <a:cs typeface="Calibri"/>
              </a:rPr>
              <a:t>МО </a:t>
            </a:r>
            <a:r>
              <a:rPr lang="ru-RU" sz="1600" b="1" dirty="0" smtClean="0">
                <a:solidFill>
                  <a:schemeClr val="bg1"/>
                </a:solidFill>
                <a:cs typeface="Calibri"/>
              </a:rPr>
              <a:t>«Угранский муниципальный округ» </a:t>
            </a:r>
            <a:r>
              <a:rPr lang="ru-RU" sz="1600" b="1" dirty="0">
                <a:solidFill>
                  <a:schemeClr val="bg1"/>
                </a:solidFill>
                <a:cs typeface="Calibri"/>
              </a:rPr>
              <a:t>Смоленской области</a:t>
            </a:r>
          </a:p>
        </p:txBody>
      </p:sp>
      <p:pic>
        <p:nvPicPr>
          <p:cNvPr id="15" name="image81.png" descr="F:\Новая папка\РАБОЧЕЕ\Бюджет_для_граждан\2021\картинки\525781_3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95900" y="4934077"/>
            <a:ext cx="2159635" cy="1885315"/>
          </a:xfrm>
          <a:prstGeom prst="rect">
            <a:avLst/>
          </a:prstGeom>
        </p:spPr>
      </p:pic>
      <p:sp>
        <p:nvSpPr>
          <p:cNvPr id="11" name="Номер слайда 1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487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6825" y="230125"/>
            <a:ext cx="3947032" cy="38846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452109" y="848105"/>
            <a:ext cx="5890260" cy="812800"/>
          </a:xfrm>
          <a:custGeom>
            <a:avLst/>
            <a:gdLst/>
            <a:ahLst/>
            <a:cxnLst/>
            <a:rect l="l" t="t" r="r" b="b"/>
            <a:pathLst>
              <a:path w="5890259" h="812800">
                <a:moveTo>
                  <a:pt x="5890260" y="812292"/>
                </a:moveTo>
                <a:lnTo>
                  <a:pt x="406273" y="812292"/>
                </a:lnTo>
                <a:lnTo>
                  <a:pt x="0" y="406146"/>
                </a:lnTo>
                <a:lnTo>
                  <a:pt x="406273" y="0"/>
                </a:lnTo>
                <a:lnTo>
                  <a:pt x="5890260" y="0"/>
                </a:lnTo>
                <a:lnTo>
                  <a:pt x="5890260" y="812292"/>
                </a:lnTo>
                <a:close/>
              </a:path>
            </a:pathLst>
          </a:custGeom>
          <a:ln w="50292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279007" y="919733"/>
            <a:ext cx="4658995" cy="60515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757680" marR="5080" indent="-1745614">
              <a:lnSpc>
                <a:spcPts val="2160"/>
              </a:lnSpc>
              <a:spcBef>
                <a:spcPts val="375"/>
              </a:spcBef>
            </a:pPr>
            <a:r>
              <a:rPr sz="2000" b="1" dirty="0">
                <a:latin typeface="Calibri"/>
                <a:cs typeface="Calibri"/>
              </a:rPr>
              <a:t>Послании Президента РФ Федеральному  </a:t>
            </a:r>
            <a:r>
              <a:rPr sz="2000" b="1" spc="-5" dirty="0">
                <a:latin typeface="Calibri"/>
                <a:cs typeface="Calibri"/>
              </a:rPr>
              <a:t>Собранию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038344" y="841247"/>
            <a:ext cx="826135" cy="824865"/>
            <a:chOff x="5038344" y="841247"/>
            <a:chExt cx="826135" cy="824865"/>
          </a:xfrm>
        </p:grpSpPr>
        <p:sp>
          <p:nvSpPr>
            <p:cNvPr id="6" name="object 6"/>
            <p:cNvSpPr/>
            <p:nvPr/>
          </p:nvSpPr>
          <p:spPr>
            <a:xfrm>
              <a:off x="5044440" y="847343"/>
              <a:ext cx="814069" cy="812800"/>
            </a:xfrm>
            <a:custGeom>
              <a:avLst/>
              <a:gdLst/>
              <a:ahLst/>
              <a:cxnLst/>
              <a:rect l="l" t="t" r="r" b="b"/>
              <a:pathLst>
                <a:path w="814070" h="812800">
                  <a:moveTo>
                    <a:pt x="406908" y="0"/>
                  </a:moveTo>
                  <a:lnTo>
                    <a:pt x="359442" y="2732"/>
                  </a:lnTo>
                  <a:lnTo>
                    <a:pt x="313588" y="10727"/>
                  </a:lnTo>
                  <a:lnTo>
                    <a:pt x="269650" y="23680"/>
                  </a:lnTo>
                  <a:lnTo>
                    <a:pt x="227933" y="41285"/>
                  </a:lnTo>
                  <a:lnTo>
                    <a:pt x="188742" y="63238"/>
                  </a:lnTo>
                  <a:lnTo>
                    <a:pt x="152382" y="89233"/>
                  </a:lnTo>
                  <a:lnTo>
                    <a:pt x="119157" y="118967"/>
                  </a:lnTo>
                  <a:lnTo>
                    <a:pt x="89373" y="152133"/>
                  </a:lnTo>
                  <a:lnTo>
                    <a:pt x="63335" y="188427"/>
                  </a:lnTo>
                  <a:lnTo>
                    <a:pt x="41347" y="227544"/>
                  </a:lnTo>
                  <a:lnTo>
                    <a:pt x="23715" y="269180"/>
                  </a:lnTo>
                  <a:lnTo>
                    <a:pt x="10743" y="313028"/>
                  </a:lnTo>
                  <a:lnTo>
                    <a:pt x="2736" y="358785"/>
                  </a:lnTo>
                  <a:lnTo>
                    <a:pt x="0" y="406145"/>
                  </a:lnTo>
                  <a:lnTo>
                    <a:pt x="2736" y="453506"/>
                  </a:lnTo>
                  <a:lnTo>
                    <a:pt x="10743" y="499263"/>
                  </a:lnTo>
                  <a:lnTo>
                    <a:pt x="23715" y="543111"/>
                  </a:lnTo>
                  <a:lnTo>
                    <a:pt x="41347" y="584747"/>
                  </a:lnTo>
                  <a:lnTo>
                    <a:pt x="63335" y="623864"/>
                  </a:lnTo>
                  <a:lnTo>
                    <a:pt x="89373" y="660158"/>
                  </a:lnTo>
                  <a:lnTo>
                    <a:pt x="119157" y="693324"/>
                  </a:lnTo>
                  <a:lnTo>
                    <a:pt x="152382" y="723058"/>
                  </a:lnTo>
                  <a:lnTo>
                    <a:pt x="188742" y="749053"/>
                  </a:lnTo>
                  <a:lnTo>
                    <a:pt x="227933" y="771006"/>
                  </a:lnTo>
                  <a:lnTo>
                    <a:pt x="269650" y="788611"/>
                  </a:lnTo>
                  <a:lnTo>
                    <a:pt x="313588" y="801564"/>
                  </a:lnTo>
                  <a:lnTo>
                    <a:pt x="359442" y="809559"/>
                  </a:lnTo>
                  <a:lnTo>
                    <a:pt x="406908" y="812291"/>
                  </a:lnTo>
                  <a:lnTo>
                    <a:pt x="454373" y="809559"/>
                  </a:lnTo>
                  <a:lnTo>
                    <a:pt x="500227" y="801564"/>
                  </a:lnTo>
                  <a:lnTo>
                    <a:pt x="544165" y="788611"/>
                  </a:lnTo>
                  <a:lnTo>
                    <a:pt x="585882" y="771006"/>
                  </a:lnTo>
                  <a:lnTo>
                    <a:pt x="625073" y="749053"/>
                  </a:lnTo>
                  <a:lnTo>
                    <a:pt x="661433" y="723058"/>
                  </a:lnTo>
                  <a:lnTo>
                    <a:pt x="694658" y="693324"/>
                  </a:lnTo>
                  <a:lnTo>
                    <a:pt x="724442" y="660158"/>
                  </a:lnTo>
                  <a:lnTo>
                    <a:pt x="750480" y="623864"/>
                  </a:lnTo>
                  <a:lnTo>
                    <a:pt x="772468" y="584747"/>
                  </a:lnTo>
                  <a:lnTo>
                    <a:pt x="790100" y="543111"/>
                  </a:lnTo>
                  <a:lnTo>
                    <a:pt x="803072" y="499263"/>
                  </a:lnTo>
                  <a:lnTo>
                    <a:pt x="811079" y="453506"/>
                  </a:lnTo>
                  <a:lnTo>
                    <a:pt x="813815" y="406145"/>
                  </a:lnTo>
                  <a:lnTo>
                    <a:pt x="811079" y="358785"/>
                  </a:lnTo>
                  <a:lnTo>
                    <a:pt x="803072" y="313028"/>
                  </a:lnTo>
                  <a:lnTo>
                    <a:pt x="790100" y="269180"/>
                  </a:lnTo>
                  <a:lnTo>
                    <a:pt x="772468" y="227544"/>
                  </a:lnTo>
                  <a:lnTo>
                    <a:pt x="750480" y="188427"/>
                  </a:lnTo>
                  <a:lnTo>
                    <a:pt x="724442" y="152133"/>
                  </a:lnTo>
                  <a:lnTo>
                    <a:pt x="694658" y="118967"/>
                  </a:lnTo>
                  <a:lnTo>
                    <a:pt x="661433" y="89233"/>
                  </a:lnTo>
                  <a:lnTo>
                    <a:pt x="625073" y="63238"/>
                  </a:lnTo>
                  <a:lnTo>
                    <a:pt x="585882" y="41285"/>
                  </a:lnTo>
                  <a:lnTo>
                    <a:pt x="544165" y="23680"/>
                  </a:lnTo>
                  <a:lnTo>
                    <a:pt x="500227" y="10727"/>
                  </a:lnTo>
                  <a:lnTo>
                    <a:pt x="454373" y="2732"/>
                  </a:lnTo>
                  <a:lnTo>
                    <a:pt x="406908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044440" y="847343"/>
              <a:ext cx="814069" cy="812800"/>
            </a:xfrm>
            <a:custGeom>
              <a:avLst/>
              <a:gdLst/>
              <a:ahLst/>
              <a:cxnLst/>
              <a:rect l="l" t="t" r="r" b="b"/>
              <a:pathLst>
                <a:path w="814070" h="812800">
                  <a:moveTo>
                    <a:pt x="0" y="406145"/>
                  </a:moveTo>
                  <a:lnTo>
                    <a:pt x="2736" y="358785"/>
                  </a:lnTo>
                  <a:lnTo>
                    <a:pt x="10743" y="313028"/>
                  </a:lnTo>
                  <a:lnTo>
                    <a:pt x="23715" y="269180"/>
                  </a:lnTo>
                  <a:lnTo>
                    <a:pt x="41347" y="227544"/>
                  </a:lnTo>
                  <a:lnTo>
                    <a:pt x="63335" y="188427"/>
                  </a:lnTo>
                  <a:lnTo>
                    <a:pt x="89373" y="152133"/>
                  </a:lnTo>
                  <a:lnTo>
                    <a:pt x="119157" y="118967"/>
                  </a:lnTo>
                  <a:lnTo>
                    <a:pt x="152382" y="89233"/>
                  </a:lnTo>
                  <a:lnTo>
                    <a:pt x="188742" y="63238"/>
                  </a:lnTo>
                  <a:lnTo>
                    <a:pt x="227933" y="41285"/>
                  </a:lnTo>
                  <a:lnTo>
                    <a:pt x="269650" y="23680"/>
                  </a:lnTo>
                  <a:lnTo>
                    <a:pt x="313588" y="10727"/>
                  </a:lnTo>
                  <a:lnTo>
                    <a:pt x="359442" y="2732"/>
                  </a:lnTo>
                  <a:lnTo>
                    <a:pt x="406908" y="0"/>
                  </a:lnTo>
                  <a:lnTo>
                    <a:pt x="454373" y="2732"/>
                  </a:lnTo>
                  <a:lnTo>
                    <a:pt x="500227" y="10727"/>
                  </a:lnTo>
                  <a:lnTo>
                    <a:pt x="544165" y="23680"/>
                  </a:lnTo>
                  <a:lnTo>
                    <a:pt x="585882" y="41285"/>
                  </a:lnTo>
                  <a:lnTo>
                    <a:pt x="625073" y="63238"/>
                  </a:lnTo>
                  <a:lnTo>
                    <a:pt x="661433" y="89233"/>
                  </a:lnTo>
                  <a:lnTo>
                    <a:pt x="694658" y="118967"/>
                  </a:lnTo>
                  <a:lnTo>
                    <a:pt x="724442" y="152133"/>
                  </a:lnTo>
                  <a:lnTo>
                    <a:pt x="750480" y="188427"/>
                  </a:lnTo>
                  <a:lnTo>
                    <a:pt x="772468" y="227544"/>
                  </a:lnTo>
                  <a:lnTo>
                    <a:pt x="790100" y="269180"/>
                  </a:lnTo>
                  <a:lnTo>
                    <a:pt x="803072" y="313028"/>
                  </a:lnTo>
                  <a:lnTo>
                    <a:pt x="811079" y="358785"/>
                  </a:lnTo>
                  <a:lnTo>
                    <a:pt x="813815" y="406145"/>
                  </a:lnTo>
                  <a:lnTo>
                    <a:pt x="811079" y="453506"/>
                  </a:lnTo>
                  <a:lnTo>
                    <a:pt x="803072" y="499263"/>
                  </a:lnTo>
                  <a:lnTo>
                    <a:pt x="790100" y="543111"/>
                  </a:lnTo>
                  <a:lnTo>
                    <a:pt x="772468" y="584747"/>
                  </a:lnTo>
                  <a:lnTo>
                    <a:pt x="750480" y="623864"/>
                  </a:lnTo>
                  <a:lnTo>
                    <a:pt x="724442" y="660158"/>
                  </a:lnTo>
                  <a:lnTo>
                    <a:pt x="694658" y="693324"/>
                  </a:lnTo>
                  <a:lnTo>
                    <a:pt x="661433" y="723058"/>
                  </a:lnTo>
                  <a:lnTo>
                    <a:pt x="625073" y="749053"/>
                  </a:lnTo>
                  <a:lnTo>
                    <a:pt x="585882" y="771006"/>
                  </a:lnTo>
                  <a:lnTo>
                    <a:pt x="544165" y="788611"/>
                  </a:lnTo>
                  <a:lnTo>
                    <a:pt x="500227" y="801564"/>
                  </a:lnTo>
                  <a:lnTo>
                    <a:pt x="454373" y="809559"/>
                  </a:lnTo>
                  <a:lnTo>
                    <a:pt x="406908" y="812291"/>
                  </a:lnTo>
                  <a:lnTo>
                    <a:pt x="359442" y="809559"/>
                  </a:lnTo>
                  <a:lnTo>
                    <a:pt x="313588" y="801564"/>
                  </a:lnTo>
                  <a:lnTo>
                    <a:pt x="269650" y="788611"/>
                  </a:lnTo>
                  <a:lnTo>
                    <a:pt x="227933" y="771006"/>
                  </a:lnTo>
                  <a:lnTo>
                    <a:pt x="188742" y="749053"/>
                  </a:lnTo>
                  <a:lnTo>
                    <a:pt x="152382" y="723058"/>
                  </a:lnTo>
                  <a:lnTo>
                    <a:pt x="119157" y="693324"/>
                  </a:lnTo>
                  <a:lnTo>
                    <a:pt x="89373" y="660158"/>
                  </a:lnTo>
                  <a:lnTo>
                    <a:pt x="63335" y="623864"/>
                  </a:lnTo>
                  <a:lnTo>
                    <a:pt x="41347" y="584747"/>
                  </a:lnTo>
                  <a:lnTo>
                    <a:pt x="23715" y="543111"/>
                  </a:lnTo>
                  <a:lnTo>
                    <a:pt x="10743" y="499263"/>
                  </a:lnTo>
                  <a:lnTo>
                    <a:pt x="2736" y="453506"/>
                  </a:lnTo>
                  <a:lnTo>
                    <a:pt x="0" y="406145"/>
                  </a:lnTo>
                  <a:close/>
                </a:path>
              </a:pathLst>
            </a:custGeom>
            <a:ln w="12192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5452109" y="1902714"/>
            <a:ext cx="5890260" cy="814069"/>
          </a:xfrm>
          <a:custGeom>
            <a:avLst/>
            <a:gdLst/>
            <a:ahLst/>
            <a:cxnLst/>
            <a:rect l="l" t="t" r="r" b="b"/>
            <a:pathLst>
              <a:path w="5890259" h="814069">
                <a:moveTo>
                  <a:pt x="5890260" y="813815"/>
                </a:moveTo>
                <a:lnTo>
                  <a:pt x="406273" y="813815"/>
                </a:lnTo>
                <a:lnTo>
                  <a:pt x="0" y="406908"/>
                </a:lnTo>
                <a:lnTo>
                  <a:pt x="406273" y="0"/>
                </a:lnTo>
                <a:lnTo>
                  <a:pt x="5890260" y="0"/>
                </a:lnTo>
                <a:lnTo>
                  <a:pt x="5890260" y="813815"/>
                </a:lnTo>
                <a:close/>
              </a:path>
            </a:pathLst>
          </a:custGeom>
          <a:ln w="50291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163183" y="2007234"/>
            <a:ext cx="4899660" cy="546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5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Основных направлениях бюджетной политики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и</a:t>
            </a:r>
            <a:endParaRPr sz="1800">
              <a:latin typeface="Calibri"/>
              <a:cs typeface="Calibri"/>
            </a:endParaRPr>
          </a:p>
          <a:p>
            <a:pPr marL="1270" algn="ctr">
              <a:lnSpc>
                <a:spcPts val="2050"/>
              </a:lnSpc>
            </a:pPr>
            <a:r>
              <a:rPr sz="1800" b="1" spc="-5" dirty="0">
                <a:latin typeface="Calibri"/>
                <a:cs typeface="Calibri"/>
              </a:rPr>
              <a:t>налоговой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политике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015484" y="1912620"/>
            <a:ext cx="826135" cy="826135"/>
            <a:chOff x="5015484" y="1912620"/>
            <a:chExt cx="826135" cy="826135"/>
          </a:xfrm>
        </p:grpSpPr>
        <p:sp>
          <p:nvSpPr>
            <p:cNvPr id="11" name="object 11"/>
            <p:cNvSpPr/>
            <p:nvPr/>
          </p:nvSpPr>
          <p:spPr>
            <a:xfrm>
              <a:off x="5021580" y="1918716"/>
              <a:ext cx="814069" cy="814069"/>
            </a:xfrm>
            <a:custGeom>
              <a:avLst/>
              <a:gdLst/>
              <a:ahLst/>
              <a:cxnLst/>
              <a:rect l="l" t="t" r="r" b="b"/>
              <a:pathLst>
                <a:path w="814070" h="814069">
                  <a:moveTo>
                    <a:pt x="406908" y="0"/>
                  </a:moveTo>
                  <a:lnTo>
                    <a:pt x="359442" y="2736"/>
                  </a:lnTo>
                  <a:lnTo>
                    <a:pt x="313588" y="10743"/>
                  </a:lnTo>
                  <a:lnTo>
                    <a:pt x="269650" y="23715"/>
                  </a:lnTo>
                  <a:lnTo>
                    <a:pt x="227933" y="41347"/>
                  </a:lnTo>
                  <a:lnTo>
                    <a:pt x="188742" y="63335"/>
                  </a:lnTo>
                  <a:lnTo>
                    <a:pt x="152382" y="89373"/>
                  </a:lnTo>
                  <a:lnTo>
                    <a:pt x="119157" y="119157"/>
                  </a:lnTo>
                  <a:lnTo>
                    <a:pt x="89373" y="152382"/>
                  </a:lnTo>
                  <a:lnTo>
                    <a:pt x="63335" y="188742"/>
                  </a:lnTo>
                  <a:lnTo>
                    <a:pt x="41347" y="227933"/>
                  </a:lnTo>
                  <a:lnTo>
                    <a:pt x="23715" y="269650"/>
                  </a:lnTo>
                  <a:lnTo>
                    <a:pt x="10743" y="313588"/>
                  </a:lnTo>
                  <a:lnTo>
                    <a:pt x="2736" y="359442"/>
                  </a:lnTo>
                  <a:lnTo>
                    <a:pt x="0" y="406908"/>
                  </a:lnTo>
                  <a:lnTo>
                    <a:pt x="2736" y="454373"/>
                  </a:lnTo>
                  <a:lnTo>
                    <a:pt x="10743" y="500227"/>
                  </a:lnTo>
                  <a:lnTo>
                    <a:pt x="23715" y="544165"/>
                  </a:lnTo>
                  <a:lnTo>
                    <a:pt x="41347" y="585882"/>
                  </a:lnTo>
                  <a:lnTo>
                    <a:pt x="63335" y="625073"/>
                  </a:lnTo>
                  <a:lnTo>
                    <a:pt x="89373" y="661433"/>
                  </a:lnTo>
                  <a:lnTo>
                    <a:pt x="119157" y="694658"/>
                  </a:lnTo>
                  <a:lnTo>
                    <a:pt x="152382" y="724442"/>
                  </a:lnTo>
                  <a:lnTo>
                    <a:pt x="188742" y="750480"/>
                  </a:lnTo>
                  <a:lnTo>
                    <a:pt x="227933" y="772468"/>
                  </a:lnTo>
                  <a:lnTo>
                    <a:pt x="269650" y="790100"/>
                  </a:lnTo>
                  <a:lnTo>
                    <a:pt x="313588" y="803072"/>
                  </a:lnTo>
                  <a:lnTo>
                    <a:pt x="359442" y="811079"/>
                  </a:lnTo>
                  <a:lnTo>
                    <a:pt x="406908" y="813816"/>
                  </a:lnTo>
                  <a:lnTo>
                    <a:pt x="454373" y="811079"/>
                  </a:lnTo>
                  <a:lnTo>
                    <a:pt x="500227" y="803072"/>
                  </a:lnTo>
                  <a:lnTo>
                    <a:pt x="544165" y="790100"/>
                  </a:lnTo>
                  <a:lnTo>
                    <a:pt x="585882" y="772468"/>
                  </a:lnTo>
                  <a:lnTo>
                    <a:pt x="625073" y="750480"/>
                  </a:lnTo>
                  <a:lnTo>
                    <a:pt x="661433" y="724442"/>
                  </a:lnTo>
                  <a:lnTo>
                    <a:pt x="694658" y="694658"/>
                  </a:lnTo>
                  <a:lnTo>
                    <a:pt x="724442" y="661433"/>
                  </a:lnTo>
                  <a:lnTo>
                    <a:pt x="750480" y="625073"/>
                  </a:lnTo>
                  <a:lnTo>
                    <a:pt x="772468" y="585882"/>
                  </a:lnTo>
                  <a:lnTo>
                    <a:pt x="790100" y="544165"/>
                  </a:lnTo>
                  <a:lnTo>
                    <a:pt x="803072" y="500227"/>
                  </a:lnTo>
                  <a:lnTo>
                    <a:pt x="811079" y="454373"/>
                  </a:lnTo>
                  <a:lnTo>
                    <a:pt x="813816" y="406908"/>
                  </a:lnTo>
                  <a:lnTo>
                    <a:pt x="811079" y="359442"/>
                  </a:lnTo>
                  <a:lnTo>
                    <a:pt x="803072" y="313588"/>
                  </a:lnTo>
                  <a:lnTo>
                    <a:pt x="790100" y="269650"/>
                  </a:lnTo>
                  <a:lnTo>
                    <a:pt x="772468" y="227933"/>
                  </a:lnTo>
                  <a:lnTo>
                    <a:pt x="750480" y="188742"/>
                  </a:lnTo>
                  <a:lnTo>
                    <a:pt x="724442" y="152382"/>
                  </a:lnTo>
                  <a:lnTo>
                    <a:pt x="694658" y="119157"/>
                  </a:lnTo>
                  <a:lnTo>
                    <a:pt x="661433" y="89373"/>
                  </a:lnTo>
                  <a:lnTo>
                    <a:pt x="625073" y="63335"/>
                  </a:lnTo>
                  <a:lnTo>
                    <a:pt x="585882" y="41347"/>
                  </a:lnTo>
                  <a:lnTo>
                    <a:pt x="544165" y="23715"/>
                  </a:lnTo>
                  <a:lnTo>
                    <a:pt x="500227" y="10743"/>
                  </a:lnTo>
                  <a:lnTo>
                    <a:pt x="454373" y="2736"/>
                  </a:lnTo>
                  <a:lnTo>
                    <a:pt x="40690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021580" y="1918716"/>
              <a:ext cx="814069" cy="814069"/>
            </a:xfrm>
            <a:custGeom>
              <a:avLst/>
              <a:gdLst/>
              <a:ahLst/>
              <a:cxnLst/>
              <a:rect l="l" t="t" r="r" b="b"/>
              <a:pathLst>
                <a:path w="814070" h="814069">
                  <a:moveTo>
                    <a:pt x="0" y="406908"/>
                  </a:moveTo>
                  <a:lnTo>
                    <a:pt x="2736" y="359442"/>
                  </a:lnTo>
                  <a:lnTo>
                    <a:pt x="10743" y="313588"/>
                  </a:lnTo>
                  <a:lnTo>
                    <a:pt x="23715" y="269650"/>
                  </a:lnTo>
                  <a:lnTo>
                    <a:pt x="41347" y="227933"/>
                  </a:lnTo>
                  <a:lnTo>
                    <a:pt x="63335" y="188742"/>
                  </a:lnTo>
                  <a:lnTo>
                    <a:pt x="89373" y="152382"/>
                  </a:lnTo>
                  <a:lnTo>
                    <a:pt x="119157" y="119157"/>
                  </a:lnTo>
                  <a:lnTo>
                    <a:pt x="152382" y="89373"/>
                  </a:lnTo>
                  <a:lnTo>
                    <a:pt x="188742" y="63335"/>
                  </a:lnTo>
                  <a:lnTo>
                    <a:pt x="227933" y="41347"/>
                  </a:lnTo>
                  <a:lnTo>
                    <a:pt x="269650" y="23715"/>
                  </a:lnTo>
                  <a:lnTo>
                    <a:pt x="313588" y="10743"/>
                  </a:lnTo>
                  <a:lnTo>
                    <a:pt x="359442" y="2736"/>
                  </a:lnTo>
                  <a:lnTo>
                    <a:pt x="406908" y="0"/>
                  </a:lnTo>
                  <a:lnTo>
                    <a:pt x="454373" y="2736"/>
                  </a:lnTo>
                  <a:lnTo>
                    <a:pt x="500227" y="10743"/>
                  </a:lnTo>
                  <a:lnTo>
                    <a:pt x="544165" y="23715"/>
                  </a:lnTo>
                  <a:lnTo>
                    <a:pt x="585882" y="41347"/>
                  </a:lnTo>
                  <a:lnTo>
                    <a:pt x="625073" y="63335"/>
                  </a:lnTo>
                  <a:lnTo>
                    <a:pt x="661433" y="89373"/>
                  </a:lnTo>
                  <a:lnTo>
                    <a:pt x="694658" y="119157"/>
                  </a:lnTo>
                  <a:lnTo>
                    <a:pt x="724442" y="152382"/>
                  </a:lnTo>
                  <a:lnTo>
                    <a:pt x="750480" y="188742"/>
                  </a:lnTo>
                  <a:lnTo>
                    <a:pt x="772468" y="227933"/>
                  </a:lnTo>
                  <a:lnTo>
                    <a:pt x="790100" y="269650"/>
                  </a:lnTo>
                  <a:lnTo>
                    <a:pt x="803072" y="313588"/>
                  </a:lnTo>
                  <a:lnTo>
                    <a:pt x="811079" y="359442"/>
                  </a:lnTo>
                  <a:lnTo>
                    <a:pt x="813816" y="406908"/>
                  </a:lnTo>
                  <a:lnTo>
                    <a:pt x="811079" y="454373"/>
                  </a:lnTo>
                  <a:lnTo>
                    <a:pt x="803072" y="500227"/>
                  </a:lnTo>
                  <a:lnTo>
                    <a:pt x="790100" y="544165"/>
                  </a:lnTo>
                  <a:lnTo>
                    <a:pt x="772468" y="585882"/>
                  </a:lnTo>
                  <a:lnTo>
                    <a:pt x="750480" y="625073"/>
                  </a:lnTo>
                  <a:lnTo>
                    <a:pt x="724442" y="661433"/>
                  </a:lnTo>
                  <a:lnTo>
                    <a:pt x="694658" y="694658"/>
                  </a:lnTo>
                  <a:lnTo>
                    <a:pt x="661433" y="724442"/>
                  </a:lnTo>
                  <a:lnTo>
                    <a:pt x="625073" y="750480"/>
                  </a:lnTo>
                  <a:lnTo>
                    <a:pt x="585882" y="772468"/>
                  </a:lnTo>
                  <a:lnTo>
                    <a:pt x="544165" y="790100"/>
                  </a:lnTo>
                  <a:lnTo>
                    <a:pt x="500227" y="803072"/>
                  </a:lnTo>
                  <a:lnTo>
                    <a:pt x="454373" y="811079"/>
                  </a:lnTo>
                  <a:lnTo>
                    <a:pt x="406908" y="813816"/>
                  </a:lnTo>
                  <a:lnTo>
                    <a:pt x="359442" y="811079"/>
                  </a:lnTo>
                  <a:lnTo>
                    <a:pt x="313588" y="803072"/>
                  </a:lnTo>
                  <a:lnTo>
                    <a:pt x="269650" y="790100"/>
                  </a:lnTo>
                  <a:lnTo>
                    <a:pt x="227933" y="772468"/>
                  </a:lnTo>
                  <a:lnTo>
                    <a:pt x="188742" y="750480"/>
                  </a:lnTo>
                  <a:lnTo>
                    <a:pt x="152382" y="724442"/>
                  </a:lnTo>
                  <a:lnTo>
                    <a:pt x="119157" y="694658"/>
                  </a:lnTo>
                  <a:lnTo>
                    <a:pt x="89373" y="661433"/>
                  </a:lnTo>
                  <a:lnTo>
                    <a:pt x="63335" y="625073"/>
                  </a:lnTo>
                  <a:lnTo>
                    <a:pt x="41347" y="585882"/>
                  </a:lnTo>
                  <a:lnTo>
                    <a:pt x="23715" y="544165"/>
                  </a:lnTo>
                  <a:lnTo>
                    <a:pt x="10743" y="500227"/>
                  </a:lnTo>
                  <a:lnTo>
                    <a:pt x="2736" y="454373"/>
                  </a:lnTo>
                  <a:lnTo>
                    <a:pt x="0" y="406908"/>
                  </a:lnTo>
                  <a:close/>
                </a:path>
              </a:pathLst>
            </a:custGeom>
            <a:ln w="12192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5452109" y="2958845"/>
            <a:ext cx="5890260" cy="812800"/>
          </a:xfrm>
          <a:custGeom>
            <a:avLst/>
            <a:gdLst/>
            <a:ahLst/>
            <a:cxnLst/>
            <a:rect l="l" t="t" r="r" b="b"/>
            <a:pathLst>
              <a:path w="5890259" h="812800">
                <a:moveTo>
                  <a:pt x="5890260" y="812291"/>
                </a:moveTo>
                <a:lnTo>
                  <a:pt x="406273" y="812291"/>
                </a:lnTo>
                <a:lnTo>
                  <a:pt x="0" y="406145"/>
                </a:lnTo>
                <a:lnTo>
                  <a:pt x="406273" y="0"/>
                </a:lnTo>
                <a:lnTo>
                  <a:pt x="5890260" y="0"/>
                </a:lnTo>
                <a:lnTo>
                  <a:pt x="5890260" y="812291"/>
                </a:lnTo>
                <a:close/>
              </a:path>
            </a:pathLst>
          </a:custGeom>
          <a:ln w="502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248527" y="3062985"/>
            <a:ext cx="4732020" cy="54673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842644" marR="5080" indent="-830580">
              <a:lnSpc>
                <a:spcPts val="1939"/>
              </a:lnSpc>
              <a:spcBef>
                <a:spcPts val="345"/>
              </a:spcBef>
            </a:pPr>
            <a:r>
              <a:rPr sz="1800" b="1" spc="-5" dirty="0">
                <a:latin typeface="Calibri"/>
                <a:cs typeface="Calibri"/>
              </a:rPr>
              <a:t>Прогнозе социально-экономического развития  муниципального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образования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038344" y="2951988"/>
            <a:ext cx="826135" cy="824865"/>
            <a:chOff x="5038344" y="2951988"/>
            <a:chExt cx="826135" cy="824865"/>
          </a:xfrm>
        </p:grpSpPr>
        <p:sp>
          <p:nvSpPr>
            <p:cNvPr id="16" name="object 16"/>
            <p:cNvSpPr/>
            <p:nvPr/>
          </p:nvSpPr>
          <p:spPr>
            <a:xfrm>
              <a:off x="5044440" y="2958084"/>
              <a:ext cx="814069" cy="812800"/>
            </a:xfrm>
            <a:custGeom>
              <a:avLst/>
              <a:gdLst/>
              <a:ahLst/>
              <a:cxnLst/>
              <a:rect l="l" t="t" r="r" b="b"/>
              <a:pathLst>
                <a:path w="814070" h="812800">
                  <a:moveTo>
                    <a:pt x="406908" y="0"/>
                  </a:moveTo>
                  <a:lnTo>
                    <a:pt x="359442" y="2732"/>
                  </a:lnTo>
                  <a:lnTo>
                    <a:pt x="313588" y="10727"/>
                  </a:lnTo>
                  <a:lnTo>
                    <a:pt x="269650" y="23680"/>
                  </a:lnTo>
                  <a:lnTo>
                    <a:pt x="227933" y="41285"/>
                  </a:lnTo>
                  <a:lnTo>
                    <a:pt x="188742" y="63238"/>
                  </a:lnTo>
                  <a:lnTo>
                    <a:pt x="152382" y="89233"/>
                  </a:lnTo>
                  <a:lnTo>
                    <a:pt x="119157" y="118967"/>
                  </a:lnTo>
                  <a:lnTo>
                    <a:pt x="89373" y="152133"/>
                  </a:lnTo>
                  <a:lnTo>
                    <a:pt x="63335" y="188427"/>
                  </a:lnTo>
                  <a:lnTo>
                    <a:pt x="41347" y="227544"/>
                  </a:lnTo>
                  <a:lnTo>
                    <a:pt x="23715" y="269180"/>
                  </a:lnTo>
                  <a:lnTo>
                    <a:pt x="10743" y="313028"/>
                  </a:lnTo>
                  <a:lnTo>
                    <a:pt x="2736" y="358785"/>
                  </a:lnTo>
                  <a:lnTo>
                    <a:pt x="0" y="406145"/>
                  </a:lnTo>
                  <a:lnTo>
                    <a:pt x="2736" y="453506"/>
                  </a:lnTo>
                  <a:lnTo>
                    <a:pt x="10743" y="499263"/>
                  </a:lnTo>
                  <a:lnTo>
                    <a:pt x="23715" y="543111"/>
                  </a:lnTo>
                  <a:lnTo>
                    <a:pt x="41347" y="584747"/>
                  </a:lnTo>
                  <a:lnTo>
                    <a:pt x="63335" y="623864"/>
                  </a:lnTo>
                  <a:lnTo>
                    <a:pt x="89373" y="660158"/>
                  </a:lnTo>
                  <a:lnTo>
                    <a:pt x="119157" y="693324"/>
                  </a:lnTo>
                  <a:lnTo>
                    <a:pt x="152382" y="723058"/>
                  </a:lnTo>
                  <a:lnTo>
                    <a:pt x="188742" y="749053"/>
                  </a:lnTo>
                  <a:lnTo>
                    <a:pt x="227933" y="771006"/>
                  </a:lnTo>
                  <a:lnTo>
                    <a:pt x="269650" y="788611"/>
                  </a:lnTo>
                  <a:lnTo>
                    <a:pt x="313588" y="801564"/>
                  </a:lnTo>
                  <a:lnTo>
                    <a:pt x="359442" y="809559"/>
                  </a:lnTo>
                  <a:lnTo>
                    <a:pt x="406908" y="812291"/>
                  </a:lnTo>
                  <a:lnTo>
                    <a:pt x="454373" y="809559"/>
                  </a:lnTo>
                  <a:lnTo>
                    <a:pt x="500227" y="801564"/>
                  </a:lnTo>
                  <a:lnTo>
                    <a:pt x="544165" y="788611"/>
                  </a:lnTo>
                  <a:lnTo>
                    <a:pt x="585882" y="771006"/>
                  </a:lnTo>
                  <a:lnTo>
                    <a:pt x="625073" y="749053"/>
                  </a:lnTo>
                  <a:lnTo>
                    <a:pt x="661433" y="723058"/>
                  </a:lnTo>
                  <a:lnTo>
                    <a:pt x="694658" y="693324"/>
                  </a:lnTo>
                  <a:lnTo>
                    <a:pt x="724442" y="660158"/>
                  </a:lnTo>
                  <a:lnTo>
                    <a:pt x="750480" y="623864"/>
                  </a:lnTo>
                  <a:lnTo>
                    <a:pt x="772468" y="584747"/>
                  </a:lnTo>
                  <a:lnTo>
                    <a:pt x="790100" y="543111"/>
                  </a:lnTo>
                  <a:lnTo>
                    <a:pt x="803072" y="499263"/>
                  </a:lnTo>
                  <a:lnTo>
                    <a:pt x="811079" y="453506"/>
                  </a:lnTo>
                  <a:lnTo>
                    <a:pt x="813815" y="406145"/>
                  </a:lnTo>
                  <a:lnTo>
                    <a:pt x="811079" y="358785"/>
                  </a:lnTo>
                  <a:lnTo>
                    <a:pt x="803072" y="313028"/>
                  </a:lnTo>
                  <a:lnTo>
                    <a:pt x="790100" y="269180"/>
                  </a:lnTo>
                  <a:lnTo>
                    <a:pt x="772468" y="227544"/>
                  </a:lnTo>
                  <a:lnTo>
                    <a:pt x="750480" y="188427"/>
                  </a:lnTo>
                  <a:lnTo>
                    <a:pt x="724442" y="152133"/>
                  </a:lnTo>
                  <a:lnTo>
                    <a:pt x="694658" y="118967"/>
                  </a:lnTo>
                  <a:lnTo>
                    <a:pt x="661433" y="89233"/>
                  </a:lnTo>
                  <a:lnTo>
                    <a:pt x="625073" y="63238"/>
                  </a:lnTo>
                  <a:lnTo>
                    <a:pt x="585882" y="41285"/>
                  </a:lnTo>
                  <a:lnTo>
                    <a:pt x="544165" y="23680"/>
                  </a:lnTo>
                  <a:lnTo>
                    <a:pt x="500227" y="10727"/>
                  </a:lnTo>
                  <a:lnTo>
                    <a:pt x="454373" y="2732"/>
                  </a:lnTo>
                  <a:lnTo>
                    <a:pt x="40690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044440" y="2958084"/>
              <a:ext cx="814069" cy="812800"/>
            </a:xfrm>
            <a:custGeom>
              <a:avLst/>
              <a:gdLst/>
              <a:ahLst/>
              <a:cxnLst/>
              <a:rect l="l" t="t" r="r" b="b"/>
              <a:pathLst>
                <a:path w="814070" h="812800">
                  <a:moveTo>
                    <a:pt x="0" y="406145"/>
                  </a:moveTo>
                  <a:lnTo>
                    <a:pt x="2736" y="358785"/>
                  </a:lnTo>
                  <a:lnTo>
                    <a:pt x="10743" y="313028"/>
                  </a:lnTo>
                  <a:lnTo>
                    <a:pt x="23715" y="269180"/>
                  </a:lnTo>
                  <a:lnTo>
                    <a:pt x="41347" y="227544"/>
                  </a:lnTo>
                  <a:lnTo>
                    <a:pt x="63335" y="188427"/>
                  </a:lnTo>
                  <a:lnTo>
                    <a:pt x="89373" y="152133"/>
                  </a:lnTo>
                  <a:lnTo>
                    <a:pt x="119157" y="118967"/>
                  </a:lnTo>
                  <a:lnTo>
                    <a:pt x="152382" y="89233"/>
                  </a:lnTo>
                  <a:lnTo>
                    <a:pt x="188742" y="63238"/>
                  </a:lnTo>
                  <a:lnTo>
                    <a:pt x="227933" y="41285"/>
                  </a:lnTo>
                  <a:lnTo>
                    <a:pt x="269650" y="23680"/>
                  </a:lnTo>
                  <a:lnTo>
                    <a:pt x="313588" y="10727"/>
                  </a:lnTo>
                  <a:lnTo>
                    <a:pt x="359442" y="2732"/>
                  </a:lnTo>
                  <a:lnTo>
                    <a:pt x="406908" y="0"/>
                  </a:lnTo>
                  <a:lnTo>
                    <a:pt x="454373" y="2732"/>
                  </a:lnTo>
                  <a:lnTo>
                    <a:pt x="500227" y="10727"/>
                  </a:lnTo>
                  <a:lnTo>
                    <a:pt x="544165" y="23680"/>
                  </a:lnTo>
                  <a:lnTo>
                    <a:pt x="585882" y="41285"/>
                  </a:lnTo>
                  <a:lnTo>
                    <a:pt x="625073" y="63238"/>
                  </a:lnTo>
                  <a:lnTo>
                    <a:pt x="661433" y="89233"/>
                  </a:lnTo>
                  <a:lnTo>
                    <a:pt x="694658" y="118967"/>
                  </a:lnTo>
                  <a:lnTo>
                    <a:pt x="724442" y="152133"/>
                  </a:lnTo>
                  <a:lnTo>
                    <a:pt x="750480" y="188427"/>
                  </a:lnTo>
                  <a:lnTo>
                    <a:pt x="772468" y="227544"/>
                  </a:lnTo>
                  <a:lnTo>
                    <a:pt x="790100" y="269180"/>
                  </a:lnTo>
                  <a:lnTo>
                    <a:pt x="803072" y="313028"/>
                  </a:lnTo>
                  <a:lnTo>
                    <a:pt x="811079" y="358785"/>
                  </a:lnTo>
                  <a:lnTo>
                    <a:pt x="813815" y="406145"/>
                  </a:lnTo>
                  <a:lnTo>
                    <a:pt x="811079" y="453506"/>
                  </a:lnTo>
                  <a:lnTo>
                    <a:pt x="803072" y="499263"/>
                  </a:lnTo>
                  <a:lnTo>
                    <a:pt x="790100" y="543111"/>
                  </a:lnTo>
                  <a:lnTo>
                    <a:pt x="772468" y="584747"/>
                  </a:lnTo>
                  <a:lnTo>
                    <a:pt x="750480" y="623864"/>
                  </a:lnTo>
                  <a:lnTo>
                    <a:pt x="724442" y="660158"/>
                  </a:lnTo>
                  <a:lnTo>
                    <a:pt x="694658" y="693324"/>
                  </a:lnTo>
                  <a:lnTo>
                    <a:pt x="661433" y="723058"/>
                  </a:lnTo>
                  <a:lnTo>
                    <a:pt x="625073" y="749053"/>
                  </a:lnTo>
                  <a:lnTo>
                    <a:pt x="585882" y="771006"/>
                  </a:lnTo>
                  <a:lnTo>
                    <a:pt x="544165" y="788611"/>
                  </a:lnTo>
                  <a:lnTo>
                    <a:pt x="500227" y="801564"/>
                  </a:lnTo>
                  <a:lnTo>
                    <a:pt x="454373" y="809559"/>
                  </a:lnTo>
                  <a:lnTo>
                    <a:pt x="406908" y="812291"/>
                  </a:lnTo>
                  <a:lnTo>
                    <a:pt x="359442" y="809559"/>
                  </a:lnTo>
                  <a:lnTo>
                    <a:pt x="313588" y="801564"/>
                  </a:lnTo>
                  <a:lnTo>
                    <a:pt x="269650" y="788611"/>
                  </a:lnTo>
                  <a:lnTo>
                    <a:pt x="227933" y="771006"/>
                  </a:lnTo>
                  <a:lnTo>
                    <a:pt x="188742" y="749053"/>
                  </a:lnTo>
                  <a:lnTo>
                    <a:pt x="152382" y="723058"/>
                  </a:lnTo>
                  <a:lnTo>
                    <a:pt x="119157" y="693324"/>
                  </a:lnTo>
                  <a:lnTo>
                    <a:pt x="89373" y="660158"/>
                  </a:lnTo>
                  <a:lnTo>
                    <a:pt x="63335" y="623864"/>
                  </a:lnTo>
                  <a:lnTo>
                    <a:pt x="41347" y="584747"/>
                  </a:lnTo>
                  <a:lnTo>
                    <a:pt x="23715" y="543111"/>
                  </a:lnTo>
                  <a:lnTo>
                    <a:pt x="10743" y="499263"/>
                  </a:lnTo>
                  <a:lnTo>
                    <a:pt x="2736" y="453506"/>
                  </a:lnTo>
                  <a:lnTo>
                    <a:pt x="0" y="406145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5452109" y="4014978"/>
            <a:ext cx="5890260" cy="812800"/>
          </a:xfrm>
          <a:custGeom>
            <a:avLst/>
            <a:gdLst/>
            <a:ahLst/>
            <a:cxnLst/>
            <a:rect l="l" t="t" r="r" b="b"/>
            <a:pathLst>
              <a:path w="5890259" h="812800">
                <a:moveTo>
                  <a:pt x="5890260" y="812292"/>
                </a:moveTo>
                <a:lnTo>
                  <a:pt x="406273" y="812292"/>
                </a:lnTo>
                <a:lnTo>
                  <a:pt x="0" y="406146"/>
                </a:lnTo>
                <a:lnTo>
                  <a:pt x="406273" y="0"/>
                </a:lnTo>
                <a:lnTo>
                  <a:pt x="5890260" y="0"/>
                </a:lnTo>
                <a:lnTo>
                  <a:pt x="5890260" y="812292"/>
                </a:lnTo>
                <a:close/>
              </a:path>
            </a:pathLst>
          </a:custGeom>
          <a:ln w="50292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951091" y="4224020"/>
            <a:ext cx="330962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Calibri"/>
                <a:cs typeface="Calibri"/>
              </a:rPr>
              <a:t>Муниципальных</a:t>
            </a:r>
            <a:r>
              <a:rPr sz="2000" b="1" spc="-9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программах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038344" y="4008120"/>
            <a:ext cx="826135" cy="824865"/>
            <a:chOff x="5038344" y="4008120"/>
            <a:chExt cx="826135" cy="824865"/>
          </a:xfrm>
        </p:grpSpPr>
        <p:sp>
          <p:nvSpPr>
            <p:cNvPr id="21" name="object 21"/>
            <p:cNvSpPr/>
            <p:nvPr/>
          </p:nvSpPr>
          <p:spPr>
            <a:xfrm>
              <a:off x="5044440" y="4014216"/>
              <a:ext cx="814069" cy="812800"/>
            </a:xfrm>
            <a:custGeom>
              <a:avLst/>
              <a:gdLst/>
              <a:ahLst/>
              <a:cxnLst/>
              <a:rect l="l" t="t" r="r" b="b"/>
              <a:pathLst>
                <a:path w="814070" h="812800">
                  <a:moveTo>
                    <a:pt x="406908" y="0"/>
                  </a:moveTo>
                  <a:lnTo>
                    <a:pt x="359442" y="2732"/>
                  </a:lnTo>
                  <a:lnTo>
                    <a:pt x="313588" y="10727"/>
                  </a:lnTo>
                  <a:lnTo>
                    <a:pt x="269650" y="23680"/>
                  </a:lnTo>
                  <a:lnTo>
                    <a:pt x="227933" y="41285"/>
                  </a:lnTo>
                  <a:lnTo>
                    <a:pt x="188742" y="63238"/>
                  </a:lnTo>
                  <a:lnTo>
                    <a:pt x="152382" y="89233"/>
                  </a:lnTo>
                  <a:lnTo>
                    <a:pt x="119157" y="118967"/>
                  </a:lnTo>
                  <a:lnTo>
                    <a:pt x="89373" y="152133"/>
                  </a:lnTo>
                  <a:lnTo>
                    <a:pt x="63335" y="188427"/>
                  </a:lnTo>
                  <a:lnTo>
                    <a:pt x="41347" y="227544"/>
                  </a:lnTo>
                  <a:lnTo>
                    <a:pt x="23715" y="269180"/>
                  </a:lnTo>
                  <a:lnTo>
                    <a:pt x="10743" y="313028"/>
                  </a:lnTo>
                  <a:lnTo>
                    <a:pt x="2736" y="358785"/>
                  </a:lnTo>
                  <a:lnTo>
                    <a:pt x="0" y="406145"/>
                  </a:lnTo>
                  <a:lnTo>
                    <a:pt x="2736" y="453506"/>
                  </a:lnTo>
                  <a:lnTo>
                    <a:pt x="10743" y="499263"/>
                  </a:lnTo>
                  <a:lnTo>
                    <a:pt x="23715" y="543111"/>
                  </a:lnTo>
                  <a:lnTo>
                    <a:pt x="41347" y="584747"/>
                  </a:lnTo>
                  <a:lnTo>
                    <a:pt x="63335" y="623864"/>
                  </a:lnTo>
                  <a:lnTo>
                    <a:pt x="89373" y="660158"/>
                  </a:lnTo>
                  <a:lnTo>
                    <a:pt x="119157" y="693324"/>
                  </a:lnTo>
                  <a:lnTo>
                    <a:pt x="152382" y="723058"/>
                  </a:lnTo>
                  <a:lnTo>
                    <a:pt x="188742" y="749053"/>
                  </a:lnTo>
                  <a:lnTo>
                    <a:pt x="227933" y="771006"/>
                  </a:lnTo>
                  <a:lnTo>
                    <a:pt x="269650" y="788611"/>
                  </a:lnTo>
                  <a:lnTo>
                    <a:pt x="313588" y="801564"/>
                  </a:lnTo>
                  <a:lnTo>
                    <a:pt x="359442" y="809559"/>
                  </a:lnTo>
                  <a:lnTo>
                    <a:pt x="406908" y="812291"/>
                  </a:lnTo>
                  <a:lnTo>
                    <a:pt x="454373" y="809559"/>
                  </a:lnTo>
                  <a:lnTo>
                    <a:pt x="500227" y="801564"/>
                  </a:lnTo>
                  <a:lnTo>
                    <a:pt x="544165" y="788611"/>
                  </a:lnTo>
                  <a:lnTo>
                    <a:pt x="585882" y="771006"/>
                  </a:lnTo>
                  <a:lnTo>
                    <a:pt x="625073" y="749053"/>
                  </a:lnTo>
                  <a:lnTo>
                    <a:pt x="661433" y="723058"/>
                  </a:lnTo>
                  <a:lnTo>
                    <a:pt x="694658" y="693324"/>
                  </a:lnTo>
                  <a:lnTo>
                    <a:pt x="724442" y="660158"/>
                  </a:lnTo>
                  <a:lnTo>
                    <a:pt x="750480" y="623864"/>
                  </a:lnTo>
                  <a:lnTo>
                    <a:pt x="772468" y="584747"/>
                  </a:lnTo>
                  <a:lnTo>
                    <a:pt x="790100" y="543111"/>
                  </a:lnTo>
                  <a:lnTo>
                    <a:pt x="803072" y="499263"/>
                  </a:lnTo>
                  <a:lnTo>
                    <a:pt x="811079" y="453506"/>
                  </a:lnTo>
                  <a:lnTo>
                    <a:pt x="813815" y="406145"/>
                  </a:lnTo>
                  <a:lnTo>
                    <a:pt x="811079" y="358785"/>
                  </a:lnTo>
                  <a:lnTo>
                    <a:pt x="803072" y="313028"/>
                  </a:lnTo>
                  <a:lnTo>
                    <a:pt x="790100" y="269180"/>
                  </a:lnTo>
                  <a:lnTo>
                    <a:pt x="772468" y="227544"/>
                  </a:lnTo>
                  <a:lnTo>
                    <a:pt x="750480" y="188427"/>
                  </a:lnTo>
                  <a:lnTo>
                    <a:pt x="724442" y="152133"/>
                  </a:lnTo>
                  <a:lnTo>
                    <a:pt x="694658" y="118967"/>
                  </a:lnTo>
                  <a:lnTo>
                    <a:pt x="661433" y="89233"/>
                  </a:lnTo>
                  <a:lnTo>
                    <a:pt x="625073" y="63238"/>
                  </a:lnTo>
                  <a:lnTo>
                    <a:pt x="585882" y="41285"/>
                  </a:lnTo>
                  <a:lnTo>
                    <a:pt x="544165" y="23680"/>
                  </a:lnTo>
                  <a:lnTo>
                    <a:pt x="500227" y="10727"/>
                  </a:lnTo>
                  <a:lnTo>
                    <a:pt x="454373" y="2732"/>
                  </a:lnTo>
                  <a:lnTo>
                    <a:pt x="406908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044440" y="4014216"/>
              <a:ext cx="814069" cy="812800"/>
            </a:xfrm>
            <a:custGeom>
              <a:avLst/>
              <a:gdLst/>
              <a:ahLst/>
              <a:cxnLst/>
              <a:rect l="l" t="t" r="r" b="b"/>
              <a:pathLst>
                <a:path w="814070" h="812800">
                  <a:moveTo>
                    <a:pt x="0" y="406145"/>
                  </a:moveTo>
                  <a:lnTo>
                    <a:pt x="2736" y="358785"/>
                  </a:lnTo>
                  <a:lnTo>
                    <a:pt x="10743" y="313028"/>
                  </a:lnTo>
                  <a:lnTo>
                    <a:pt x="23715" y="269180"/>
                  </a:lnTo>
                  <a:lnTo>
                    <a:pt x="41347" y="227544"/>
                  </a:lnTo>
                  <a:lnTo>
                    <a:pt x="63335" y="188427"/>
                  </a:lnTo>
                  <a:lnTo>
                    <a:pt x="89373" y="152133"/>
                  </a:lnTo>
                  <a:lnTo>
                    <a:pt x="119157" y="118967"/>
                  </a:lnTo>
                  <a:lnTo>
                    <a:pt x="152382" y="89233"/>
                  </a:lnTo>
                  <a:lnTo>
                    <a:pt x="188742" y="63238"/>
                  </a:lnTo>
                  <a:lnTo>
                    <a:pt x="227933" y="41285"/>
                  </a:lnTo>
                  <a:lnTo>
                    <a:pt x="269650" y="23680"/>
                  </a:lnTo>
                  <a:lnTo>
                    <a:pt x="313588" y="10727"/>
                  </a:lnTo>
                  <a:lnTo>
                    <a:pt x="359442" y="2732"/>
                  </a:lnTo>
                  <a:lnTo>
                    <a:pt x="406908" y="0"/>
                  </a:lnTo>
                  <a:lnTo>
                    <a:pt x="454373" y="2732"/>
                  </a:lnTo>
                  <a:lnTo>
                    <a:pt x="500227" y="10727"/>
                  </a:lnTo>
                  <a:lnTo>
                    <a:pt x="544165" y="23680"/>
                  </a:lnTo>
                  <a:lnTo>
                    <a:pt x="585882" y="41285"/>
                  </a:lnTo>
                  <a:lnTo>
                    <a:pt x="625073" y="63238"/>
                  </a:lnTo>
                  <a:lnTo>
                    <a:pt x="661433" y="89233"/>
                  </a:lnTo>
                  <a:lnTo>
                    <a:pt x="694658" y="118967"/>
                  </a:lnTo>
                  <a:lnTo>
                    <a:pt x="724442" y="152133"/>
                  </a:lnTo>
                  <a:lnTo>
                    <a:pt x="750480" y="188427"/>
                  </a:lnTo>
                  <a:lnTo>
                    <a:pt x="772468" y="227544"/>
                  </a:lnTo>
                  <a:lnTo>
                    <a:pt x="790100" y="269180"/>
                  </a:lnTo>
                  <a:lnTo>
                    <a:pt x="803072" y="313028"/>
                  </a:lnTo>
                  <a:lnTo>
                    <a:pt x="811079" y="358785"/>
                  </a:lnTo>
                  <a:lnTo>
                    <a:pt x="813815" y="406145"/>
                  </a:lnTo>
                  <a:lnTo>
                    <a:pt x="811079" y="453506"/>
                  </a:lnTo>
                  <a:lnTo>
                    <a:pt x="803072" y="499263"/>
                  </a:lnTo>
                  <a:lnTo>
                    <a:pt x="790100" y="543111"/>
                  </a:lnTo>
                  <a:lnTo>
                    <a:pt x="772468" y="584747"/>
                  </a:lnTo>
                  <a:lnTo>
                    <a:pt x="750480" y="623864"/>
                  </a:lnTo>
                  <a:lnTo>
                    <a:pt x="724442" y="660158"/>
                  </a:lnTo>
                  <a:lnTo>
                    <a:pt x="694658" y="693324"/>
                  </a:lnTo>
                  <a:lnTo>
                    <a:pt x="661433" y="723058"/>
                  </a:lnTo>
                  <a:lnTo>
                    <a:pt x="625073" y="749053"/>
                  </a:lnTo>
                  <a:lnTo>
                    <a:pt x="585882" y="771006"/>
                  </a:lnTo>
                  <a:lnTo>
                    <a:pt x="544165" y="788611"/>
                  </a:lnTo>
                  <a:lnTo>
                    <a:pt x="500227" y="801564"/>
                  </a:lnTo>
                  <a:lnTo>
                    <a:pt x="454373" y="809559"/>
                  </a:lnTo>
                  <a:lnTo>
                    <a:pt x="406908" y="812291"/>
                  </a:lnTo>
                  <a:lnTo>
                    <a:pt x="359442" y="809559"/>
                  </a:lnTo>
                  <a:lnTo>
                    <a:pt x="313588" y="801564"/>
                  </a:lnTo>
                  <a:lnTo>
                    <a:pt x="269650" y="788611"/>
                  </a:lnTo>
                  <a:lnTo>
                    <a:pt x="227933" y="771006"/>
                  </a:lnTo>
                  <a:lnTo>
                    <a:pt x="188742" y="749053"/>
                  </a:lnTo>
                  <a:lnTo>
                    <a:pt x="152382" y="723058"/>
                  </a:lnTo>
                  <a:lnTo>
                    <a:pt x="119157" y="693324"/>
                  </a:lnTo>
                  <a:lnTo>
                    <a:pt x="89373" y="660158"/>
                  </a:lnTo>
                  <a:lnTo>
                    <a:pt x="63335" y="623864"/>
                  </a:lnTo>
                  <a:lnTo>
                    <a:pt x="41347" y="584747"/>
                  </a:lnTo>
                  <a:lnTo>
                    <a:pt x="23715" y="543111"/>
                  </a:lnTo>
                  <a:lnTo>
                    <a:pt x="10743" y="499263"/>
                  </a:lnTo>
                  <a:lnTo>
                    <a:pt x="2736" y="453506"/>
                  </a:lnTo>
                  <a:lnTo>
                    <a:pt x="0" y="406145"/>
                  </a:lnTo>
                  <a:close/>
                </a:path>
              </a:pathLst>
            </a:custGeom>
            <a:ln w="12192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5452109" y="5032319"/>
            <a:ext cx="5890260" cy="942340"/>
          </a:xfrm>
          <a:custGeom>
            <a:avLst/>
            <a:gdLst/>
            <a:ahLst/>
            <a:cxnLst/>
            <a:rect l="l" t="t" r="r" b="b"/>
            <a:pathLst>
              <a:path w="5890259" h="942339">
                <a:moveTo>
                  <a:pt x="5890260" y="941832"/>
                </a:moveTo>
                <a:lnTo>
                  <a:pt x="470915" y="941832"/>
                </a:lnTo>
                <a:lnTo>
                  <a:pt x="0" y="470916"/>
                </a:lnTo>
                <a:lnTo>
                  <a:pt x="470915" y="0"/>
                </a:lnTo>
                <a:lnTo>
                  <a:pt x="5890260" y="0"/>
                </a:lnTo>
                <a:lnTo>
                  <a:pt x="5890260" y="941832"/>
                </a:lnTo>
                <a:close/>
              </a:path>
            </a:pathLst>
          </a:custGeom>
          <a:ln w="50292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261353" y="5115559"/>
            <a:ext cx="4739005" cy="79375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algn="ctr">
              <a:lnSpc>
                <a:spcPts val="1939"/>
              </a:lnSpc>
              <a:spcBef>
                <a:spcPts val="345"/>
              </a:spcBef>
            </a:pPr>
            <a:r>
              <a:rPr sz="1800" b="1" dirty="0">
                <a:latin typeface="Calibri"/>
                <a:cs typeface="Calibri"/>
              </a:rPr>
              <a:t>Ведомственных целевых </a:t>
            </a:r>
            <a:r>
              <a:rPr sz="1800" b="1" spc="-5" dirty="0">
                <a:latin typeface="Calibri"/>
                <a:cs typeface="Calibri"/>
              </a:rPr>
              <a:t>программах </a:t>
            </a:r>
            <a:r>
              <a:rPr sz="1800" b="1" dirty="0">
                <a:latin typeface="Calibri"/>
                <a:cs typeface="Calibri"/>
              </a:rPr>
              <a:t>и</a:t>
            </a:r>
            <a:r>
              <a:rPr sz="1800" b="1" spc="-9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планах  мероприятий по </a:t>
            </a:r>
            <a:r>
              <a:rPr sz="1800" b="1" dirty="0">
                <a:latin typeface="Calibri"/>
                <a:cs typeface="Calibri"/>
              </a:rPr>
              <a:t>непрограммным </a:t>
            </a:r>
            <a:r>
              <a:rPr sz="1800" b="1" spc="-5" dirty="0">
                <a:latin typeface="Calibri"/>
                <a:cs typeface="Calibri"/>
              </a:rPr>
              <a:t>расходам  местного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бюджета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5038344" y="5128259"/>
            <a:ext cx="826135" cy="824865"/>
            <a:chOff x="5038344" y="5128259"/>
            <a:chExt cx="826135" cy="824865"/>
          </a:xfrm>
        </p:grpSpPr>
        <p:sp>
          <p:nvSpPr>
            <p:cNvPr id="26" name="object 26"/>
            <p:cNvSpPr/>
            <p:nvPr/>
          </p:nvSpPr>
          <p:spPr>
            <a:xfrm>
              <a:off x="5044440" y="5134355"/>
              <a:ext cx="814069" cy="812800"/>
            </a:xfrm>
            <a:custGeom>
              <a:avLst/>
              <a:gdLst/>
              <a:ahLst/>
              <a:cxnLst/>
              <a:rect l="l" t="t" r="r" b="b"/>
              <a:pathLst>
                <a:path w="814070" h="812800">
                  <a:moveTo>
                    <a:pt x="406908" y="0"/>
                  </a:moveTo>
                  <a:lnTo>
                    <a:pt x="359442" y="2732"/>
                  </a:lnTo>
                  <a:lnTo>
                    <a:pt x="313588" y="10727"/>
                  </a:lnTo>
                  <a:lnTo>
                    <a:pt x="269650" y="23680"/>
                  </a:lnTo>
                  <a:lnTo>
                    <a:pt x="227933" y="41285"/>
                  </a:lnTo>
                  <a:lnTo>
                    <a:pt x="188742" y="63238"/>
                  </a:lnTo>
                  <a:lnTo>
                    <a:pt x="152382" y="89233"/>
                  </a:lnTo>
                  <a:lnTo>
                    <a:pt x="119157" y="118967"/>
                  </a:lnTo>
                  <a:lnTo>
                    <a:pt x="89373" y="152133"/>
                  </a:lnTo>
                  <a:lnTo>
                    <a:pt x="63335" y="188427"/>
                  </a:lnTo>
                  <a:lnTo>
                    <a:pt x="41347" y="227544"/>
                  </a:lnTo>
                  <a:lnTo>
                    <a:pt x="23715" y="269180"/>
                  </a:lnTo>
                  <a:lnTo>
                    <a:pt x="10743" y="313028"/>
                  </a:lnTo>
                  <a:lnTo>
                    <a:pt x="2736" y="358785"/>
                  </a:lnTo>
                  <a:lnTo>
                    <a:pt x="0" y="406146"/>
                  </a:lnTo>
                  <a:lnTo>
                    <a:pt x="2736" y="453511"/>
                  </a:lnTo>
                  <a:lnTo>
                    <a:pt x="10743" y="499271"/>
                  </a:lnTo>
                  <a:lnTo>
                    <a:pt x="23715" y="543121"/>
                  </a:lnTo>
                  <a:lnTo>
                    <a:pt x="41347" y="584758"/>
                  </a:lnTo>
                  <a:lnTo>
                    <a:pt x="63335" y="623875"/>
                  </a:lnTo>
                  <a:lnTo>
                    <a:pt x="89373" y="660169"/>
                  </a:lnTo>
                  <a:lnTo>
                    <a:pt x="119157" y="693334"/>
                  </a:lnTo>
                  <a:lnTo>
                    <a:pt x="152382" y="723066"/>
                  </a:lnTo>
                  <a:lnTo>
                    <a:pt x="188742" y="749059"/>
                  </a:lnTo>
                  <a:lnTo>
                    <a:pt x="227933" y="771010"/>
                  </a:lnTo>
                  <a:lnTo>
                    <a:pt x="269650" y="788614"/>
                  </a:lnTo>
                  <a:lnTo>
                    <a:pt x="313588" y="801565"/>
                  </a:lnTo>
                  <a:lnTo>
                    <a:pt x="359442" y="809559"/>
                  </a:lnTo>
                  <a:lnTo>
                    <a:pt x="406908" y="812292"/>
                  </a:lnTo>
                  <a:lnTo>
                    <a:pt x="454373" y="809559"/>
                  </a:lnTo>
                  <a:lnTo>
                    <a:pt x="500227" y="801565"/>
                  </a:lnTo>
                  <a:lnTo>
                    <a:pt x="544165" y="788614"/>
                  </a:lnTo>
                  <a:lnTo>
                    <a:pt x="585882" y="771010"/>
                  </a:lnTo>
                  <a:lnTo>
                    <a:pt x="625073" y="749059"/>
                  </a:lnTo>
                  <a:lnTo>
                    <a:pt x="661433" y="723066"/>
                  </a:lnTo>
                  <a:lnTo>
                    <a:pt x="694658" y="693334"/>
                  </a:lnTo>
                  <a:lnTo>
                    <a:pt x="724442" y="660169"/>
                  </a:lnTo>
                  <a:lnTo>
                    <a:pt x="750480" y="623875"/>
                  </a:lnTo>
                  <a:lnTo>
                    <a:pt x="772468" y="584758"/>
                  </a:lnTo>
                  <a:lnTo>
                    <a:pt x="790100" y="543121"/>
                  </a:lnTo>
                  <a:lnTo>
                    <a:pt x="803072" y="499271"/>
                  </a:lnTo>
                  <a:lnTo>
                    <a:pt x="811079" y="453511"/>
                  </a:lnTo>
                  <a:lnTo>
                    <a:pt x="813815" y="406146"/>
                  </a:lnTo>
                  <a:lnTo>
                    <a:pt x="811079" y="358785"/>
                  </a:lnTo>
                  <a:lnTo>
                    <a:pt x="803072" y="313028"/>
                  </a:lnTo>
                  <a:lnTo>
                    <a:pt x="790100" y="269180"/>
                  </a:lnTo>
                  <a:lnTo>
                    <a:pt x="772468" y="227544"/>
                  </a:lnTo>
                  <a:lnTo>
                    <a:pt x="750480" y="188427"/>
                  </a:lnTo>
                  <a:lnTo>
                    <a:pt x="724442" y="152133"/>
                  </a:lnTo>
                  <a:lnTo>
                    <a:pt x="694658" y="118967"/>
                  </a:lnTo>
                  <a:lnTo>
                    <a:pt x="661433" y="89233"/>
                  </a:lnTo>
                  <a:lnTo>
                    <a:pt x="625073" y="63238"/>
                  </a:lnTo>
                  <a:lnTo>
                    <a:pt x="585882" y="41285"/>
                  </a:lnTo>
                  <a:lnTo>
                    <a:pt x="544165" y="23680"/>
                  </a:lnTo>
                  <a:lnTo>
                    <a:pt x="500227" y="10727"/>
                  </a:lnTo>
                  <a:lnTo>
                    <a:pt x="454373" y="2732"/>
                  </a:lnTo>
                  <a:lnTo>
                    <a:pt x="40690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044440" y="5134355"/>
              <a:ext cx="814069" cy="812800"/>
            </a:xfrm>
            <a:custGeom>
              <a:avLst/>
              <a:gdLst/>
              <a:ahLst/>
              <a:cxnLst/>
              <a:rect l="l" t="t" r="r" b="b"/>
              <a:pathLst>
                <a:path w="814070" h="812800">
                  <a:moveTo>
                    <a:pt x="0" y="406146"/>
                  </a:moveTo>
                  <a:lnTo>
                    <a:pt x="2736" y="358785"/>
                  </a:lnTo>
                  <a:lnTo>
                    <a:pt x="10743" y="313028"/>
                  </a:lnTo>
                  <a:lnTo>
                    <a:pt x="23715" y="269180"/>
                  </a:lnTo>
                  <a:lnTo>
                    <a:pt x="41347" y="227544"/>
                  </a:lnTo>
                  <a:lnTo>
                    <a:pt x="63335" y="188427"/>
                  </a:lnTo>
                  <a:lnTo>
                    <a:pt x="89373" y="152133"/>
                  </a:lnTo>
                  <a:lnTo>
                    <a:pt x="119157" y="118967"/>
                  </a:lnTo>
                  <a:lnTo>
                    <a:pt x="152382" y="89233"/>
                  </a:lnTo>
                  <a:lnTo>
                    <a:pt x="188742" y="63238"/>
                  </a:lnTo>
                  <a:lnTo>
                    <a:pt x="227933" y="41285"/>
                  </a:lnTo>
                  <a:lnTo>
                    <a:pt x="269650" y="23680"/>
                  </a:lnTo>
                  <a:lnTo>
                    <a:pt x="313588" y="10727"/>
                  </a:lnTo>
                  <a:lnTo>
                    <a:pt x="359442" y="2732"/>
                  </a:lnTo>
                  <a:lnTo>
                    <a:pt x="406908" y="0"/>
                  </a:lnTo>
                  <a:lnTo>
                    <a:pt x="454373" y="2732"/>
                  </a:lnTo>
                  <a:lnTo>
                    <a:pt x="500227" y="10727"/>
                  </a:lnTo>
                  <a:lnTo>
                    <a:pt x="544165" y="23680"/>
                  </a:lnTo>
                  <a:lnTo>
                    <a:pt x="585882" y="41285"/>
                  </a:lnTo>
                  <a:lnTo>
                    <a:pt x="625073" y="63238"/>
                  </a:lnTo>
                  <a:lnTo>
                    <a:pt x="661433" y="89233"/>
                  </a:lnTo>
                  <a:lnTo>
                    <a:pt x="694658" y="118967"/>
                  </a:lnTo>
                  <a:lnTo>
                    <a:pt x="724442" y="152133"/>
                  </a:lnTo>
                  <a:lnTo>
                    <a:pt x="750480" y="188427"/>
                  </a:lnTo>
                  <a:lnTo>
                    <a:pt x="772468" y="227544"/>
                  </a:lnTo>
                  <a:lnTo>
                    <a:pt x="790100" y="269180"/>
                  </a:lnTo>
                  <a:lnTo>
                    <a:pt x="803072" y="313028"/>
                  </a:lnTo>
                  <a:lnTo>
                    <a:pt x="811079" y="358785"/>
                  </a:lnTo>
                  <a:lnTo>
                    <a:pt x="813815" y="406146"/>
                  </a:lnTo>
                  <a:lnTo>
                    <a:pt x="811079" y="453511"/>
                  </a:lnTo>
                  <a:lnTo>
                    <a:pt x="803072" y="499271"/>
                  </a:lnTo>
                  <a:lnTo>
                    <a:pt x="790100" y="543121"/>
                  </a:lnTo>
                  <a:lnTo>
                    <a:pt x="772468" y="584758"/>
                  </a:lnTo>
                  <a:lnTo>
                    <a:pt x="750480" y="623875"/>
                  </a:lnTo>
                  <a:lnTo>
                    <a:pt x="724442" y="660169"/>
                  </a:lnTo>
                  <a:lnTo>
                    <a:pt x="694658" y="693334"/>
                  </a:lnTo>
                  <a:lnTo>
                    <a:pt x="661433" y="723066"/>
                  </a:lnTo>
                  <a:lnTo>
                    <a:pt x="625073" y="749059"/>
                  </a:lnTo>
                  <a:lnTo>
                    <a:pt x="585882" y="771010"/>
                  </a:lnTo>
                  <a:lnTo>
                    <a:pt x="544165" y="788614"/>
                  </a:lnTo>
                  <a:lnTo>
                    <a:pt x="500227" y="801565"/>
                  </a:lnTo>
                  <a:lnTo>
                    <a:pt x="454373" y="809559"/>
                  </a:lnTo>
                  <a:lnTo>
                    <a:pt x="406908" y="812292"/>
                  </a:lnTo>
                  <a:lnTo>
                    <a:pt x="359442" y="809559"/>
                  </a:lnTo>
                  <a:lnTo>
                    <a:pt x="313588" y="801565"/>
                  </a:lnTo>
                  <a:lnTo>
                    <a:pt x="269650" y="788614"/>
                  </a:lnTo>
                  <a:lnTo>
                    <a:pt x="227933" y="771010"/>
                  </a:lnTo>
                  <a:lnTo>
                    <a:pt x="188742" y="749059"/>
                  </a:lnTo>
                  <a:lnTo>
                    <a:pt x="152382" y="723066"/>
                  </a:lnTo>
                  <a:lnTo>
                    <a:pt x="119157" y="693334"/>
                  </a:lnTo>
                  <a:lnTo>
                    <a:pt x="89373" y="660169"/>
                  </a:lnTo>
                  <a:lnTo>
                    <a:pt x="63335" y="623875"/>
                  </a:lnTo>
                  <a:lnTo>
                    <a:pt x="41347" y="584758"/>
                  </a:lnTo>
                  <a:lnTo>
                    <a:pt x="23715" y="543121"/>
                  </a:lnTo>
                  <a:lnTo>
                    <a:pt x="10743" y="499271"/>
                  </a:lnTo>
                  <a:lnTo>
                    <a:pt x="2736" y="453511"/>
                  </a:lnTo>
                  <a:lnTo>
                    <a:pt x="0" y="406146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990599" y="1066800"/>
            <a:ext cx="3276601" cy="1706236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794385" marR="785495" indent="200660">
              <a:lnSpc>
                <a:spcPts val="3240"/>
              </a:lnSpc>
              <a:spcBef>
                <a:spcPts val="505"/>
              </a:spcBef>
            </a:pP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На </a:t>
            </a:r>
            <a:r>
              <a:rPr sz="3000" b="1" spc="-5" dirty="0">
                <a:solidFill>
                  <a:srgbClr val="FFFFFF"/>
                </a:solidFill>
                <a:latin typeface="Calibri"/>
                <a:cs typeface="Calibri"/>
              </a:rPr>
              <a:t>чем  </a:t>
            </a: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осн</a:t>
            </a:r>
            <a:r>
              <a:rPr sz="3000" b="1" spc="-1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вано</a:t>
            </a:r>
            <a:endParaRPr sz="3000" dirty="0">
              <a:latin typeface="Calibri"/>
              <a:cs typeface="Calibri"/>
            </a:endParaRPr>
          </a:p>
          <a:p>
            <a:pPr marL="12700" marR="5080" indent="537845">
              <a:lnSpc>
                <a:spcPts val="3240"/>
              </a:lnSpc>
            </a:pPr>
            <a:r>
              <a:rPr sz="3000" b="1" spc="-5" dirty="0">
                <a:solidFill>
                  <a:srgbClr val="FFFFFF"/>
                </a:solidFill>
                <a:latin typeface="Calibri"/>
                <a:cs typeface="Calibri"/>
              </a:rPr>
              <a:t>составление  местного</a:t>
            </a:r>
            <a:r>
              <a:rPr sz="3000" b="1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b="1" spc="-5" dirty="0">
                <a:solidFill>
                  <a:srgbClr val="FFFFFF"/>
                </a:solidFill>
                <a:latin typeface="Calibri"/>
                <a:cs typeface="Calibri"/>
              </a:rPr>
              <a:t>бюджета</a:t>
            </a:r>
            <a:endParaRPr sz="3000" dirty="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280786" y="873633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latin typeface="Calibri"/>
                <a:cs typeface="Calibri"/>
              </a:rPr>
              <a:t>1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299075" y="1971497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latin typeface="Calibri"/>
                <a:cs typeface="Calibri"/>
              </a:rPr>
              <a:t>2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299328" y="3018281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latin typeface="Calibri"/>
                <a:cs typeface="Calibri"/>
              </a:rPr>
              <a:t>3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299075" y="4063949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latin typeface="Calibri"/>
                <a:cs typeface="Calibri"/>
              </a:rPr>
              <a:t>4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298694" y="5162803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latin typeface="Calibri"/>
                <a:cs typeface="Calibri"/>
              </a:rPr>
              <a:t>5</a:t>
            </a:r>
            <a:endParaRPr sz="4000">
              <a:latin typeface="Calibri"/>
              <a:cs typeface="Calibri"/>
            </a:endParaRPr>
          </a:p>
        </p:txBody>
      </p:sp>
      <p:pic>
        <p:nvPicPr>
          <p:cNvPr id="35" name="image86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1000" y="3062986"/>
            <a:ext cx="4555872" cy="3499242"/>
          </a:xfrm>
          <a:prstGeom prst="rect">
            <a:avLst/>
          </a:prstGeom>
        </p:spPr>
      </p:pic>
      <p:sp>
        <p:nvSpPr>
          <p:cNvPr id="37" name="Номер слайда 36"/>
          <p:cNvSpPr>
            <a:spLocks noGrp="1"/>
          </p:cNvSpPr>
          <p:nvPr>
            <p:ph type="sldNum" sz="quarter" idx="7"/>
          </p:nvPr>
        </p:nvSpPr>
        <p:spPr>
          <a:xfrm>
            <a:off x="9395968" y="6492875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58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3159211" y="4887157"/>
            <a:ext cx="6732239" cy="914400"/>
          </a:xfrm>
          <a:prstGeom prst="snip2DiagRect">
            <a:avLst/>
          </a:prstGeom>
          <a:solidFill>
            <a:schemeClr val="bg1"/>
          </a:solidFill>
        </p:spPr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grpSp>
        <p:nvGrpSpPr>
          <p:cNvPr id="15" name="object 17"/>
          <p:cNvGrpSpPr/>
          <p:nvPr/>
        </p:nvGrpSpPr>
        <p:grpSpPr>
          <a:xfrm>
            <a:off x="10596508" y="5298614"/>
            <a:ext cx="1602105" cy="1565910"/>
            <a:chOff x="10596508" y="5298614"/>
            <a:chExt cx="1602105" cy="1565910"/>
          </a:xfrm>
        </p:grpSpPr>
        <p:sp>
          <p:nvSpPr>
            <p:cNvPr id="16" name="object 18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1589141" y="0"/>
                  </a:moveTo>
                  <a:lnTo>
                    <a:pt x="0" y="1553035"/>
                  </a:lnTo>
                  <a:lnTo>
                    <a:pt x="1589141" y="1553035"/>
                  </a:lnTo>
                  <a:lnTo>
                    <a:pt x="1589141" y="0"/>
                  </a:lnTo>
                  <a:close/>
                </a:path>
              </a:pathLst>
            </a:custGeom>
            <a:solidFill>
              <a:srgbClr val="005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9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0" y="1553035"/>
                  </a:moveTo>
                  <a:lnTo>
                    <a:pt x="1589141" y="0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2"/>
          <p:cNvSpPr/>
          <p:nvPr/>
        </p:nvSpPr>
        <p:spPr>
          <a:xfrm>
            <a:off x="12113" y="1"/>
            <a:ext cx="12179886" cy="672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756" name="TextBox 2"/>
          <p:cNvSpPr txBox="1">
            <a:spLocks noChangeArrowheads="1"/>
          </p:cNvSpPr>
          <p:nvPr/>
        </p:nvSpPr>
        <p:spPr bwMode="auto">
          <a:xfrm>
            <a:off x="0" y="0"/>
            <a:ext cx="10572683" cy="587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i="1" dirty="0">
                <a:ln w="0"/>
                <a:solidFill>
                  <a:srgbClr val="4A5A7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</a:rPr>
              <a:t>Принцип прозрачности (открытости) бюджетной системы РФ</a:t>
            </a:r>
            <a:endParaRPr lang="ru-RU" sz="2800" b="1" i="1" dirty="0">
              <a:ln w="0"/>
              <a:solidFill>
                <a:srgbClr val="4A5A7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59210" y="2339789"/>
            <a:ext cx="6732240" cy="9417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Размещение на сайте Администрации Муниципального образования «Угранский </a:t>
            </a: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муниципальный округ» </a:t>
            </a: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Смоленской </a:t>
            </a: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области :</a:t>
            </a:r>
            <a:r>
              <a:rPr lang="en-US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https</a:t>
            </a:r>
            <a:r>
              <a:rPr lang="en-US" sz="1600" b="1" dirty="0">
                <a:solidFill>
                  <a:srgbClr val="002611"/>
                </a:solidFill>
                <a:ea typeface="Calibri" panose="020F0502020204030204" pitchFamily="34" charset="0"/>
              </a:rPr>
              <a:t>://ugra.admin-smolensk.ru/</a:t>
            </a: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;</a:t>
            </a:r>
            <a:endParaRPr lang="ru-RU" sz="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59210" y="3721619"/>
            <a:ext cx="6732240" cy="9417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Обязательная открытость для общества и СМИ проектов бюджетов,              обеспечение доступа к информации на едином портале бюджетной       системы РФ в сети «Интернет»;</a:t>
            </a:r>
            <a:endParaRPr 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59210" y="1436861"/>
            <a:ext cx="6768488" cy="6586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Обязательное опубликование в средствах массовой информации (СМИ) утвержденных бюджетов и отчетов об их исполнении;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59210" y="4887157"/>
            <a:ext cx="6732240" cy="9251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Преемственность бюджетной классификации РФ, а так же  обеспечение сопоставимости показателей бюджета отчетного, текущего и                 очередного  финансового года;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36" y="1436861"/>
            <a:ext cx="2277077" cy="7587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16651"/>
          <a:stretch/>
        </p:blipFill>
        <p:spPr>
          <a:xfrm>
            <a:off x="667236" y="3744265"/>
            <a:ext cx="2408864" cy="9191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31" y="4907701"/>
            <a:ext cx="2307182" cy="7945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49" y="2370831"/>
            <a:ext cx="2335449" cy="9291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48800" y="6545347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00538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4388193" y="1167097"/>
            <a:ext cx="7661377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/>
              <a:t>Уважаемые жители Угранского района</a:t>
            </a:r>
            <a:r>
              <a:rPr lang="ru-RU" sz="2000" b="1" i="1" dirty="0" smtClean="0"/>
              <a:t>!</a:t>
            </a:r>
          </a:p>
          <a:p>
            <a:pPr algn="ctr"/>
            <a:endParaRPr lang="ru-RU" sz="2000" b="1" i="1" dirty="0" smtClean="0"/>
          </a:p>
          <a:p>
            <a:pPr algn="ctr"/>
            <a:endParaRPr lang="en-US" sz="2000" b="1" i="1" dirty="0"/>
          </a:p>
          <a:p>
            <a:pPr algn="ctr"/>
            <a:r>
              <a:rPr lang="ru-RU" sz="1600" i="1" dirty="0"/>
              <a:t>Приоритетной задачей бюджетной политики является обеспечение прозрачности и открытости бюджетного процесса. </a:t>
            </a:r>
          </a:p>
          <a:p>
            <a:pPr algn="ctr"/>
            <a:r>
              <a:rPr lang="ru-RU" sz="1600" i="1" dirty="0"/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«Угранский </a:t>
            </a:r>
            <a:r>
              <a:rPr lang="ru-RU" sz="1600" i="1" dirty="0" smtClean="0"/>
              <a:t>муниципальный округ», </a:t>
            </a:r>
            <a:r>
              <a:rPr lang="ru-RU" sz="1600" i="1" dirty="0"/>
              <a:t>показать формы взаимодействия с ним по вопросам расходования общественных финансов.</a:t>
            </a:r>
          </a:p>
          <a:p>
            <a:pPr algn="ctr"/>
            <a:r>
              <a:rPr lang="ru-RU" sz="1600" i="1" dirty="0"/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</a:t>
            </a:r>
            <a:r>
              <a:rPr lang="ru-RU" sz="1600" i="1" dirty="0" smtClean="0"/>
              <a:t>муниципального округа.</a:t>
            </a:r>
            <a:endParaRPr lang="ru-RU" sz="1600" i="1" dirty="0"/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4388194" y="5392949"/>
            <a:ext cx="39354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i="1" dirty="0"/>
              <a:t>Глава муниципального образования «Угранский </a:t>
            </a:r>
            <a:r>
              <a:rPr lang="ru-RU" sz="1400" i="1" dirty="0" smtClean="0"/>
              <a:t>муниципальный округ» </a:t>
            </a:r>
            <a:r>
              <a:rPr lang="ru-RU" sz="1400" i="1" dirty="0"/>
              <a:t>Смоленской области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514911" y="5546837"/>
            <a:ext cx="1726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/>
              <a:t>Н.С. </a:t>
            </a:r>
            <a:r>
              <a:rPr lang="ru-RU" b="1" i="1" dirty="0" err="1"/>
              <a:t>Шишигина</a:t>
            </a:r>
            <a:endParaRPr lang="ru-RU" b="1" i="1" dirty="0"/>
          </a:p>
        </p:txBody>
      </p:sp>
      <p:grpSp>
        <p:nvGrpSpPr>
          <p:cNvPr id="11" name="object 17"/>
          <p:cNvGrpSpPr/>
          <p:nvPr/>
        </p:nvGrpSpPr>
        <p:grpSpPr>
          <a:xfrm>
            <a:off x="10586518" y="5292090"/>
            <a:ext cx="1602105" cy="1565910"/>
            <a:chOff x="10596508" y="5298614"/>
            <a:chExt cx="1602105" cy="1565910"/>
          </a:xfrm>
        </p:grpSpPr>
        <p:sp>
          <p:nvSpPr>
            <p:cNvPr id="12" name="object 18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1589141" y="0"/>
                  </a:moveTo>
                  <a:lnTo>
                    <a:pt x="0" y="1553035"/>
                  </a:lnTo>
                  <a:lnTo>
                    <a:pt x="1589141" y="1553035"/>
                  </a:lnTo>
                  <a:lnTo>
                    <a:pt x="1589141" y="0"/>
                  </a:lnTo>
                  <a:close/>
                </a:path>
              </a:pathLst>
            </a:custGeom>
            <a:solidFill>
              <a:srgbClr val="005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9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0" y="1553035"/>
                  </a:moveTo>
                  <a:lnTo>
                    <a:pt x="1589141" y="0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2"/>
          <p:cNvSpPr/>
          <p:nvPr/>
        </p:nvSpPr>
        <p:spPr>
          <a:xfrm>
            <a:off x="0" y="0"/>
            <a:ext cx="12191999" cy="8075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2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14" y="1037408"/>
            <a:ext cx="4368510" cy="45094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732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"/>
          <p:cNvSpPr/>
          <p:nvPr/>
        </p:nvSpPr>
        <p:spPr>
          <a:xfrm>
            <a:off x="12113" y="1"/>
            <a:ext cx="12179886" cy="5896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/>
          </a:p>
        </p:txBody>
      </p:sp>
      <p:sp>
        <p:nvSpPr>
          <p:cNvPr id="3" name="object 3"/>
          <p:cNvSpPr/>
          <p:nvPr/>
        </p:nvSpPr>
        <p:spPr>
          <a:xfrm>
            <a:off x="12113" y="4681424"/>
            <a:ext cx="3198226" cy="1961590"/>
          </a:xfrm>
          <a:custGeom>
            <a:avLst/>
            <a:gdLst/>
            <a:ahLst/>
            <a:cxnLst/>
            <a:rect l="l" t="t" r="r" b="b"/>
            <a:pathLst>
              <a:path w="3355975" h="2065020">
                <a:moveTo>
                  <a:pt x="3149346" y="0"/>
                </a:moveTo>
                <a:lnTo>
                  <a:pt x="206501" y="0"/>
                </a:lnTo>
                <a:lnTo>
                  <a:pt x="159153" y="5453"/>
                </a:lnTo>
                <a:lnTo>
                  <a:pt x="115688" y="20989"/>
                </a:lnTo>
                <a:lnTo>
                  <a:pt x="77346" y="45366"/>
                </a:lnTo>
                <a:lnTo>
                  <a:pt x="45366" y="77346"/>
                </a:lnTo>
                <a:lnTo>
                  <a:pt x="20989" y="115688"/>
                </a:lnTo>
                <a:lnTo>
                  <a:pt x="5453" y="159153"/>
                </a:lnTo>
                <a:lnTo>
                  <a:pt x="0" y="206501"/>
                </a:lnTo>
                <a:lnTo>
                  <a:pt x="0" y="1858517"/>
                </a:lnTo>
                <a:lnTo>
                  <a:pt x="5453" y="1905866"/>
                </a:lnTo>
                <a:lnTo>
                  <a:pt x="20989" y="1949331"/>
                </a:lnTo>
                <a:lnTo>
                  <a:pt x="45366" y="1987673"/>
                </a:lnTo>
                <a:lnTo>
                  <a:pt x="77346" y="2019653"/>
                </a:lnTo>
                <a:lnTo>
                  <a:pt x="115688" y="2044030"/>
                </a:lnTo>
                <a:lnTo>
                  <a:pt x="159153" y="2059566"/>
                </a:lnTo>
                <a:lnTo>
                  <a:pt x="206501" y="2065019"/>
                </a:lnTo>
                <a:lnTo>
                  <a:pt x="3149346" y="2065019"/>
                </a:lnTo>
                <a:lnTo>
                  <a:pt x="3196694" y="2059566"/>
                </a:lnTo>
                <a:lnTo>
                  <a:pt x="3240159" y="2044030"/>
                </a:lnTo>
                <a:lnTo>
                  <a:pt x="3278501" y="2019653"/>
                </a:lnTo>
                <a:lnTo>
                  <a:pt x="3310481" y="1987673"/>
                </a:lnTo>
                <a:lnTo>
                  <a:pt x="3334858" y="1949331"/>
                </a:lnTo>
                <a:lnTo>
                  <a:pt x="3350394" y="1905866"/>
                </a:lnTo>
                <a:lnTo>
                  <a:pt x="3355848" y="1858517"/>
                </a:lnTo>
                <a:lnTo>
                  <a:pt x="3355848" y="206501"/>
                </a:lnTo>
                <a:lnTo>
                  <a:pt x="3350394" y="159153"/>
                </a:lnTo>
                <a:lnTo>
                  <a:pt x="3334858" y="115688"/>
                </a:lnTo>
                <a:lnTo>
                  <a:pt x="3310481" y="77346"/>
                </a:lnTo>
                <a:lnTo>
                  <a:pt x="3278501" y="45366"/>
                </a:lnTo>
                <a:lnTo>
                  <a:pt x="3240159" y="20989"/>
                </a:lnTo>
                <a:lnTo>
                  <a:pt x="3196694" y="5453"/>
                </a:lnTo>
                <a:lnTo>
                  <a:pt x="3149346" y="0"/>
                </a:lnTo>
                <a:close/>
              </a:path>
            </a:pathLst>
          </a:custGeom>
          <a:solidFill>
            <a:srgbClr val="FFC000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72677" y="5068990"/>
            <a:ext cx="2372500" cy="1024639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lang="ru-RU" sz="3300" b="1" dirty="0" smtClean="0">
                <a:latin typeface="Calibri"/>
                <a:cs typeface="Calibri"/>
              </a:rPr>
              <a:t>2 868,52 </a:t>
            </a:r>
            <a:r>
              <a:rPr sz="2100" b="1" dirty="0" err="1" smtClean="0">
                <a:latin typeface="Calibri"/>
                <a:cs typeface="Calibri"/>
              </a:rPr>
              <a:t>кв.м</a:t>
            </a:r>
            <a:endParaRPr sz="2100" dirty="0">
              <a:latin typeface="Calibri"/>
              <a:cs typeface="Calibri"/>
            </a:endParaRPr>
          </a:p>
          <a:p>
            <a:pPr marR="377825" algn="ctr">
              <a:lnSpc>
                <a:spcPct val="100000"/>
              </a:lnSpc>
              <a:spcBef>
                <a:spcPts val="530"/>
              </a:spcBef>
            </a:pPr>
            <a:r>
              <a:rPr lang="ru-RU" sz="2200" spc="-5" dirty="0" smtClean="0">
                <a:latin typeface="Calibri"/>
                <a:cs typeface="Calibri"/>
              </a:rPr>
              <a:t>Общая площадь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549729" y="1677300"/>
            <a:ext cx="830014" cy="378309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266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0" y="43230"/>
            <a:ext cx="12097996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67860" marR="5080" indent="-4455795">
              <a:lnSpc>
                <a:spcPct val="100000"/>
              </a:lnSpc>
              <a:spcBef>
                <a:spcPts val="100"/>
              </a:spcBef>
            </a:pPr>
            <a:r>
              <a:rPr sz="3200" b="1" spc="-5" dirty="0"/>
              <a:t>Основные параметры </a:t>
            </a:r>
            <a:r>
              <a:rPr sz="3200" b="1" dirty="0"/>
              <a:t>социально-экономического  </a:t>
            </a:r>
            <a:r>
              <a:rPr sz="3200" b="1" spc="-5" dirty="0"/>
              <a:t>развития</a:t>
            </a:r>
            <a:endParaRPr sz="3200" b="1" dirty="0"/>
          </a:p>
        </p:txBody>
      </p:sp>
      <p:sp>
        <p:nvSpPr>
          <p:cNvPr id="21" name="object 21"/>
          <p:cNvSpPr/>
          <p:nvPr/>
        </p:nvSpPr>
        <p:spPr>
          <a:xfrm>
            <a:off x="8938887" y="5398267"/>
            <a:ext cx="695220" cy="928021"/>
          </a:xfrm>
          <a:custGeom>
            <a:avLst/>
            <a:gdLst/>
            <a:ahLst/>
            <a:cxnLst/>
            <a:rect l="l" t="t" r="r" b="b"/>
            <a:pathLst>
              <a:path w="798829" h="795654">
                <a:moveTo>
                  <a:pt x="376554" y="0"/>
                </a:moveTo>
                <a:lnTo>
                  <a:pt x="374776" y="0"/>
                </a:lnTo>
                <a:lnTo>
                  <a:pt x="374396" y="2921"/>
                </a:lnTo>
                <a:lnTo>
                  <a:pt x="376174" y="3175"/>
                </a:lnTo>
                <a:lnTo>
                  <a:pt x="462692" y="14589"/>
                </a:lnTo>
                <a:lnTo>
                  <a:pt x="512691" y="26302"/>
                </a:lnTo>
                <a:lnTo>
                  <a:pt x="545591" y="45339"/>
                </a:lnTo>
                <a:lnTo>
                  <a:pt x="544660" y="58048"/>
                </a:lnTo>
                <a:lnTo>
                  <a:pt x="523192" y="69840"/>
                </a:lnTo>
                <a:lnTo>
                  <a:pt x="486140" y="81788"/>
                </a:lnTo>
                <a:lnTo>
                  <a:pt x="438451" y="94963"/>
                </a:lnTo>
                <a:lnTo>
                  <a:pt x="385075" y="110438"/>
                </a:lnTo>
                <a:lnTo>
                  <a:pt x="330961" y="129286"/>
                </a:lnTo>
                <a:lnTo>
                  <a:pt x="271831" y="160023"/>
                </a:lnTo>
                <a:lnTo>
                  <a:pt x="230355" y="196386"/>
                </a:lnTo>
                <a:lnTo>
                  <a:pt x="207179" y="235072"/>
                </a:lnTo>
                <a:lnTo>
                  <a:pt x="202950" y="272777"/>
                </a:lnTo>
                <a:lnTo>
                  <a:pt x="218312" y="306197"/>
                </a:lnTo>
                <a:lnTo>
                  <a:pt x="245822" y="328900"/>
                </a:lnTo>
                <a:lnTo>
                  <a:pt x="287123" y="353572"/>
                </a:lnTo>
                <a:lnTo>
                  <a:pt x="334749" y="379878"/>
                </a:lnTo>
                <a:lnTo>
                  <a:pt x="381232" y="407487"/>
                </a:lnTo>
                <a:lnTo>
                  <a:pt x="419108" y="436064"/>
                </a:lnTo>
                <a:lnTo>
                  <a:pt x="440908" y="465277"/>
                </a:lnTo>
                <a:lnTo>
                  <a:pt x="439165" y="494792"/>
                </a:lnTo>
                <a:lnTo>
                  <a:pt x="417182" y="521509"/>
                </a:lnTo>
                <a:lnTo>
                  <a:pt x="384545" y="543811"/>
                </a:lnTo>
                <a:lnTo>
                  <a:pt x="343387" y="563755"/>
                </a:lnTo>
                <a:lnTo>
                  <a:pt x="244026" y="604783"/>
                </a:lnTo>
                <a:lnTo>
                  <a:pt x="190085" y="629979"/>
                </a:lnTo>
                <a:lnTo>
                  <a:pt x="136143" y="661035"/>
                </a:lnTo>
                <a:lnTo>
                  <a:pt x="62472" y="716232"/>
                </a:lnTo>
                <a:lnTo>
                  <a:pt x="21494" y="758666"/>
                </a:lnTo>
                <a:lnTo>
                  <a:pt x="0" y="795528"/>
                </a:lnTo>
                <a:lnTo>
                  <a:pt x="490600" y="795528"/>
                </a:lnTo>
                <a:lnTo>
                  <a:pt x="521013" y="772862"/>
                </a:lnTo>
                <a:lnTo>
                  <a:pt x="559593" y="745934"/>
                </a:lnTo>
                <a:lnTo>
                  <a:pt x="602793" y="716911"/>
                </a:lnTo>
                <a:lnTo>
                  <a:pt x="647064" y="687959"/>
                </a:lnTo>
                <a:lnTo>
                  <a:pt x="681017" y="664795"/>
                </a:lnTo>
                <a:lnTo>
                  <a:pt x="715329" y="638145"/>
                </a:lnTo>
                <a:lnTo>
                  <a:pt x="747119" y="608687"/>
                </a:lnTo>
                <a:lnTo>
                  <a:pt x="773509" y="577103"/>
                </a:lnTo>
                <a:lnTo>
                  <a:pt x="798566" y="510276"/>
                </a:lnTo>
                <a:lnTo>
                  <a:pt x="791473" y="476392"/>
                </a:lnTo>
                <a:lnTo>
                  <a:pt x="767460" y="443103"/>
                </a:lnTo>
                <a:lnTo>
                  <a:pt x="725144" y="407485"/>
                </a:lnTo>
                <a:lnTo>
                  <a:pt x="678609" y="377134"/>
                </a:lnTo>
                <a:lnTo>
                  <a:pt x="630059" y="351240"/>
                </a:lnTo>
                <a:lnTo>
                  <a:pt x="581699" y="328996"/>
                </a:lnTo>
                <a:lnTo>
                  <a:pt x="494366" y="292226"/>
                </a:lnTo>
                <a:lnTo>
                  <a:pt x="459802" y="276086"/>
                </a:lnTo>
                <a:lnTo>
                  <a:pt x="434245" y="260365"/>
                </a:lnTo>
                <a:lnTo>
                  <a:pt x="419900" y="244255"/>
                </a:lnTo>
                <a:lnTo>
                  <a:pt x="418973" y="226949"/>
                </a:lnTo>
                <a:lnTo>
                  <a:pt x="436869" y="205096"/>
                </a:lnTo>
                <a:lnTo>
                  <a:pt x="470181" y="184594"/>
                </a:lnTo>
                <a:lnTo>
                  <a:pt x="512774" y="164735"/>
                </a:lnTo>
                <a:lnTo>
                  <a:pt x="558514" y="144811"/>
                </a:lnTo>
                <a:lnTo>
                  <a:pt x="601265" y="124113"/>
                </a:lnTo>
                <a:lnTo>
                  <a:pt x="634892" y="101933"/>
                </a:lnTo>
                <a:lnTo>
                  <a:pt x="653262" y="77562"/>
                </a:lnTo>
                <a:lnTo>
                  <a:pt x="650239" y="50292"/>
                </a:lnTo>
                <a:lnTo>
                  <a:pt x="580159" y="14393"/>
                </a:lnTo>
                <a:lnTo>
                  <a:pt x="525494" y="5857"/>
                </a:lnTo>
                <a:lnTo>
                  <a:pt x="468140" y="1608"/>
                </a:lnTo>
                <a:lnTo>
                  <a:pt x="415895" y="153"/>
                </a:lnTo>
                <a:lnTo>
                  <a:pt x="376554" y="0"/>
                </a:lnTo>
                <a:close/>
              </a:path>
              <a:path w="798829" h="795654">
                <a:moveTo>
                  <a:pt x="310006" y="519684"/>
                </a:moveTo>
                <a:lnTo>
                  <a:pt x="148081" y="519684"/>
                </a:lnTo>
                <a:lnTo>
                  <a:pt x="143763" y="524002"/>
                </a:lnTo>
                <a:lnTo>
                  <a:pt x="143763" y="534797"/>
                </a:lnTo>
                <a:lnTo>
                  <a:pt x="148081" y="539115"/>
                </a:lnTo>
                <a:lnTo>
                  <a:pt x="310006" y="539115"/>
                </a:lnTo>
                <a:lnTo>
                  <a:pt x="314325" y="534797"/>
                </a:lnTo>
                <a:lnTo>
                  <a:pt x="314325" y="524002"/>
                </a:lnTo>
                <a:lnTo>
                  <a:pt x="310006" y="519684"/>
                </a:lnTo>
                <a:close/>
              </a:path>
              <a:path w="798829" h="795654">
                <a:moveTo>
                  <a:pt x="362330" y="471932"/>
                </a:moveTo>
                <a:lnTo>
                  <a:pt x="200532" y="471932"/>
                </a:lnTo>
                <a:lnTo>
                  <a:pt x="196214" y="476250"/>
                </a:lnTo>
                <a:lnTo>
                  <a:pt x="196214" y="487045"/>
                </a:lnTo>
                <a:lnTo>
                  <a:pt x="200532" y="491363"/>
                </a:lnTo>
                <a:lnTo>
                  <a:pt x="362330" y="491363"/>
                </a:lnTo>
                <a:lnTo>
                  <a:pt x="366775" y="487045"/>
                </a:lnTo>
                <a:lnTo>
                  <a:pt x="366775" y="476250"/>
                </a:lnTo>
                <a:lnTo>
                  <a:pt x="362330" y="471932"/>
                </a:lnTo>
                <a:close/>
              </a:path>
              <a:path w="798829" h="795654">
                <a:moveTo>
                  <a:pt x="306577" y="424307"/>
                </a:moveTo>
                <a:lnTo>
                  <a:pt x="144779" y="424307"/>
                </a:lnTo>
                <a:lnTo>
                  <a:pt x="140334" y="428625"/>
                </a:lnTo>
                <a:lnTo>
                  <a:pt x="140334" y="439293"/>
                </a:lnTo>
                <a:lnTo>
                  <a:pt x="144779" y="443738"/>
                </a:lnTo>
                <a:lnTo>
                  <a:pt x="306577" y="443738"/>
                </a:lnTo>
                <a:lnTo>
                  <a:pt x="311023" y="439293"/>
                </a:lnTo>
                <a:lnTo>
                  <a:pt x="311023" y="428625"/>
                </a:lnTo>
                <a:lnTo>
                  <a:pt x="306577" y="424307"/>
                </a:lnTo>
                <a:close/>
              </a:path>
              <a:path w="798829" h="795654">
                <a:moveTo>
                  <a:pt x="697102" y="261747"/>
                </a:moveTo>
                <a:lnTo>
                  <a:pt x="537209" y="261747"/>
                </a:lnTo>
                <a:lnTo>
                  <a:pt x="533907" y="265049"/>
                </a:lnTo>
                <a:lnTo>
                  <a:pt x="533907" y="273812"/>
                </a:lnTo>
                <a:lnTo>
                  <a:pt x="537209" y="277241"/>
                </a:lnTo>
                <a:lnTo>
                  <a:pt x="697102" y="277241"/>
                </a:lnTo>
                <a:lnTo>
                  <a:pt x="700531" y="273812"/>
                </a:lnTo>
                <a:lnTo>
                  <a:pt x="700531" y="265049"/>
                </a:lnTo>
                <a:lnTo>
                  <a:pt x="697102" y="261747"/>
                </a:lnTo>
                <a:close/>
              </a:path>
              <a:path w="798829" h="795654">
                <a:moveTo>
                  <a:pt x="651509" y="225044"/>
                </a:moveTo>
                <a:lnTo>
                  <a:pt x="491616" y="225044"/>
                </a:lnTo>
                <a:lnTo>
                  <a:pt x="488187" y="228473"/>
                </a:lnTo>
                <a:lnTo>
                  <a:pt x="488187" y="237236"/>
                </a:lnTo>
                <a:lnTo>
                  <a:pt x="491616" y="240665"/>
                </a:lnTo>
                <a:lnTo>
                  <a:pt x="651255" y="240665"/>
                </a:lnTo>
                <a:lnTo>
                  <a:pt x="654684" y="237236"/>
                </a:lnTo>
                <a:lnTo>
                  <a:pt x="654811" y="228473"/>
                </a:lnTo>
                <a:lnTo>
                  <a:pt x="651509" y="225044"/>
                </a:lnTo>
                <a:close/>
              </a:path>
              <a:path w="798829" h="795654">
                <a:moveTo>
                  <a:pt x="697864" y="188341"/>
                </a:moveTo>
                <a:lnTo>
                  <a:pt x="538226" y="188341"/>
                </a:lnTo>
                <a:lnTo>
                  <a:pt x="534669" y="191643"/>
                </a:lnTo>
                <a:lnTo>
                  <a:pt x="534669" y="200406"/>
                </a:lnTo>
                <a:lnTo>
                  <a:pt x="537972" y="203835"/>
                </a:lnTo>
                <a:lnTo>
                  <a:pt x="697864" y="203835"/>
                </a:lnTo>
                <a:lnTo>
                  <a:pt x="701293" y="200406"/>
                </a:lnTo>
                <a:lnTo>
                  <a:pt x="701293" y="191643"/>
                </a:lnTo>
                <a:lnTo>
                  <a:pt x="697864" y="188341"/>
                </a:lnTo>
                <a:close/>
              </a:path>
              <a:path w="798829" h="795654">
                <a:moveTo>
                  <a:pt x="430402" y="62992"/>
                </a:moveTo>
                <a:lnTo>
                  <a:pt x="298068" y="62992"/>
                </a:lnTo>
                <a:lnTo>
                  <a:pt x="295401" y="65659"/>
                </a:lnTo>
                <a:lnTo>
                  <a:pt x="295401" y="72009"/>
                </a:lnTo>
                <a:lnTo>
                  <a:pt x="298068" y="74549"/>
                </a:lnTo>
                <a:lnTo>
                  <a:pt x="430402" y="74549"/>
                </a:lnTo>
                <a:lnTo>
                  <a:pt x="432942" y="72009"/>
                </a:lnTo>
                <a:lnTo>
                  <a:pt x="432942" y="65659"/>
                </a:lnTo>
                <a:lnTo>
                  <a:pt x="430402" y="62992"/>
                </a:lnTo>
                <a:close/>
              </a:path>
              <a:path w="798829" h="795654">
                <a:moveTo>
                  <a:pt x="465327" y="36449"/>
                </a:moveTo>
                <a:lnTo>
                  <a:pt x="332866" y="36449"/>
                </a:lnTo>
                <a:lnTo>
                  <a:pt x="330326" y="38989"/>
                </a:lnTo>
                <a:lnTo>
                  <a:pt x="330326" y="45339"/>
                </a:lnTo>
                <a:lnTo>
                  <a:pt x="332866" y="47879"/>
                </a:lnTo>
                <a:lnTo>
                  <a:pt x="465327" y="47879"/>
                </a:lnTo>
                <a:lnTo>
                  <a:pt x="467867" y="45339"/>
                </a:lnTo>
                <a:lnTo>
                  <a:pt x="467867" y="38989"/>
                </a:lnTo>
                <a:lnTo>
                  <a:pt x="465327" y="364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0122" y="5165384"/>
            <a:ext cx="831951" cy="8318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6935" y="235956"/>
            <a:ext cx="7067801" cy="473611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100569" y="797610"/>
            <a:ext cx="29058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2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ru-RU" sz="1400" b="1" dirty="0" smtClean="0">
                <a:solidFill>
                  <a:schemeClr val="tx2"/>
                </a:solidFill>
                <a:latin typeface="+mj-lt"/>
                <a:ea typeface="Calibri" panose="020F0502020204030204" pitchFamily="34" charset="0"/>
              </a:rPr>
              <a:t>Среднемесячная начисленная зарплата работников крупных и средних предприятий</a:t>
            </a:r>
            <a:endParaRPr lang="ru-RU" sz="1400" b="1" dirty="0">
              <a:solidFill>
                <a:schemeClr val="tx2"/>
              </a:solidFill>
              <a:latin typeface="+mj-lt"/>
            </a:endParaRPr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2683167093"/>
              </p:ext>
            </p:extLst>
          </p:nvPr>
        </p:nvGraphicFramePr>
        <p:xfrm>
          <a:off x="4029182" y="4253896"/>
          <a:ext cx="5364884" cy="2563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-101819" y="1890375"/>
            <a:ext cx="14267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39,4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>
              <a:defRPr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тыс. руб.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endParaRPr lang="ru-RU" sz="900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7" name="Рисунок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24978" y="1751717"/>
            <a:ext cx="1008062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37"/>
          <p:cNvPicPr>
            <a:picLocks noChangeAspect="1"/>
          </p:cNvPicPr>
          <p:nvPr/>
        </p:nvPicPr>
        <p:blipFill>
          <a:blip r:embed="rId8">
            <a:lum bright="70000" contrast="-70000"/>
          </a:blip>
          <a:srcRect/>
          <a:stretch>
            <a:fillRect/>
          </a:stretch>
        </p:blipFill>
        <p:spPr bwMode="auto">
          <a:xfrm>
            <a:off x="1005102" y="2008364"/>
            <a:ext cx="228654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45543" y="1889866"/>
            <a:ext cx="689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Open Sans"/>
                <a:ea typeface="Open Sans"/>
                <a:cs typeface="Open Sans"/>
              </a:rPr>
              <a:t>103%</a:t>
            </a:r>
            <a:endParaRPr lang="ru-RU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59799" y="2198151"/>
            <a:ext cx="105267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уровню 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 </a:t>
            </a:r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года </a:t>
            </a:r>
          </a:p>
        </p:txBody>
      </p:sp>
      <p:sp>
        <p:nvSpPr>
          <p:cNvPr id="29" name="TextBox 40"/>
          <p:cNvSpPr txBox="1">
            <a:spLocks noChangeArrowheads="1"/>
          </p:cNvSpPr>
          <p:nvPr/>
        </p:nvSpPr>
        <p:spPr bwMode="auto">
          <a:xfrm>
            <a:off x="-101819" y="2830660"/>
            <a:ext cx="3578543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rgbClr val="007FAC"/>
                </a:solidFill>
                <a:latin typeface="Open Sans Semibold"/>
                <a:ea typeface="Open Sans Semibold"/>
                <a:cs typeface="Open Sans Semibold"/>
              </a:rPr>
              <a:t>Объем отгруженных товаров собственного производства, выполненных работ и услуг по всем видам экономической деятельности</a:t>
            </a:r>
            <a:endParaRPr lang="ru-RU" sz="1300" b="1" dirty="0">
              <a:solidFill>
                <a:srgbClr val="007FAC"/>
              </a:solidFill>
              <a:latin typeface="Open Sans Semibold"/>
              <a:ea typeface="Open Sans Semibold"/>
              <a:cs typeface="Open Sans Semibold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14586" y="3774038"/>
            <a:ext cx="125233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926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>
              <a:defRPr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тыс.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руб.</a:t>
            </a:r>
          </a:p>
        </p:txBody>
      </p:sp>
      <p:pic>
        <p:nvPicPr>
          <p:cNvPr id="31" name="Рисунок 38"/>
          <p:cNvPicPr>
            <a:picLocks noChangeAspect="1"/>
          </p:cNvPicPr>
          <p:nvPr/>
        </p:nvPicPr>
        <p:blipFill>
          <a:blip r:embed="rId8">
            <a:lum bright="70000" contrast="-70000"/>
          </a:blip>
          <a:srcRect/>
          <a:stretch>
            <a:fillRect/>
          </a:stretch>
        </p:blipFill>
        <p:spPr bwMode="auto">
          <a:xfrm>
            <a:off x="1029194" y="3950730"/>
            <a:ext cx="398632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4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83964" y="3495896"/>
            <a:ext cx="1008062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1532421" y="3686335"/>
            <a:ext cx="689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Open Sans"/>
                <a:ea typeface="Open Sans"/>
                <a:cs typeface="Open Sans"/>
              </a:rPr>
              <a:t>109%</a:t>
            </a:r>
            <a:endParaRPr lang="ru-RU" dirty="0">
              <a:latin typeface="Open Sans"/>
              <a:ea typeface="Open Sans"/>
              <a:cs typeface="Open Sans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085332" y="3981284"/>
            <a:ext cx="17554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уровню</a:t>
            </a:r>
          </a:p>
          <a:p>
            <a:pPr algn="ctr">
              <a:defRPr/>
            </a:pP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 </a:t>
            </a:r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года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9952669" y="824923"/>
            <a:ext cx="1710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007FAC"/>
                </a:solidFill>
                <a:latin typeface="Open Sans Semibold"/>
                <a:ea typeface="Open Sans Semibold"/>
                <a:cs typeface="Open Sans Semibold"/>
              </a:rPr>
              <a:t>Количество СМП</a:t>
            </a:r>
          </a:p>
        </p:txBody>
      </p:sp>
      <p:pic>
        <p:nvPicPr>
          <p:cNvPr id="36" name="Рисунок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56905" y="1385468"/>
            <a:ext cx="1008063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Прямоугольник 36"/>
          <p:cNvSpPr/>
          <p:nvPr/>
        </p:nvSpPr>
        <p:spPr>
          <a:xfrm>
            <a:off x="10967023" y="1590318"/>
            <a:ext cx="460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Open Sans"/>
                <a:ea typeface="Open Sans"/>
                <a:cs typeface="Open Sans"/>
              </a:rPr>
              <a:t>5%</a:t>
            </a:r>
            <a:endParaRPr lang="ru-RU" dirty="0">
              <a:latin typeface="Open Sans"/>
              <a:ea typeface="Open Sans"/>
              <a:cs typeface="Open Sans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0808159" y="1973939"/>
            <a:ext cx="9820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</a:t>
            </a:r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уровню 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  </a:t>
            </a:r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года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9623882" y="2778517"/>
            <a:ext cx="2200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007FAC"/>
                </a:solidFill>
                <a:latin typeface="Open Sans Semibold"/>
                <a:ea typeface="Open Sans Semibold"/>
                <a:cs typeface="Open Sans Semibold"/>
              </a:rPr>
              <a:t>Уровень безработицы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9817733" y="3471609"/>
            <a:ext cx="833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1,26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ru-RU" dirty="0"/>
          </a:p>
        </p:txBody>
      </p:sp>
      <p:pic>
        <p:nvPicPr>
          <p:cNvPr id="41" name="Рисунок 3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890359" y="3245844"/>
            <a:ext cx="681038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39"/>
          <p:cNvPicPr>
            <a:picLocks noChangeAspect="1"/>
          </p:cNvPicPr>
          <p:nvPr/>
        </p:nvPicPr>
        <p:blipFill>
          <a:blip r:embed="rId8">
            <a:lum bright="70000" contrast="-70000"/>
          </a:blip>
          <a:srcRect/>
          <a:stretch>
            <a:fillRect/>
          </a:stretch>
        </p:blipFill>
        <p:spPr bwMode="auto">
          <a:xfrm>
            <a:off x="10341898" y="1700587"/>
            <a:ext cx="326351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512060" y="6597077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20</a:t>
            </a:fld>
            <a:endParaRPr lang="ru-RU" dirty="0"/>
          </a:p>
        </p:txBody>
      </p:sp>
      <p:sp>
        <p:nvSpPr>
          <p:cNvPr id="33" name="object 4"/>
          <p:cNvSpPr/>
          <p:nvPr/>
        </p:nvSpPr>
        <p:spPr>
          <a:xfrm>
            <a:off x="9394066" y="4858490"/>
            <a:ext cx="2703930" cy="1965582"/>
          </a:xfrm>
          <a:custGeom>
            <a:avLst/>
            <a:gdLst/>
            <a:ahLst/>
            <a:cxnLst/>
            <a:rect l="l" t="t" r="r" b="b"/>
            <a:pathLst>
              <a:path w="3495040" h="2150745">
                <a:moveTo>
                  <a:pt x="3279521" y="0"/>
                </a:moveTo>
                <a:lnTo>
                  <a:pt x="215011" y="0"/>
                </a:lnTo>
                <a:lnTo>
                  <a:pt x="165711" y="5678"/>
                </a:lnTo>
                <a:lnTo>
                  <a:pt x="120455" y="21854"/>
                </a:lnTo>
                <a:lnTo>
                  <a:pt x="80533" y="47236"/>
                </a:lnTo>
                <a:lnTo>
                  <a:pt x="47236" y="80533"/>
                </a:lnTo>
                <a:lnTo>
                  <a:pt x="21854" y="120455"/>
                </a:lnTo>
                <a:lnTo>
                  <a:pt x="5678" y="165711"/>
                </a:lnTo>
                <a:lnTo>
                  <a:pt x="0" y="215011"/>
                </a:lnTo>
                <a:lnTo>
                  <a:pt x="0" y="1935352"/>
                </a:lnTo>
                <a:lnTo>
                  <a:pt x="5678" y="1984652"/>
                </a:lnTo>
                <a:lnTo>
                  <a:pt x="21854" y="2029908"/>
                </a:lnTo>
                <a:lnTo>
                  <a:pt x="47236" y="2069830"/>
                </a:lnTo>
                <a:lnTo>
                  <a:pt x="80533" y="2103127"/>
                </a:lnTo>
                <a:lnTo>
                  <a:pt x="120455" y="2128509"/>
                </a:lnTo>
                <a:lnTo>
                  <a:pt x="165711" y="2144685"/>
                </a:lnTo>
                <a:lnTo>
                  <a:pt x="215011" y="2150364"/>
                </a:lnTo>
                <a:lnTo>
                  <a:pt x="3279521" y="2150364"/>
                </a:lnTo>
                <a:lnTo>
                  <a:pt x="3328820" y="2144685"/>
                </a:lnTo>
                <a:lnTo>
                  <a:pt x="3374076" y="2128509"/>
                </a:lnTo>
                <a:lnTo>
                  <a:pt x="3413998" y="2103127"/>
                </a:lnTo>
                <a:lnTo>
                  <a:pt x="3447295" y="2069830"/>
                </a:lnTo>
                <a:lnTo>
                  <a:pt x="3472677" y="2029908"/>
                </a:lnTo>
                <a:lnTo>
                  <a:pt x="3488853" y="1984652"/>
                </a:lnTo>
                <a:lnTo>
                  <a:pt x="3494531" y="1935352"/>
                </a:lnTo>
                <a:lnTo>
                  <a:pt x="3494531" y="215011"/>
                </a:lnTo>
                <a:lnTo>
                  <a:pt x="3488853" y="165711"/>
                </a:lnTo>
                <a:lnTo>
                  <a:pt x="3472677" y="120455"/>
                </a:lnTo>
                <a:lnTo>
                  <a:pt x="3447295" y="80533"/>
                </a:lnTo>
                <a:lnTo>
                  <a:pt x="3413998" y="47236"/>
                </a:lnTo>
                <a:lnTo>
                  <a:pt x="3374076" y="21854"/>
                </a:lnTo>
                <a:lnTo>
                  <a:pt x="3328820" y="5678"/>
                </a:lnTo>
                <a:lnTo>
                  <a:pt x="3279521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 Сельски</a:t>
            </a:r>
            <a:r>
              <a:rPr lang="ru-RU" sz="2000" b="1" dirty="0">
                <a:solidFill>
                  <a:schemeClr val="bg1"/>
                </a:solidFill>
              </a:rPr>
              <a:t>е</a:t>
            </a:r>
            <a:r>
              <a:rPr lang="ru-RU" sz="2000" b="1" dirty="0" smtClean="0">
                <a:solidFill>
                  <a:schemeClr val="bg1"/>
                </a:solidFill>
              </a:rPr>
              <a:t> территории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Всходский</a:t>
            </a:r>
            <a:r>
              <a:rPr lang="ru-RU" dirty="0" smtClean="0">
                <a:solidFill>
                  <a:schemeClr val="bg1"/>
                </a:solidFill>
              </a:rPr>
              <a:t> территориальный округ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Знаменский территориальный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85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12113" y="1"/>
            <a:ext cx="12179886" cy="5896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3200" b="1" spc="-5"/>
              <a:t>Основные параметры </a:t>
            </a:r>
            <a:r>
              <a:rPr lang="ru-RU" sz="3200" b="1"/>
              <a:t>социально-экономического  </a:t>
            </a:r>
            <a:r>
              <a:rPr lang="ru-RU" sz="3200" b="1" spc="-5"/>
              <a:t>развития</a:t>
            </a:r>
            <a:endParaRPr sz="3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21</a:t>
            </a:fld>
            <a:endParaRPr lang="ru-RU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0907912"/>
              </p:ext>
            </p:extLst>
          </p:nvPr>
        </p:nvGraphicFramePr>
        <p:xfrm>
          <a:off x="1657350" y="895350"/>
          <a:ext cx="8324850" cy="596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Документ" r:id="rId4" imgW="6857142" imgH="6766701" progId="Word.Document.12">
                  <p:embed/>
                </p:oleObj>
              </mc:Choice>
              <mc:Fallback>
                <p:oleObj name="Документ" r:id="rId4" imgW="6857142" imgH="676670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57350" y="895350"/>
                        <a:ext cx="8324850" cy="596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123" y="5356225"/>
            <a:ext cx="1925353" cy="150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03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87" y="4954333"/>
            <a:ext cx="2983267" cy="1988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392131" y="5259373"/>
            <a:ext cx="4076344" cy="1231354"/>
          </a:xfrm>
          <a:prstGeom prst="round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586526" y="5366152"/>
            <a:ext cx="4267200" cy="1182269"/>
          </a:xfrm>
          <a:prstGeom prst="round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982750" y="2152133"/>
            <a:ext cx="4076344" cy="1167819"/>
          </a:xfrm>
          <a:prstGeom prst="round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68515" y="2165903"/>
            <a:ext cx="4267200" cy="1177979"/>
          </a:xfrm>
          <a:prstGeom prst="round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49988" y="765443"/>
            <a:ext cx="9485832" cy="119122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object 2"/>
          <p:cNvSpPr/>
          <p:nvPr/>
        </p:nvSpPr>
        <p:spPr>
          <a:xfrm>
            <a:off x="12113" y="0"/>
            <a:ext cx="12179886" cy="6922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i="1" dirty="0" smtClean="0"/>
              <a:t>Основные задачи </a:t>
            </a:r>
            <a:r>
              <a:rPr lang="ru-RU" b="1" i="1" dirty="0"/>
              <a:t>бюджетной и налоговой политики муниципального образования «Угранский </a:t>
            </a:r>
            <a:r>
              <a:rPr lang="ru-RU" b="1" i="1" dirty="0" smtClean="0"/>
              <a:t>муниципальный округ» </a:t>
            </a:r>
            <a:r>
              <a:rPr lang="ru-RU" b="1" i="1" dirty="0"/>
              <a:t>Смоленской </a:t>
            </a:r>
            <a:r>
              <a:rPr lang="ru-RU" b="1" i="1" dirty="0" smtClean="0"/>
              <a:t>области на</a:t>
            </a:r>
            <a:r>
              <a:rPr lang="ru-RU" b="1" i="1" dirty="0"/>
              <a:t> </a:t>
            </a:r>
            <a:r>
              <a:rPr lang="ru-RU" b="1" i="1" dirty="0" smtClean="0"/>
              <a:t>2025 </a:t>
            </a:r>
            <a:r>
              <a:rPr lang="ru-RU" b="1" i="1" dirty="0"/>
              <a:t>год и на плановый период </a:t>
            </a:r>
            <a:r>
              <a:rPr lang="ru-RU" b="1" i="1" dirty="0" smtClean="0"/>
              <a:t>2026 </a:t>
            </a:r>
            <a:r>
              <a:rPr lang="ru-RU" b="1" i="1" dirty="0"/>
              <a:t>и </a:t>
            </a:r>
            <a:r>
              <a:rPr lang="ru-RU" b="1" i="1" dirty="0" smtClean="0"/>
              <a:t>2027</a:t>
            </a:r>
            <a:r>
              <a:rPr lang="ru-RU" b="1" i="1" dirty="0"/>
              <a:t> годов</a:t>
            </a:r>
            <a:endParaRPr lang="ru-RU" dirty="0"/>
          </a:p>
          <a:p>
            <a:pPr algn="ctr"/>
            <a:endParaRPr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00770" y="823608"/>
            <a:ext cx="94858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chemeClr val="bg1"/>
                </a:solidFill>
              </a:rPr>
              <a:t> </a:t>
            </a:r>
            <a:r>
              <a:rPr lang="ru-RU" b="1" i="1" dirty="0"/>
              <a:t>Сохранение долгосрочной устойчивости экономики и бюджетной системы муниципального округа, развитие муниципальной доходной базы, привлечение инвестиций в экономику округа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1275" y="2332587"/>
            <a:ext cx="4267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Обеспечение </a:t>
            </a:r>
            <a:r>
              <a:rPr lang="ru-RU" sz="1400" dirty="0"/>
              <a:t>финансовой устойчивости, сбалансированности и самостоятельности бюджета муниципального округа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912244" y="2263231"/>
            <a:ext cx="41468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Развитие </a:t>
            </a:r>
            <a:r>
              <a:rPr lang="ru-RU" sz="1400" dirty="0"/>
              <a:t>практики инициативного бюджетирования в целях вовлечения граждан в бюджетный процесс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634350" y="5557437"/>
            <a:ext cx="42515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Стимулирование экономической и инвестиционной деятельности, поддержка субъектов малого и среднего бизнеса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2131" y="5377368"/>
            <a:ext cx="4019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Обеспечение </a:t>
            </a:r>
            <a:r>
              <a:rPr lang="ru-RU" sz="1400" dirty="0"/>
              <a:t>открытости и прозрачности бюджетного процесса, доступности информации о муниципальных финансах муниципального округа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790559" y="3763380"/>
            <a:ext cx="6229883" cy="1362894"/>
          </a:xfrm>
          <a:prstGeom prst="round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chemeClr val="tx1"/>
                </a:solidFill>
              </a:rPr>
              <a:t>Основные направления бюджетной и налоговой политики муниципального образования «Угранский </a:t>
            </a:r>
            <a:r>
              <a:rPr lang="ru-RU" sz="1400" i="1" dirty="0" smtClean="0">
                <a:solidFill>
                  <a:schemeClr val="tx1"/>
                </a:solidFill>
              </a:rPr>
              <a:t>муниципальный округ» </a:t>
            </a:r>
            <a:r>
              <a:rPr lang="ru-RU" sz="1400" i="1" dirty="0">
                <a:solidFill>
                  <a:schemeClr val="tx1"/>
                </a:solidFill>
              </a:rPr>
              <a:t>Смоленской области сохраняют преемственность в отношении определенных ранее приоритетов и скорректированы с учетом текущей экономической ситуации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82533" y="2332587"/>
            <a:ext cx="30828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dirty="0" smtClean="0"/>
              <a:t>Сохранение </a:t>
            </a:r>
            <a:r>
              <a:rPr lang="ru-RU" sz="1400" dirty="0"/>
              <a:t>уровня финансового обеспечения расходных обязательств по первоочередным и социально значимым направлениям</a:t>
            </a:r>
            <a:endParaRPr lang="ru-RU" sz="1400" i="1" dirty="0">
              <a:solidFill>
                <a:schemeClr val="tx2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03975" y="5320569"/>
            <a:ext cx="35477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>
              <a:spcBef>
                <a:spcPct val="50000"/>
              </a:spcBef>
            </a:pPr>
            <a:r>
              <a:rPr lang="ru-RU" sz="1600" i="1" dirty="0">
                <a:solidFill>
                  <a:schemeClr val="tx2"/>
                </a:solidFill>
              </a:rPr>
              <a:t>Оценка налоговых расходов муниципального образования «Угранский </a:t>
            </a:r>
            <a:r>
              <a:rPr lang="ru-RU" sz="1600" i="1" dirty="0" smtClean="0">
                <a:solidFill>
                  <a:schemeClr val="tx2"/>
                </a:solidFill>
              </a:rPr>
              <a:t>муниципальный округ» </a:t>
            </a:r>
            <a:r>
              <a:rPr lang="ru-RU" sz="1600" i="1" dirty="0">
                <a:solidFill>
                  <a:schemeClr val="tx2"/>
                </a:solidFill>
              </a:rPr>
              <a:t>Смоленской области</a:t>
            </a:r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7"/>
          </p:nvPr>
        </p:nvSpPr>
        <p:spPr>
          <a:xfrm>
            <a:off x="9420098" y="6492875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22</a:t>
            </a:fld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68515" y="4197912"/>
            <a:ext cx="24594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i="1" dirty="0">
                <a:solidFill>
                  <a:schemeClr val="tx2"/>
                </a:solidFill>
              </a:rPr>
              <a:t>Мобилизация доходов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9020442" y="3834927"/>
            <a:ext cx="31715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i="1" dirty="0">
                <a:solidFill>
                  <a:schemeClr val="tx2"/>
                </a:solidFill>
              </a:rPr>
              <a:t>Совершенствование налогового администрирования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186801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7"/>
          </p:nvPr>
        </p:nvSpPr>
        <p:spPr>
          <a:xfrm>
            <a:off x="9436686" y="6468278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23</a:t>
            </a:fld>
            <a:endParaRPr lang="ru-RU" dirty="0"/>
          </a:p>
        </p:txBody>
      </p:sp>
      <p:sp>
        <p:nvSpPr>
          <p:cNvPr id="6" name="object 2"/>
          <p:cNvSpPr/>
          <p:nvPr/>
        </p:nvSpPr>
        <p:spPr>
          <a:xfrm>
            <a:off x="0" y="0"/>
            <a:ext cx="12179886" cy="5347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2800" b="1" dirty="0" smtClean="0"/>
              <a:t>Межбюджетные отношения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01324" y="719504"/>
            <a:ext cx="82808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33333"/>
                </a:solidFill>
                <a:latin typeface="YS Text"/>
              </a:rPr>
              <a:t>Межбюджетные отношения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</a:p>
          <a:p>
            <a:pPr algn="just"/>
            <a:r>
              <a:rPr lang="ru-RU" i="1" dirty="0">
                <a:solidFill>
                  <a:srgbClr val="333333"/>
                </a:solidFill>
                <a:latin typeface="YS Text"/>
              </a:rPr>
              <a:t>это совокупность отношений внутри бюджетной системы страны, включающая в качестве основных функциональных элементов разграничение доходов и расходов между уровнями бюджетной системы, распределение доходов между уровнями бюджетной системы, а также перераспределение средств между бюджетами разных уровне и видов.</a:t>
            </a:r>
            <a:endParaRPr lang="ru-RU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41943" y="587929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i="1" dirty="0">
                <a:solidFill>
                  <a:schemeClr val="tx2"/>
                </a:solidFill>
                <a:cs typeface="Times New Roman" pitchFamily="18" charset="0"/>
              </a:rPr>
              <a:t>Межбюджетные трансферты – </a:t>
            </a:r>
            <a:r>
              <a:rPr lang="ru-RU" dirty="0">
                <a:solidFill>
                  <a:schemeClr val="tx2"/>
                </a:solidFill>
                <a:cs typeface="Times New Roman" pitchFamily="18" charset="0"/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 dirty="0">
              <a:solidFill>
                <a:schemeClr val="tx2"/>
              </a:solidFill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24" y="2562314"/>
            <a:ext cx="7553325" cy="33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558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5"/>
          <p:cNvSpPr/>
          <p:nvPr/>
        </p:nvSpPr>
        <p:spPr>
          <a:xfrm>
            <a:off x="9339010" y="5899923"/>
            <a:ext cx="2853055" cy="958215"/>
          </a:xfrm>
          <a:custGeom>
            <a:avLst/>
            <a:gdLst/>
            <a:ahLst/>
            <a:cxnLst/>
            <a:rect l="l" t="t" r="r" b="b"/>
            <a:pathLst>
              <a:path w="2853054" h="958215">
                <a:moveTo>
                  <a:pt x="2852989" y="0"/>
                </a:moveTo>
                <a:lnTo>
                  <a:pt x="2749777" y="18416"/>
                </a:lnTo>
                <a:lnTo>
                  <a:pt x="2623697" y="42571"/>
                </a:lnTo>
                <a:lnTo>
                  <a:pt x="2496396" y="68717"/>
                </a:lnTo>
                <a:lnTo>
                  <a:pt x="2367969" y="96857"/>
                </a:lnTo>
                <a:lnTo>
                  <a:pt x="2238509" y="126999"/>
                </a:lnTo>
                <a:lnTo>
                  <a:pt x="2108109" y="159148"/>
                </a:lnTo>
                <a:lnTo>
                  <a:pt x="1976863" y="193310"/>
                </a:lnTo>
                <a:lnTo>
                  <a:pt x="1844863" y="229490"/>
                </a:lnTo>
                <a:lnTo>
                  <a:pt x="1713339" y="267366"/>
                </a:lnTo>
                <a:lnTo>
                  <a:pt x="1583510" y="306572"/>
                </a:lnTo>
                <a:lnTo>
                  <a:pt x="1455452" y="347056"/>
                </a:lnTo>
                <a:lnTo>
                  <a:pt x="1329242" y="388764"/>
                </a:lnTo>
                <a:lnTo>
                  <a:pt x="1204957" y="431641"/>
                </a:lnTo>
                <a:lnTo>
                  <a:pt x="1082672" y="475635"/>
                </a:lnTo>
                <a:lnTo>
                  <a:pt x="962465" y="520692"/>
                </a:lnTo>
                <a:lnTo>
                  <a:pt x="844413" y="566759"/>
                </a:lnTo>
                <a:lnTo>
                  <a:pt x="728591" y="613782"/>
                </a:lnTo>
                <a:lnTo>
                  <a:pt x="615077" y="661706"/>
                </a:lnTo>
                <a:lnTo>
                  <a:pt x="503947" y="710480"/>
                </a:lnTo>
                <a:lnTo>
                  <a:pt x="395278" y="760049"/>
                </a:lnTo>
                <a:lnTo>
                  <a:pt x="289145" y="810359"/>
                </a:lnTo>
                <a:lnTo>
                  <a:pt x="185627" y="861358"/>
                </a:lnTo>
                <a:lnTo>
                  <a:pt x="84799" y="912991"/>
                </a:lnTo>
                <a:lnTo>
                  <a:pt x="35418" y="939029"/>
                </a:lnTo>
                <a:lnTo>
                  <a:pt x="0" y="958074"/>
                </a:lnTo>
                <a:lnTo>
                  <a:pt x="2852989" y="958074"/>
                </a:lnTo>
                <a:lnTo>
                  <a:pt x="2852989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2"/>
          <p:cNvSpPr/>
          <p:nvPr/>
        </p:nvSpPr>
        <p:spPr>
          <a:xfrm>
            <a:off x="12113" y="1"/>
            <a:ext cx="12179886" cy="5896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390" y="91078"/>
            <a:ext cx="10515600" cy="407505"/>
          </a:xfrm>
        </p:spPr>
        <p:txBody>
          <a:bodyPr>
            <a:normAutofit fontScale="90000"/>
          </a:bodyPr>
          <a:lstStyle/>
          <a:p>
            <a:r>
              <a:rPr lang="ru-RU" dirty="0"/>
              <a:t>Комиссии по увеличению поступления доходов в бюджет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696826" y="729075"/>
            <a:ext cx="824845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/>
              <a:t>Межведомственная комиссия при Администрации муниципального образования «Угранский </a:t>
            </a:r>
            <a:r>
              <a:rPr lang="ru-RU" sz="2000" dirty="0" smtClean="0"/>
              <a:t>муниципальный округ» </a:t>
            </a:r>
            <a:r>
              <a:rPr lang="ru-RU" sz="2000" dirty="0"/>
              <a:t>Смоленской области по укреплению налоговой дисциплины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708" y="1997657"/>
            <a:ext cx="5534302" cy="4610697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7"/>
          </p:nvPr>
        </p:nvSpPr>
        <p:spPr>
          <a:xfrm>
            <a:off x="9393937" y="6493013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987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object 17"/>
          <p:cNvGrpSpPr/>
          <p:nvPr/>
        </p:nvGrpSpPr>
        <p:grpSpPr>
          <a:xfrm>
            <a:off x="10596508" y="5298614"/>
            <a:ext cx="1602105" cy="1565910"/>
            <a:chOff x="10596508" y="5298614"/>
            <a:chExt cx="1602105" cy="1565910"/>
          </a:xfrm>
        </p:grpSpPr>
        <p:sp>
          <p:nvSpPr>
            <p:cNvPr id="21" name="object 18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1589141" y="0"/>
                  </a:moveTo>
                  <a:lnTo>
                    <a:pt x="0" y="1553035"/>
                  </a:lnTo>
                  <a:lnTo>
                    <a:pt x="1589141" y="1553035"/>
                  </a:lnTo>
                  <a:lnTo>
                    <a:pt x="1589141" y="0"/>
                  </a:lnTo>
                  <a:close/>
                </a:path>
              </a:pathLst>
            </a:custGeom>
            <a:solidFill>
              <a:srgbClr val="005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9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0" y="1553035"/>
                  </a:moveTo>
                  <a:lnTo>
                    <a:pt x="1589141" y="0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Скругленная прямоугольная выноска 17"/>
          <p:cNvSpPr/>
          <p:nvPr/>
        </p:nvSpPr>
        <p:spPr>
          <a:xfrm>
            <a:off x="4533309" y="608534"/>
            <a:ext cx="2419456" cy="946312"/>
          </a:xfrm>
          <a:prstGeom prst="wedgeRoundRectCallout">
            <a:avLst>
              <a:gd name="adj1" fmla="val -10"/>
              <a:gd name="adj2" fmla="val 62169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739" y="1715435"/>
            <a:ext cx="5544439" cy="3822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Скругленная прямоугольная выноска 16"/>
          <p:cNvSpPr/>
          <p:nvPr/>
        </p:nvSpPr>
        <p:spPr>
          <a:xfrm>
            <a:off x="7619379" y="794804"/>
            <a:ext cx="4497972" cy="1706172"/>
          </a:xfrm>
          <a:prstGeom prst="wedgeRoundRectCallout">
            <a:avLst>
              <a:gd name="adj1" fmla="val -37085"/>
              <a:gd name="adj2" fmla="val 64850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9275898" y="4007972"/>
            <a:ext cx="2795175" cy="1108205"/>
          </a:xfrm>
          <a:prstGeom prst="wedgeRoundRectCallout">
            <a:avLst>
              <a:gd name="adj1" fmla="val -66148"/>
              <a:gd name="adj2" fmla="val 13739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4824204" y="5558557"/>
            <a:ext cx="2795175" cy="1108205"/>
          </a:xfrm>
          <a:prstGeom prst="wedgeRoundRectCallout">
            <a:avLst>
              <a:gd name="adj1" fmla="val 701"/>
              <a:gd name="adj2" fmla="val -71464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258830" y="4246021"/>
            <a:ext cx="2795175" cy="1108205"/>
          </a:xfrm>
          <a:prstGeom prst="wedgeRoundRectCallout">
            <a:avLst>
              <a:gd name="adj1" fmla="val 61150"/>
              <a:gd name="adj2" fmla="val -56217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258830" y="1081690"/>
            <a:ext cx="2795175" cy="1108205"/>
          </a:xfrm>
          <a:prstGeom prst="wedgeRoundRectCallout">
            <a:avLst>
              <a:gd name="adj1" fmla="val 63284"/>
              <a:gd name="adj2" fmla="val 56788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object 2"/>
          <p:cNvSpPr/>
          <p:nvPr/>
        </p:nvSpPr>
        <p:spPr>
          <a:xfrm>
            <a:off x="0" y="0"/>
            <a:ext cx="12179886" cy="5347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2800" b="1" dirty="0"/>
              <a:t>Направления увеличения доходной базы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866820" y="955393"/>
            <a:ext cx="42042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>
                <a:solidFill>
                  <a:srgbClr val="444444"/>
                </a:solidFill>
                <a:latin typeface="Open Sans"/>
              </a:rPr>
              <a:t>Работа с администраторами доходов бюджета </a:t>
            </a:r>
            <a:r>
              <a:rPr lang="ru-RU" sz="1200" i="1" dirty="0" smtClean="0">
                <a:solidFill>
                  <a:srgbClr val="444444"/>
                </a:solidFill>
                <a:latin typeface="Open Sans"/>
              </a:rPr>
              <a:t>МО «Угранский муниципальный округ» Смоленской области, </a:t>
            </a:r>
            <a:r>
              <a:rPr lang="ru-RU" sz="1200" i="1" dirty="0">
                <a:solidFill>
                  <a:srgbClr val="444444"/>
                </a:solidFill>
                <a:latin typeface="Open Sans"/>
              </a:rPr>
              <a:t>направленная на повышение качества администрирования доходных источников, повышение уровня ответственности за выполнение прогнозных показателей, снижение недоимки по администрируемым платежам</a:t>
            </a:r>
            <a:endParaRPr lang="ru-RU" sz="1200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1058" y="1128596"/>
            <a:ext cx="23218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>
                <a:solidFill>
                  <a:srgbClr val="444444"/>
                </a:solidFill>
                <a:latin typeface="Open Sans" panose="020B0606030504020204"/>
              </a:rPr>
              <a:t>Работа с организациями, выплачивающими заработную плату работникам ниже прожиточного минимума</a:t>
            </a:r>
            <a:endParaRPr lang="ru-RU" sz="1200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8830" y="4562077"/>
            <a:ext cx="28589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>
                <a:solidFill>
                  <a:srgbClr val="444444"/>
                </a:solidFill>
                <a:latin typeface="Open Sans" panose="020B0606030504020204"/>
              </a:rPr>
              <a:t>Организация работы по информированию граждан о сроках уплаты налогов</a:t>
            </a:r>
            <a:endParaRPr lang="ru-RU" sz="1200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735894" y="4146577"/>
            <a:ext cx="21170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>
                <a:solidFill>
                  <a:srgbClr val="444444"/>
                </a:solidFill>
                <a:latin typeface="Open Sans" panose="020B0606030504020204"/>
              </a:rPr>
              <a:t>Проведение мероприятий, направленных на снижение недоимки по налоговым платежам</a:t>
            </a:r>
            <a:endParaRPr lang="ru-RU" sz="1200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16200" y="734665"/>
            <a:ext cx="2053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solidFill>
                  <a:srgbClr val="444444"/>
                </a:solidFill>
                <a:latin typeface="Open Sans" panose="020B0606030504020204"/>
              </a:rPr>
              <a:t>Анализ эффективности предоставления налоговых льгот</a:t>
            </a:r>
            <a:endParaRPr lang="ru-RU" sz="1200" i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96030" y="5698655"/>
            <a:ext cx="19878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Создание условий для обеспечения устойчивого исполнения местных бюджетов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>
          <a:xfrm>
            <a:off x="9374151" y="6493049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/>
          <p:nvPr/>
        </p:nvSpPr>
        <p:spPr>
          <a:xfrm>
            <a:off x="12113" y="0"/>
            <a:ext cx="12179886" cy="4981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473" y="5410200"/>
            <a:ext cx="2362201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14" y="20743"/>
            <a:ext cx="12740106" cy="429781"/>
          </a:xfrm>
        </p:spPr>
        <p:txBody>
          <a:bodyPr anchor="t">
            <a:normAutofit fontScale="90000"/>
          </a:bodyPr>
          <a:lstStyle/>
          <a:p>
            <a:r>
              <a:rPr lang="ru-RU" sz="3100" b="1" i="1" dirty="0">
                <a:latin typeface="+mn-lt"/>
                <a:ea typeface="Times New Roman" panose="02020603050405020304" pitchFamily="18" charset="0"/>
              </a:rPr>
              <a:t>Основные характеристики </a:t>
            </a:r>
            <a:r>
              <a:rPr lang="ru-RU" sz="3100" b="1" i="1" dirty="0" smtClean="0">
                <a:latin typeface="+mn-lt"/>
                <a:ea typeface="Times New Roman" panose="02020603050405020304" pitchFamily="18" charset="0"/>
              </a:rPr>
              <a:t>к  бюджету </a:t>
            </a:r>
            <a:r>
              <a:rPr lang="ru-RU" sz="3100" b="1" i="1" dirty="0">
                <a:latin typeface="+mn-lt"/>
                <a:ea typeface="Times New Roman" panose="02020603050405020304" pitchFamily="18" charset="0"/>
              </a:rPr>
              <a:t>на </a:t>
            </a:r>
            <a:r>
              <a:rPr lang="ru-RU" sz="3100" b="1" i="1" dirty="0" smtClean="0">
                <a:latin typeface="+mn-lt"/>
                <a:ea typeface="Times New Roman" panose="02020603050405020304" pitchFamily="18" charset="0"/>
              </a:rPr>
              <a:t>2025-2027 годы </a:t>
            </a:r>
            <a:r>
              <a:rPr lang="ru-RU" sz="3200" b="1" i="1" dirty="0" smtClean="0">
                <a:latin typeface="+mn-lt"/>
                <a:ea typeface="Times New Roman" panose="02020603050405020304" pitchFamily="18" charset="0"/>
              </a:rPr>
              <a:t/>
            </a:r>
            <a:br>
              <a:rPr lang="ru-RU" sz="3200" b="1" i="1" dirty="0" smtClean="0">
                <a:latin typeface="+mn-lt"/>
                <a:ea typeface="Times New Roman" panose="02020603050405020304" pitchFamily="18" charset="0"/>
              </a:rPr>
            </a:br>
            <a:endParaRPr lang="ru-RU" sz="3200" b="1" dirty="0">
              <a:solidFill>
                <a:srgbClr val="0070C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26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4" t="-680" r="22345" b="680"/>
          <a:stretch/>
        </p:blipFill>
        <p:spPr>
          <a:xfrm>
            <a:off x="19569" y="5521013"/>
            <a:ext cx="1071818" cy="1303234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130446"/>
              </p:ext>
            </p:extLst>
          </p:nvPr>
        </p:nvGraphicFramePr>
        <p:xfrm>
          <a:off x="847723" y="1181098"/>
          <a:ext cx="10353677" cy="4714878"/>
        </p:xfrm>
        <a:graphic>
          <a:graphicData uri="http://schemas.openxmlformats.org/drawingml/2006/table">
            <a:tbl>
              <a:tblPr/>
              <a:tblGrid>
                <a:gridCol w="2457691"/>
                <a:gridCol w="1631488"/>
                <a:gridCol w="1631488"/>
                <a:gridCol w="1115548"/>
                <a:gridCol w="1115548"/>
                <a:gridCol w="1199214"/>
                <a:gridCol w="1202700"/>
              </a:tblGrid>
              <a:tr h="7245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Отчетный финансовый  2023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Текущий финансовый 2024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год (проект бюджета)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в % к утвержденному бюджету на 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68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Прогноз исполнения бюджета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700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(гр.5/гр3*100)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77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I.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ДОХОДЫ,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545 226,40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583 149,90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415 802,60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366 948,10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376 861,40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861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т.ч.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61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Налоговые и неналоговые доходы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84 721,20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109 022,90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110007,6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129,85</a:t>
                      </a:r>
                    </a:p>
                  </a:txBody>
                  <a:tcPr marL="3429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113 410,10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130 163,70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1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460505,2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474127,0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305795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66,40</a:t>
                      </a:r>
                    </a:p>
                  </a:txBody>
                  <a:tcPr marL="3429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253 538,00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246 697,70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6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II.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521194,4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608916,2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415802,60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79,78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366 948,10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376861,4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3126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III.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ДЕФИЦИТ (-) / ПРОФИЦИТ (+)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24 032,00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-25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766,30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619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IV.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ИСТОЧНИКИ ФИНОНСИРОВАНИЯ ДЕФЕЦИТА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24 032,00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-25 766,30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145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/>
          <p:nvPr/>
        </p:nvSpPr>
        <p:spPr>
          <a:xfrm>
            <a:off x="12114" y="0"/>
            <a:ext cx="12179886" cy="341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/>
          </a:p>
        </p:txBody>
      </p:sp>
      <p:sp>
        <p:nvSpPr>
          <p:cNvPr id="4" name="TextBox 1"/>
          <p:cNvSpPr txBox="1"/>
          <p:nvPr/>
        </p:nvSpPr>
        <p:spPr>
          <a:xfrm>
            <a:off x="0" y="76384"/>
            <a:ext cx="12179886" cy="264919"/>
          </a:xfrm>
          <a:prstGeom prst="rect">
            <a:avLst/>
          </a:prstGeom>
        </p:spPr>
        <p:txBody>
          <a:bodyPr wrap="none" rtlCol="0" anchor="b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800" dirty="0"/>
          </a:p>
          <a:p>
            <a:r>
              <a:rPr lang="ru-RU" sz="1800" b="1" dirty="0"/>
              <a:t>ОБЪЕМ И СТРУКТУРА НАЛОГОВЫХ </a:t>
            </a:r>
            <a:r>
              <a:rPr lang="ru-RU" sz="1800" b="1" dirty="0" smtClean="0"/>
              <a:t> и НЕНАЛОГОВЫХ ДОХОДОВ </a:t>
            </a:r>
            <a:r>
              <a:rPr lang="ru-RU" sz="1800" b="1" dirty="0"/>
              <a:t>БЮДЖЕТА 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018169913"/>
              </p:ext>
            </p:extLst>
          </p:nvPr>
        </p:nvGraphicFramePr>
        <p:xfrm>
          <a:off x="77302" y="5086350"/>
          <a:ext cx="11573067" cy="1791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2" name="docshape104" descr="F:\Новая папка\РАБОЧЕЕ\Бюджет_для_граждан\2021\картинки\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739" y="341303"/>
            <a:ext cx="1083261" cy="18105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436686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27</a:t>
            </a:fld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131815"/>
              </p:ext>
            </p:extLst>
          </p:nvPr>
        </p:nvGraphicFramePr>
        <p:xfrm>
          <a:off x="333374" y="417685"/>
          <a:ext cx="10972800" cy="4754390"/>
        </p:xfrm>
        <a:graphic>
          <a:graphicData uri="http://schemas.openxmlformats.org/drawingml/2006/table">
            <a:tbl>
              <a:tblPr/>
              <a:tblGrid>
                <a:gridCol w="4262399"/>
                <a:gridCol w="1574400"/>
                <a:gridCol w="1536000"/>
                <a:gridCol w="1449600"/>
                <a:gridCol w="1126401"/>
                <a:gridCol w="1024000"/>
              </a:tblGrid>
              <a:tr h="34707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Отчетный финансовый  2023 год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Текущий финансовый 2024 год (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Прогноз исполнения бюджета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          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(Проект бюджета)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37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5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82 014,10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101 458,90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110 007,60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113 410,10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130 163,70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5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НАЛОГОВЫЕ ДОХОДЫ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75 799,10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94 866,70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104 827,90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108 057,60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124 598,90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37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прибыль, доходы 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29 030,80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36 396,20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38 664,90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40 495,00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45 196,50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42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 на товары (услуги) реализуемые на территории РФ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29 772,70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28 852,60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33 092,40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33 258,00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43 834,20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9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 на совокупный доход 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2 260,60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2 804,10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3 159,50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3 337,80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3 516,00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31190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1 640,30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1 811,30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2 153,30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2 267,90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2 385,60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9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Единый сельскохозяйственный налог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295,30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32,80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36,20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39,80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90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325,00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960,00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973,20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1 033,70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1 090,60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9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имущество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7 154,20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7 493,80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8 738,50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8 907,00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9 110,00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559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имущество физических лиц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2 071,40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2 058,20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2 746,70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2 837,30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2 931,00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9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Земельный налог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5 082,80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5 435,60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5 991,80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6 069,70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6 179,00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27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Налоги, сборы и регулярные платежи за пользование природными ресурсами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6 776,80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18 500,00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20 157,80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21 004,40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21 844,60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9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Государственная пошлина 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804,00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820,00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1 014,80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1 055,40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1 097,60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51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НЕНАЛОГОВЫЕ ДОХОДЫ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6 215,00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6 592,20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5 179,70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5 352,50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5 564,80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32958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 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3 636,20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4 585,00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4 772,50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4 962,00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5 149,20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94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Платежи при пользовании природными ресурсами 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15,60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16,60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13,20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13,90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14,10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0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оказания платных услуг 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2 127,70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1 000,00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4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продажи материальных и нематериальных активов 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2 707,00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6 564,00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5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Штрафы, санкции, возмещение ущерба 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135,50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720,60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394,00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376,60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401,50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5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Прочие неналоговые доходы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300,00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270,00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972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535726349"/>
              </p:ext>
            </p:extLst>
          </p:nvPr>
        </p:nvGraphicFramePr>
        <p:xfrm>
          <a:off x="-66676" y="352426"/>
          <a:ext cx="12258675" cy="6505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object 2"/>
          <p:cNvSpPr/>
          <p:nvPr/>
        </p:nvSpPr>
        <p:spPr>
          <a:xfrm>
            <a:off x="12114" y="0"/>
            <a:ext cx="12179886" cy="3524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2400" b="1" dirty="0"/>
              <a:t>ОБЪЕМ И СТРУКТУРА НАЛОГОВЫХ ДОХОДОВ БЮДЖЕТА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28</a:t>
            </a:fld>
            <a:endParaRPr lang="ru-RU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680138336"/>
              </p:ext>
            </p:extLst>
          </p:nvPr>
        </p:nvGraphicFramePr>
        <p:xfrm>
          <a:off x="257175" y="533400"/>
          <a:ext cx="7820025" cy="2038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0011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7478" r="18948"/>
          <a:stretch/>
        </p:blipFill>
        <p:spPr>
          <a:xfrm>
            <a:off x="6746065" y="1465936"/>
            <a:ext cx="1742536" cy="4493141"/>
          </a:xfrm>
          <a:prstGeom prst="rect">
            <a:avLst/>
          </a:prstGeom>
        </p:spPr>
      </p:pic>
      <p:sp>
        <p:nvSpPr>
          <p:cNvPr id="8" name="object 2"/>
          <p:cNvSpPr/>
          <p:nvPr/>
        </p:nvSpPr>
        <p:spPr>
          <a:xfrm>
            <a:off x="12114" y="0"/>
            <a:ext cx="12179886" cy="3413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/>
          </a:p>
        </p:txBody>
      </p:sp>
      <p:sp>
        <p:nvSpPr>
          <p:cNvPr id="4" name="TextBox 1"/>
          <p:cNvSpPr txBox="1"/>
          <p:nvPr/>
        </p:nvSpPr>
        <p:spPr>
          <a:xfrm>
            <a:off x="0" y="76384"/>
            <a:ext cx="12179886" cy="264919"/>
          </a:xfrm>
          <a:prstGeom prst="rect">
            <a:avLst/>
          </a:prstGeom>
        </p:spPr>
        <p:txBody>
          <a:bodyPr wrap="none" rtlCol="0" anchor="b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800" dirty="0"/>
          </a:p>
          <a:p>
            <a:r>
              <a:rPr lang="ru-RU" sz="1800" b="1" dirty="0" smtClean="0"/>
              <a:t>ДОРОЖНЫЙ ФОНД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436686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29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2897" y="314957"/>
            <a:ext cx="115157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 формирования и использования 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бюджетных ассигнований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дорожного фонда муниципального образования « Угранский  </a:t>
            </a:r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округ»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</a:t>
            </a:r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r>
              <a:rPr lang="ru-RU" sz="1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Дорожный </a:t>
            </a:r>
            <a:r>
              <a:rPr lang="ru-RU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фонд -часть средств бюджета, подлежащая использованию в целях финансового обеспечения дорожной деятельности в </a:t>
            </a:r>
            <a:r>
              <a:rPr lang="ru-RU" sz="1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отношении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 общего пользования местного значения муниципального образования </a:t>
            </a:r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«Угранский муниципальный округ»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области.</a:t>
            </a:r>
            <a:r>
              <a:rPr lang="ru-RU" sz="1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i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автомобильных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509180" y="6492875"/>
            <a:ext cx="11866539" cy="336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55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Бюджетные ассигнования дорожного фонда не могут быть использованы на цели, </a:t>
            </a:r>
            <a:r>
              <a:rPr lang="ru-RU" sz="155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</a:t>
            </a:r>
            <a:r>
              <a:rPr lang="ru-RU" sz="155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соответствующие их назначению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1233" y="5959077"/>
            <a:ext cx="897389" cy="878142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551825"/>
              </p:ext>
            </p:extLst>
          </p:nvPr>
        </p:nvGraphicFramePr>
        <p:xfrm>
          <a:off x="12114" y="1076770"/>
          <a:ext cx="7041940" cy="5310410"/>
        </p:xfrm>
        <a:graphic>
          <a:graphicData uri="http://schemas.openxmlformats.org/drawingml/2006/table">
            <a:tbl>
              <a:tblPr/>
              <a:tblGrid>
                <a:gridCol w="7041940"/>
              </a:tblGrid>
              <a:tr h="1438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ФОРМИРОВАНИЕДОРОЖНОГО ФОНДА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163661">
                <a:tc>
                  <a:txBody>
                    <a:bodyPr/>
                    <a:lstStyle/>
                    <a:p>
                      <a:pPr indent="29146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бюджетных ассигнований муниципального дорожного фонда утверждается решением Угранского окружного Совета депутатов (далее – Совет депутатов) о бюджете на очередной финансовый год (очередной финансовый год и плановый период) в размере не менее прогнозируемого объема доходов бюджета муниципального образования «Угранский муниципальный округ» Смоленской области (далее - бюджет муниципального округа) от: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акцизов на автомобильный бензин, прямогонный бензин, дизельное топливо, моторные масла для дизельных и (или) карбюраторных (</a:t>
                      </a:r>
                      <a:r>
                        <a:rPr lang="ru-RU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инжекторных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двигателей, производимые на территории Российской Федерации, подлежащих зачислению в бюджет муниципального округа;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денежных средств, поступающих в бюджет муниципального округа от уплаты неустоек (штрафов, пеней), а также от возмещения убытков муниципального заказчика, взысканных в установленном порядке в связи с нарушением исполнителем (подрядчиком) условий муниципального контракта или иных договоров, финансируемых за счет средств дорожного фонда, или в связи с уклонением от заключения таких контракта или иных договоров;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поступлений в виде межбюджетных трансфертов (субсидий), из бюджетов бюджетной системы Российской Федерации на финансовое обеспечение дорожной деятельности в отношении автомобильных дорог общего пользования местного значения;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безвозмездных поступлений от физических и юридических лиц на финансовое обеспечение дорожной деятельности, в том числе добровольных пожертвований, в отношении автомобильных дорог общего пользования местного значения;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денежных средств, внесенных участником конкурса или аукциона, проводимых в целях заключения муниципального контракта, финансируемого за счет средств дорожного фонда муниципального округа в качестве обеспечения заявки на участие в таком конкурсе или аукционе в случае уклонения участника конкурса или аукциона от заключения такого контракта и в иных случаях, установленных законодательством Российской Федерации.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291465" algn="just">
                        <a:lnSpc>
                          <a:spcPts val="99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Бюджетные ассигнования муниципального дорожного фонда, не использованные в текущем финансовом году, направляются на увеличение бюджетных ассигнований муниципального дорожного фонда в очередном финансовом году.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бюджетных ассигнований муниципального дорожного фонда: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подлежит увеличению в текущем финансовом году и (или) очередном финансовом году на положительную разницу между фактически поступившим и </a:t>
                      </a: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прогнозировавшимся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объемом доходов бюджета муниципального округа, учитываемых при формировании муниципального дорожного фонда;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может быть уменьшен в текущем финансовом году и (или) очередном финансовом году на отрицательную разницу между фактически поступившим и </a:t>
                      </a: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прогнозировавшимся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объемом доходов бюджета муниципального округа, учитываемых при формировании муниципального дорожного фонда.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бюджетных ассигнований муниципального дорожного фонда подлежит корректировке путем внесения в установленном порядке изменений в сводную бюджетную роспись бюджета муниципального округа.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99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Объем бюджетных ассигнований, предусмотренных для исполнения бюджетных обязательств формируется в соответствии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 </a:t>
                      </a:r>
                      <a:r>
                        <a:rPr lang="ru-RU" sz="90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Положением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 порядке осуществления мероприятий, связанных с разработкой проекта решения о бюджете муниципального образования «Угранский  муниципальный округ» Смоленской области на очередной финансовый год (на очередной финансовый год и плановый период), подготовкой документов и материалов, обязательных для предоставления одновременно с проектом решения о бюджете на очередной финансовый год (на очередной финансовый год и плановый период)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7964680" y="981534"/>
            <a:ext cx="4215206" cy="5024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ДОРОЖНОГО </a:t>
            </a:r>
            <a:r>
              <a:rPr lang="ru-RU" sz="105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ФОНДА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муниципального дорожного фонда направляются на: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ремонт действующей сети автомобильных дорог общего пользования местного значения и искусственных сооружений на них;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Проектирование, строительство (реконструкцию) и капитальный ремонт автомобильных дорог общего пользования местного значения и искусственных сооружений на них;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проектно-изыскательских работ в области дорожной деятельности;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–строительной техники, необходимой для осуществления дорожной деятельности;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и ремонт дворовых территорий многоквартирных домов, проездов к дворовым территориям многоквартирных домов населенных пунктов муниципального образования «Угранский муниципальный округ» Смоленской области.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прочих мероприятий, необходимых для развития и функционирования сети автомобильных дорог общего пользования местного значения.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бюджетных ассигнований муниципального дорожного фонда осуществляется в рамках реализации муниципальной программы муниципального образования «Угранский муниципальный округ» Смоленской области «Развитие дорожно-транспортного комплекса муниципального образования «Угранский муниципальный округ» Смоленской области.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Операции со средствами муниципального дорожного фонда отражаются на едином счете бюджета муниципального округа, открытом в территориальном органе Федерального казначейства.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Учет операций со средствами муниципального дорожного фонда осуществляется в порядке, установленном для учета операций со средствами бюджета муниципального округа.</a:t>
            </a:r>
          </a:p>
        </p:txBody>
      </p:sp>
    </p:spTree>
    <p:extLst>
      <p:ext uri="{BB962C8B-B14F-4D97-AF65-F5344CB8AC3E}">
        <p14:creationId xmlns:p14="http://schemas.microsoft.com/office/powerpoint/2010/main" val="350749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905000" cy="6858000"/>
          </a:xfrm>
          <a:custGeom>
            <a:avLst/>
            <a:gdLst/>
            <a:ahLst/>
            <a:cxnLst/>
            <a:rect l="l" t="t" r="r" b="b"/>
            <a:pathLst>
              <a:path w="1905000" h="6858000">
                <a:moveTo>
                  <a:pt x="0" y="6857996"/>
                </a:moveTo>
                <a:lnTo>
                  <a:pt x="1905000" y="6857996"/>
                </a:lnTo>
                <a:lnTo>
                  <a:pt x="1905000" y="0"/>
                </a:lnTo>
                <a:lnTo>
                  <a:pt x="0" y="0"/>
                </a:lnTo>
                <a:lnTo>
                  <a:pt x="0" y="6857996"/>
                </a:lnTo>
                <a:close/>
              </a:path>
            </a:pathLst>
          </a:custGeom>
          <a:solidFill>
            <a:srgbClr val="0055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22477" y="1432381"/>
            <a:ext cx="647700" cy="382142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750"/>
              </a:lnSpc>
            </a:pPr>
            <a:r>
              <a:rPr sz="4900" b="1" spc="-10" dirty="0">
                <a:solidFill>
                  <a:srgbClr val="FFFFFF"/>
                </a:solidFill>
                <a:latin typeface="Calibri"/>
                <a:cs typeface="Calibri"/>
              </a:rPr>
              <a:t>СОДЕРЖАНИЕ</a:t>
            </a:r>
            <a:endParaRPr sz="4900">
              <a:latin typeface="Calibri"/>
              <a:cs typeface="Calibri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3</a:t>
            </a:fld>
            <a:endParaRPr lang="ru-RU" dirty="0"/>
          </a:p>
        </p:txBody>
      </p:sp>
      <p:sp>
        <p:nvSpPr>
          <p:cNvPr id="6" name="object 5"/>
          <p:cNvSpPr txBox="1"/>
          <p:nvPr/>
        </p:nvSpPr>
        <p:spPr>
          <a:xfrm>
            <a:off x="2452647" y="151500"/>
            <a:ext cx="7836490" cy="655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5275" indent="-285750" defTabSz="685800" fontAlgn="auto">
              <a:spcBef>
                <a:spcPts val="4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spc="-4" dirty="0" smtClean="0">
                <a:latin typeface="Calibri "/>
              </a:rPr>
              <a:t>Глоссарий…………………………………………………………………………………………………… .4-12</a:t>
            </a:r>
            <a:endParaRPr lang="ru-RU" sz="1300" i="1" spc="-4" dirty="0">
              <a:latin typeface="Calibri "/>
            </a:endParaRPr>
          </a:p>
          <a:p>
            <a:pPr marL="295275" indent="-285750" defTabSz="685800" fontAlgn="auto">
              <a:spcBef>
                <a:spcPts val="71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spc="-4" dirty="0" smtClean="0">
                <a:latin typeface="Calibri "/>
              </a:rPr>
              <a:t>Бюджетный процесс……………………………………………………………………………………….…13</a:t>
            </a:r>
          </a:p>
          <a:p>
            <a:pPr marL="295275" indent="-285750" defTabSz="685800">
              <a:spcBef>
                <a:spcPts val="71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spc="-4" dirty="0">
                <a:latin typeface="Calibri "/>
              </a:rPr>
              <a:t>Участие граждан в бюджетном  процессе. . . . . . . . . . ……………………………………. . . .  .. </a:t>
            </a:r>
            <a:r>
              <a:rPr lang="ru-RU" sz="1300" i="1" spc="-4" dirty="0" smtClean="0">
                <a:latin typeface="Calibri "/>
              </a:rPr>
              <a:t>14-16</a:t>
            </a:r>
            <a:endParaRPr lang="ru-RU" sz="1300" i="1" spc="-4" dirty="0">
              <a:latin typeface="Calibri "/>
            </a:endParaRPr>
          </a:p>
          <a:p>
            <a:pPr marL="295275" indent="-285750" defTabSz="685800" fontAlgn="auto">
              <a:spcBef>
                <a:spcPts val="71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spc="-4" dirty="0" smtClean="0">
                <a:latin typeface="Calibri "/>
              </a:rPr>
              <a:t> </a:t>
            </a:r>
            <a:r>
              <a:rPr lang="ru-RU" sz="1300" i="1" dirty="0">
                <a:latin typeface="Calibri "/>
              </a:rPr>
              <a:t>Нормативная  </a:t>
            </a:r>
            <a:r>
              <a:rPr lang="ru-RU" sz="1300" i="1" spc="-5" dirty="0">
                <a:latin typeface="Calibri "/>
              </a:rPr>
              <a:t>база</a:t>
            </a:r>
            <a:r>
              <a:rPr lang="ru-RU" sz="1300" i="1" spc="-90" dirty="0">
                <a:latin typeface="Calibri "/>
              </a:rPr>
              <a:t> </a:t>
            </a:r>
            <a:r>
              <a:rPr lang="ru-RU" sz="1300" i="1" spc="-5" dirty="0">
                <a:latin typeface="Calibri "/>
              </a:rPr>
              <a:t>формирования проекта бюджета</a:t>
            </a:r>
            <a:r>
              <a:rPr lang="ru-RU" sz="1300" i="1" spc="-5" dirty="0" smtClean="0">
                <a:latin typeface="Calibri "/>
              </a:rPr>
              <a:t>………………………………………………..17</a:t>
            </a:r>
            <a:endParaRPr lang="ru-RU" sz="1300" i="1" dirty="0">
              <a:latin typeface="Calibri "/>
            </a:endParaRPr>
          </a:p>
          <a:p>
            <a:pPr marL="295275" indent="-285750" defTabSz="685800" fontAlgn="auto">
              <a:spcBef>
                <a:spcPts val="71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>
                <a:latin typeface="Calibri "/>
              </a:rPr>
              <a:t>На </a:t>
            </a:r>
            <a:r>
              <a:rPr lang="ru-RU" sz="1300" i="1" spc="-5" dirty="0">
                <a:latin typeface="Calibri "/>
              </a:rPr>
              <a:t>чем  </a:t>
            </a:r>
            <a:r>
              <a:rPr lang="ru-RU" sz="1300" i="1" dirty="0">
                <a:latin typeface="Calibri "/>
              </a:rPr>
              <a:t>осн</a:t>
            </a:r>
            <a:r>
              <a:rPr lang="ru-RU" sz="1300" i="1" spc="-10" dirty="0">
                <a:latin typeface="Calibri "/>
              </a:rPr>
              <a:t>о</a:t>
            </a:r>
            <a:r>
              <a:rPr lang="ru-RU" sz="1300" i="1" dirty="0">
                <a:latin typeface="Calibri "/>
              </a:rPr>
              <a:t>вано </a:t>
            </a:r>
            <a:r>
              <a:rPr lang="ru-RU" sz="1300" i="1" spc="-5" dirty="0">
                <a:latin typeface="Calibri "/>
              </a:rPr>
              <a:t>составление </a:t>
            </a:r>
            <a:r>
              <a:rPr lang="ru-RU" sz="1300" i="1" spc="-5" dirty="0" smtClean="0">
                <a:latin typeface="Calibri "/>
              </a:rPr>
              <a:t>бюджета муниципального округа………………………………..….18</a:t>
            </a:r>
            <a:endParaRPr lang="ru-RU" sz="1300" i="1" dirty="0">
              <a:latin typeface="Calibri "/>
            </a:endParaRPr>
          </a:p>
          <a:p>
            <a:pPr marL="295275" indent="-285750" defTabSz="685800" fontAlgn="auto">
              <a:spcBef>
                <a:spcPts val="71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>
                <a:ln w="0"/>
                <a:latin typeface="Calibri "/>
                <a:ea typeface="Calibri" panose="020F0502020204030204" pitchFamily="34" charset="0"/>
              </a:rPr>
              <a:t>Принцип прозрачности (открытости) бюджетной системы РФ</a:t>
            </a:r>
            <a:r>
              <a:rPr lang="ru-RU" sz="1300" i="1" dirty="0" smtClean="0">
                <a:ln w="0"/>
                <a:latin typeface="Calibri "/>
                <a:ea typeface="Calibri" panose="020F0502020204030204" pitchFamily="34" charset="0"/>
              </a:rPr>
              <a:t>……………………………….....19</a:t>
            </a:r>
            <a:endParaRPr lang="ru-RU" sz="1300" i="1" dirty="0">
              <a:ln w="0"/>
              <a:latin typeface="Calibri "/>
              <a:ea typeface="Calibri" panose="020F0502020204030204" pitchFamily="34" charset="0"/>
            </a:endParaRPr>
          </a:p>
          <a:p>
            <a:pPr marL="295275" indent="-285750" defTabSz="685800" fontAlgn="auto">
              <a:spcBef>
                <a:spcPts val="71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spc="-5" dirty="0">
                <a:latin typeface="Calibri "/>
              </a:rPr>
              <a:t>Основные параметры </a:t>
            </a:r>
            <a:r>
              <a:rPr lang="ru-RU" sz="1300" i="1" dirty="0">
                <a:latin typeface="Calibri "/>
              </a:rPr>
              <a:t>социально-экономического  </a:t>
            </a:r>
            <a:r>
              <a:rPr lang="ru-RU" sz="1300" i="1" spc="-5" dirty="0">
                <a:latin typeface="Calibri "/>
              </a:rPr>
              <a:t>развития</a:t>
            </a:r>
            <a:r>
              <a:rPr lang="ru-RU" sz="1300" i="1" spc="-5" dirty="0" smtClean="0">
                <a:latin typeface="Calibri "/>
              </a:rPr>
              <a:t>…………………………………....20-21</a:t>
            </a:r>
            <a:endParaRPr lang="ru-RU" sz="1300" i="1" dirty="0">
              <a:ln w="0"/>
              <a:latin typeface="Calibri "/>
              <a:ea typeface="Calibri" panose="020F0502020204030204" pitchFamily="34" charset="0"/>
            </a:endParaRPr>
          </a:p>
          <a:p>
            <a:pPr marL="295275" indent="-285750" defTabSz="685800" fontAlgn="auto">
              <a:spcBef>
                <a:spcPts val="71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>
                <a:latin typeface="Calibri "/>
              </a:rPr>
              <a:t>Основные задачи бюджетной и налоговой политики МО</a:t>
            </a:r>
            <a:r>
              <a:rPr lang="ru-RU" sz="1300" i="1" dirty="0" smtClean="0">
                <a:latin typeface="Calibri "/>
              </a:rPr>
              <a:t>……………………………………………..22</a:t>
            </a:r>
          </a:p>
          <a:p>
            <a:pPr marL="295275" indent="-285750" defTabSz="685800" fontAlgn="auto">
              <a:spcBef>
                <a:spcPts val="71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 smtClean="0">
                <a:latin typeface="Calibri "/>
              </a:rPr>
              <a:t>Межбюджетные отношения ……………………..………………………………………………………..23</a:t>
            </a:r>
            <a:endParaRPr lang="ru-RU" sz="1300" i="1" dirty="0">
              <a:latin typeface="Calibri "/>
            </a:endParaRPr>
          </a:p>
          <a:p>
            <a:pPr marL="295275" indent="-285750" defTabSz="685800" fontAlgn="auto">
              <a:spcBef>
                <a:spcPts val="71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>
                <a:latin typeface="Calibri "/>
              </a:rPr>
              <a:t>Комиссии по увеличению поступления доходов в бюджет</a:t>
            </a:r>
            <a:r>
              <a:rPr lang="ru-RU" sz="1300" i="1" dirty="0" smtClean="0">
                <a:latin typeface="Calibri "/>
              </a:rPr>
              <a:t>…………………………………………...24</a:t>
            </a:r>
            <a:endParaRPr lang="ru-RU" sz="1300" i="1" dirty="0">
              <a:latin typeface="Calibri "/>
            </a:endParaRPr>
          </a:p>
          <a:p>
            <a:pPr marL="295275" indent="-285750" defTabSz="685800" fontAlgn="auto">
              <a:spcBef>
                <a:spcPts val="71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>
                <a:latin typeface="Calibri "/>
              </a:rPr>
              <a:t>Направления увеличения доходной базы</a:t>
            </a:r>
            <a:r>
              <a:rPr lang="ru-RU" sz="1300" i="1" dirty="0" smtClean="0">
                <a:latin typeface="Calibri "/>
              </a:rPr>
              <a:t>…………………………………………………………………25</a:t>
            </a:r>
            <a:endParaRPr lang="ru-RU" sz="1300" i="1" dirty="0">
              <a:latin typeface="Calibri "/>
            </a:endParaRPr>
          </a:p>
          <a:p>
            <a:pPr marL="295275" indent="-285750" defTabSz="685800" fontAlgn="auto">
              <a:spcBef>
                <a:spcPts val="71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spc="-4" dirty="0">
                <a:latin typeface="Calibri "/>
              </a:rPr>
              <a:t>Основные </a:t>
            </a:r>
            <a:r>
              <a:rPr lang="ru-RU" sz="1300" i="1" spc="-8" dirty="0">
                <a:latin typeface="Calibri "/>
              </a:rPr>
              <a:t>характеристики бюджета </a:t>
            </a:r>
            <a:r>
              <a:rPr lang="ru-RU" sz="1300" i="1" spc="-4" dirty="0">
                <a:latin typeface="Calibri "/>
              </a:rPr>
              <a:t>. . . . . . . . . . . . . . . . </a:t>
            </a:r>
            <a:r>
              <a:rPr lang="ru-RU" sz="1300" i="1" spc="-4" dirty="0" smtClean="0">
                <a:latin typeface="Calibri "/>
              </a:rPr>
              <a:t>……………………………………... </a:t>
            </a:r>
            <a:r>
              <a:rPr lang="ru-RU" sz="1300" i="1" spc="-4" dirty="0">
                <a:latin typeface="Calibri "/>
              </a:rPr>
              <a:t>. . .</a:t>
            </a:r>
            <a:r>
              <a:rPr lang="ru-RU" sz="1300" i="1" spc="98" dirty="0">
                <a:latin typeface="Calibri "/>
              </a:rPr>
              <a:t> </a:t>
            </a:r>
            <a:r>
              <a:rPr lang="ru-RU" sz="1300" i="1" spc="98" dirty="0" smtClean="0">
                <a:latin typeface="Calibri "/>
              </a:rPr>
              <a:t>..</a:t>
            </a:r>
            <a:r>
              <a:rPr lang="ru-RU" sz="1300" i="1" spc="4" dirty="0" smtClean="0">
                <a:latin typeface="Calibri "/>
              </a:rPr>
              <a:t>26</a:t>
            </a:r>
            <a:endParaRPr lang="ru-RU" sz="1300" i="1" spc="4" dirty="0">
              <a:latin typeface="Calibri "/>
            </a:endParaRPr>
          </a:p>
          <a:p>
            <a:pPr marL="295275" indent="-285750" defTabSz="685800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>
                <a:latin typeface="Calibri "/>
              </a:rPr>
              <a:t>Объем и структура налоговых доходов бюджета</a:t>
            </a:r>
            <a:r>
              <a:rPr lang="ru-RU" sz="1300" i="1" dirty="0" smtClean="0">
                <a:latin typeface="Calibri "/>
              </a:rPr>
              <a:t>………...……………………………………….27-28</a:t>
            </a:r>
          </a:p>
          <a:p>
            <a:pPr marL="295275" indent="-285750" defTabSz="685800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 smtClean="0">
                <a:latin typeface="Calibri "/>
              </a:rPr>
              <a:t>Дорожный фонд……………………………………………………………………………………………29-30 Какие  </a:t>
            </a:r>
            <a:r>
              <a:rPr lang="ru-RU" sz="1300" i="1" dirty="0">
                <a:latin typeface="Calibri "/>
              </a:rPr>
              <a:t>налоги уплачивают в местный бюджет граждане муниципального образования</a:t>
            </a:r>
            <a:r>
              <a:rPr lang="ru-RU" sz="1300" i="1" dirty="0" smtClean="0">
                <a:latin typeface="Calibri "/>
              </a:rPr>
              <a:t>?........31 </a:t>
            </a:r>
          </a:p>
          <a:p>
            <a:pPr marL="295275" indent="-285750" defTabSz="685800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 smtClean="0">
                <a:latin typeface="Calibri "/>
              </a:rPr>
              <a:t>Нормативы </a:t>
            </a:r>
            <a:r>
              <a:rPr lang="ru-RU" sz="1300" i="1" dirty="0">
                <a:latin typeface="Calibri "/>
              </a:rPr>
              <a:t>зачисления налогов на территории МО</a:t>
            </a:r>
            <a:r>
              <a:rPr lang="ru-RU" sz="1300" i="1" dirty="0" smtClean="0">
                <a:latin typeface="Calibri "/>
              </a:rPr>
              <a:t>………………………………………….…..32-33</a:t>
            </a:r>
            <a:endParaRPr lang="ru-RU" sz="1300" i="1" dirty="0">
              <a:latin typeface="Calibri "/>
            </a:endParaRPr>
          </a:p>
          <a:p>
            <a:pPr marL="295275" indent="-285750" defTabSz="685800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>
                <a:latin typeface="Calibri "/>
              </a:rPr>
              <a:t>Некоторые особенности планирования доходов</a:t>
            </a:r>
            <a:r>
              <a:rPr lang="ru-RU" sz="1300" i="1" dirty="0" smtClean="0">
                <a:latin typeface="Calibri "/>
              </a:rPr>
              <a:t>………………………………………………...........34</a:t>
            </a:r>
            <a:endParaRPr lang="ru-RU" sz="1300" i="1" dirty="0">
              <a:latin typeface="Calibri "/>
            </a:endParaRPr>
          </a:p>
          <a:p>
            <a:pPr marL="295275" indent="-285750" defTabSz="685800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>
                <a:latin typeface="Calibri "/>
              </a:rPr>
              <a:t>Основные налогоплательщики </a:t>
            </a:r>
            <a:r>
              <a:rPr lang="ru-RU" sz="1300" i="1" dirty="0" smtClean="0">
                <a:latin typeface="Calibri "/>
              </a:rPr>
              <a:t>…………………………...……………………………………………....35</a:t>
            </a:r>
            <a:endParaRPr lang="ru-RU" sz="1300" i="1" dirty="0">
              <a:latin typeface="Calibri "/>
            </a:endParaRPr>
          </a:p>
          <a:p>
            <a:pPr marL="295275" indent="-285750" defTabSz="685800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 smtClean="0">
                <a:latin typeface="Calibri "/>
              </a:rPr>
              <a:t>Объем и структура безвозмездных поступлений…………………..……………………………..36-37</a:t>
            </a:r>
          </a:p>
          <a:p>
            <a:pPr marL="295275" indent="-285750" defTabSz="685800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 smtClean="0">
                <a:latin typeface="Calibri "/>
              </a:rPr>
              <a:t>Объём доходов Муниципального округа……………….…………………………………………………38</a:t>
            </a:r>
          </a:p>
          <a:p>
            <a:pPr marL="295275" indent="-285750" defTabSz="685800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 smtClean="0">
                <a:latin typeface="Calibri "/>
              </a:rPr>
              <a:t>Информация </a:t>
            </a:r>
            <a:r>
              <a:rPr lang="ru-RU" sz="1300" i="1" dirty="0">
                <a:latin typeface="Calibri "/>
              </a:rPr>
              <a:t>о доходах и расходах на душу населения</a:t>
            </a:r>
            <a:r>
              <a:rPr lang="ru-RU" sz="1300" i="1" dirty="0" smtClean="0">
                <a:latin typeface="Calibri "/>
              </a:rPr>
              <a:t>……………………………………….............39</a:t>
            </a:r>
            <a:endParaRPr lang="ru-RU" sz="1300" i="1" dirty="0">
              <a:latin typeface="Calibri "/>
            </a:endParaRPr>
          </a:p>
          <a:p>
            <a:pPr marL="295275" indent="-285750" defTabSz="685800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altLang="ru-RU" sz="1300" i="1" dirty="0">
                <a:latin typeface="Calibri "/>
              </a:rPr>
              <a:t>Распределение  бюджетных ассигнований по разделам </a:t>
            </a:r>
            <a:r>
              <a:rPr lang="ru-RU" altLang="ru-RU" sz="1300" i="1" dirty="0" smtClean="0">
                <a:latin typeface="Calibri "/>
              </a:rPr>
              <a:t>расходов………………………………….40</a:t>
            </a:r>
            <a:endParaRPr lang="ru-RU" sz="1300" i="1" dirty="0">
              <a:latin typeface="Calibri "/>
            </a:endParaRPr>
          </a:p>
          <a:p>
            <a:pPr marL="285750" indent="-285750" defTabSz="685800" fontAlgn="auto">
              <a:spcBef>
                <a:spcPts val="26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>
                <a:latin typeface="Calibri "/>
              </a:rPr>
              <a:t>Объем бюджетных ассигнований по разделам расходов МО</a:t>
            </a:r>
            <a:r>
              <a:rPr lang="ru-RU" sz="1300" i="1" dirty="0" smtClean="0">
                <a:latin typeface="Calibri "/>
              </a:rPr>
              <a:t>……………………… ……………......41</a:t>
            </a:r>
          </a:p>
          <a:p>
            <a:pPr marL="285750" indent="-285750" defTabSz="685800" fontAlgn="auto">
              <a:spcBef>
                <a:spcPts val="26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 smtClean="0">
                <a:latin typeface="Calibri "/>
              </a:rPr>
              <a:t>Плановые показатель расходов бюджета……………………………………………………………42-43</a:t>
            </a:r>
          </a:p>
          <a:p>
            <a:pPr marL="285750" indent="-285750" defTabSz="685800" fontAlgn="auto">
              <a:spcBef>
                <a:spcPts val="26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 smtClean="0">
                <a:latin typeface="Calibri "/>
              </a:rPr>
              <a:t>Структура муниципального долга………………………………………………………………………..4</a:t>
            </a:r>
            <a:r>
              <a:rPr lang="en-US" sz="1300" i="1" dirty="0" smtClean="0">
                <a:latin typeface="Calibri "/>
              </a:rPr>
              <a:t>3</a:t>
            </a:r>
            <a:endParaRPr lang="ru-RU" sz="1300" i="1" dirty="0">
              <a:latin typeface="Calibri "/>
            </a:endParaRPr>
          </a:p>
          <a:p>
            <a:pPr marL="285750" indent="-285750" defTabSz="685800" fontAlgn="auto">
              <a:spcBef>
                <a:spcPts val="26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spc="-5" dirty="0">
                <a:latin typeface="Calibri "/>
              </a:rPr>
              <a:t>Плановые показатели </a:t>
            </a:r>
            <a:r>
              <a:rPr lang="ru-RU" sz="1300" i="1" dirty="0">
                <a:latin typeface="Calibri "/>
              </a:rPr>
              <a:t>расходов муниципальных программ </a:t>
            </a:r>
            <a:r>
              <a:rPr lang="ru-RU" sz="1300" i="1" spc="-5" dirty="0">
                <a:latin typeface="Calibri "/>
              </a:rPr>
              <a:t>бюджета МО</a:t>
            </a:r>
            <a:r>
              <a:rPr lang="ru-RU" sz="1300" i="1" spc="-5" dirty="0" smtClean="0">
                <a:latin typeface="Calibri "/>
              </a:rPr>
              <a:t>…………………… .44-57</a:t>
            </a:r>
            <a:endParaRPr lang="ru-RU" sz="1300" i="1" spc="-5" dirty="0">
              <a:latin typeface="Calibri "/>
            </a:endParaRPr>
          </a:p>
          <a:p>
            <a:pPr marL="285750" indent="-285750" defTabSz="685800" fontAlgn="auto">
              <a:spcBef>
                <a:spcPts val="26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altLang="ru-RU" sz="1300" i="1" dirty="0">
                <a:latin typeface="Calibri "/>
                <a:ea typeface="Calibri" panose="020F0502020204030204" pitchFamily="34" charset="0"/>
              </a:rPr>
              <a:t>Расходы </a:t>
            </a:r>
            <a:r>
              <a:rPr lang="ru-RU" altLang="ru-RU" sz="1300" i="1" dirty="0" smtClean="0">
                <a:latin typeface="Calibri "/>
                <a:ea typeface="Calibri" panose="020F0502020204030204" pitchFamily="34" charset="0"/>
              </a:rPr>
              <a:t>бюджета муниципального округа………………………………………………….………..…58</a:t>
            </a:r>
            <a:endParaRPr lang="ru-RU" altLang="ru-RU" sz="1300" i="1" dirty="0">
              <a:latin typeface="Calibri "/>
              <a:ea typeface="Calibri" panose="020F0502020204030204" pitchFamily="34" charset="0"/>
            </a:endParaRPr>
          </a:p>
          <a:p>
            <a:pPr marL="285750" indent="-285750" defTabSz="685800" fontAlgn="auto">
              <a:spcBef>
                <a:spcPts val="26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>
                <a:latin typeface="Calibri "/>
              </a:rPr>
              <a:t>Национальные проекты</a:t>
            </a:r>
            <a:r>
              <a:rPr lang="ru-RU" sz="1300" i="1" dirty="0" smtClean="0">
                <a:latin typeface="Calibri "/>
              </a:rPr>
              <a:t>……………………………………………………………………………………..59</a:t>
            </a:r>
          </a:p>
          <a:p>
            <a:pPr marL="285750" indent="-285750" defTabSz="685800" fontAlgn="auto">
              <a:spcBef>
                <a:spcPts val="26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 smtClean="0">
                <a:latin typeface="Calibri "/>
              </a:rPr>
              <a:t>Структура </a:t>
            </a:r>
            <a:r>
              <a:rPr lang="ru-RU" sz="1300" i="1" dirty="0">
                <a:latin typeface="Calibri "/>
              </a:rPr>
              <a:t>бюджетных ассигнований по разделам расходов </a:t>
            </a:r>
            <a:r>
              <a:rPr lang="ru-RU" sz="1300" i="1" dirty="0" smtClean="0">
                <a:latin typeface="Calibri "/>
              </a:rPr>
              <a:t>………………….........................60-61</a:t>
            </a:r>
            <a:endParaRPr lang="ru-RU" sz="1300" i="1" dirty="0">
              <a:latin typeface="Calibri "/>
            </a:endParaRPr>
          </a:p>
          <a:p>
            <a:pPr marL="285750" indent="-285750" defTabSz="685800" fontAlgn="auto">
              <a:spcBef>
                <a:spcPts val="26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spc="-5" dirty="0">
                <a:latin typeface="Calibri "/>
              </a:rPr>
              <a:t>Источники финансирования дефицита </a:t>
            </a:r>
            <a:r>
              <a:rPr lang="ru-RU" sz="1300" i="1" spc="-10" dirty="0">
                <a:latin typeface="Calibri "/>
              </a:rPr>
              <a:t>местного</a:t>
            </a:r>
            <a:r>
              <a:rPr lang="ru-RU" sz="1300" i="1" spc="25" dirty="0">
                <a:latin typeface="Calibri "/>
              </a:rPr>
              <a:t> </a:t>
            </a:r>
            <a:r>
              <a:rPr lang="ru-RU" sz="1300" i="1" spc="-5" dirty="0">
                <a:latin typeface="Calibri "/>
              </a:rPr>
              <a:t>бюджета</a:t>
            </a:r>
            <a:r>
              <a:rPr lang="ru-RU" sz="1300" i="1" spc="-5" dirty="0" smtClean="0">
                <a:latin typeface="Calibri "/>
              </a:rPr>
              <a:t>…………………………………………62</a:t>
            </a:r>
            <a:endParaRPr lang="ru-RU" sz="1300" i="1" dirty="0">
              <a:latin typeface="Calibri "/>
            </a:endParaRPr>
          </a:p>
          <a:p>
            <a:pPr marL="295275" indent="-285750" defTabSz="685800" fontAlgn="auto">
              <a:spcBef>
                <a:spcPts val="4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spc="-4" dirty="0">
                <a:latin typeface="Calibri "/>
              </a:rPr>
              <a:t>Контактная информация . . . . . . . . . . . . . . . . . . . . . . . . . . </a:t>
            </a:r>
            <a:r>
              <a:rPr lang="ru-RU" sz="1300" i="1" spc="-4" dirty="0" smtClean="0">
                <a:latin typeface="Calibri "/>
              </a:rPr>
              <a:t>……………………………………….. </a:t>
            </a:r>
            <a:r>
              <a:rPr lang="ru-RU" sz="1300" i="1" spc="-4" dirty="0">
                <a:latin typeface="Calibri "/>
              </a:rPr>
              <a:t>. . .</a:t>
            </a:r>
            <a:r>
              <a:rPr lang="ru-RU" sz="1300" i="1" spc="49" dirty="0">
                <a:latin typeface="Calibri "/>
              </a:rPr>
              <a:t> </a:t>
            </a:r>
            <a:r>
              <a:rPr lang="ru-RU" sz="1300" i="1" spc="-4" dirty="0" smtClean="0">
                <a:latin typeface="Calibri "/>
              </a:rPr>
              <a:t>63</a:t>
            </a:r>
            <a:endParaRPr lang="ru-RU" sz="1300" i="1" spc="-4" dirty="0"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148090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9" r="7306"/>
          <a:stretch/>
        </p:blipFill>
        <p:spPr>
          <a:xfrm>
            <a:off x="4359215" y="3203431"/>
            <a:ext cx="7832785" cy="3355419"/>
          </a:xfrm>
          <a:prstGeom prst="rect">
            <a:avLst/>
          </a:prstGeom>
        </p:spPr>
      </p:pic>
      <p:sp>
        <p:nvSpPr>
          <p:cNvPr id="8" name="object 2"/>
          <p:cNvSpPr/>
          <p:nvPr/>
        </p:nvSpPr>
        <p:spPr>
          <a:xfrm>
            <a:off x="0" y="9893"/>
            <a:ext cx="12179886" cy="3413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/>
          </a:p>
        </p:txBody>
      </p:sp>
      <p:sp>
        <p:nvSpPr>
          <p:cNvPr id="4" name="TextBox 1"/>
          <p:cNvSpPr txBox="1"/>
          <p:nvPr/>
        </p:nvSpPr>
        <p:spPr>
          <a:xfrm>
            <a:off x="0" y="76384"/>
            <a:ext cx="12179886" cy="264919"/>
          </a:xfrm>
          <a:prstGeom prst="rect">
            <a:avLst/>
          </a:prstGeom>
        </p:spPr>
        <p:txBody>
          <a:bodyPr wrap="none" rtlCol="0" anchor="b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800" dirty="0"/>
          </a:p>
          <a:p>
            <a:r>
              <a:rPr lang="ru-RU" sz="1800" b="1" dirty="0" smtClean="0"/>
              <a:t>ДОРОЖНЫЙ ФОНД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436686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30</a:t>
            </a:fld>
            <a:endParaRPr lang="ru-RU" dirty="0"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146457160"/>
              </p:ext>
            </p:extLst>
          </p:nvPr>
        </p:nvGraphicFramePr>
        <p:xfrm>
          <a:off x="0" y="3910539"/>
          <a:ext cx="7047781" cy="2861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157" y="585472"/>
            <a:ext cx="11570945" cy="332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56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9" y="4460400"/>
            <a:ext cx="1897200" cy="2397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805" y="200025"/>
            <a:ext cx="9150767" cy="6657975"/>
          </a:xfrm>
          <a:prstGeom prst="rect">
            <a:avLst/>
          </a:prstGeom>
        </p:spPr>
      </p:pic>
      <p:grpSp>
        <p:nvGrpSpPr>
          <p:cNvPr id="6" name="object 17"/>
          <p:cNvGrpSpPr/>
          <p:nvPr/>
        </p:nvGrpSpPr>
        <p:grpSpPr>
          <a:xfrm>
            <a:off x="10596508" y="5298614"/>
            <a:ext cx="1602105" cy="1565910"/>
            <a:chOff x="10596508" y="5298614"/>
            <a:chExt cx="1602105" cy="1565910"/>
          </a:xfrm>
        </p:grpSpPr>
        <p:sp>
          <p:nvSpPr>
            <p:cNvPr id="7" name="object 18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1589141" y="0"/>
                  </a:moveTo>
                  <a:lnTo>
                    <a:pt x="0" y="1553035"/>
                  </a:lnTo>
                  <a:lnTo>
                    <a:pt x="1589141" y="1553035"/>
                  </a:lnTo>
                  <a:lnTo>
                    <a:pt x="1589141" y="0"/>
                  </a:lnTo>
                  <a:close/>
                </a:path>
              </a:pathLst>
            </a:custGeom>
            <a:solidFill>
              <a:srgbClr val="005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9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0" y="1553035"/>
                  </a:moveTo>
                  <a:lnTo>
                    <a:pt x="1589141" y="0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2"/>
          <p:cNvSpPr/>
          <p:nvPr/>
        </p:nvSpPr>
        <p:spPr>
          <a:xfrm>
            <a:off x="12113" y="0"/>
            <a:ext cx="12179886" cy="7572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2600" b="1" dirty="0"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  <a:endParaRPr sz="2600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158774"/>
            <a:ext cx="5003800" cy="4408918"/>
          </a:xfrm>
        </p:spPr>
        <p:txBody>
          <a:bodyPr rtlCol="0"/>
          <a:lstStyle/>
          <a:p>
            <a:pPr algn="ctr"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dirty="0"/>
              <a:t> </a:t>
            </a: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Налог на доходы 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физических </a:t>
            </a: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лиц 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Глава 23 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Налогового </a:t>
            </a: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кодекса 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>Ставка  налога -  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i="1" dirty="0" smtClean="0"/>
              <a:t> </a:t>
            </a:r>
            <a:r>
              <a:rPr lang="ru-RU" sz="1500" i="1" dirty="0">
                <a:latin typeface="Times New Roman" pitchFamily="18" charset="0"/>
                <a:cs typeface="Times New Roman" pitchFamily="18" charset="0"/>
              </a:rPr>
              <a:t>В отдельных случаях</a:t>
            </a:r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9%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500" i="1" dirty="0">
                <a:latin typeface="Times New Roman" pitchFamily="18" charset="0"/>
                <a:cs typeface="Times New Roman" pitchFamily="18" charset="0"/>
              </a:rPr>
              <a:t>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%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i="1" dirty="0"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35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i="1" dirty="0"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10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6856057" y="809448"/>
            <a:ext cx="4284662" cy="4319934"/>
          </a:xfrm>
        </p:spPr>
        <p:txBody>
          <a:bodyPr rtlCol="0">
            <a:normAutofit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dirty="0"/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Предоставление налоговых </a:t>
            </a: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Социальные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Стандартные,</a:t>
            </a:r>
            <a:r>
              <a:rPr lang="ru-RU" sz="1400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Профессиональные,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Имущественные,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dirty="0"/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5003800" y="2969415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latin typeface="Verdana" pitchFamily="34" charset="0"/>
              <a:cs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>
          <a:xfrm>
            <a:off x="9344024" y="6492962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708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/>
          <p:cNvSpPr/>
          <p:nvPr/>
        </p:nvSpPr>
        <p:spPr>
          <a:xfrm>
            <a:off x="9339010" y="5899923"/>
            <a:ext cx="2853055" cy="958215"/>
          </a:xfrm>
          <a:custGeom>
            <a:avLst/>
            <a:gdLst/>
            <a:ahLst/>
            <a:cxnLst/>
            <a:rect l="l" t="t" r="r" b="b"/>
            <a:pathLst>
              <a:path w="2853054" h="958215">
                <a:moveTo>
                  <a:pt x="2852989" y="0"/>
                </a:moveTo>
                <a:lnTo>
                  <a:pt x="2749777" y="18416"/>
                </a:lnTo>
                <a:lnTo>
                  <a:pt x="2623697" y="42571"/>
                </a:lnTo>
                <a:lnTo>
                  <a:pt x="2496396" y="68717"/>
                </a:lnTo>
                <a:lnTo>
                  <a:pt x="2367969" y="96857"/>
                </a:lnTo>
                <a:lnTo>
                  <a:pt x="2238509" y="126999"/>
                </a:lnTo>
                <a:lnTo>
                  <a:pt x="2108109" y="159148"/>
                </a:lnTo>
                <a:lnTo>
                  <a:pt x="1976863" y="193310"/>
                </a:lnTo>
                <a:lnTo>
                  <a:pt x="1844863" y="229490"/>
                </a:lnTo>
                <a:lnTo>
                  <a:pt x="1713339" y="267366"/>
                </a:lnTo>
                <a:lnTo>
                  <a:pt x="1583510" y="306572"/>
                </a:lnTo>
                <a:lnTo>
                  <a:pt x="1455452" y="347056"/>
                </a:lnTo>
                <a:lnTo>
                  <a:pt x="1329242" y="388764"/>
                </a:lnTo>
                <a:lnTo>
                  <a:pt x="1204957" y="431641"/>
                </a:lnTo>
                <a:lnTo>
                  <a:pt x="1082672" y="475635"/>
                </a:lnTo>
                <a:lnTo>
                  <a:pt x="962465" y="520692"/>
                </a:lnTo>
                <a:lnTo>
                  <a:pt x="844413" y="566759"/>
                </a:lnTo>
                <a:lnTo>
                  <a:pt x="728591" y="613782"/>
                </a:lnTo>
                <a:lnTo>
                  <a:pt x="615077" y="661706"/>
                </a:lnTo>
                <a:lnTo>
                  <a:pt x="503947" y="710480"/>
                </a:lnTo>
                <a:lnTo>
                  <a:pt x="395278" y="760049"/>
                </a:lnTo>
                <a:lnTo>
                  <a:pt x="289145" y="810359"/>
                </a:lnTo>
                <a:lnTo>
                  <a:pt x="185627" y="861358"/>
                </a:lnTo>
                <a:lnTo>
                  <a:pt x="84799" y="912991"/>
                </a:lnTo>
                <a:lnTo>
                  <a:pt x="35418" y="939029"/>
                </a:lnTo>
                <a:lnTo>
                  <a:pt x="0" y="958074"/>
                </a:lnTo>
                <a:lnTo>
                  <a:pt x="2852989" y="958074"/>
                </a:lnTo>
                <a:lnTo>
                  <a:pt x="2852989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" y="3695701"/>
            <a:ext cx="2247410" cy="2643188"/>
          </a:xfrm>
          <a:prstGeom prst="rect">
            <a:avLst/>
          </a:prstGeom>
        </p:spPr>
      </p:pic>
      <p:sp>
        <p:nvSpPr>
          <p:cNvPr id="6" name="object 2"/>
          <p:cNvSpPr/>
          <p:nvPr/>
        </p:nvSpPr>
        <p:spPr>
          <a:xfrm>
            <a:off x="12113" y="0"/>
            <a:ext cx="12179886" cy="7572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2400" b="1" i="1" dirty="0">
                <a:cs typeface="Times New Roman" pitchFamily="18" charset="0"/>
              </a:rPr>
              <a:t>Нормативы зачисления налогов на территории  муниципального образования «Угранский </a:t>
            </a:r>
            <a:r>
              <a:rPr lang="ru-RU" sz="2400" b="1" i="1" dirty="0" smtClean="0">
                <a:cs typeface="Times New Roman" pitchFamily="18" charset="0"/>
              </a:rPr>
              <a:t>муниципального округа» </a:t>
            </a:r>
            <a:r>
              <a:rPr lang="ru-RU" sz="2400" b="1" i="1" dirty="0">
                <a:cs typeface="Times New Roman" pitchFamily="18" charset="0"/>
              </a:rPr>
              <a:t>Смоленской  </a:t>
            </a:r>
            <a:r>
              <a:rPr lang="ru-RU" sz="2400" b="1" i="1" dirty="0" smtClean="0">
                <a:cs typeface="Times New Roman" pitchFamily="18" charset="0"/>
              </a:rPr>
              <a:t>области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54056" y="757230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</a:rPr>
              <a:t>Федеральные налоги и сборы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7174" y="1311228"/>
            <a:ext cx="91249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solidFill>
                <a:srgbClr val="000000"/>
              </a:solidFill>
            </a:endParaRPr>
          </a:p>
          <a:p>
            <a:pPr fontAlgn="b"/>
            <a:r>
              <a:rPr lang="ru-RU" sz="1600" dirty="0"/>
              <a:t> 1. Налог на доходы физических лиц </a:t>
            </a:r>
            <a:r>
              <a:rPr lang="ru-RU" sz="1600" dirty="0" smtClean="0"/>
              <a:t>- </a:t>
            </a:r>
            <a:r>
              <a:rPr lang="ru-RU" sz="1600" b="1" dirty="0" smtClean="0"/>
              <a:t>31,062 </a:t>
            </a:r>
            <a:r>
              <a:rPr lang="ru-RU" sz="1600" b="1" dirty="0"/>
              <a:t>%</a:t>
            </a:r>
          </a:p>
          <a:p>
            <a:pPr fontAlgn="b"/>
            <a:r>
              <a:rPr lang="ru-RU" sz="1600" dirty="0"/>
              <a:t>2. Налог со специальными налоговыми режимами, в </a:t>
            </a:r>
            <a:r>
              <a:rPr lang="ru-RU" sz="1600" dirty="0" err="1"/>
              <a:t>т.ч</a:t>
            </a:r>
            <a:r>
              <a:rPr lang="ru-RU" sz="1600" dirty="0"/>
              <a:t>.</a:t>
            </a:r>
          </a:p>
          <a:p>
            <a:pPr fontAlgn="b"/>
            <a:r>
              <a:rPr lang="ru-RU" sz="1600" dirty="0" smtClean="0"/>
              <a:t>2.1 </a:t>
            </a:r>
            <a:r>
              <a:rPr lang="ru-RU" sz="1600" dirty="0"/>
              <a:t>Налог, взимаемый в связи с применением упрощенной системы налогообложения- </a:t>
            </a:r>
            <a:r>
              <a:rPr lang="ru-RU" sz="1600" b="1" dirty="0"/>
              <a:t>15%</a:t>
            </a:r>
          </a:p>
          <a:p>
            <a:pPr fontAlgn="b"/>
            <a:r>
              <a:rPr lang="ru-RU" sz="1600" dirty="0" smtClean="0"/>
              <a:t>2.2</a:t>
            </a:r>
            <a:r>
              <a:rPr lang="ru-RU" sz="1600" dirty="0"/>
              <a:t>. Единый сельскохозяйственный </a:t>
            </a:r>
            <a:r>
              <a:rPr lang="ru-RU" sz="1600" dirty="0" smtClean="0"/>
              <a:t>налог - </a:t>
            </a:r>
            <a:r>
              <a:rPr lang="ru-RU" sz="1600" b="1" dirty="0" smtClean="0"/>
              <a:t>50</a:t>
            </a:r>
            <a:r>
              <a:rPr lang="ru-RU" sz="1600" b="1" dirty="0"/>
              <a:t>%</a:t>
            </a:r>
          </a:p>
          <a:p>
            <a:pPr fontAlgn="b"/>
            <a:r>
              <a:rPr lang="ru-RU" sz="1600" dirty="0"/>
              <a:t>2.3. Налог, взимаемый в связи в связи с  применением патентной системы налогообложения </a:t>
            </a:r>
            <a:r>
              <a:rPr lang="ru-RU" sz="1600" dirty="0" smtClean="0"/>
              <a:t>- </a:t>
            </a:r>
            <a:r>
              <a:rPr lang="ru-RU" sz="1600" b="1" dirty="0" smtClean="0"/>
              <a:t>100</a:t>
            </a:r>
            <a:r>
              <a:rPr lang="ru-RU" sz="1600" b="1" dirty="0"/>
              <a:t>%</a:t>
            </a:r>
          </a:p>
          <a:p>
            <a:pPr fontAlgn="b"/>
            <a:r>
              <a:rPr lang="ru-RU" sz="1600" dirty="0" smtClean="0"/>
              <a:t>3</a:t>
            </a:r>
            <a:r>
              <a:rPr lang="ru-RU" sz="1600" dirty="0"/>
              <a:t>. Налог на добычу общераспространенных полезных </a:t>
            </a:r>
            <a:r>
              <a:rPr lang="ru-RU" sz="1600" dirty="0" smtClean="0"/>
              <a:t>ископаемых -</a:t>
            </a:r>
            <a:r>
              <a:rPr lang="ru-RU" sz="1600" b="1" dirty="0" smtClean="0"/>
              <a:t>100%</a:t>
            </a:r>
            <a:endParaRPr lang="ru-RU" sz="16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38950" y="2928467"/>
            <a:ext cx="103273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</a:rPr>
              <a:t>Норматив зачисления налога на доходы физических лиц (НДФЛ) </a:t>
            </a:r>
            <a:r>
              <a:rPr lang="ru-RU" b="1" dirty="0" smtClean="0">
                <a:latin typeface="Times New Roman" panose="02020603050405020304" pitchFamily="18" charset="0"/>
              </a:rPr>
              <a:t>31,062% </a:t>
            </a:r>
            <a:r>
              <a:rPr lang="ru-RU" b="1" dirty="0">
                <a:latin typeface="Times New Roman" panose="02020603050405020304" pitchFamily="18" charset="0"/>
              </a:rPr>
              <a:t>в </a:t>
            </a:r>
            <a:r>
              <a:rPr lang="ru-RU" b="1" dirty="0" smtClean="0">
                <a:latin typeface="Times New Roman" panose="02020603050405020304" pitchFamily="18" charset="0"/>
              </a:rPr>
              <a:t>бюджет </a:t>
            </a:r>
            <a:r>
              <a:rPr lang="ru-RU" b="1" dirty="0">
                <a:latin typeface="Times New Roman" panose="02020603050405020304" pitchFamily="18" charset="0"/>
              </a:rPr>
              <a:t>МО «Угранский </a:t>
            </a:r>
            <a:r>
              <a:rPr lang="ru-RU" b="1" dirty="0" smtClean="0">
                <a:latin typeface="Times New Roman" panose="02020603050405020304" pitchFamily="18" charset="0"/>
              </a:rPr>
              <a:t>муниципальный округ» </a:t>
            </a:r>
            <a:r>
              <a:rPr lang="ru-RU" b="1" dirty="0">
                <a:latin typeface="Times New Roman" panose="02020603050405020304" pitchFamily="18" charset="0"/>
              </a:rPr>
              <a:t>Смоленской области:</a:t>
            </a:r>
            <a:endParaRPr lang="ru-RU" dirty="0">
              <a:latin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</a:rPr>
              <a:t>Пример</a:t>
            </a:r>
            <a:r>
              <a:rPr lang="ru-RU" b="1" dirty="0">
                <a:latin typeface="Times New Roman" panose="02020603050405020304" pitchFamily="18" charset="0"/>
              </a:rPr>
              <a:t>:</a:t>
            </a:r>
            <a:r>
              <a:rPr lang="ru-RU" sz="1400" dirty="0">
                <a:solidFill>
                  <a:srgbClr val="045C75"/>
                </a:solidFill>
                <a:latin typeface="Times New Roman" panose="02020603050405020304" pitchFamily="18" charset="0"/>
              </a:rPr>
              <a:t> </a:t>
            </a:r>
            <a:endParaRPr lang="ru-RU" dirty="0"/>
          </a:p>
          <a:p>
            <a:r>
              <a:rPr lang="ru-RU" dirty="0">
                <a:latin typeface="Times New Roman" panose="02020603050405020304" pitchFamily="18" charset="0"/>
              </a:rPr>
              <a:t>Зарплата: </a:t>
            </a:r>
            <a:r>
              <a:rPr lang="ru-RU" b="1" dirty="0">
                <a:latin typeface="Times New Roman" panose="02020603050405020304" pitchFamily="18" charset="0"/>
              </a:rPr>
              <a:t>20 000 руб. </a:t>
            </a:r>
            <a:endParaRPr lang="ru-RU" dirty="0">
              <a:latin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</a:rPr>
              <a:t>Ставка НДФЛ - </a:t>
            </a:r>
            <a:r>
              <a:rPr lang="ru-RU" b="1" dirty="0">
                <a:latin typeface="Times New Roman" panose="02020603050405020304" pitchFamily="18" charset="0"/>
              </a:rPr>
              <a:t>13% </a:t>
            </a:r>
            <a:endParaRPr lang="ru-RU" dirty="0">
              <a:latin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</a:rPr>
              <a:t>НДФЛ = 20 000 руб. × 13/100 = </a:t>
            </a:r>
            <a:r>
              <a:rPr lang="ru-RU" b="1" dirty="0">
                <a:latin typeface="Times New Roman" panose="02020603050405020304" pitchFamily="18" charset="0"/>
              </a:rPr>
              <a:t>2 600 руб. </a:t>
            </a:r>
            <a:endParaRPr lang="ru-RU" dirty="0">
              <a:latin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</a:rPr>
              <a:t>НДФЛ в бюджет МО «Угранский </a:t>
            </a:r>
            <a:r>
              <a:rPr lang="ru-RU" dirty="0" smtClean="0">
                <a:latin typeface="Times New Roman" panose="02020603050405020304" pitchFamily="18" charset="0"/>
              </a:rPr>
              <a:t>муниципальный округ» </a:t>
            </a:r>
            <a:r>
              <a:rPr lang="ru-RU" dirty="0">
                <a:latin typeface="Times New Roman" panose="02020603050405020304" pitchFamily="18" charset="0"/>
              </a:rPr>
              <a:t>Смоленской области= 2 600 руб. × </a:t>
            </a:r>
            <a:r>
              <a:rPr lang="ru-RU" dirty="0" smtClean="0">
                <a:latin typeface="Times New Roman" panose="02020603050405020304" pitchFamily="18" charset="0"/>
              </a:rPr>
              <a:t>31,062% </a:t>
            </a:r>
            <a:r>
              <a:rPr lang="ru-RU" dirty="0">
                <a:latin typeface="Times New Roman" panose="02020603050405020304" pitchFamily="18" charset="0"/>
              </a:rPr>
              <a:t>= </a:t>
            </a:r>
            <a:r>
              <a:rPr lang="ru-RU" b="1" dirty="0" smtClean="0">
                <a:latin typeface="Times New Roman" panose="02020603050405020304" pitchFamily="18" charset="0"/>
              </a:rPr>
              <a:t>807,6 </a:t>
            </a:r>
            <a:r>
              <a:rPr lang="ru-RU" dirty="0">
                <a:latin typeface="Times New Roman" panose="02020603050405020304" pitchFamily="18" charset="0"/>
              </a:rPr>
              <a:t>руб</a:t>
            </a:r>
            <a:r>
              <a:rPr lang="ru-RU" dirty="0" smtClean="0">
                <a:latin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752476" y="4733926"/>
            <a:ext cx="771524" cy="4191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ru-RU" sz="2800" b="1" dirty="0" smtClean="0"/>
              <a:t>%</a:t>
            </a:r>
            <a:endParaRPr lang="ru-RU" sz="2800" b="1" dirty="0"/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7"/>
          </p:nvPr>
        </p:nvSpPr>
        <p:spPr>
          <a:xfrm>
            <a:off x="9393937" y="6493013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332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9" r="21131"/>
          <a:stretch/>
        </p:blipFill>
        <p:spPr>
          <a:xfrm>
            <a:off x="8636587" y="4458525"/>
            <a:ext cx="1541454" cy="1926163"/>
          </a:xfrm>
          <a:prstGeom prst="rect">
            <a:avLst/>
          </a:prstGeom>
        </p:spPr>
      </p:pic>
      <p:sp>
        <p:nvSpPr>
          <p:cNvPr id="16" name="object 5"/>
          <p:cNvSpPr/>
          <p:nvPr/>
        </p:nvSpPr>
        <p:spPr>
          <a:xfrm>
            <a:off x="9339010" y="5899923"/>
            <a:ext cx="2853055" cy="958215"/>
          </a:xfrm>
          <a:custGeom>
            <a:avLst/>
            <a:gdLst/>
            <a:ahLst/>
            <a:cxnLst/>
            <a:rect l="l" t="t" r="r" b="b"/>
            <a:pathLst>
              <a:path w="2853054" h="958215">
                <a:moveTo>
                  <a:pt x="2852989" y="0"/>
                </a:moveTo>
                <a:lnTo>
                  <a:pt x="2749777" y="18416"/>
                </a:lnTo>
                <a:lnTo>
                  <a:pt x="2623697" y="42571"/>
                </a:lnTo>
                <a:lnTo>
                  <a:pt x="2496396" y="68717"/>
                </a:lnTo>
                <a:lnTo>
                  <a:pt x="2367969" y="96857"/>
                </a:lnTo>
                <a:lnTo>
                  <a:pt x="2238509" y="126999"/>
                </a:lnTo>
                <a:lnTo>
                  <a:pt x="2108109" y="159148"/>
                </a:lnTo>
                <a:lnTo>
                  <a:pt x="1976863" y="193310"/>
                </a:lnTo>
                <a:lnTo>
                  <a:pt x="1844863" y="229490"/>
                </a:lnTo>
                <a:lnTo>
                  <a:pt x="1713339" y="267366"/>
                </a:lnTo>
                <a:lnTo>
                  <a:pt x="1583510" y="306572"/>
                </a:lnTo>
                <a:lnTo>
                  <a:pt x="1455452" y="347056"/>
                </a:lnTo>
                <a:lnTo>
                  <a:pt x="1329242" y="388764"/>
                </a:lnTo>
                <a:lnTo>
                  <a:pt x="1204957" y="431641"/>
                </a:lnTo>
                <a:lnTo>
                  <a:pt x="1082672" y="475635"/>
                </a:lnTo>
                <a:lnTo>
                  <a:pt x="962465" y="520692"/>
                </a:lnTo>
                <a:lnTo>
                  <a:pt x="844413" y="566759"/>
                </a:lnTo>
                <a:lnTo>
                  <a:pt x="728591" y="613782"/>
                </a:lnTo>
                <a:lnTo>
                  <a:pt x="615077" y="661706"/>
                </a:lnTo>
                <a:lnTo>
                  <a:pt x="503947" y="710480"/>
                </a:lnTo>
                <a:lnTo>
                  <a:pt x="395278" y="760049"/>
                </a:lnTo>
                <a:lnTo>
                  <a:pt x="289145" y="810359"/>
                </a:lnTo>
                <a:lnTo>
                  <a:pt x="185627" y="861358"/>
                </a:lnTo>
                <a:lnTo>
                  <a:pt x="84799" y="912991"/>
                </a:lnTo>
                <a:lnTo>
                  <a:pt x="35418" y="939029"/>
                </a:lnTo>
                <a:lnTo>
                  <a:pt x="0" y="958074"/>
                </a:lnTo>
                <a:lnTo>
                  <a:pt x="2852989" y="958074"/>
                </a:lnTo>
                <a:lnTo>
                  <a:pt x="2852989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2"/>
          <p:cNvSpPr/>
          <p:nvPr/>
        </p:nvSpPr>
        <p:spPr>
          <a:xfrm>
            <a:off x="12113" y="0"/>
            <a:ext cx="12179886" cy="4857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2400" b="1" i="1" dirty="0" smtClean="0">
                <a:cs typeface="Times New Roman" pitchFamily="18" charset="0"/>
              </a:rPr>
              <a:t>Налоговые льготы</a:t>
            </a:r>
            <a:endParaRPr lang="ru-RU" sz="2400" dirty="0"/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7"/>
          </p:nvPr>
        </p:nvSpPr>
        <p:spPr>
          <a:xfrm>
            <a:off x="9393937" y="6493013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33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68055" y="594702"/>
            <a:ext cx="10442869" cy="519629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Aft>
                <a:spcPts val="0"/>
              </a:spcAft>
            </a:pP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Налоговые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льготы устанавливаются по налогу на имущество физических лиц и земельному налогу Федеральным законодательством РФ (Налоговым кодексом РФ) и нормативно правовыми актами представительных органов местного самоуправления (решением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Угранского окружного совета депутатов ,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входящих в состав муниципального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района)Муниципальными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правовыми актами установлены льготы по налогу на имущество физических лиц и земельному налогу для физических и юридических лиц.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Льготы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для физических лиц прежде всего ориентированы на многодетные семьи, детей-сирот, инвалидов ВОВ, участников ВОВ, Почетных граждан. 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Основными получателями льгот по земельному налогу для юридических лиц являются органы местного самоуправления; бюджетные, автономные, казенные учреждения, финансовое обеспечение которых полностью или частично осуществляется за счет средств местных бюджетов; государственные бюджетные учреждения, созданные Смоленской областью в целях распоряжения объектами государственной собственности Смоленской области.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Налоговые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льготы, как и иные освобождения и преференции по налогам и сборам, приводят к недополученным бюджетным доходам, поэтому предоставление налоговых льгот осуществляется взвешенно и ответственно. В соответствии с Постановлением Администрации муниципального образования «Угранский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муниципальный округ»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Смоленской области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ежегодно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осуществляется оценка эффективности предоставления налоговых льгот по местным налогам, совершенствуется работа по их оптимизации.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Налоговые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льготы устанавливаются по налогу на имущество физических лиц и земельному налогу Федеральным законодательством РФ (Налоговым кодексом РФ) и нормативно правовыми актами представительных органов местного самоуправления (решением Советов депутатов поселений, входящих в состав муниципального района)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Цель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предоставления налоговых льгот: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65"/>
              </a:spcAft>
            </a:pPr>
            <a:r>
              <a:rPr lang="ru-RU" sz="1400" dirty="0" err="1" smtClean="0">
                <a:solidFill>
                  <a:srgbClr val="000000"/>
                </a:solidFill>
                <a:latin typeface="Wingdings" panose="05000000000000000000" pitchFamily="2" charset="2"/>
                <a:ea typeface="Calibri" panose="020F0502020204030204" pitchFamily="34" charset="0"/>
                <a:cs typeface="Wingdings" panose="05000000000000000000" pitchFamily="2" charset="2"/>
              </a:rPr>
              <a:t>ü</a:t>
            </a:r>
            <a:r>
              <a:rPr lang="ru-RU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социальная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поддержка отдельных категорий граждан;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65"/>
              </a:spcAft>
            </a:pPr>
            <a:r>
              <a:rPr lang="ru-RU" sz="1400" dirty="0" err="1">
                <a:solidFill>
                  <a:srgbClr val="000000"/>
                </a:solidFill>
                <a:latin typeface="Wingdings" panose="05000000000000000000" pitchFamily="2" charset="2"/>
                <a:ea typeface="Calibri" panose="020F0502020204030204" pitchFamily="34" charset="0"/>
                <a:cs typeface="Wingdings" panose="05000000000000000000" pitchFamily="2" charset="2"/>
              </a:rPr>
              <a:t>ü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оптимизация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бюджетных расходов;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400" dirty="0" err="1">
                <a:solidFill>
                  <a:srgbClr val="000000"/>
                </a:solidFill>
                <a:latin typeface="Wingdings" panose="05000000000000000000" pitchFamily="2" charset="2"/>
                <a:ea typeface="Calibri" panose="020F0502020204030204" pitchFamily="34" charset="0"/>
                <a:cs typeface="Wingdings" panose="05000000000000000000" pitchFamily="2" charset="2"/>
              </a:rPr>
              <a:t>ü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снижение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налогового бремени для предприятий.</a:t>
            </a:r>
            <a:endParaRPr lang="ru-RU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7225" y="5870599"/>
            <a:ext cx="94392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0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Сведения о налоговых льготах:</a:t>
            </a:r>
          </a:p>
          <a:p>
            <a:pPr lvl="0" algn="ctr"/>
            <a:r>
              <a:rPr lang="ru-RU" altLang="ru-RU" sz="20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Налоговые льготы на уровне бюджета муниципального района</a:t>
            </a:r>
          </a:p>
          <a:p>
            <a:pPr lvl="0" algn="ctr"/>
            <a:r>
              <a:rPr lang="ru-RU" altLang="ru-RU" sz="20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не предоставлялись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7838" y="4334013"/>
            <a:ext cx="1512775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1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08825" y="4856232"/>
            <a:ext cx="4897438" cy="1884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с двумя усеченными противолежащими углами 10"/>
          <p:cNvSpPr/>
          <p:nvPr/>
        </p:nvSpPr>
        <p:spPr>
          <a:xfrm>
            <a:off x="184961" y="3613911"/>
            <a:ext cx="6036365" cy="3117882"/>
          </a:xfrm>
          <a:prstGeom prst="snip2Diag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с двумя усеченными противолежащими углами 9"/>
          <p:cNvSpPr/>
          <p:nvPr/>
        </p:nvSpPr>
        <p:spPr>
          <a:xfrm>
            <a:off x="5801139" y="854765"/>
            <a:ext cx="6036365" cy="3117882"/>
          </a:xfrm>
          <a:prstGeom prst="snip2Diag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75084" y="3770673"/>
            <a:ext cx="5638801" cy="2804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 осуществляется на основании данных администраторов указанных видов доходов.</a:t>
            </a:r>
            <a:endParaRPr lang="ru-RU" sz="14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13885" y="1063789"/>
            <a:ext cx="5810872" cy="2550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бюджеты муниципальных образований будут зачисляться доходы от акцизов на автомобильный и прямогонный бензин, дизельное топливо, моторные масла для дизельных и (или) карбюраторных (</a:t>
            </a:r>
            <a:r>
              <a:rPr lang="ru-RU" sz="1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инжекторных</a:t>
            </a:r>
            <a:r>
              <a:rPr lang="ru-RU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двигателей,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на балансе  соответствующего муниципального образования с учетом видов покрытия дорог – дорог с твердым покрытием и дорог с грунтовым покрытием и применением удельных весов 0,6 и 0,4 соответственно.</a:t>
            </a:r>
            <a:endParaRPr lang="ru-RU" sz="11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bject 2"/>
          <p:cNvSpPr/>
          <p:nvPr/>
        </p:nvSpPr>
        <p:spPr>
          <a:xfrm>
            <a:off x="12113" y="0"/>
            <a:ext cx="12179886" cy="4870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2800" b="1" dirty="0"/>
              <a:t>Некоторые особенности планирования доходов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38" y="854765"/>
            <a:ext cx="3137854" cy="2697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>
          <a:xfrm>
            <a:off x="9353550" y="6549230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628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009" y="647913"/>
            <a:ext cx="117572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</a:t>
            </a:r>
            <a:r>
              <a:rPr lang="ru-RU" altLang="ru-RU" sz="1400" dirty="0" smtClean="0">
                <a:solidFill>
                  <a:prstClr val="black"/>
                </a:solidFill>
              </a:rPr>
              <a:t>:</a:t>
            </a:r>
            <a:endParaRPr lang="ru-RU" altLang="ru-RU" sz="1400" dirty="0">
              <a:solidFill>
                <a:prstClr val="black"/>
              </a:solidFill>
            </a:endParaRPr>
          </a:p>
        </p:txBody>
      </p:sp>
      <p:pic>
        <p:nvPicPr>
          <p:cNvPr id="12800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009" y="3933057"/>
            <a:ext cx="5171754" cy="2828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800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2242" y="3828516"/>
            <a:ext cx="2833346" cy="2242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8882" y="3828516"/>
            <a:ext cx="2989916" cy="2163139"/>
          </a:xfrm>
          <a:prstGeom prst="rect">
            <a:avLst/>
          </a:prstGeom>
        </p:spPr>
      </p:pic>
      <p:sp>
        <p:nvSpPr>
          <p:cNvPr id="7" name="object 2"/>
          <p:cNvSpPr/>
          <p:nvPr/>
        </p:nvSpPr>
        <p:spPr>
          <a:xfrm>
            <a:off x="12114" y="0"/>
            <a:ext cx="12179886" cy="5347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28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налогоплательщики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708022" y="1284311"/>
            <a:ext cx="26000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285750" algn="ctr">
              <a:buFont typeface="Wingdings" panose="05000000000000000000" pitchFamily="2" charset="2"/>
              <a:buChar char="ü"/>
              <a:defRPr/>
            </a:pPr>
            <a:r>
              <a:rPr lang="ru-RU" sz="1200" dirty="0">
                <a:solidFill>
                  <a:srgbClr val="000000"/>
                </a:solidFill>
              </a:rPr>
              <a:t>ООО </a:t>
            </a:r>
            <a:r>
              <a:rPr lang="ru-RU" sz="1200" dirty="0" smtClean="0">
                <a:solidFill>
                  <a:srgbClr val="000000"/>
                </a:solidFill>
              </a:rPr>
              <a:t>«</a:t>
            </a:r>
            <a:r>
              <a:rPr lang="ru-RU" sz="1200" dirty="0" smtClean="0"/>
              <a:t>ФОРЭСТ-ЛАЙФ</a:t>
            </a:r>
            <a:r>
              <a:rPr lang="ru-RU" sz="1200" dirty="0" smtClean="0">
                <a:solidFill>
                  <a:srgbClr val="000000"/>
                </a:solidFill>
              </a:rPr>
              <a:t>» - </a:t>
            </a:r>
            <a:r>
              <a:rPr lang="ru-RU" sz="1200" dirty="0">
                <a:solidFill>
                  <a:srgbClr val="000000"/>
                </a:solidFill>
              </a:rPr>
              <a:t>предприятие по </a:t>
            </a:r>
            <a:r>
              <a:rPr lang="ru-RU" sz="1200" dirty="0" smtClean="0">
                <a:solidFill>
                  <a:srgbClr val="000000"/>
                </a:solidFill>
              </a:rPr>
              <a:t>лесозаготовке </a:t>
            </a:r>
            <a:r>
              <a:rPr lang="ru-RU" sz="1200" dirty="0">
                <a:solidFill>
                  <a:srgbClr val="000000"/>
                </a:solidFill>
              </a:rPr>
              <a:t>и лесопереработке, расположенное в Угранском </a:t>
            </a:r>
            <a:r>
              <a:rPr lang="ru-RU" sz="1200" dirty="0" smtClean="0">
                <a:solidFill>
                  <a:srgbClr val="000000"/>
                </a:solidFill>
              </a:rPr>
              <a:t>муниципальном округе </a:t>
            </a:r>
            <a:r>
              <a:rPr lang="ru-RU" sz="1200" dirty="0">
                <a:solidFill>
                  <a:srgbClr val="000000"/>
                </a:solidFill>
              </a:rPr>
              <a:t>Смоленской области</a:t>
            </a:r>
            <a:r>
              <a:rPr lang="ru-RU" sz="1200" dirty="0" smtClean="0">
                <a:solidFill>
                  <a:prstClr val="black"/>
                </a:solidFill>
              </a:rPr>
              <a:t>;</a:t>
            </a:r>
            <a:endParaRPr lang="ru-RU" altLang="ru-RU" sz="12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91080" y="1968787"/>
            <a:ext cx="28356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285750" algn="ctr">
              <a:buFont typeface="Wingdings" panose="05000000000000000000" pitchFamily="2" charset="2"/>
              <a:buChar char="ü"/>
              <a:defRPr/>
            </a:pPr>
            <a:r>
              <a:rPr lang="ru-RU" altLang="ru-RU" sz="1200" dirty="0" smtClean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</a:t>
            </a:r>
            <a:endParaRPr lang="ru-RU" altLang="ru-RU" sz="1200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137790"/>
            <a:ext cx="564520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285750" algn="ctr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«Угранский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</a:t>
            </a:r>
            <a:r>
              <a:rPr lang="ru-RU" altLang="ru-RU" sz="1400" dirty="0" smtClean="0">
                <a:solidFill>
                  <a:prstClr val="black"/>
                </a:solidFill>
              </a:rPr>
              <a:t>. </a:t>
            </a:r>
          </a:p>
          <a:p>
            <a:pPr marL="285750" algn="ctr">
              <a:defRPr/>
            </a:pPr>
            <a:r>
              <a:rPr lang="ru-RU" sz="1200" dirty="0" smtClean="0"/>
              <a:t>В </a:t>
            </a:r>
            <a:r>
              <a:rPr lang="ru-RU" sz="1200" dirty="0"/>
              <a:t>2024  году  было отгружено товаров собственного производства на сумму 678,82  млн. рублей. Индекс промышленного производства составил 103,7 % в сопоставимой оценке. Доля в общем объеме отгруженной продукции промышленности района составляет 62,4 %. Угранский карьер является одним из крупнейших предприятий по выпуску нерудных строительных материалов в Смоленской области.  Производимая продукция щебень и песок имеют большой спрос на рынке строительных материалов. Предприятие относится к категории средних предприятий. Численность работников на данном предприятии в 2023 году составила 240 человек. В 2025-2027годах на предприятии планируется рост объемов </a:t>
            </a:r>
            <a:endParaRPr lang="ru-RU" altLang="ru-RU" sz="1200" dirty="0">
              <a:solidFill>
                <a:prstClr val="black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75695" y="6532111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35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214292" y="1340279"/>
            <a:ext cx="2743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285750" algn="ctr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</a:t>
            </a:r>
            <a:r>
              <a:rPr lang="ru-RU" altLang="ru-RU" sz="1400" dirty="0" smtClean="0">
                <a:solidFill>
                  <a:prstClr val="black"/>
                </a:solidFill>
              </a:rPr>
              <a:t>«</a:t>
            </a:r>
            <a:r>
              <a:rPr lang="ru-RU" sz="1400" dirty="0" smtClean="0"/>
              <a:t>Карьер Неруд</a:t>
            </a:r>
            <a:r>
              <a:rPr lang="ru-RU" altLang="ru-RU" sz="1400" dirty="0" smtClean="0">
                <a:solidFill>
                  <a:prstClr val="black"/>
                </a:solidFill>
              </a:rPr>
              <a:t>» </a:t>
            </a:r>
            <a:r>
              <a:rPr lang="ru-RU" altLang="ru-RU" sz="1400" dirty="0">
                <a:solidFill>
                  <a:prstClr val="black"/>
                </a:solidFill>
              </a:rPr>
              <a:t>- Основным видом деятельности является «разработка гравийных и песчаных карьеров, добыча глины и каолина» Компания была зарегистрирована в </a:t>
            </a:r>
            <a:r>
              <a:rPr lang="ru-RU" altLang="ru-RU" sz="1400" dirty="0" smtClean="0">
                <a:solidFill>
                  <a:prstClr val="black"/>
                </a:solidFill>
              </a:rPr>
              <a:t>2019 </a:t>
            </a:r>
            <a:r>
              <a:rPr lang="ru-RU" altLang="ru-RU" sz="1400" dirty="0">
                <a:solidFill>
                  <a:prstClr val="black"/>
                </a:solidFill>
              </a:rPr>
              <a:t>году.</a:t>
            </a:r>
          </a:p>
        </p:txBody>
      </p:sp>
    </p:spTree>
    <p:extLst>
      <p:ext uri="{BB962C8B-B14F-4D97-AF65-F5344CB8AC3E}">
        <p14:creationId xmlns:p14="http://schemas.microsoft.com/office/powerpoint/2010/main" val="209643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1"/>
            <a:ext cx="12192000" cy="772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sz="3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-58797"/>
            <a:ext cx="12058650" cy="830997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ru-RU" sz="2000" b="1" dirty="0" smtClean="0"/>
              <a:t>ОБЪЕМ </a:t>
            </a:r>
            <a:r>
              <a:rPr lang="ru-RU" sz="2000" b="1" dirty="0"/>
              <a:t>И СТРУКТУРА БЕЗВОЗМЕЗДНЫХ </a:t>
            </a:r>
            <a:r>
              <a:rPr lang="ru-RU" sz="2000" b="1" dirty="0" smtClean="0"/>
              <a:t>ПОСТУПЛЕНИЙ </a:t>
            </a:r>
          </a:p>
          <a:p>
            <a:r>
              <a:rPr lang="ru-RU" sz="1400" b="1" dirty="0">
                <a:latin typeface="Bookman Old Style" panose="02050604050505020204" pitchFamily="18" charset="0"/>
              </a:rPr>
              <a:t>Безвозмездные поступления –</a:t>
            </a:r>
            <a:r>
              <a:rPr lang="ru-RU" sz="1400" dirty="0">
                <a:latin typeface="Bookman Old Style" panose="02050604050505020204" pitchFamily="18" charset="0"/>
              </a:rPr>
              <a:t>средства, безвозмездно поступающие в бюджет из другого бюджета в форме дотаций, субсидий, субвенций, иных межбюджетных трансфертов, а также от физических и юридических лиц. </a:t>
            </a:r>
            <a:endParaRPr lang="ru-RU" sz="1400" dirty="0"/>
          </a:p>
        </p:txBody>
      </p:sp>
      <p:pic>
        <p:nvPicPr>
          <p:cNvPr id="11" name="image126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83083" y="5281572"/>
            <a:ext cx="1807983" cy="1277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800" y="6559551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36</a:t>
            </a:fld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173770"/>
              </p:ext>
            </p:extLst>
          </p:nvPr>
        </p:nvGraphicFramePr>
        <p:xfrm>
          <a:off x="304799" y="1000462"/>
          <a:ext cx="11642221" cy="5443068"/>
        </p:xfrm>
        <a:graphic>
          <a:graphicData uri="http://schemas.openxmlformats.org/drawingml/2006/table">
            <a:tbl>
              <a:tblPr/>
              <a:tblGrid>
                <a:gridCol w="4489705"/>
                <a:gridCol w="1685324"/>
                <a:gridCol w="1685324"/>
                <a:gridCol w="1526904"/>
                <a:gridCol w="1183098"/>
                <a:gridCol w="1071866"/>
              </a:tblGrid>
              <a:tr h="30719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БЕЗВОЗМЕЗДНЫЕ ПОСТУПЛЕНИЯ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Отчетный финансовый  2023 год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Текущий финансовый 2024 год (Прогноз исполнения бюджета)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          </a:t>
                      </a:r>
                      <a:endParaRPr lang="ru-RU" sz="13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(Проект бюджета)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758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7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460 247,80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474 127,00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305 795,00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253 538,00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246 697,70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4915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Дотации бюджетам муниципальных районов на выравнивание уровня бюджетной обеспеченности 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145 226,00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182 108,00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197 077,00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132 406,00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133 266,00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15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Субвенции бюджетам субъектов Российской Федерации и муниципальных образований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98 053,60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131 732,20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108 718,00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121 132,00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113 431,70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15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бюджетам субъектов Российской Федерации и муниципальных образований 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214 795,80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156 898,20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7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Иные межбюджетные трансферты 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660,80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2 960,00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7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безвозмездные поступления 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1 769,30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527,10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45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бюджетов муниципальных районов от возврата бюджетами бюджетной системы Российской Федерации остатков субсидий, субвенций и иных межбюджетных трансфертов, имеющих целевое назначение, прошлых лет, а также от возврата организациями остатков субсидий прошлых лет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21 876,30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772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Возврат остатков  субсидий, субвенции и иных  межбюджетных трансфертов, имеющих целевое назначение, прошлых лет 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-257,70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-21974,80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963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1"/>
            <a:ext cx="12192000" cy="772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sz="3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-58797"/>
            <a:ext cx="12058650" cy="830997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ru-RU" sz="2000" b="1" dirty="0" smtClean="0"/>
              <a:t>ОБЪЕМ </a:t>
            </a:r>
            <a:r>
              <a:rPr lang="ru-RU" sz="2000" b="1" dirty="0"/>
              <a:t>И СТРУКТУРА БЕЗВОЗМЕЗДНЫХ </a:t>
            </a:r>
            <a:r>
              <a:rPr lang="ru-RU" sz="2000" b="1" dirty="0" smtClean="0"/>
              <a:t>ПОСТУПЛЕНИЙ </a:t>
            </a:r>
          </a:p>
          <a:p>
            <a:r>
              <a:rPr lang="ru-RU" sz="1400" b="1" dirty="0">
                <a:latin typeface="Bookman Old Style" panose="02050604050505020204" pitchFamily="18" charset="0"/>
              </a:rPr>
              <a:t>Безвозмездные поступления –</a:t>
            </a:r>
            <a:r>
              <a:rPr lang="ru-RU" sz="1400" dirty="0">
                <a:latin typeface="Bookman Old Style" panose="02050604050505020204" pitchFamily="18" charset="0"/>
              </a:rPr>
              <a:t>средства, безвозмездно поступающие в бюджет из другого бюджета в форме дотаций, субсидий, субвенций, иных межбюджетных трансфертов, а также от физических и юридических лиц. </a:t>
            </a:r>
            <a:endParaRPr lang="ru-RU" sz="1400" dirty="0"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469060772"/>
              </p:ext>
            </p:extLst>
          </p:nvPr>
        </p:nvGraphicFramePr>
        <p:xfrm>
          <a:off x="0" y="772200"/>
          <a:ext cx="12125325" cy="5961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image126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17354" y="772200"/>
            <a:ext cx="1807983" cy="1277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800" y="6559551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975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5"/>
          <p:cNvSpPr/>
          <p:nvPr/>
        </p:nvSpPr>
        <p:spPr>
          <a:xfrm>
            <a:off x="9339010" y="5899923"/>
            <a:ext cx="2853055" cy="958215"/>
          </a:xfrm>
          <a:custGeom>
            <a:avLst/>
            <a:gdLst/>
            <a:ahLst/>
            <a:cxnLst/>
            <a:rect l="l" t="t" r="r" b="b"/>
            <a:pathLst>
              <a:path w="2853054" h="958215">
                <a:moveTo>
                  <a:pt x="2852989" y="0"/>
                </a:moveTo>
                <a:lnTo>
                  <a:pt x="2749777" y="18416"/>
                </a:lnTo>
                <a:lnTo>
                  <a:pt x="2623697" y="42571"/>
                </a:lnTo>
                <a:lnTo>
                  <a:pt x="2496396" y="68717"/>
                </a:lnTo>
                <a:lnTo>
                  <a:pt x="2367969" y="96857"/>
                </a:lnTo>
                <a:lnTo>
                  <a:pt x="2238509" y="126999"/>
                </a:lnTo>
                <a:lnTo>
                  <a:pt x="2108109" y="159148"/>
                </a:lnTo>
                <a:lnTo>
                  <a:pt x="1976863" y="193310"/>
                </a:lnTo>
                <a:lnTo>
                  <a:pt x="1844863" y="229490"/>
                </a:lnTo>
                <a:lnTo>
                  <a:pt x="1713339" y="267366"/>
                </a:lnTo>
                <a:lnTo>
                  <a:pt x="1583510" y="306572"/>
                </a:lnTo>
                <a:lnTo>
                  <a:pt x="1455452" y="347056"/>
                </a:lnTo>
                <a:lnTo>
                  <a:pt x="1329242" y="388764"/>
                </a:lnTo>
                <a:lnTo>
                  <a:pt x="1204957" y="431641"/>
                </a:lnTo>
                <a:lnTo>
                  <a:pt x="1082672" y="475635"/>
                </a:lnTo>
                <a:lnTo>
                  <a:pt x="962465" y="520692"/>
                </a:lnTo>
                <a:lnTo>
                  <a:pt x="844413" y="566759"/>
                </a:lnTo>
                <a:lnTo>
                  <a:pt x="728591" y="613782"/>
                </a:lnTo>
                <a:lnTo>
                  <a:pt x="615077" y="661706"/>
                </a:lnTo>
                <a:lnTo>
                  <a:pt x="503947" y="710480"/>
                </a:lnTo>
                <a:lnTo>
                  <a:pt x="395278" y="760049"/>
                </a:lnTo>
                <a:lnTo>
                  <a:pt x="289145" y="810359"/>
                </a:lnTo>
                <a:lnTo>
                  <a:pt x="185627" y="861358"/>
                </a:lnTo>
                <a:lnTo>
                  <a:pt x="84799" y="912991"/>
                </a:lnTo>
                <a:lnTo>
                  <a:pt x="35418" y="939029"/>
                </a:lnTo>
                <a:lnTo>
                  <a:pt x="0" y="958074"/>
                </a:lnTo>
                <a:lnTo>
                  <a:pt x="2852989" y="958074"/>
                </a:lnTo>
                <a:lnTo>
                  <a:pt x="2852989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"/>
          <p:cNvSpPr/>
          <p:nvPr/>
        </p:nvSpPr>
        <p:spPr>
          <a:xfrm>
            <a:off x="0" y="1"/>
            <a:ext cx="12179886" cy="8597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2800" b="1" dirty="0" smtClean="0"/>
              <a:t>ОБЪЕМ ДОХОДОВ Муниципального образования «Угранский муниципальный округ» Смоленской области на 2025 и плановый период 2026-2027 гг.</a:t>
            </a:r>
          </a:p>
          <a:p>
            <a:endParaRPr lang="ru-RU" sz="2800" b="1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272938677"/>
              </p:ext>
            </p:extLst>
          </p:nvPr>
        </p:nvGraphicFramePr>
        <p:xfrm>
          <a:off x="0" y="996248"/>
          <a:ext cx="5761330" cy="3907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676100413"/>
              </p:ext>
            </p:extLst>
          </p:nvPr>
        </p:nvGraphicFramePr>
        <p:xfrm>
          <a:off x="6857747" y="842776"/>
          <a:ext cx="4962525" cy="3583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834819640"/>
              </p:ext>
            </p:extLst>
          </p:nvPr>
        </p:nvGraphicFramePr>
        <p:xfrm>
          <a:off x="256922" y="3933825"/>
          <a:ext cx="12049379" cy="2924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393937" y="6492944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38</a:t>
            </a:fld>
            <a:endParaRPr lang="ru-RU" dirty="0"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124642688"/>
              </p:ext>
            </p:extLst>
          </p:nvPr>
        </p:nvGraphicFramePr>
        <p:xfrm>
          <a:off x="256922" y="865371"/>
          <a:ext cx="4962525" cy="3583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3058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Скругленный прямоугольник 71"/>
          <p:cNvSpPr/>
          <p:nvPr/>
        </p:nvSpPr>
        <p:spPr>
          <a:xfrm>
            <a:off x="9601083" y="5661976"/>
            <a:ext cx="2341787" cy="11472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9603666" y="4156660"/>
            <a:ext cx="2341787" cy="11472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9603093" y="2784349"/>
            <a:ext cx="2319775" cy="11550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9611458" y="1449322"/>
            <a:ext cx="2341787" cy="11472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211736" y="4737392"/>
            <a:ext cx="2347850" cy="120630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217798" y="3274403"/>
            <a:ext cx="2341787" cy="11472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219520" y="1793185"/>
            <a:ext cx="2341787" cy="11472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368" y="708779"/>
            <a:ext cx="4212912" cy="5757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5" name="Стрелка вправо 64"/>
          <p:cNvSpPr/>
          <p:nvPr/>
        </p:nvSpPr>
        <p:spPr>
          <a:xfrm rot="11419779">
            <a:off x="7595414" y="5415894"/>
            <a:ext cx="1966998" cy="577194"/>
          </a:xfrm>
          <a:prstGeom prst="rightArrow">
            <a:avLst>
              <a:gd name="adj1" fmla="val 50000"/>
              <a:gd name="adj2" fmla="val 163664"/>
            </a:avLst>
          </a:prstGeom>
          <a:gradFill>
            <a:gsLst>
              <a:gs pos="43750">
                <a:srgbClr val="B3C48C"/>
              </a:gs>
              <a:gs pos="37500">
                <a:srgbClr val="BBBA7F"/>
              </a:gs>
              <a:gs pos="25000">
                <a:srgbClr val="CCA665"/>
              </a:gs>
              <a:gs pos="0">
                <a:schemeClr val="accent2"/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597" y="5789913"/>
            <a:ext cx="1067282" cy="794257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221" y="2805143"/>
            <a:ext cx="1014833" cy="1258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7" descr="чел расх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853550" y="4093700"/>
            <a:ext cx="1287682" cy="1303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88" y="1826991"/>
            <a:ext cx="1283277" cy="850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4" name="Стрелка вправо 53"/>
          <p:cNvSpPr/>
          <p:nvPr/>
        </p:nvSpPr>
        <p:spPr>
          <a:xfrm rot="10800000">
            <a:off x="7638510" y="3281879"/>
            <a:ext cx="1850568" cy="577194"/>
          </a:xfrm>
          <a:prstGeom prst="rightArrow">
            <a:avLst>
              <a:gd name="adj1" fmla="val 50000"/>
              <a:gd name="adj2" fmla="val 163866"/>
            </a:avLst>
          </a:prstGeom>
          <a:gradFill>
            <a:gsLst>
              <a:gs pos="0">
                <a:schemeClr val="accent2"/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sp>
        <p:nvSpPr>
          <p:cNvPr id="48" name="Стрелка вправо 47"/>
          <p:cNvSpPr/>
          <p:nvPr/>
        </p:nvSpPr>
        <p:spPr>
          <a:xfrm rot="21374351">
            <a:off x="2638633" y="3409335"/>
            <a:ext cx="2134693" cy="577194"/>
          </a:xfrm>
          <a:prstGeom prst="rightArrow">
            <a:avLst>
              <a:gd name="adj1" fmla="val 50000"/>
              <a:gd name="adj2" fmla="val 164992"/>
            </a:avLst>
          </a:prstGeom>
          <a:gradFill>
            <a:gsLst>
              <a:gs pos="0">
                <a:schemeClr val="accent2"/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sp>
        <p:nvSpPr>
          <p:cNvPr id="46" name="Стрелка вправо 45"/>
          <p:cNvSpPr/>
          <p:nvPr/>
        </p:nvSpPr>
        <p:spPr>
          <a:xfrm rot="20078158">
            <a:off x="2815926" y="4796707"/>
            <a:ext cx="2252277" cy="577194"/>
          </a:xfrm>
          <a:prstGeom prst="rightArrow">
            <a:avLst>
              <a:gd name="adj1" fmla="val 50000"/>
              <a:gd name="adj2" fmla="val 181719"/>
            </a:avLst>
          </a:prstGeom>
          <a:gradFill>
            <a:gsLst>
              <a:gs pos="0">
                <a:schemeClr val="accent2"/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r="20555"/>
          <a:stretch/>
        </p:blipFill>
        <p:spPr>
          <a:xfrm>
            <a:off x="1582907" y="3395239"/>
            <a:ext cx="900734" cy="853327"/>
          </a:xfrm>
          <a:prstGeom prst="roundRect">
            <a:avLst>
              <a:gd name="adj" fmla="val 1302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9" name="object 2"/>
          <p:cNvSpPr/>
          <p:nvPr/>
        </p:nvSpPr>
        <p:spPr>
          <a:xfrm>
            <a:off x="0" y="1"/>
            <a:ext cx="12179886" cy="3779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49190" y="8376"/>
            <a:ext cx="12190421" cy="400622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/>
          <a:p>
            <a:r>
              <a:rPr lang="ru-RU" sz="2800" dirty="0" smtClean="0">
                <a:latin typeface="+mn-lt"/>
              </a:rPr>
              <a:t>ИНФОРМАЦИЯ </a:t>
            </a:r>
            <a:r>
              <a:rPr lang="ru-RU" sz="2800" dirty="0">
                <a:latin typeface="+mn-lt"/>
              </a:rPr>
              <a:t>О ДОХОДАХ И РАСХОДАХ НА ДУШУ НАСЕЛЕНИЯ </a:t>
            </a:r>
            <a:r>
              <a:rPr lang="ru-RU" sz="2800" dirty="0" smtClean="0">
                <a:latin typeface="+mn-lt"/>
              </a:rPr>
              <a:t>в 2025-2027 г.</a:t>
            </a:r>
            <a:endParaRPr sz="2800" i="1" dirty="0">
              <a:latin typeface="+mn-l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21398" y="2078084"/>
            <a:ext cx="180792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"/>
              </a:spcBef>
            </a:pPr>
            <a:endParaRPr sz="2800" dirty="0">
              <a:latin typeface="Calibri"/>
              <a:cs typeface="Calibri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477996" y="6353354"/>
            <a:ext cx="3733907" cy="380852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ru-RU" dirty="0" smtClean="0">
                <a:solidFill>
                  <a:srgbClr val="31381C"/>
                </a:solidFill>
                <a:latin typeface="Book Antiqua" panose="02040602050305030304" pitchFamily="18" charset="0"/>
              </a:rPr>
              <a:t>Численность населения 6450</a:t>
            </a:r>
            <a:endParaRPr lang="ru-RU" dirty="0">
              <a:latin typeface="Book Antiqua" panose="0204060205030503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71166" y="1750705"/>
            <a:ext cx="242898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620" algn="r"/>
            <a:r>
              <a:rPr lang="ru-RU" sz="20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16,25</a:t>
            </a:r>
            <a:endParaRPr lang="ru-RU" sz="2000" dirty="0" smtClean="0">
              <a:solidFill>
                <a:srgbClr val="31381C"/>
              </a:solidFill>
              <a:latin typeface="Bookman Old Style" panose="02050604050505020204" pitchFamily="18" charset="0"/>
            </a:endParaRPr>
          </a:p>
          <a:p>
            <a:pPr marR="2900" algn="r"/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</a:t>
            </a:r>
          </a:p>
          <a:p>
            <a:pPr marR="2900" algn="r"/>
            <a:r>
              <a:rPr lang="ru-RU" sz="14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16,75</a:t>
            </a:r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</a:p>
          <a:p>
            <a:pPr marR="2900" algn="r"/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19,32</a:t>
            </a:r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</a:p>
          <a:p>
            <a:pPr marR="3920" algn="r"/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на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1 человека </a:t>
            </a:r>
            <a:endParaRPr lang="ru-RU" sz="14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219520" y="3241749"/>
            <a:ext cx="16002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0,80 </a:t>
            </a:r>
          </a:p>
          <a:p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</a:t>
            </a:r>
          </a:p>
          <a:p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0,83</a:t>
            </a:r>
            <a:r>
              <a:rPr lang="ru-RU" sz="14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</a:p>
          <a:p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0,86</a:t>
            </a:r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  <a:endParaRPr lang="ru-RU" sz="1400" dirty="0" smtClean="0">
              <a:solidFill>
                <a:srgbClr val="31381C"/>
              </a:solidFill>
              <a:latin typeface="Bookman Old Style" panose="02050604050505020204" pitchFamily="18" charset="0"/>
            </a:endParaRPr>
          </a:p>
          <a:p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на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1 человека </a:t>
            </a:r>
            <a:endParaRPr lang="ru-RU" sz="14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180753" y="4750700"/>
            <a:ext cx="216058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47,41</a:t>
            </a:r>
          </a:p>
          <a:p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</a:t>
            </a:r>
          </a:p>
          <a:p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39,31</a:t>
            </a:r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тыс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. руб. </a:t>
            </a:r>
          </a:p>
          <a:p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38,24</a:t>
            </a:r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</a:p>
          <a:p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на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1 человека </a:t>
            </a:r>
            <a:endParaRPr lang="ru-RU" sz="1400" dirty="0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1" t="10938" r="18875" b="13457"/>
          <a:stretch/>
        </p:blipFill>
        <p:spPr>
          <a:xfrm>
            <a:off x="1369402" y="4756762"/>
            <a:ext cx="1181093" cy="1003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" name="TextBox 44"/>
          <p:cNvSpPr txBox="1"/>
          <p:nvPr/>
        </p:nvSpPr>
        <p:spPr>
          <a:xfrm rot="20133397">
            <a:off x="2814396" y="4944252"/>
            <a:ext cx="21286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/>
              <a:t>Безвозмездные поступления</a:t>
            </a:r>
            <a:endParaRPr lang="ru-RU" sz="1100" b="1" i="1" dirty="0"/>
          </a:p>
        </p:txBody>
      </p:sp>
      <p:sp>
        <p:nvSpPr>
          <p:cNvPr id="47" name="TextBox 46"/>
          <p:cNvSpPr txBox="1"/>
          <p:nvPr/>
        </p:nvSpPr>
        <p:spPr>
          <a:xfrm rot="21262976">
            <a:off x="2632869" y="3521082"/>
            <a:ext cx="21286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/>
              <a:t>Неналоговые поступления</a:t>
            </a:r>
            <a:endParaRPr lang="ru-RU" sz="1100" b="1" i="1" dirty="0"/>
          </a:p>
        </p:txBody>
      </p:sp>
      <p:sp>
        <p:nvSpPr>
          <p:cNvPr id="49" name="Стрелка вправо 48"/>
          <p:cNvSpPr/>
          <p:nvPr/>
        </p:nvSpPr>
        <p:spPr>
          <a:xfrm rot="550842">
            <a:off x="2709544" y="2168777"/>
            <a:ext cx="2343760" cy="577194"/>
          </a:xfrm>
          <a:prstGeom prst="rightArrow">
            <a:avLst>
              <a:gd name="adj1" fmla="val 50000"/>
              <a:gd name="adj2" fmla="val 156894"/>
            </a:avLst>
          </a:prstGeom>
          <a:gradFill>
            <a:gsLst>
              <a:gs pos="0">
                <a:schemeClr val="accent2"/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sp>
        <p:nvSpPr>
          <p:cNvPr id="50" name="TextBox 49"/>
          <p:cNvSpPr txBox="1"/>
          <p:nvPr/>
        </p:nvSpPr>
        <p:spPr>
          <a:xfrm rot="557587">
            <a:off x="2810007" y="2288059"/>
            <a:ext cx="1824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/>
              <a:t> </a:t>
            </a:r>
            <a:r>
              <a:rPr lang="ru-RU" sz="1100" b="1" i="1" dirty="0"/>
              <a:t>Н</a:t>
            </a:r>
            <a:r>
              <a:rPr lang="ru-RU" sz="1100" b="1" i="1" dirty="0" smtClean="0"/>
              <a:t>алоговые поступления</a:t>
            </a:r>
            <a:endParaRPr lang="ru-RU" sz="1100" b="1" i="1" dirty="0"/>
          </a:p>
        </p:txBody>
      </p:sp>
      <p:sp>
        <p:nvSpPr>
          <p:cNvPr id="51" name="Стрелка вправо 50"/>
          <p:cNvSpPr/>
          <p:nvPr/>
        </p:nvSpPr>
        <p:spPr>
          <a:xfrm rot="9931112">
            <a:off x="7246104" y="2287911"/>
            <a:ext cx="1931598" cy="577194"/>
          </a:xfrm>
          <a:prstGeom prst="rightArrow">
            <a:avLst>
              <a:gd name="adj1" fmla="val 50000"/>
              <a:gd name="adj2" fmla="val 187876"/>
            </a:avLst>
          </a:prstGeom>
          <a:gradFill>
            <a:gsLst>
              <a:gs pos="0">
                <a:schemeClr val="accent2"/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sp>
        <p:nvSpPr>
          <p:cNvPr id="52" name="TextBox 51"/>
          <p:cNvSpPr txBox="1"/>
          <p:nvPr/>
        </p:nvSpPr>
        <p:spPr>
          <a:xfrm rot="20740780">
            <a:off x="7498638" y="2381035"/>
            <a:ext cx="1889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 </a:t>
            </a:r>
            <a:r>
              <a:rPr lang="ru-RU" sz="1100" b="1" i="1" dirty="0" smtClean="0"/>
              <a:t>Расходы на образование</a:t>
            </a:r>
            <a:endParaRPr lang="ru-RU" sz="1100" b="1" i="1" dirty="0"/>
          </a:p>
        </p:txBody>
      </p:sp>
      <p:sp>
        <p:nvSpPr>
          <p:cNvPr id="53" name="TextBox 52"/>
          <p:cNvSpPr txBox="1"/>
          <p:nvPr/>
        </p:nvSpPr>
        <p:spPr>
          <a:xfrm>
            <a:off x="8028023" y="3425173"/>
            <a:ext cx="15402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/>
              <a:t>Расходы на культуру</a:t>
            </a:r>
            <a:endParaRPr lang="ru-RU" sz="1100" b="1" i="1" dirty="0"/>
          </a:p>
        </p:txBody>
      </p:sp>
      <p:sp>
        <p:nvSpPr>
          <p:cNvPr id="55" name="Стрелка вправо 54"/>
          <p:cNvSpPr/>
          <p:nvPr/>
        </p:nvSpPr>
        <p:spPr>
          <a:xfrm rot="11225591">
            <a:off x="7315575" y="4308334"/>
            <a:ext cx="2322576" cy="577194"/>
          </a:xfrm>
          <a:prstGeom prst="rightArrow">
            <a:avLst>
              <a:gd name="adj1" fmla="val 50001"/>
              <a:gd name="adj2" fmla="val 205084"/>
            </a:avLst>
          </a:prstGeom>
          <a:gradFill>
            <a:gsLst>
              <a:gs pos="0">
                <a:schemeClr val="accent2"/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sp>
        <p:nvSpPr>
          <p:cNvPr id="56" name="TextBox 55"/>
          <p:cNvSpPr txBox="1"/>
          <p:nvPr/>
        </p:nvSpPr>
        <p:spPr>
          <a:xfrm rot="398487">
            <a:off x="7393939" y="4460529"/>
            <a:ext cx="24100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/>
              <a:t>Расходы на социальную политику</a:t>
            </a:r>
            <a:endParaRPr lang="ru-RU" sz="1100" b="1" i="1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9639578" y="1420326"/>
            <a:ext cx="177795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25,99 </a:t>
            </a:r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. </a:t>
            </a:r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  </a:t>
            </a:r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23,40</a:t>
            </a:r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</a:t>
            </a:r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.</a:t>
            </a:r>
          </a:p>
          <a:p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23,90</a:t>
            </a:r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</a:p>
          <a:p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на 1 </a:t>
            </a:r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человека </a:t>
            </a:r>
            <a:endParaRPr lang="ru-RU" sz="1400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10286598" y="2737524"/>
            <a:ext cx="171505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9,07 </a:t>
            </a:r>
          </a:p>
          <a:p>
            <a:pPr algn="ctr"/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. </a:t>
            </a:r>
            <a:endParaRPr lang="ru-RU" sz="1200" dirty="0" smtClean="0">
              <a:solidFill>
                <a:srgbClr val="31381C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8,47</a:t>
            </a:r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  <a:endParaRPr lang="ru-RU" sz="1200" dirty="0" smtClean="0">
              <a:solidFill>
                <a:srgbClr val="31381C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8,70 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  <a:endParaRPr lang="ru-RU" sz="1200" b="1" dirty="0" smtClean="0">
              <a:solidFill>
                <a:srgbClr val="31381C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на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1 человека </a:t>
            </a:r>
            <a:endParaRPr lang="ru-RU" sz="1400" dirty="0"/>
          </a:p>
        </p:txBody>
      </p:sp>
      <p:sp>
        <p:nvSpPr>
          <p:cNvPr id="59" name="Прямоугольник 58"/>
          <p:cNvSpPr/>
          <p:nvPr/>
        </p:nvSpPr>
        <p:spPr>
          <a:xfrm>
            <a:off x="9663518" y="4090726"/>
            <a:ext cx="195449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2,85</a:t>
            </a:r>
          </a:p>
          <a:p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. </a:t>
            </a:r>
            <a:endParaRPr lang="ru-RU" sz="1200" dirty="0" smtClean="0">
              <a:solidFill>
                <a:srgbClr val="31381C"/>
              </a:solidFill>
              <a:latin typeface="Bookman Old Style" panose="02050604050505020204" pitchFamily="18" charset="0"/>
            </a:endParaRPr>
          </a:p>
          <a:p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4,2</a:t>
            </a:r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</a:t>
            </a:r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.</a:t>
            </a:r>
          </a:p>
          <a:p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2,44</a:t>
            </a:r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</a:p>
          <a:p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на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1 человека </a:t>
            </a:r>
            <a:endParaRPr lang="ru-RU" sz="1400" dirty="0"/>
          </a:p>
        </p:txBody>
      </p:sp>
      <p:pic>
        <p:nvPicPr>
          <p:cNvPr id="60" name="Picture 8" descr="образов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904743" y="1518929"/>
            <a:ext cx="942432" cy="1042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3" name="Прямоугольник 62"/>
          <p:cNvSpPr/>
          <p:nvPr/>
        </p:nvSpPr>
        <p:spPr>
          <a:xfrm>
            <a:off x="9611458" y="5700256"/>
            <a:ext cx="178008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2,86</a:t>
            </a:r>
          </a:p>
          <a:p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. </a:t>
            </a:r>
            <a:endParaRPr lang="ru-RU" sz="1200" dirty="0" smtClean="0">
              <a:solidFill>
                <a:srgbClr val="31381C"/>
              </a:solidFill>
              <a:latin typeface="Bookman Old Style" panose="02050604050505020204" pitchFamily="18" charset="0"/>
            </a:endParaRPr>
          </a:p>
          <a:p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1,58</a:t>
            </a:r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</a:p>
          <a:p>
            <a:r>
              <a:rPr lang="ru-RU" sz="1200" b="1" smtClean="0">
                <a:solidFill>
                  <a:srgbClr val="31381C"/>
                </a:solidFill>
                <a:latin typeface="Bookman Old Style" panose="02050604050505020204" pitchFamily="18" charset="0"/>
              </a:rPr>
              <a:t>1,54</a:t>
            </a:r>
            <a:r>
              <a:rPr lang="ru-RU" sz="120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</a:p>
          <a:p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на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1 человека </a:t>
            </a:r>
            <a:endParaRPr lang="ru-RU" sz="1400" dirty="0"/>
          </a:p>
        </p:txBody>
      </p:sp>
      <p:sp>
        <p:nvSpPr>
          <p:cNvPr id="64" name="TextBox 63"/>
          <p:cNvSpPr txBox="1"/>
          <p:nvPr/>
        </p:nvSpPr>
        <p:spPr>
          <a:xfrm rot="773776">
            <a:off x="7940865" y="5629912"/>
            <a:ext cx="15562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/>
              <a:t>Расходы на спорт</a:t>
            </a:r>
            <a:endParaRPr lang="ru-RU" sz="1100" b="1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>
          <a:xfrm>
            <a:off x="9419543" y="6588361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39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155211" y="361798"/>
            <a:ext cx="309390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1381C"/>
                </a:solidFill>
                <a:latin typeface="Bookman Old Style" panose="02050604050505020204" pitchFamily="18" charset="0"/>
              </a:rPr>
              <a:t>РАСХОДЫ в </a:t>
            </a:r>
            <a:r>
              <a:rPr lang="ru-RU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2025 </a:t>
            </a:r>
            <a:r>
              <a:rPr lang="ru-RU" dirty="0">
                <a:solidFill>
                  <a:srgbClr val="31381C"/>
                </a:solidFill>
                <a:latin typeface="Bookman Old Style" panose="02050604050505020204" pitchFamily="18" charset="0"/>
              </a:rPr>
              <a:t>г.</a:t>
            </a:r>
          </a:p>
          <a:p>
            <a:r>
              <a:rPr lang="ru-RU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415802,6</a:t>
            </a:r>
            <a:r>
              <a:rPr lang="ru-RU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</a:t>
            </a:r>
            <a:r>
              <a:rPr lang="ru-RU" dirty="0">
                <a:solidFill>
                  <a:srgbClr val="31381C"/>
                </a:solidFill>
                <a:latin typeface="Bookman Old Style" panose="02050604050505020204" pitchFamily="18" charset="0"/>
              </a:rPr>
              <a:t>. руб.</a:t>
            </a:r>
          </a:p>
          <a:p>
            <a:r>
              <a:rPr lang="ru-RU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64,46</a:t>
            </a:r>
            <a:r>
              <a:rPr lang="ru-RU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</a:t>
            </a:r>
            <a:r>
              <a:rPr lang="ru-RU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руб. </a:t>
            </a:r>
          </a:p>
          <a:p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на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1 человека </a:t>
            </a:r>
            <a:endParaRPr lang="ru-RU" sz="1400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30596" y="398924"/>
            <a:ext cx="25332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1381C"/>
                </a:solidFill>
                <a:latin typeface="Bookman Old Style" panose="02050604050505020204" pitchFamily="18" charset="0"/>
              </a:rPr>
              <a:t>ДОХОДЫ в </a:t>
            </a:r>
            <a:r>
              <a:rPr lang="ru-RU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2025 </a:t>
            </a:r>
            <a:r>
              <a:rPr lang="ru-RU" dirty="0">
                <a:solidFill>
                  <a:srgbClr val="31381C"/>
                </a:solidFill>
                <a:latin typeface="Bookman Old Style" panose="02050604050505020204" pitchFamily="18" charset="0"/>
              </a:rPr>
              <a:t>г.</a:t>
            </a:r>
          </a:p>
          <a:p>
            <a:r>
              <a:rPr lang="ru-RU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415802,6</a:t>
            </a:r>
            <a:r>
              <a:rPr lang="ru-RU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</a:t>
            </a:r>
            <a:r>
              <a:rPr lang="ru-RU" dirty="0">
                <a:solidFill>
                  <a:srgbClr val="31381C"/>
                </a:solidFill>
                <a:latin typeface="Bookman Old Style" panose="02050604050505020204" pitchFamily="18" charset="0"/>
              </a:rPr>
              <a:t>. руб.</a:t>
            </a:r>
          </a:p>
          <a:p>
            <a:r>
              <a:rPr lang="ru-RU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64,46</a:t>
            </a:r>
            <a:r>
              <a:rPr lang="ru-RU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</a:t>
            </a:r>
            <a:r>
              <a:rPr lang="ru-RU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руб. </a:t>
            </a:r>
            <a:endParaRPr lang="ru-RU" dirty="0">
              <a:solidFill>
                <a:srgbClr val="31381C"/>
              </a:solidFill>
              <a:latin typeface="Bookman Old Style" panose="02050604050505020204" pitchFamily="18" charset="0"/>
            </a:endParaRPr>
          </a:p>
          <a:p>
            <a:r>
              <a:rPr lang="ru-RU" dirty="0">
                <a:solidFill>
                  <a:srgbClr val="31381C"/>
                </a:solidFill>
                <a:latin typeface="Bookman Old Style" panose="02050604050505020204" pitchFamily="18" charset="0"/>
              </a:rPr>
              <a:t>на 1 человека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4486" y="422025"/>
            <a:ext cx="16835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ДОХОДЫ </a:t>
            </a:r>
            <a:endParaRPr lang="ru-RU" sz="1400" dirty="0" smtClean="0">
              <a:solidFill>
                <a:srgbClr val="31381C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в 2026- 2027г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.</a:t>
            </a:r>
          </a:p>
          <a:p>
            <a:pPr algn="just"/>
            <a:r>
              <a:rPr lang="ru-RU" sz="14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52,24</a:t>
            </a:r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. руб.</a:t>
            </a:r>
          </a:p>
          <a:p>
            <a:pPr algn="just"/>
            <a:r>
              <a:rPr lang="ru-RU" sz="14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58,42</a:t>
            </a:r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. </a:t>
            </a:r>
            <a:r>
              <a:rPr lang="ru-RU" sz="1400" dirty="0" err="1">
                <a:solidFill>
                  <a:srgbClr val="31381C"/>
                </a:solidFill>
                <a:latin typeface="Bookman Old Style" panose="02050604050505020204" pitchFamily="18" charset="0"/>
              </a:rPr>
              <a:t>руб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</a:p>
          <a:p>
            <a:pPr algn="just"/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на 1 человека 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316874" y="385455"/>
            <a:ext cx="1845869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РАСХОДЫ </a:t>
            </a:r>
            <a:endParaRPr lang="ru-RU" sz="1400" dirty="0" smtClean="0">
              <a:solidFill>
                <a:srgbClr val="31381C"/>
              </a:solidFill>
              <a:latin typeface="Bookman Old Style" panose="02050604050505020204" pitchFamily="18" charset="0"/>
            </a:endParaRPr>
          </a:p>
          <a:p>
            <a:pPr algn="r"/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в 2026-2027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г.</a:t>
            </a:r>
          </a:p>
          <a:p>
            <a:pPr algn="r"/>
            <a:r>
              <a:rPr lang="ru-RU" sz="14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52,24</a:t>
            </a:r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. руб.</a:t>
            </a:r>
          </a:p>
          <a:p>
            <a:pPr algn="r"/>
            <a:r>
              <a:rPr lang="ru-RU" sz="14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48,42</a:t>
            </a:r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</a:p>
          <a:p>
            <a:pPr algn="r"/>
            <a:r>
              <a:rPr lang="ru-RU" sz="1100" dirty="0">
                <a:solidFill>
                  <a:srgbClr val="31381C"/>
                </a:solidFill>
                <a:latin typeface="Bookman Old Style" panose="02050604050505020204" pitchFamily="18" charset="0"/>
              </a:rPr>
              <a:t>на 1 человека </a:t>
            </a:r>
            <a:endParaRPr lang="ru-RU" sz="11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48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8075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0"/>
            <a:ext cx="3765829" cy="788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0" b="1" spc="-5" dirty="0">
                <a:latin typeface="+mn-lt"/>
              </a:rPr>
              <a:t>Глоссарий</a:t>
            </a:r>
            <a:endParaRPr sz="5000" b="1" dirty="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48310" y="640746"/>
            <a:ext cx="6705599" cy="16876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" algn="ctr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Calibri"/>
                <a:cs typeface="Calibri"/>
              </a:rPr>
              <a:t>Бюджет</a:t>
            </a:r>
            <a:endParaRPr sz="3600" dirty="0">
              <a:latin typeface="Calibri"/>
              <a:cs typeface="Calibri"/>
            </a:endParaRPr>
          </a:p>
          <a:p>
            <a:pPr marL="12700" marR="5080" indent="3175" algn="ctr">
              <a:lnSpc>
                <a:spcPct val="100000"/>
              </a:lnSpc>
              <a:spcBef>
                <a:spcPts val="105"/>
              </a:spcBef>
            </a:pPr>
            <a:r>
              <a:rPr sz="1800" spc="-5" dirty="0">
                <a:latin typeface="Calibri"/>
                <a:cs typeface="Calibri"/>
              </a:rPr>
              <a:t>Форма образования </a:t>
            </a:r>
            <a:r>
              <a:rPr sz="1800" dirty="0">
                <a:latin typeface="Calibri"/>
                <a:cs typeface="Calibri"/>
              </a:rPr>
              <a:t>и </a:t>
            </a:r>
            <a:r>
              <a:rPr sz="1800" spc="-5" dirty="0">
                <a:latin typeface="Calibri"/>
                <a:cs typeface="Calibri"/>
              </a:rPr>
              <a:t>расходования </a:t>
            </a:r>
            <a:r>
              <a:rPr sz="1800" dirty="0">
                <a:latin typeface="Calibri"/>
                <a:cs typeface="Calibri"/>
              </a:rPr>
              <a:t>денежных </a:t>
            </a:r>
            <a:r>
              <a:rPr sz="1800" spc="-5" dirty="0">
                <a:latin typeface="Calibri"/>
                <a:cs typeface="Calibri"/>
              </a:rPr>
              <a:t>средств,  предназначенных </a:t>
            </a:r>
            <a:r>
              <a:rPr sz="1800" dirty="0">
                <a:latin typeface="Calibri"/>
                <a:cs typeface="Calibri"/>
              </a:rPr>
              <a:t>для </a:t>
            </a:r>
            <a:r>
              <a:rPr sz="1800" spc="-5" dirty="0">
                <a:latin typeface="Calibri"/>
                <a:cs typeface="Calibri"/>
              </a:rPr>
              <a:t>финансового обеспечения задач </a:t>
            </a:r>
            <a:r>
              <a:rPr sz="1800" dirty="0">
                <a:latin typeface="Calibri"/>
                <a:cs typeface="Calibri"/>
              </a:rPr>
              <a:t>и  функций государства и </a:t>
            </a:r>
            <a:r>
              <a:rPr sz="1800" spc="-5" dirty="0">
                <a:latin typeface="Calibri"/>
                <a:cs typeface="Calibri"/>
              </a:rPr>
              <a:t>местного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 err="1">
                <a:latin typeface="Calibri"/>
                <a:cs typeface="Calibri"/>
              </a:rPr>
              <a:t>самоуправления</a:t>
            </a:r>
            <a:r>
              <a:rPr sz="1800" spc="-5" dirty="0" smtClean="0">
                <a:latin typeface="Calibri"/>
                <a:cs typeface="Calibri"/>
              </a:rPr>
              <a:t>.</a:t>
            </a:r>
            <a:r>
              <a:rPr lang="ru-RU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(Бюджетный</a:t>
            </a:r>
            <a:r>
              <a:rPr lang="ru-RU" spc="-55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кодекс</a:t>
            </a:r>
            <a:r>
              <a:rPr lang="ru-RU" spc="-30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РФ</a:t>
            </a:r>
            <a:r>
              <a:rPr lang="ru-RU" spc="-25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от</a:t>
            </a:r>
            <a:r>
              <a:rPr lang="ru-RU" spc="-35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dirty="0" smtClean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31.07.1998</a:t>
            </a:r>
            <a:r>
              <a:rPr lang="ru-RU" spc="-55" dirty="0" smtClean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№</a:t>
            </a:r>
            <a:r>
              <a:rPr lang="ru-RU" spc="-25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145-</a:t>
            </a:r>
            <a:r>
              <a:rPr lang="ru-RU" spc="-25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ФЗ</a:t>
            </a:r>
            <a:r>
              <a:rPr lang="ru-RU" spc="-25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54507" y="2843606"/>
            <a:ext cx="2369820" cy="10090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latin typeface="Calibri"/>
                <a:cs typeface="Calibri"/>
              </a:rPr>
              <a:t>Доходы</a:t>
            </a:r>
            <a:endParaRPr sz="2800" dirty="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  <a:spcBef>
                <a:spcPts val="70"/>
              </a:spcBef>
            </a:pPr>
            <a:r>
              <a:rPr sz="1800" spc="-5" dirty="0">
                <a:latin typeface="Calibri"/>
                <a:cs typeface="Calibri"/>
              </a:rPr>
              <a:t>Поступающие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бюджет  </a:t>
            </a:r>
            <a:r>
              <a:rPr sz="1800" spc="-5" dirty="0">
                <a:latin typeface="Calibri"/>
                <a:cs typeface="Calibri"/>
              </a:rPr>
              <a:t>денежные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средства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46566" y="2835910"/>
            <a:ext cx="2841625" cy="10090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latin typeface="Calibri"/>
                <a:cs typeface="Calibri"/>
              </a:rPr>
              <a:t>Расходы</a:t>
            </a:r>
            <a:endParaRPr sz="280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  <a:spcBef>
                <a:spcPts val="65"/>
              </a:spcBef>
            </a:pPr>
            <a:r>
              <a:rPr sz="1800" spc="-5" dirty="0">
                <a:latin typeface="Calibri"/>
                <a:cs typeface="Calibri"/>
              </a:rPr>
              <a:t>Выплачиваемые </a:t>
            </a:r>
            <a:r>
              <a:rPr sz="1800" dirty="0">
                <a:latin typeface="Calibri"/>
                <a:cs typeface="Calibri"/>
              </a:rPr>
              <a:t>из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бюджета  </a:t>
            </a:r>
            <a:r>
              <a:rPr sz="1800" spc="-5" dirty="0">
                <a:latin typeface="Calibri"/>
                <a:cs typeface="Calibri"/>
              </a:rPr>
              <a:t>денежные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средства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66212" y="4954600"/>
            <a:ext cx="209296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Calibri"/>
                <a:cs typeface="Calibri"/>
              </a:rPr>
              <a:t>Дефицит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бюджета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63357" y="4954600"/>
            <a:ext cx="222694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Calibri"/>
                <a:cs typeface="Calibri"/>
              </a:rPr>
              <a:t>Профицит</a:t>
            </a:r>
            <a:r>
              <a:rPr sz="2000" b="1" spc="-7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бюджета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58111" y="2019300"/>
            <a:ext cx="652272" cy="5913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486725" y="3663885"/>
            <a:ext cx="265430" cy="1088390"/>
            <a:chOff x="4355591" y="3669791"/>
            <a:chExt cx="265430" cy="1088390"/>
          </a:xfrm>
        </p:grpSpPr>
        <p:sp>
          <p:nvSpPr>
            <p:cNvPr id="11" name="object 11"/>
            <p:cNvSpPr/>
            <p:nvPr/>
          </p:nvSpPr>
          <p:spPr>
            <a:xfrm>
              <a:off x="4361687" y="3675887"/>
              <a:ext cx="253365" cy="1076325"/>
            </a:xfrm>
            <a:custGeom>
              <a:avLst/>
              <a:gdLst/>
              <a:ahLst/>
              <a:cxnLst/>
              <a:rect l="l" t="t" r="r" b="b"/>
              <a:pathLst>
                <a:path w="253364" h="1076325">
                  <a:moveTo>
                    <a:pt x="189737" y="0"/>
                  </a:moveTo>
                  <a:lnTo>
                    <a:pt x="63246" y="0"/>
                  </a:lnTo>
                  <a:lnTo>
                    <a:pt x="63246" y="884047"/>
                  </a:lnTo>
                  <a:lnTo>
                    <a:pt x="0" y="884047"/>
                  </a:lnTo>
                  <a:lnTo>
                    <a:pt x="126491" y="1075944"/>
                  </a:lnTo>
                  <a:lnTo>
                    <a:pt x="252984" y="884047"/>
                  </a:lnTo>
                  <a:lnTo>
                    <a:pt x="189737" y="884047"/>
                  </a:lnTo>
                  <a:lnTo>
                    <a:pt x="189737" y="0"/>
                  </a:ln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361687" y="3675887"/>
              <a:ext cx="253365" cy="1076325"/>
            </a:xfrm>
            <a:custGeom>
              <a:avLst/>
              <a:gdLst/>
              <a:ahLst/>
              <a:cxnLst/>
              <a:rect l="l" t="t" r="r" b="b"/>
              <a:pathLst>
                <a:path w="253364" h="1076325">
                  <a:moveTo>
                    <a:pt x="0" y="884047"/>
                  </a:moveTo>
                  <a:lnTo>
                    <a:pt x="63246" y="884047"/>
                  </a:lnTo>
                  <a:lnTo>
                    <a:pt x="63246" y="0"/>
                  </a:lnTo>
                  <a:lnTo>
                    <a:pt x="189737" y="0"/>
                  </a:lnTo>
                  <a:lnTo>
                    <a:pt x="189737" y="884047"/>
                  </a:lnTo>
                  <a:lnTo>
                    <a:pt x="252984" y="884047"/>
                  </a:lnTo>
                  <a:lnTo>
                    <a:pt x="126491" y="1075944"/>
                  </a:lnTo>
                  <a:lnTo>
                    <a:pt x="0" y="884047"/>
                  </a:ln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8444052" y="3669854"/>
            <a:ext cx="265430" cy="1088390"/>
            <a:chOff x="7571231" y="3669791"/>
            <a:chExt cx="265430" cy="1088390"/>
          </a:xfrm>
        </p:grpSpPr>
        <p:sp>
          <p:nvSpPr>
            <p:cNvPr id="14" name="object 14"/>
            <p:cNvSpPr/>
            <p:nvPr/>
          </p:nvSpPr>
          <p:spPr>
            <a:xfrm>
              <a:off x="7577327" y="3675887"/>
              <a:ext cx="253365" cy="1076325"/>
            </a:xfrm>
            <a:custGeom>
              <a:avLst/>
              <a:gdLst/>
              <a:ahLst/>
              <a:cxnLst/>
              <a:rect l="l" t="t" r="r" b="b"/>
              <a:pathLst>
                <a:path w="253365" h="1076325">
                  <a:moveTo>
                    <a:pt x="189738" y="0"/>
                  </a:moveTo>
                  <a:lnTo>
                    <a:pt x="63246" y="0"/>
                  </a:lnTo>
                  <a:lnTo>
                    <a:pt x="63246" y="884047"/>
                  </a:lnTo>
                  <a:lnTo>
                    <a:pt x="0" y="884047"/>
                  </a:lnTo>
                  <a:lnTo>
                    <a:pt x="126492" y="1075944"/>
                  </a:lnTo>
                  <a:lnTo>
                    <a:pt x="252983" y="884047"/>
                  </a:lnTo>
                  <a:lnTo>
                    <a:pt x="189738" y="884047"/>
                  </a:lnTo>
                  <a:lnTo>
                    <a:pt x="189738" y="0"/>
                  </a:lnTo>
                  <a:close/>
                </a:path>
              </a:pathLst>
            </a:cu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577327" y="3675887"/>
              <a:ext cx="253365" cy="1076325"/>
            </a:xfrm>
            <a:custGeom>
              <a:avLst/>
              <a:gdLst/>
              <a:ahLst/>
              <a:cxnLst/>
              <a:rect l="l" t="t" r="r" b="b"/>
              <a:pathLst>
                <a:path w="253365" h="1076325">
                  <a:moveTo>
                    <a:pt x="0" y="884047"/>
                  </a:moveTo>
                  <a:lnTo>
                    <a:pt x="63246" y="884047"/>
                  </a:lnTo>
                  <a:lnTo>
                    <a:pt x="63246" y="0"/>
                  </a:lnTo>
                  <a:lnTo>
                    <a:pt x="189738" y="0"/>
                  </a:lnTo>
                  <a:lnTo>
                    <a:pt x="189738" y="884047"/>
                  </a:lnTo>
                  <a:lnTo>
                    <a:pt x="252983" y="884047"/>
                  </a:lnTo>
                  <a:lnTo>
                    <a:pt x="126492" y="1075944"/>
                  </a:lnTo>
                  <a:lnTo>
                    <a:pt x="0" y="884047"/>
                  </a:ln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9880092" y="2019300"/>
            <a:ext cx="650748" cy="5913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10596508" y="5298614"/>
            <a:ext cx="1602105" cy="1565910"/>
            <a:chOff x="10596508" y="5298614"/>
            <a:chExt cx="1602105" cy="1565910"/>
          </a:xfrm>
        </p:grpSpPr>
        <p:sp>
          <p:nvSpPr>
            <p:cNvPr id="18" name="object 18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1589141" y="0"/>
                  </a:moveTo>
                  <a:lnTo>
                    <a:pt x="0" y="1553035"/>
                  </a:lnTo>
                  <a:lnTo>
                    <a:pt x="1589141" y="1553035"/>
                  </a:lnTo>
                  <a:lnTo>
                    <a:pt x="1589141" y="0"/>
                  </a:lnTo>
                  <a:close/>
                </a:path>
              </a:pathLst>
            </a:custGeom>
            <a:solidFill>
              <a:srgbClr val="005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0" y="1553035"/>
                  </a:moveTo>
                  <a:lnTo>
                    <a:pt x="1589141" y="0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4</a:t>
            </a:fld>
            <a:endParaRPr lang="ru-RU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370" y="2452924"/>
            <a:ext cx="2874987" cy="351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100094" y="6376777"/>
            <a:ext cx="115880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Открытость бюджета </a:t>
            </a:r>
            <a:r>
              <a:rPr lang="ru-RU" dirty="0">
                <a:solidFill>
                  <a:srgbClr val="000000"/>
                </a:solidFill>
              </a:rPr>
              <a:t>–</a:t>
            </a:r>
            <a:r>
              <a:rPr lang="ru-RU" sz="1600" dirty="0">
                <a:solidFill>
                  <a:srgbClr val="000000"/>
                </a:solidFill>
              </a:rPr>
              <a:t>важнейший фактор успешного стратегического развития </a:t>
            </a:r>
            <a:r>
              <a:rPr lang="ru-RU" sz="1600" dirty="0" smtClean="0">
                <a:solidFill>
                  <a:srgbClr val="000000"/>
                </a:solidFill>
              </a:rPr>
              <a:t>Угранского муниципального округа.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085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662" y="649405"/>
            <a:ext cx="1495175" cy="1298783"/>
          </a:xfrm>
          <a:prstGeom prst="rect">
            <a:avLst/>
          </a:prstGeom>
        </p:spPr>
      </p:pic>
      <p:grpSp>
        <p:nvGrpSpPr>
          <p:cNvPr id="6" name="object 17"/>
          <p:cNvGrpSpPr/>
          <p:nvPr/>
        </p:nvGrpSpPr>
        <p:grpSpPr>
          <a:xfrm>
            <a:off x="10596508" y="5298614"/>
            <a:ext cx="1602105" cy="1565910"/>
            <a:chOff x="10596508" y="5298614"/>
            <a:chExt cx="1602105" cy="1565910"/>
          </a:xfrm>
        </p:grpSpPr>
        <p:sp>
          <p:nvSpPr>
            <p:cNvPr id="7" name="object 18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1589141" y="0"/>
                  </a:moveTo>
                  <a:lnTo>
                    <a:pt x="0" y="1553035"/>
                  </a:lnTo>
                  <a:lnTo>
                    <a:pt x="1589141" y="1553035"/>
                  </a:lnTo>
                  <a:lnTo>
                    <a:pt x="1589141" y="0"/>
                  </a:lnTo>
                  <a:close/>
                </a:path>
              </a:pathLst>
            </a:custGeom>
            <a:solidFill>
              <a:srgbClr val="005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9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0" y="1553035"/>
                  </a:moveTo>
                  <a:lnTo>
                    <a:pt x="1589141" y="0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object 2"/>
          <p:cNvSpPr/>
          <p:nvPr/>
        </p:nvSpPr>
        <p:spPr>
          <a:xfrm>
            <a:off x="0" y="0"/>
            <a:ext cx="12191999" cy="7590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altLang="ru-RU" sz="2400" b="1" i="1" dirty="0"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</a:t>
            </a:r>
            <a:r>
              <a:rPr lang="ru-RU" altLang="ru-RU" sz="2400" b="1" i="1" dirty="0" smtClean="0"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altLang="ru-RU" sz="2400" b="1" i="1" dirty="0">
                <a:latin typeface="Times New Roman" pitchFamily="18" charset="0"/>
                <a:cs typeface="Times New Roman" pitchFamily="18" charset="0"/>
              </a:rPr>
              <a:t>и плановый период </a:t>
            </a:r>
            <a:r>
              <a:rPr lang="ru-RU" altLang="ru-RU" sz="2400" b="1" i="1" dirty="0" smtClean="0">
                <a:latin typeface="Times New Roman" pitchFamily="18" charset="0"/>
                <a:cs typeface="Times New Roman" pitchFamily="18" charset="0"/>
              </a:rPr>
              <a:t>2026 и 2027 </a:t>
            </a:r>
            <a:r>
              <a:rPr lang="ru-RU" altLang="ru-RU" sz="2400" b="1" i="1" dirty="0">
                <a:latin typeface="Times New Roman" pitchFamily="18" charset="0"/>
                <a:cs typeface="Times New Roman" pitchFamily="18" charset="0"/>
              </a:rPr>
              <a:t>год (тыс. руб.)</a:t>
            </a:r>
            <a:endParaRPr lang="ru-RU" sz="2400" b="1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40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34" y="5789612"/>
            <a:ext cx="1380375" cy="1020139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055546"/>
              </p:ext>
            </p:extLst>
          </p:nvPr>
        </p:nvGraphicFramePr>
        <p:xfrm>
          <a:off x="226233" y="1076333"/>
          <a:ext cx="11299017" cy="4876791"/>
        </p:xfrm>
        <a:graphic>
          <a:graphicData uri="http://schemas.openxmlformats.org/drawingml/2006/table">
            <a:tbl>
              <a:tblPr/>
              <a:tblGrid>
                <a:gridCol w="3059517"/>
                <a:gridCol w="1984143"/>
                <a:gridCol w="2271921"/>
                <a:gridCol w="1650930"/>
                <a:gridCol w="1181400"/>
                <a:gridCol w="1151106"/>
              </a:tblGrid>
              <a:tr h="197792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Отчетный финансовый  2023 год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Текущий финансовый 2024 год (Прогноз исполнения бюджета)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           </a:t>
                      </a:r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(Проект бюджета)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63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1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521 194,40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608 916,20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415 802,60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360 802,10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363 689,40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31869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Общегосударственные вопросы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65946,8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92022,7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91 316,60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79 988,50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79 375,00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69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Национальная оборона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402,40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446,20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461,60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2902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Национальная безопасность  и правоохранительная деятельность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69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Национальная экономика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86307,1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90838,2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37 015,00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35 413,00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45 989,20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6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Жилищно-коммунальное  хозяйство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59522,7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74503,3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23 590,30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1 439,10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1 433,70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69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Охрана окружающей среды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397,1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208,20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226,10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693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Образование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146772,6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172515,3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167 661,60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150 992,10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154 152,40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693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Культура, кинематография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46126,9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55323,3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58 504,00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54 686,40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56 131,20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693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18054,3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39740,1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18 382,20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27 162,20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15 750,10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693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Физическая культура и спорт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97758,1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82649,9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18 474,70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10 242,40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9 946,10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364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58" y="-53997"/>
            <a:ext cx="12074305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800" b="1" i="1" dirty="0" smtClean="0">
                <a:latin typeface="+mn-lt"/>
              </a:rPr>
              <a:t>Объем </a:t>
            </a:r>
            <a:r>
              <a:rPr lang="ru-RU" sz="2800" b="1" i="1" dirty="0">
                <a:latin typeface="+mn-lt"/>
              </a:rPr>
              <a:t>бюджетных ассигнований по разделам </a:t>
            </a:r>
            <a:r>
              <a:rPr lang="ru-RU" sz="2800" b="1" i="1" dirty="0" smtClean="0">
                <a:latin typeface="+mn-lt"/>
              </a:rPr>
              <a:t>расходов </a:t>
            </a:r>
            <a:r>
              <a:rPr sz="2800" b="1" i="1" dirty="0" smtClean="0">
                <a:latin typeface="+mn-lt"/>
              </a:rPr>
              <a:t>МО </a:t>
            </a:r>
            <a:r>
              <a:rPr lang="ru-RU" sz="2800" b="1" i="1" dirty="0" smtClean="0">
                <a:latin typeface="+mn-lt"/>
              </a:rPr>
              <a:t>«Угранский муниципальный округ» Смоленской области</a:t>
            </a:r>
            <a:endParaRPr sz="2800" b="1" i="1" dirty="0">
              <a:latin typeface="+mn-lt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640604036"/>
              </p:ext>
            </p:extLst>
          </p:nvPr>
        </p:nvGraphicFramePr>
        <p:xfrm>
          <a:off x="22058" y="759046"/>
          <a:ext cx="12169942" cy="6098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934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object 17"/>
          <p:cNvGrpSpPr/>
          <p:nvPr/>
        </p:nvGrpSpPr>
        <p:grpSpPr>
          <a:xfrm>
            <a:off x="10904434" y="5708590"/>
            <a:ext cx="1294179" cy="1155933"/>
            <a:chOff x="10596508" y="5298614"/>
            <a:chExt cx="1602105" cy="1565910"/>
          </a:xfrm>
        </p:grpSpPr>
        <p:sp>
          <p:nvSpPr>
            <p:cNvPr id="9" name="object 18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1589141" y="0"/>
                  </a:moveTo>
                  <a:lnTo>
                    <a:pt x="0" y="1553035"/>
                  </a:lnTo>
                  <a:lnTo>
                    <a:pt x="1589141" y="1553035"/>
                  </a:lnTo>
                  <a:lnTo>
                    <a:pt x="1589141" y="0"/>
                  </a:lnTo>
                  <a:close/>
                </a:path>
              </a:pathLst>
            </a:custGeom>
            <a:solidFill>
              <a:srgbClr val="005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9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0" y="1553035"/>
                  </a:moveTo>
                  <a:lnTo>
                    <a:pt x="1589141" y="0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532" y="4751142"/>
            <a:ext cx="1931349" cy="1722816"/>
          </a:xfrm>
          <a:prstGeom prst="rect">
            <a:avLst/>
          </a:prstGeom>
        </p:spPr>
      </p:pic>
      <p:sp>
        <p:nvSpPr>
          <p:cNvPr id="7" name="object 2"/>
          <p:cNvSpPr/>
          <p:nvPr/>
        </p:nvSpPr>
        <p:spPr>
          <a:xfrm>
            <a:off x="-30734" y="0"/>
            <a:ext cx="12222733" cy="4614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30734" y="10191"/>
            <a:ext cx="10838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spc="-5" dirty="0"/>
              <a:t>Плановые показатели </a:t>
            </a:r>
            <a:r>
              <a:rPr lang="ru-RU" b="1" i="1" dirty="0"/>
              <a:t>расходов </a:t>
            </a:r>
            <a:r>
              <a:rPr lang="ru-RU" b="1" i="1" spc="-5" dirty="0" smtClean="0"/>
              <a:t>бюджета </a:t>
            </a:r>
            <a:r>
              <a:rPr lang="ru-RU" b="1" i="1" dirty="0"/>
              <a:t>МО «Угранский </a:t>
            </a:r>
            <a:r>
              <a:rPr lang="ru-RU" b="1" i="1" dirty="0" smtClean="0"/>
              <a:t>муниципальный округ» </a:t>
            </a:r>
            <a:r>
              <a:rPr lang="ru-RU" b="1" i="1" dirty="0"/>
              <a:t>Смоленской области</a:t>
            </a:r>
            <a:r>
              <a:rPr lang="ru-RU" spc="-5" dirty="0" smtClean="0"/>
              <a:t>  </a:t>
            </a:r>
            <a:endParaRPr lang="ru-RU" dirty="0"/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11721268" y="6473958"/>
            <a:ext cx="470731" cy="365125"/>
          </a:xfrm>
          <a:prstGeom prst="rect">
            <a:avLst/>
          </a:prstGeom>
        </p:spPr>
        <p:txBody>
          <a:bodyPr/>
          <a:lstStyle/>
          <a:p>
            <a:r>
              <a:rPr lang="ru-RU" sz="1400" dirty="0" smtClean="0"/>
              <a:t>42</a:t>
            </a:r>
            <a:endParaRPr lang="ru-RU" sz="1400" dirty="0"/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885356"/>
              </p:ext>
            </p:extLst>
          </p:nvPr>
        </p:nvGraphicFramePr>
        <p:xfrm>
          <a:off x="516335" y="502666"/>
          <a:ext cx="10561239" cy="6153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Лист" r:id="rId5" imgW="13211085" imgH="7286741" progId="Excel.Sheet.12">
                  <p:embed/>
                </p:oleObj>
              </mc:Choice>
              <mc:Fallback>
                <p:oleObj name="Лист" r:id="rId5" imgW="13211085" imgH="728674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6335" y="502666"/>
                        <a:ext cx="10561239" cy="61538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39767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0"/>
            <a:ext cx="12222733" cy="4614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b="1" i="1" spc="-5" dirty="0"/>
              <a:t>Плановые показатели </a:t>
            </a:r>
            <a:r>
              <a:rPr lang="ru-RU" b="1" i="1" dirty="0"/>
              <a:t>расходов </a:t>
            </a:r>
            <a:r>
              <a:rPr lang="ru-RU" b="1" i="1" spc="-5" dirty="0"/>
              <a:t>бюджета </a:t>
            </a:r>
            <a:r>
              <a:rPr lang="ru-RU" b="1" i="1" dirty="0"/>
              <a:t>МО «Угранский </a:t>
            </a:r>
            <a:r>
              <a:rPr lang="ru-RU" b="1" i="1" dirty="0" smtClean="0"/>
              <a:t>муниципальный округ» </a:t>
            </a:r>
            <a:r>
              <a:rPr lang="ru-RU" b="1" i="1" dirty="0"/>
              <a:t>Смоленской области</a:t>
            </a:r>
            <a:r>
              <a:rPr lang="ru-RU" spc="-5" dirty="0"/>
              <a:t>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11836637" y="6646749"/>
            <a:ext cx="386096" cy="166124"/>
          </a:xfrm>
          <a:prstGeom prst="rect">
            <a:avLst/>
          </a:prstGeom>
        </p:spPr>
        <p:txBody>
          <a:bodyPr/>
          <a:lstStyle/>
          <a:p>
            <a:r>
              <a:rPr lang="ru-RU" sz="1200" dirty="0" smtClean="0"/>
              <a:t>43</a:t>
            </a:r>
            <a:endParaRPr lang="ru-RU" sz="1200" dirty="0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1790955"/>
              </p:ext>
            </p:extLst>
          </p:nvPr>
        </p:nvGraphicFramePr>
        <p:xfrm>
          <a:off x="685800" y="865166"/>
          <a:ext cx="10587243" cy="5630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Лист" r:id="rId4" imgW="13211085" imgH="5333949" progId="Excel.Sheet.12">
                  <p:embed/>
                </p:oleObj>
              </mc:Choice>
              <mc:Fallback>
                <p:oleObj name="Лист" r:id="rId4" imgW="13211085" imgH="533394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5800" y="865166"/>
                        <a:ext cx="10587243" cy="56308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79894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1"/>
            <a:ext cx="12192000" cy="772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sz="32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00755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+mn-lt"/>
              </a:rPr>
              <a:t>С</a:t>
            </a:r>
            <a:r>
              <a:rPr lang="ru-RU" sz="2800" b="1" dirty="0" smtClean="0">
                <a:latin typeface="+mn-lt"/>
              </a:rPr>
              <a:t>труктура муниципального долга</a:t>
            </a:r>
            <a:endParaRPr lang="ru-RU" sz="2800" b="1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21268" y="6473958"/>
            <a:ext cx="470731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44</a:t>
            </a:fld>
            <a:endParaRPr lang="ru-RU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714919112"/>
              </p:ext>
            </p:extLst>
          </p:nvPr>
        </p:nvGraphicFramePr>
        <p:xfrm>
          <a:off x="173912" y="2179177"/>
          <a:ext cx="5144510" cy="4542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818" y="4450326"/>
            <a:ext cx="3465480" cy="238875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706185"/>
            <a:ext cx="1219200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marR="0" algn="ctr"/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Программой муниципальных внутренних </a:t>
            </a:r>
          </a:p>
          <a:p>
            <a:pPr marR="0" algn="ctr"/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заимствований </a:t>
            </a:r>
            <a:r>
              <a:rPr lang="ru-R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МО «Угранский муниципальный округ» Смоленской области 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 </a:t>
            </a:r>
            <a:r>
              <a:rPr lang="ru-R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2025 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год и плановый период </a:t>
            </a:r>
            <a:r>
              <a:rPr lang="ru-R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2026-2027 годов 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не предусматривается получение кредитов от кредитных организаций. </a:t>
            </a:r>
            <a:endParaRPr lang="ru-RU" sz="1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R="0" algn="ctr"/>
            <a:r>
              <a:rPr lang="ru-R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Выдача 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бюджетных кредитов в </a:t>
            </a:r>
            <a:r>
              <a:rPr lang="ru-R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2025-2027 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годах также не планируется.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28374" y="2427849"/>
            <a:ext cx="7204105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100" i="1" dirty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целях недопущения образования муниципального долга обеспечено эффективное и целевое использование бюджетных средств, обеспечено погашение текущих долговых обязательств за счет собственных доходов, не используются заемные средства, проводятся мероприятия по недопущению увеличения расходных обязательств, необеспеченных финансовыми источниками. </a:t>
            </a:r>
            <a:endParaRPr lang="ru-RU" sz="1100" i="1" dirty="0" smtClean="0">
              <a:solidFill>
                <a:srgbClr val="1A1A1A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sz="1100" i="1" dirty="0" smtClean="0">
              <a:solidFill>
                <a:srgbClr val="1A1A1A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100" i="1" dirty="0" smtClean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</a:t>
            </a:r>
            <a:r>
              <a:rPr lang="ru-RU" sz="1100" i="1" dirty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итогам </a:t>
            </a:r>
            <a:r>
              <a:rPr lang="ru-RU" sz="1100" i="1" dirty="0" smtClean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2024 </a:t>
            </a:r>
            <a:r>
              <a:rPr lang="ru-RU" sz="1100" i="1" dirty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года у муниципального образования нет муниципального долга, нет заимствований, непогашенных долговых обязательств и процентов по ним, не привлекались кредитные средства для покрытия дефицита бюджета и кассового разрыва. Администрацией оцениваются реальные возможности местного бюджета и не </a:t>
            </a:r>
            <a:r>
              <a:rPr lang="ru-RU" sz="1100" i="1" dirty="0" smtClean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принимаются</a:t>
            </a:r>
            <a:r>
              <a:rPr lang="en-US" sz="1100" i="1" dirty="0" smtClean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i="1" dirty="0" smtClean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расходные </a:t>
            </a:r>
            <a:r>
              <a:rPr lang="ru-RU" sz="1100" i="1" dirty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обязательства, не обеспеченные доходными источниками.</a:t>
            </a:r>
            <a:endParaRPr lang="ru-RU" sz="105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5251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02" b="43096"/>
          <a:stretch/>
        </p:blipFill>
        <p:spPr>
          <a:xfrm>
            <a:off x="4983591" y="3012715"/>
            <a:ext cx="1976867" cy="1391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2400" b="1" i="1" dirty="0">
                <a:cs typeface="Times New Roman" pitchFamily="18" charset="0"/>
              </a:rPr>
              <a:t>Программная структура расходов </a:t>
            </a:r>
            <a:r>
              <a:rPr lang="ru-RU" sz="2400" b="1" i="1" dirty="0" smtClean="0">
                <a:cs typeface="Times New Roman" pitchFamily="18" charset="0"/>
              </a:rPr>
              <a:t>бюджета муниципального округа на 2025 год </a:t>
            </a:r>
            <a:r>
              <a:rPr lang="ru-RU" sz="2400" b="1" i="1" dirty="0">
                <a:cs typeface="Times New Roman" pitchFamily="18" charset="0"/>
              </a:rPr>
              <a:t>и плановый период </a:t>
            </a:r>
            <a:r>
              <a:rPr lang="ru-RU" sz="2400" b="1" i="1" dirty="0" smtClean="0">
                <a:cs typeface="Times New Roman" pitchFamily="18" charset="0"/>
              </a:rPr>
              <a:t>2026 </a:t>
            </a:r>
            <a:r>
              <a:rPr lang="ru-RU" sz="2400" b="1" i="1" dirty="0">
                <a:cs typeface="Times New Roman" pitchFamily="18" charset="0"/>
              </a:rPr>
              <a:t>и </a:t>
            </a:r>
            <a:r>
              <a:rPr lang="ru-RU" sz="2400" b="1" i="1" dirty="0" smtClean="0">
                <a:cs typeface="Times New Roman" pitchFamily="18" charset="0"/>
              </a:rPr>
              <a:t>2027 </a:t>
            </a:r>
            <a:r>
              <a:rPr lang="ru-RU" sz="2400" b="1" i="1" dirty="0">
                <a:cs typeface="Times New Roman" pitchFamily="18" charset="0"/>
              </a:rPr>
              <a:t>г (в тыс</a:t>
            </a:r>
            <a:r>
              <a:rPr lang="ru-RU" sz="2400" b="1" i="1" dirty="0" smtClean="0">
                <a:cs typeface="Times New Roman" pitchFamily="18" charset="0"/>
              </a:rPr>
              <a:t>. руб</a:t>
            </a:r>
            <a:r>
              <a:rPr lang="ru-RU" sz="2400" b="1" i="1" dirty="0">
                <a:cs typeface="Times New Roman" pitchFamily="18" charset="0"/>
              </a:rPr>
              <a:t>.)</a:t>
            </a:r>
            <a:endParaRPr lang="ru-RU" sz="2400" b="1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7268216" y="3647916"/>
            <a:ext cx="436371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ts val="1200"/>
              </a:spcBef>
              <a:buClr>
                <a:srgbClr val="838995"/>
              </a:buClr>
            </a:pPr>
            <a:r>
              <a:rPr lang="ru-RU" sz="1400" b="1" i="1" dirty="0"/>
              <a:t>Цель программы:</a:t>
            </a:r>
            <a:r>
              <a:rPr lang="ru-RU" sz="1400" i="1" dirty="0"/>
              <a:t> </a:t>
            </a:r>
            <a:endParaRPr lang="ru-RU" sz="1400" i="1" dirty="0" smtClean="0"/>
          </a:p>
          <a:p>
            <a:pPr algn="ctr" eaLnBrk="0" hangingPunct="0">
              <a:spcBef>
                <a:spcPts val="1200"/>
              </a:spcBef>
              <a:buClr>
                <a:srgbClr val="838995"/>
              </a:buClr>
            </a:pPr>
            <a:r>
              <a:rPr lang="ru-RU" sz="1400" i="1" dirty="0"/>
              <a:t>Развитие дорожно-транспортного комплекса Угранского округа Смоленской области, обеспечение безопасности дорожного движения, улучшение транспортного обслуживания населения</a:t>
            </a:r>
            <a:r>
              <a:rPr lang="ru-RU" sz="1400" i="1" dirty="0" smtClean="0">
                <a:solidFill>
                  <a:srgbClr val="000000"/>
                </a:solidFill>
              </a:rPr>
              <a:t>.</a:t>
            </a:r>
          </a:p>
          <a:p>
            <a:pPr algn="ctr" eaLnBrk="0" hangingPunct="0">
              <a:spcBef>
                <a:spcPts val="1200"/>
              </a:spcBef>
              <a:buClr>
                <a:srgbClr val="838995"/>
              </a:buClr>
            </a:pPr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  <a:p>
            <a:pPr algn="ctr" eaLnBrk="0" hangingPunct="0">
              <a:spcBef>
                <a:spcPts val="1200"/>
              </a:spcBef>
              <a:buClr>
                <a:srgbClr val="838995"/>
              </a:buClr>
            </a:pPr>
            <a:r>
              <a:rPr lang="ru-RU" sz="1400" i="1" dirty="0" smtClean="0">
                <a:solidFill>
                  <a:schemeClr val="bg1"/>
                </a:solidFill>
              </a:rPr>
              <a:t> </a:t>
            </a:r>
            <a:endParaRPr lang="ru-RU" sz="1400" i="1" dirty="0">
              <a:solidFill>
                <a:schemeClr val="bg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92372" y="3832639"/>
            <a:ext cx="44639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/>
              <a:t>Цель </a:t>
            </a:r>
            <a:r>
              <a:rPr lang="ru-RU" sz="1400" b="1" i="1" dirty="0" smtClean="0"/>
              <a:t>программы: </a:t>
            </a:r>
          </a:p>
          <a:p>
            <a:pPr algn="ctr"/>
            <a:r>
              <a:rPr lang="ru-RU" sz="1400" dirty="0"/>
              <a:t>Создание благоприятного предпринимательского и инвестиционного климата в муниципальном образовании «Угранский муниципальный округ» Смоленской области</a:t>
            </a:r>
            <a:endParaRPr lang="ru-RU" sz="1400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526" y="101882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760981" y="97511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9434664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45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00" y="911573"/>
            <a:ext cx="4652633" cy="510877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755" y="911573"/>
            <a:ext cx="4652633" cy="51087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0710" y="1059894"/>
            <a:ext cx="41359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Муниципальная программа </a:t>
            </a:r>
            <a:endParaRPr lang="ru-RU" sz="16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« Создание благоприятного предпринимательского и инвестиционного климата в МО « Угранский </a:t>
            </a:r>
            <a:r>
              <a:rPr lang="ru-RU" sz="16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округ» </a:t>
            </a:r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Смоленской области</a:t>
            </a:r>
            <a:endParaRPr lang="ru-RU" sz="16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105,0 </a:t>
            </a:r>
            <a:r>
              <a:rPr lang="ru-RU" sz="1600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.–2025 год</a:t>
            </a:r>
          </a:p>
          <a:p>
            <a:pPr algn="ctr"/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105,0 </a:t>
            </a:r>
            <a:r>
              <a:rPr lang="ru-RU" sz="1600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–2026 год</a:t>
            </a:r>
          </a:p>
          <a:p>
            <a:pPr algn="ctr"/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105,0 </a:t>
            </a:r>
            <a:r>
              <a:rPr lang="ru-RU" sz="1600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–2027 год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2" y="1344444"/>
            <a:ext cx="1199800" cy="1902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661386" y="911573"/>
            <a:ext cx="409575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</a:t>
            </a:r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ипальная программа «Развитие дорожно-транспортного комплекса в </a:t>
            </a:r>
            <a:r>
              <a:rPr lang="ru-RU" sz="16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МО « </a:t>
            </a:r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Угранский </a:t>
            </a:r>
            <a:r>
              <a:rPr lang="ru-RU" sz="16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округ» </a:t>
            </a:r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Смоленской области</a:t>
            </a:r>
            <a:r>
              <a:rPr lang="ru-RU" sz="16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»</a:t>
            </a:r>
          </a:p>
          <a:p>
            <a:pPr algn="ctr"/>
            <a:endParaRPr lang="ru-RU" sz="16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34115,8 </a:t>
            </a:r>
            <a:r>
              <a:rPr lang="ru-RU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2025 год</a:t>
            </a:r>
          </a:p>
          <a:p>
            <a:pPr algn="ctr"/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34238,0 </a:t>
            </a:r>
            <a:r>
              <a:rPr lang="ru-RU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2026 год</a:t>
            </a:r>
          </a:p>
          <a:p>
            <a:pPr algn="ctr"/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44814,2 </a:t>
            </a:r>
            <a:r>
              <a:rPr lang="ru-RU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2027 </a:t>
            </a:r>
            <a:r>
              <a:rPr lang="ru-RU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год</a:t>
            </a:r>
            <a:endParaRPr lang="ru-RU" sz="1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389" y="1750631"/>
            <a:ext cx="1133476" cy="1715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618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400" y="833297"/>
            <a:ext cx="5029923" cy="552305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52" y="899204"/>
            <a:ext cx="4663844" cy="5121084"/>
          </a:xfrm>
          <a:prstGeom prst="rect">
            <a:avLst/>
          </a:prstGeom>
        </p:spPr>
      </p:pic>
      <p:sp>
        <p:nvSpPr>
          <p:cNvPr id="14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2400" b="1" i="1" dirty="0"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7746" y="3678056"/>
            <a:ext cx="44751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/>
              <a:t>Цель </a:t>
            </a:r>
            <a:r>
              <a:rPr lang="ru-RU" sz="1600" b="1" i="1" dirty="0" smtClean="0"/>
              <a:t>муниципальной программы: </a:t>
            </a:r>
          </a:p>
          <a:p>
            <a:pPr algn="just"/>
            <a:r>
              <a:rPr lang="ru-RU" sz="1400" dirty="0" smtClean="0"/>
              <a:t>Увеличение </a:t>
            </a:r>
            <a:r>
              <a:rPr lang="ru-RU" sz="1400" dirty="0"/>
              <a:t>производства продукции сельского хозяйства, производимой в Угранском </a:t>
            </a:r>
            <a:r>
              <a:rPr lang="ru-RU" sz="1400" dirty="0" smtClean="0"/>
              <a:t>муниципальном округе </a:t>
            </a:r>
            <a:r>
              <a:rPr lang="ru-RU" sz="1400" dirty="0"/>
              <a:t>и повышение ее конкурентоспособности; обеспечение финансовой устойчивости сельскохозяйственных товаропроизводителей и повышение эффективности использования ресурсного потенциала в сельском хозяйстве Угранского </a:t>
            </a:r>
            <a:r>
              <a:rPr lang="ru-RU" sz="1400" dirty="0" smtClean="0"/>
              <a:t>муниципального округа</a:t>
            </a:r>
            <a:endParaRPr lang="ru-RU" sz="14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076450" y="3922998"/>
            <a:ext cx="44698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/>
              <a:t>Цель программы: </a:t>
            </a:r>
            <a:endParaRPr lang="ru-RU" b="1" i="1" dirty="0" smtClean="0"/>
          </a:p>
          <a:p>
            <a:pPr lvl="0" algn="just"/>
            <a:r>
              <a:rPr lang="ru-RU" b="1" i="1" dirty="0" smtClean="0"/>
              <a:t> </a:t>
            </a:r>
            <a:r>
              <a:rPr lang="ru-RU" dirty="0"/>
              <a:t>Обеспечение общедоступного бесплатного  дошкольного и общего образования.</a:t>
            </a:r>
          </a:p>
          <a:p>
            <a:pPr algn="just"/>
            <a:r>
              <a:rPr lang="ru-RU" dirty="0" smtClean="0"/>
              <a:t>Обеспечение </a:t>
            </a:r>
            <a:r>
              <a:rPr lang="ru-RU" dirty="0"/>
              <a:t>современного качества, доступности и эффективности дополнительного образования. 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7705" y="97576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794991" y="833297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46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60838" y="899204"/>
            <a:ext cx="475297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Муниципальная программа </a:t>
            </a:r>
            <a:endParaRPr lang="ru-RU" sz="16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« Создание благоприятного предпринимательского и инвестиционного климата в МО « Угранский </a:t>
            </a:r>
            <a:r>
              <a:rPr lang="ru-RU" sz="16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округ» </a:t>
            </a:r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Смоленской области</a:t>
            </a:r>
            <a:endParaRPr lang="ru-RU" sz="16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100,0 </a:t>
            </a:r>
            <a:r>
              <a:rPr lang="ru-RU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.–</a:t>
            </a:r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2025 год</a:t>
            </a:r>
          </a:p>
          <a:p>
            <a:pPr algn="ctr"/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100,0 </a:t>
            </a:r>
            <a:r>
              <a:rPr lang="ru-RU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2026 год</a:t>
            </a:r>
          </a:p>
          <a:p>
            <a:pPr algn="ctr"/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100,0 </a:t>
            </a:r>
            <a:r>
              <a:rPr lang="ru-RU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2027 </a:t>
            </a:r>
            <a:r>
              <a:rPr lang="ru-RU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год</a:t>
            </a: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05" y="1895474"/>
            <a:ext cx="1281979" cy="1564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7810500" y="975768"/>
            <a:ext cx="39499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Муниципальная программа </a:t>
            </a:r>
            <a:endParaRPr lang="ru-RU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«Развитие образования в муниципальном образовании в МО « Угранский </a:t>
            </a:r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 округ»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Смоленской области</a:t>
            </a:r>
            <a:endParaRPr lang="ru-RU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172642,5 </a:t>
            </a:r>
            <a:r>
              <a:rPr lang="ru-RU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2025 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год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165126,1 </a:t>
            </a:r>
            <a:r>
              <a:rPr lang="ru-RU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2026 год</a:t>
            </a: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156781,8 </a:t>
            </a:r>
            <a:r>
              <a:rPr lang="ru-RU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2027 год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2901" y="2961307"/>
            <a:ext cx="1807435" cy="12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988" y="1781174"/>
            <a:ext cx="1377462" cy="1800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452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463" y="807981"/>
            <a:ext cx="4663844" cy="51210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18" y="832392"/>
            <a:ext cx="4663844" cy="5121084"/>
          </a:xfrm>
          <a:prstGeom prst="rect">
            <a:avLst/>
          </a:prstGeom>
        </p:spPr>
      </p:pic>
      <p:sp>
        <p:nvSpPr>
          <p:cNvPr id="13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0734" y="-3225"/>
            <a:ext cx="12222734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9347" y="3645152"/>
            <a:ext cx="45536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Цель </a:t>
            </a:r>
            <a:r>
              <a:rPr lang="ru-RU" b="1" i="1" dirty="0" smtClean="0"/>
              <a:t>муниципальной программы:</a:t>
            </a:r>
          </a:p>
          <a:p>
            <a:pPr algn="ctr"/>
            <a:r>
              <a:rPr lang="ru-RU" b="1" i="1" dirty="0" smtClean="0"/>
              <a:t> </a:t>
            </a:r>
            <a:r>
              <a:rPr lang="ru-RU" dirty="0"/>
              <a:t>Развитие и модернизация системы патриотического воспитания, формирование у детей и молодежи Угранского </a:t>
            </a:r>
            <a:r>
              <a:rPr lang="ru-RU" dirty="0" smtClean="0"/>
              <a:t>муниципального округа </a:t>
            </a:r>
            <a:r>
              <a:rPr lang="ru-RU" dirty="0"/>
              <a:t>гражданской идентичности, высокого патриотического сознания и верности Отечеству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370335" y="3651516"/>
            <a:ext cx="44211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Цель </a:t>
            </a:r>
            <a:r>
              <a:rPr lang="ru-RU" b="1" i="1" dirty="0" smtClean="0"/>
              <a:t>муниципальной программы: </a:t>
            </a:r>
            <a:r>
              <a:rPr lang="ru-RU" dirty="0"/>
              <a:t>противодействие незаконному обороту наркотиков, профилактика правонарушений связанных с употреблением и распространением наркотических и психотропных веществ на территории муниципального образования «Угранский </a:t>
            </a:r>
            <a:r>
              <a:rPr lang="ru-RU" dirty="0" smtClean="0"/>
              <a:t>муниципальный округ» </a:t>
            </a:r>
            <a:r>
              <a:rPr lang="ru-RU" dirty="0"/>
              <a:t>Смоленской области</a:t>
            </a:r>
            <a:r>
              <a:rPr lang="ru-RU" b="1" i="1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30735" y="759046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791519" y="869681"/>
            <a:ext cx="301640" cy="368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47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64108" y="920850"/>
            <a:ext cx="42418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Муниципальная программа </a:t>
            </a:r>
            <a:endParaRPr lang="ru-RU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« Патриотическое воспитание граждан в </a:t>
            </a:r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МО «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Угранский </a:t>
            </a:r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округ»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Смоленской области»</a:t>
            </a:r>
            <a:endParaRPr lang="ru-RU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150,0 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тыс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2025 год</a:t>
            </a: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150,0 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тыс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2026 год</a:t>
            </a: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150,0 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тыс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2027 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год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0" r="16809"/>
          <a:stretch/>
        </p:blipFill>
        <p:spPr>
          <a:xfrm>
            <a:off x="269347" y="1649320"/>
            <a:ext cx="1121303" cy="1652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7445745" y="851488"/>
            <a:ext cx="45720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Муниципальная программа «Комплексные меры противодействия незаконному обороту наркотиков в </a:t>
            </a:r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МО</a:t>
            </a: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«Угранский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округ» Смоленской области</a:t>
            </a:r>
            <a:endParaRPr lang="ru-RU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10,0 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тыс. 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2025 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год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10,0 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тыс. 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2026 год</a:t>
            </a: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10,0 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тыс. 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2027 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год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954" y="1867150"/>
            <a:ext cx="1228093" cy="1570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0665" y="2791913"/>
            <a:ext cx="1810669" cy="1274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171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897" y="911572"/>
            <a:ext cx="4652633" cy="537492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95" y="911573"/>
            <a:ext cx="4652633" cy="51087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6"/>
            <a:ext cx="12192000" cy="7601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-58625"/>
            <a:ext cx="12192000" cy="7884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8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800" b="1" dirty="0"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2156" y="3636723"/>
            <a:ext cx="4763092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/>
              <a:t>Цель муниципальной </a:t>
            </a:r>
            <a:r>
              <a:rPr lang="ru-RU" sz="1600" b="1" i="1" dirty="0"/>
              <a:t>программы</a:t>
            </a:r>
            <a:r>
              <a:rPr lang="ru-RU" sz="1600" b="1" i="1" dirty="0" smtClean="0"/>
              <a:t>: </a:t>
            </a:r>
          </a:p>
          <a:p>
            <a:pPr algn="ctr"/>
            <a:r>
              <a:rPr lang="ru-RU" altLang="zh-CN" sz="1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altLang="zh-CN" sz="1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социально-экономических условий для развития культуры и туризма в Угранском </a:t>
            </a:r>
            <a:r>
              <a:rPr lang="ru-RU" altLang="zh-CN" sz="1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муниципальном округе </a:t>
            </a:r>
            <a:r>
              <a:rPr lang="ru-RU" altLang="zh-CN" sz="1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Смоленской </a:t>
            </a:r>
            <a:r>
              <a:rPr lang="ru-RU" altLang="zh-CN" sz="1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области</a:t>
            </a:r>
          </a:p>
          <a:p>
            <a:pPr algn="ctr"/>
            <a:r>
              <a:rPr lang="ru-RU" altLang="zh-CN" sz="1400" b="1" i="1" dirty="0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400" i="1" dirty="0">
                <a:solidFill>
                  <a:srgbClr val="000000"/>
                </a:solidFill>
                <a:cs typeface="华文楷体"/>
              </a:rPr>
              <a:t> </a:t>
            </a:r>
            <a:endParaRPr lang="ru-RU" altLang="zh-CN" sz="1400" i="1" dirty="0" smtClean="0">
              <a:solidFill>
                <a:srgbClr val="000000"/>
              </a:solidFill>
              <a:cs typeface="华文楷体"/>
            </a:endParaRPr>
          </a:p>
          <a:p>
            <a:pPr algn="ctr"/>
            <a:r>
              <a:rPr lang="ru-RU" altLang="zh-CN" sz="1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</a:t>
            </a:r>
            <a:r>
              <a:rPr lang="ru-RU" altLang="zh-CN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</a:t>
            </a:r>
            <a:r>
              <a:rPr lang="ru-RU" altLang="zh-CN" sz="1400" i="1" dirty="0">
                <a:solidFill>
                  <a:srgbClr val="000000"/>
                </a:solidFill>
                <a:cs typeface="华文楷体"/>
              </a:rPr>
              <a:t>.</a:t>
            </a:r>
            <a:endParaRPr lang="ru-RU" sz="14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/>
              <a:t> 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227159" y="3742800"/>
            <a:ext cx="4542107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/>
              <a:t>Цель программы</a:t>
            </a:r>
            <a:r>
              <a:rPr lang="ru-RU" sz="1600" b="1" i="1" dirty="0" smtClean="0"/>
              <a:t>: </a:t>
            </a:r>
          </a:p>
          <a:p>
            <a:pPr marL="285750" indent="-285750" algn="ctr">
              <a:buFontTx/>
              <a:buChar char="-"/>
            </a:pPr>
            <a:r>
              <a:rPr lang="ru-RU" sz="1400" dirty="0" smtClean="0"/>
              <a:t>снижение </a:t>
            </a:r>
            <a:r>
              <a:rPr lang="ru-RU" sz="1400" dirty="0"/>
              <a:t>числа преступлений, совершаемых на улицах и в иных общественных местах на территории Угранского района Смоленской области </a:t>
            </a:r>
          </a:p>
          <a:p>
            <a:pPr marL="285750" indent="-285750" algn="ctr">
              <a:buFontTx/>
              <a:buChar char="-"/>
            </a:pPr>
            <a:r>
              <a:rPr lang="ru-RU" sz="1400" dirty="0" smtClean="0"/>
              <a:t>снижение  </a:t>
            </a:r>
            <a:r>
              <a:rPr lang="ru-RU" sz="1400" dirty="0"/>
              <a:t>числа преступлений, совершенных несовершеннолетними  </a:t>
            </a:r>
          </a:p>
          <a:p>
            <a:pPr marL="285750" indent="-285750" algn="ctr">
              <a:buFontTx/>
              <a:buChar char="-"/>
            </a:pPr>
            <a:r>
              <a:rPr lang="ru-RU" sz="1400" dirty="0" smtClean="0"/>
              <a:t>увеличение </a:t>
            </a:r>
            <a:r>
              <a:rPr lang="ru-RU" sz="1400" dirty="0"/>
              <a:t>количества материалов в районной газете по освещению профилактики правонарушений и борьбы с преступностью на территории Угранского района</a:t>
            </a:r>
            <a:r>
              <a:rPr lang="ru-RU" sz="1400" b="1" i="1" dirty="0" smtClean="0"/>
              <a:t> 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-67926" y="714625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</a:rPr>
              <a:t>7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824530" y="767806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</a:rPr>
              <a:t>8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9498212" y="6540278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48</a:t>
            </a:fld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26545" y="913166"/>
            <a:ext cx="427792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chemeClr val="bg1"/>
                </a:solidFill>
              </a:rPr>
              <a:t>Муниципальная программа «Развитие    культуры и туризма в </a:t>
            </a:r>
            <a:r>
              <a:rPr lang="ru-RU" b="1" dirty="0" smtClean="0">
                <a:solidFill>
                  <a:schemeClr val="bg1"/>
                </a:solidFill>
              </a:rPr>
              <a:t>МО « </a:t>
            </a:r>
            <a:r>
              <a:rPr lang="ru-RU" b="1" dirty="0">
                <a:solidFill>
                  <a:schemeClr val="bg1"/>
                </a:solidFill>
              </a:rPr>
              <a:t>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</a:t>
            </a:r>
            <a:r>
              <a:rPr lang="ru-RU" b="1" dirty="0" smtClean="0">
                <a:solidFill>
                  <a:schemeClr val="bg1"/>
                </a:solidFill>
              </a:rPr>
              <a:t>» </a:t>
            </a:r>
            <a:r>
              <a:rPr lang="ru-RU" b="1" dirty="0">
                <a:solidFill>
                  <a:schemeClr val="bg1"/>
                </a:solidFill>
              </a:rPr>
              <a:t>Смоленской </a:t>
            </a:r>
            <a:r>
              <a:rPr lang="ru-RU" b="1" dirty="0" smtClean="0">
                <a:solidFill>
                  <a:schemeClr val="bg1"/>
                </a:solidFill>
              </a:rPr>
              <a:t>области»</a:t>
            </a:r>
          </a:p>
          <a:p>
            <a:pPr lvl="0" algn="ctr"/>
            <a:endParaRPr lang="ru-RU" b="1" dirty="0" smtClean="0">
              <a:solidFill>
                <a:schemeClr val="bg1"/>
              </a:solidFill>
            </a:endParaRPr>
          </a:p>
          <a:p>
            <a:pPr lvl="0" algn="r"/>
            <a:r>
              <a:rPr lang="ru-RU" b="1" dirty="0" smtClean="0">
                <a:solidFill>
                  <a:schemeClr val="bg1"/>
                </a:solidFill>
              </a:rPr>
              <a:t>82678,7 тыс. руб.- 2025 </a:t>
            </a:r>
            <a:r>
              <a:rPr lang="ru-RU" b="1" dirty="0">
                <a:solidFill>
                  <a:schemeClr val="bg1"/>
                </a:solidFill>
              </a:rPr>
              <a:t>год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70255,7 </a:t>
            </a:r>
            <a:r>
              <a:rPr lang="ru-RU" b="1" dirty="0">
                <a:solidFill>
                  <a:schemeClr val="bg1"/>
                </a:solidFill>
              </a:rPr>
              <a:t>тыс</a:t>
            </a:r>
            <a:r>
              <a:rPr lang="ru-RU" b="1" dirty="0" smtClean="0">
                <a:solidFill>
                  <a:schemeClr val="bg1"/>
                </a:solidFill>
              </a:rPr>
              <a:t>. руб</a:t>
            </a:r>
            <a:r>
              <a:rPr lang="ru-RU" b="1" dirty="0">
                <a:solidFill>
                  <a:schemeClr val="bg1"/>
                </a:solidFill>
              </a:rPr>
              <a:t>. </a:t>
            </a:r>
            <a:r>
              <a:rPr lang="ru-RU" b="1" dirty="0" smtClean="0">
                <a:solidFill>
                  <a:schemeClr val="bg1"/>
                </a:solidFill>
              </a:rPr>
              <a:t>–2026 </a:t>
            </a:r>
            <a:r>
              <a:rPr lang="ru-RU" b="1" dirty="0">
                <a:solidFill>
                  <a:schemeClr val="bg1"/>
                </a:solidFill>
              </a:rPr>
              <a:t>год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71496,7 </a:t>
            </a:r>
            <a:r>
              <a:rPr lang="ru-RU" b="1" dirty="0">
                <a:solidFill>
                  <a:schemeClr val="bg1"/>
                </a:solidFill>
              </a:rPr>
              <a:t>тыс</a:t>
            </a:r>
            <a:r>
              <a:rPr lang="ru-RU" b="1" dirty="0" smtClean="0">
                <a:solidFill>
                  <a:schemeClr val="bg1"/>
                </a:solidFill>
              </a:rPr>
              <a:t>. руб</a:t>
            </a:r>
            <a:r>
              <a:rPr lang="ru-RU" b="1" dirty="0">
                <a:solidFill>
                  <a:schemeClr val="bg1"/>
                </a:solidFill>
              </a:rPr>
              <a:t>. </a:t>
            </a:r>
            <a:r>
              <a:rPr lang="ru-RU" b="1" dirty="0" smtClean="0">
                <a:solidFill>
                  <a:schemeClr val="bg1"/>
                </a:solidFill>
              </a:rPr>
              <a:t>-2027 </a:t>
            </a:r>
            <a:r>
              <a:rPr lang="ru-RU" b="1" dirty="0">
                <a:solidFill>
                  <a:schemeClr val="bg1"/>
                </a:solidFill>
              </a:rPr>
              <a:t>год</a:t>
            </a:r>
            <a:endParaRPr lang="ru-RU" dirty="0">
              <a:solidFill>
                <a:schemeClr val="bg1"/>
              </a:solidFill>
            </a:endParaRPr>
          </a:p>
          <a:p>
            <a:pPr lvl="0" algn="ctr"/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0" y="1682376"/>
            <a:ext cx="1509455" cy="1686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Прямоугольник 21"/>
          <p:cNvSpPr/>
          <p:nvPr/>
        </p:nvSpPr>
        <p:spPr>
          <a:xfrm>
            <a:off x="7233278" y="866206"/>
            <a:ext cx="46687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Муниципальная программа </a:t>
            </a:r>
            <a:endParaRPr lang="ru-RU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« Комплексные меры по профилактике правонарушений и усилению борьбы с преступностью в </a:t>
            </a:r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МО</a:t>
            </a:r>
            <a:endParaRPr lang="ru-RU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« Угранский муниципальный округ» Смоленской области»</a:t>
            </a:r>
            <a:endParaRPr lang="ru-RU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150.0 </a:t>
            </a:r>
            <a:r>
              <a:rPr lang="ru-RU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2025 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год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150,0 </a:t>
            </a:r>
            <a:r>
              <a:rPr lang="ru-RU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2026 год</a:t>
            </a: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150,0 </a:t>
            </a:r>
            <a:r>
              <a:rPr lang="ru-RU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2027 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год</a:t>
            </a:r>
            <a:endParaRPr lang="ru-RU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9" t="7943" r="11851" b="15981"/>
          <a:stretch/>
        </p:blipFill>
        <p:spPr>
          <a:xfrm>
            <a:off x="7087891" y="2352675"/>
            <a:ext cx="1338502" cy="1189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9076" y="3015955"/>
            <a:ext cx="1807435" cy="12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843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51" y="899204"/>
            <a:ext cx="4791562" cy="512108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852" y="696374"/>
            <a:ext cx="4902548" cy="5383190"/>
          </a:xfrm>
          <a:prstGeom prst="rect">
            <a:avLst/>
          </a:prstGeom>
        </p:spPr>
      </p:pic>
      <p:sp>
        <p:nvSpPr>
          <p:cNvPr id="14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0460"/>
            <a:ext cx="12192000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3507" y="3673241"/>
            <a:ext cx="458734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муниципальной программы</a:t>
            </a:r>
            <a:r>
              <a:rPr lang="ru-RU" sz="1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ru-RU" sz="1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Создание условий для обеспечения качественными услугами ЖКХ населения муниципального образования </a:t>
            </a:r>
            <a:r>
              <a:rPr lang="ru-RU" sz="1200" i="1" dirty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</a:t>
            </a:r>
            <a:r>
              <a:rPr lang="ru-RU" sz="12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муниципальный округ</a:t>
            </a:r>
            <a:r>
              <a:rPr lang="ru-RU" sz="1200" i="1" dirty="0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2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Смоленской области</a:t>
            </a:r>
          </a:p>
          <a:p>
            <a:r>
              <a:rPr lang="ru-RU" b="1" i="1" dirty="0" smtClean="0"/>
              <a:t> 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193341" y="3959578"/>
            <a:ext cx="444063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Цель муниципальной программы </a:t>
            </a:r>
            <a:r>
              <a:rPr lang="ru-RU" b="1" i="1" dirty="0" smtClean="0"/>
              <a:t>: </a:t>
            </a:r>
          </a:p>
          <a:p>
            <a:pPr algn="ctr"/>
            <a:r>
              <a:rPr lang="ru-RU" dirty="0" smtClean="0"/>
              <a:t>Высокий </a:t>
            </a:r>
            <a:r>
              <a:rPr lang="ru-RU" dirty="0"/>
              <a:t>уровень оказания автотранспортных услуг, содержание зданий гаражей, автомобилей в надлежащем порядке.</a:t>
            </a:r>
            <a:r>
              <a:rPr lang="ru-RU" b="1" i="1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6404" y="4536409"/>
            <a:ext cx="480959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/>
              <a:t>Ожидаемые результаты реализации муниципальной программы:</a:t>
            </a:r>
            <a:r>
              <a:rPr lang="ru-RU" sz="1400" i="1" dirty="0"/>
              <a:t> </a:t>
            </a:r>
            <a:endParaRPr lang="ru-RU" sz="1400" i="1" dirty="0" smtClean="0"/>
          </a:p>
          <a:p>
            <a:pPr algn="ctr"/>
            <a:r>
              <a:rPr lang="ru-RU" sz="1200" i="1" dirty="0" smtClean="0"/>
              <a:t>-повышение </a:t>
            </a:r>
            <a:r>
              <a:rPr lang="ru-RU" sz="1200" i="1" dirty="0"/>
              <a:t>надёжности и эффективности работы объектов жилищно-коммунального хозяйства Угранского района Смоленской области</a:t>
            </a:r>
            <a:r>
              <a:rPr lang="ru-RU" sz="1200" i="1" dirty="0" smtClean="0"/>
              <a:t>;</a:t>
            </a:r>
          </a:p>
          <a:p>
            <a:pPr marL="171450" indent="-171450" algn="ctr">
              <a:buFontTx/>
              <a:buChar char="-"/>
            </a:pPr>
            <a:r>
              <a:rPr lang="ru-RU" sz="1200" i="1" dirty="0" smtClean="0"/>
              <a:t>повышение </a:t>
            </a:r>
            <a:r>
              <a:rPr lang="ru-RU" sz="1200" i="1" dirty="0"/>
              <a:t>удовлетворенности населения Угранского района Смоленской области уровнем жилищно-коммунального обслуживания</a:t>
            </a:r>
            <a:r>
              <a:rPr lang="ru-RU" sz="1200" i="1" dirty="0" smtClean="0"/>
              <a:t>;</a:t>
            </a:r>
          </a:p>
          <a:p>
            <a:pPr algn="ctr"/>
            <a:r>
              <a:rPr lang="ru-RU" sz="1200" i="1" dirty="0" smtClean="0"/>
              <a:t>- </a:t>
            </a:r>
            <a:r>
              <a:rPr lang="ru-RU" sz="1200" i="1" dirty="0"/>
              <a:t>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20" y="2064471"/>
            <a:ext cx="1108714" cy="1380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96689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9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853936" y="751488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endParaRPr lang="ru-RU" sz="160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13660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49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502894" y="751488"/>
            <a:ext cx="446050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chemeClr val="bg1"/>
                </a:solidFill>
              </a:rPr>
              <a:t>Муниципальная программа "Материально-техническое и транспортное обеспечение деятельности представительного и исполнительно-распорядительного органов местного самоуправления МО "Угранский </a:t>
            </a:r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 </a:t>
            </a:r>
            <a:r>
              <a:rPr lang="ru-RU" sz="1600" b="1" dirty="0" smtClean="0">
                <a:solidFill>
                  <a:schemeClr val="bg1"/>
                </a:solidFill>
              </a:rPr>
              <a:t>" </a:t>
            </a:r>
            <a:r>
              <a:rPr lang="ru-RU" sz="1600" b="1" dirty="0">
                <a:solidFill>
                  <a:schemeClr val="bg1"/>
                </a:solidFill>
              </a:rPr>
              <a:t>Смоленской </a:t>
            </a:r>
            <a:r>
              <a:rPr lang="ru-RU" sz="1600" b="1" dirty="0" smtClean="0">
                <a:solidFill>
                  <a:schemeClr val="bg1"/>
                </a:solidFill>
              </a:rPr>
              <a:t>области</a:t>
            </a:r>
            <a:r>
              <a:rPr lang="ru-RU" sz="1600" b="1" dirty="0">
                <a:solidFill>
                  <a:schemeClr val="bg1"/>
                </a:solidFill>
              </a:rPr>
              <a:t> "</a:t>
            </a:r>
            <a:endParaRPr lang="ru-RU" sz="1600" b="1" dirty="0" smtClean="0">
              <a:solidFill>
                <a:schemeClr val="bg1"/>
              </a:solidFill>
            </a:endParaRPr>
          </a:p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30995,2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тыс.руб</a:t>
            </a:r>
            <a:r>
              <a:rPr lang="ru-RU" sz="1600" b="1" dirty="0">
                <a:solidFill>
                  <a:schemeClr val="bg1"/>
                </a:solidFill>
              </a:rPr>
              <a:t>. – </a:t>
            </a:r>
            <a:r>
              <a:rPr lang="ru-RU" sz="1600" b="1" dirty="0" smtClean="0">
                <a:solidFill>
                  <a:schemeClr val="bg1"/>
                </a:solidFill>
              </a:rPr>
              <a:t>2025 </a:t>
            </a:r>
            <a:r>
              <a:rPr lang="ru-RU" sz="1600" b="1" dirty="0">
                <a:solidFill>
                  <a:schemeClr val="bg1"/>
                </a:solidFill>
              </a:rPr>
              <a:t>год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26635,4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тыс.руб</a:t>
            </a:r>
            <a:r>
              <a:rPr lang="ru-RU" sz="1600" b="1" dirty="0">
                <a:solidFill>
                  <a:schemeClr val="bg1"/>
                </a:solidFill>
              </a:rPr>
              <a:t>. – </a:t>
            </a:r>
            <a:r>
              <a:rPr lang="ru-RU" sz="1600" b="1" dirty="0" smtClean="0">
                <a:solidFill>
                  <a:schemeClr val="bg1"/>
                </a:solidFill>
              </a:rPr>
              <a:t>2026 </a:t>
            </a:r>
            <a:r>
              <a:rPr lang="ru-RU" sz="1600" b="1" dirty="0">
                <a:solidFill>
                  <a:schemeClr val="bg1"/>
                </a:solidFill>
              </a:rPr>
              <a:t>год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26635,4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тыс.руб</a:t>
            </a:r>
            <a:r>
              <a:rPr lang="ru-RU" sz="1600" b="1" dirty="0">
                <a:solidFill>
                  <a:schemeClr val="bg1"/>
                </a:solidFill>
              </a:rPr>
              <a:t>. – </a:t>
            </a:r>
            <a:r>
              <a:rPr lang="ru-RU" sz="1600" b="1" dirty="0" smtClean="0">
                <a:solidFill>
                  <a:schemeClr val="bg1"/>
                </a:solidFill>
              </a:rPr>
              <a:t>2027 </a:t>
            </a:r>
            <a:r>
              <a:rPr lang="ru-RU" sz="1600" b="1" dirty="0">
                <a:solidFill>
                  <a:schemeClr val="bg1"/>
                </a:solidFill>
              </a:rPr>
              <a:t>год</a:t>
            </a:r>
            <a:endParaRPr lang="ru-RU" sz="1600" dirty="0">
              <a:solidFill>
                <a:schemeClr val="bg1"/>
              </a:solidFill>
            </a:endParaRPr>
          </a:p>
          <a:p>
            <a:pPr lvl="0" algn="ctr"/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32927" y="926085"/>
            <a:ext cx="463910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chemeClr val="bg1"/>
                </a:solidFill>
              </a:rPr>
              <a:t>Муниципальная программа  «Создание условий для обеспечения качественными услугами ЖКХ населения МО « 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</a:t>
            </a:r>
            <a:r>
              <a:rPr lang="ru-RU" b="1" dirty="0" smtClean="0">
                <a:solidFill>
                  <a:schemeClr val="bg1"/>
                </a:solidFill>
              </a:rPr>
              <a:t>» </a:t>
            </a:r>
            <a:r>
              <a:rPr lang="ru-RU" b="1" dirty="0">
                <a:solidFill>
                  <a:schemeClr val="bg1"/>
                </a:solidFill>
              </a:rPr>
              <a:t>Смоленской области</a:t>
            </a:r>
            <a:r>
              <a:rPr lang="ru-RU" b="1" dirty="0" smtClean="0">
                <a:solidFill>
                  <a:schemeClr val="bg1"/>
                </a:solidFill>
              </a:rPr>
              <a:t>»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1924,2 </a:t>
            </a:r>
            <a:r>
              <a:rPr lang="ru-RU" b="1" dirty="0" err="1">
                <a:solidFill>
                  <a:schemeClr val="bg1"/>
                </a:solidFill>
              </a:rPr>
              <a:t>тыс.руб</a:t>
            </a:r>
            <a:r>
              <a:rPr lang="ru-RU" b="1" dirty="0">
                <a:solidFill>
                  <a:schemeClr val="bg1"/>
                </a:solidFill>
              </a:rPr>
              <a:t>. </a:t>
            </a:r>
            <a:r>
              <a:rPr lang="ru-RU" b="1" dirty="0" smtClean="0">
                <a:solidFill>
                  <a:schemeClr val="bg1"/>
                </a:solidFill>
              </a:rPr>
              <a:t>2025 год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800,0 </a:t>
            </a:r>
            <a:r>
              <a:rPr lang="ru-RU" b="1" dirty="0" err="1">
                <a:solidFill>
                  <a:schemeClr val="bg1"/>
                </a:solidFill>
              </a:rPr>
              <a:t>тыс.руб</a:t>
            </a:r>
            <a:r>
              <a:rPr lang="ru-RU" b="1" dirty="0">
                <a:solidFill>
                  <a:schemeClr val="bg1"/>
                </a:solidFill>
              </a:rPr>
              <a:t>.  </a:t>
            </a:r>
            <a:r>
              <a:rPr lang="ru-RU" b="1" dirty="0" smtClean="0">
                <a:solidFill>
                  <a:schemeClr val="bg1"/>
                </a:solidFill>
              </a:rPr>
              <a:t>2026 </a:t>
            </a:r>
            <a:r>
              <a:rPr lang="ru-RU" b="1" dirty="0">
                <a:solidFill>
                  <a:schemeClr val="bg1"/>
                </a:solidFill>
              </a:rPr>
              <a:t>год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800,0 </a:t>
            </a:r>
            <a:r>
              <a:rPr lang="ru-RU" b="1" dirty="0" err="1">
                <a:solidFill>
                  <a:schemeClr val="bg1"/>
                </a:solidFill>
              </a:rPr>
              <a:t>тыс.руб</a:t>
            </a:r>
            <a:r>
              <a:rPr lang="ru-RU" b="1" dirty="0">
                <a:solidFill>
                  <a:schemeClr val="bg1"/>
                </a:solidFill>
              </a:rPr>
              <a:t>.  </a:t>
            </a:r>
            <a:r>
              <a:rPr lang="ru-RU" b="1" dirty="0" smtClean="0">
                <a:solidFill>
                  <a:schemeClr val="bg1"/>
                </a:solidFill>
              </a:rPr>
              <a:t>2027 </a:t>
            </a:r>
            <a:r>
              <a:rPr lang="ru-RU" b="1" dirty="0">
                <a:solidFill>
                  <a:schemeClr val="bg1"/>
                </a:solidFill>
              </a:rPr>
              <a:t>год</a:t>
            </a:r>
            <a:endParaRPr lang="ru-RU" dirty="0">
              <a:solidFill>
                <a:schemeClr val="bg1"/>
              </a:solidFill>
            </a:endParaRPr>
          </a:p>
          <a:p>
            <a:pPr algn="ctr"/>
            <a:endParaRPr lang="ru-RU" dirty="0"/>
          </a:p>
          <a:p>
            <a:pPr lvl="0" algn="ctr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82" y="2003508"/>
            <a:ext cx="1181235" cy="1381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0559" y="2844085"/>
            <a:ext cx="1807435" cy="12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42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7952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002" y="0"/>
            <a:ext cx="12114997" cy="146050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5000" spc="-5" dirty="0"/>
              <a:t>Глоссарий</a:t>
            </a:r>
            <a:endParaRPr sz="5000" dirty="0"/>
          </a:p>
          <a:p>
            <a:pPr marL="2839085">
              <a:lnSpc>
                <a:spcPct val="100000"/>
              </a:lnSpc>
              <a:spcBef>
                <a:spcPts val="450"/>
              </a:spcBef>
            </a:pPr>
            <a:r>
              <a:rPr sz="3500" dirty="0"/>
              <a:t>Дефицит и</a:t>
            </a:r>
            <a:r>
              <a:rPr sz="3500" spc="-90" dirty="0"/>
              <a:t> </a:t>
            </a:r>
            <a:r>
              <a:rPr sz="3500" spc="-5" dirty="0"/>
              <a:t>профицит</a:t>
            </a:r>
            <a:endParaRPr sz="3500" dirty="0"/>
          </a:p>
        </p:txBody>
      </p:sp>
      <p:sp>
        <p:nvSpPr>
          <p:cNvPr id="4" name="object 4"/>
          <p:cNvSpPr txBox="1"/>
          <p:nvPr/>
        </p:nvSpPr>
        <p:spPr>
          <a:xfrm>
            <a:off x="293014" y="1823084"/>
            <a:ext cx="5327015" cy="2040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14195" marR="5080" indent="-1681480" algn="just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Дефицит бюджета </a:t>
            </a:r>
            <a:r>
              <a:rPr sz="1800" dirty="0">
                <a:latin typeface="Calibri"/>
                <a:cs typeface="Calibri"/>
              </a:rPr>
              <a:t>- </a:t>
            </a:r>
            <a:r>
              <a:rPr sz="1800" spc="-5" dirty="0">
                <a:latin typeface="Calibri"/>
                <a:cs typeface="Calibri"/>
              </a:rPr>
              <a:t>превышение расходов </a:t>
            </a:r>
            <a:r>
              <a:rPr sz="1800" dirty="0">
                <a:latin typeface="Calibri"/>
                <a:cs typeface="Calibri"/>
              </a:rPr>
              <a:t>бюджета  над его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доходами.</a:t>
            </a:r>
            <a:endParaRPr sz="1800" dirty="0">
              <a:latin typeface="Calibri"/>
              <a:cs typeface="Calibri"/>
            </a:endParaRPr>
          </a:p>
          <a:p>
            <a:pPr marL="12700" marR="447675" algn="just">
              <a:lnSpc>
                <a:spcPct val="100000"/>
              </a:lnSpc>
              <a:spcBef>
                <a:spcPts val="20"/>
              </a:spcBef>
            </a:pPr>
            <a:r>
              <a:rPr sz="1600" spc="-5" dirty="0">
                <a:latin typeface="Calibri"/>
                <a:cs typeface="Calibri"/>
              </a:rPr>
              <a:t>При превышении расходов над </a:t>
            </a:r>
            <a:r>
              <a:rPr sz="1600" spc="-10" dirty="0">
                <a:latin typeface="Calibri"/>
                <a:cs typeface="Calibri"/>
              </a:rPr>
              <a:t>доходами </a:t>
            </a:r>
            <a:r>
              <a:rPr sz="1600" spc="-5" dirty="0">
                <a:latin typeface="Calibri"/>
                <a:cs typeface="Calibri"/>
              </a:rPr>
              <a:t>принимается  </a:t>
            </a:r>
            <a:r>
              <a:rPr sz="1600" spc="-10" dirty="0">
                <a:latin typeface="Calibri"/>
                <a:cs typeface="Calibri"/>
              </a:rPr>
              <a:t>решение </a:t>
            </a:r>
            <a:r>
              <a:rPr sz="1600" spc="-5" dirty="0">
                <a:latin typeface="Calibri"/>
                <a:cs typeface="Calibri"/>
              </a:rPr>
              <a:t>об источниках покрытия дефицита (например,  использовать </a:t>
            </a:r>
            <a:r>
              <a:rPr sz="1600" spc="-10" dirty="0">
                <a:latin typeface="Calibri"/>
                <a:cs typeface="Calibri"/>
              </a:rPr>
              <a:t>накопившиеся </a:t>
            </a:r>
            <a:r>
              <a:rPr sz="1600" spc="-5" dirty="0">
                <a:latin typeface="Calibri"/>
                <a:cs typeface="Calibri"/>
              </a:rPr>
              <a:t>остатки средств на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счёте</a:t>
            </a:r>
            <a:endParaRPr sz="1600" dirty="0">
              <a:latin typeface="Calibri"/>
              <a:cs typeface="Calibri"/>
            </a:endParaRPr>
          </a:p>
          <a:p>
            <a:pPr marL="12700" marR="290830" algn="just">
              <a:lnSpc>
                <a:spcPct val="100000"/>
              </a:lnSpc>
            </a:pPr>
            <a:r>
              <a:rPr sz="1600" spc="-5" dirty="0">
                <a:latin typeface="Calibri"/>
                <a:cs typeface="Calibri"/>
              </a:rPr>
              <a:t>бюджета, взять в </a:t>
            </a:r>
            <a:r>
              <a:rPr sz="1600" spc="-10" dirty="0">
                <a:latin typeface="Calibri"/>
                <a:cs typeface="Calibri"/>
              </a:rPr>
              <a:t>долг </a:t>
            </a:r>
            <a:r>
              <a:rPr sz="1600" spc="-5" dirty="0">
                <a:latin typeface="Calibri"/>
                <a:cs typeface="Calibri"/>
              </a:rPr>
              <a:t>при отсутствии остатков средств на  счёте бюджета). При дефицитном бюджете растёт </a:t>
            </a:r>
            <a:r>
              <a:rPr sz="1600" spc="-10" dirty="0">
                <a:latin typeface="Calibri"/>
                <a:cs typeface="Calibri"/>
              </a:rPr>
              <a:t>долг </a:t>
            </a:r>
            <a:r>
              <a:rPr sz="1600" spc="-5" dirty="0">
                <a:latin typeface="Calibri"/>
                <a:cs typeface="Calibri"/>
              </a:rPr>
              <a:t>и  </a:t>
            </a:r>
            <a:r>
              <a:rPr sz="1600" spc="-10" dirty="0">
                <a:latin typeface="Calibri"/>
                <a:cs typeface="Calibri"/>
              </a:rPr>
              <a:t>(или) </a:t>
            </a:r>
            <a:r>
              <a:rPr sz="1600" spc="-5" dirty="0">
                <a:latin typeface="Calibri"/>
                <a:cs typeface="Calibri"/>
              </a:rPr>
              <a:t>снижаются остатки средств бюджета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(накопления).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51219" y="1978914"/>
            <a:ext cx="5370195" cy="17964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5460" marR="5080" indent="-168592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Профицит бюджета </a:t>
            </a:r>
            <a:r>
              <a:rPr sz="1800" dirty="0">
                <a:latin typeface="Calibri"/>
                <a:cs typeface="Calibri"/>
              </a:rPr>
              <a:t>– </a:t>
            </a:r>
            <a:r>
              <a:rPr sz="1800" spc="-5" dirty="0">
                <a:latin typeface="Calibri"/>
                <a:cs typeface="Calibri"/>
              </a:rPr>
              <a:t>превышение доходов </a:t>
            </a:r>
            <a:r>
              <a:rPr sz="1800" dirty="0">
                <a:latin typeface="Calibri"/>
                <a:cs typeface="Calibri"/>
              </a:rPr>
              <a:t>бюджета  над его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расходами.</a:t>
            </a:r>
            <a:endParaRPr sz="1800">
              <a:latin typeface="Calibri"/>
              <a:cs typeface="Calibri"/>
            </a:endParaRPr>
          </a:p>
          <a:p>
            <a:pPr marL="12700" marR="150495">
              <a:lnSpc>
                <a:spcPct val="100000"/>
              </a:lnSpc>
              <a:spcBef>
                <a:spcPts val="20"/>
              </a:spcBef>
            </a:pPr>
            <a:r>
              <a:rPr sz="1600" spc="-5" dirty="0">
                <a:latin typeface="Calibri"/>
                <a:cs typeface="Calibri"/>
              </a:rPr>
              <a:t>При превышении </a:t>
            </a:r>
            <a:r>
              <a:rPr sz="1600" spc="-10" dirty="0">
                <a:latin typeface="Calibri"/>
                <a:cs typeface="Calibri"/>
              </a:rPr>
              <a:t>доходов </a:t>
            </a:r>
            <a:r>
              <a:rPr sz="1600" spc="-5" dirty="0">
                <a:latin typeface="Calibri"/>
                <a:cs typeface="Calibri"/>
              </a:rPr>
              <a:t>над </a:t>
            </a:r>
            <a:r>
              <a:rPr sz="1600" spc="-10" dirty="0">
                <a:latin typeface="Calibri"/>
                <a:cs typeface="Calibri"/>
              </a:rPr>
              <a:t>расходами </a:t>
            </a:r>
            <a:r>
              <a:rPr sz="1600" spc="-5" dirty="0">
                <a:latin typeface="Calibri"/>
                <a:cs typeface="Calibri"/>
              </a:rPr>
              <a:t>принимается  </a:t>
            </a:r>
            <a:r>
              <a:rPr sz="1600" spc="-10" dirty="0">
                <a:latin typeface="Calibri"/>
                <a:cs typeface="Calibri"/>
              </a:rPr>
              <a:t>решение, </a:t>
            </a:r>
            <a:r>
              <a:rPr sz="1600" spc="-5" dirty="0">
                <a:latin typeface="Calibri"/>
                <a:cs typeface="Calibri"/>
              </a:rPr>
              <a:t>как их использовать (например, накапливать  резервы-остатки средств на счёте бюджета, погашать </a:t>
            </a:r>
            <a:r>
              <a:rPr sz="1600" spc="-10" dirty="0">
                <a:latin typeface="Calibri"/>
                <a:cs typeface="Calibri"/>
              </a:rPr>
              <a:t>долг).  </a:t>
            </a:r>
            <a:r>
              <a:rPr sz="1600" spc="-5" dirty="0">
                <a:latin typeface="Calibri"/>
                <a:cs typeface="Calibri"/>
              </a:rPr>
              <a:t>При профиците бюджета снижается </a:t>
            </a:r>
            <a:r>
              <a:rPr sz="1600" spc="-10" dirty="0">
                <a:latin typeface="Calibri"/>
                <a:cs typeface="Calibri"/>
              </a:rPr>
              <a:t>долг </a:t>
            </a:r>
            <a:r>
              <a:rPr sz="1600" spc="-5" dirty="0">
                <a:latin typeface="Calibri"/>
                <a:cs typeface="Calibri"/>
              </a:rPr>
              <a:t>и (или) </a:t>
            </a:r>
            <a:r>
              <a:rPr sz="1600" spc="-10" dirty="0">
                <a:latin typeface="Calibri"/>
                <a:cs typeface="Calibri"/>
              </a:rPr>
              <a:t>растут  </a:t>
            </a:r>
            <a:r>
              <a:rPr sz="1600" spc="-5" dirty="0">
                <a:latin typeface="Calibri"/>
                <a:cs typeface="Calibri"/>
              </a:rPr>
              <a:t>остатки средств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(накопления).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243444" y="4864480"/>
            <a:ext cx="2823210" cy="1999614"/>
            <a:chOff x="7243444" y="4864480"/>
            <a:chExt cx="2823210" cy="1999614"/>
          </a:xfrm>
        </p:grpSpPr>
        <p:sp>
          <p:nvSpPr>
            <p:cNvPr id="7" name="object 7"/>
            <p:cNvSpPr/>
            <p:nvPr/>
          </p:nvSpPr>
          <p:spPr>
            <a:xfrm>
              <a:off x="8396193" y="6475475"/>
              <a:ext cx="430530" cy="382905"/>
            </a:xfrm>
            <a:custGeom>
              <a:avLst/>
              <a:gdLst/>
              <a:ahLst/>
              <a:cxnLst/>
              <a:rect l="l" t="t" r="r" b="b"/>
              <a:pathLst>
                <a:path w="430529" h="382904">
                  <a:moveTo>
                    <a:pt x="215168" y="0"/>
                  </a:moveTo>
                  <a:lnTo>
                    <a:pt x="0" y="382521"/>
                  </a:lnTo>
                  <a:lnTo>
                    <a:pt x="430336" y="382521"/>
                  </a:lnTo>
                  <a:lnTo>
                    <a:pt x="215168" y="0"/>
                  </a:lnTo>
                  <a:close/>
                </a:path>
              </a:pathLst>
            </a:custGeom>
            <a:solidFill>
              <a:srgbClr val="FFC00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396193" y="6475475"/>
              <a:ext cx="430530" cy="382905"/>
            </a:xfrm>
            <a:custGeom>
              <a:avLst/>
              <a:gdLst/>
              <a:ahLst/>
              <a:cxnLst/>
              <a:rect l="l" t="t" r="r" b="b"/>
              <a:pathLst>
                <a:path w="430529" h="382904">
                  <a:moveTo>
                    <a:pt x="0" y="382521"/>
                  </a:moveTo>
                  <a:lnTo>
                    <a:pt x="215168" y="0"/>
                  </a:lnTo>
                  <a:lnTo>
                    <a:pt x="430336" y="382521"/>
                  </a:lnTo>
                </a:path>
              </a:pathLst>
            </a:custGeom>
            <a:ln w="12191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249794" y="6209664"/>
              <a:ext cx="2722245" cy="357505"/>
            </a:xfrm>
            <a:custGeom>
              <a:avLst/>
              <a:gdLst/>
              <a:ahLst/>
              <a:cxnLst/>
              <a:rect l="l" t="t" r="r" b="b"/>
              <a:pathLst>
                <a:path w="2722245" h="357504">
                  <a:moveTo>
                    <a:pt x="11810" y="0"/>
                  </a:moveTo>
                  <a:lnTo>
                    <a:pt x="0" y="167957"/>
                  </a:lnTo>
                  <a:lnTo>
                    <a:pt x="2710433" y="357492"/>
                  </a:lnTo>
                  <a:lnTo>
                    <a:pt x="2722118" y="189534"/>
                  </a:lnTo>
                  <a:lnTo>
                    <a:pt x="11810" y="0"/>
                  </a:lnTo>
                  <a:close/>
                </a:path>
              </a:pathLst>
            </a:custGeom>
            <a:solidFill>
              <a:srgbClr val="FFC00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249794" y="6209664"/>
              <a:ext cx="2722245" cy="357505"/>
            </a:xfrm>
            <a:custGeom>
              <a:avLst/>
              <a:gdLst/>
              <a:ahLst/>
              <a:cxnLst/>
              <a:rect l="l" t="t" r="r" b="b"/>
              <a:pathLst>
                <a:path w="2722245" h="357504">
                  <a:moveTo>
                    <a:pt x="11810" y="0"/>
                  </a:moveTo>
                  <a:lnTo>
                    <a:pt x="2722118" y="189534"/>
                  </a:lnTo>
                  <a:lnTo>
                    <a:pt x="2710433" y="357492"/>
                  </a:lnTo>
                  <a:lnTo>
                    <a:pt x="0" y="167957"/>
                  </a:lnTo>
                  <a:lnTo>
                    <a:pt x="11810" y="0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845168" y="4864480"/>
              <a:ext cx="1221485" cy="150089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290942" y="5495670"/>
              <a:ext cx="1161033" cy="77341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966595" y="4903596"/>
            <a:ext cx="2745740" cy="1960880"/>
            <a:chOff x="1966595" y="4903596"/>
            <a:chExt cx="2745740" cy="1960880"/>
          </a:xfrm>
        </p:grpSpPr>
        <p:sp>
          <p:nvSpPr>
            <p:cNvPr id="14" name="object 14"/>
            <p:cNvSpPr/>
            <p:nvPr/>
          </p:nvSpPr>
          <p:spPr>
            <a:xfrm>
              <a:off x="3170306" y="6483095"/>
              <a:ext cx="418465" cy="375285"/>
            </a:xfrm>
            <a:custGeom>
              <a:avLst/>
              <a:gdLst/>
              <a:ahLst/>
              <a:cxnLst/>
              <a:rect l="l" t="t" r="r" b="b"/>
              <a:pathLst>
                <a:path w="418464" h="375284">
                  <a:moveTo>
                    <a:pt x="209163" y="0"/>
                  </a:moveTo>
                  <a:lnTo>
                    <a:pt x="0" y="374901"/>
                  </a:lnTo>
                  <a:lnTo>
                    <a:pt x="418326" y="374901"/>
                  </a:lnTo>
                  <a:lnTo>
                    <a:pt x="209163" y="0"/>
                  </a:lnTo>
                  <a:close/>
                </a:path>
              </a:pathLst>
            </a:custGeom>
            <a:solidFill>
              <a:srgbClr val="FFC00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170306" y="6483095"/>
              <a:ext cx="418465" cy="375285"/>
            </a:xfrm>
            <a:custGeom>
              <a:avLst/>
              <a:gdLst/>
              <a:ahLst/>
              <a:cxnLst/>
              <a:rect l="l" t="t" r="r" b="b"/>
              <a:pathLst>
                <a:path w="418464" h="375284">
                  <a:moveTo>
                    <a:pt x="418326" y="374901"/>
                  </a:moveTo>
                  <a:lnTo>
                    <a:pt x="209163" y="0"/>
                  </a:lnTo>
                  <a:lnTo>
                    <a:pt x="0" y="374901"/>
                  </a:lnTo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052701" y="6221323"/>
              <a:ext cx="2653665" cy="350520"/>
            </a:xfrm>
            <a:custGeom>
              <a:avLst/>
              <a:gdLst/>
              <a:ahLst/>
              <a:cxnLst/>
              <a:rect l="l" t="t" r="r" b="b"/>
              <a:pathLst>
                <a:path w="2653665" h="350520">
                  <a:moveTo>
                    <a:pt x="2641727" y="0"/>
                  </a:moveTo>
                  <a:lnTo>
                    <a:pt x="0" y="184734"/>
                  </a:lnTo>
                  <a:lnTo>
                    <a:pt x="11556" y="349973"/>
                  </a:lnTo>
                  <a:lnTo>
                    <a:pt x="2653284" y="165252"/>
                  </a:lnTo>
                  <a:lnTo>
                    <a:pt x="2641727" y="0"/>
                  </a:lnTo>
                  <a:close/>
                </a:path>
              </a:pathLst>
            </a:custGeom>
            <a:solidFill>
              <a:srgbClr val="FFC00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052701" y="6221323"/>
              <a:ext cx="2653665" cy="350520"/>
            </a:xfrm>
            <a:custGeom>
              <a:avLst/>
              <a:gdLst/>
              <a:ahLst/>
              <a:cxnLst/>
              <a:rect l="l" t="t" r="r" b="b"/>
              <a:pathLst>
                <a:path w="2653665" h="350520">
                  <a:moveTo>
                    <a:pt x="2641727" y="0"/>
                  </a:moveTo>
                  <a:lnTo>
                    <a:pt x="0" y="184734"/>
                  </a:lnTo>
                  <a:lnTo>
                    <a:pt x="11556" y="349973"/>
                  </a:lnTo>
                  <a:lnTo>
                    <a:pt x="2653284" y="165252"/>
                  </a:lnTo>
                  <a:lnTo>
                    <a:pt x="2641727" y="0"/>
                  </a:lnTo>
                </a:path>
              </a:pathLst>
            </a:custGeom>
            <a:ln w="1269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966595" y="4903596"/>
              <a:ext cx="1178306" cy="1463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540252" y="5524499"/>
              <a:ext cx="1119505" cy="74790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Номер слайда 22"/>
          <p:cNvSpPr>
            <a:spLocks noGrp="1"/>
          </p:cNvSpPr>
          <p:nvPr>
            <p:ph type="sldNum" sz="quarter" idx="7"/>
          </p:nvPr>
        </p:nvSpPr>
        <p:spPr>
          <a:xfrm>
            <a:off x="9401523" y="6468628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173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356" y="958480"/>
            <a:ext cx="4663844" cy="512108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0734" y="51100"/>
            <a:ext cx="12039600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>
              <a:latin typeface="+mn-lt"/>
            </a:endParaRPr>
          </a:p>
        </p:txBody>
      </p:sp>
      <p:sp>
        <p:nvSpPr>
          <p:cNvPr id="25" name="object 2"/>
          <p:cNvSpPr/>
          <p:nvPr/>
        </p:nvSpPr>
        <p:spPr>
          <a:xfrm>
            <a:off x="152400" y="958480"/>
            <a:ext cx="4643445" cy="2504412"/>
          </a:xfrm>
          <a:custGeom>
            <a:avLst/>
            <a:gdLst/>
            <a:ahLst/>
            <a:cxnLst/>
            <a:rect l="l" t="t" r="r" b="b"/>
            <a:pathLst>
              <a:path w="3983990" h="1495425">
                <a:moveTo>
                  <a:pt x="3734562" y="0"/>
                </a:moveTo>
                <a:lnTo>
                  <a:pt x="249173" y="0"/>
                </a:lnTo>
                <a:lnTo>
                  <a:pt x="204384" y="4012"/>
                </a:lnTo>
                <a:lnTo>
                  <a:pt x="162228" y="15582"/>
                </a:lnTo>
                <a:lnTo>
                  <a:pt x="123410" y="34007"/>
                </a:lnTo>
                <a:lnTo>
                  <a:pt x="88633" y="58585"/>
                </a:lnTo>
                <a:lnTo>
                  <a:pt x="58601" y="88612"/>
                </a:lnTo>
                <a:lnTo>
                  <a:pt x="34019" y="123387"/>
                </a:lnTo>
                <a:lnTo>
                  <a:pt x="15588" y="162207"/>
                </a:lnTo>
                <a:lnTo>
                  <a:pt x="4014" y="204370"/>
                </a:lnTo>
                <a:lnTo>
                  <a:pt x="0" y="249174"/>
                </a:lnTo>
                <a:lnTo>
                  <a:pt x="0" y="1245870"/>
                </a:lnTo>
                <a:lnTo>
                  <a:pt x="4014" y="1290673"/>
                </a:lnTo>
                <a:lnTo>
                  <a:pt x="15588" y="1332836"/>
                </a:lnTo>
                <a:lnTo>
                  <a:pt x="34019" y="1371656"/>
                </a:lnTo>
                <a:lnTo>
                  <a:pt x="58601" y="1406431"/>
                </a:lnTo>
                <a:lnTo>
                  <a:pt x="88633" y="1436458"/>
                </a:lnTo>
                <a:lnTo>
                  <a:pt x="123410" y="1461036"/>
                </a:lnTo>
                <a:lnTo>
                  <a:pt x="162228" y="1479461"/>
                </a:lnTo>
                <a:lnTo>
                  <a:pt x="204384" y="1491031"/>
                </a:lnTo>
                <a:lnTo>
                  <a:pt x="249173" y="1495044"/>
                </a:lnTo>
                <a:lnTo>
                  <a:pt x="3734562" y="1495044"/>
                </a:lnTo>
                <a:lnTo>
                  <a:pt x="3779365" y="1491031"/>
                </a:lnTo>
                <a:lnTo>
                  <a:pt x="3821528" y="1479461"/>
                </a:lnTo>
                <a:lnTo>
                  <a:pt x="3860348" y="1461036"/>
                </a:lnTo>
                <a:lnTo>
                  <a:pt x="3895123" y="1436458"/>
                </a:lnTo>
                <a:lnTo>
                  <a:pt x="3925150" y="1406431"/>
                </a:lnTo>
                <a:lnTo>
                  <a:pt x="3949728" y="1371656"/>
                </a:lnTo>
                <a:lnTo>
                  <a:pt x="3968153" y="1332836"/>
                </a:lnTo>
                <a:lnTo>
                  <a:pt x="3979723" y="1290673"/>
                </a:lnTo>
                <a:lnTo>
                  <a:pt x="3983736" y="1245870"/>
                </a:lnTo>
                <a:lnTo>
                  <a:pt x="3983736" y="249174"/>
                </a:lnTo>
                <a:lnTo>
                  <a:pt x="3979723" y="204370"/>
                </a:lnTo>
                <a:lnTo>
                  <a:pt x="3968153" y="162207"/>
                </a:lnTo>
                <a:lnTo>
                  <a:pt x="3949728" y="123387"/>
                </a:lnTo>
                <a:lnTo>
                  <a:pt x="3925150" y="88612"/>
                </a:lnTo>
                <a:lnTo>
                  <a:pt x="3895123" y="58585"/>
                </a:lnTo>
                <a:lnTo>
                  <a:pt x="3860348" y="34007"/>
                </a:lnTo>
                <a:lnTo>
                  <a:pt x="3821528" y="15582"/>
                </a:lnTo>
                <a:lnTo>
                  <a:pt x="3779365" y="4012"/>
                </a:lnTo>
                <a:lnTo>
                  <a:pt x="3734562" y="0"/>
                </a:lnTo>
                <a:close/>
              </a:path>
            </a:pathLst>
          </a:custGeom>
          <a:solidFill>
            <a:srgbClr val="006FC0"/>
          </a:solidFill>
          <a:effectLst>
            <a:reflection blurRad="6350" stA="50000" endA="295" endPos="92000" dist="101600" dir="5400000" sy="-100000" algn="bl" rotWithShape="0"/>
          </a:effectLst>
        </p:spPr>
        <p:txBody>
          <a:bodyPr wrap="square" lIns="0" tIns="0" rIns="0" bIns="0" rtlCol="0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</a:pP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26" name="object 3"/>
          <p:cNvSpPr txBox="1"/>
          <p:nvPr/>
        </p:nvSpPr>
        <p:spPr>
          <a:xfrm>
            <a:off x="242152" y="1017845"/>
            <a:ext cx="4463940" cy="230947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«Повышение эффективности  деятельности Администрации муниципального образования «Угранский </a:t>
            </a:r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Смоленской области» на 2016-2020 годы»</a:t>
            </a:r>
          </a:p>
          <a:p>
            <a:pPr marL="1270" algn="ctr"/>
            <a:endParaRPr lang="ru-RU" sz="1600" b="1" spc="-5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" algn="ctr"/>
            <a:r>
              <a:rPr lang="ru-RU" sz="1600" b="1" spc="-5" dirty="0" smtClean="0">
                <a:solidFill>
                  <a:srgbClr val="FFFFFF"/>
                </a:solidFill>
                <a:latin typeface="Calibri"/>
                <a:cs typeface="Calibri"/>
              </a:rPr>
              <a:t>28313,0 </a:t>
            </a:r>
            <a:r>
              <a:rPr sz="1600" b="1" dirty="0" err="1" smtClean="0">
                <a:solidFill>
                  <a:srgbClr val="FFFFFF"/>
                </a:solidFill>
                <a:latin typeface="Calibri"/>
                <a:cs typeface="Calibri"/>
              </a:rPr>
              <a:t>тыс.руб</a:t>
            </a:r>
            <a:r>
              <a:rPr sz="1600" b="1" dirty="0" smtClean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lang="ru-RU" sz="1600" b="1" dirty="0" smtClean="0">
                <a:solidFill>
                  <a:srgbClr val="FFFFFF"/>
                </a:solidFill>
                <a:latin typeface="Calibri"/>
                <a:cs typeface="Calibri"/>
              </a:rPr>
              <a:t> – 2025 год</a:t>
            </a:r>
            <a:br>
              <a:rPr lang="ru-RU" sz="1600" b="1" dirty="0" smtClean="0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ru-RU" sz="1600" b="1" dirty="0" smtClean="0">
                <a:solidFill>
                  <a:srgbClr val="FFFFFF"/>
                </a:solidFill>
                <a:latin typeface="Calibri"/>
                <a:cs typeface="Calibri"/>
              </a:rPr>
              <a:t>27192,1 </a:t>
            </a:r>
            <a:r>
              <a:rPr lang="ru-RU" sz="1600" b="1" dirty="0" err="1" smtClean="0">
                <a:solidFill>
                  <a:srgbClr val="FFFFFF"/>
                </a:solidFill>
                <a:latin typeface="Calibri"/>
                <a:cs typeface="Calibri"/>
              </a:rPr>
              <a:t>тыс.руб</a:t>
            </a:r>
            <a:r>
              <a:rPr lang="ru-RU" sz="1600" b="1" dirty="0" smtClean="0">
                <a:solidFill>
                  <a:srgbClr val="FFFFFF"/>
                </a:solidFill>
                <a:latin typeface="Calibri"/>
                <a:cs typeface="Calibri"/>
              </a:rPr>
              <a:t>. – 2026 год</a:t>
            </a:r>
            <a:br>
              <a:rPr lang="ru-RU" sz="1600" b="1" dirty="0" smtClean="0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ru-RU" sz="1600" b="1" dirty="0" smtClean="0">
                <a:solidFill>
                  <a:srgbClr val="FFFFFF"/>
                </a:solidFill>
                <a:latin typeface="Calibri"/>
                <a:cs typeface="Calibri"/>
              </a:rPr>
              <a:t>26842,8 </a:t>
            </a:r>
            <a:r>
              <a:rPr lang="ru-RU" sz="1600" b="1" dirty="0" err="1" smtClean="0">
                <a:solidFill>
                  <a:srgbClr val="FFFFFF"/>
                </a:solidFill>
                <a:latin typeface="Calibri"/>
                <a:cs typeface="Calibri"/>
              </a:rPr>
              <a:t>тыс.руб</a:t>
            </a:r>
            <a:r>
              <a:rPr lang="ru-RU" sz="1600" b="1" dirty="0" smtClean="0">
                <a:solidFill>
                  <a:srgbClr val="FFFFFF"/>
                </a:solidFill>
                <a:latin typeface="Calibri"/>
                <a:cs typeface="Calibri"/>
              </a:rPr>
              <a:t>. – 2027 год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27" name="object 3"/>
          <p:cNvSpPr txBox="1"/>
          <p:nvPr/>
        </p:nvSpPr>
        <p:spPr>
          <a:xfrm>
            <a:off x="7045224" y="964503"/>
            <a:ext cx="4602976" cy="236487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sz="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 Управление  муниципальными финансами в муниципальном образовании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 Угранский </a:t>
            </a:r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Смоленской области»</a:t>
            </a:r>
          </a:p>
          <a:p>
            <a:pPr marL="1270" algn="ctr"/>
            <a:endParaRPr lang="ru-RU" sz="1600" b="1" spc="-5" dirty="0">
              <a:solidFill>
                <a:srgbClr val="FFFFFF"/>
              </a:solidFill>
              <a:cs typeface="Calibri"/>
            </a:endParaRPr>
          </a:p>
          <a:p>
            <a:pPr marL="1270" algn="ctr"/>
            <a:r>
              <a:rPr lang="ru-RU" sz="1600" b="1" spc="-5" dirty="0" smtClean="0">
                <a:solidFill>
                  <a:srgbClr val="FFFFFF"/>
                </a:solidFill>
                <a:cs typeface="Calibri"/>
              </a:rPr>
              <a:t>8140,0 </a:t>
            </a:r>
            <a:r>
              <a:rPr lang="ru-RU" sz="1600" b="1" dirty="0" err="1" smtClean="0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600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sz="1600" b="1" dirty="0">
                <a:solidFill>
                  <a:srgbClr val="FFFFFF"/>
                </a:solidFill>
                <a:cs typeface="Calibri"/>
              </a:rPr>
            </a:br>
            <a:r>
              <a:rPr lang="ru-RU" sz="1600" b="1" dirty="0" smtClean="0">
                <a:solidFill>
                  <a:srgbClr val="FFFFFF"/>
                </a:solidFill>
                <a:cs typeface="Calibri"/>
              </a:rPr>
              <a:t>7699,7 </a:t>
            </a:r>
            <a:r>
              <a:rPr lang="ru-RU" sz="16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600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sz="1600" b="1" dirty="0">
                <a:solidFill>
                  <a:srgbClr val="FFFFFF"/>
                </a:solidFill>
                <a:cs typeface="Calibri"/>
              </a:rPr>
            </a:br>
            <a:r>
              <a:rPr lang="ru-RU" sz="1600" b="1" dirty="0" smtClean="0">
                <a:solidFill>
                  <a:srgbClr val="FFFFFF"/>
                </a:solidFill>
                <a:cs typeface="Calibri"/>
              </a:rPr>
              <a:t>7699,7 </a:t>
            </a:r>
            <a:r>
              <a:rPr lang="ru-RU" sz="16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600" b="1" dirty="0" smtClean="0">
                <a:solidFill>
                  <a:srgbClr val="FFFFFF"/>
                </a:solidFill>
                <a:cs typeface="Calibri"/>
              </a:rPr>
              <a:t>20275 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sz="1600" dirty="0">
              <a:cs typeface="Calibri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4172" y="3589886"/>
            <a:ext cx="42347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/>
              <a:t>Цель программы</a:t>
            </a:r>
            <a:r>
              <a:rPr lang="ru-RU" b="1" i="1" dirty="0" smtClean="0"/>
              <a:t>: </a:t>
            </a:r>
          </a:p>
          <a:p>
            <a:pPr algn="just"/>
            <a:r>
              <a:rPr lang="ru-RU" b="1" i="1" dirty="0" smtClean="0"/>
              <a:t>Повышение </a:t>
            </a:r>
            <a:r>
              <a:rPr lang="ru-RU" b="1" i="1" dirty="0"/>
              <a:t>эффективности муниципального управления</a:t>
            </a:r>
            <a:r>
              <a:rPr lang="ru-RU" b="1" i="1" dirty="0" smtClean="0"/>
              <a:t> 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106093" y="3618718"/>
            <a:ext cx="45421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/>
              <a:t>Цель программы</a:t>
            </a:r>
            <a:r>
              <a:rPr lang="ru-RU" b="1" i="1" dirty="0" smtClean="0"/>
              <a:t>: </a:t>
            </a:r>
          </a:p>
          <a:p>
            <a:pPr algn="just"/>
            <a:r>
              <a:rPr lang="ru-RU" i="1" dirty="0" smtClean="0"/>
              <a:t>Обеспечение </a:t>
            </a:r>
            <a:r>
              <a:rPr lang="ru-RU" i="1" dirty="0"/>
              <a:t>долгосрочной сбалансированности и устойчивости бюджета муниципального образования «Угранский </a:t>
            </a:r>
            <a:r>
              <a:rPr lang="ru-RU" i="1" dirty="0" smtClean="0"/>
              <a:t>муниципальный округ» </a:t>
            </a:r>
            <a:r>
              <a:rPr lang="ru-RU" i="1" dirty="0"/>
              <a:t>Смоленской области, создание условий для повышения качества управления муниципальными финансами.</a:t>
            </a:r>
            <a:r>
              <a:rPr lang="ru-RU" b="1" i="1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83216" y="958480"/>
            <a:ext cx="3785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11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151635" y="951871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12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356" y="1968223"/>
            <a:ext cx="1159799" cy="1530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2099565"/>
            <a:ext cx="1076326" cy="132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50</a:t>
            </a:fld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0559" y="2844085"/>
            <a:ext cx="1807435" cy="12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544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356" y="958480"/>
            <a:ext cx="4663844" cy="512108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0734" y="36933"/>
            <a:ext cx="12222733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>
              <a:latin typeface="+mn-lt"/>
            </a:endParaRPr>
          </a:p>
        </p:txBody>
      </p:sp>
      <p:sp>
        <p:nvSpPr>
          <p:cNvPr id="25" name="object 2"/>
          <p:cNvSpPr/>
          <p:nvPr/>
        </p:nvSpPr>
        <p:spPr>
          <a:xfrm>
            <a:off x="118305" y="958480"/>
            <a:ext cx="4643445" cy="2504412"/>
          </a:xfrm>
          <a:custGeom>
            <a:avLst/>
            <a:gdLst/>
            <a:ahLst/>
            <a:cxnLst/>
            <a:rect l="l" t="t" r="r" b="b"/>
            <a:pathLst>
              <a:path w="3983990" h="1495425">
                <a:moveTo>
                  <a:pt x="3734562" y="0"/>
                </a:moveTo>
                <a:lnTo>
                  <a:pt x="249173" y="0"/>
                </a:lnTo>
                <a:lnTo>
                  <a:pt x="204384" y="4012"/>
                </a:lnTo>
                <a:lnTo>
                  <a:pt x="162228" y="15582"/>
                </a:lnTo>
                <a:lnTo>
                  <a:pt x="123410" y="34007"/>
                </a:lnTo>
                <a:lnTo>
                  <a:pt x="88633" y="58585"/>
                </a:lnTo>
                <a:lnTo>
                  <a:pt x="58601" y="88612"/>
                </a:lnTo>
                <a:lnTo>
                  <a:pt x="34019" y="123387"/>
                </a:lnTo>
                <a:lnTo>
                  <a:pt x="15588" y="162207"/>
                </a:lnTo>
                <a:lnTo>
                  <a:pt x="4014" y="204370"/>
                </a:lnTo>
                <a:lnTo>
                  <a:pt x="0" y="249174"/>
                </a:lnTo>
                <a:lnTo>
                  <a:pt x="0" y="1245870"/>
                </a:lnTo>
                <a:lnTo>
                  <a:pt x="4014" y="1290673"/>
                </a:lnTo>
                <a:lnTo>
                  <a:pt x="15588" y="1332836"/>
                </a:lnTo>
                <a:lnTo>
                  <a:pt x="34019" y="1371656"/>
                </a:lnTo>
                <a:lnTo>
                  <a:pt x="58601" y="1406431"/>
                </a:lnTo>
                <a:lnTo>
                  <a:pt x="88633" y="1436458"/>
                </a:lnTo>
                <a:lnTo>
                  <a:pt x="123410" y="1461036"/>
                </a:lnTo>
                <a:lnTo>
                  <a:pt x="162228" y="1479461"/>
                </a:lnTo>
                <a:lnTo>
                  <a:pt x="204384" y="1491031"/>
                </a:lnTo>
                <a:lnTo>
                  <a:pt x="249173" y="1495044"/>
                </a:lnTo>
                <a:lnTo>
                  <a:pt x="3734562" y="1495044"/>
                </a:lnTo>
                <a:lnTo>
                  <a:pt x="3779365" y="1491031"/>
                </a:lnTo>
                <a:lnTo>
                  <a:pt x="3821528" y="1479461"/>
                </a:lnTo>
                <a:lnTo>
                  <a:pt x="3860348" y="1461036"/>
                </a:lnTo>
                <a:lnTo>
                  <a:pt x="3895123" y="1436458"/>
                </a:lnTo>
                <a:lnTo>
                  <a:pt x="3925150" y="1406431"/>
                </a:lnTo>
                <a:lnTo>
                  <a:pt x="3949728" y="1371656"/>
                </a:lnTo>
                <a:lnTo>
                  <a:pt x="3968153" y="1332836"/>
                </a:lnTo>
                <a:lnTo>
                  <a:pt x="3979723" y="1290673"/>
                </a:lnTo>
                <a:lnTo>
                  <a:pt x="3983736" y="1245870"/>
                </a:lnTo>
                <a:lnTo>
                  <a:pt x="3983736" y="249174"/>
                </a:lnTo>
                <a:lnTo>
                  <a:pt x="3979723" y="204370"/>
                </a:lnTo>
                <a:lnTo>
                  <a:pt x="3968153" y="162207"/>
                </a:lnTo>
                <a:lnTo>
                  <a:pt x="3949728" y="123387"/>
                </a:lnTo>
                <a:lnTo>
                  <a:pt x="3925150" y="88612"/>
                </a:lnTo>
                <a:lnTo>
                  <a:pt x="3895123" y="58585"/>
                </a:lnTo>
                <a:lnTo>
                  <a:pt x="3860348" y="34007"/>
                </a:lnTo>
                <a:lnTo>
                  <a:pt x="3821528" y="15582"/>
                </a:lnTo>
                <a:lnTo>
                  <a:pt x="3779365" y="4012"/>
                </a:lnTo>
                <a:lnTo>
                  <a:pt x="3734562" y="0"/>
                </a:lnTo>
                <a:close/>
              </a:path>
            </a:pathLst>
          </a:custGeom>
          <a:solidFill>
            <a:srgbClr val="006FC0"/>
          </a:solidFill>
          <a:effectLst>
            <a:reflection blurRad="6350" stA="50000" endA="295" endPos="92000" dist="101600" dir="5400000" sy="-100000" algn="bl" rotWithShape="0"/>
          </a:effectLst>
        </p:spPr>
        <p:txBody>
          <a:bodyPr wrap="square" lIns="0" tIns="0" rIns="0" bIns="0" rtlCol="0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endParaRPr lang="ru-RU" dirty="0">
              <a:cs typeface="Calibri"/>
            </a:endParaRPr>
          </a:p>
        </p:txBody>
      </p:sp>
      <p:sp>
        <p:nvSpPr>
          <p:cNvPr id="27" name="object 3"/>
          <p:cNvSpPr txBox="1"/>
          <p:nvPr/>
        </p:nvSpPr>
        <p:spPr>
          <a:xfrm>
            <a:off x="7045224" y="964503"/>
            <a:ext cx="4602976" cy="236487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 Угранский </a:t>
            </a:r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Смоленской области»</a:t>
            </a:r>
          </a:p>
          <a:p>
            <a:pPr marL="1270" algn="ctr"/>
            <a:endParaRPr lang="ru-RU" sz="1600" b="1" spc="-5" dirty="0">
              <a:solidFill>
                <a:srgbClr val="FFFFFF"/>
              </a:solidFill>
              <a:cs typeface="Calibri"/>
            </a:endParaRPr>
          </a:p>
          <a:p>
            <a:pPr marL="1270" algn="ctr"/>
            <a:r>
              <a:rPr lang="ru-RU" sz="1600" b="1" spc="-5" dirty="0" smtClean="0">
                <a:solidFill>
                  <a:srgbClr val="FFFFFF"/>
                </a:solidFill>
                <a:cs typeface="Calibri"/>
              </a:rPr>
              <a:t>453,4 </a:t>
            </a:r>
            <a:r>
              <a:rPr lang="ru-RU" sz="16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600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sz="1600" b="1" dirty="0">
                <a:solidFill>
                  <a:srgbClr val="FFFFFF"/>
                </a:solidFill>
                <a:cs typeface="Calibri"/>
              </a:rPr>
            </a:br>
            <a:r>
              <a:rPr lang="ru-RU" sz="1600" b="1" spc="-5" dirty="0">
                <a:solidFill>
                  <a:srgbClr val="FFFFFF"/>
                </a:solidFill>
                <a:cs typeface="Calibri"/>
              </a:rPr>
              <a:t>453,4</a:t>
            </a:r>
            <a:r>
              <a:rPr lang="ru-RU" sz="1600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sz="16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600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sz="1600" b="1" dirty="0">
                <a:solidFill>
                  <a:srgbClr val="FFFFFF"/>
                </a:solidFill>
                <a:cs typeface="Calibri"/>
              </a:rPr>
            </a:br>
            <a:r>
              <a:rPr lang="ru-RU" sz="1600" b="1" spc="-5" dirty="0">
                <a:solidFill>
                  <a:srgbClr val="FFFFFF"/>
                </a:solidFill>
                <a:cs typeface="Calibri"/>
              </a:rPr>
              <a:t>453,4</a:t>
            </a:r>
            <a:r>
              <a:rPr lang="ru-RU" sz="1600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sz="16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600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sz="1600" dirty="0">
              <a:cs typeface="Calibri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1" y="3561629"/>
            <a:ext cx="46861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b="1" i="1" dirty="0"/>
              <a:t>Цель </a:t>
            </a:r>
            <a:r>
              <a:rPr lang="ru-RU" sz="1600" b="1" i="1" dirty="0" smtClean="0"/>
              <a:t>программы:</a:t>
            </a:r>
          </a:p>
          <a:p>
            <a:pPr lvl="0" algn="just"/>
            <a:r>
              <a:rPr lang="ru-RU" sz="1600" b="1" i="1" dirty="0" smtClean="0"/>
              <a:t> </a:t>
            </a:r>
            <a:r>
              <a:rPr lang="ru-RU" sz="1600" dirty="0" smtClean="0"/>
              <a:t>Улучшение </a:t>
            </a:r>
            <a:r>
              <a:rPr lang="ru-RU" sz="1600" dirty="0"/>
              <a:t>условий жизнедеятельности на сельских территориях муниципального образования «Угранский </a:t>
            </a:r>
            <a:r>
              <a:rPr lang="ru-RU" sz="1600" dirty="0" smtClean="0"/>
              <a:t>муниципальный округ» </a:t>
            </a:r>
            <a:r>
              <a:rPr lang="ru-RU" sz="1600" dirty="0"/>
              <a:t>Смоленской области (далее – Муниципальный </a:t>
            </a:r>
            <a:r>
              <a:rPr lang="ru-RU" sz="1600" dirty="0" smtClean="0"/>
              <a:t>округ);</a:t>
            </a:r>
            <a:endParaRPr lang="ru-RU" sz="1600" dirty="0"/>
          </a:p>
          <a:p>
            <a:pPr algn="just"/>
            <a:r>
              <a:rPr lang="ru-RU" sz="1600" dirty="0"/>
              <a:t>-   улучшение инвестиционного климата в сфере АПК на        сельских территориях Муниципального </a:t>
            </a:r>
            <a:r>
              <a:rPr lang="ru-RU" sz="1600" dirty="0" smtClean="0"/>
              <a:t>округа </a:t>
            </a:r>
            <a:r>
              <a:rPr lang="ru-RU" sz="1600" dirty="0"/>
              <a:t>за счет реализации инфраструктурных мероприятий в рамках</a:t>
            </a:r>
            <a:r>
              <a:rPr lang="ru-RU" sz="1600" b="1" i="1" dirty="0" smtClean="0"/>
              <a:t> </a:t>
            </a:r>
            <a:endParaRPr lang="ru-RU" sz="16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106093" y="3618718"/>
            <a:ext cx="44503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/>
              <a:t>Цель </a:t>
            </a:r>
            <a:r>
              <a:rPr lang="ru-RU" b="1" i="1" dirty="0" smtClean="0"/>
              <a:t>программы: </a:t>
            </a:r>
          </a:p>
          <a:p>
            <a:pPr algn="just"/>
            <a:r>
              <a:rPr lang="ru-RU" dirty="0" smtClean="0"/>
              <a:t>Поддержка </a:t>
            </a:r>
            <a:r>
              <a:rPr lang="ru-RU" dirty="0"/>
              <a:t>общественно-полезной деятельности общественных объединений и организаций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97" b="42596"/>
          <a:stretch/>
        </p:blipFill>
        <p:spPr>
          <a:xfrm>
            <a:off x="4838581" y="2728875"/>
            <a:ext cx="2222271" cy="1779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273459" y="958480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13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035747" y="958480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14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458" y="1061803"/>
            <a:ext cx="4745882" cy="247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 Устойчивое развитие сельских территорий в муниципальном образовании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 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Смоленской области»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60,0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60,0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60,0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946" y="2153434"/>
            <a:ext cx="1236694" cy="1160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5" y="2378385"/>
            <a:ext cx="1140783" cy="1000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9406972" y="6469492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415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356" y="958480"/>
            <a:ext cx="4663844" cy="512108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0735" y="40712"/>
            <a:ext cx="12222734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>
              <a:latin typeface="+mn-lt"/>
            </a:endParaRPr>
          </a:p>
        </p:txBody>
      </p:sp>
      <p:sp>
        <p:nvSpPr>
          <p:cNvPr id="25" name="object 2"/>
          <p:cNvSpPr/>
          <p:nvPr/>
        </p:nvSpPr>
        <p:spPr>
          <a:xfrm>
            <a:off x="152400" y="958480"/>
            <a:ext cx="4643445" cy="2504412"/>
          </a:xfrm>
          <a:custGeom>
            <a:avLst/>
            <a:gdLst/>
            <a:ahLst/>
            <a:cxnLst/>
            <a:rect l="l" t="t" r="r" b="b"/>
            <a:pathLst>
              <a:path w="3983990" h="1495425">
                <a:moveTo>
                  <a:pt x="3734562" y="0"/>
                </a:moveTo>
                <a:lnTo>
                  <a:pt x="249173" y="0"/>
                </a:lnTo>
                <a:lnTo>
                  <a:pt x="204384" y="4012"/>
                </a:lnTo>
                <a:lnTo>
                  <a:pt x="162228" y="15582"/>
                </a:lnTo>
                <a:lnTo>
                  <a:pt x="123410" y="34007"/>
                </a:lnTo>
                <a:lnTo>
                  <a:pt x="88633" y="58585"/>
                </a:lnTo>
                <a:lnTo>
                  <a:pt x="58601" y="88612"/>
                </a:lnTo>
                <a:lnTo>
                  <a:pt x="34019" y="123387"/>
                </a:lnTo>
                <a:lnTo>
                  <a:pt x="15588" y="162207"/>
                </a:lnTo>
                <a:lnTo>
                  <a:pt x="4014" y="204370"/>
                </a:lnTo>
                <a:lnTo>
                  <a:pt x="0" y="249174"/>
                </a:lnTo>
                <a:lnTo>
                  <a:pt x="0" y="1245870"/>
                </a:lnTo>
                <a:lnTo>
                  <a:pt x="4014" y="1290673"/>
                </a:lnTo>
                <a:lnTo>
                  <a:pt x="15588" y="1332836"/>
                </a:lnTo>
                <a:lnTo>
                  <a:pt x="34019" y="1371656"/>
                </a:lnTo>
                <a:lnTo>
                  <a:pt x="58601" y="1406431"/>
                </a:lnTo>
                <a:lnTo>
                  <a:pt x="88633" y="1436458"/>
                </a:lnTo>
                <a:lnTo>
                  <a:pt x="123410" y="1461036"/>
                </a:lnTo>
                <a:lnTo>
                  <a:pt x="162228" y="1479461"/>
                </a:lnTo>
                <a:lnTo>
                  <a:pt x="204384" y="1491031"/>
                </a:lnTo>
                <a:lnTo>
                  <a:pt x="249173" y="1495044"/>
                </a:lnTo>
                <a:lnTo>
                  <a:pt x="3734562" y="1495044"/>
                </a:lnTo>
                <a:lnTo>
                  <a:pt x="3779365" y="1491031"/>
                </a:lnTo>
                <a:lnTo>
                  <a:pt x="3821528" y="1479461"/>
                </a:lnTo>
                <a:lnTo>
                  <a:pt x="3860348" y="1461036"/>
                </a:lnTo>
                <a:lnTo>
                  <a:pt x="3895123" y="1436458"/>
                </a:lnTo>
                <a:lnTo>
                  <a:pt x="3925150" y="1406431"/>
                </a:lnTo>
                <a:lnTo>
                  <a:pt x="3949728" y="1371656"/>
                </a:lnTo>
                <a:lnTo>
                  <a:pt x="3968153" y="1332836"/>
                </a:lnTo>
                <a:lnTo>
                  <a:pt x="3979723" y="1290673"/>
                </a:lnTo>
                <a:lnTo>
                  <a:pt x="3983736" y="1245870"/>
                </a:lnTo>
                <a:lnTo>
                  <a:pt x="3983736" y="249174"/>
                </a:lnTo>
                <a:lnTo>
                  <a:pt x="3979723" y="204370"/>
                </a:lnTo>
                <a:lnTo>
                  <a:pt x="3968153" y="162207"/>
                </a:lnTo>
                <a:lnTo>
                  <a:pt x="3949728" y="123387"/>
                </a:lnTo>
                <a:lnTo>
                  <a:pt x="3925150" y="88612"/>
                </a:lnTo>
                <a:lnTo>
                  <a:pt x="3895123" y="58585"/>
                </a:lnTo>
                <a:lnTo>
                  <a:pt x="3860348" y="34007"/>
                </a:lnTo>
                <a:lnTo>
                  <a:pt x="3821528" y="15582"/>
                </a:lnTo>
                <a:lnTo>
                  <a:pt x="3779365" y="4012"/>
                </a:lnTo>
                <a:lnTo>
                  <a:pt x="3734562" y="0"/>
                </a:lnTo>
                <a:close/>
              </a:path>
            </a:pathLst>
          </a:custGeom>
          <a:solidFill>
            <a:srgbClr val="006FC0"/>
          </a:solidFill>
          <a:effectLst>
            <a:reflection blurRad="6350" stA="50000" endA="295" endPos="92000" dist="101600" dir="5400000" sy="-100000" algn="bl" rotWithShape="0"/>
          </a:effectLst>
        </p:spPr>
        <p:txBody>
          <a:bodyPr wrap="square" lIns="0" tIns="0" rIns="0" bIns="0" rtlCol="0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</a:pP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3561629"/>
            <a:ext cx="45985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/>
              <a:t>Цель программы</a:t>
            </a:r>
            <a:r>
              <a:rPr lang="ru-RU" b="1" i="1" dirty="0" smtClean="0"/>
              <a:t>: </a:t>
            </a:r>
          </a:p>
          <a:p>
            <a:pPr algn="just"/>
            <a:r>
              <a:rPr lang="ru-RU" dirty="0" smtClean="0"/>
              <a:t>Улучшение </a:t>
            </a:r>
            <a:r>
              <a:rPr lang="ru-RU" dirty="0"/>
              <a:t>жилищных условий молодых семей, проживающих в муниципальном образовании «Угранский </a:t>
            </a:r>
            <a:r>
              <a:rPr lang="ru-RU" dirty="0" smtClean="0"/>
              <a:t>муниципальный округ» </a:t>
            </a:r>
            <a:r>
              <a:rPr lang="ru-RU" dirty="0"/>
              <a:t>Смоленской области</a:t>
            </a:r>
            <a:r>
              <a:rPr lang="ru-RU" b="1" i="1" dirty="0" smtClean="0"/>
              <a:t> 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106093" y="3618718"/>
            <a:ext cx="440968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/>
              <a:t>Цель программы</a:t>
            </a:r>
            <a:r>
              <a:rPr lang="ru-RU" b="1" i="1" dirty="0" smtClean="0"/>
              <a:t>: </a:t>
            </a:r>
          </a:p>
          <a:p>
            <a:pPr algn="just"/>
            <a:r>
              <a:rPr lang="ru-RU" i="1" dirty="0" smtClean="0"/>
              <a:t>-</a:t>
            </a:r>
            <a:r>
              <a:rPr lang="ru-RU" dirty="0"/>
              <a:t>Повышение энергетической эффективности экономики муниципального образования «Угранский </a:t>
            </a:r>
            <a:r>
              <a:rPr lang="ru-RU" dirty="0" smtClean="0"/>
              <a:t>муниципальный округ».</a:t>
            </a:r>
            <a:endParaRPr lang="ru-RU" dirty="0"/>
          </a:p>
          <a:p>
            <a:pPr algn="just"/>
            <a:r>
              <a:rPr lang="ru-RU" i="1" dirty="0" smtClean="0"/>
              <a:t>-</a:t>
            </a:r>
            <a:r>
              <a:rPr lang="ru-RU" dirty="0" smtClean="0"/>
              <a:t> </a:t>
            </a:r>
            <a:r>
              <a:rPr lang="ru-RU" dirty="0"/>
              <a:t>Обеспечение системности и комплексности при проведении мероприятий по энергосбережению.</a:t>
            </a:r>
          </a:p>
          <a:p>
            <a:pPr algn="just"/>
            <a:r>
              <a:rPr lang="ru-RU" b="1" i="1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61119" y="968009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15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574496" y="1230299"/>
            <a:ext cx="6096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 Обеспечение жильем молодых семей»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966,3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227,9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227,9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100276" y="952620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16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939480" y="917480"/>
            <a:ext cx="4986631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 Энергосбережение и повышение энергетической эффективности на территории муниципального образования «Угранский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Смоленской области </a:t>
            </a:r>
          </a:p>
          <a:p>
            <a:pPr marL="1270" algn="ctr"/>
            <a:r>
              <a:rPr lang="ru-RU" sz="1700" b="1" spc="-5" dirty="0" smtClean="0">
                <a:solidFill>
                  <a:srgbClr val="FFFFFF"/>
                </a:solidFill>
                <a:cs typeface="Calibri"/>
              </a:rPr>
              <a:t>5,0 </a:t>
            </a:r>
            <a:r>
              <a:rPr lang="ru-RU" sz="17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700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sz="1700" b="1" dirty="0">
                <a:solidFill>
                  <a:srgbClr val="FFFFFF"/>
                </a:solidFill>
                <a:cs typeface="Calibri"/>
              </a:rPr>
            </a:br>
            <a:r>
              <a:rPr lang="ru-RU" sz="1700" b="1" dirty="0">
                <a:solidFill>
                  <a:srgbClr val="FFFFFF"/>
                </a:solidFill>
                <a:cs typeface="Calibri"/>
              </a:rPr>
              <a:t>5,0 </a:t>
            </a:r>
            <a:r>
              <a:rPr lang="ru-RU" sz="17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700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sz="1700" b="1" dirty="0">
                <a:solidFill>
                  <a:srgbClr val="FFFFFF"/>
                </a:solidFill>
                <a:cs typeface="Calibri"/>
              </a:rPr>
            </a:br>
            <a:r>
              <a:rPr lang="ru-RU" sz="1700" b="1" dirty="0">
                <a:solidFill>
                  <a:srgbClr val="FFFFFF"/>
                </a:solidFill>
                <a:cs typeface="Calibri"/>
              </a:rPr>
              <a:t>5,0 </a:t>
            </a:r>
            <a:r>
              <a:rPr lang="ru-RU" sz="17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700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sz="1700" dirty="0">
              <a:cs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8" y="2041593"/>
            <a:ext cx="1149985" cy="1293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183" y="2400300"/>
            <a:ext cx="1093911" cy="1062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9432795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52</a:t>
            </a:fld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0559" y="2844085"/>
            <a:ext cx="1807435" cy="12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35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356" y="958480"/>
            <a:ext cx="4663844" cy="512108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0734" y="52855"/>
            <a:ext cx="12181848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>
              <a:latin typeface="+mn-lt"/>
            </a:endParaRPr>
          </a:p>
        </p:txBody>
      </p:sp>
      <p:sp>
        <p:nvSpPr>
          <p:cNvPr id="25" name="object 2"/>
          <p:cNvSpPr/>
          <p:nvPr/>
        </p:nvSpPr>
        <p:spPr>
          <a:xfrm>
            <a:off x="152400" y="958480"/>
            <a:ext cx="4643445" cy="2504412"/>
          </a:xfrm>
          <a:custGeom>
            <a:avLst/>
            <a:gdLst/>
            <a:ahLst/>
            <a:cxnLst/>
            <a:rect l="l" t="t" r="r" b="b"/>
            <a:pathLst>
              <a:path w="3983990" h="1495425">
                <a:moveTo>
                  <a:pt x="3734562" y="0"/>
                </a:moveTo>
                <a:lnTo>
                  <a:pt x="249173" y="0"/>
                </a:lnTo>
                <a:lnTo>
                  <a:pt x="204384" y="4012"/>
                </a:lnTo>
                <a:lnTo>
                  <a:pt x="162228" y="15582"/>
                </a:lnTo>
                <a:lnTo>
                  <a:pt x="123410" y="34007"/>
                </a:lnTo>
                <a:lnTo>
                  <a:pt x="88633" y="58585"/>
                </a:lnTo>
                <a:lnTo>
                  <a:pt x="58601" y="88612"/>
                </a:lnTo>
                <a:lnTo>
                  <a:pt x="34019" y="123387"/>
                </a:lnTo>
                <a:lnTo>
                  <a:pt x="15588" y="162207"/>
                </a:lnTo>
                <a:lnTo>
                  <a:pt x="4014" y="204370"/>
                </a:lnTo>
                <a:lnTo>
                  <a:pt x="0" y="249174"/>
                </a:lnTo>
                <a:lnTo>
                  <a:pt x="0" y="1245870"/>
                </a:lnTo>
                <a:lnTo>
                  <a:pt x="4014" y="1290673"/>
                </a:lnTo>
                <a:lnTo>
                  <a:pt x="15588" y="1332836"/>
                </a:lnTo>
                <a:lnTo>
                  <a:pt x="34019" y="1371656"/>
                </a:lnTo>
                <a:lnTo>
                  <a:pt x="58601" y="1406431"/>
                </a:lnTo>
                <a:lnTo>
                  <a:pt x="88633" y="1436458"/>
                </a:lnTo>
                <a:lnTo>
                  <a:pt x="123410" y="1461036"/>
                </a:lnTo>
                <a:lnTo>
                  <a:pt x="162228" y="1479461"/>
                </a:lnTo>
                <a:lnTo>
                  <a:pt x="204384" y="1491031"/>
                </a:lnTo>
                <a:lnTo>
                  <a:pt x="249173" y="1495044"/>
                </a:lnTo>
                <a:lnTo>
                  <a:pt x="3734562" y="1495044"/>
                </a:lnTo>
                <a:lnTo>
                  <a:pt x="3779365" y="1491031"/>
                </a:lnTo>
                <a:lnTo>
                  <a:pt x="3821528" y="1479461"/>
                </a:lnTo>
                <a:lnTo>
                  <a:pt x="3860348" y="1461036"/>
                </a:lnTo>
                <a:lnTo>
                  <a:pt x="3895123" y="1436458"/>
                </a:lnTo>
                <a:lnTo>
                  <a:pt x="3925150" y="1406431"/>
                </a:lnTo>
                <a:lnTo>
                  <a:pt x="3949728" y="1371656"/>
                </a:lnTo>
                <a:lnTo>
                  <a:pt x="3968153" y="1332836"/>
                </a:lnTo>
                <a:lnTo>
                  <a:pt x="3979723" y="1290673"/>
                </a:lnTo>
                <a:lnTo>
                  <a:pt x="3983736" y="1245870"/>
                </a:lnTo>
                <a:lnTo>
                  <a:pt x="3983736" y="249174"/>
                </a:lnTo>
                <a:lnTo>
                  <a:pt x="3979723" y="204370"/>
                </a:lnTo>
                <a:lnTo>
                  <a:pt x="3968153" y="162207"/>
                </a:lnTo>
                <a:lnTo>
                  <a:pt x="3949728" y="123387"/>
                </a:lnTo>
                <a:lnTo>
                  <a:pt x="3925150" y="88612"/>
                </a:lnTo>
                <a:lnTo>
                  <a:pt x="3895123" y="58585"/>
                </a:lnTo>
                <a:lnTo>
                  <a:pt x="3860348" y="34007"/>
                </a:lnTo>
                <a:lnTo>
                  <a:pt x="3821528" y="15582"/>
                </a:lnTo>
                <a:lnTo>
                  <a:pt x="3779365" y="4012"/>
                </a:lnTo>
                <a:lnTo>
                  <a:pt x="3734562" y="0"/>
                </a:lnTo>
                <a:close/>
              </a:path>
            </a:pathLst>
          </a:custGeom>
          <a:solidFill>
            <a:srgbClr val="006FC0"/>
          </a:solidFill>
          <a:effectLst>
            <a:reflection blurRad="6350" stA="50000" endA="295" endPos="92000" dist="101600" dir="5400000" sy="-100000" algn="bl" rotWithShape="0"/>
          </a:effectLst>
        </p:spPr>
        <p:txBody>
          <a:bodyPr wrap="square" lIns="0" tIns="0" rIns="0" bIns="0" rtlCol="0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</a:pP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0939" y="3618718"/>
            <a:ext cx="464657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Поддержка </a:t>
            </a:r>
            <a:r>
              <a:rPr lang="ru-RU" sz="1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материнства, детства и формирование предпосылок к последующему демографическому </a:t>
            </a:r>
            <a:r>
              <a:rPr lang="ru-RU" sz="1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росту</a:t>
            </a:r>
          </a:p>
          <a:p>
            <a:pPr algn="just"/>
            <a:r>
              <a:rPr lang="ru-RU" sz="1400" dirty="0"/>
              <a:t>Влияние на достижение целей </a:t>
            </a:r>
            <a:r>
              <a:rPr lang="ru-RU" sz="1400" dirty="0" smtClean="0"/>
              <a:t>:</a:t>
            </a:r>
            <a:endParaRPr lang="ru-RU" sz="14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/>
              <a:t>-  снижение темпов убыли численности населения;</a:t>
            </a:r>
          </a:p>
          <a:p>
            <a:r>
              <a:rPr lang="ru-RU" sz="1400" dirty="0"/>
              <a:t>- увеличение количества зарегистрированных браков на;</a:t>
            </a:r>
          </a:p>
          <a:p>
            <a:r>
              <a:rPr lang="ru-RU" sz="1400" dirty="0"/>
              <a:t>- устройство в семьи  детей-сирот и детей, оставшихся без попечения родителей;</a:t>
            </a:r>
          </a:p>
          <a:p>
            <a:r>
              <a:rPr lang="ru-RU" sz="1400" dirty="0"/>
              <a:t>- стабилизация коэффициента рождаемости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337610" y="1017845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17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66147"/>
            <a:ext cx="4747516" cy="2696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Смоленской области »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17,0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17,0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17,0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14785" y="950116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18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032685" y="856986"/>
            <a:ext cx="4587347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"Противодействие экстремизму и профилактика терроризма на территории муниципального образования "Угранский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Смоленской области"</a:t>
            </a:r>
          </a:p>
          <a:p>
            <a:pPr marL="1270" algn="ctr"/>
            <a:endParaRPr lang="ru-RU" sz="600" b="1" spc="-5" dirty="0">
              <a:solidFill>
                <a:srgbClr val="FFFFFF"/>
              </a:solidFill>
              <a:cs typeface="Calibri"/>
            </a:endParaRPr>
          </a:p>
          <a:p>
            <a:pPr marL="1270" algn="ctr"/>
            <a:r>
              <a:rPr lang="ru-RU" sz="1700" b="1" spc="-5" dirty="0">
                <a:solidFill>
                  <a:srgbClr val="FFFFFF"/>
                </a:solidFill>
                <a:cs typeface="Calibri"/>
              </a:rPr>
              <a:t>10,0 </a:t>
            </a:r>
            <a:r>
              <a:rPr lang="ru-RU" sz="17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700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sz="1700" b="1" dirty="0">
                <a:solidFill>
                  <a:srgbClr val="FFFFFF"/>
                </a:solidFill>
                <a:cs typeface="Calibri"/>
              </a:rPr>
            </a:br>
            <a:r>
              <a:rPr lang="ru-RU" sz="1700" b="1" dirty="0">
                <a:solidFill>
                  <a:srgbClr val="FFFFFF"/>
                </a:solidFill>
                <a:cs typeface="Calibri"/>
              </a:rPr>
              <a:t>10,0 </a:t>
            </a:r>
            <a:r>
              <a:rPr lang="ru-RU" sz="17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700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sz="1700" b="1" dirty="0">
                <a:solidFill>
                  <a:srgbClr val="FFFFFF"/>
                </a:solidFill>
                <a:cs typeface="Calibri"/>
              </a:rPr>
            </a:br>
            <a:r>
              <a:rPr lang="ru-RU" sz="1700" b="1" dirty="0">
                <a:solidFill>
                  <a:srgbClr val="FFFFFF"/>
                </a:solidFill>
                <a:cs typeface="Calibri"/>
              </a:rPr>
              <a:t>10,0 </a:t>
            </a:r>
            <a:r>
              <a:rPr lang="ru-RU" sz="17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700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sz="1700" dirty="0">
              <a:cs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91319" y="3732682"/>
            <a:ext cx="444991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профилактика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терроризма и экстремизма, а так же минимизация и (или) ликвидация последствий терроризма и экстремизма на территории муниципального образования «Угранский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муниципальный округ»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Смоленской области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2234286"/>
            <a:ext cx="912954" cy="1206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9407914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53</a:t>
            </a:fld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0559" y="2844085"/>
            <a:ext cx="1807435" cy="12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204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189" y="958480"/>
            <a:ext cx="4663844" cy="512108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52855"/>
            <a:ext cx="12151114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>
              <a:latin typeface="+mn-lt"/>
            </a:endParaRPr>
          </a:p>
        </p:txBody>
      </p:sp>
      <p:sp>
        <p:nvSpPr>
          <p:cNvPr id="25" name="object 2"/>
          <p:cNvSpPr/>
          <p:nvPr/>
        </p:nvSpPr>
        <p:spPr>
          <a:xfrm>
            <a:off x="152400" y="958480"/>
            <a:ext cx="4643445" cy="2504412"/>
          </a:xfrm>
          <a:custGeom>
            <a:avLst/>
            <a:gdLst/>
            <a:ahLst/>
            <a:cxnLst/>
            <a:rect l="l" t="t" r="r" b="b"/>
            <a:pathLst>
              <a:path w="3983990" h="1495425">
                <a:moveTo>
                  <a:pt x="3734562" y="0"/>
                </a:moveTo>
                <a:lnTo>
                  <a:pt x="249173" y="0"/>
                </a:lnTo>
                <a:lnTo>
                  <a:pt x="204384" y="4012"/>
                </a:lnTo>
                <a:lnTo>
                  <a:pt x="162228" y="15582"/>
                </a:lnTo>
                <a:lnTo>
                  <a:pt x="123410" y="34007"/>
                </a:lnTo>
                <a:lnTo>
                  <a:pt x="88633" y="58585"/>
                </a:lnTo>
                <a:lnTo>
                  <a:pt x="58601" y="88612"/>
                </a:lnTo>
                <a:lnTo>
                  <a:pt x="34019" y="123387"/>
                </a:lnTo>
                <a:lnTo>
                  <a:pt x="15588" y="162207"/>
                </a:lnTo>
                <a:lnTo>
                  <a:pt x="4014" y="204370"/>
                </a:lnTo>
                <a:lnTo>
                  <a:pt x="0" y="249174"/>
                </a:lnTo>
                <a:lnTo>
                  <a:pt x="0" y="1245870"/>
                </a:lnTo>
                <a:lnTo>
                  <a:pt x="4014" y="1290673"/>
                </a:lnTo>
                <a:lnTo>
                  <a:pt x="15588" y="1332836"/>
                </a:lnTo>
                <a:lnTo>
                  <a:pt x="34019" y="1371656"/>
                </a:lnTo>
                <a:lnTo>
                  <a:pt x="58601" y="1406431"/>
                </a:lnTo>
                <a:lnTo>
                  <a:pt x="88633" y="1436458"/>
                </a:lnTo>
                <a:lnTo>
                  <a:pt x="123410" y="1461036"/>
                </a:lnTo>
                <a:lnTo>
                  <a:pt x="162228" y="1479461"/>
                </a:lnTo>
                <a:lnTo>
                  <a:pt x="204384" y="1491031"/>
                </a:lnTo>
                <a:lnTo>
                  <a:pt x="249173" y="1495044"/>
                </a:lnTo>
                <a:lnTo>
                  <a:pt x="3734562" y="1495044"/>
                </a:lnTo>
                <a:lnTo>
                  <a:pt x="3779365" y="1491031"/>
                </a:lnTo>
                <a:lnTo>
                  <a:pt x="3821528" y="1479461"/>
                </a:lnTo>
                <a:lnTo>
                  <a:pt x="3860348" y="1461036"/>
                </a:lnTo>
                <a:lnTo>
                  <a:pt x="3895123" y="1436458"/>
                </a:lnTo>
                <a:lnTo>
                  <a:pt x="3925150" y="1406431"/>
                </a:lnTo>
                <a:lnTo>
                  <a:pt x="3949728" y="1371656"/>
                </a:lnTo>
                <a:lnTo>
                  <a:pt x="3968153" y="1332836"/>
                </a:lnTo>
                <a:lnTo>
                  <a:pt x="3979723" y="1290673"/>
                </a:lnTo>
                <a:lnTo>
                  <a:pt x="3983736" y="1245870"/>
                </a:lnTo>
                <a:lnTo>
                  <a:pt x="3983736" y="249174"/>
                </a:lnTo>
                <a:lnTo>
                  <a:pt x="3979723" y="204370"/>
                </a:lnTo>
                <a:lnTo>
                  <a:pt x="3968153" y="162207"/>
                </a:lnTo>
                <a:lnTo>
                  <a:pt x="3949728" y="123387"/>
                </a:lnTo>
                <a:lnTo>
                  <a:pt x="3925150" y="88612"/>
                </a:lnTo>
                <a:lnTo>
                  <a:pt x="3895123" y="58585"/>
                </a:lnTo>
                <a:lnTo>
                  <a:pt x="3860348" y="34007"/>
                </a:lnTo>
                <a:lnTo>
                  <a:pt x="3821528" y="15582"/>
                </a:lnTo>
                <a:lnTo>
                  <a:pt x="3779365" y="4012"/>
                </a:lnTo>
                <a:lnTo>
                  <a:pt x="3734562" y="0"/>
                </a:lnTo>
                <a:close/>
              </a:path>
            </a:pathLst>
          </a:custGeom>
          <a:solidFill>
            <a:srgbClr val="006FC0"/>
          </a:solidFill>
          <a:effectLst>
            <a:reflection blurRad="6350" stA="50000" endA="295" endPos="92000" dist="101600" dir="5400000" sy="-100000" algn="bl" rotWithShape="0"/>
          </a:effectLst>
        </p:spPr>
        <p:txBody>
          <a:bodyPr wrap="square" lIns="0" tIns="0" rIns="0" bIns="0" rtlCol="0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</a:pP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3834571"/>
            <a:ext cx="4487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 </a:t>
            </a:r>
            <a:r>
              <a:rPr lang="ru-RU" b="1" i="1" dirty="0" smtClean="0"/>
              <a:t>: </a:t>
            </a:r>
            <a:r>
              <a:rPr lang="ru-RU" dirty="0"/>
              <a:t>Улучшение  качества  жизни инвалидов</a:t>
            </a:r>
            <a:r>
              <a:rPr lang="ru-RU" b="1" i="1" dirty="0" smtClean="0"/>
              <a:t> 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103588" y="3618718"/>
            <a:ext cx="45010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муниципальной программы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/>
              <a:t>построение АПК «Безопасный город» для обеспечения согласованных действий органов местного самоуправления, правоохранительных органов, служб гражданской обороны и чрезвычайных ситуаций, служб поселковой инфраструктуры по созданию благоприятной и безопасной среды проживающих на территории Угранского района Смоленской области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16242" y="3075611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19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190610" y="3159701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68190" y="1157872"/>
            <a:ext cx="40703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"Доступная среда"</a:t>
            </a:r>
          </a:p>
          <a:p>
            <a:pPr marL="1270" algn="ctr"/>
            <a:endParaRPr lang="ru-RU" b="1" spc="-5" dirty="0" smtClean="0">
              <a:solidFill>
                <a:srgbClr val="FFFFFF"/>
              </a:solidFill>
              <a:cs typeface="Calibri"/>
            </a:endParaRPr>
          </a:p>
          <a:p>
            <a:pPr marL="1270" algn="ctr"/>
            <a:r>
              <a:rPr lang="ru-RU" b="1" spc="-5" dirty="0" smtClean="0">
                <a:solidFill>
                  <a:srgbClr val="FFFFFF"/>
                </a:solidFill>
                <a:cs typeface="Calibri"/>
              </a:rPr>
              <a:t>50,0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 smtClean="0">
                <a:solidFill>
                  <a:srgbClr val="FFFFFF"/>
                </a:solidFill>
                <a:cs typeface="Calibri"/>
              </a:rPr>
              <a:t>50,0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>
                <a:solidFill>
                  <a:srgbClr val="FFFFFF"/>
                </a:solidFill>
                <a:cs typeface="Calibri"/>
              </a:rPr>
              <a:t>50,0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82681" y="900082"/>
            <a:ext cx="4563880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838995"/>
              </a:buClr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Муниципальная программа "Построение (развитие) аппаратно-программного комплекса "Безопасный город" на территории муниципального образования "Угранский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"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Смоленской области"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sz="1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64,0</a:t>
            </a:r>
            <a:r>
              <a:rPr lang="ru-RU" sz="1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spc="-5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sz="17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700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sz="1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64,0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sz="17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700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sz="1700" b="1" dirty="0">
                <a:solidFill>
                  <a:srgbClr val="FFFFFF"/>
                </a:solidFill>
                <a:cs typeface="Calibri"/>
              </a:rPr>
            </a:br>
            <a:r>
              <a:rPr lang="ru-RU" sz="1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64,0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sz="17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700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sz="1700" dirty="0">
              <a:cs typeface="Calibri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73565"/>
            <a:ext cx="1413716" cy="1357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1" t="11111" r="10977" b="17223"/>
          <a:stretch/>
        </p:blipFill>
        <p:spPr>
          <a:xfrm>
            <a:off x="6993018" y="2375760"/>
            <a:ext cx="943743" cy="1087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54</a:t>
            </a:fld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0559" y="2844085"/>
            <a:ext cx="1807435" cy="12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324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356" y="958480"/>
            <a:ext cx="4663844" cy="512108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0734" y="52855"/>
            <a:ext cx="12181848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>
              <a:latin typeface="+mn-lt"/>
            </a:endParaRPr>
          </a:p>
        </p:txBody>
      </p:sp>
      <p:sp>
        <p:nvSpPr>
          <p:cNvPr id="25" name="object 2"/>
          <p:cNvSpPr/>
          <p:nvPr/>
        </p:nvSpPr>
        <p:spPr>
          <a:xfrm>
            <a:off x="152400" y="958480"/>
            <a:ext cx="4643445" cy="2504412"/>
          </a:xfrm>
          <a:custGeom>
            <a:avLst/>
            <a:gdLst/>
            <a:ahLst/>
            <a:cxnLst/>
            <a:rect l="l" t="t" r="r" b="b"/>
            <a:pathLst>
              <a:path w="3983990" h="1495425">
                <a:moveTo>
                  <a:pt x="3734562" y="0"/>
                </a:moveTo>
                <a:lnTo>
                  <a:pt x="249173" y="0"/>
                </a:lnTo>
                <a:lnTo>
                  <a:pt x="204384" y="4012"/>
                </a:lnTo>
                <a:lnTo>
                  <a:pt x="162228" y="15582"/>
                </a:lnTo>
                <a:lnTo>
                  <a:pt x="123410" y="34007"/>
                </a:lnTo>
                <a:lnTo>
                  <a:pt x="88633" y="58585"/>
                </a:lnTo>
                <a:lnTo>
                  <a:pt x="58601" y="88612"/>
                </a:lnTo>
                <a:lnTo>
                  <a:pt x="34019" y="123387"/>
                </a:lnTo>
                <a:lnTo>
                  <a:pt x="15588" y="162207"/>
                </a:lnTo>
                <a:lnTo>
                  <a:pt x="4014" y="204370"/>
                </a:lnTo>
                <a:lnTo>
                  <a:pt x="0" y="249174"/>
                </a:lnTo>
                <a:lnTo>
                  <a:pt x="0" y="1245870"/>
                </a:lnTo>
                <a:lnTo>
                  <a:pt x="4014" y="1290673"/>
                </a:lnTo>
                <a:lnTo>
                  <a:pt x="15588" y="1332836"/>
                </a:lnTo>
                <a:lnTo>
                  <a:pt x="34019" y="1371656"/>
                </a:lnTo>
                <a:lnTo>
                  <a:pt x="58601" y="1406431"/>
                </a:lnTo>
                <a:lnTo>
                  <a:pt x="88633" y="1436458"/>
                </a:lnTo>
                <a:lnTo>
                  <a:pt x="123410" y="1461036"/>
                </a:lnTo>
                <a:lnTo>
                  <a:pt x="162228" y="1479461"/>
                </a:lnTo>
                <a:lnTo>
                  <a:pt x="204384" y="1491031"/>
                </a:lnTo>
                <a:lnTo>
                  <a:pt x="249173" y="1495044"/>
                </a:lnTo>
                <a:lnTo>
                  <a:pt x="3734562" y="1495044"/>
                </a:lnTo>
                <a:lnTo>
                  <a:pt x="3779365" y="1491031"/>
                </a:lnTo>
                <a:lnTo>
                  <a:pt x="3821528" y="1479461"/>
                </a:lnTo>
                <a:lnTo>
                  <a:pt x="3860348" y="1461036"/>
                </a:lnTo>
                <a:lnTo>
                  <a:pt x="3895123" y="1436458"/>
                </a:lnTo>
                <a:lnTo>
                  <a:pt x="3925150" y="1406431"/>
                </a:lnTo>
                <a:lnTo>
                  <a:pt x="3949728" y="1371656"/>
                </a:lnTo>
                <a:lnTo>
                  <a:pt x="3968153" y="1332836"/>
                </a:lnTo>
                <a:lnTo>
                  <a:pt x="3979723" y="1290673"/>
                </a:lnTo>
                <a:lnTo>
                  <a:pt x="3983736" y="1245870"/>
                </a:lnTo>
                <a:lnTo>
                  <a:pt x="3983736" y="249174"/>
                </a:lnTo>
                <a:lnTo>
                  <a:pt x="3979723" y="204370"/>
                </a:lnTo>
                <a:lnTo>
                  <a:pt x="3968153" y="162207"/>
                </a:lnTo>
                <a:lnTo>
                  <a:pt x="3949728" y="123387"/>
                </a:lnTo>
                <a:lnTo>
                  <a:pt x="3925150" y="88612"/>
                </a:lnTo>
                <a:lnTo>
                  <a:pt x="3895123" y="58585"/>
                </a:lnTo>
                <a:lnTo>
                  <a:pt x="3860348" y="34007"/>
                </a:lnTo>
                <a:lnTo>
                  <a:pt x="3821528" y="15582"/>
                </a:lnTo>
                <a:lnTo>
                  <a:pt x="3779365" y="4012"/>
                </a:lnTo>
                <a:lnTo>
                  <a:pt x="3734562" y="0"/>
                </a:lnTo>
                <a:close/>
              </a:path>
            </a:pathLst>
          </a:custGeom>
          <a:solidFill>
            <a:srgbClr val="006FC0"/>
          </a:solidFill>
          <a:effectLst>
            <a:reflection blurRad="6350" stA="50000" endA="295" endPos="92000" dist="101600" dir="5400000" sy="-100000" algn="bl" rotWithShape="0"/>
          </a:effectLst>
        </p:spPr>
        <p:txBody>
          <a:bodyPr wrap="square" lIns="0" tIns="0" rIns="0" bIns="0" rtlCol="0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</a:pP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2" y="3561629"/>
            <a:ext cx="4642578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 </a:t>
            </a: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smtClean="0"/>
              <a:t>Обеспечение </a:t>
            </a:r>
            <a:r>
              <a:rPr lang="ru-RU" sz="1600" dirty="0"/>
              <a:t>устойчивого развития территории муниципального образования «Угранский </a:t>
            </a:r>
            <a:r>
              <a:rPr lang="ru-RU" sz="1600" dirty="0" smtClean="0"/>
              <a:t>муниципальный округ» </a:t>
            </a:r>
            <a:r>
              <a:rPr lang="ru-RU" sz="1600" dirty="0"/>
              <a:t>Смоленской области на основании своевременной  актуализации Схем территориального планирования района, сельских поселений,  муниципальных нормативов градостроительного проектирования, подготовка документов территориального планирования, градостроительного зонирования сельских поселений  Угранского </a:t>
            </a:r>
            <a:r>
              <a:rPr lang="ru-RU" sz="1600" dirty="0" smtClean="0"/>
              <a:t>муниципального округа </a:t>
            </a:r>
            <a:r>
              <a:rPr lang="ru-RU" sz="1600" dirty="0"/>
              <a:t>Смоленской области</a:t>
            </a:r>
            <a:r>
              <a:rPr lang="ru-RU" sz="1600" i="1" dirty="0"/>
              <a:t> </a:t>
            </a:r>
            <a:r>
              <a:rPr lang="ru-RU" sz="1600" b="1" i="1" dirty="0" smtClean="0"/>
              <a:t> </a:t>
            </a:r>
            <a:endParaRPr lang="ru-RU" sz="16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103588" y="3618718"/>
            <a:ext cx="450101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муниципальной программы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ru-RU" sz="1600" dirty="0" smtClean="0"/>
              <a:t>Увеличение </a:t>
            </a:r>
            <a:r>
              <a:rPr lang="ru-RU" sz="1600" dirty="0"/>
              <a:t>поступлений денежных средств в доходную часть бюджета МО «Угранский </a:t>
            </a:r>
            <a:r>
              <a:rPr lang="ru-RU" sz="1600" dirty="0" smtClean="0"/>
              <a:t>муниципальный </a:t>
            </a:r>
            <a:r>
              <a:rPr lang="ru-RU" sz="1600" dirty="0" err="1" smtClean="0"/>
              <a:t>окрук</a:t>
            </a:r>
            <a:r>
              <a:rPr lang="ru-RU" sz="1600" dirty="0" smtClean="0"/>
              <a:t>» </a:t>
            </a:r>
            <a:r>
              <a:rPr lang="ru-RU" sz="1600" dirty="0"/>
              <a:t>Смоленской области на основе эффективного управления муниципальным имуществом муниципального образования «Угранский </a:t>
            </a:r>
            <a:r>
              <a:rPr lang="ru-RU" sz="1600" dirty="0" smtClean="0"/>
              <a:t>муниципальный округ» </a:t>
            </a:r>
            <a:r>
              <a:rPr lang="ru-RU" sz="1600" dirty="0"/>
              <a:t>Смоленской области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060852" y="4355344"/>
            <a:ext cx="47659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ru-RU" sz="1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9437" y="3092651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21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151635" y="3180468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22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1538" y="899558"/>
            <a:ext cx="4787043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"Создание условий для осуществления градостроительной деятельности на территории муниципального образования "Угранский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Смоленской области"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10,0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10,0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 smtClean="0">
                <a:solidFill>
                  <a:srgbClr val="FFFFFF"/>
                </a:solidFill>
                <a:cs typeface="Calibri"/>
              </a:rPr>
              <a:t>                 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10,0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76301" y="899558"/>
            <a:ext cx="4571899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"Повышение эффективности управления муниципальным имуществом муниципального образования "Угранский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Смоленской области"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2340,1 </a:t>
            </a:r>
            <a:r>
              <a:rPr lang="ru-RU" b="1" dirty="0" err="1" smtClean="0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810,0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810,0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49455"/>
            <a:ext cx="1388518" cy="1166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957" y="2153629"/>
            <a:ext cx="1125443" cy="1358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55</a:t>
            </a:fld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0559" y="2844085"/>
            <a:ext cx="1807435" cy="12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95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356" y="958480"/>
            <a:ext cx="4663844" cy="512108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0734" y="52855"/>
            <a:ext cx="12137010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>
              <a:latin typeface="+mn-lt"/>
            </a:endParaRPr>
          </a:p>
        </p:txBody>
      </p:sp>
      <p:sp>
        <p:nvSpPr>
          <p:cNvPr id="25" name="object 2"/>
          <p:cNvSpPr/>
          <p:nvPr/>
        </p:nvSpPr>
        <p:spPr>
          <a:xfrm>
            <a:off x="152400" y="958480"/>
            <a:ext cx="4643445" cy="2504412"/>
          </a:xfrm>
          <a:custGeom>
            <a:avLst/>
            <a:gdLst/>
            <a:ahLst/>
            <a:cxnLst/>
            <a:rect l="l" t="t" r="r" b="b"/>
            <a:pathLst>
              <a:path w="3983990" h="1495425">
                <a:moveTo>
                  <a:pt x="3734562" y="0"/>
                </a:moveTo>
                <a:lnTo>
                  <a:pt x="249173" y="0"/>
                </a:lnTo>
                <a:lnTo>
                  <a:pt x="204384" y="4012"/>
                </a:lnTo>
                <a:lnTo>
                  <a:pt x="162228" y="15582"/>
                </a:lnTo>
                <a:lnTo>
                  <a:pt x="123410" y="34007"/>
                </a:lnTo>
                <a:lnTo>
                  <a:pt x="88633" y="58585"/>
                </a:lnTo>
                <a:lnTo>
                  <a:pt x="58601" y="88612"/>
                </a:lnTo>
                <a:lnTo>
                  <a:pt x="34019" y="123387"/>
                </a:lnTo>
                <a:lnTo>
                  <a:pt x="15588" y="162207"/>
                </a:lnTo>
                <a:lnTo>
                  <a:pt x="4014" y="204370"/>
                </a:lnTo>
                <a:lnTo>
                  <a:pt x="0" y="249174"/>
                </a:lnTo>
                <a:lnTo>
                  <a:pt x="0" y="1245870"/>
                </a:lnTo>
                <a:lnTo>
                  <a:pt x="4014" y="1290673"/>
                </a:lnTo>
                <a:lnTo>
                  <a:pt x="15588" y="1332836"/>
                </a:lnTo>
                <a:lnTo>
                  <a:pt x="34019" y="1371656"/>
                </a:lnTo>
                <a:lnTo>
                  <a:pt x="58601" y="1406431"/>
                </a:lnTo>
                <a:lnTo>
                  <a:pt x="88633" y="1436458"/>
                </a:lnTo>
                <a:lnTo>
                  <a:pt x="123410" y="1461036"/>
                </a:lnTo>
                <a:lnTo>
                  <a:pt x="162228" y="1479461"/>
                </a:lnTo>
                <a:lnTo>
                  <a:pt x="204384" y="1491031"/>
                </a:lnTo>
                <a:lnTo>
                  <a:pt x="249173" y="1495044"/>
                </a:lnTo>
                <a:lnTo>
                  <a:pt x="3734562" y="1495044"/>
                </a:lnTo>
                <a:lnTo>
                  <a:pt x="3779365" y="1491031"/>
                </a:lnTo>
                <a:lnTo>
                  <a:pt x="3821528" y="1479461"/>
                </a:lnTo>
                <a:lnTo>
                  <a:pt x="3860348" y="1461036"/>
                </a:lnTo>
                <a:lnTo>
                  <a:pt x="3895123" y="1436458"/>
                </a:lnTo>
                <a:lnTo>
                  <a:pt x="3925150" y="1406431"/>
                </a:lnTo>
                <a:lnTo>
                  <a:pt x="3949728" y="1371656"/>
                </a:lnTo>
                <a:lnTo>
                  <a:pt x="3968153" y="1332836"/>
                </a:lnTo>
                <a:lnTo>
                  <a:pt x="3979723" y="1290673"/>
                </a:lnTo>
                <a:lnTo>
                  <a:pt x="3983736" y="1245870"/>
                </a:lnTo>
                <a:lnTo>
                  <a:pt x="3983736" y="249174"/>
                </a:lnTo>
                <a:lnTo>
                  <a:pt x="3979723" y="204370"/>
                </a:lnTo>
                <a:lnTo>
                  <a:pt x="3968153" y="162207"/>
                </a:lnTo>
                <a:lnTo>
                  <a:pt x="3949728" y="123387"/>
                </a:lnTo>
                <a:lnTo>
                  <a:pt x="3925150" y="88612"/>
                </a:lnTo>
                <a:lnTo>
                  <a:pt x="3895123" y="58585"/>
                </a:lnTo>
                <a:lnTo>
                  <a:pt x="3860348" y="34007"/>
                </a:lnTo>
                <a:lnTo>
                  <a:pt x="3821528" y="15582"/>
                </a:lnTo>
                <a:lnTo>
                  <a:pt x="3779365" y="4012"/>
                </a:lnTo>
                <a:lnTo>
                  <a:pt x="3734562" y="0"/>
                </a:lnTo>
                <a:close/>
              </a:path>
            </a:pathLst>
          </a:custGeom>
          <a:solidFill>
            <a:srgbClr val="006FC0"/>
          </a:solidFill>
          <a:effectLst>
            <a:reflection blurRad="6350" stA="50000" endA="295" endPos="92000" dist="101600" dir="5400000" sy="-100000" algn="bl" rotWithShape="0"/>
          </a:effectLst>
        </p:spPr>
        <p:txBody>
          <a:bodyPr wrap="square" lIns="0" tIns="0" rIns="0" bIns="0" rtlCol="0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</a:pP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3618718"/>
            <a:ext cx="4590541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endParaRPr lang="ru-RU" b="1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/>
              <a:t>-</a:t>
            </a:r>
            <a:r>
              <a:rPr lang="ru-RU" sz="1600" dirty="0"/>
              <a:t> </a:t>
            </a:r>
            <a:r>
              <a:rPr lang="ru-RU" sz="1400" dirty="0"/>
              <a:t>формирование информационного пространства на территории </a:t>
            </a:r>
            <a:r>
              <a:rPr lang="ru-RU" sz="1400" dirty="0" smtClean="0"/>
              <a:t>муниципального</a:t>
            </a:r>
          </a:p>
          <a:p>
            <a:pPr algn="just"/>
            <a:r>
              <a:rPr lang="ru-RU" sz="1400" dirty="0" smtClean="0"/>
              <a:t> </a:t>
            </a:r>
            <a:r>
              <a:rPr lang="ru-RU" sz="1400" dirty="0"/>
              <a:t>образования «Угранский </a:t>
            </a:r>
            <a:r>
              <a:rPr lang="ru-RU" sz="1400" dirty="0" smtClean="0"/>
              <a:t>муниципальный округ» </a:t>
            </a:r>
            <a:r>
              <a:rPr lang="ru-RU" sz="1400" dirty="0"/>
              <a:t>Смоленской области с учетом повышения эффективности муниципального управления, развития экономики и социальной сферы, потребностей граждан муниципального образования в получении качественных и достоверных сведений;</a:t>
            </a:r>
          </a:p>
          <a:p>
            <a:pPr algn="just"/>
            <a:r>
              <a:rPr lang="ru-RU" sz="1400" dirty="0"/>
              <a:t>- развитие информационной и коммуникационной инфраструктуры, обеспечение ее надежного функционирования </a:t>
            </a:r>
            <a:r>
              <a:rPr lang="ru-RU" sz="1400" b="1" i="1" dirty="0" smtClean="0"/>
              <a:t> </a:t>
            </a:r>
            <a:endParaRPr lang="ru-RU" sz="14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103588" y="3698989"/>
            <a:ext cx="45010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муниципальной программы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ru-RU" sz="1400" dirty="0" smtClean="0"/>
              <a:t>вовлечение </a:t>
            </a:r>
            <a:r>
              <a:rPr lang="ru-RU" sz="1400" dirty="0"/>
              <a:t>в добровольческую (волонтерскую) деятельность граждан всех возрастов, проживающих на территории муниципального образования «Угранский </a:t>
            </a:r>
            <a:r>
              <a:rPr lang="ru-RU" sz="1400" dirty="0" smtClean="0"/>
              <a:t>муниципальный округ» </a:t>
            </a:r>
            <a:r>
              <a:rPr lang="ru-RU" sz="1400" dirty="0"/>
              <a:t>Смоленской области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060852" y="4355344"/>
            <a:ext cx="47659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ru-RU" sz="1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65863" y="2966337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24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151635" y="3072021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25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1038057"/>
            <a:ext cx="4791976" cy="2363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"Информатизация Администрации муниципального образования "Угранский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Смоленской области"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386,5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386,5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386,5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56492" y="996462"/>
            <a:ext cx="4396067" cy="2511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838995"/>
              </a:buClr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Муниципальная программа "Развитие добровольчества (</a:t>
            </a:r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волонтерства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) в муниципальном образовании "Угранский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"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Смоленской области"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endParaRPr lang="ru-RU" sz="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5,0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5,0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5,0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356" y="2077231"/>
            <a:ext cx="1247095" cy="1385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9498830" y="6487124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56</a:t>
            </a:fld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0559" y="2844085"/>
            <a:ext cx="1807435" cy="12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690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356" y="958480"/>
            <a:ext cx="4663844" cy="512108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0734" y="52855"/>
            <a:ext cx="12137010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>
              <a:latin typeface="+mn-lt"/>
            </a:endParaRPr>
          </a:p>
        </p:txBody>
      </p:sp>
      <p:sp>
        <p:nvSpPr>
          <p:cNvPr id="25" name="object 2"/>
          <p:cNvSpPr/>
          <p:nvPr/>
        </p:nvSpPr>
        <p:spPr>
          <a:xfrm>
            <a:off x="152400" y="958480"/>
            <a:ext cx="4643445" cy="2504412"/>
          </a:xfrm>
          <a:custGeom>
            <a:avLst/>
            <a:gdLst/>
            <a:ahLst/>
            <a:cxnLst/>
            <a:rect l="l" t="t" r="r" b="b"/>
            <a:pathLst>
              <a:path w="3983990" h="1495425">
                <a:moveTo>
                  <a:pt x="3734562" y="0"/>
                </a:moveTo>
                <a:lnTo>
                  <a:pt x="249173" y="0"/>
                </a:lnTo>
                <a:lnTo>
                  <a:pt x="204384" y="4012"/>
                </a:lnTo>
                <a:lnTo>
                  <a:pt x="162228" y="15582"/>
                </a:lnTo>
                <a:lnTo>
                  <a:pt x="123410" y="34007"/>
                </a:lnTo>
                <a:lnTo>
                  <a:pt x="88633" y="58585"/>
                </a:lnTo>
                <a:lnTo>
                  <a:pt x="58601" y="88612"/>
                </a:lnTo>
                <a:lnTo>
                  <a:pt x="34019" y="123387"/>
                </a:lnTo>
                <a:lnTo>
                  <a:pt x="15588" y="162207"/>
                </a:lnTo>
                <a:lnTo>
                  <a:pt x="4014" y="204370"/>
                </a:lnTo>
                <a:lnTo>
                  <a:pt x="0" y="249174"/>
                </a:lnTo>
                <a:lnTo>
                  <a:pt x="0" y="1245870"/>
                </a:lnTo>
                <a:lnTo>
                  <a:pt x="4014" y="1290673"/>
                </a:lnTo>
                <a:lnTo>
                  <a:pt x="15588" y="1332836"/>
                </a:lnTo>
                <a:lnTo>
                  <a:pt x="34019" y="1371656"/>
                </a:lnTo>
                <a:lnTo>
                  <a:pt x="58601" y="1406431"/>
                </a:lnTo>
                <a:lnTo>
                  <a:pt x="88633" y="1436458"/>
                </a:lnTo>
                <a:lnTo>
                  <a:pt x="123410" y="1461036"/>
                </a:lnTo>
                <a:lnTo>
                  <a:pt x="162228" y="1479461"/>
                </a:lnTo>
                <a:lnTo>
                  <a:pt x="204384" y="1491031"/>
                </a:lnTo>
                <a:lnTo>
                  <a:pt x="249173" y="1495044"/>
                </a:lnTo>
                <a:lnTo>
                  <a:pt x="3734562" y="1495044"/>
                </a:lnTo>
                <a:lnTo>
                  <a:pt x="3779365" y="1491031"/>
                </a:lnTo>
                <a:lnTo>
                  <a:pt x="3821528" y="1479461"/>
                </a:lnTo>
                <a:lnTo>
                  <a:pt x="3860348" y="1461036"/>
                </a:lnTo>
                <a:lnTo>
                  <a:pt x="3895123" y="1436458"/>
                </a:lnTo>
                <a:lnTo>
                  <a:pt x="3925150" y="1406431"/>
                </a:lnTo>
                <a:lnTo>
                  <a:pt x="3949728" y="1371656"/>
                </a:lnTo>
                <a:lnTo>
                  <a:pt x="3968153" y="1332836"/>
                </a:lnTo>
                <a:lnTo>
                  <a:pt x="3979723" y="1290673"/>
                </a:lnTo>
                <a:lnTo>
                  <a:pt x="3983736" y="1245870"/>
                </a:lnTo>
                <a:lnTo>
                  <a:pt x="3983736" y="249174"/>
                </a:lnTo>
                <a:lnTo>
                  <a:pt x="3979723" y="204370"/>
                </a:lnTo>
                <a:lnTo>
                  <a:pt x="3968153" y="162207"/>
                </a:lnTo>
                <a:lnTo>
                  <a:pt x="3949728" y="123387"/>
                </a:lnTo>
                <a:lnTo>
                  <a:pt x="3925150" y="88612"/>
                </a:lnTo>
                <a:lnTo>
                  <a:pt x="3895123" y="58585"/>
                </a:lnTo>
                <a:lnTo>
                  <a:pt x="3860348" y="34007"/>
                </a:lnTo>
                <a:lnTo>
                  <a:pt x="3821528" y="15582"/>
                </a:lnTo>
                <a:lnTo>
                  <a:pt x="3779365" y="4012"/>
                </a:lnTo>
                <a:lnTo>
                  <a:pt x="3734562" y="0"/>
                </a:lnTo>
                <a:close/>
              </a:path>
            </a:pathLst>
          </a:custGeom>
          <a:solidFill>
            <a:srgbClr val="006FC0"/>
          </a:solidFill>
          <a:effectLst>
            <a:reflection blurRad="6350" stA="50000" endA="295" endPos="92000" dist="101600" dir="5400000" sy="-100000" algn="bl" rotWithShape="0"/>
          </a:effectLst>
        </p:spPr>
        <p:txBody>
          <a:bodyPr wrap="square" lIns="0" tIns="0" rIns="0" bIns="0" rtlCol="0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</a:pP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3618718"/>
            <a:ext cx="459054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endParaRPr lang="ru-RU" b="1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i="1" dirty="0"/>
              <a:t>Охрана, ремонт и благоустройство памятников, обелисков и  братских захоронений  находящихся в собственности и расположенных на территории Угранского округа Смоленской области</a:t>
            </a:r>
            <a:r>
              <a:rPr lang="ru-RU" sz="1600" dirty="0"/>
              <a:t> </a:t>
            </a:r>
            <a:endParaRPr lang="ru-RU" sz="14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103588" y="3698989"/>
            <a:ext cx="450101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муниципальной программы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ru-RU" sz="1400" i="1" dirty="0"/>
              <a:t>Совершенствование системы комплексного благоустройства </a:t>
            </a:r>
            <a:r>
              <a:rPr lang="ru-RU" sz="1400" i="1" dirty="0" err="1"/>
              <a:t>Всходской</a:t>
            </a:r>
            <a:r>
              <a:rPr lang="ru-RU" sz="1400" i="1" dirty="0"/>
              <a:t> сельской территории Угранского муниципального округа Смоленской области, создание комфортных условий проживания и отдыха населения</a:t>
            </a:r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060852" y="4355344"/>
            <a:ext cx="47659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ru-RU" sz="1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65863" y="2966337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27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151635" y="3072021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28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1226" y="1028824"/>
            <a:ext cx="4791976" cy="2363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"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Благоустройства  и ремонт  памятников, обелисков и братских захоронений на территории Угранского муниципального округа Смоленской области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100,0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5,0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5,0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25352" y="996462"/>
            <a:ext cx="4798480" cy="243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838995"/>
              </a:buClr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Муниципальная программа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"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Всходской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сельской территории в муниципальном образовании "Угранский муниципальный округ" Смоленской области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"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Смоленской области"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endParaRPr lang="ru-RU" sz="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9968,1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6410,7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6273,8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9498830" y="6487124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57</a:t>
            </a:fld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559" y="2844085"/>
            <a:ext cx="1807435" cy="12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176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356" y="958480"/>
            <a:ext cx="4663844" cy="512108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0734" y="52855"/>
            <a:ext cx="12137010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>
              <a:latin typeface="+mn-lt"/>
            </a:endParaRPr>
          </a:p>
        </p:txBody>
      </p:sp>
      <p:sp>
        <p:nvSpPr>
          <p:cNvPr id="25" name="object 2"/>
          <p:cNvSpPr/>
          <p:nvPr/>
        </p:nvSpPr>
        <p:spPr>
          <a:xfrm>
            <a:off x="152400" y="958480"/>
            <a:ext cx="4643445" cy="2504412"/>
          </a:xfrm>
          <a:custGeom>
            <a:avLst/>
            <a:gdLst/>
            <a:ahLst/>
            <a:cxnLst/>
            <a:rect l="l" t="t" r="r" b="b"/>
            <a:pathLst>
              <a:path w="3983990" h="1495425">
                <a:moveTo>
                  <a:pt x="3734562" y="0"/>
                </a:moveTo>
                <a:lnTo>
                  <a:pt x="249173" y="0"/>
                </a:lnTo>
                <a:lnTo>
                  <a:pt x="204384" y="4012"/>
                </a:lnTo>
                <a:lnTo>
                  <a:pt x="162228" y="15582"/>
                </a:lnTo>
                <a:lnTo>
                  <a:pt x="123410" y="34007"/>
                </a:lnTo>
                <a:lnTo>
                  <a:pt x="88633" y="58585"/>
                </a:lnTo>
                <a:lnTo>
                  <a:pt x="58601" y="88612"/>
                </a:lnTo>
                <a:lnTo>
                  <a:pt x="34019" y="123387"/>
                </a:lnTo>
                <a:lnTo>
                  <a:pt x="15588" y="162207"/>
                </a:lnTo>
                <a:lnTo>
                  <a:pt x="4014" y="204370"/>
                </a:lnTo>
                <a:lnTo>
                  <a:pt x="0" y="249174"/>
                </a:lnTo>
                <a:lnTo>
                  <a:pt x="0" y="1245870"/>
                </a:lnTo>
                <a:lnTo>
                  <a:pt x="4014" y="1290673"/>
                </a:lnTo>
                <a:lnTo>
                  <a:pt x="15588" y="1332836"/>
                </a:lnTo>
                <a:lnTo>
                  <a:pt x="34019" y="1371656"/>
                </a:lnTo>
                <a:lnTo>
                  <a:pt x="58601" y="1406431"/>
                </a:lnTo>
                <a:lnTo>
                  <a:pt x="88633" y="1436458"/>
                </a:lnTo>
                <a:lnTo>
                  <a:pt x="123410" y="1461036"/>
                </a:lnTo>
                <a:lnTo>
                  <a:pt x="162228" y="1479461"/>
                </a:lnTo>
                <a:lnTo>
                  <a:pt x="204384" y="1491031"/>
                </a:lnTo>
                <a:lnTo>
                  <a:pt x="249173" y="1495044"/>
                </a:lnTo>
                <a:lnTo>
                  <a:pt x="3734562" y="1495044"/>
                </a:lnTo>
                <a:lnTo>
                  <a:pt x="3779365" y="1491031"/>
                </a:lnTo>
                <a:lnTo>
                  <a:pt x="3821528" y="1479461"/>
                </a:lnTo>
                <a:lnTo>
                  <a:pt x="3860348" y="1461036"/>
                </a:lnTo>
                <a:lnTo>
                  <a:pt x="3895123" y="1436458"/>
                </a:lnTo>
                <a:lnTo>
                  <a:pt x="3925150" y="1406431"/>
                </a:lnTo>
                <a:lnTo>
                  <a:pt x="3949728" y="1371656"/>
                </a:lnTo>
                <a:lnTo>
                  <a:pt x="3968153" y="1332836"/>
                </a:lnTo>
                <a:lnTo>
                  <a:pt x="3979723" y="1290673"/>
                </a:lnTo>
                <a:lnTo>
                  <a:pt x="3983736" y="1245870"/>
                </a:lnTo>
                <a:lnTo>
                  <a:pt x="3983736" y="249174"/>
                </a:lnTo>
                <a:lnTo>
                  <a:pt x="3979723" y="204370"/>
                </a:lnTo>
                <a:lnTo>
                  <a:pt x="3968153" y="162207"/>
                </a:lnTo>
                <a:lnTo>
                  <a:pt x="3949728" y="123387"/>
                </a:lnTo>
                <a:lnTo>
                  <a:pt x="3925150" y="88612"/>
                </a:lnTo>
                <a:lnTo>
                  <a:pt x="3895123" y="58585"/>
                </a:lnTo>
                <a:lnTo>
                  <a:pt x="3860348" y="34007"/>
                </a:lnTo>
                <a:lnTo>
                  <a:pt x="3821528" y="15582"/>
                </a:lnTo>
                <a:lnTo>
                  <a:pt x="3779365" y="4012"/>
                </a:lnTo>
                <a:lnTo>
                  <a:pt x="3734562" y="0"/>
                </a:lnTo>
                <a:close/>
              </a:path>
            </a:pathLst>
          </a:custGeom>
          <a:solidFill>
            <a:srgbClr val="006FC0"/>
          </a:solidFill>
          <a:effectLst>
            <a:reflection blurRad="6350" stA="50000" endA="295" endPos="92000" dist="101600" dir="5400000" sy="-100000" algn="bl" rotWithShape="0"/>
          </a:effectLst>
        </p:spPr>
        <p:txBody>
          <a:bodyPr wrap="square" lIns="0" tIns="0" rIns="0" bIns="0" rtlCol="0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</a:pP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3618718"/>
            <a:ext cx="459054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endParaRPr lang="ru-RU" b="1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i="1" dirty="0"/>
              <a:t>Совершенствование системы комплексного благоустройства Знаменской сельской территории Угранского муниципального округа Смоленской области, создание комфортных условий проживания и отдыха населения</a:t>
            </a:r>
            <a:endParaRPr lang="ru-RU" sz="16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103588" y="3698989"/>
            <a:ext cx="450101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муниципальной программы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ru-RU" sz="1400" i="1" dirty="0"/>
              <a:t>Совершенствование системы комплексного благоустройства </a:t>
            </a:r>
            <a:r>
              <a:rPr lang="ru-RU" sz="1400" i="1" dirty="0" err="1"/>
              <a:t>Угранской</a:t>
            </a:r>
            <a:r>
              <a:rPr lang="ru-RU" sz="1400" i="1" dirty="0"/>
              <a:t> сельской территории Угранского муниципального округа Смоленской области, создание комфортных условий проживания и отдыха населения</a:t>
            </a:r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060852" y="4355344"/>
            <a:ext cx="47659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ru-RU" sz="1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65863" y="2966337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29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151635" y="3072021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30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1226" y="1028824"/>
            <a:ext cx="4684619" cy="2363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"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Знаменской сельской территории в муниципальном образовании "Угранский муниципальный округ" Смоленской области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10503,0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6562,8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6441,5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25351" y="996462"/>
            <a:ext cx="4679247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838995"/>
              </a:buClr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Муниципальная программа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"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Угранской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сельской территории в муниципальном образовании "Угранский муниципальный округ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"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ahoma" pitchFamily="34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endParaRPr lang="ru-RU" sz="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9968,1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6410,7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6273,8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9498830" y="6487124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58</a:t>
            </a:fld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559" y="2844085"/>
            <a:ext cx="1807435" cy="12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851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1" y="10766"/>
            <a:ext cx="12192000" cy="6623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Расходы бюджета </a:t>
            </a:r>
            <a:r>
              <a:rPr lang="ru-RU" altLang="ru-RU" sz="2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муниципального округа </a:t>
            </a:r>
            <a:r>
              <a:rPr lang="ru-RU" alt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altLang="ru-RU" sz="2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2025 </a:t>
            </a:r>
            <a:r>
              <a:rPr lang="ru-RU" alt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год и </a:t>
            </a:r>
            <a:endParaRPr lang="ru-RU" altLang="ru-RU" sz="24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alt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плановый </a:t>
            </a:r>
            <a:r>
              <a:rPr lang="ru-RU" altLang="ru-RU" sz="2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период 2026 и 2027 г.</a:t>
            </a:r>
            <a:endParaRPr lang="ru-RU" altLang="ru-RU" sz="1000" dirty="0"/>
          </a:p>
        </p:txBody>
      </p:sp>
      <p:sp>
        <p:nvSpPr>
          <p:cNvPr id="11" name="AutoShape 16"/>
          <p:cNvSpPr>
            <a:spLocks noChangeArrowheads="1"/>
          </p:cNvSpPr>
          <p:nvPr/>
        </p:nvSpPr>
        <p:spPr bwMode="auto">
          <a:xfrm>
            <a:off x="507492" y="1436653"/>
            <a:ext cx="2835275" cy="14668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BD4B4"/>
              </a:gs>
              <a:gs pos="100000">
                <a:srgbClr val="FBD4B4">
                  <a:gamma/>
                  <a:tint val="20000"/>
                  <a:invGamma/>
                </a:srgbClr>
              </a:gs>
            </a:gsLst>
            <a:lin ang="2700000" scaled="1"/>
          </a:gradFill>
          <a:ln w="12700">
            <a:solidFill>
              <a:srgbClr val="00502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 год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расходы бюджета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415 802,6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AutoShape 18"/>
          <p:cNvSpPr>
            <a:spLocks noChangeArrowheads="1"/>
          </p:cNvSpPr>
          <p:nvPr/>
        </p:nvSpPr>
        <p:spPr bwMode="auto">
          <a:xfrm>
            <a:off x="4305301" y="1435973"/>
            <a:ext cx="2987675" cy="14668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67D8EB"/>
              </a:gs>
              <a:gs pos="100000">
                <a:srgbClr val="67D8EB">
                  <a:gamma/>
                  <a:tint val="20000"/>
                  <a:invGamma/>
                </a:srgbClr>
              </a:gs>
            </a:gsLst>
            <a:lin ang="2700000" scaled="1"/>
          </a:gradFill>
          <a:ln w="12700">
            <a:solidFill>
              <a:srgbClr val="00502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2026 год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расходы бюджета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360 802,1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т. ч. условно утвержденные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6146,0 (2,2%)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AutoShape 17"/>
          <p:cNvSpPr>
            <a:spLocks noChangeArrowheads="1"/>
          </p:cNvSpPr>
          <p:nvPr/>
        </p:nvSpPr>
        <p:spPr bwMode="auto">
          <a:xfrm>
            <a:off x="8129587" y="1435973"/>
            <a:ext cx="2889250" cy="14668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0E040"/>
              </a:gs>
              <a:gs pos="100000">
                <a:srgbClr val="90E040">
                  <a:gamma/>
                  <a:tint val="20000"/>
                  <a:invGamma/>
                </a:srgbClr>
              </a:gs>
            </a:gsLst>
            <a:lin ang="2700000" scaled="1"/>
          </a:gradFill>
          <a:ln w="12700">
            <a:solidFill>
              <a:srgbClr val="00502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2027 год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расходы бюджета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363 689,4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т. ч</a:t>
            </a:r>
            <a:r>
              <a:rPr kumimoji="0" lang="ru-RU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условно утвержденные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13172,0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(2,5%)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500065" y="3112600"/>
            <a:ext cx="2835275" cy="50052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>
            <a:solidFill>
              <a:srgbClr val="005024"/>
            </a:solidFill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auto">
          <a:xfrm>
            <a:off x="468312" y="3836987"/>
            <a:ext cx="2835276" cy="419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>
            <a:off x="4315620" y="3104707"/>
            <a:ext cx="2987676" cy="49847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5"/>
          <p:cNvSpPr>
            <a:spLocks noChangeArrowheads="1"/>
          </p:cNvSpPr>
          <p:nvPr/>
        </p:nvSpPr>
        <p:spPr bwMode="auto">
          <a:xfrm>
            <a:off x="4260058" y="3836987"/>
            <a:ext cx="3043238" cy="4286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>
            <a:off x="8133270" y="3112600"/>
            <a:ext cx="2889250" cy="460376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7"/>
          <p:cNvSpPr>
            <a:spLocks noChangeArrowheads="1"/>
          </p:cNvSpPr>
          <p:nvPr/>
        </p:nvSpPr>
        <p:spPr bwMode="auto">
          <a:xfrm>
            <a:off x="8133271" y="3829368"/>
            <a:ext cx="2889249" cy="43238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005024"/>
            </a:solidFill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507492" y="3785837"/>
            <a:ext cx="2835275" cy="40266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16 519,0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AutoShape 14"/>
          <p:cNvSpPr>
            <a:spLocks noChangeArrowheads="1"/>
          </p:cNvSpPr>
          <p:nvPr/>
        </p:nvSpPr>
        <p:spPr bwMode="auto">
          <a:xfrm>
            <a:off x="374653" y="2987978"/>
            <a:ext cx="2903538" cy="57150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399 283,6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AutoShape 12"/>
          <p:cNvSpPr>
            <a:spLocks noChangeArrowheads="1"/>
          </p:cNvSpPr>
          <p:nvPr/>
        </p:nvSpPr>
        <p:spPr bwMode="auto">
          <a:xfrm>
            <a:off x="4556920" y="3041648"/>
            <a:ext cx="2505075" cy="5715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348 968,4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AutoShape 9"/>
          <p:cNvSpPr>
            <a:spLocks noChangeArrowheads="1"/>
          </p:cNvSpPr>
          <p:nvPr/>
        </p:nvSpPr>
        <p:spPr bwMode="auto">
          <a:xfrm>
            <a:off x="4257676" y="3763632"/>
            <a:ext cx="2944812" cy="43383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11 833,7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AutoShape 15"/>
          <p:cNvSpPr>
            <a:spLocks noChangeArrowheads="1"/>
          </p:cNvSpPr>
          <p:nvPr/>
        </p:nvSpPr>
        <p:spPr bwMode="auto">
          <a:xfrm>
            <a:off x="8253126" y="3070163"/>
            <a:ext cx="2649537" cy="46093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351 828,4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AutoShape 6"/>
          <p:cNvSpPr>
            <a:spLocks noChangeArrowheads="1"/>
          </p:cNvSpPr>
          <p:nvPr/>
        </p:nvSpPr>
        <p:spPr bwMode="auto">
          <a:xfrm>
            <a:off x="8300024" y="3778693"/>
            <a:ext cx="2657475" cy="5715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11 861,0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4051433967"/>
              </p:ext>
            </p:extLst>
          </p:nvPr>
        </p:nvGraphicFramePr>
        <p:xfrm>
          <a:off x="142875" y="4428796"/>
          <a:ext cx="3790950" cy="2393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622572666"/>
              </p:ext>
            </p:extLst>
          </p:nvPr>
        </p:nvGraphicFramePr>
        <p:xfrm>
          <a:off x="4248151" y="4428797"/>
          <a:ext cx="3349047" cy="2393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2324560090"/>
              </p:ext>
            </p:extLst>
          </p:nvPr>
        </p:nvGraphicFramePr>
        <p:xfrm>
          <a:off x="8181178" y="4400868"/>
          <a:ext cx="3457575" cy="2457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163" name="Рисунок 8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422" y="1650553"/>
            <a:ext cx="474663" cy="29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0"/>
          <p:cNvSpPr>
            <a:spLocks noChangeArrowheads="1"/>
          </p:cNvSpPr>
          <p:nvPr/>
        </p:nvSpPr>
        <p:spPr bwMode="auto">
          <a:xfrm>
            <a:off x="1389062" y="808667"/>
            <a:ext cx="91725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Доля расходов бюджета муниципального района, сформированных в рамках муниципальных программ, в общем объеме расходов составляет на 2025 год -96,0 %, 2026 год -96,7%, 2027 год -96,7%.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723900" y="6667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145" name="Rectangle 26"/>
          <p:cNvSpPr>
            <a:spLocks noChangeArrowheads="1"/>
          </p:cNvSpPr>
          <p:nvPr/>
        </p:nvSpPr>
        <p:spPr bwMode="auto">
          <a:xfrm>
            <a:off x="723900" y="15811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479533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59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346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48" b="43700"/>
          <a:stretch/>
        </p:blipFill>
        <p:spPr>
          <a:xfrm>
            <a:off x="9706394" y="3172052"/>
            <a:ext cx="2366577" cy="163923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83" y="3269124"/>
            <a:ext cx="5509654" cy="23278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7123" y="5203298"/>
            <a:ext cx="2794320" cy="165484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12179" y="-382478"/>
            <a:ext cx="12179886" cy="9170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12" y="14796"/>
            <a:ext cx="2870835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latin typeface="+mn-lt"/>
              </a:rPr>
              <a:t>Глоссарий</a:t>
            </a:r>
            <a:endParaRPr sz="5000" b="1" dirty="0">
              <a:latin typeface="+mn-l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339010" y="5899923"/>
            <a:ext cx="2853055" cy="958215"/>
          </a:xfrm>
          <a:custGeom>
            <a:avLst/>
            <a:gdLst/>
            <a:ahLst/>
            <a:cxnLst/>
            <a:rect l="l" t="t" r="r" b="b"/>
            <a:pathLst>
              <a:path w="2853054" h="958215">
                <a:moveTo>
                  <a:pt x="2852989" y="0"/>
                </a:moveTo>
                <a:lnTo>
                  <a:pt x="2749777" y="18416"/>
                </a:lnTo>
                <a:lnTo>
                  <a:pt x="2623697" y="42571"/>
                </a:lnTo>
                <a:lnTo>
                  <a:pt x="2496396" y="68717"/>
                </a:lnTo>
                <a:lnTo>
                  <a:pt x="2367969" y="96857"/>
                </a:lnTo>
                <a:lnTo>
                  <a:pt x="2238509" y="126999"/>
                </a:lnTo>
                <a:lnTo>
                  <a:pt x="2108109" y="159148"/>
                </a:lnTo>
                <a:lnTo>
                  <a:pt x="1976863" y="193310"/>
                </a:lnTo>
                <a:lnTo>
                  <a:pt x="1844863" y="229490"/>
                </a:lnTo>
                <a:lnTo>
                  <a:pt x="1713339" y="267366"/>
                </a:lnTo>
                <a:lnTo>
                  <a:pt x="1583510" y="306572"/>
                </a:lnTo>
                <a:lnTo>
                  <a:pt x="1455452" y="347056"/>
                </a:lnTo>
                <a:lnTo>
                  <a:pt x="1329242" y="388764"/>
                </a:lnTo>
                <a:lnTo>
                  <a:pt x="1204957" y="431641"/>
                </a:lnTo>
                <a:lnTo>
                  <a:pt x="1082672" y="475635"/>
                </a:lnTo>
                <a:lnTo>
                  <a:pt x="962465" y="520692"/>
                </a:lnTo>
                <a:lnTo>
                  <a:pt x="844413" y="566759"/>
                </a:lnTo>
                <a:lnTo>
                  <a:pt x="728591" y="613782"/>
                </a:lnTo>
                <a:lnTo>
                  <a:pt x="615077" y="661706"/>
                </a:lnTo>
                <a:lnTo>
                  <a:pt x="503947" y="710480"/>
                </a:lnTo>
                <a:lnTo>
                  <a:pt x="395278" y="760049"/>
                </a:lnTo>
                <a:lnTo>
                  <a:pt x="289145" y="810359"/>
                </a:lnTo>
                <a:lnTo>
                  <a:pt x="185627" y="861358"/>
                </a:lnTo>
                <a:lnTo>
                  <a:pt x="84799" y="912991"/>
                </a:lnTo>
                <a:lnTo>
                  <a:pt x="35418" y="939029"/>
                </a:lnTo>
                <a:lnTo>
                  <a:pt x="0" y="958074"/>
                </a:lnTo>
                <a:lnTo>
                  <a:pt x="2852989" y="958074"/>
                </a:lnTo>
                <a:lnTo>
                  <a:pt x="2852989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0" y="348324"/>
            <a:ext cx="1203243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marR="0" algn="ctr"/>
            <a:r>
              <a:rPr lang="ru-RU" sz="1600" i="1" dirty="0">
                <a:solidFill>
                  <a:srgbClr val="07012C"/>
                </a:solidFill>
                <a:latin typeface="Bookman Old Style" panose="02050604050505020204" pitchFamily="18" charset="0"/>
              </a:rPr>
              <a:t>Бюджет формируется в новом «программном» формате на основе муниципальных программ. Это связано со вступившими в силу изменениями в Бюджетный кодекс РФ в 2014 году. </a:t>
            </a:r>
          </a:p>
          <a:p>
            <a:pPr algn="ctr"/>
            <a:r>
              <a:rPr lang="ru-RU" sz="1600" i="1" dirty="0">
                <a:solidFill>
                  <a:srgbClr val="07012C"/>
                </a:solidFill>
                <a:latin typeface="Bookman Old Style" panose="02050604050505020204" pitchFamily="18" charset="0"/>
              </a:rPr>
              <a:t>Каждая муниципальная программа увязывает бюджетные ассигнования с результатами их использования для достижения заявленных целей. Таким образом, программный бюджет призван повысить качество формирования и исполнения главного финансового документа. </a:t>
            </a:r>
            <a:endParaRPr lang="ru-RU" sz="1600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82848" y="2000010"/>
            <a:ext cx="433271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360" algn="ctr"/>
            <a:r>
              <a:rPr lang="ru-RU" sz="1400" i="1" dirty="0" smtClean="0">
                <a:solidFill>
                  <a:srgbClr val="2B2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Повышение </a:t>
            </a:r>
            <a:r>
              <a:rPr lang="ru-RU" sz="1400" i="1" dirty="0">
                <a:solidFill>
                  <a:srgbClr val="2B2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эффективности деятельности всех участников программы за счет полномасштабного охвата всех сфер деятельности органов местного самоуправления и, как следствие, бюджетных ассигнований, находящихся в их распоряжении. </a:t>
            </a:r>
            <a:endParaRPr lang="ru-RU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66317" y="2107731"/>
            <a:ext cx="36579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2B2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Обеспечение </a:t>
            </a:r>
            <a:r>
              <a:rPr lang="ru-RU" sz="1400" i="1" dirty="0">
                <a:solidFill>
                  <a:srgbClr val="2B2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прозрачности расходования бюджетных средств, что позволяет увязать результаты, достигнутые в ходе реализации программ с бюджетными ресурсами, направленными на их достижение. </a:t>
            </a:r>
            <a:r>
              <a:rPr lang="ru-RU" sz="1400" i="1" dirty="0" smtClean="0">
                <a:solidFill>
                  <a:srgbClr val="2B2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endParaRPr lang="ru-RU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63317" y="4641283"/>
            <a:ext cx="461473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400" i="1" dirty="0">
                <a:solidFill>
                  <a:srgbClr val="2B2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Четкая определенная ответственность за достижение результатов. Вытекает из необходимости назначения исполнителя и соисполнителей, ответственных за реализацию муниципальной программы. </a:t>
            </a:r>
            <a:endParaRPr lang="ru-RU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3312" y="5532801"/>
            <a:ext cx="316194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b="1" dirty="0">
                <a:solidFill>
                  <a:srgbClr val="0701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Программный бюджет , это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9393937" y="645502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573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239" y="868158"/>
            <a:ext cx="5452710" cy="4022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object 2"/>
          <p:cNvSpPr/>
          <p:nvPr/>
        </p:nvSpPr>
        <p:spPr>
          <a:xfrm>
            <a:off x="-30733" y="-14375"/>
            <a:ext cx="12222733" cy="6286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sp>
        <p:nvSpPr>
          <p:cNvPr id="121858" name="Text Box 6"/>
          <p:cNvSpPr txBox="1">
            <a:spLocks noChangeArrowheads="1"/>
          </p:cNvSpPr>
          <p:nvPr/>
        </p:nvSpPr>
        <p:spPr bwMode="auto">
          <a:xfrm>
            <a:off x="-30733" y="-71110"/>
            <a:ext cx="10888777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/>
              <a:t>Национальные </a:t>
            </a:r>
            <a:r>
              <a:rPr lang="ru-RU" sz="2000" b="1" i="1" dirty="0" smtClean="0"/>
              <a:t>проекты </a:t>
            </a:r>
            <a:r>
              <a:rPr lang="ru-RU" i="1" dirty="0"/>
              <a:t>– это предлагаемые и разрабатываемые Президентом и Правительством стратегические планы по развитию конкретной сферы общественных отношений.</a:t>
            </a:r>
          </a:p>
          <a:p>
            <a:pPr>
              <a:spcBef>
                <a:spcPct val="50000"/>
              </a:spcBef>
            </a:pPr>
            <a:endParaRPr lang="ru-RU" i="1" dirty="0"/>
          </a:p>
          <a:p>
            <a:pPr>
              <a:spcBef>
                <a:spcPct val="50000"/>
              </a:spcBef>
            </a:pPr>
            <a:endParaRPr lang="ru-RU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63" y="1266051"/>
            <a:ext cx="3063451" cy="29656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023" y="1411065"/>
            <a:ext cx="3103521" cy="29366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lum bright="1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171" y="3852146"/>
            <a:ext cx="3195118" cy="3005992"/>
          </a:xfrm>
          <a:prstGeom prst="rect">
            <a:avLst/>
          </a:prstGeom>
          <a:effectLst>
            <a:softEdge rad="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13964" y="1934498"/>
            <a:ext cx="30050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Региональный проект, обеспечивающие достижения результатов федерального проекта, входящего в состав национального проекта </a:t>
            </a:r>
            <a:r>
              <a:rPr lang="ru-RU" sz="1400" b="1" dirty="0" smtClean="0"/>
              <a:t>«Формирование </a:t>
            </a:r>
            <a:r>
              <a:rPr lang="ru-RU" sz="1400" b="1" dirty="0"/>
              <a:t>комфортной городской </a:t>
            </a:r>
            <a:r>
              <a:rPr lang="ru-RU" sz="1400" b="1" dirty="0" smtClean="0"/>
              <a:t>среды»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400873" y="1917896"/>
            <a:ext cx="30096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1400" b="1" dirty="0"/>
              <a:t>Региональный проект, обеспечивающие достижения результатов федерального проекта, входящего в состав национального проекта </a:t>
            </a:r>
            <a:r>
              <a:rPr lang="ru-RU" sz="1400" b="1" dirty="0" smtClean="0"/>
              <a:t> Региональный </a:t>
            </a:r>
            <a:r>
              <a:rPr lang="ru-RU" sz="1400" b="1" dirty="0"/>
              <a:t>проект "Современная школа"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154128" y="4514749"/>
            <a:ext cx="304920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 </a:t>
            </a:r>
            <a:r>
              <a:rPr lang="ru-RU" sz="1400" b="1" dirty="0"/>
              <a:t>Региональный проект, обеспечивающие достижения результатов федерального проекта, входящего в состав национального проекта </a:t>
            </a:r>
            <a:r>
              <a:rPr lang="ru-RU" sz="1400" b="1" dirty="0" smtClean="0"/>
              <a:t>Региональный </a:t>
            </a:r>
            <a:r>
              <a:rPr lang="ru-RU" sz="1400" b="1" dirty="0"/>
              <a:t>проект </a:t>
            </a:r>
            <a:r>
              <a:rPr lang="ru-RU" sz="1400" b="1" dirty="0" smtClean="0"/>
              <a:t>«Патриотическое </a:t>
            </a:r>
            <a:r>
              <a:rPr lang="ru-RU" sz="1400" b="1" dirty="0"/>
              <a:t>воспитание </a:t>
            </a:r>
            <a:r>
              <a:rPr lang="ru-RU" sz="1400" b="1" dirty="0" smtClean="0"/>
              <a:t>граждан»</a:t>
            </a:r>
            <a:endParaRPr lang="ru-RU" sz="1400" b="1" dirty="0"/>
          </a:p>
        </p:txBody>
      </p:sp>
      <p:sp>
        <p:nvSpPr>
          <p:cNvPr id="35" name="object 5"/>
          <p:cNvSpPr/>
          <p:nvPr/>
        </p:nvSpPr>
        <p:spPr>
          <a:xfrm>
            <a:off x="9339010" y="5899923"/>
            <a:ext cx="2853055" cy="958215"/>
          </a:xfrm>
          <a:custGeom>
            <a:avLst/>
            <a:gdLst/>
            <a:ahLst/>
            <a:cxnLst/>
            <a:rect l="l" t="t" r="r" b="b"/>
            <a:pathLst>
              <a:path w="2853054" h="958215">
                <a:moveTo>
                  <a:pt x="2852989" y="0"/>
                </a:moveTo>
                <a:lnTo>
                  <a:pt x="2749777" y="18416"/>
                </a:lnTo>
                <a:lnTo>
                  <a:pt x="2623697" y="42571"/>
                </a:lnTo>
                <a:lnTo>
                  <a:pt x="2496396" y="68717"/>
                </a:lnTo>
                <a:lnTo>
                  <a:pt x="2367969" y="96857"/>
                </a:lnTo>
                <a:lnTo>
                  <a:pt x="2238509" y="126999"/>
                </a:lnTo>
                <a:lnTo>
                  <a:pt x="2108109" y="159148"/>
                </a:lnTo>
                <a:lnTo>
                  <a:pt x="1976863" y="193310"/>
                </a:lnTo>
                <a:lnTo>
                  <a:pt x="1844863" y="229490"/>
                </a:lnTo>
                <a:lnTo>
                  <a:pt x="1713339" y="267366"/>
                </a:lnTo>
                <a:lnTo>
                  <a:pt x="1583510" y="306572"/>
                </a:lnTo>
                <a:lnTo>
                  <a:pt x="1455452" y="347056"/>
                </a:lnTo>
                <a:lnTo>
                  <a:pt x="1329242" y="388764"/>
                </a:lnTo>
                <a:lnTo>
                  <a:pt x="1204957" y="431641"/>
                </a:lnTo>
                <a:lnTo>
                  <a:pt x="1082672" y="475635"/>
                </a:lnTo>
                <a:lnTo>
                  <a:pt x="962465" y="520692"/>
                </a:lnTo>
                <a:lnTo>
                  <a:pt x="844413" y="566759"/>
                </a:lnTo>
                <a:lnTo>
                  <a:pt x="728591" y="613782"/>
                </a:lnTo>
                <a:lnTo>
                  <a:pt x="615077" y="661706"/>
                </a:lnTo>
                <a:lnTo>
                  <a:pt x="503947" y="710480"/>
                </a:lnTo>
                <a:lnTo>
                  <a:pt x="395278" y="760049"/>
                </a:lnTo>
                <a:lnTo>
                  <a:pt x="289145" y="810359"/>
                </a:lnTo>
                <a:lnTo>
                  <a:pt x="185627" y="861358"/>
                </a:lnTo>
                <a:lnTo>
                  <a:pt x="84799" y="912991"/>
                </a:lnTo>
                <a:lnTo>
                  <a:pt x="35418" y="939029"/>
                </a:lnTo>
                <a:lnTo>
                  <a:pt x="0" y="958074"/>
                </a:lnTo>
                <a:lnTo>
                  <a:pt x="2852989" y="958074"/>
                </a:lnTo>
                <a:lnTo>
                  <a:pt x="2852989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93937" y="6493013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60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119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-30734" y="0"/>
            <a:ext cx="12222733" cy="5127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" y="0"/>
            <a:ext cx="12191999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i="1" dirty="0"/>
              <a:t>Структура бюджетных ассигнований по разделам расходов на </a:t>
            </a:r>
            <a:r>
              <a:rPr lang="ru-RU" sz="2000" b="1" i="1" dirty="0" smtClean="0"/>
              <a:t>2025 </a:t>
            </a:r>
            <a:r>
              <a:rPr lang="ru-RU" sz="2000" b="1" i="1" dirty="0"/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5264763"/>
              </p:ext>
            </p:extLst>
          </p:nvPr>
        </p:nvGraphicFramePr>
        <p:xfrm>
          <a:off x="115668" y="569105"/>
          <a:ext cx="11929928" cy="6042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18063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89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5"/>
          <p:cNvSpPr/>
          <p:nvPr/>
        </p:nvSpPr>
        <p:spPr>
          <a:xfrm>
            <a:off x="9339010" y="5899923"/>
            <a:ext cx="2853055" cy="958215"/>
          </a:xfrm>
          <a:custGeom>
            <a:avLst/>
            <a:gdLst/>
            <a:ahLst/>
            <a:cxnLst/>
            <a:rect l="l" t="t" r="r" b="b"/>
            <a:pathLst>
              <a:path w="2853054" h="958215">
                <a:moveTo>
                  <a:pt x="2852989" y="0"/>
                </a:moveTo>
                <a:lnTo>
                  <a:pt x="2749777" y="18416"/>
                </a:lnTo>
                <a:lnTo>
                  <a:pt x="2623697" y="42571"/>
                </a:lnTo>
                <a:lnTo>
                  <a:pt x="2496396" y="68717"/>
                </a:lnTo>
                <a:lnTo>
                  <a:pt x="2367969" y="96857"/>
                </a:lnTo>
                <a:lnTo>
                  <a:pt x="2238509" y="126999"/>
                </a:lnTo>
                <a:lnTo>
                  <a:pt x="2108109" y="159148"/>
                </a:lnTo>
                <a:lnTo>
                  <a:pt x="1976863" y="193310"/>
                </a:lnTo>
                <a:lnTo>
                  <a:pt x="1844863" y="229490"/>
                </a:lnTo>
                <a:lnTo>
                  <a:pt x="1713339" y="267366"/>
                </a:lnTo>
                <a:lnTo>
                  <a:pt x="1583510" y="306572"/>
                </a:lnTo>
                <a:lnTo>
                  <a:pt x="1455452" y="347056"/>
                </a:lnTo>
                <a:lnTo>
                  <a:pt x="1329242" y="388764"/>
                </a:lnTo>
                <a:lnTo>
                  <a:pt x="1204957" y="431641"/>
                </a:lnTo>
                <a:lnTo>
                  <a:pt x="1082672" y="475635"/>
                </a:lnTo>
                <a:lnTo>
                  <a:pt x="962465" y="520692"/>
                </a:lnTo>
                <a:lnTo>
                  <a:pt x="844413" y="566759"/>
                </a:lnTo>
                <a:lnTo>
                  <a:pt x="728591" y="613782"/>
                </a:lnTo>
                <a:lnTo>
                  <a:pt x="615077" y="661706"/>
                </a:lnTo>
                <a:lnTo>
                  <a:pt x="503947" y="710480"/>
                </a:lnTo>
                <a:lnTo>
                  <a:pt x="395278" y="760049"/>
                </a:lnTo>
                <a:lnTo>
                  <a:pt x="289145" y="810359"/>
                </a:lnTo>
                <a:lnTo>
                  <a:pt x="185627" y="861358"/>
                </a:lnTo>
                <a:lnTo>
                  <a:pt x="84799" y="912991"/>
                </a:lnTo>
                <a:lnTo>
                  <a:pt x="35418" y="939029"/>
                </a:lnTo>
                <a:lnTo>
                  <a:pt x="0" y="958074"/>
                </a:lnTo>
                <a:lnTo>
                  <a:pt x="2852989" y="958074"/>
                </a:lnTo>
                <a:lnTo>
                  <a:pt x="2852989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2"/>
          <p:cNvSpPr/>
          <p:nvPr/>
        </p:nvSpPr>
        <p:spPr>
          <a:xfrm>
            <a:off x="-30734" y="0"/>
            <a:ext cx="12222733" cy="5127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0" y="0"/>
            <a:ext cx="121920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i="1" dirty="0"/>
              <a:t>Структура</a:t>
            </a:r>
            <a:r>
              <a:rPr lang="ru-RU" b="1" i="1" dirty="0"/>
              <a:t> бюджетных ассигнований по разделам расходов на </a:t>
            </a:r>
            <a:r>
              <a:rPr lang="ru-RU" b="1" i="1" dirty="0" smtClean="0"/>
              <a:t>2026 -2027 </a:t>
            </a:r>
            <a:r>
              <a:rPr lang="ru-RU" b="1" i="1" dirty="0"/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1016008"/>
              </p:ext>
            </p:extLst>
          </p:nvPr>
        </p:nvGraphicFramePr>
        <p:xfrm>
          <a:off x="-132935" y="1270516"/>
          <a:ext cx="7533860" cy="5511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1164861"/>
              </p:ext>
            </p:extLst>
          </p:nvPr>
        </p:nvGraphicFramePr>
        <p:xfrm>
          <a:off x="6096000" y="1106535"/>
          <a:ext cx="5408543" cy="5675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457995" y="1107335"/>
            <a:ext cx="967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2026</a:t>
            </a:r>
            <a:endParaRPr lang="ru-RU" b="1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393937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62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129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9475" y="61721"/>
            <a:ext cx="1062990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b="1" spc="-5" dirty="0"/>
              <a:t>Источники финансирования дефицита </a:t>
            </a:r>
            <a:r>
              <a:rPr sz="3300" b="1" spc="-10" dirty="0"/>
              <a:t>местного</a:t>
            </a:r>
            <a:r>
              <a:rPr sz="3300" b="1" spc="25" dirty="0"/>
              <a:t> </a:t>
            </a:r>
            <a:r>
              <a:rPr sz="3300" b="1" spc="-5" dirty="0"/>
              <a:t>бюджета</a:t>
            </a:r>
            <a:endParaRPr sz="3300" b="1" dirty="0"/>
          </a:p>
        </p:txBody>
      </p:sp>
      <p:sp>
        <p:nvSpPr>
          <p:cNvPr id="3" name="object 3"/>
          <p:cNvSpPr txBox="1"/>
          <p:nvPr/>
        </p:nvSpPr>
        <p:spPr>
          <a:xfrm>
            <a:off x="185419" y="762000"/>
            <a:ext cx="12006581" cy="109837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lang="ru-RU" sz="1700" dirty="0" smtClean="0">
                <a:latin typeface="Calibri"/>
                <a:cs typeface="Calibri"/>
              </a:rPr>
              <a:t>  </a:t>
            </a:r>
            <a:r>
              <a:rPr sz="1600" dirty="0" smtClean="0">
                <a:cs typeface="Calibri"/>
              </a:rPr>
              <a:t>В </a:t>
            </a:r>
            <a:r>
              <a:rPr sz="1600" spc="-5" dirty="0">
                <a:cs typeface="Calibri"/>
              </a:rPr>
              <a:t>Бюджетном </a:t>
            </a:r>
            <a:r>
              <a:rPr sz="1600" dirty="0">
                <a:cs typeface="Calibri"/>
              </a:rPr>
              <a:t>кодексе Российской Федерации в статье 96 </a:t>
            </a:r>
            <a:r>
              <a:rPr lang="ru-RU" sz="1600" dirty="0" smtClean="0">
                <a:cs typeface="Calibri"/>
              </a:rPr>
              <a:t>перечислен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состав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источников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внутреннего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финансирование</a:t>
            </a:r>
            <a:r>
              <a:rPr sz="1600" spc="85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дефицита </a:t>
            </a:r>
            <a:r>
              <a:rPr lang="ru-RU" sz="1600" spc="-5" dirty="0" smtClean="0">
                <a:cs typeface="Calibri"/>
              </a:rPr>
              <a:t>местного</a:t>
            </a:r>
            <a:r>
              <a:rPr sz="1600" spc="-5" dirty="0" smtClean="0">
                <a:cs typeface="Calibri"/>
              </a:rPr>
              <a:t> </a:t>
            </a:r>
            <a:r>
              <a:rPr sz="1600" dirty="0">
                <a:cs typeface="Calibri"/>
              </a:rPr>
              <a:t>бюджета, которые в обязательном порядке и в полном </a:t>
            </a:r>
            <a:r>
              <a:rPr sz="1600" spc="-5" dirty="0">
                <a:cs typeface="Calibri"/>
              </a:rPr>
              <a:t>объёме отражаются </a:t>
            </a:r>
            <a:r>
              <a:rPr sz="1600" dirty="0">
                <a:cs typeface="Calibri"/>
              </a:rPr>
              <a:t>в </a:t>
            </a:r>
            <a:r>
              <a:rPr lang="ru-RU" sz="1600" dirty="0" smtClean="0">
                <a:cs typeface="Calibri"/>
              </a:rPr>
              <a:t>бюджете</a:t>
            </a:r>
            <a:r>
              <a:rPr sz="1600" dirty="0" smtClean="0">
                <a:cs typeface="Calibri"/>
              </a:rPr>
              <a:t> (</a:t>
            </a:r>
            <a:r>
              <a:rPr lang="ru-RU" sz="1600" dirty="0" smtClean="0">
                <a:cs typeface="Calibri"/>
              </a:rPr>
              <a:t>приложение</a:t>
            </a:r>
            <a:r>
              <a:rPr sz="1600" spc="-85" dirty="0" smtClean="0">
                <a:cs typeface="Calibri"/>
              </a:rPr>
              <a:t> </a:t>
            </a:r>
            <a:r>
              <a:rPr sz="1600" dirty="0" smtClean="0">
                <a:cs typeface="Calibri"/>
              </a:rPr>
              <a:t>№</a:t>
            </a:r>
            <a:r>
              <a:rPr lang="ru-RU" sz="1600" dirty="0" smtClean="0">
                <a:cs typeface="Calibri"/>
              </a:rPr>
              <a:t>1</a:t>
            </a:r>
            <a:endParaRPr sz="1600" dirty="0">
              <a:cs typeface="Calibri"/>
            </a:endParaRPr>
          </a:p>
          <a:p>
            <a:pPr marL="12700" marR="537845" algn="just">
              <a:lnSpc>
                <a:spcPts val="2240"/>
              </a:lnSpc>
              <a:spcBef>
                <a:spcPts val="100"/>
              </a:spcBef>
            </a:pPr>
            <a:r>
              <a:rPr lang="ru-RU" sz="1600" dirty="0" smtClean="0">
                <a:cs typeface="Calibri"/>
              </a:rPr>
              <a:t>К проекту решения </a:t>
            </a:r>
            <a:r>
              <a:rPr sz="1600" spc="-5" dirty="0" smtClean="0">
                <a:cs typeface="Calibri"/>
              </a:rPr>
              <a:t>МО </a:t>
            </a:r>
            <a:r>
              <a:rPr lang="ru-RU" sz="1600" dirty="0" smtClean="0">
                <a:cs typeface="Calibri"/>
              </a:rPr>
              <a:t>«Угранский муниципальный округ» Смоленской области </a:t>
            </a:r>
            <a:r>
              <a:rPr sz="1600" dirty="0" smtClean="0">
                <a:cs typeface="Calibri"/>
              </a:rPr>
              <a:t>«</a:t>
            </a:r>
            <a:r>
              <a:rPr lang="ru-RU" altLang="ru-RU" sz="1600" dirty="0"/>
              <a:t>О бюджете муниципального образования «Угранский </a:t>
            </a:r>
            <a:r>
              <a:rPr lang="ru-RU" altLang="ru-RU" sz="1600" dirty="0" smtClean="0"/>
              <a:t>муниципальный округ» </a:t>
            </a:r>
            <a:r>
              <a:rPr lang="ru-RU" altLang="ru-RU" sz="1600" dirty="0"/>
              <a:t>Смоленской области на </a:t>
            </a:r>
            <a:r>
              <a:rPr lang="ru-RU" altLang="ru-RU" sz="1600" dirty="0" smtClean="0"/>
              <a:t>2025 </a:t>
            </a:r>
            <a:r>
              <a:rPr lang="ru-RU" altLang="ru-RU" sz="1600" dirty="0"/>
              <a:t>год и  на плановый период  </a:t>
            </a:r>
            <a:r>
              <a:rPr lang="ru-RU" altLang="ru-RU" sz="1600" dirty="0" smtClean="0"/>
              <a:t>2026-2027 годов</a:t>
            </a:r>
            <a:endParaRPr sz="1600" dirty="0"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152885" y="6477914"/>
            <a:ext cx="15557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solidFill>
                  <a:srgbClr val="878787"/>
                </a:solidFill>
                <a:latin typeface="Calibri"/>
                <a:cs typeface="Calibri"/>
              </a:rPr>
              <a:t>32</a:t>
            </a:r>
            <a:endParaRPr sz="1200">
              <a:latin typeface="Calibri"/>
              <a:cs typeface="Calibri"/>
            </a:endParaRPr>
          </a:p>
        </p:txBody>
      </p:sp>
      <p:graphicFrame>
        <p:nvGraphicFramePr>
          <p:cNvPr id="6" name="object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485421"/>
              </p:ext>
            </p:extLst>
          </p:nvPr>
        </p:nvGraphicFramePr>
        <p:xfrm>
          <a:off x="495300" y="2186533"/>
          <a:ext cx="10914077" cy="44889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14196"/>
                <a:gridCol w="1294185"/>
                <a:gridCol w="1294185"/>
                <a:gridCol w="1294185"/>
                <a:gridCol w="1266354"/>
                <a:gridCol w="1450972"/>
              </a:tblGrid>
              <a:tr h="76939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600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48895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600" b="1" spc="-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Наименование</a:t>
                      </a:r>
                      <a:r>
                        <a:rPr sz="1600" b="1" spc="-2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показателей</a:t>
                      </a:r>
                      <a:endParaRPr sz="16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Calibri"/>
                        </a:rPr>
                        <a:t>Отчетный финансовый  2023 год</a:t>
                      </a:r>
                      <a:endParaRPr sz="14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Calibri"/>
                        </a:rPr>
                        <a:t>Текущий финансовый 2024 год</a:t>
                      </a:r>
                      <a:endParaRPr sz="14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Проект  2</a:t>
                      </a:r>
                      <a:r>
                        <a:rPr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02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5</a:t>
                      </a:r>
                      <a:r>
                        <a:rPr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год</a:t>
                      </a:r>
                      <a:endParaRPr sz="14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2026 год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(плановый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 период)</a:t>
                      </a:r>
                      <a:endParaRPr sz="16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2027 год</a:t>
                      </a:r>
                    </a:p>
                    <a:p>
                      <a:pPr marL="1270" marR="5778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Calibri"/>
                        </a:rPr>
                        <a:t>(плановый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Calibri"/>
                        </a:rPr>
                        <a:t> период)</a:t>
                      </a:r>
                      <a:endParaRPr lang="ru-RU" sz="16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</a:tr>
              <a:tr h="464342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Доходы,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545226,4</a:t>
                      </a:r>
                    </a:p>
                  </a:txBody>
                  <a:tcPr marL="0" marR="0" marT="60960" marB="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583149,9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60960" marB="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415802,6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60960" marB="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366948,1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60960" marB="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376861,4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60960" marB="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08199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Расходы,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521194,4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461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608916,2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461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515802,6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461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366948,1</a:t>
                      </a:r>
                      <a:endParaRPr lang="ru-RU"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461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376861,4</a:t>
                      </a:r>
                    </a:p>
                  </a:txBody>
                  <a:tcPr marL="0" marR="0" marT="5461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98742">
                <a:tc>
                  <a:txBody>
                    <a:bodyPr/>
                    <a:lstStyle/>
                    <a:p>
                      <a:pPr marL="45085" marR="31559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Дефицит(-), </a:t>
                      </a:r>
                      <a:r>
                        <a:rPr sz="1800" b="0" dirty="0">
                          <a:latin typeface="+mn-lt"/>
                          <a:cs typeface="Calibri"/>
                        </a:rPr>
                        <a:t>Профицит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(+),  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24032,0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-25766,3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84441">
                <a:tc>
                  <a:txBody>
                    <a:bodyPr/>
                    <a:lstStyle/>
                    <a:p>
                      <a:pPr marL="45085" marR="1035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Источники финансирования  </a:t>
                      </a:r>
                      <a:r>
                        <a:rPr sz="1800" b="0" dirty="0">
                          <a:latin typeface="+mn-lt"/>
                          <a:cs typeface="Calibri"/>
                        </a:rPr>
                        <a:t>дефицита,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800" b="0" spc="-10" dirty="0" smtClean="0">
                          <a:latin typeface="+mn-lt"/>
                          <a:cs typeface="Calibri"/>
                        </a:rPr>
                        <a:t>т</a:t>
                      </a:r>
                      <a:r>
                        <a:rPr sz="1800" b="0" spc="-5" dirty="0" err="1" smtClean="0">
                          <a:latin typeface="+mn-lt"/>
                          <a:cs typeface="Calibri"/>
                        </a:rPr>
                        <a:t>ыс.руб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75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24032,0</a:t>
                      </a:r>
                      <a:endParaRPr kumimoji="0" lang="ru-RU" sz="1800" b="0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-25766,3</a:t>
                      </a:r>
                      <a:endParaRPr kumimoji="0" lang="ru-RU" sz="1800" b="0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  <a:endParaRPr kumimoji="0" lang="ru-RU" sz="1800" b="0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</a:p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50161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ru-RU" sz="1800" b="0" dirty="0" smtClean="0">
                          <a:latin typeface="+mn-lt"/>
                          <a:cs typeface="Calibri"/>
                        </a:rPr>
                        <a:t>Остаток </a:t>
                      </a:r>
                      <a:r>
                        <a:rPr sz="1800" b="0" dirty="0" err="1" smtClean="0">
                          <a:latin typeface="+mn-lt"/>
                          <a:cs typeface="Calibri"/>
                        </a:rPr>
                        <a:t>на</a:t>
                      </a:r>
                      <a:r>
                        <a:rPr sz="1800" b="0" spc="20" dirty="0" smtClean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счетах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  <a:p>
                      <a:pPr marL="45085" marR="109220">
                        <a:lnSpc>
                          <a:spcPct val="100000"/>
                        </a:lnSpc>
                      </a:pPr>
                      <a:r>
                        <a:rPr sz="1800" b="0" dirty="0">
                          <a:latin typeface="+mn-lt"/>
                          <a:cs typeface="Calibri"/>
                        </a:rPr>
                        <a:t>по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исполнению </a:t>
                      </a:r>
                      <a:r>
                        <a:rPr sz="1800" b="0" dirty="0">
                          <a:latin typeface="+mn-lt"/>
                          <a:cs typeface="Calibri"/>
                        </a:rPr>
                        <a:t>бюджета на  конец периода,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 err="1">
                          <a:latin typeface="+mn-lt"/>
                          <a:cs typeface="Calibri"/>
                        </a:rPr>
                        <a:t>тыс.руб</a:t>
                      </a:r>
                      <a:r>
                        <a:rPr sz="1800" b="0" spc="-5" dirty="0" smtClean="0">
                          <a:latin typeface="+mn-lt"/>
                          <a:cs typeface="Calibri"/>
                        </a:rPr>
                        <a:t>.</a:t>
                      </a:r>
                      <a:endParaRPr lang="ru-RU" sz="1800" b="0" spc="-5" dirty="0" smtClean="0">
                        <a:latin typeface="+mn-lt"/>
                        <a:cs typeface="Calibri"/>
                      </a:endParaRPr>
                    </a:p>
                  </a:txBody>
                  <a:tcPr marL="0" marR="0" marT="3175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dirty="0" smtClean="0">
                          <a:latin typeface="+mn-lt"/>
                          <a:cs typeface="Times New Roman"/>
                        </a:rPr>
                        <a:t> 45590,5</a:t>
                      </a: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33371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ru-RU" sz="1800" b="0" dirty="0" smtClean="0">
                          <a:latin typeface="+mn-lt"/>
                          <a:cs typeface="Calibri"/>
                        </a:rPr>
                        <a:t>Остаток на</a:t>
                      </a:r>
                      <a:r>
                        <a:rPr lang="ru-RU" sz="1800" b="0" spc="20" dirty="0" smtClean="0"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800" b="0" spc="-5" dirty="0" smtClean="0">
                          <a:latin typeface="+mn-lt"/>
                          <a:cs typeface="Calibri"/>
                        </a:rPr>
                        <a:t>счетах</a:t>
                      </a:r>
                      <a:endParaRPr lang="ru-RU" sz="1800" b="0" dirty="0" smtClean="0">
                        <a:latin typeface="+mn-lt"/>
                        <a:cs typeface="Calibri"/>
                      </a:endParaRPr>
                    </a:p>
                    <a:p>
                      <a:pPr marL="45085" marR="109220">
                        <a:lnSpc>
                          <a:spcPct val="100000"/>
                        </a:lnSpc>
                      </a:pPr>
                      <a:r>
                        <a:rPr lang="ru-RU" sz="1800" b="0" dirty="0" smtClean="0">
                          <a:latin typeface="+mn-lt"/>
                          <a:cs typeface="Calibri"/>
                        </a:rPr>
                        <a:t>по </a:t>
                      </a:r>
                      <a:r>
                        <a:rPr lang="ru-RU" sz="1800" b="0" spc="-5" dirty="0" smtClean="0">
                          <a:latin typeface="+mn-lt"/>
                          <a:cs typeface="Calibri"/>
                        </a:rPr>
                        <a:t>исполнению </a:t>
                      </a:r>
                      <a:r>
                        <a:rPr lang="ru-RU" sz="1800" b="0" dirty="0" smtClean="0">
                          <a:latin typeface="+mn-lt"/>
                          <a:cs typeface="Calibri"/>
                        </a:rPr>
                        <a:t>бюджета на  конец </a:t>
                      </a:r>
                      <a:r>
                        <a:rPr lang="ru-RU" sz="1800" b="0" baseline="0" dirty="0" smtClean="0">
                          <a:latin typeface="+mn-lt"/>
                          <a:cs typeface="Calibri"/>
                        </a:rPr>
                        <a:t>целевые ср-</a:t>
                      </a:r>
                      <a:r>
                        <a:rPr lang="ru-RU" sz="1800" b="0" baseline="0" dirty="0" err="1" smtClean="0">
                          <a:latin typeface="+mn-lt"/>
                          <a:cs typeface="Calibri"/>
                        </a:rPr>
                        <a:t>ва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75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dirty="0" smtClean="0">
                          <a:latin typeface="+mn-lt"/>
                          <a:cs typeface="Times New Roman"/>
                        </a:rPr>
                        <a:t>21974,8</a:t>
                      </a: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63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433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354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67150" y="5095875"/>
            <a:ext cx="5334000" cy="1762125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FE427C19-0383-D54E-B1C3-5FA4A2465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91" y="-107126"/>
            <a:ext cx="1247259" cy="1055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7000" y="-111094"/>
            <a:ext cx="6096000" cy="1059678"/>
          </a:xfr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lang="ru-RU" sz="2400" kern="120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ru-RU" sz="2400" kern="120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latin typeface="Arial" charset="0"/>
                <a:ea typeface="+mn-ea"/>
                <a:cs typeface="+mn-cs"/>
              </a:rPr>
            </a:br>
            <a:r>
              <a:rPr lang="ru-RU" sz="2400" kern="120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latin typeface="Arial" charset="0"/>
                <a:ea typeface="+mn-ea"/>
                <a:cs typeface="+mn-cs"/>
              </a:rPr>
              <a:t>    </a:t>
            </a:r>
            <a:r>
              <a:rPr lang="ru-RU" sz="3000" kern="120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latin typeface="Arial" charset="0"/>
                <a:ea typeface="+mn-ea"/>
                <a:cs typeface="+mn-cs"/>
              </a:rPr>
              <a:t>КОНТАКТНАЯ </a:t>
            </a:r>
            <a:r>
              <a:rPr lang="ru-RU" sz="3000" kern="120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latin typeface="Arial" charset="0"/>
                <a:ea typeface="+mn-ea"/>
                <a:cs typeface="+mn-cs"/>
              </a:rPr>
              <a:t>ИНФОРМАЦИЯ</a:t>
            </a:r>
            <a:br>
              <a:rPr lang="ru-RU" sz="3000" kern="120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latin typeface="Arial" charset="0"/>
                <a:ea typeface="+mn-ea"/>
                <a:cs typeface="+mn-cs"/>
              </a:rPr>
            </a:br>
            <a:endParaRPr lang="ru-RU" sz="3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272" y="847725"/>
            <a:ext cx="11973854" cy="6010274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Clr>
                <a:srgbClr val="37435C"/>
              </a:buClr>
              <a:buNone/>
              <a:defRPr/>
            </a:pPr>
            <a:r>
              <a:rPr lang="ru-RU" sz="1300" kern="1200" dirty="0" smtClean="0">
                <a:cs typeface="+mn-cs"/>
              </a:rPr>
              <a:t>  </a:t>
            </a:r>
            <a:r>
              <a:rPr lang="ru-RU" altLang="ru-RU" sz="1600" b="1" i="1" dirty="0">
                <a:latin typeface="Times New Roman" pitchFamily="18" charset="0"/>
              </a:rPr>
              <a:t>Финансовое управление Администрации муниципального </a:t>
            </a:r>
            <a:r>
              <a:rPr lang="ru-RU" altLang="ru-RU" sz="1600" b="1" i="1" dirty="0" smtClean="0">
                <a:latin typeface="Times New Roman" pitchFamily="18" charset="0"/>
              </a:rPr>
              <a:t>образования</a:t>
            </a:r>
          </a:p>
          <a:p>
            <a:pPr marL="0" indent="0">
              <a:lnSpc>
                <a:spcPct val="80000"/>
              </a:lnSpc>
              <a:buClr>
                <a:srgbClr val="37435C"/>
              </a:buClr>
              <a:buNone/>
              <a:defRPr/>
            </a:pPr>
            <a:r>
              <a:rPr lang="ru-RU" altLang="ru-RU" sz="1600" b="1" i="1" dirty="0" smtClean="0">
                <a:latin typeface="Times New Roman" pitchFamily="18" charset="0"/>
              </a:rPr>
              <a:t> </a:t>
            </a:r>
            <a:r>
              <a:rPr lang="ru-RU" altLang="ru-RU" sz="1600" b="1" i="1" dirty="0">
                <a:latin typeface="Times New Roman" pitchFamily="18" charset="0"/>
              </a:rPr>
              <a:t>«Угранский   район» Смоленской области</a:t>
            </a:r>
            <a:endParaRPr lang="ru-RU" altLang="ru-RU" sz="1600" b="1" i="1" u="sng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400" b="1" i="1" u="sng" dirty="0">
                <a:latin typeface="Times New Roman" pitchFamily="18" charset="0"/>
              </a:rPr>
              <a:t>Адрес:</a:t>
            </a:r>
            <a:r>
              <a:rPr lang="ru-RU" altLang="ru-RU" sz="1400" dirty="0"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1400" b="1" i="1" u="sng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400" b="1" i="1" u="sng" dirty="0"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400" b="1" i="1" u="sng" dirty="0">
                <a:latin typeface="Times New Roman" pitchFamily="18" charset="0"/>
              </a:rPr>
              <a:t>Телефон:</a:t>
            </a:r>
            <a:r>
              <a:rPr lang="ru-RU" altLang="ru-RU" sz="1400" dirty="0">
                <a:latin typeface="Times New Roman" pitchFamily="18" charset="0"/>
              </a:rPr>
              <a:t> +7 (48137) 4-19-44</a:t>
            </a:r>
            <a:endParaRPr lang="ru-RU" altLang="ru-RU" sz="1400" b="1" i="1" u="sng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400" b="1" i="1" u="sng" dirty="0">
                <a:latin typeface="Times New Roman" pitchFamily="18" charset="0"/>
              </a:rPr>
              <a:t>Факс</a:t>
            </a:r>
            <a:r>
              <a:rPr lang="ru-RU" altLang="ru-RU" sz="1400" dirty="0">
                <a:latin typeface="Times New Roman" pitchFamily="18" charset="0"/>
              </a:rPr>
              <a:t>: +7 (48137) 4-12-65</a:t>
            </a:r>
            <a:endParaRPr lang="en-US" altLang="ru-RU" sz="1400" b="1" i="1" u="sng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400" b="1" i="1" u="sng" dirty="0">
                <a:latin typeface="Times New Roman" pitchFamily="18" charset="0"/>
              </a:rPr>
              <a:t>Почта</a:t>
            </a:r>
            <a:r>
              <a:rPr lang="en-US" altLang="ru-RU" sz="1400" dirty="0">
                <a:latin typeface="Times New Roman" pitchFamily="18" charset="0"/>
              </a:rPr>
              <a:t>:    </a:t>
            </a:r>
            <a:r>
              <a:rPr lang="en-US" altLang="ru-RU" sz="1400" b="1" dirty="0">
                <a:latin typeface="Times New Roman" pitchFamily="18" charset="0"/>
              </a:rPr>
              <a:t>fug17.ugra@yandex.ru</a:t>
            </a:r>
            <a:endParaRPr lang="ru-RU" altLang="ru-RU" sz="1400" b="1" i="1" u="sng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400" b="1" i="1" u="sng" dirty="0">
                <a:latin typeface="Times New Roman" pitchFamily="18" charset="0"/>
              </a:rPr>
              <a:t>Режим работы:</a:t>
            </a:r>
            <a:r>
              <a:rPr lang="ru-RU" altLang="ru-RU" sz="1400" dirty="0">
                <a:latin typeface="Times New Roman" pitchFamily="18" charset="0"/>
              </a:rPr>
              <a:t/>
            </a:r>
            <a:br>
              <a:rPr lang="ru-RU" altLang="ru-RU" sz="1400" dirty="0">
                <a:latin typeface="Times New Roman" pitchFamily="18" charset="0"/>
              </a:rPr>
            </a:br>
            <a:r>
              <a:rPr lang="ru-RU" altLang="ru-RU" sz="1400" dirty="0">
                <a:latin typeface="Times New Roman" pitchFamily="18" charset="0"/>
              </a:rPr>
              <a:t>понедельник-пятница: 0</a:t>
            </a:r>
            <a:r>
              <a:rPr lang="en-US" altLang="ru-RU" sz="1400" dirty="0">
                <a:latin typeface="Times New Roman" pitchFamily="18" charset="0"/>
              </a:rPr>
              <a:t>9</a:t>
            </a:r>
            <a:r>
              <a:rPr lang="ru-RU" altLang="ru-RU" sz="1400" dirty="0">
                <a:latin typeface="Times New Roman" pitchFamily="18" charset="0"/>
              </a:rPr>
              <a:t>:00 - 17:</a:t>
            </a:r>
            <a:r>
              <a:rPr lang="en-US" altLang="ru-RU" sz="1400" dirty="0">
                <a:latin typeface="Times New Roman" pitchFamily="18" charset="0"/>
              </a:rPr>
              <a:t>15</a:t>
            </a:r>
            <a:r>
              <a:rPr lang="ru-RU" altLang="ru-RU" sz="1400" dirty="0">
                <a:latin typeface="Times New Roman" pitchFamily="18" charset="0"/>
              </a:rPr>
              <a:t/>
            </a:r>
            <a:br>
              <a:rPr lang="ru-RU" altLang="ru-RU" sz="1400" dirty="0">
                <a:latin typeface="Times New Roman" pitchFamily="18" charset="0"/>
              </a:rPr>
            </a:br>
            <a:r>
              <a:rPr lang="ru-RU" altLang="ru-RU" sz="1400" dirty="0">
                <a:latin typeface="Times New Roman" pitchFamily="18" charset="0"/>
              </a:rPr>
              <a:t>перерыв на обед: 13:00 - 14:00</a:t>
            </a:r>
            <a:br>
              <a:rPr lang="ru-RU" altLang="ru-RU" sz="1400" dirty="0">
                <a:latin typeface="Times New Roman" pitchFamily="18" charset="0"/>
              </a:rPr>
            </a:br>
            <a:r>
              <a:rPr lang="ru-RU" altLang="ru-RU" sz="1400" dirty="0">
                <a:latin typeface="Times New Roman" pitchFamily="18" charset="0"/>
              </a:rPr>
              <a:t>выходные: </a:t>
            </a:r>
            <a:r>
              <a:rPr lang="ru-RU" altLang="ru-RU" sz="1400" dirty="0" smtClean="0">
                <a:latin typeface="Times New Roman" pitchFamily="18" charset="0"/>
              </a:rPr>
              <a:t>суббота-воскресенье</a:t>
            </a:r>
            <a:endParaRPr lang="ru-RU" altLang="ru-RU" sz="1400" b="1" i="1" u="sng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400" b="1" i="1" u="sng" dirty="0"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1400" dirty="0"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400" b="1" i="1" u="sng" dirty="0">
                <a:latin typeface="Times New Roman" pitchFamily="18" charset="0"/>
              </a:rPr>
              <a:t>Вопросы, предложения и отзывы</a:t>
            </a:r>
            <a:r>
              <a:rPr lang="ru-RU" altLang="ru-RU" sz="1400" b="1" i="1" dirty="0">
                <a:latin typeface="Times New Roman" pitchFamily="18" charset="0"/>
              </a:rPr>
              <a:t> </a:t>
            </a:r>
            <a:r>
              <a:rPr lang="ru-RU" altLang="ru-RU" sz="1400" dirty="0"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400" i="1" dirty="0">
                <a:latin typeface="Times New Roman" pitchFamily="18" charset="0"/>
              </a:rPr>
              <a:t>Ведется статистика посещаемости сайта </a:t>
            </a:r>
            <a:endParaRPr lang="ru-RU" altLang="ru-RU" sz="1400" i="1" dirty="0" smtClean="0">
              <a:latin typeface="Times New Roman" pitchFamily="18" charset="0"/>
            </a:endParaRPr>
          </a:p>
          <a:p>
            <a:r>
              <a:rPr lang="ru-RU" sz="1400" b="1" dirty="0" smtClean="0"/>
              <a:t>Официальный </a:t>
            </a:r>
            <a:r>
              <a:rPr lang="ru-RU" sz="1400" b="1" dirty="0"/>
              <a:t>интернет-сайт: </a:t>
            </a:r>
            <a:endParaRPr lang="ru-RU" sz="1400" b="1" i="1" dirty="0" smtClean="0"/>
          </a:p>
          <a:p>
            <a:pPr marL="0" indent="0">
              <a:buNone/>
            </a:pPr>
            <a:r>
              <a:rPr lang="ru-RU" sz="1400" i="1" dirty="0" smtClean="0">
                <a:hlinkClick r:id="rId4"/>
              </a:rPr>
              <a:t>  </a:t>
            </a:r>
            <a:r>
              <a:rPr lang="ru-RU" sz="1400" dirty="0" smtClean="0">
                <a:hlinkClick r:id="rId4"/>
              </a:rPr>
              <a:t> </a:t>
            </a:r>
            <a:r>
              <a:rPr lang="en-US" sz="1400" dirty="0" smtClean="0">
                <a:hlinkClick r:id="rId4"/>
                <a:hlinkMouseOver r:id="rId5"/>
              </a:rPr>
              <a:t>https</a:t>
            </a:r>
            <a:r>
              <a:rPr lang="en-US" sz="1400" dirty="0">
                <a:hlinkClick r:id="rId4"/>
              </a:rPr>
              <a:t>://ugra.admin-smolensk.ru/finansovoe-upravlenie-administracii-municipalnogo-obrazovani/byudzhet-dlya-grazhdan/</a:t>
            </a:r>
            <a:endParaRPr lang="ru-RU" sz="1400" dirty="0"/>
          </a:p>
          <a:p>
            <a:r>
              <a:rPr lang="ru-RU" sz="1400" b="1" dirty="0"/>
              <a:t>Мы в социальных сетях: </a:t>
            </a:r>
            <a:endParaRPr lang="ru-RU" sz="1400" b="1" dirty="0" smtClean="0"/>
          </a:p>
          <a:p>
            <a:pPr marL="0" indent="0">
              <a:buNone/>
            </a:pPr>
            <a:r>
              <a:rPr lang="ru-RU" sz="1400" dirty="0" smtClean="0"/>
              <a:t>«</a:t>
            </a:r>
            <a:r>
              <a:rPr lang="ru-RU" sz="1400" dirty="0" err="1"/>
              <a:t>ВКонтакте</a:t>
            </a:r>
            <a:r>
              <a:rPr lang="ru-RU" sz="1400" dirty="0"/>
              <a:t>» </a:t>
            </a:r>
            <a:r>
              <a:rPr lang="ru-RU" sz="1400" dirty="0" smtClean="0"/>
              <a:t>:</a:t>
            </a:r>
          </a:p>
          <a:p>
            <a:pPr marL="0" indent="0">
              <a:buNone/>
            </a:pPr>
            <a:r>
              <a:rPr lang="en-US" altLang="ru-RU" sz="1400" b="1" i="1" dirty="0">
                <a:latin typeface="Times New Roman" pitchFamily="18" charset="0"/>
                <a:hlinkClick r:id="rId6"/>
              </a:rPr>
              <a:t>https://</a:t>
            </a:r>
            <a:r>
              <a:rPr lang="en-US" altLang="ru-RU" sz="1400" b="1" i="1" dirty="0">
                <a:latin typeface="Times New Roman" pitchFamily="18" charset="0"/>
                <a:hlinkClick r:id="rId6"/>
                <a:hlinkMouseOver r:id="rId7"/>
              </a:rPr>
              <a:t>vk.com/public217462141</a:t>
            </a:r>
            <a:endParaRPr lang="ru-RU" b="1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31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object 17"/>
          <p:cNvGrpSpPr/>
          <p:nvPr/>
        </p:nvGrpSpPr>
        <p:grpSpPr>
          <a:xfrm>
            <a:off x="10596508" y="5298614"/>
            <a:ext cx="1602105" cy="1565910"/>
            <a:chOff x="10596508" y="5298614"/>
            <a:chExt cx="1602105" cy="1565910"/>
          </a:xfrm>
        </p:grpSpPr>
        <p:sp>
          <p:nvSpPr>
            <p:cNvPr id="18" name="object 18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1589141" y="0"/>
                  </a:moveTo>
                  <a:lnTo>
                    <a:pt x="0" y="1553035"/>
                  </a:lnTo>
                  <a:lnTo>
                    <a:pt x="1589141" y="1553035"/>
                  </a:lnTo>
                  <a:lnTo>
                    <a:pt x="1589141" y="0"/>
                  </a:lnTo>
                  <a:close/>
                </a:path>
              </a:pathLst>
            </a:custGeom>
            <a:solidFill>
              <a:srgbClr val="005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0" y="1553035"/>
                  </a:moveTo>
                  <a:lnTo>
                    <a:pt x="1589141" y="0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object 2"/>
          <p:cNvSpPr/>
          <p:nvPr/>
        </p:nvSpPr>
        <p:spPr>
          <a:xfrm>
            <a:off x="0" y="0"/>
            <a:ext cx="12191999" cy="8465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64024" y="0"/>
            <a:ext cx="2869565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spc="-5" dirty="0"/>
              <a:t>Глоссарий</a:t>
            </a:r>
            <a:endParaRPr sz="5000" dirty="0"/>
          </a:p>
        </p:txBody>
      </p:sp>
      <p:sp>
        <p:nvSpPr>
          <p:cNvPr id="4" name="object 4"/>
          <p:cNvSpPr txBox="1"/>
          <p:nvPr/>
        </p:nvSpPr>
        <p:spPr>
          <a:xfrm>
            <a:off x="3156966" y="1225041"/>
            <a:ext cx="5878195" cy="1137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Calibri"/>
                <a:cs typeface="Calibri"/>
              </a:rPr>
              <a:t>Межбюджетные</a:t>
            </a:r>
            <a:r>
              <a:rPr sz="3600" b="1" spc="-45" dirty="0">
                <a:latin typeface="Calibri"/>
                <a:cs typeface="Calibri"/>
              </a:rPr>
              <a:t> </a:t>
            </a:r>
            <a:r>
              <a:rPr sz="3600" b="1" spc="-5" dirty="0">
                <a:latin typeface="Calibri"/>
                <a:cs typeface="Calibri"/>
              </a:rPr>
              <a:t>трансферты</a:t>
            </a:r>
            <a:endParaRPr sz="3600">
              <a:latin typeface="Calibri"/>
              <a:cs typeface="Calibri"/>
            </a:endParaRPr>
          </a:p>
          <a:p>
            <a:pPr marL="149225" marR="145415" algn="ctr">
              <a:lnSpc>
                <a:spcPct val="100000"/>
              </a:lnSpc>
              <a:spcBef>
                <a:spcPts val="105"/>
              </a:spcBef>
            </a:pPr>
            <a:r>
              <a:rPr sz="1800" spc="-5" dirty="0">
                <a:latin typeface="Calibri"/>
                <a:cs typeface="Calibri"/>
              </a:rPr>
              <a:t>Денежные средства, перечисляемые </a:t>
            </a:r>
            <a:r>
              <a:rPr sz="1800" dirty="0">
                <a:latin typeface="Calibri"/>
                <a:cs typeface="Calibri"/>
              </a:rPr>
              <a:t>из </a:t>
            </a:r>
            <a:r>
              <a:rPr sz="1800" spc="-5" dirty="0">
                <a:latin typeface="Calibri"/>
                <a:cs typeface="Calibri"/>
              </a:rPr>
              <a:t>одного </a:t>
            </a:r>
            <a:r>
              <a:rPr sz="1800" dirty="0">
                <a:latin typeface="Calibri"/>
                <a:cs typeface="Calibri"/>
              </a:rPr>
              <a:t>бюджета  бюджетной </a:t>
            </a:r>
            <a:r>
              <a:rPr sz="1800" spc="-5" dirty="0">
                <a:latin typeface="Calibri"/>
                <a:cs typeface="Calibri"/>
              </a:rPr>
              <a:t>системы Российской Федерации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другому.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09008" y="3725926"/>
            <a:ext cx="3175635" cy="15576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libri"/>
                <a:cs typeface="Calibri"/>
              </a:rPr>
              <a:t>Субвенции</a:t>
            </a:r>
            <a:endParaRPr sz="2800">
              <a:latin typeface="Calibri"/>
              <a:cs typeface="Calibri"/>
            </a:endParaRPr>
          </a:p>
          <a:p>
            <a:pPr marL="52069" algn="ctr">
              <a:lnSpc>
                <a:spcPct val="100000"/>
              </a:lnSpc>
              <a:spcBef>
                <a:spcPts val="65"/>
              </a:spcBef>
            </a:pPr>
            <a:r>
              <a:rPr sz="1800" spc="-5" dirty="0">
                <a:latin typeface="Calibri"/>
                <a:cs typeface="Calibri"/>
              </a:rPr>
              <a:t>Предоставляются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на</a:t>
            </a:r>
            <a:endParaRPr sz="1800">
              <a:latin typeface="Calibri"/>
              <a:cs typeface="Calibri"/>
            </a:endParaRPr>
          </a:p>
          <a:p>
            <a:pPr marL="12065" marR="5080" algn="ctr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финансирование «переданных»  </a:t>
            </a:r>
            <a:r>
              <a:rPr sz="1800" dirty="0">
                <a:latin typeface="Calibri"/>
                <a:cs typeface="Calibri"/>
              </a:rPr>
              <a:t>другим </a:t>
            </a:r>
            <a:r>
              <a:rPr sz="1800" spc="-5" dirty="0">
                <a:latin typeface="Calibri"/>
                <a:cs typeface="Calibri"/>
              </a:rPr>
              <a:t>публично-правовым  образованием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полномочий.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65032" y="3725926"/>
            <a:ext cx="3591560" cy="15576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libri"/>
                <a:cs typeface="Calibri"/>
              </a:rPr>
              <a:t>Дотации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65"/>
              </a:spcBef>
            </a:pPr>
            <a:r>
              <a:rPr sz="1800" spc="-5" dirty="0">
                <a:latin typeface="Calibri"/>
                <a:cs typeface="Calibri"/>
              </a:rPr>
              <a:t>Предоставляются </a:t>
            </a:r>
            <a:r>
              <a:rPr sz="1800" dirty="0">
                <a:latin typeface="Calibri"/>
                <a:cs typeface="Calibri"/>
              </a:rPr>
              <a:t>на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безвозмездной</a:t>
            </a:r>
            <a:endParaRPr sz="1800">
              <a:latin typeface="Calibri"/>
              <a:cs typeface="Calibri"/>
            </a:endParaRPr>
          </a:p>
          <a:p>
            <a:pPr marL="143510" marR="135890" indent="-635" algn="ctr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и безвозвратной </a:t>
            </a:r>
            <a:r>
              <a:rPr sz="1800" spc="-5" dirty="0">
                <a:latin typeface="Calibri"/>
                <a:cs typeface="Calibri"/>
              </a:rPr>
              <a:t>основе </a:t>
            </a:r>
            <a:r>
              <a:rPr sz="1800" dirty="0">
                <a:latin typeface="Calibri"/>
                <a:cs typeface="Calibri"/>
              </a:rPr>
              <a:t>без  </a:t>
            </a:r>
            <a:r>
              <a:rPr sz="1800" spc="-5" dirty="0">
                <a:latin typeface="Calibri"/>
                <a:cs typeface="Calibri"/>
              </a:rPr>
              <a:t>определения конкретной </a:t>
            </a:r>
            <a:r>
              <a:rPr sz="1800" dirty="0">
                <a:latin typeface="Calibri"/>
                <a:cs typeface="Calibri"/>
              </a:rPr>
              <a:t>цели их  </a:t>
            </a:r>
            <a:r>
              <a:rPr sz="1800" spc="-5" dirty="0">
                <a:latin typeface="Calibri"/>
                <a:cs typeface="Calibri"/>
              </a:rPr>
              <a:t>использования.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7095" y="3725926"/>
            <a:ext cx="2954655" cy="12833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4549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libri"/>
                <a:cs typeface="Calibri"/>
              </a:rPr>
              <a:t>Субсидии</a:t>
            </a:r>
            <a:endParaRPr sz="2800">
              <a:latin typeface="Calibri"/>
              <a:cs typeface="Calibri"/>
            </a:endParaRPr>
          </a:p>
          <a:p>
            <a:pPr marL="61594" marR="5080" indent="-49530" algn="just">
              <a:lnSpc>
                <a:spcPct val="100000"/>
              </a:lnSpc>
              <a:spcBef>
                <a:spcPts val="65"/>
              </a:spcBef>
            </a:pPr>
            <a:r>
              <a:rPr sz="1800" spc="-5" dirty="0">
                <a:latin typeface="Calibri"/>
                <a:cs typeface="Calibri"/>
              </a:rPr>
              <a:t>Предоставляются </a:t>
            </a:r>
            <a:r>
              <a:rPr sz="1800" dirty="0">
                <a:latin typeface="Calibri"/>
                <a:cs typeface="Calibri"/>
              </a:rPr>
              <a:t>на условиях  </a:t>
            </a:r>
            <a:r>
              <a:rPr sz="1800" spc="-5" dirty="0">
                <a:latin typeface="Calibri"/>
                <a:cs typeface="Calibri"/>
              </a:rPr>
              <a:t>долевого софинансирования  расходов других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бюджетов.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977073" y="2868146"/>
            <a:ext cx="745490" cy="810895"/>
            <a:chOff x="5977073" y="2868146"/>
            <a:chExt cx="745490" cy="810895"/>
          </a:xfrm>
        </p:grpSpPr>
        <p:sp>
          <p:nvSpPr>
            <p:cNvPr id="9" name="object 9"/>
            <p:cNvSpPr/>
            <p:nvPr/>
          </p:nvSpPr>
          <p:spPr>
            <a:xfrm>
              <a:off x="5977073" y="2868146"/>
              <a:ext cx="745344" cy="8107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977127" y="2868167"/>
              <a:ext cx="661670" cy="718185"/>
            </a:xfrm>
            <a:custGeom>
              <a:avLst/>
              <a:gdLst/>
              <a:ahLst/>
              <a:cxnLst/>
              <a:rect l="l" t="t" r="r" b="b"/>
              <a:pathLst>
                <a:path w="661670" h="718185">
                  <a:moveTo>
                    <a:pt x="359918" y="0"/>
                  </a:moveTo>
                  <a:lnTo>
                    <a:pt x="2412" y="0"/>
                  </a:lnTo>
                  <a:lnTo>
                    <a:pt x="0" y="2412"/>
                  </a:lnTo>
                  <a:lnTo>
                    <a:pt x="0" y="715391"/>
                  </a:lnTo>
                  <a:lnTo>
                    <a:pt x="2412" y="717804"/>
                  </a:lnTo>
                  <a:lnTo>
                    <a:pt x="552450" y="717804"/>
                  </a:lnTo>
                  <a:lnTo>
                    <a:pt x="554990" y="715391"/>
                  </a:lnTo>
                  <a:lnTo>
                    <a:pt x="554990" y="570865"/>
                  </a:lnTo>
                  <a:lnTo>
                    <a:pt x="252984" y="570865"/>
                  </a:lnTo>
                  <a:lnTo>
                    <a:pt x="248158" y="566039"/>
                  </a:lnTo>
                  <a:lnTo>
                    <a:pt x="250317" y="561340"/>
                  </a:lnTo>
                  <a:lnTo>
                    <a:pt x="305943" y="435483"/>
                  </a:lnTo>
                  <a:lnTo>
                    <a:pt x="309499" y="428117"/>
                  </a:lnTo>
                  <a:lnTo>
                    <a:pt x="314198" y="421386"/>
                  </a:lnTo>
                  <a:lnTo>
                    <a:pt x="541908" y="193929"/>
                  </a:lnTo>
                  <a:lnTo>
                    <a:pt x="363220" y="193929"/>
                  </a:lnTo>
                  <a:lnTo>
                    <a:pt x="360807" y="191643"/>
                  </a:lnTo>
                  <a:lnTo>
                    <a:pt x="360807" y="889"/>
                  </a:lnTo>
                  <a:lnTo>
                    <a:pt x="359918" y="0"/>
                  </a:lnTo>
                  <a:close/>
                </a:path>
                <a:path w="661670" h="718185">
                  <a:moveTo>
                    <a:pt x="554990" y="346075"/>
                  </a:moveTo>
                  <a:lnTo>
                    <a:pt x="400938" y="499872"/>
                  </a:lnTo>
                  <a:lnTo>
                    <a:pt x="395224" y="505714"/>
                  </a:lnTo>
                  <a:lnTo>
                    <a:pt x="388493" y="510413"/>
                  </a:lnTo>
                  <a:lnTo>
                    <a:pt x="381000" y="513842"/>
                  </a:lnTo>
                  <a:lnTo>
                    <a:pt x="257556" y="568579"/>
                  </a:lnTo>
                  <a:lnTo>
                    <a:pt x="252984" y="570865"/>
                  </a:lnTo>
                  <a:lnTo>
                    <a:pt x="554990" y="570865"/>
                  </a:lnTo>
                  <a:lnTo>
                    <a:pt x="554990" y="346075"/>
                  </a:lnTo>
                  <a:close/>
                </a:path>
                <a:path w="661670" h="718185">
                  <a:moveTo>
                    <a:pt x="328930" y="445897"/>
                  </a:moveTo>
                  <a:lnTo>
                    <a:pt x="328295" y="445897"/>
                  </a:lnTo>
                  <a:lnTo>
                    <a:pt x="327787" y="446024"/>
                  </a:lnTo>
                  <a:lnTo>
                    <a:pt x="327151" y="446405"/>
                  </a:lnTo>
                  <a:lnTo>
                    <a:pt x="326898" y="447040"/>
                  </a:lnTo>
                  <a:lnTo>
                    <a:pt x="288798" y="527685"/>
                  </a:lnTo>
                  <a:lnTo>
                    <a:pt x="287909" y="529336"/>
                  </a:lnTo>
                  <a:lnTo>
                    <a:pt x="289687" y="530987"/>
                  </a:lnTo>
                  <a:lnTo>
                    <a:pt x="291211" y="530225"/>
                  </a:lnTo>
                  <a:lnTo>
                    <a:pt x="372110" y="492125"/>
                  </a:lnTo>
                  <a:lnTo>
                    <a:pt x="373252" y="491490"/>
                  </a:lnTo>
                  <a:lnTo>
                    <a:pt x="373507" y="489839"/>
                  </a:lnTo>
                  <a:lnTo>
                    <a:pt x="330073" y="446405"/>
                  </a:lnTo>
                  <a:lnTo>
                    <a:pt x="329564" y="446024"/>
                  </a:lnTo>
                  <a:lnTo>
                    <a:pt x="328930" y="445897"/>
                  </a:lnTo>
                  <a:close/>
                </a:path>
                <a:path w="661670" h="718185">
                  <a:moveTo>
                    <a:pt x="563245" y="207645"/>
                  </a:moveTo>
                  <a:lnTo>
                    <a:pt x="562228" y="207645"/>
                  </a:lnTo>
                  <a:lnTo>
                    <a:pt x="561721" y="207899"/>
                  </a:lnTo>
                  <a:lnTo>
                    <a:pt x="343916" y="425450"/>
                  </a:lnTo>
                  <a:lnTo>
                    <a:pt x="343916" y="426593"/>
                  </a:lnTo>
                  <a:lnTo>
                    <a:pt x="390906" y="473456"/>
                  </a:lnTo>
                  <a:lnTo>
                    <a:pt x="391668" y="474345"/>
                  </a:lnTo>
                  <a:lnTo>
                    <a:pt x="392811" y="474345"/>
                  </a:lnTo>
                  <a:lnTo>
                    <a:pt x="393573" y="473456"/>
                  </a:lnTo>
                  <a:lnTo>
                    <a:pt x="610235" y="257175"/>
                  </a:lnTo>
                  <a:lnTo>
                    <a:pt x="610997" y="256286"/>
                  </a:lnTo>
                  <a:lnTo>
                    <a:pt x="610997" y="255143"/>
                  </a:lnTo>
                  <a:lnTo>
                    <a:pt x="563752" y="207899"/>
                  </a:lnTo>
                  <a:lnTo>
                    <a:pt x="563245" y="207645"/>
                  </a:lnTo>
                  <a:close/>
                </a:path>
                <a:path w="661670" h="718185">
                  <a:moveTo>
                    <a:pt x="624077" y="156972"/>
                  </a:moveTo>
                  <a:lnTo>
                    <a:pt x="619505" y="157099"/>
                  </a:lnTo>
                  <a:lnTo>
                    <a:pt x="614933" y="157353"/>
                  </a:lnTo>
                  <a:lnTo>
                    <a:pt x="610362" y="159258"/>
                  </a:lnTo>
                  <a:lnTo>
                    <a:pt x="580263" y="189357"/>
                  </a:lnTo>
                  <a:lnTo>
                    <a:pt x="580263" y="190627"/>
                  </a:lnTo>
                  <a:lnTo>
                    <a:pt x="627888" y="238252"/>
                  </a:lnTo>
                  <a:lnTo>
                    <a:pt x="629157" y="238252"/>
                  </a:lnTo>
                  <a:lnTo>
                    <a:pt x="655574" y="211709"/>
                  </a:lnTo>
                  <a:lnTo>
                    <a:pt x="659806" y="205672"/>
                  </a:lnTo>
                  <a:lnTo>
                    <a:pt x="661431" y="198945"/>
                  </a:lnTo>
                  <a:lnTo>
                    <a:pt x="660413" y="192313"/>
                  </a:lnTo>
                  <a:lnTo>
                    <a:pt x="656717" y="186562"/>
                  </a:lnTo>
                  <a:lnTo>
                    <a:pt x="628650" y="158496"/>
                  </a:lnTo>
                  <a:lnTo>
                    <a:pt x="624077" y="156972"/>
                  </a:lnTo>
                  <a:close/>
                </a:path>
                <a:path w="661670" h="718185">
                  <a:moveTo>
                    <a:pt x="386588" y="2540"/>
                  </a:moveTo>
                  <a:lnTo>
                    <a:pt x="385825" y="2794"/>
                  </a:lnTo>
                  <a:lnTo>
                    <a:pt x="385191" y="3175"/>
                  </a:lnTo>
                  <a:lnTo>
                    <a:pt x="384683" y="3810"/>
                  </a:lnTo>
                  <a:lnTo>
                    <a:pt x="384683" y="167767"/>
                  </a:lnTo>
                  <a:lnTo>
                    <a:pt x="387096" y="170180"/>
                  </a:lnTo>
                  <a:lnTo>
                    <a:pt x="552069" y="170180"/>
                  </a:lnTo>
                  <a:lnTo>
                    <a:pt x="552830" y="168148"/>
                  </a:lnTo>
                  <a:lnTo>
                    <a:pt x="551688" y="166878"/>
                  </a:lnTo>
                  <a:lnTo>
                    <a:pt x="387350" y="2667"/>
                  </a:lnTo>
                  <a:lnTo>
                    <a:pt x="386588" y="254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9829701" y="2842167"/>
            <a:ext cx="678815" cy="852169"/>
            <a:chOff x="9829701" y="2842167"/>
            <a:chExt cx="678815" cy="852169"/>
          </a:xfrm>
        </p:grpSpPr>
        <p:sp>
          <p:nvSpPr>
            <p:cNvPr id="12" name="object 12"/>
            <p:cNvSpPr/>
            <p:nvPr/>
          </p:nvSpPr>
          <p:spPr>
            <a:xfrm>
              <a:off x="9829701" y="2842167"/>
              <a:ext cx="678390" cy="85208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829800" y="2842259"/>
              <a:ext cx="594360" cy="768350"/>
            </a:xfrm>
            <a:custGeom>
              <a:avLst/>
              <a:gdLst/>
              <a:ahLst/>
              <a:cxnLst/>
              <a:rect l="l" t="t" r="r" b="b"/>
              <a:pathLst>
                <a:path w="594359" h="768350">
                  <a:moveTo>
                    <a:pt x="385445" y="0"/>
                  </a:moveTo>
                  <a:lnTo>
                    <a:pt x="2667" y="0"/>
                  </a:lnTo>
                  <a:lnTo>
                    <a:pt x="0" y="2539"/>
                  </a:lnTo>
                  <a:lnTo>
                    <a:pt x="0" y="765556"/>
                  </a:lnTo>
                  <a:lnTo>
                    <a:pt x="2667" y="768095"/>
                  </a:lnTo>
                  <a:lnTo>
                    <a:pt x="591693" y="768095"/>
                  </a:lnTo>
                  <a:lnTo>
                    <a:pt x="594359" y="765556"/>
                  </a:lnTo>
                  <a:lnTo>
                    <a:pt x="594359" y="599313"/>
                  </a:lnTo>
                  <a:lnTo>
                    <a:pt x="235203" y="599313"/>
                  </a:lnTo>
                  <a:lnTo>
                    <a:pt x="97917" y="462406"/>
                  </a:lnTo>
                  <a:lnTo>
                    <a:pt x="97917" y="460882"/>
                  </a:lnTo>
                  <a:lnTo>
                    <a:pt x="141858" y="417194"/>
                  </a:lnTo>
                  <a:lnTo>
                    <a:pt x="142621" y="416305"/>
                  </a:lnTo>
                  <a:lnTo>
                    <a:pt x="327568" y="416305"/>
                  </a:lnTo>
                  <a:lnTo>
                    <a:pt x="449706" y="294386"/>
                  </a:lnTo>
                  <a:lnTo>
                    <a:pt x="450342" y="294131"/>
                  </a:lnTo>
                  <a:lnTo>
                    <a:pt x="594359" y="294131"/>
                  </a:lnTo>
                  <a:lnTo>
                    <a:pt x="594359" y="208534"/>
                  </a:lnTo>
                  <a:lnTo>
                    <a:pt x="593344" y="207517"/>
                  </a:lnTo>
                  <a:lnTo>
                    <a:pt x="389000" y="207517"/>
                  </a:lnTo>
                  <a:lnTo>
                    <a:pt x="386460" y="204977"/>
                  </a:lnTo>
                  <a:lnTo>
                    <a:pt x="386460" y="888"/>
                  </a:lnTo>
                  <a:lnTo>
                    <a:pt x="385445" y="0"/>
                  </a:lnTo>
                  <a:close/>
                </a:path>
                <a:path w="594359" h="768350">
                  <a:moveTo>
                    <a:pt x="594359" y="294131"/>
                  </a:moveTo>
                  <a:lnTo>
                    <a:pt x="451484" y="294131"/>
                  </a:lnTo>
                  <a:lnTo>
                    <a:pt x="451993" y="294386"/>
                  </a:lnTo>
                  <a:lnTo>
                    <a:pt x="496316" y="338581"/>
                  </a:lnTo>
                  <a:lnTo>
                    <a:pt x="496316" y="339978"/>
                  </a:lnTo>
                  <a:lnTo>
                    <a:pt x="236600" y="599313"/>
                  </a:lnTo>
                  <a:lnTo>
                    <a:pt x="594359" y="599313"/>
                  </a:lnTo>
                  <a:lnTo>
                    <a:pt x="594359" y="294131"/>
                  </a:lnTo>
                  <a:close/>
                </a:path>
                <a:path w="594359" h="768350">
                  <a:moveTo>
                    <a:pt x="327568" y="416305"/>
                  </a:moveTo>
                  <a:lnTo>
                    <a:pt x="144145" y="416305"/>
                  </a:lnTo>
                  <a:lnTo>
                    <a:pt x="234315" y="506349"/>
                  </a:lnTo>
                  <a:lnTo>
                    <a:pt x="235076" y="507238"/>
                  </a:lnTo>
                  <a:lnTo>
                    <a:pt x="236474" y="507238"/>
                  </a:lnTo>
                  <a:lnTo>
                    <a:pt x="327568" y="416305"/>
                  </a:lnTo>
                  <a:close/>
                </a:path>
                <a:path w="594359" h="768350">
                  <a:moveTo>
                    <a:pt x="414020" y="2793"/>
                  </a:moveTo>
                  <a:lnTo>
                    <a:pt x="412496" y="3301"/>
                  </a:lnTo>
                  <a:lnTo>
                    <a:pt x="411988" y="4063"/>
                  </a:lnTo>
                  <a:lnTo>
                    <a:pt x="411988" y="179450"/>
                  </a:lnTo>
                  <a:lnTo>
                    <a:pt x="414527" y="182117"/>
                  </a:lnTo>
                  <a:lnTo>
                    <a:pt x="591184" y="182117"/>
                  </a:lnTo>
                  <a:lnTo>
                    <a:pt x="592074" y="179831"/>
                  </a:lnTo>
                  <a:lnTo>
                    <a:pt x="414908" y="2920"/>
                  </a:lnTo>
                  <a:lnTo>
                    <a:pt x="414020" y="279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961329" y="2833025"/>
            <a:ext cx="690880" cy="870585"/>
            <a:chOff x="1961329" y="2833025"/>
            <a:chExt cx="690880" cy="870585"/>
          </a:xfrm>
        </p:grpSpPr>
        <p:sp>
          <p:nvSpPr>
            <p:cNvPr id="15" name="object 15"/>
            <p:cNvSpPr/>
            <p:nvPr/>
          </p:nvSpPr>
          <p:spPr>
            <a:xfrm>
              <a:off x="1961329" y="2833025"/>
              <a:ext cx="690489" cy="87037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961387" y="2833116"/>
              <a:ext cx="607060" cy="786765"/>
            </a:xfrm>
            <a:custGeom>
              <a:avLst/>
              <a:gdLst/>
              <a:ahLst/>
              <a:cxnLst/>
              <a:rect l="l" t="t" r="r" b="b"/>
              <a:pathLst>
                <a:path w="607060" h="786764">
                  <a:moveTo>
                    <a:pt x="393445" y="0"/>
                  </a:moveTo>
                  <a:lnTo>
                    <a:pt x="2667" y="0"/>
                  </a:lnTo>
                  <a:lnTo>
                    <a:pt x="0" y="2667"/>
                  </a:lnTo>
                  <a:lnTo>
                    <a:pt x="0" y="783717"/>
                  </a:lnTo>
                  <a:lnTo>
                    <a:pt x="2667" y="786384"/>
                  </a:lnTo>
                  <a:lnTo>
                    <a:pt x="603885" y="786384"/>
                  </a:lnTo>
                  <a:lnTo>
                    <a:pt x="606551" y="783717"/>
                  </a:lnTo>
                  <a:lnTo>
                    <a:pt x="606551" y="616712"/>
                  </a:lnTo>
                  <a:lnTo>
                    <a:pt x="109219" y="616712"/>
                  </a:lnTo>
                  <a:lnTo>
                    <a:pt x="108204" y="615696"/>
                  </a:lnTo>
                  <a:lnTo>
                    <a:pt x="108076" y="578738"/>
                  </a:lnTo>
                  <a:lnTo>
                    <a:pt x="109219" y="577596"/>
                  </a:lnTo>
                  <a:lnTo>
                    <a:pt x="606551" y="577596"/>
                  </a:lnTo>
                  <a:lnTo>
                    <a:pt x="606551" y="551561"/>
                  </a:lnTo>
                  <a:lnTo>
                    <a:pt x="171323" y="551561"/>
                  </a:lnTo>
                  <a:lnTo>
                    <a:pt x="170532" y="550545"/>
                  </a:lnTo>
                  <a:lnTo>
                    <a:pt x="170434" y="417449"/>
                  </a:lnTo>
                  <a:lnTo>
                    <a:pt x="171323" y="416433"/>
                  </a:lnTo>
                  <a:lnTo>
                    <a:pt x="268859" y="416433"/>
                  </a:lnTo>
                  <a:lnTo>
                    <a:pt x="268859" y="268478"/>
                  </a:lnTo>
                  <a:lnTo>
                    <a:pt x="269875" y="267462"/>
                  </a:lnTo>
                  <a:lnTo>
                    <a:pt x="606551" y="267462"/>
                  </a:lnTo>
                  <a:lnTo>
                    <a:pt x="606551" y="213487"/>
                  </a:lnTo>
                  <a:lnTo>
                    <a:pt x="605536" y="212471"/>
                  </a:lnTo>
                  <a:lnTo>
                    <a:pt x="397001" y="212471"/>
                  </a:lnTo>
                  <a:lnTo>
                    <a:pt x="394335" y="209931"/>
                  </a:lnTo>
                  <a:lnTo>
                    <a:pt x="394335" y="888"/>
                  </a:lnTo>
                  <a:lnTo>
                    <a:pt x="393445" y="0"/>
                  </a:lnTo>
                  <a:close/>
                </a:path>
                <a:path w="607060" h="786764">
                  <a:moveTo>
                    <a:pt x="606551" y="577596"/>
                  </a:moveTo>
                  <a:lnTo>
                    <a:pt x="497205" y="577596"/>
                  </a:lnTo>
                  <a:lnTo>
                    <a:pt x="498220" y="578738"/>
                  </a:lnTo>
                  <a:lnTo>
                    <a:pt x="498348" y="615696"/>
                  </a:lnTo>
                  <a:lnTo>
                    <a:pt x="497331" y="616712"/>
                  </a:lnTo>
                  <a:lnTo>
                    <a:pt x="606551" y="616712"/>
                  </a:lnTo>
                  <a:lnTo>
                    <a:pt x="606551" y="577596"/>
                  </a:lnTo>
                  <a:close/>
                </a:path>
                <a:path w="607060" h="786764">
                  <a:moveTo>
                    <a:pt x="268859" y="416433"/>
                  </a:moveTo>
                  <a:lnTo>
                    <a:pt x="237998" y="416433"/>
                  </a:lnTo>
                  <a:lnTo>
                    <a:pt x="239013" y="417449"/>
                  </a:lnTo>
                  <a:lnTo>
                    <a:pt x="238901" y="550545"/>
                  </a:lnTo>
                  <a:lnTo>
                    <a:pt x="237998" y="551561"/>
                  </a:lnTo>
                  <a:lnTo>
                    <a:pt x="269875" y="551561"/>
                  </a:lnTo>
                  <a:lnTo>
                    <a:pt x="268971" y="550545"/>
                  </a:lnTo>
                  <a:lnTo>
                    <a:pt x="268859" y="416433"/>
                  </a:lnTo>
                  <a:close/>
                </a:path>
                <a:path w="607060" h="786764">
                  <a:moveTo>
                    <a:pt x="606551" y="267462"/>
                  </a:moveTo>
                  <a:lnTo>
                    <a:pt x="336550" y="267462"/>
                  </a:lnTo>
                  <a:lnTo>
                    <a:pt x="337438" y="268478"/>
                  </a:lnTo>
                  <a:lnTo>
                    <a:pt x="337340" y="550545"/>
                  </a:lnTo>
                  <a:lnTo>
                    <a:pt x="336550" y="551561"/>
                  </a:lnTo>
                  <a:lnTo>
                    <a:pt x="368426" y="551561"/>
                  </a:lnTo>
                  <a:lnTo>
                    <a:pt x="367411" y="550545"/>
                  </a:lnTo>
                  <a:lnTo>
                    <a:pt x="367411" y="350138"/>
                  </a:lnTo>
                  <a:lnTo>
                    <a:pt x="368426" y="349123"/>
                  </a:lnTo>
                  <a:lnTo>
                    <a:pt x="606551" y="349123"/>
                  </a:lnTo>
                  <a:lnTo>
                    <a:pt x="606551" y="267462"/>
                  </a:lnTo>
                  <a:close/>
                </a:path>
                <a:path w="607060" h="786764">
                  <a:moveTo>
                    <a:pt x="606551" y="349123"/>
                  </a:moveTo>
                  <a:lnTo>
                    <a:pt x="434975" y="349123"/>
                  </a:lnTo>
                  <a:lnTo>
                    <a:pt x="435991" y="350138"/>
                  </a:lnTo>
                  <a:lnTo>
                    <a:pt x="435991" y="550545"/>
                  </a:lnTo>
                  <a:lnTo>
                    <a:pt x="434975" y="551561"/>
                  </a:lnTo>
                  <a:lnTo>
                    <a:pt x="606551" y="551561"/>
                  </a:lnTo>
                  <a:lnTo>
                    <a:pt x="606551" y="349123"/>
                  </a:lnTo>
                  <a:close/>
                </a:path>
                <a:path w="607060" h="786764">
                  <a:moveTo>
                    <a:pt x="422529" y="2794"/>
                  </a:moveTo>
                  <a:lnTo>
                    <a:pt x="421767" y="3175"/>
                  </a:lnTo>
                  <a:lnTo>
                    <a:pt x="421005" y="3429"/>
                  </a:lnTo>
                  <a:lnTo>
                    <a:pt x="420497" y="4191"/>
                  </a:lnTo>
                  <a:lnTo>
                    <a:pt x="420497" y="183769"/>
                  </a:lnTo>
                  <a:lnTo>
                    <a:pt x="423163" y="186436"/>
                  </a:lnTo>
                  <a:lnTo>
                    <a:pt x="603376" y="186436"/>
                  </a:lnTo>
                  <a:lnTo>
                    <a:pt x="604266" y="184150"/>
                  </a:lnTo>
                  <a:lnTo>
                    <a:pt x="602995" y="182753"/>
                  </a:lnTo>
                  <a:lnTo>
                    <a:pt x="423418" y="2921"/>
                  </a:lnTo>
                  <a:lnTo>
                    <a:pt x="422529" y="2794"/>
                  </a:lnTo>
                  <a:close/>
                </a:path>
              </a:pathLst>
            </a:custGeom>
            <a:solidFill>
              <a:srgbClr val="FFC00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9448799" y="6514432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543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трелка вниз 14"/>
          <p:cNvSpPr/>
          <p:nvPr/>
        </p:nvSpPr>
        <p:spPr>
          <a:xfrm>
            <a:off x="6119030" y="3723969"/>
            <a:ext cx="504759" cy="679177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213077" y="1148034"/>
            <a:ext cx="4119074" cy="2694471"/>
          </a:xfrm>
          <a:prstGeom prst="roundRect">
            <a:avLst/>
          </a:prstGeom>
          <a:ln w="38100"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Неналоговые доходы</a:t>
            </a:r>
          </a:p>
          <a:p>
            <a:pPr algn="ctr"/>
            <a:r>
              <a:rPr lang="ru-RU" sz="1400" dirty="0" smtClean="0"/>
              <a:t>Поступления от уплаты других пошлин и сборов, установленных законодательством, а также штрафов за нарушения законодательства, например: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 smtClean="0"/>
              <a:t>Доходы от использования государственного имущества и земли;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/>
              <a:t>плата за негативное воздействие на</a:t>
            </a:r>
          </a:p>
          <a:p>
            <a:r>
              <a:rPr lang="ru-RU" sz="1200" dirty="0"/>
              <a:t>окружающую </a:t>
            </a:r>
            <a:r>
              <a:rPr lang="ru-RU" sz="1200" dirty="0" smtClean="0"/>
              <a:t>среду;</a:t>
            </a:r>
          </a:p>
          <a:p>
            <a:r>
              <a:rPr lang="ru-RU" sz="1200" dirty="0"/>
              <a:t>доходы от продажи материальных</a:t>
            </a:r>
          </a:p>
          <a:p>
            <a:r>
              <a:rPr lang="ru-RU" sz="1200" dirty="0"/>
              <a:t>и нематериальных </a:t>
            </a:r>
            <a:r>
              <a:rPr lang="ru-RU" sz="1200" dirty="0" smtClean="0"/>
              <a:t>активов;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 smtClean="0"/>
              <a:t>Штрафные санкции;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 smtClean="0"/>
              <a:t>Другие </a:t>
            </a:r>
          </a:p>
          <a:p>
            <a:pPr marL="171450" indent="-171450" algn="ctr">
              <a:buFont typeface="Wingdings" panose="05000000000000000000" pitchFamily="2" charset="2"/>
              <a:buChar char="Ø"/>
            </a:pPr>
            <a:endParaRPr lang="ru-RU" sz="1200" dirty="0"/>
          </a:p>
        </p:txBody>
      </p:sp>
      <p:sp>
        <p:nvSpPr>
          <p:cNvPr id="17" name="object 5"/>
          <p:cNvSpPr/>
          <p:nvPr/>
        </p:nvSpPr>
        <p:spPr>
          <a:xfrm>
            <a:off x="9339010" y="5899923"/>
            <a:ext cx="2853055" cy="958215"/>
          </a:xfrm>
          <a:custGeom>
            <a:avLst/>
            <a:gdLst/>
            <a:ahLst/>
            <a:cxnLst/>
            <a:rect l="l" t="t" r="r" b="b"/>
            <a:pathLst>
              <a:path w="2853054" h="958215">
                <a:moveTo>
                  <a:pt x="2852989" y="0"/>
                </a:moveTo>
                <a:lnTo>
                  <a:pt x="2749777" y="18416"/>
                </a:lnTo>
                <a:lnTo>
                  <a:pt x="2623697" y="42571"/>
                </a:lnTo>
                <a:lnTo>
                  <a:pt x="2496396" y="68717"/>
                </a:lnTo>
                <a:lnTo>
                  <a:pt x="2367969" y="96857"/>
                </a:lnTo>
                <a:lnTo>
                  <a:pt x="2238509" y="126999"/>
                </a:lnTo>
                <a:lnTo>
                  <a:pt x="2108109" y="159148"/>
                </a:lnTo>
                <a:lnTo>
                  <a:pt x="1976863" y="193310"/>
                </a:lnTo>
                <a:lnTo>
                  <a:pt x="1844863" y="229490"/>
                </a:lnTo>
                <a:lnTo>
                  <a:pt x="1713339" y="267366"/>
                </a:lnTo>
                <a:lnTo>
                  <a:pt x="1583510" y="306572"/>
                </a:lnTo>
                <a:lnTo>
                  <a:pt x="1455452" y="347056"/>
                </a:lnTo>
                <a:lnTo>
                  <a:pt x="1329242" y="388764"/>
                </a:lnTo>
                <a:lnTo>
                  <a:pt x="1204957" y="431641"/>
                </a:lnTo>
                <a:lnTo>
                  <a:pt x="1082672" y="475635"/>
                </a:lnTo>
                <a:lnTo>
                  <a:pt x="962465" y="520692"/>
                </a:lnTo>
                <a:lnTo>
                  <a:pt x="844413" y="566759"/>
                </a:lnTo>
                <a:lnTo>
                  <a:pt x="728591" y="613782"/>
                </a:lnTo>
                <a:lnTo>
                  <a:pt x="615077" y="661706"/>
                </a:lnTo>
                <a:lnTo>
                  <a:pt x="503947" y="710480"/>
                </a:lnTo>
                <a:lnTo>
                  <a:pt x="395278" y="760049"/>
                </a:lnTo>
                <a:lnTo>
                  <a:pt x="289145" y="810359"/>
                </a:lnTo>
                <a:lnTo>
                  <a:pt x="185627" y="861358"/>
                </a:lnTo>
                <a:lnTo>
                  <a:pt x="84799" y="912991"/>
                </a:lnTo>
                <a:lnTo>
                  <a:pt x="35418" y="939029"/>
                </a:lnTo>
                <a:lnTo>
                  <a:pt x="0" y="958074"/>
                </a:lnTo>
                <a:lnTo>
                  <a:pt x="2852989" y="958074"/>
                </a:lnTo>
                <a:lnTo>
                  <a:pt x="2852989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Стрелка вниз 15"/>
          <p:cNvSpPr/>
          <p:nvPr/>
        </p:nvSpPr>
        <p:spPr>
          <a:xfrm rot="3531850">
            <a:off x="7843550" y="3801823"/>
            <a:ext cx="504759" cy="1085387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18273498">
            <a:off x="4262436" y="3883693"/>
            <a:ext cx="504759" cy="1113093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bject 7"/>
          <p:cNvSpPr/>
          <p:nvPr/>
        </p:nvSpPr>
        <p:spPr>
          <a:xfrm>
            <a:off x="4691641" y="4426720"/>
            <a:ext cx="3488014" cy="23687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2"/>
          <p:cNvSpPr/>
          <p:nvPr/>
        </p:nvSpPr>
        <p:spPr>
          <a:xfrm>
            <a:off x="66" y="-12632"/>
            <a:ext cx="12191999" cy="6751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3600" b="1" spc="-5" dirty="0"/>
              <a:t>Глоссарий</a:t>
            </a:r>
            <a:endParaRPr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583996" y="778703"/>
            <a:ext cx="12033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ДОХОДЫ БЮДЖЕТА </a:t>
            </a:r>
            <a:r>
              <a:rPr lang="ru-RU" dirty="0" smtClean="0"/>
              <a:t>– </a:t>
            </a:r>
            <a:r>
              <a:rPr lang="ru-RU" sz="1600" dirty="0" smtClean="0"/>
              <a:t>ЭТО БЕЗВОЗМЕЗДНЫЕ И БЕЗВОЗВРАТНЫЕ ПОСТУПЛЕНИЯ ДЕНЕЖНЫХ СРЕДСТ В БЮДЖЕТ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907283" y="5010932"/>
            <a:ext cx="3056729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Доходы </a:t>
            </a:r>
            <a:endParaRPr lang="ru-RU" sz="36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бюджета</a:t>
            </a:r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0232" y="2103489"/>
            <a:ext cx="3875734" cy="3161945"/>
          </a:xfrm>
          <a:prstGeom prst="roundRect">
            <a:avLst/>
          </a:prstGeom>
          <a:ln w="38100"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b="1" dirty="0" smtClean="0"/>
          </a:p>
          <a:p>
            <a:pPr algn="ctr"/>
            <a:endParaRPr lang="ru-RU" sz="1400" b="1" dirty="0"/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Налоговые доходы</a:t>
            </a:r>
          </a:p>
          <a:p>
            <a:pPr algn="ctr"/>
            <a:r>
              <a:rPr lang="ru-RU" sz="1400" dirty="0" smtClean="0"/>
              <a:t>Поступления от уплаты налогов, установленных Налоговым кодексом Российской Федерации, например:</a:t>
            </a:r>
          </a:p>
          <a:p>
            <a:pPr algn="ctr"/>
            <a:endParaRPr lang="ru-RU" sz="1400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200" dirty="0" smtClean="0"/>
              <a:t>Налог на прибыль организации;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200" dirty="0" smtClean="0"/>
              <a:t>Акцизы;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200" dirty="0" smtClean="0"/>
              <a:t>Налог на доходы физических лиц;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200" dirty="0"/>
              <a:t>Государственная пошлина</a:t>
            </a:r>
            <a:r>
              <a:rPr lang="ru-RU" sz="1200" dirty="0" smtClean="0"/>
              <a:t>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200" dirty="0"/>
              <a:t>Налог на добычу полезных ископаемых (НДПИ</a:t>
            </a:r>
            <a:r>
              <a:rPr lang="ru-RU" sz="1200" dirty="0" smtClean="0"/>
              <a:t>);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200" dirty="0"/>
              <a:t> </a:t>
            </a:r>
            <a:r>
              <a:rPr lang="ru-RU" sz="1200" dirty="0" smtClean="0"/>
              <a:t>другие налоги</a:t>
            </a:r>
            <a:endParaRPr lang="ru-RU" sz="1200" dirty="0"/>
          </a:p>
          <a:p>
            <a:pPr lvl="3" algn="ctr"/>
            <a:endParaRPr lang="ru-RU" dirty="0" smtClean="0"/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ru-RU" dirty="0" smtClean="0"/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529262" y="2103489"/>
            <a:ext cx="3452500" cy="2221907"/>
          </a:xfrm>
          <a:prstGeom prst="roundRect">
            <a:avLst/>
          </a:prstGeom>
          <a:ln w="38100"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Безвозмездные поступления</a:t>
            </a:r>
          </a:p>
          <a:p>
            <a:pPr algn="ctr"/>
            <a:r>
              <a:rPr lang="ru-RU" sz="1400" dirty="0" smtClean="0"/>
              <a:t>Поступления от других бюджетов бюджетной системы (межбюджетные трансферты), организаций, граждан (кроме налоговых и неналоговых доходов)</a:t>
            </a: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493013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203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8465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3275" y="0"/>
            <a:ext cx="286956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/>
              <a:t>Глоссарий</a:t>
            </a:r>
            <a:endParaRPr b="1" dirty="0"/>
          </a:p>
        </p:txBody>
      </p:sp>
      <p:sp>
        <p:nvSpPr>
          <p:cNvPr id="4" name="object 4"/>
          <p:cNvSpPr txBox="1"/>
          <p:nvPr/>
        </p:nvSpPr>
        <p:spPr>
          <a:xfrm>
            <a:off x="0" y="810565"/>
            <a:ext cx="12109391" cy="14106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3600" b="1" spc="-5" dirty="0" smtClean="0">
                <a:latin typeface="Calibri"/>
                <a:cs typeface="Calibri"/>
              </a:rPr>
              <a:t>Виды налогов</a:t>
            </a:r>
            <a:endParaRPr sz="3600" dirty="0">
              <a:latin typeface="Calibri"/>
              <a:cs typeface="Calibri"/>
            </a:endParaRPr>
          </a:p>
          <a:p>
            <a:pPr marL="149225" marR="145415" algn="ctr">
              <a:lnSpc>
                <a:spcPct val="100000"/>
              </a:lnSpc>
              <a:spcBef>
                <a:spcPts val="105"/>
              </a:spcBef>
            </a:pPr>
            <a:r>
              <a:rPr lang="ru-RU" sz="1800" b="1" spc="-5" dirty="0" smtClean="0">
                <a:latin typeface="Calibri"/>
                <a:cs typeface="Calibri"/>
              </a:rPr>
              <a:t>Налог</a:t>
            </a:r>
            <a:r>
              <a:rPr lang="ru-RU" sz="1800" spc="-5" dirty="0" smtClean="0">
                <a:latin typeface="Calibri"/>
                <a:cs typeface="Calibri"/>
              </a:rPr>
              <a:t>- обязательный, индивидуально безвозмездный платеж, взимаемый с организаций и физических лиц в форме отчуждения принадлежащих им на праве собственности, хозяйственного ведения или оперативного управления денежных средств в целях финансового обеспечения деятельности государства и (или) муниципальных образований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09897" y="2734857"/>
            <a:ext cx="317563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ru-RU" sz="2800" b="1" spc="-5" dirty="0" smtClean="0">
                <a:latin typeface="Calibri"/>
                <a:cs typeface="Calibri"/>
              </a:rPr>
              <a:t>РЕГИОНАЛЬНЫЕ</a:t>
            </a:r>
            <a:endParaRPr sz="2800" b="1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73578" y="3177927"/>
            <a:ext cx="359156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ru-RU" sz="2800" b="1" spc="-10" dirty="0" smtClean="0">
                <a:latin typeface="Calibri"/>
                <a:cs typeface="Calibri"/>
              </a:rPr>
              <a:t>Местные</a:t>
            </a:r>
            <a:endParaRPr sz="2800" b="1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-237437" y="2419318"/>
            <a:ext cx="3280277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45490">
              <a:lnSpc>
                <a:spcPct val="100000"/>
              </a:lnSpc>
              <a:spcBef>
                <a:spcPts val="95"/>
              </a:spcBef>
            </a:pPr>
            <a:r>
              <a:rPr lang="ru-RU" sz="2800" b="1" spc="-5" dirty="0" smtClean="0">
                <a:latin typeface="Calibri"/>
                <a:cs typeface="Calibri"/>
              </a:rPr>
              <a:t>ФЕДЕРАЛЬНЫЕ</a:t>
            </a:r>
            <a:endParaRPr sz="2800" b="1" dirty="0">
              <a:latin typeface="Calibri"/>
              <a:cs typeface="Calibri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07649" y="3067060"/>
            <a:ext cx="2640650" cy="3193599"/>
          </a:xfrm>
          <a:prstGeom prst="roundRect">
            <a:avLst/>
          </a:prstGeom>
          <a:ln/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Установлены Налоговым кодексом и обязательны к уплате на всей территории Российской Федерации, например :</a:t>
            </a:r>
          </a:p>
          <a:p>
            <a:pPr algn="ctr"/>
            <a:r>
              <a:rPr lang="ru-RU" sz="1400" dirty="0" smtClean="0"/>
              <a:t>Налог на прибыль организации;</a:t>
            </a:r>
          </a:p>
          <a:p>
            <a:pPr algn="ctr"/>
            <a:r>
              <a:rPr lang="ru-RU" sz="1400" dirty="0" smtClean="0"/>
              <a:t>Налог на доходы физических лиц ;</a:t>
            </a:r>
          </a:p>
          <a:p>
            <a:pPr algn="ctr"/>
            <a:r>
              <a:rPr lang="ru-RU" sz="1400" dirty="0" smtClean="0"/>
              <a:t>Акцизы;</a:t>
            </a:r>
          </a:p>
          <a:p>
            <a:pPr algn="ctr"/>
            <a:r>
              <a:rPr lang="ru-RU" sz="1400" dirty="0" smtClean="0"/>
              <a:t>Государственная пошлина;</a:t>
            </a:r>
          </a:p>
          <a:p>
            <a:r>
              <a:rPr lang="ru-RU" sz="1400" dirty="0"/>
              <a:t>Налог на добычу полезных ископаемых (НДПИ</a:t>
            </a:r>
            <a:r>
              <a:rPr lang="ru-RU" sz="1400" dirty="0" smtClean="0"/>
              <a:t>).</a:t>
            </a:r>
            <a:endParaRPr lang="ru-RU" sz="1400" dirty="0"/>
          </a:p>
          <a:p>
            <a:pPr algn="ctr"/>
            <a:endParaRPr lang="ru-RU" sz="1400" b="1" dirty="0" smtClean="0"/>
          </a:p>
          <a:p>
            <a:pPr algn="ctr"/>
            <a:endParaRPr lang="ru-RU" sz="1400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446990" y="3366835"/>
            <a:ext cx="2501447" cy="2887262"/>
          </a:xfrm>
          <a:prstGeom prst="roundRect">
            <a:avLst/>
          </a:prstGeom>
          <a:ln/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Установлены Налоговым кодексом и законами субъектов Российской Федерации и обязательны к уплате на соответствующих территориях субъектов РФ,</a:t>
            </a:r>
          </a:p>
          <a:p>
            <a:pPr algn="ctr"/>
            <a:r>
              <a:rPr lang="ru-RU" sz="1400" b="1" dirty="0" smtClean="0"/>
              <a:t>Например:</a:t>
            </a:r>
          </a:p>
          <a:p>
            <a:pPr algn="ctr"/>
            <a:r>
              <a:rPr lang="ru-RU" sz="1400" dirty="0" smtClean="0"/>
              <a:t>Налог на имущество организаций; Транспортный налог.</a:t>
            </a:r>
          </a:p>
          <a:p>
            <a:pPr algn="ctr"/>
            <a:endParaRPr lang="ru-RU" sz="1400" b="1" dirty="0" smtClean="0"/>
          </a:p>
          <a:p>
            <a:pPr algn="ctr"/>
            <a:endParaRPr lang="ru-RU" sz="1400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818634" y="3801247"/>
            <a:ext cx="2718188" cy="2975568"/>
          </a:xfrm>
          <a:prstGeom prst="roundRect">
            <a:avLst/>
          </a:prstGeom>
          <a:ln/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Установлены Налоговым кодексом и нормативными актами представительных органов муниципальных образований и обязательны к уплате территориях соответствующих муниципальных образований, например :</a:t>
            </a:r>
          </a:p>
          <a:p>
            <a:pPr algn="ctr"/>
            <a:r>
              <a:rPr lang="ru-RU" sz="1400" dirty="0" smtClean="0"/>
              <a:t>Налог на имущество физических лиц; Земельный налог</a:t>
            </a:r>
          </a:p>
          <a:p>
            <a:pPr algn="ctr"/>
            <a:endParaRPr lang="ru-RU" sz="1400" b="1" dirty="0" smtClean="0"/>
          </a:p>
          <a:p>
            <a:pPr algn="ctr"/>
            <a:endParaRPr lang="ru-RU" sz="140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079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 cstate="print"/>
          <a:stretch>
            <a:fillRect/>
          </a:stretch>
        </a:blipFill>
      </a:spPr>
      <a:bodyPr wrap="square" lIns="0" tIns="0" rIns="0" bIns="0" rtlCol="0"/>
      <a:lstStyle>
        <a:defPPr>
          <a:defRPr sz="2800" b="1"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TM03457475[[fn=Рамка]]</Template>
  <TotalTime>12541</TotalTime>
  <Words>7413</Words>
  <Application>Microsoft Office PowerPoint</Application>
  <PresentationFormat>Широкоэкранный</PresentationFormat>
  <Paragraphs>1210</Paragraphs>
  <Slides>64</Slides>
  <Notes>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64</vt:i4>
      </vt:variant>
    </vt:vector>
  </HeadingPairs>
  <TitlesOfParts>
    <vt:vector size="84" baseType="lpstr">
      <vt:lpstr>宋体</vt:lpstr>
      <vt:lpstr>Arial</vt:lpstr>
      <vt:lpstr>Book Antiqua</vt:lpstr>
      <vt:lpstr>Bookman Old Style</vt:lpstr>
      <vt:lpstr>Calibri</vt:lpstr>
      <vt:lpstr>Calibri </vt:lpstr>
      <vt:lpstr>Calibri Light</vt:lpstr>
      <vt:lpstr>Cambria</vt:lpstr>
      <vt:lpstr>Open Sans</vt:lpstr>
      <vt:lpstr>Open Sans Semibold</vt:lpstr>
      <vt:lpstr>华文楷体</vt:lpstr>
      <vt:lpstr>Tahoma</vt:lpstr>
      <vt:lpstr>Times New Roman</vt:lpstr>
      <vt:lpstr>Verdana</vt:lpstr>
      <vt:lpstr>Wingdings</vt:lpstr>
      <vt:lpstr>YS Text</vt:lpstr>
      <vt:lpstr>Тема Office</vt:lpstr>
      <vt:lpstr>Office Theme</vt:lpstr>
      <vt:lpstr>Документ</vt:lpstr>
      <vt:lpstr>Лист</vt:lpstr>
      <vt:lpstr>Презентация PowerPoint</vt:lpstr>
      <vt:lpstr>Презентация PowerPoint</vt:lpstr>
      <vt:lpstr>Презентация PowerPoint</vt:lpstr>
      <vt:lpstr>Глоссарий</vt:lpstr>
      <vt:lpstr>Глоссарий Дефицит и профицит</vt:lpstr>
      <vt:lpstr>Глоссарий</vt:lpstr>
      <vt:lpstr>Глоссарий</vt:lpstr>
      <vt:lpstr>Презентация PowerPoint</vt:lpstr>
      <vt:lpstr>Глоссарий</vt:lpstr>
      <vt:lpstr>Презентация PowerPoint</vt:lpstr>
      <vt:lpstr>Презентация PowerPoint</vt:lpstr>
      <vt:lpstr>Презентация PowerPoint</vt:lpstr>
      <vt:lpstr>Презентация PowerPoint</vt:lpstr>
      <vt:lpstr>«БЮДЖЕТ ДЛЯ ГРАЖДАН»</vt:lpstr>
      <vt:lpstr>Участие граждан в бюджетном процессе</vt:lpstr>
      <vt:lpstr>Возможность влияния гражданина на состав бюджета</vt:lpstr>
      <vt:lpstr>Презентация PowerPoint</vt:lpstr>
      <vt:lpstr>Презентация PowerPoint</vt:lpstr>
      <vt:lpstr>Презентация PowerPoint</vt:lpstr>
      <vt:lpstr>Основные параметры социально-экономического  развития</vt:lpstr>
      <vt:lpstr>Презентация PowerPoint</vt:lpstr>
      <vt:lpstr>Презентация PowerPoint</vt:lpstr>
      <vt:lpstr>Презентация PowerPoint</vt:lpstr>
      <vt:lpstr>Комиссии по увеличению поступления доходов в бюджет</vt:lpstr>
      <vt:lpstr>Презентация PowerPoint</vt:lpstr>
      <vt:lpstr>Основные характеристики к  бюджету на 2025-2027 годы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ИНФОРМАЦИЯ О ДОХОДАХ И РАСХОДАХ НА ДУШУ НАСЕЛЕНИЯ в 2025-2027 г.</vt:lpstr>
      <vt:lpstr>Презентация PowerPoint</vt:lpstr>
      <vt:lpstr>Объем бюджетных ассигнований по разделам расходов МО «Угранский муниципальный округ» Смоленской области</vt:lpstr>
      <vt:lpstr>Презентация PowerPoint</vt:lpstr>
      <vt:lpstr>Презентация PowerPoint</vt:lpstr>
      <vt:lpstr>Структура муниципального долга</vt:lpstr>
      <vt:lpstr>Презентация PowerPoint</vt:lpstr>
      <vt:lpstr>Презентация PowerPoint</vt:lpstr>
      <vt:lpstr>Программная структура расходов бюджета муниципального округа на 2025 год и плановый период 2026 и 2027 г (в тыс. руб.)</vt:lpstr>
      <vt:lpstr>Программная структура расходов бюджета муниципального округа на 2025 год и плановый период 2026 и 2027 г (в тыс. руб.)</vt:lpstr>
      <vt:lpstr>Программная структура расходов бюджета муниципального округа на 2025 год и плановый период 2026 и 2027 г (в тыс. руб.)</vt:lpstr>
      <vt:lpstr>Программная структура расходов бюджета муниципального округа на 2025 год и плановый период 2026 и 2027 г (в тыс. руб.)</vt:lpstr>
      <vt:lpstr>Программная структура расходов бюджета муниципального округа на 2025 год и плановый период 2026 и 2027 г (в тыс. руб.)</vt:lpstr>
      <vt:lpstr>Программная структура расходов бюджета муниципального округа на 2025 год и плановый период 2026 и 2027 г (в тыс. руб.)</vt:lpstr>
      <vt:lpstr>Программная структура расходов бюджета муниципального округа на 2025 год и плановый период 2026 и 2027 г (в тыс. руб.)</vt:lpstr>
      <vt:lpstr>Программная структура расходов бюджета муниципального округа на 2025 год и плановый период 2026 и 2027 г (в тыс. руб.)</vt:lpstr>
      <vt:lpstr>Программная структура расходов бюджета муниципального округа на 2025 год и плановый период 2026 и 2027 г (в тыс. руб.)</vt:lpstr>
      <vt:lpstr>Программная структура расходов бюджета муниципального округа на 2025 год и плановый период 2026 и 2027 г (в тыс. руб.)</vt:lpstr>
      <vt:lpstr>Программная структура расходов бюджета муниципального округа на 2025 год и плановый период 2026 и 2027 г (в тыс. руб.)</vt:lpstr>
      <vt:lpstr>Программная структура расходов бюджета муниципального округа на 2025 год и плановый период 2026 и 2027 г (в тыс. руб.)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 финансирования дефицита местного бюджета</vt:lpstr>
      <vt:lpstr>     КОНТАКТНАЯ ИНФОРМАЦИЯ </vt:lpstr>
    </vt:vector>
  </TitlesOfParts>
  <Company>SPecialiST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518</cp:revision>
  <cp:lastPrinted>2024-11-22T08:34:37Z</cp:lastPrinted>
  <dcterms:created xsi:type="dcterms:W3CDTF">2023-09-26T07:39:46Z</dcterms:created>
  <dcterms:modified xsi:type="dcterms:W3CDTF">2024-12-23T13:55:24Z</dcterms:modified>
</cp:coreProperties>
</file>