
<file path=[Content_Types].xml><?xml version="1.0" encoding="utf-8"?>
<Types xmlns="http://schemas.openxmlformats.org/package/2006/content-types">
  <Default Extension="png" ContentType="image/png"/>
  <Default Extension="jpeg" ContentType="image/jpeg"/>
  <Default Extension="emf" ContentType="image/x-emf"/>
  <Default Extension="webp" ContentType="image/pn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76"/>
  </p:notesMasterIdLst>
  <p:sldIdLst>
    <p:sldId id="256" r:id="rId3"/>
    <p:sldId id="302" r:id="rId4"/>
    <p:sldId id="291" r:id="rId5"/>
    <p:sldId id="259" r:id="rId6"/>
    <p:sldId id="260" r:id="rId7"/>
    <p:sldId id="261" r:id="rId8"/>
    <p:sldId id="262" r:id="rId9"/>
    <p:sldId id="263" r:id="rId10"/>
    <p:sldId id="299" r:id="rId11"/>
    <p:sldId id="297" r:id="rId12"/>
    <p:sldId id="300" r:id="rId13"/>
    <p:sldId id="346" r:id="rId14"/>
    <p:sldId id="313" r:id="rId15"/>
    <p:sldId id="341" r:id="rId16"/>
    <p:sldId id="296" r:id="rId17"/>
    <p:sldId id="264" r:id="rId18"/>
    <p:sldId id="265" r:id="rId19"/>
    <p:sldId id="266" r:id="rId20"/>
    <p:sldId id="267" r:id="rId21"/>
    <p:sldId id="268" r:id="rId22"/>
    <p:sldId id="336" r:id="rId23"/>
    <p:sldId id="275" r:id="rId24"/>
    <p:sldId id="372" r:id="rId25"/>
    <p:sldId id="298" r:id="rId26"/>
    <p:sldId id="342" r:id="rId27"/>
    <p:sldId id="304" r:id="rId28"/>
    <p:sldId id="314" r:id="rId29"/>
    <p:sldId id="270" r:id="rId30"/>
    <p:sldId id="301" r:id="rId31"/>
    <p:sldId id="308" r:id="rId32"/>
    <p:sldId id="343" r:id="rId33"/>
    <p:sldId id="345" r:id="rId34"/>
    <p:sldId id="307" r:id="rId35"/>
    <p:sldId id="339" r:id="rId36"/>
    <p:sldId id="344" r:id="rId37"/>
    <p:sldId id="310" r:id="rId38"/>
    <p:sldId id="373" r:id="rId39"/>
    <p:sldId id="338" r:id="rId40"/>
    <p:sldId id="370" r:id="rId41"/>
    <p:sldId id="309" r:id="rId42"/>
    <p:sldId id="374" r:id="rId43"/>
    <p:sldId id="369" r:id="rId44"/>
    <p:sldId id="316" r:id="rId45"/>
    <p:sldId id="276" r:id="rId46"/>
    <p:sldId id="356" r:id="rId47"/>
    <p:sldId id="357" r:id="rId48"/>
    <p:sldId id="368" r:id="rId49"/>
    <p:sldId id="279" r:id="rId50"/>
    <p:sldId id="280" r:id="rId51"/>
    <p:sldId id="317" r:id="rId52"/>
    <p:sldId id="318" r:id="rId53"/>
    <p:sldId id="319" r:id="rId54"/>
    <p:sldId id="320" r:id="rId55"/>
    <p:sldId id="321" r:id="rId56"/>
    <p:sldId id="322" r:id="rId57"/>
    <p:sldId id="323" r:id="rId58"/>
    <p:sldId id="324" r:id="rId59"/>
    <p:sldId id="325" r:id="rId60"/>
    <p:sldId id="326" r:id="rId61"/>
    <p:sldId id="337" r:id="rId62"/>
    <p:sldId id="334" r:id="rId63"/>
    <p:sldId id="335" r:id="rId64"/>
    <p:sldId id="359" r:id="rId65"/>
    <p:sldId id="360" r:id="rId66"/>
    <p:sldId id="362" r:id="rId67"/>
    <p:sldId id="365" r:id="rId68"/>
    <p:sldId id="367" r:id="rId69"/>
    <p:sldId id="358" r:id="rId70"/>
    <p:sldId id="371" r:id="rId71"/>
    <p:sldId id="328" r:id="rId72"/>
    <p:sldId id="331" r:id="rId73"/>
    <p:sldId id="289" r:id="rId74"/>
    <p:sldId id="290" r:id="rId75"/>
  </p:sldIdLst>
  <p:sldSz cx="12192000" cy="6858000"/>
  <p:notesSz cx="6761163" cy="9882188"/>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8C42826A-633B-4B09-A979-B0D06A043CC1}">
          <p14:sldIdLst>
            <p14:sldId id="256"/>
            <p14:sldId id="302"/>
            <p14:sldId id="291"/>
            <p14:sldId id="259"/>
            <p14:sldId id="260"/>
            <p14:sldId id="261"/>
            <p14:sldId id="262"/>
            <p14:sldId id="263"/>
            <p14:sldId id="299"/>
            <p14:sldId id="297"/>
            <p14:sldId id="300"/>
            <p14:sldId id="346"/>
            <p14:sldId id="313"/>
            <p14:sldId id="341"/>
            <p14:sldId id="296"/>
            <p14:sldId id="264"/>
            <p14:sldId id="265"/>
            <p14:sldId id="266"/>
            <p14:sldId id="267"/>
            <p14:sldId id="268"/>
            <p14:sldId id="336"/>
            <p14:sldId id="275"/>
            <p14:sldId id="372"/>
            <p14:sldId id="298"/>
            <p14:sldId id="342"/>
            <p14:sldId id="304"/>
            <p14:sldId id="314"/>
            <p14:sldId id="270"/>
            <p14:sldId id="301"/>
            <p14:sldId id="308"/>
            <p14:sldId id="343"/>
            <p14:sldId id="345"/>
            <p14:sldId id="307"/>
            <p14:sldId id="339"/>
            <p14:sldId id="344"/>
            <p14:sldId id="310"/>
            <p14:sldId id="373"/>
            <p14:sldId id="338"/>
            <p14:sldId id="370"/>
            <p14:sldId id="309"/>
            <p14:sldId id="374"/>
            <p14:sldId id="369"/>
            <p14:sldId id="316"/>
            <p14:sldId id="276"/>
            <p14:sldId id="356"/>
            <p14:sldId id="357"/>
            <p14:sldId id="368"/>
            <p14:sldId id="279"/>
            <p14:sldId id="280"/>
            <p14:sldId id="317"/>
            <p14:sldId id="318"/>
            <p14:sldId id="319"/>
            <p14:sldId id="320"/>
            <p14:sldId id="321"/>
            <p14:sldId id="322"/>
            <p14:sldId id="323"/>
            <p14:sldId id="324"/>
            <p14:sldId id="325"/>
            <p14:sldId id="326"/>
            <p14:sldId id="337"/>
            <p14:sldId id="334"/>
            <p14:sldId id="335"/>
            <p14:sldId id="359"/>
            <p14:sldId id="360"/>
            <p14:sldId id="362"/>
            <p14:sldId id="365"/>
            <p14:sldId id="367"/>
            <p14:sldId id="358"/>
            <p14:sldId id="371"/>
            <p14:sldId id="328"/>
            <p14:sldId id="331"/>
            <p14:sldId id="289"/>
            <p14:sldId id="29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7712"/>
    <a:srgbClr val="F8AAB3"/>
    <a:srgbClr val="98E5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77" autoAdjust="0"/>
    <p:restoredTop sz="94405" autoAdjust="0"/>
  </p:normalViewPr>
  <p:slideViewPr>
    <p:cSldViewPr snapToGrid="0" showGuides="1">
      <p:cViewPr varScale="1">
        <p:scale>
          <a:sx n="112" d="100"/>
          <a:sy n="112" d="100"/>
        </p:scale>
        <p:origin x="576"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charts/_rels/chart1.xml.rels><?xml version="1.0" encoding="UTF-8" standalone="yes"?>
<Relationships xmlns="http://schemas.openxmlformats.org/package/2006/relationships"><Relationship Id="rId3" Type="http://schemas.openxmlformats.org/officeDocument/2006/relationships/package" Target="../embeddings/_____Microsoft_Excel1.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_____Microsoft_Excel10.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_____Microsoft_Excel11.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_____Microsoft_Excel12.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_____Microsoft_Excel13.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_____Microsoft_Excel14.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_____Microsoft_Excel15.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_____Microsoft_Excel16.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_____Microsoft_Excel17.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_____Microsoft_Excel18.xlsx"/><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_____Microsoft_Excel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_____Microsoft_Excel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_____Microsoft_Excel4.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_____Microsoft_Excel5.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_____Microsoft_Excel6.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_____Microsoft_Excel7.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_____Microsoft_Excel8.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_____Microsoft_Excel9.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ru-RU"/>
              <a:t>Численность трудоспособного населения</a:t>
            </a:r>
          </a:p>
        </c:rich>
      </c:tx>
      <c:layout>
        <c:manualLayout>
          <c:xMode val="edge"/>
          <c:yMode val="edge"/>
          <c:x val="0.21491041984172987"/>
          <c:y val="2.0442941122183329E-2"/>
        </c:manualLayout>
      </c:layout>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strRef>
              <c:f>Лист1!$B$1</c:f>
              <c:strCache>
                <c:ptCount val="1"/>
                <c:pt idx="0">
                  <c:v>Столбец1</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numRef>
              <c:f>Лист1!$A$2:$A$5</c:f>
              <c:numCache>
                <c:formatCode>General</c:formatCode>
                <c:ptCount val="4"/>
                <c:pt idx="0">
                  <c:v>2022</c:v>
                </c:pt>
                <c:pt idx="1">
                  <c:v>2023</c:v>
                </c:pt>
                <c:pt idx="2">
                  <c:v>2024</c:v>
                </c:pt>
                <c:pt idx="3">
                  <c:v>2025</c:v>
                </c:pt>
              </c:numCache>
            </c:numRef>
          </c:cat>
          <c:val>
            <c:numRef>
              <c:f>Лист1!$B$2:$B$5</c:f>
              <c:numCache>
                <c:formatCode>General</c:formatCode>
                <c:ptCount val="4"/>
                <c:pt idx="0">
                  <c:v>6928</c:v>
                </c:pt>
                <c:pt idx="1">
                  <c:v>6628</c:v>
                </c:pt>
                <c:pt idx="2">
                  <c:v>6699</c:v>
                </c:pt>
                <c:pt idx="3">
                  <c:v>7046</c:v>
                </c:pt>
              </c:numCache>
            </c:numRef>
          </c:val>
        </c:ser>
        <c:dLbls>
          <c:dLblPos val="outEnd"/>
          <c:showLegendKey val="0"/>
          <c:showVal val="1"/>
          <c:showCatName val="0"/>
          <c:showSerName val="0"/>
          <c:showPercent val="0"/>
          <c:showBubbleSize val="0"/>
        </c:dLbls>
        <c:gapWidth val="444"/>
        <c:overlap val="-90"/>
        <c:axId val="664194952"/>
        <c:axId val="664190640"/>
      </c:barChart>
      <c:catAx>
        <c:axId val="66419495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ru-RU"/>
          </a:p>
        </c:txPr>
        <c:crossAx val="664190640"/>
        <c:crosses val="autoZero"/>
        <c:auto val="1"/>
        <c:lblAlgn val="ctr"/>
        <c:lblOffset val="100"/>
        <c:noMultiLvlLbl val="0"/>
      </c:catAx>
      <c:valAx>
        <c:axId val="664190640"/>
        <c:scaling>
          <c:orientation val="minMax"/>
        </c:scaling>
        <c:delete val="1"/>
        <c:axPos val="l"/>
        <c:numFmt formatCode="General" sourceLinked="1"/>
        <c:majorTickMark val="none"/>
        <c:minorTickMark val="none"/>
        <c:tickLblPos val="nextTo"/>
        <c:crossAx val="6641949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79703779829824539"/>
          <c:y val="7.0878525369489201E-2"/>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ru-RU"/>
        </a:p>
      </c:txPr>
    </c:title>
    <c:autoTitleDeleted val="0"/>
    <c:plotArea>
      <c:layout>
        <c:manualLayout>
          <c:layoutTarget val="inner"/>
          <c:xMode val="edge"/>
          <c:yMode val="edge"/>
          <c:x val="0.2056795683648949"/>
          <c:y val="0.11282047418291569"/>
          <c:w val="0.61093193485171371"/>
          <c:h val="0.84601193884578518"/>
        </c:manualLayout>
      </c:layout>
      <c:pieChart>
        <c:varyColors val="1"/>
        <c:ser>
          <c:idx val="0"/>
          <c:order val="0"/>
          <c:tx>
            <c:strRef>
              <c:f>Лист1!$B$1</c:f>
              <c:strCache>
                <c:ptCount val="1"/>
                <c:pt idx="0">
                  <c:v>2024 год</c:v>
                </c:pt>
              </c:strCache>
            </c:strRef>
          </c:tx>
          <c:dPt>
            <c:idx val="0"/>
            <c:bubble3D val="0"/>
            <c:spPr>
              <a:solidFill>
                <a:schemeClr val="accent2"/>
              </a:solidFill>
              <a:ln>
                <a:noFill/>
              </a:ln>
              <a:effectLst>
                <a:outerShdw blurRad="254000" sx="102000" sy="102000" algn="ctr" rotWithShape="0">
                  <a:prstClr val="black">
                    <a:alpha val="20000"/>
                  </a:prstClr>
                </a:outerShdw>
              </a:effectLst>
            </c:spPr>
          </c:dPt>
          <c:dPt>
            <c:idx val="1"/>
            <c:bubble3D val="0"/>
            <c:spPr>
              <a:solidFill>
                <a:schemeClr val="accent4"/>
              </a:solidFill>
              <a:ln>
                <a:noFill/>
              </a:ln>
              <a:effectLst>
                <a:outerShdw blurRad="254000" sx="102000" sy="102000" algn="ctr" rotWithShape="0">
                  <a:prstClr val="black">
                    <a:alpha val="20000"/>
                  </a:prstClr>
                </a:outerShdw>
              </a:effectLst>
            </c:spPr>
          </c:dPt>
          <c:dPt>
            <c:idx val="2"/>
            <c:bubble3D val="0"/>
            <c:spPr>
              <a:solidFill>
                <a:schemeClr val="accent6"/>
              </a:solidFill>
              <a:ln>
                <a:noFill/>
              </a:ln>
              <a:effectLst>
                <a:outerShdw blurRad="254000" sx="102000" sy="102000" algn="ctr" rotWithShape="0">
                  <a:prstClr val="black">
                    <a:alpha val="20000"/>
                  </a:prstClr>
                </a:outerShdw>
              </a:effectLst>
            </c:spPr>
          </c:dPt>
          <c:dPt>
            <c:idx val="3"/>
            <c:bubble3D val="0"/>
            <c:spPr>
              <a:solidFill>
                <a:schemeClr val="accent2">
                  <a:lumMod val="60000"/>
                </a:schemeClr>
              </a:solidFill>
              <a:ln>
                <a:noFill/>
              </a:ln>
              <a:effectLst>
                <a:outerShdw blurRad="254000" sx="102000" sy="102000" algn="ctr" rotWithShape="0">
                  <a:prstClr val="black">
                    <a:alpha val="20000"/>
                  </a:prstClr>
                </a:outerShdw>
              </a:effectLst>
            </c:spPr>
          </c:dPt>
          <c:dPt>
            <c:idx val="4"/>
            <c:bubble3D val="0"/>
            <c:spPr>
              <a:solidFill>
                <a:schemeClr val="accent4">
                  <a:lumMod val="60000"/>
                </a:schemeClr>
              </a:solidFill>
              <a:ln>
                <a:noFill/>
              </a:ln>
              <a:effectLst>
                <a:outerShdw blurRad="254000" sx="102000" sy="102000" algn="ctr" rotWithShape="0">
                  <a:prstClr val="black">
                    <a:alpha val="20000"/>
                  </a:prstClr>
                </a:outerShdw>
              </a:effectLst>
            </c:spPr>
          </c:dPt>
          <c:dLbls>
            <c:dLbl>
              <c:idx val="0"/>
              <c:layout>
                <c:manualLayout>
                  <c:x val="-0.15802540037581683"/>
                  <c:y val="0.1926135088888368"/>
                </c:manualLayout>
              </c:layout>
              <c:dLblPos val="bestFit"/>
              <c:showLegendKey val="0"/>
              <c:showVal val="1"/>
              <c:showCatName val="0"/>
              <c:showSerName val="0"/>
              <c:showPercent val="1"/>
              <c:showBubbleSize val="0"/>
              <c:extLst>
                <c:ext xmlns:c15="http://schemas.microsoft.com/office/drawing/2012/chart" uri="{CE6537A1-D6FC-4f65-9D91-7224C49458BB}">
                  <c15:layout/>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ru-RU"/>
              </a:p>
            </c:txPr>
            <c:dLblPos val="ct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15:layout/>
              </c:ext>
            </c:extLst>
          </c:dLbls>
          <c:cat>
            <c:strRef>
              <c:f>Лист1!$A$2:$A$6</c:f>
              <c:strCache>
                <c:ptCount val="3"/>
                <c:pt idx="0">
                  <c:v>            НАЛОГОВЫЕ ДОХОДЫ</c:v>
                </c:pt>
                <c:pt idx="1">
                  <c:v>НЕНАЛОГОВЫЕ ДОХОДЫ</c:v>
                </c:pt>
                <c:pt idx="2">
                  <c:v>БЕЗВОЗМЕЗДНЫЕ ПОСТУПЛЕНИЯ</c:v>
                </c:pt>
              </c:strCache>
            </c:strRef>
          </c:cat>
          <c:val>
            <c:numRef>
              <c:f>Лист1!$B$2:$B$6</c:f>
              <c:numCache>
                <c:formatCode>#,##0.00</c:formatCode>
                <c:ptCount val="5"/>
                <c:pt idx="0">
                  <c:v>61075.4</c:v>
                </c:pt>
                <c:pt idx="1">
                  <c:v>6129.3</c:v>
                </c:pt>
                <c:pt idx="2">
                  <c:v>452688.5</c:v>
                </c:pt>
              </c:numCache>
            </c:numRef>
          </c:val>
        </c:ser>
        <c:dLbls>
          <c:dLblPos val="ctr"/>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a:pPr>
      <a:endParaRPr lang="ru-RU"/>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27948759738145268"/>
          <c:w val="1"/>
          <c:h val="0.67114738035407384"/>
        </c:manualLayout>
      </c:layout>
      <c:barChart>
        <c:barDir val="col"/>
        <c:grouping val="clustered"/>
        <c:varyColors val="0"/>
        <c:ser>
          <c:idx val="0"/>
          <c:order val="0"/>
          <c:tx>
            <c:strRef>
              <c:f>Лист1!$B$1</c:f>
              <c:strCache>
                <c:ptCount val="1"/>
                <c:pt idx="0">
                  <c:v>Общегосударственные вопросы </c:v>
                </c:pt>
              </c:strCache>
            </c:strRef>
          </c:tx>
          <c:spPr>
            <a:solidFill>
              <a:schemeClr val="accent2">
                <a:alpha val="70000"/>
              </a:schemeClr>
            </a:solidFill>
            <a:ln>
              <a:noFill/>
            </a:ln>
            <a:effectLst/>
          </c:spPr>
          <c:invertIfNegative val="0"/>
          <c:dLbls>
            <c:dLbl>
              <c:idx val="0"/>
              <c:layout>
                <c:manualLayout>
                  <c:x val="-2.4937419541392232E-2"/>
                  <c:y val="-3.1937580053514304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1.5179298851282228E-2"/>
                  <c:y val="-4.045426806778487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2.0871093715976625E-3"/>
                  <c:y val="-2.767923604637906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Лист1!$B$2:$B$6</c:f>
              <c:numCache>
                <c:formatCode>#,##0.00</c:formatCode>
                <c:ptCount val="5"/>
                <c:pt idx="0">
                  <c:v>39458.199999999997</c:v>
                </c:pt>
                <c:pt idx="1">
                  <c:v>46464.4</c:v>
                </c:pt>
                <c:pt idx="2">
                  <c:v>62452.5</c:v>
                </c:pt>
                <c:pt idx="3">
                  <c:v>42474.1</c:v>
                </c:pt>
                <c:pt idx="4">
                  <c:v>41145.199999999997</c:v>
                </c:pt>
              </c:numCache>
            </c:numRef>
          </c:val>
        </c:ser>
        <c:ser>
          <c:idx val="1"/>
          <c:order val="1"/>
          <c:tx>
            <c:strRef>
              <c:f>Лист1!$C$1</c:f>
              <c:strCache>
                <c:ptCount val="1"/>
                <c:pt idx="0">
                  <c:v>Национальная безопасность  и правоохранительная деятельность </c:v>
                </c:pt>
              </c:strCache>
            </c:strRef>
          </c:tx>
          <c:spPr>
            <a:solidFill>
              <a:schemeClr val="accent4">
                <a:alpha val="70000"/>
              </a:schemeClr>
            </a:solidFill>
            <a:ln>
              <a:noFill/>
            </a:ln>
            <a:effectLst/>
          </c:spPr>
          <c:invertIfNegative val="0"/>
          <c:dLbls>
            <c:dLbl>
              <c:idx val="0"/>
              <c:layout>
                <c:manualLayout>
                  <c:x val="3.1306640573964938E-3"/>
                  <c:y val="-1.2775032021405801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6.2613281147929876E-3"/>
                  <c:y val="-2.5550064042811446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1.2522656229585975E-2"/>
                  <c:y val="-1.8740918524717595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0"/>
                  <c:y val="-2.0823242805241685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Лист1!$C$2:$C$6</c:f>
              <c:numCache>
                <c:formatCode>#,##0.00</c:formatCode>
                <c:ptCount val="5"/>
                <c:pt idx="0">
                  <c:v>102.7</c:v>
                </c:pt>
                <c:pt idx="1">
                  <c:v>98.4</c:v>
                </c:pt>
                <c:pt idx="2">
                  <c:v>224</c:v>
                </c:pt>
                <c:pt idx="3">
                  <c:v>224</c:v>
                </c:pt>
                <c:pt idx="4">
                  <c:v>224</c:v>
                </c:pt>
              </c:numCache>
            </c:numRef>
          </c:val>
        </c:ser>
        <c:ser>
          <c:idx val="2"/>
          <c:order val="2"/>
          <c:tx>
            <c:strRef>
              <c:f>Лист1!$D$1</c:f>
              <c:strCache>
                <c:ptCount val="1"/>
                <c:pt idx="0">
                  <c:v>Национальная экономика </c:v>
                </c:pt>
              </c:strCache>
            </c:strRef>
          </c:tx>
          <c:spPr>
            <a:solidFill>
              <a:schemeClr val="accent6">
                <a:alpha val="70000"/>
              </a:schemeClr>
            </a:solidFill>
            <a:ln>
              <a:noFill/>
            </a:ln>
            <a:effectLst/>
          </c:spPr>
          <c:invertIfNegative val="0"/>
          <c:dLbls>
            <c:dLbl>
              <c:idx val="0"/>
              <c:layout>
                <c:manualLayout>
                  <c:x val="1.4095063219047783E-2"/>
                  <c:y val="-2.767923604637906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Лист1!$D$2:$D$6</c:f>
              <c:numCache>
                <c:formatCode>#,##0.00</c:formatCode>
                <c:ptCount val="5"/>
                <c:pt idx="0">
                  <c:v>24145.1</c:v>
                </c:pt>
                <c:pt idx="1">
                  <c:v>41770.5</c:v>
                </c:pt>
                <c:pt idx="2">
                  <c:v>58885.7</c:v>
                </c:pt>
                <c:pt idx="3">
                  <c:v>18641.8</c:v>
                </c:pt>
                <c:pt idx="4">
                  <c:v>18631.7</c:v>
                </c:pt>
              </c:numCache>
            </c:numRef>
          </c:val>
        </c:ser>
        <c:ser>
          <c:idx val="3"/>
          <c:order val="3"/>
          <c:tx>
            <c:strRef>
              <c:f>Лист1!$E$1</c:f>
              <c:strCache>
                <c:ptCount val="1"/>
                <c:pt idx="0">
                  <c:v>Жилищно-коммунальное  хозяйство </c:v>
                </c:pt>
              </c:strCache>
            </c:strRef>
          </c:tx>
          <c:spPr>
            <a:solidFill>
              <a:schemeClr val="accent2">
                <a:lumMod val="60000"/>
                <a:alpha val="70000"/>
              </a:schemeClr>
            </a:solidFill>
            <a:ln>
              <a:noFill/>
            </a:ln>
            <a:effectLst/>
          </c:spPr>
          <c:invertIfNegative val="0"/>
          <c:dLbls>
            <c:dLbl>
              <c:idx val="0"/>
              <c:layout>
                <c:manualLayout>
                  <c:x val="2.0600477012454453E-2"/>
                  <c:y val="-2.9808408049946687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8.3484374863906502E-3"/>
                  <c:y val="-2.3420892039243826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4.1742187431953251E-3"/>
                  <c:y val="-4.04542680677848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Лист1!$E$2:$E$6</c:f>
              <c:numCache>
                <c:formatCode>#,##0.00</c:formatCode>
                <c:ptCount val="5"/>
                <c:pt idx="0">
                  <c:v>313.2</c:v>
                </c:pt>
                <c:pt idx="1">
                  <c:v>15368.2</c:v>
                </c:pt>
                <c:pt idx="2">
                  <c:v>41411.1</c:v>
                </c:pt>
                <c:pt idx="3">
                  <c:v>715</c:v>
                </c:pt>
                <c:pt idx="4">
                  <c:v>715</c:v>
                </c:pt>
              </c:numCache>
            </c:numRef>
          </c:val>
        </c:ser>
        <c:ser>
          <c:idx val="4"/>
          <c:order val="4"/>
          <c:tx>
            <c:strRef>
              <c:f>Лист1!$F$1</c:f>
              <c:strCache>
                <c:ptCount val="1"/>
                <c:pt idx="0">
                  <c:v>Охрана окружающей среды</c:v>
                </c:pt>
              </c:strCache>
            </c:strRef>
          </c:tx>
          <c:spPr>
            <a:solidFill>
              <a:schemeClr val="accent4">
                <a:lumMod val="60000"/>
                <a:alpha val="70000"/>
              </a:schemeClr>
            </a:solidFill>
            <a:ln>
              <a:noFill/>
            </a:ln>
            <a:effectLst/>
          </c:spPr>
          <c:invertIfNegative val="0"/>
          <c:cat>
            <c:numRef>
              <c:f>Лист1!$A$2:$A$6</c:f>
              <c:numCache>
                <c:formatCode>General</c:formatCode>
                <c:ptCount val="5"/>
                <c:pt idx="0">
                  <c:v>2022</c:v>
                </c:pt>
                <c:pt idx="1">
                  <c:v>2023</c:v>
                </c:pt>
                <c:pt idx="2">
                  <c:v>2024</c:v>
                </c:pt>
                <c:pt idx="3">
                  <c:v>2025</c:v>
                </c:pt>
                <c:pt idx="4">
                  <c:v>2026</c:v>
                </c:pt>
              </c:numCache>
            </c:numRef>
          </c:cat>
          <c:val>
            <c:numRef>
              <c:f>Лист1!$F$2:$F$6</c:f>
              <c:numCache>
                <c:formatCode>#,##0.00</c:formatCode>
                <c:ptCount val="5"/>
                <c:pt idx="0">
                  <c:v>0</c:v>
                </c:pt>
                <c:pt idx="1">
                  <c:v>0</c:v>
                </c:pt>
                <c:pt idx="2">
                  <c:v>397.1</c:v>
                </c:pt>
                <c:pt idx="3">
                  <c:v>189.8</c:v>
                </c:pt>
                <c:pt idx="4">
                  <c:v>171.7</c:v>
                </c:pt>
              </c:numCache>
            </c:numRef>
          </c:val>
        </c:ser>
        <c:ser>
          <c:idx val="5"/>
          <c:order val="5"/>
          <c:tx>
            <c:strRef>
              <c:f>Лист1!$G$1</c:f>
              <c:strCache>
                <c:ptCount val="1"/>
                <c:pt idx="0">
                  <c:v>Образование </c:v>
                </c:pt>
              </c:strCache>
            </c:strRef>
          </c:tx>
          <c:spPr>
            <a:solidFill>
              <a:schemeClr val="accent6">
                <a:lumMod val="60000"/>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Лист1!$G$2:$G$6</c:f>
              <c:numCache>
                <c:formatCode>#,##0.00</c:formatCode>
                <c:ptCount val="5"/>
                <c:pt idx="0">
                  <c:v>136706.5</c:v>
                </c:pt>
                <c:pt idx="1">
                  <c:v>146764.1</c:v>
                </c:pt>
                <c:pt idx="2">
                  <c:v>173630.3</c:v>
                </c:pt>
                <c:pt idx="3">
                  <c:v>133620.20000000001</c:v>
                </c:pt>
                <c:pt idx="4">
                  <c:v>137420</c:v>
                </c:pt>
              </c:numCache>
            </c:numRef>
          </c:val>
        </c:ser>
        <c:ser>
          <c:idx val="6"/>
          <c:order val="6"/>
          <c:tx>
            <c:strRef>
              <c:f>Лист1!$H$1</c:f>
              <c:strCache>
                <c:ptCount val="1"/>
                <c:pt idx="0">
                  <c:v>Культура, кинематография </c:v>
                </c:pt>
              </c:strCache>
            </c:strRef>
          </c:tx>
          <c:spPr>
            <a:solidFill>
              <a:schemeClr val="accent2">
                <a:lumMod val="80000"/>
                <a:lumOff val="20000"/>
                <a:alpha val="70000"/>
              </a:schemeClr>
            </a:solidFill>
            <a:ln>
              <a:noFill/>
            </a:ln>
            <a:effectLst/>
          </c:spPr>
          <c:invertIfNegative val="0"/>
          <c:dLbls>
            <c:dLbl>
              <c:idx val="1"/>
              <c:layout>
                <c:manualLayout>
                  <c:x val="0"/>
                  <c:y val="-6.1745988103460991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3.2527068967033346E-3"/>
                  <c:y val="-6.6004332110596239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2522656229586128E-2"/>
                  <c:y val="-5.535847209275821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0"/>
                  <c:y val="-1.8740918524717518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Лист1!$H$2:$H$6</c:f>
              <c:numCache>
                <c:formatCode>#,##0.00</c:formatCode>
                <c:ptCount val="5"/>
                <c:pt idx="0">
                  <c:v>42008.6</c:v>
                </c:pt>
                <c:pt idx="1">
                  <c:v>46126.9</c:v>
                </c:pt>
                <c:pt idx="2">
                  <c:v>55361.3</c:v>
                </c:pt>
                <c:pt idx="3">
                  <c:v>42897.4</c:v>
                </c:pt>
                <c:pt idx="4">
                  <c:v>42897.4</c:v>
                </c:pt>
              </c:numCache>
            </c:numRef>
          </c:val>
        </c:ser>
        <c:ser>
          <c:idx val="7"/>
          <c:order val="7"/>
          <c:tx>
            <c:strRef>
              <c:f>Лист1!$I$1</c:f>
              <c:strCache>
                <c:ptCount val="1"/>
                <c:pt idx="0">
                  <c:v>Социальная политика</c:v>
                </c:pt>
              </c:strCache>
            </c:strRef>
          </c:tx>
          <c:spPr>
            <a:solidFill>
              <a:schemeClr val="accent4">
                <a:lumMod val="80000"/>
                <a:lumOff val="20000"/>
                <a:alpha val="70000"/>
              </a:schemeClr>
            </a:solidFill>
            <a:ln>
              <a:noFill/>
            </a:ln>
            <a:effectLst/>
          </c:spPr>
          <c:invertIfNegative val="0"/>
          <c:dLbls>
            <c:dLbl>
              <c:idx val="0"/>
              <c:layout>
                <c:manualLayout>
                  <c:x val="3.8263229792528117E-17"/>
                  <c:y val="-1.4904204024973344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2.0871093715975858E-3"/>
                  <c:y val="-1.9162548032108661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7.5896494256409552E-3"/>
                  <c:y val="-4.6841784078487651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5653320286982467E-2"/>
                  <c:y val="-6.6004332110596309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Лист1!$I$2:$I$6</c:f>
              <c:numCache>
                <c:formatCode>#,##0.00</c:formatCode>
                <c:ptCount val="5"/>
                <c:pt idx="0">
                  <c:v>17359</c:v>
                </c:pt>
                <c:pt idx="1">
                  <c:v>16586.599999999999</c:v>
                </c:pt>
                <c:pt idx="2">
                  <c:v>37356.9</c:v>
                </c:pt>
                <c:pt idx="3">
                  <c:v>23930.1</c:v>
                </c:pt>
                <c:pt idx="4">
                  <c:v>23930.1</c:v>
                </c:pt>
              </c:numCache>
            </c:numRef>
          </c:val>
        </c:ser>
        <c:ser>
          <c:idx val="8"/>
          <c:order val="8"/>
          <c:tx>
            <c:strRef>
              <c:f>Лист1!$J$1</c:f>
              <c:strCache>
                <c:ptCount val="1"/>
                <c:pt idx="0">
                  <c:v>Физическая культура и спорт </c:v>
                </c:pt>
              </c:strCache>
            </c:strRef>
          </c:tx>
          <c:spPr>
            <a:solidFill>
              <a:schemeClr val="accent6">
                <a:lumMod val="80000"/>
                <a:lumOff val="20000"/>
                <a:alpha val="70000"/>
              </a:schemeClr>
            </a:solidFill>
            <a:ln>
              <a:noFill/>
            </a:ln>
            <a:effectLst/>
          </c:spPr>
          <c:invertIfNegative val="0"/>
          <c:dLbls>
            <c:dLbl>
              <c:idx val="0"/>
              <c:layout>
                <c:manualLayout>
                  <c:x val="0"/>
                  <c:y val="-1.2775032021405723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2.0871093715976625E-3"/>
                  <c:y val="-3.1937580053514304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3.1306640573963407E-3"/>
                  <c:y val="-1.4904204024973344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0435546857988313E-3"/>
                  <c:y val="-1.2775032021405801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Лист1!$J$2:$J$6</c:f>
              <c:numCache>
                <c:formatCode>#,##0.00</c:formatCode>
                <c:ptCount val="5"/>
                <c:pt idx="0">
                  <c:v>850</c:v>
                </c:pt>
                <c:pt idx="1">
                  <c:v>97658.1</c:v>
                </c:pt>
                <c:pt idx="2">
                  <c:v>84761.7</c:v>
                </c:pt>
                <c:pt idx="3">
                  <c:v>350</c:v>
                </c:pt>
                <c:pt idx="4">
                  <c:v>350</c:v>
                </c:pt>
              </c:numCache>
            </c:numRef>
          </c:val>
        </c:ser>
        <c:ser>
          <c:idx val="9"/>
          <c:order val="9"/>
          <c:tx>
            <c:strRef>
              <c:f>Лист1!$K$1</c:f>
              <c:strCache>
                <c:ptCount val="1"/>
                <c:pt idx="0">
                  <c:v>Межбюджетные трансферты бюджетам субъектов российской федерации и муниципальных образований общего характера </c:v>
                </c:pt>
              </c:strCache>
            </c:strRef>
          </c:tx>
          <c:spPr>
            <a:solidFill>
              <a:schemeClr val="accent2">
                <a:lumMod val="80000"/>
                <a:alpha val="70000"/>
              </a:schemeClr>
            </a:solidFill>
            <a:ln>
              <a:noFill/>
            </a:ln>
            <a:effectLst/>
          </c:spPr>
          <c:invertIfNegative val="0"/>
          <c:dLbls>
            <c:dLbl>
              <c:idx val="0"/>
              <c:layout>
                <c:manualLayout>
                  <c:x val="2.0871093715976625E-3"/>
                  <c:y val="-2.3420892039243902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7.6526459585056235E-17"/>
                  <c:y val="-3.4066752057081928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3.1306640573964938E-3"/>
                  <c:y val="-6.5020493678096272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0"/>
                  <c:y val="-3.4066752057081852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0"/>
                  <c:y val="-4.5811134171531785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Лист1!$K$2:$K$6</c:f>
              <c:numCache>
                <c:formatCode>#,##0.00</c:formatCode>
                <c:ptCount val="5"/>
                <c:pt idx="0">
                  <c:v>27112.5</c:v>
                </c:pt>
                <c:pt idx="1">
                  <c:v>30176.799999999999</c:v>
                </c:pt>
                <c:pt idx="2">
                  <c:v>43316</c:v>
                </c:pt>
                <c:pt idx="3">
                  <c:v>21412.300000000003</c:v>
                </c:pt>
                <c:pt idx="4">
                  <c:v>25709.5</c:v>
                </c:pt>
              </c:numCache>
            </c:numRef>
          </c:val>
        </c:ser>
        <c:dLbls>
          <c:showLegendKey val="0"/>
          <c:showVal val="0"/>
          <c:showCatName val="0"/>
          <c:showSerName val="0"/>
          <c:showPercent val="0"/>
          <c:showBubbleSize val="0"/>
        </c:dLbls>
        <c:gapWidth val="80"/>
        <c:overlap val="25"/>
        <c:axId val="699064656"/>
        <c:axId val="699068576"/>
      </c:barChart>
      <c:catAx>
        <c:axId val="699064656"/>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1" i="1" u="none" strike="noStrike" kern="1200" cap="none" spc="20" normalizeH="0" baseline="0">
                <a:solidFill>
                  <a:schemeClr val="tx1">
                    <a:lumMod val="65000"/>
                    <a:lumOff val="35000"/>
                  </a:schemeClr>
                </a:solidFill>
                <a:latin typeface="+mn-lt"/>
                <a:ea typeface="+mn-ea"/>
                <a:cs typeface="+mn-cs"/>
              </a:defRPr>
            </a:pPr>
            <a:endParaRPr lang="ru-RU"/>
          </a:p>
        </c:txPr>
        <c:crossAx val="699068576"/>
        <c:crosses val="autoZero"/>
        <c:auto val="1"/>
        <c:lblAlgn val="ctr"/>
        <c:lblOffset val="100"/>
        <c:noMultiLvlLbl val="0"/>
      </c:catAx>
      <c:valAx>
        <c:axId val="699068576"/>
        <c:scaling>
          <c:orientation val="minMax"/>
        </c:scaling>
        <c:delete val="1"/>
        <c:axPos val="l"/>
        <c:majorGridlines>
          <c:spPr>
            <a:ln w="9525" cap="flat" cmpd="sng" algn="ctr">
              <a:solidFill>
                <a:schemeClr val="tx1">
                  <a:lumMod val="5000"/>
                  <a:lumOff val="95000"/>
                </a:schemeClr>
              </a:solidFill>
              <a:round/>
            </a:ln>
            <a:effectLst/>
          </c:spPr>
        </c:majorGridlines>
        <c:numFmt formatCode="#,##0.00" sourceLinked="1"/>
        <c:majorTickMark val="none"/>
        <c:minorTickMark val="none"/>
        <c:tickLblPos val="nextTo"/>
        <c:crossAx val="699064656"/>
        <c:crosses val="autoZero"/>
        <c:crossBetween val="between"/>
      </c:valAx>
      <c:spPr>
        <a:noFill/>
        <a:ln>
          <a:noFill/>
        </a:ln>
        <a:effectLst/>
      </c:spPr>
    </c:plotArea>
    <c:legend>
      <c:legendPos val="t"/>
      <c:layout>
        <c:manualLayout>
          <c:xMode val="edge"/>
          <c:yMode val="edge"/>
          <c:x val="8.7584640912833213E-4"/>
          <c:y val="0"/>
          <c:w val="0.79058092470777597"/>
          <c:h val="0.28220576839897465"/>
        </c:manualLayout>
      </c:layout>
      <c:overlay val="0"/>
      <c:spPr>
        <a:noFill/>
        <a:ln>
          <a:noFill/>
        </a:ln>
        <a:effectLst/>
      </c:spPr>
      <c:txPr>
        <a:bodyPr rot="0" spcFirstLastPara="1" vertOverflow="ellipsis" vert="horz" wrap="square" anchor="ctr" anchorCtr="1"/>
        <a:lstStyle/>
        <a:p>
          <a:pPr algn="just">
            <a:defRPr sz="1250" b="1" i="1"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ru-RU" b="1" i="1" dirty="0" smtClean="0"/>
              <a:t>Структура муниципального долга</a:t>
            </a:r>
            <a:endParaRPr lang="ru-RU" b="1" i="1" dirty="0"/>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ru-RU"/>
        </a:p>
      </c:txPr>
    </c:title>
    <c:autoTitleDeleted val="0"/>
    <c:view3D>
      <c:rotX val="15"/>
      <c:rotY val="2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5867633652184578E-2"/>
          <c:y val="0.16445137779409844"/>
          <c:w val="0.86853927779322038"/>
          <c:h val="0.42054248756697504"/>
        </c:manualLayout>
      </c:layout>
      <c:bar3DChart>
        <c:barDir val="col"/>
        <c:grouping val="clustered"/>
        <c:varyColors val="0"/>
        <c:ser>
          <c:idx val="0"/>
          <c:order val="0"/>
          <c:tx>
            <c:strRef>
              <c:f>Лист1!$B$1</c:f>
              <c:strCache>
                <c:ptCount val="1"/>
                <c:pt idx="0">
                  <c:v>2021</c:v>
                </c:pt>
              </c:strCache>
            </c:strRef>
          </c:tx>
          <c:spPr>
            <a:solidFill>
              <a:schemeClr val="accent1"/>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Кредиты</c:v>
                </c:pt>
                <c:pt idx="1">
                  <c:v>Муниципальные гарантии</c:v>
                </c:pt>
                <c:pt idx="2">
                  <c:v>Муниципальные ценные бумаги</c:v>
                </c:pt>
              </c:strCache>
            </c:strRef>
          </c:cat>
          <c:val>
            <c:numRef>
              <c:f>Лист1!$B$2:$B$4</c:f>
              <c:numCache>
                <c:formatCode>General</c:formatCode>
                <c:ptCount val="3"/>
                <c:pt idx="0">
                  <c:v>0</c:v>
                </c:pt>
                <c:pt idx="1">
                  <c:v>0</c:v>
                </c:pt>
                <c:pt idx="2">
                  <c:v>0</c:v>
                </c:pt>
              </c:numCache>
            </c:numRef>
          </c:val>
        </c:ser>
        <c:ser>
          <c:idx val="1"/>
          <c:order val="1"/>
          <c:tx>
            <c:strRef>
              <c:f>Лист1!$C$1</c:f>
              <c:strCache>
                <c:ptCount val="1"/>
                <c:pt idx="0">
                  <c:v>2022</c:v>
                </c:pt>
              </c:strCache>
            </c:strRef>
          </c:tx>
          <c:spPr>
            <a:solidFill>
              <a:schemeClr val="accent2"/>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Кредиты</c:v>
                </c:pt>
                <c:pt idx="1">
                  <c:v>Муниципальные гарантии</c:v>
                </c:pt>
                <c:pt idx="2">
                  <c:v>Муниципальные ценные бумаги</c:v>
                </c:pt>
              </c:strCache>
            </c:strRef>
          </c:cat>
          <c:val>
            <c:numRef>
              <c:f>Лист1!$C$2:$C$4</c:f>
              <c:numCache>
                <c:formatCode>General</c:formatCode>
                <c:ptCount val="3"/>
                <c:pt idx="0">
                  <c:v>0</c:v>
                </c:pt>
                <c:pt idx="1">
                  <c:v>0</c:v>
                </c:pt>
                <c:pt idx="2">
                  <c:v>0</c:v>
                </c:pt>
              </c:numCache>
            </c:numRef>
          </c:val>
        </c:ser>
        <c:ser>
          <c:idx val="2"/>
          <c:order val="2"/>
          <c:tx>
            <c:strRef>
              <c:f>Лист1!$D$1</c:f>
              <c:strCache>
                <c:ptCount val="1"/>
                <c:pt idx="0">
                  <c:v>2023</c:v>
                </c:pt>
              </c:strCache>
            </c:strRef>
          </c:tx>
          <c:spPr>
            <a:solidFill>
              <a:schemeClr val="accent3"/>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Кредиты</c:v>
                </c:pt>
                <c:pt idx="1">
                  <c:v>Муниципальные гарантии</c:v>
                </c:pt>
                <c:pt idx="2">
                  <c:v>Муниципальные ценные бумаги</c:v>
                </c:pt>
              </c:strCache>
            </c:strRef>
          </c:cat>
          <c:val>
            <c:numRef>
              <c:f>Лист1!$D$2:$D$4</c:f>
              <c:numCache>
                <c:formatCode>General</c:formatCode>
                <c:ptCount val="3"/>
                <c:pt idx="0">
                  <c:v>0</c:v>
                </c:pt>
              </c:numCache>
            </c:numRef>
          </c:val>
        </c:ser>
        <c:ser>
          <c:idx val="3"/>
          <c:order val="3"/>
          <c:tx>
            <c:strRef>
              <c:f>Лист1!$E$1</c:f>
              <c:strCache>
                <c:ptCount val="1"/>
                <c:pt idx="0">
                  <c:v>2024</c:v>
                </c:pt>
              </c:strCache>
            </c:strRef>
          </c:tx>
          <c:spPr>
            <a:solidFill>
              <a:schemeClr val="accent4"/>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Кредиты</c:v>
                </c:pt>
                <c:pt idx="1">
                  <c:v>Муниципальные гарантии</c:v>
                </c:pt>
                <c:pt idx="2">
                  <c:v>Муниципальные ценные бумаги</c:v>
                </c:pt>
              </c:strCache>
            </c:strRef>
          </c:cat>
          <c:val>
            <c:numRef>
              <c:f>Лист1!$E$2:$E$4</c:f>
              <c:numCache>
                <c:formatCode>General</c:formatCode>
                <c:ptCount val="3"/>
                <c:pt idx="0">
                  <c:v>0</c:v>
                </c:pt>
                <c:pt idx="1">
                  <c:v>0</c:v>
                </c:pt>
                <c:pt idx="2">
                  <c:v>0</c:v>
                </c:pt>
              </c:numCache>
            </c:numRef>
          </c:val>
        </c:ser>
        <c:dLbls>
          <c:showLegendKey val="0"/>
          <c:showVal val="0"/>
          <c:showCatName val="0"/>
          <c:showSerName val="0"/>
          <c:showPercent val="0"/>
          <c:showBubbleSize val="0"/>
        </c:dLbls>
        <c:gapWidth val="219"/>
        <c:shape val="box"/>
        <c:axId val="699069752"/>
        <c:axId val="699070144"/>
        <c:axId val="0"/>
      </c:bar3DChart>
      <c:catAx>
        <c:axId val="6990697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699070144"/>
        <c:crosses val="autoZero"/>
        <c:auto val="1"/>
        <c:lblAlgn val="ctr"/>
        <c:lblOffset val="100"/>
        <c:noMultiLvlLbl val="0"/>
      </c:catAx>
      <c:valAx>
        <c:axId val="6990701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699069752"/>
        <c:crosses val="autoZero"/>
        <c:crossBetween val="between"/>
      </c:valAx>
      <c:spPr>
        <a:noFill/>
        <a:ln>
          <a:noFill/>
        </a:ln>
        <a:effectLst/>
      </c:spPr>
    </c:plotArea>
    <c:legend>
      <c:legendPos val="b"/>
      <c:layout>
        <c:manualLayout>
          <c:xMode val="edge"/>
          <c:yMode val="edge"/>
          <c:x val="0.26166865260248301"/>
          <c:y val="0.93929657175653636"/>
          <c:w val="0.48159999688988847"/>
          <c:h val="6.0703428243463607E-2"/>
        </c:manualLayout>
      </c:layout>
      <c:overlay val="0"/>
      <c:spPr>
        <a:noFill/>
        <a:ln>
          <a:noFill/>
        </a:ln>
        <a:effectLst/>
      </c:spPr>
      <c:txPr>
        <a:bodyPr rot="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244424220841743"/>
          <c:y val="1.7213832976766135E-2"/>
          <c:w val="0.6297896305675359"/>
          <c:h val="0.98278616702323385"/>
        </c:manualLayout>
      </c:layout>
      <c:doughnutChart>
        <c:varyColors val="1"/>
        <c:ser>
          <c:idx val="0"/>
          <c:order val="0"/>
          <c:tx>
            <c:strRef>
              <c:f>Лист1!$B$1</c:f>
              <c:strCache>
                <c:ptCount val="1"/>
                <c:pt idx="0">
                  <c:v>Столбец1</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dPt>
          <c:dLbls>
            <c:dLbl>
              <c:idx val="0"/>
              <c:tx>
                <c:rich>
                  <a:bodyPr/>
                  <a:lstStyle/>
                  <a:p>
                    <a:r>
                      <a:rPr lang="en-US" dirty="0" smtClean="0"/>
                      <a:t>97,1%</a:t>
                    </a:r>
                    <a:endParaRPr lang="en-US" dirty="0"/>
                  </a:p>
                </c:rich>
              </c:tx>
              <c:showLegendKey val="0"/>
              <c:showVal val="0"/>
              <c:showCatName val="0"/>
              <c:showSerName val="0"/>
              <c:showPercent val="1"/>
              <c:showBubbleSize val="0"/>
              <c:extLst>
                <c:ext xmlns:c15="http://schemas.microsoft.com/office/drawing/2012/chart" uri="{CE6537A1-D6FC-4f65-9D91-7224C49458BB}"/>
              </c:extLst>
            </c:dLbl>
            <c:dLbl>
              <c:idx val="1"/>
              <c:tx>
                <c:rich>
                  <a:bodyPr/>
                  <a:lstStyle/>
                  <a:p>
                    <a:r>
                      <a:rPr lang="en-US" dirty="0" smtClean="0">
                        <a:latin typeface="Times New Roman" pitchFamily="18" charset="0"/>
                        <a:cs typeface="Times New Roman" pitchFamily="18" charset="0"/>
                      </a:rPr>
                      <a:t>2,9 </a:t>
                    </a:r>
                    <a:r>
                      <a:rPr lang="en-US" dirty="0">
                        <a:latin typeface="Times New Roman" pitchFamily="18" charset="0"/>
                        <a:cs typeface="Times New Roman" pitchFamily="18" charset="0"/>
                      </a:rPr>
                      <a:t>%</a:t>
                    </a:r>
                  </a:p>
                </c:rich>
              </c:tx>
              <c:showLegendKey val="0"/>
              <c:showVal val="0"/>
              <c:showCatName val="0"/>
              <c:showSerName val="0"/>
              <c:showPercent val="1"/>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Лист1!$A$2:$A$3</c:f>
              <c:strCache>
                <c:ptCount val="2"/>
                <c:pt idx="0">
                  <c:v>Программные </c:v>
                </c:pt>
                <c:pt idx="1">
                  <c:v>Непрогрммные</c:v>
                </c:pt>
              </c:strCache>
            </c:strRef>
          </c:cat>
          <c:val>
            <c:numRef>
              <c:f>Лист1!$B$2:$B$3</c:f>
              <c:numCache>
                <c:formatCode>General</c:formatCode>
                <c:ptCount val="2"/>
                <c:pt idx="0">
                  <c:v>97.1</c:v>
                </c:pt>
                <c:pt idx="1">
                  <c:v>2.9</c:v>
                </c:pt>
              </c:numCache>
            </c:numRef>
          </c:val>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907983700126101"/>
          <c:y val="0"/>
          <c:w val="0.71723754991093536"/>
          <c:h val="0.9827862142232221"/>
        </c:manualLayout>
      </c:layout>
      <c:doughnutChart>
        <c:varyColors val="1"/>
        <c:ser>
          <c:idx val="0"/>
          <c:order val="0"/>
          <c:tx>
            <c:strRef>
              <c:f>Лист1!$B$1</c:f>
              <c:strCache>
                <c:ptCount val="1"/>
                <c:pt idx="0">
                  <c:v>Столбец1</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Лист1!$A$2:$A$3</c:f>
              <c:strCache>
                <c:ptCount val="2"/>
                <c:pt idx="0">
                  <c:v>Программные </c:v>
                </c:pt>
                <c:pt idx="1">
                  <c:v>Непрогрммные</c:v>
                </c:pt>
              </c:strCache>
            </c:strRef>
          </c:cat>
          <c:val>
            <c:numRef>
              <c:f>Лист1!$B$2:$B$3</c:f>
              <c:numCache>
                <c:formatCode>General</c:formatCode>
                <c:ptCount val="2"/>
                <c:pt idx="0">
                  <c:v>95.2</c:v>
                </c:pt>
                <c:pt idx="1">
                  <c:v>4.8</c:v>
                </c:pt>
              </c:numCache>
            </c:numRef>
          </c:val>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260795623386583E-2"/>
          <c:y val="0.12730175394742324"/>
          <c:w val="0.71723754991093536"/>
          <c:h val="0.9827862142232221"/>
        </c:manualLayout>
      </c:layout>
      <c:doughnutChart>
        <c:varyColors val="1"/>
        <c:ser>
          <c:idx val="0"/>
          <c:order val="0"/>
          <c:tx>
            <c:strRef>
              <c:f>Лист1!$B$1</c:f>
              <c:strCache>
                <c:ptCount val="1"/>
                <c:pt idx="0">
                  <c:v>Столбец1</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dPt>
          <c:dLbls>
            <c:dLbl>
              <c:idx val="0"/>
              <c:tx>
                <c:rich>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r>
                      <a:rPr lang="en-US"/>
                      <a:t>97,4%</a:t>
                    </a:r>
                  </a:p>
                </c:rich>
              </c:tx>
              <c:numFmt formatCode="General"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showLegendKey val="0"/>
              <c:showVal val="0"/>
              <c:showCatName val="0"/>
              <c:showSerName val="0"/>
              <c:showPercent val="1"/>
              <c:showBubbleSize val="0"/>
              <c:extLst>
                <c:ext xmlns:c15="http://schemas.microsoft.com/office/drawing/2012/chart" uri="{CE6537A1-D6FC-4f65-9D91-7224C49458BB}"/>
              </c:extLst>
            </c:dLbl>
            <c:dLbl>
              <c:idx val="1"/>
              <c:tx>
                <c:rich>
                  <a:bodyPr/>
                  <a:lstStyle/>
                  <a:p>
                    <a:r>
                      <a:rPr lang="en-US" dirty="0" smtClean="0">
                        <a:latin typeface="Times New Roman" pitchFamily="18" charset="0"/>
                        <a:cs typeface="Times New Roman" pitchFamily="18" charset="0"/>
                      </a:rPr>
                      <a:t>2,6%</a:t>
                    </a:r>
                    <a:endParaRPr lang="en-US" dirty="0"/>
                  </a:p>
                </c:rich>
              </c:tx>
              <c:showLegendKey val="0"/>
              <c:showVal val="0"/>
              <c:showCatName val="0"/>
              <c:showSerName val="0"/>
              <c:showPercent val="1"/>
              <c:showBubbleSize val="0"/>
              <c:extLst>
                <c:ext xmlns:c15="http://schemas.microsoft.com/office/drawing/2012/chart" uri="{CE6537A1-D6FC-4f65-9D91-7224C49458BB}"/>
              </c:extLst>
            </c:dLbl>
            <c:dLbl>
              <c:idx val="2"/>
              <c:tx>
                <c:rich>
                  <a:bodyPr/>
                  <a:lstStyle/>
                  <a:p>
                    <a:r>
                      <a:rPr lang="ru-RU">
                        <a:latin typeface="Times New Roman" pitchFamily="18" charset="0"/>
                        <a:cs typeface="Times New Roman" pitchFamily="18" charset="0"/>
                      </a:rPr>
                      <a:t>1,0%</a:t>
                    </a:r>
                    <a:endParaRPr lang="ru-RU"/>
                  </a:p>
                </c:rich>
              </c:tx>
              <c:showLegendKey val="0"/>
              <c:showVal val="0"/>
              <c:showCatName val="0"/>
              <c:showSerName val="0"/>
              <c:showPercent val="1"/>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Лист1!$A$2:$A$3</c:f>
              <c:strCache>
                <c:ptCount val="2"/>
                <c:pt idx="0">
                  <c:v>Программные </c:v>
                </c:pt>
                <c:pt idx="1">
                  <c:v>Непрогрммные</c:v>
                </c:pt>
              </c:strCache>
            </c:strRef>
          </c:cat>
          <c:val>
            <c:numRef>
              <c:f>Лист1!$B$2:$B$3</c:f>
              <c:numCache>
                <c:formatCode>General</c:formatCode>
                <c:ptCount val="2"/>
                <c:pt idx="0">
                  <c:v>94.3</c:v>
                </c:pt>
                <c:pt idx="1">
                  <c:v>5.7</c:v>
                </c:pt>
              </c:numCache>
            </c:numRef>
          </c:val>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36426414308619465"/>
          <c:y val="0.11565970724177038"/>
          <c:w val="0.60715186210679573"/>
          <c:h val="0.86441160977639253"/>
        </c:manualLayout>
      </c:layout>
      <c:pie3DChart>
        <c:varyColors val="1"/>
        <c:ser>
          <c:idx val="0"/>
          <c:order val="0"/>
          <c:tx>
            <c:strRef>
              <c:f>Лист1!$B$1</c:f>
              <c:strCache>
                <c:ptCount val="1"/>
                <c:pt idx="0">
                  <c:v>2024</c:v>
                </c:pt>
              </c:strCache>
            </c:strRef>
          </c:tx>
          <c:explosion val="1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p3d/>
            </c:spPr>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sp3d/>
            </c:spPr>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sp3d/>
            </c:spPr>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sp3d/>
            </c:spPr>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sp3d/>
            </c:spPr>
          </c:dPt>
          <c:dPt>
            <c:idx val="5"/>
            <c:bubble3D val="0"/>
            <c:explosion val="13"/>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sp3d/>
            </c:spPr>
          </c:dPt>
          <c:dPt>
            <c:idx val="6"/>
            <c:bubble3D val="0"/>
            <c:explosion val="6"/>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sp3d/>
            </c:spPr>
          </c:dPt>
          <c:dPt>
            <c:idx val="7"/>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sp3d/>
            </c:spPr>
          </c:dPt>
          <c:dPt>
            <c:idx val="8"/>
            <c:bubble3D val="0"/>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a:sp3d/>
            </c:spPr>
          </c:dPt>
          <c:dPt>
            <c:idx val="9"/>
            <c:bubble3D val="0"/>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sp3d/>
            </c:spPr>
          </c:dPt>
          <c:dLbls>
            <c:dLbl>
              <c:idx val="0"/>
              <c:layout>
                <c:manualLayout>
                  <c:x val="-3.220365913405665E-2"/>
                  <c:y val="-4.5352468268206499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1"/>
              <c:layout>
                <c:manualLayout>
                  <c:x val="8.6385828508085526E-3"/>
                  <c:y val="-7.83511441498163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2"/>
              <c:layout>
                <c:manualLayout>
                  <c:x val="-2.0003672215191705E-2"/>
                  <c:y val="9.9136535943545517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3"/>
              <c:layout>
                <c:manualLayout>
                  <c:x val="0.10926077768157214"/>
                  <c:y val="0.12821209119396618"/>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4"/>
              <c:layout>
                <c:manualLayout>
                  <c:x val="-3.3051331072576467E-4"/>
                  <c:y val="0.10322184319093264"/>
                </c:manualLayout>
              </c:layout>
              <c:tx>
                <c:rich>
                  <a:bodyPr/>
                  <a:lstStyle/>
                  <a:p>
                    <a:r>
                      <a:rPr lang="en-US" dirty="0" smtClean="0"/>
                      <a:t>15936,0</a:t>
                    </a:r>
                  </a:p>
                </c:rich>
              </c:tx>
              <c:dLblPos val="bestFit"/>
              <c:showLegendKey val="0"/>
              <c:showVal val="1"/>
              <c:showCatName val="0"/>
              <c:showSerName val="0"/>
              <c:showPercent val="0"/>
              <c:showBubbleSize val="0"/>
              <c:extLst>
                <c:ext xmlns:c15="http://schemas.microsoft.com/office/drawing/2012/chart" uri="{CE6537A1-D6FC-4f65-9D91-7224C49458BB}"/>
              </c:extLst>
            </c:dLbl>
            <c:dLbl>
              <c:idx val="5"/>
              <c:layout>
                <c:manualLayout>
                  <c:x val="-5.3989917282647397E-2"/>
                  <c:y val="9.008201321200518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6"/>
              <c:layout>
                <c:manualLayout>
                  <c:x val="-2.0699558403233117E-2"/>
                  <c:y val="1.64669185657495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7"/>
              <c:layout>
                <c:manualLayout>
                  <c:x val="-3.3615319118468281E-2"/>
                  <c:y val="-8.7359476105090816E-3"/>
                </c:manualLayout>
              </c:layout>
              <c:showLegendKey val="0"/>
              <c:showVal val="1"/>
              <c:showCatName val="0"/>
              <c:showSerName val="0"/>
              <c:showPercent val="0"/>
              <c:showBubbleSize val="0"/>
              <c:extLst>
                <c:ext xmlns:c15="http://schemas.microsoft.com/office/drawing/2012/chart" uri="{CE6537A1-D6FC-4f65-9D91-7224C49458BB}"/>
              </c:extLst>
            </c:dLbl>
            <c:dLbl>
              <c:idx val="8"/>
              <c:layout>
                <c:manualLayout>
                  <c:x val="2.4260364640525028E-2"/>
                  <c:y val="-3.9231308957667417E-2"/>
                </c:manualLayout>
              </c:layout>
              <c:showLegendKey val="0"/>
              <c:showVal val="1"/>
              <c:showCatName val="0"/>
              <c:showSerName val="0"/>
              <c:showPercent val="0"/>
              <c:showBubbleSize val="0"/>
              <c:extLst>
                <c:ext xmlns:c15="http://schemas.microsoft.com/office/drawing/2012/chart" uri="{CE6537A1-D6FC-4f65-9D91-7224C49458BB}"/>
              </c:extLst>
            </c:dLbl>
            <c:dLbl>
              <c:idx val="9"/>
              <c:layout>
                <c:manualLayout>
                  <c:x val="2.5065132371297053E-2"/>
                  <c:y val="-5.8821641986723891E-2"/>
                </c:manualLayout>
              </c:layout>
              <c:dLblPos val="bestFi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2"/>
                    </a:solidFill>
                    <a:latin typeface="+mn-lt"/>
                    <a:ea typeface="+mn-ea"/>
                    <a:cs typeface="+mn-cs"/>
                  </a:defRPr>
                </a:pPr>
                <a:endParaRPr lang="ru-RU"/>
              </a:p>
            </c:txPr>
            <c:showLegendKey val="0"/>
            <c:showVal val="1"/>
            <c:showCatName val="0"/>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Лист1!$A$2:$A$11</c:f>
              <c:strCache>
                <c:ptCount val="10"/>
                <c:pt idx="0">
                  <c:v>Общегосударственные вопросы</c:v>
                </c:pt>
                <c:pt idx="1">
                  <c:v>Национальная безопасность и правоохранительная деятельность</c:v>
                </c:pt>
                <c:pt idx="2">
                  <c:v>Образование</c:v>
                </c:pt>
                <c:pt idx="3">
                  <c:v>Национальная экономика</c:v>
                </c:pt>
                <c:pt idx="4">
                  <c:v>Культура, кинематография</c:v>
                </c:pt>
                <c:pt idx="5">
                  <c:v>Жилищно-коммунальное хозяйство</c:v>
                </c:pt>
                <c:pt idx="6">
                  <c:v>Социальная политика</c:v>
                </c:pt>
                <c:pt idx="7">
                  <c:v>Физическая культура и спорт</c:v>
                </c:pt>
                <c:pt idx="8">
                  <c:v>Межбюджетные трансферты бюджетам субъектов РФ и муниципальных образований общего характера</c:v>
                </c:pt>
                <c:pt idx="9">
                  <c:v>Охрана окружающей среды</c:v>
                </c:pt>
              </c:strCache>
            </c:strRef>
          </c:cat>
          <c:val>
            <c:numRef>
              <c:f>Лист1!$B$2:$B$11</c:f>
              <c:numCache>
                <c:formatCode>#,##0.00</c:formatCode>
                <c:ptCount val="10"/>
                <c:pt idx="0">
                  <c:v>62452.5</c:v>
                </c:pt>
                <c:pt idx="1">
                  <c:v>224</c:v>
                </c:pt>
                <c:pt idx="2">
                  <c:v>173630.3</c:v>
                </c:pt>
                <c:pt idx="3">
                  <c:v>58885.7</c:v>
                </c:pt>
                <c:pt idx="4">
                  <c:v>55361.3</c:v>
                </c:pt>
                <c:pt idx="5">
                  <c:v>41411.1</c:v>
                </c:pt>
                <c:pt idx="6">
                  <c:v>37356.9</c:v>
                </c:pt>
                <c:pt idx="7">
                  <c:v>84761.7</c:v>
                </c:pt>
                <c:pt idx="8">
                  <c:v>43316</c:v>
                </c:pt>
                <c:pt idx="9">
                  <c:v>397.1</c:v>
                </c:pt>
              </c:numCache>
            </c:numRef>
          </c:val>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2.488531364145701E-3"/>
          <c:y val="0.10856706148035357"/>
          <c:w val="0.30519471701757128"/>
          <c:h val="0.88933119319391973"/>
        </c:manualLayout>
      </c:layout>
      <c:overlay val="0"/>
      <c:spPr>
        <a:noFill/>
        <a:ln>
          <a:noFill/>
        </a:ln>
        <a:effectLst/>
      </c:spPr>
      <c:txPr>
        <a:bodyPr rot="0" spcFirstLastPara="1" vertOverflow="ellipsis" vert="horz" wrap="square" anchor="ctr" anchorCtr="1"/>
        <a:lstStyle/>
        <a:p>
          <a:pPr>
            <a:defRPr sz="1300" b="0" i="0" u="none" strike="noStrike" kern="1200" baseline="0">
              <a:solidFill>
                <a:schemeClr val="tx2"/>
              </a:solidFill>
              <a:latin typeface="+mn-lt"/>
              <a:ea typeface="+mn-ea"/>
              <a:cs typeface="+mn-cs"/>
            </a:defRPr>
          </a:pPr>
          <a:endParaRPr lang="ru-RU"/>
        </a:p>
      </c:txPr>
    </c:legend>
    <c:plotVisOnly val="1"/>
    <c:dispBlanksAs val="zero"/>
    <c:showDLblsOverMax val="0"/>
  </c:chart>
  <c:spPr>
    <a:noFill/>
    <a:ln>
      <a:noFill/>
    </a:ln>
    <a:effectLst/>
  </c:spPr>
  <c:txPr>
    <a:bodyPr/>
    <a:lstStyle/>
    <a:p>
      <a:pPr>
        <a:defRPr/>
      </a:pPr>
      <a:endParaRPr lang="ru-RU"/>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49280076879580992"/>
          <c:y val="0.19287519931834396"/>
          <c:w val="0.45424800709100593"/>
          <c:h val="0.64749887953154894"/>
        </c:manualLayout>
      </c:layout>
      <c:pie3DChart>
        <c:varyColors val="1"/>
        <c:ser>
          <c:idx val="0"/>
          <c:order val="0"/>
          <c:tx>
            <c:strRef>
              <c:f>Лист1!$B$1</c:f>
              <c:strCache>
                <c:ptCount val="1"/>
                <c:pt idx="0">
                  <c:v>2024</c:v>
                </c:pt>
              </c:strCache>
            </c:strRef>
          </c:tx>
          <c:explosion val="6"/>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p3d/>
            </c:spPr>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sp3d/>
            </c:spPr>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sp3d/>
            </c:spPr>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sp3d/>
            </c:spPr>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sp3d/>
            </c:spPr>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sp3d/>
            </c:spPr>
          </c:dPt>
          <c:dPt>
            <c:idx val="6"/>
            <c:bubble3D val="0"/>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sp3d/>
            </c:spPr>
          </c:dPt>
          <c:dPt>
            <c:idx val="7"/>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sp3d/>
            </c:spPr>
          </c:dPt>
          <c:dPt>
            <c:idx val="8"/>
            <c:bubble3D val="0"/>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a:sp3d/>
            </c:spPr>
          </c:dPt>
          <c:dPt>
            <c:idx val="9"/>
            <c:bubble3D val="0"/>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sp3d/>
            </c:spPr>
          </c:dPt>
          <c:dLbls>
            <c:dLbl>
              <c:idx val="0"/>
              <c:layout>
                <c:manualLayout>
                  <c:x val="-3.220365913405665E-2"/>
                  <c:y val="-4.5352468268206499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1"/>
              <c:layout>
                <c:manualLayout>
                  <c:x val="8.6385828508085526E-3"/>
                  <c:y val="-7.83511441498163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2"/>
              <c:layout>
                <c:manualLayout>
                  <c:x val="1.332027599411194E-2"/>
                  <c:y val="-1.2905225509353043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3"/>
              <c:layout>
                <c:manualLayout>
                  <c:x val="-7.2022840881035754E-3"/>
                  <c:y val="2.3746734880655675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4"/>
              <c:layout>
                <c:manualLayout>
                  <c:x val="-6.4029328923022322E-2"/>
                  <c:y val="2.9545927954356833E-2"/>
                </c:manualLayout>
              </c:layout>
              <c:tx>
                <c:rich>
                  <a:bodyPr/>
                  <a:lstStyle/>
                  <a:p>
                    <a:r>
                      <a:rPr lang="en-US" dirty="0" smtClean="0"/>
                      <a:t>36261,4</a:t>
                    </a:r>
                    <a:endParaRPr lang="en-US" dirty="0"/>
                  </a:p>
                </c:rich>
              </c:tx>
              <c:dLblPos val="bestFit"/>
              <c:showLegendKey val="0"/>
              <c:showVal val="1"/>
              <c:showCatName val="0"/>
              <c:showSerName val="0"/>
              <c:showPercent val="0"/>
              <c:showBubbleSize val="0"/>
              <c:extLst>
                <c:ext xmlns:c15="http://schemas.microsoft.com/office/drawing/2012/chart" uri="{CE6537A1-D6FC-4f65-9D91-7224C49458BB}"/>
              </c:extLst>
            </c:dLbl>
            <c:dLbl>
              <c:idx val="5"/>
              <c:layout>
                <c:manualLayout>
                  <c:x val="-3.5747504678830783E-2"/>
                  <c:y val="3.76771006720271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6"/>
              <c:layout>
                <c:manualLayout>
                  <c:x val="-2.0699558403233117E-2"/>
                  <c:y val="1.64669185657495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7"/>
              <c:layout>
                <c:manualLayout>
                  <c:x val="-3.3615319118468281E-2"/>
                  <c:y val="-8.7359476105090816E-3"/>
                </c:manualLayout>
              </c:layout>
              <c:showLegendKey val="0"/>
              <c:showVal val="1"/>
              <c:showCatName val="0"/>
              <c:showSerName val="0"/>
              <c:showPercent val="0"/>
              <c:showBubbleSize val="0"/>
              <c:extLst>
                <c:ext xmlns:c15="http://schemas.microsoft.com/office/drawing/2012/chart" uri="{CE6537A1-D6FC-4f65-9D91-7224C49458BB}"/>
              </c:extLst>
            </c:dLbl>
            <c:dLbl>
              <c:idx val="8"/>
              <c:layout>
                <c:manualLayout>
                  <c:x val="2.4260364640525028E-2"/>
                  <c:y val="-3.9231308957667417E-2"/>
                </c:manualLayout>
              </c:layout>
              <c:showLegendKey val="0"/>
              <c:showVal val="1"/>
              <c:showCatName val="0"/>
              <c:showSerName val="0"/>
              <c:showPercent val="0"/>
              <c:showBubbleSize val="0"/>
              <c:extLst>
                <c:ext xmlns:c15="http://schemas.microsoft.com/office/drawing/2012/chart" uri="{CE6537A1-D6FC-4f65-9D91-7224C49458BB}"/>
              </c:extLst>
            </c:dLbl>
            <c:dLbl>
              <c:idx val="9"/>
              <c:layout>
                <c:manualLayout>
                  <c:x val="6.372377506351326E-2"/>
                  <c:y val="-7.7836489645607132E-2"/>
                </c:manualLayout>
              </c:layout>
              <c:dLblPos val="bestFi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2"/>
                    </a:solidFill>
                    <a:latin typeface="+mn-lt"/>
                    <a:ea typeface="+mn-ea"/>
                    <a:cs typeface="+mn-cs"/>
                  </a:defRPr>
                </a:pPr>
                <a:endParaRPr lang="ru-RU"/>
              </a:p>
            </c:txPr>
            <c:showLegendKey val="0"/>
            <c:showVal val="1"/>
            <c:showCatName val="0"/>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Лист1!$A$2:$A$11</c:f>
              <c:strCache>
                <c:ptCount val="10"/>
                <c:pt idx="0">
                  <c:v>Общегосударственные вопросы </c:v>
                </c:pt>
                <c:pt idx="1">
                  <c:v>Национальная безопасность  и правоохранительная деятельность </c:v>
                </c:pt>
                <c:pt idx="2">
                  <c:v>Национальная экономика </c:v>
                </c:pt>
                <c:pt idx="3">
                  <c:v>Жилищно-коммунальное  хозяйство </c:v>
                </c:pt>
                <c:pt idx="4">
                  <c:v>Охрана окружающей среды</c:v>
                </c:pt>
                <c:pt idx="5">
                  <c:v>Образование </c:v>
                </c:pt>
                <c:pt idx="6">
                  <c:v>Культура, кинематография </c:v>
                </c:pt>
                <c:pt idx="7">
                  <c:v>Социальная политика</c:v>
                </c:pt>
                <c:pt idx="8">
                  <c:v>Физическая культура и спорт </c:v>
                </c:pt>
                <c:pt idx="9">
                  <c:v>Межбюджетные трансферты бюджетам субъектов российской федерации и муниципальных образований общего характера </c:v>
                </c:pt>
              </c:strCache>
            </c:strRef>
          </c:cat>
          <c:val>
            <c:numRef>
              <c:f>Лист1!$B$2:$B$11</c:f>
              <c:numCache>
                <c:formatCode>#,##0.00</c:formatCode>
                <c:ptCount val="10"/>
                <c:pt idx="0">
                  <c:v>42474.1</c:v>
                </c:pt>
                <c:pt idx="1">
                  <c:v>224</c:v>
                </c:pt>
                <c:pt idx="2">
                  <c:v>18641.8</c:v>
                </c:pt>
                <c:pt idx="3">
                  <c:v>715</c:v>
                </c:pt>
                <c:pt idx="4">
                  <c:v>189.8</c:v>
                </c:pt>
                <c:pt idx="5">
                  <c:v>133620.20000000001</c:v>
                </c:pt>
                <c:pt idx="6">
                  <c:v>42897.4</c:v>
                </c:pt>
                <c:pt idx="7">
                  <c:v>23930.1</c:v>
                </c:pt>
                <c:pt idx="8">
                  <c:v>350</c:v>
                </c:pt>
                <c:pt idx="9">
                  <c:v>21412.300000000003</c:v>
                </c:pt>
              </c:numCache>
            </c:numRef>
          </c:val>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1.9304502026683729E-2"/>
          <c:y val="3.0863470957976209E-2"/>
          <c:w val="0.38583554778028795"/>
          <c:h val="0.92996840663627567"/>
        </c:manualLayout>
      </c:layout>
      <c:overlay val="0"/>
      <c:spPr>
        <a:noFill/>
        <a:ln>
          <a:noFill/>
        </a:ln>
        <a:effectLst/>
      </c:spPr>
      <c:txPr>
        <a:bodyPr rot="0" spcFirstLastPara="1" vertOverflow="ellipsis" vert="horz" wrap="square" anchor="ctr" anchorCtr="1"/>
        <a:lstStyle/>
        <a:p>
          <a:pPr>
            <a:defRPr sz="1000" b="0" i="0" u="none" strike="noStrike" kern="0" baseline="0">
              <a:solidFill>
                <a:schemeClr val="tx2"/>
              </a:solidFill>
              <a:latin typeface="Times New Roman" panose="02020603050405020304" pitchFamily="18" charset="0"/>
              <a:ea typeface="+mn-ea"/>
              <a:cs typeface="+mn-cs"/>
            </a:defRPr>
          </a:pPr>
          <a:endParaRPr lang="ru-RU"/>
        </a:p>
      </c:txPr>
    </c:legend>
    <c:plotVisOnly val="1"/>
    <c:dispBlanksAs val="zero"/>
    <c:showDLblsOverMax val="0"/>
  </c:chart>
  <c:spPr>
    <a:noFill/>
    <a:ln>
      <a:noFill/>
    </a:ln>
    <a:effectLst/>
  </c:spPr>
  <c:txPr>
    <a:bodyPr/>
    <a:lstStyle/>
    <a:p>
      <a:pPr>
        <a:defRPr/>
      </a:pPr>
      <a:endParaRPr lang="ru-RU"/>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7481134937819668"/>
          <c:y val="0.21781069105981563"/>
          <c:w val="0.65908766926693563"/>
          <c:h val="0.78218931248726153"/>
        </c:manualLayout>
      </c:layout>
      <c:pie3DChart>
        <c:varyColors val="1"/>
        <c:ser>
          <c:idx val="0"/>
          <c:order val="0"/>
          <c:tx>
            <c:strRef>
              <c:f>Лист1!$B$1</c:f>
              <c:strCache>
                <c:ptCount val="1"/>
                <c:pt idx="0">
                  <c:v>2025 год</c:v>
                </c:pt>
              </c:strCache>
            </c:strRef>
          </c:tx>
          <c:explosion val="1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p3d/>
            </c:spPr>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sp3d/>
            </c:spPr>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sp3d/>
            </c:spPr>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sp3d/>
            </c:spPr>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sp3d/>
            </c:spPr>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sp3d/>
            </c:spPr>
          </c:dPt>
          <c:dPt>
            <c:idx val="6"/>
            <c:bubble3D val="0"/>
            <c:explosion val="6"/>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sp3d/>
            </c:spPr>
          </c:dPt>
          <c:dPt>
            <c:idx val="7"/>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sp3d/>
            </c:spPr>
          </c:dPt>
          <c:dPt>
            <c:idx val="8"/>
            <c:bubble3D val="0"/>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a:sp3d/>
            </c:spPr>
          </c:dPt>
          <c:dPt>
            <c:idx val="9"/>
            <c:bubble3D val="0"/>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sp3d/>
            </c:spPr>
          </c:dPt>
          <c:dLbls>
            <c:dLbl>
              <c:idx val="0"/>
              <c:layout>
                <c:manualLayout>
                  <c:x val="-3.220365913405665E-2"/>
                  <c:y val="-4.5352468268206499E-2"/>
                </c:manualLayout>
              </c:layout>
              <c:tx>
                <c:rich>
                  <a:bodyPr/>
                  <a:lstStyle/>
                  <a:p>
                    <a:r>
                      <a:rPr lang="en-US" dirty="0" smtClean="0"/>
                      <a:t>36018,3</a:t>
                    </a:r>
                    <a:endParaRPr lang="en-US" dirty="0"/>
                  </a:p>
                </c:rich>
              </c:tx>
              <c:dLblPos val="bestFit"/>
              <c:showLegendKey val="0"/>
              <c:showVal val="1"/>
              <c:showCatName val="0"/>
              <c:showSerName val="0"/>
              <c:showPercent val="0"/>
              <c:showBubbleSize val="0"/>
              <c:extLst>
                <c:ext xmlns:c15="http://schemas.microsoft.com/office/drawing/2012/chart" uri="{CE6537A1-D6FC-4f65-9D91-7224C49458BB}"/>
              </c:extLst>
            </c:dLbl>
            <c:dLbl>
              <c:idx val="1"/>
              <c:layout>
                <c:manualLayout>
                  <c:x val="8.6385828508085526E-3"/>
                  <c:y val="-7.83511441498163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2"/>
              <c:layout>
                <c:manualLayout>
                  <c:x val="0"/>
                  <c:y val="-5.9171919101596582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3"/>
              <c:layout>
                <c:manualLayout>
                  <c:x val="-1.2259431636696934E-2"/>
                  <c:y val="5.3117505081784677E-3"/>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4"/>
              <c:layout>
                <c:manualLayout>
                  <c:x val="0.12004157126974861"/>
                  <c:y val="-2.251168012940355E-2"/>
                </c:manualLayout>
              </c:layout>
              <c:tx>
                <c:rich>
                  <a:bodyPr/>
                  <a:lstStyle/>
                  <a:p>
                    <a:r>
                      <a:rPr lang="en-US" b="1" i="0" baseline="0" dirty="0" smtClean="0"/>
                      <a:t>36261,4</a:t>
                    </a:r>
                    <a:endParaRPr lang="en-US" b="1" i="0" baseline="0" dirty="0"/>
                  </a:p>
                </c:rich>
              </c:tx>
              <c:dLblPos val="bestFit"/>
              <c:showLegendKey val="0"/>
              <c:showVal val="1"/>
              <c:showCatName val="0"/>
              <c:showSerName val="0"/>
              <c:showPercent val="0"/>
              <c:showBubbleSize val="0"/>
              <c:extLst>
                <c:ext xmlns:c15="http://schemas.microsoft.com/office/drawing/2012/chart" uri="{CE6537A1-D6FC-4f65-9D91-7224C49458BB}"/>
              </c:extLst>
            </c:dLbl>
            <c:dLbl>
              <c:idx val="5"/>
              <c:layout>
                <c:manualLayout>
                  <c:x val="-0.13241699289438949"/>
                  <c:y val="0.10452107753603633"/>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6"/>
              <c:layout>
                <c:manualLayout>
                  <c:x val="-2.0699558403233117E-2"/>
                  <c:y val="1.64669185657495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7"/>
              <c:layout>
                <c:manualLayout>
                  <c:x val="-3.3615319118468281E-2"/>
                  <c:y val="-8.7359476105090816E-3"/>
                </c:manualLayout>
              </c:layout>
              <c:showLegendKey val="0"/>
              <c:showVal val="1"/>
              <c:showCatName val="0"/>
              <c:showSerName val="0"/>
              <c:showPercent val="0"/>
              <c:showBubbleSize val="0"/>
              <c:extLst>
                <c:ext xmlns:c15="http://schemas.microsoft.com/office/drawing/2012/chart" uri="{CE6537A1-D6FC-4f65-9D91-7224C49458BB}"/>
              </c:extLst>
            </c:dLbl>
            <c:dLbl>
              <c:idx val="8"/>
              <c:layout>
                <c:manualLayout>
                  <c:x val="2.4260364640525028E-2"/>
                  <c:y val="-3.9231308957667417E-2"/>
                </c:manualLayout>
              </c:layout>
              <c:showLegendKey val="0"/>
              <c:showVal val="1"/>
              <c:showCatName val="0"/>
              <c:showSerName val="0"/>
              <c:showPercent val="0"/>
              <c:showBubbleSize val="0"/>
              <c:extLst>
                <c:ext xmlns:c15="http://schemas.microsoft.com/office/drawing/2012/chart" uri="{CE6537A1-D6FC-4f65-9D91-7224C49458BB}"/>
              </c:extLst>
            </c:dLbl>
            <c:dLbl>
              <c:idx val="9"/>
              <c:layout>
                <c:manualLayout>
                  <c:x val="6.3001995176889605E-2"/>
                  <c:y val="-7.6954827493539171E-2"/>
                </c:manualLayout>
              </c:layout>
              <c:dLblPos val="bestFi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2"/>
                    </a:solidFill>
                    <a:latin typeface="+mn-lt"/>
                    <a:ea typeface="+mn-ea"/>
                    <a:cs typeface="+mn-cs"/>
                  </a:defRPr>
                </a:pPr>
                <a:endParaRPr lang="ru-RU"/>
              </a:p>
            </c:txPr>
            <c:showLegendKey val="0"/>
            <c:showVal val="1"/>
            <c:showCatName val="0"/>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Лист1!$A$2:$A$11</c:f>
              <c:strCache>
                <c:ptCount val="9"/>
                <c:pt idx="0">
                  <c:v>Общегосударственные вопросы</c:v>
                </c:pt>
                <c:pt idx="1">
                  <c:v>Национальная безопасность и правоохранительная деятельность</c:v>
                </c:pt>
                <c:pt idx="2">
                  <c:v>Образование</c:v>
                </c:pt>
                <c:pt idx="3">
                  <c:v>Национальная экономика</c:v>
                </c:pt>
                <c:pt idx="4">
                  <c:v>Культура, кинематография</c:v>
                </c:pt>
                <c:pt idx="5">
                  <c:v>Жилищно-коммунальное хозяйство</c:v>
                </c:pt>
                <c:pt idx="6">
                  <c:v>Социальная политика</c:v>
                </c:pt>
                <c:pt idx="7">
                  <c:v>Физическая культура и спорт</c:v>
                </c:pt>
                <c:pt idx="8">
                  <c:v>Межбюджетные трансферты бюджетам субъектов РФ и муниципальных образований общего характера</c:v>
                </c:pt>
              </c:strCache>
            </c:strRef>
          </c:cat>
          <c:val>
            <c:numRef>
              <c:f>Лист1!$B$2:$B$11</c:f>
              <c:numCache>
                <c:formatCode>#,##0.00</c:formatCode>
                <c:ptCount val="10"/>
                <c:pt idx="0">
                  <c:v>41145.199999999997</c:v>
                </c:pt>
                <c:pt idx="1">
                  <c:v>224</c:v>
                </c:pt>
                <c:pt idx="2">
                  <c:v>18631.7</c:v>
                </c:pt>
                <c:pt idx="3">
                  <c:v>715</c:v>
                </c:pt>
                <c:pt idx="4">
                  <c:v>171.7</c:v>
                </c:pt>
                <c:pt idx="5">
                  <c:v>137420</c:v>
                </c:pt>
                <c:pt idx="6">
                  <c:v>42897.4</c:v>
                </c:pt>
                <c:pt idx="7">
                  <c:v>23930.1</c:v>
                </c:pt>
                <c:pt idx="8">
                  <c:v>350</c:v>
                </c:pt>
                <c:pt idx="9">
                  <c:v>25709.5</c:v>
                </c:pt>
              </c:numCache>
            </c:numRef>
          </c:val>
        </c:ser>
        <c:dLbls>
          <c:showLegendKey val="0"/>
          <c:showVal val="0"/>
          <c:showCatName val="0"/>
          <c:showSerName val="0"/>
          <c:showPercent val="0"/>
          <c:showBubbleSize val="0"/>
          <c:showLeaderLines val="1"/>
        </c:dLbls>
      </c:pie3DChart>
      <c:spPr>
        <a:noFill/>
        <a:ln>
          <a:noFill/>
        </a:ln>
        <a:effectLst/>
      </c:spPr>
    </c:plotArea>
    <c:plotVisOnly val="1"/>
    <c:dispBlanksAs val="zero"/>
    <c:showDLblsOverMax val="0"/>
  </c:chart>
  <c:spPr>
    <a:noFill/>
    <a:ln>
      <a:noFill/>
    </a:ln>
    <a:effectLst/>
  </c:spPr>
  <c:txPr>
    <a:bodyPr/>
    <a:lstStyle/>
    <a:p>
      <a:pPr>
        <a:defRPr/>
      </a:pPr>
      <a:endParaRPr lang="ru-RU"/>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Лист1!$B$1</c:f>
              <c:strCache>
                <c:ptCount val="1"/>
                <c:pt idx="0">
                  <c:v>Налоговые доходы</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Лист1!$A$2:$A$7</c:f>
              <c:numCache>
                <c:formatCode>General</c:formatCode>
                <c:ptCount val="6"/>
                <c:pt idx="0">
                  <c:v>2021</c:v>
                </c:pt>
                <c:pt idx="1">
                  <c:v>2022</c:v>
                </c:pt>
                <c:pt idx="2">
                  <c:v>2023</c:v>
                </c:pt>
                <c:pt idx="3">
                  <c:v>2024</c:v>
                </c:pt>
                <c:pt idx="4">
                  <c:v>2025</c:v>
                </c:pt>
                <c:pt idx="5">
                  <c:v>2026</c:v>
                </c:pt>
              </c:numCache>
            </c:numRef>
          </c:cat>
          <c:val>
            <c:numRef>
              <c:f>Лист1!$B$2:$B$7</c:f>
              <c:numCache>
                <c:formatCode>General</c:formatCode>
                <c:ptCount val="6"/>
                <c:pt idx="0">
                  <c:v>24234.6</c:v>
                </c:pt>
                <c:pt idx="1">
                  <c:v>39651.699999999997</c:v>
                </c:pt>
                <c:pt idx="2">
                  <c:v>46983.6</c:v>
                </c:pt>
                <c:pt idx="3">
                  <c:v>61075.4</c:v>
                </c:pt>
                <c:pt idx="4">
                  <c:v>53252.3</c:v>
                </c:pt>
                <c:pt idx="5">
                  <c:v>55528.800000000003</c:v>
                </c:pt>
              </c:numCache>
            </c:numRef>
          </c:val>
        </c:ser>
        <c:ser>
          <c:idx val="1"/>
          <c:order val="1"/>
          <c:tx>
            <c:strRef>
              <c:f>Лист1!$C$1</c:f>
              <c:strCache>
                <c:ptCount val="1"/>
                <c:pt idx="0">
                  <c:v>Не налоговые доходы</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Лист1!$A$2:$A$7</c:f>
              <c:numCache>
                <c:formatCode>General</c:formatCode>
                <c:ptCount val="6"/>
                <c:pt idx="0">
                  <c:v>2021</c:v>
                </c:pt>
                <c:pt idx="1">
                  <c:v>2022</c:v>
                </c:pt>
                <c:pt idx="2">
                  <c:v>2023</c:v>
                </c:pt>
                <c:pt idx="3">
                  <c:v>2024</c:v>
                </c:pt>
                <c:pt idx="4">
                  <c:v>2025</c:v>
                </c:pt>
                <c:pt idx="5">
                  <c:v>2026</c:v>
                </c:pt>
              </c:numCache>
            </c:numRef>
          </c:cat>
          <c:val>
            <c:numRef>
              <c:f>Лист1!$C$2:$C$7</c:f>
              <c:numCache>
                <c:formatCode>General</c:formatCode>
                <c:ptCount val="6"/>
                <c:pt idx="0">
                  <c:v>7655.1</c:v>
                </c:pt>
                <c:pt idx="1">
                  <c:v>9165.4</c:v>
                </c:pt>
                <c:pt idx="2">
                  <c:v>3817.2</c:v>
                </c:pt>
                <c:pt idx="3">
                  <c:v>6129.3</c:v>
                </c:pt>
                <c:pt idx="4">
                  <c:v>2948.9</c:v>
                </c:pt>
                <c:pt idx="5">
                  <c:v>3041.3</c:v>
                </c:pt>
              </c:numCache>
            </c:numRef>
          </c:val>
        </c:ser>
        <c:dLbls>
          <c:showLegendKey val="0"/>
          <c:showVal val="0"/>
          <c:showCatName val="0"/>
          <c:showSerName val="0"/>
          <c:showPercent val="0"/>
          <c:showBubbleSize val="0"/>
        </c:dLbls>
        <c:gapWidth val="219"/>
        <c:axId val="699068184"/>
        <c:axId val="699070536"/>
      </c:barChart>
      <c:catAx>
        <c:axId val="699068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699070536"/>
        <c:crosses val="autoZero"/>
        <c:auto val="1"/>
        <c:lblAlgn val="ctr"/>
        <c:lblOffset val="100"/>
        <c:noMultiLvlLbl val="0"/>
      </c:catAx>
      <c:valAx>
        <c:axId val="6990705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6990681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7207627845945712"/>
          <c:y val="0.88895457765773167"/>
        </c:manualLayout>
      </c:layout>
      <c:overlay val="0"/>
      <c:spPr>
        <a:noFill/>
        <a:ln>
          <a:noFill/>
        </a:ln>
        <a:effectLst/>
      </c:spPr>
      <c:txPr>
        <a:bodyPr rot="0" spcFirstLastPara="1" vertOverflow="ellipsis" vert="horz" wrap="square" anchor="ctr" anchorCtr="1"/>
        <a:lstStyle/>
        <a:p>
          <a:pPr>
            <a:defRPr sz="1300" b="1" i="1" u="none" strike="noStrike" kern="1200" spc="0" baseline="0">
              <a:solidFill>
                <a:schemeClr val="tx1"/>
              </a:solidFill>
              <a:latin typeface="+mn-lt"/>
              <a:ea typeface="+mn-ea"/>
              <a:cs typeface="+mn-cs"/>
            </a:defRPr>
          </a:pPr>
          <a:endParaRPr lang="ru-RU"/>
        </a:p>
      </c:txPr>
    </c:title>
    <c:autoTitleDeleted val="0"/>
    <c:plotArea>
      <c:layout>
        <c:manualLayout>
          <c:layoutTarget val="inner"/>
          <c:xMode val="edge"/>
          <c:yMode val="edge"/>
          <c:x val="0.67361593402225883"/>
          <c:y val="0.30757599448721712"/>
          <c:w val="0.28253584180821589"/>
          <c:h val="0.68198548743295828"/>
        </c:manualLayout>
      </c:layout>
      <c:pieChart>
        <c:varyColors val="1"/>
        <c:ser>
          <c:idx val="0"/>
          <c:order val="0"/>
          <c:tx>
            <c:strRef>
              <c:f>Лист1!$B$1</c:f>
              <c:strCache>
                <c:ptCount val="1"/>
                <c:pt idx="0">
                  <c:v>2024 год</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Pt>
            <c:idx val="5"/>
            <c:bubble3D val="0"/>
            <c:spPr>
              <a:solidFill>
                <a:schemeClr val="accent6"/>
              </a:solidFill>
              <a:ln w="19050">
                <a:solidFill>
                  <a:schemeClr val="lt1"/>
                </a:solidFill>
              </a:ln>
              <a:effectLst/>
            </c:spPr>
          </c:dPt>
          <c:dPt>
            <c:idx val="6"/>
            <c:bubble3D val="0"/>
            <c:spPr>
              <a:solidFill>
                <a:schemeClr val="accent1">
                  <a:lumMod val="60000"/>
                </a:schemeClr>
              </a:solidFill>
              <a:ln w="19050">
                <a:solidFill>
                  <a:schemeClr val="lt1"/>
                </a:solidFill>
              </a:ln>
              <a:effectLst/>
            </c:spPr>
          </c:dPt>
          <c:dPt>
            <c:idx val="7"/>
            <c:bubble3D val="0"/>
            <c:spPr>
              <a:solidFill>
                <a:schemeClr val="accent2">
                  <a:lumMod val="60000"/>
                </a:schemeClr>
              </a:solidFill>
              <a:ln w="19050">
                <a:solidFill>
                  <a:schemeClr val="lt1"/>
                </a:solidFill>
              </a:ln>
              <a:effectLst/>
            </c:spPr>
          </c:dPt>
          <c:dPt>
            <c:idx val="8"/>
            <c:bubble3D val="0"/>
            <c:spPr>
              <a:solidFill>
                <a:schemeClr val="accent3">
                  <a:lumMod val="60000"/>
                </a:schemeClr>
              </a:solidFill>
              <a:ln w="19050">
                <a:solidFill>
                  <a:schemeClr val="lt1"/>
                </a:solidFill>
              </a:ln>
              <a:effectLst/>
            </c:spPr>
          </c:dPt>
          <c:dPt>
            <c:idx val="9"/>
            <c:bubble3D val="0"/>
            <c:spPr>
              <a:solidFill>
                <a:schemeClr val="accent4">
                  <a:lumMod val="60000"/>
                </a:schemeClr>
              </a:solidFill>
              <a:ln w="19050">
                <a:solidFill>
                  <a:schemeClr val="lt1"/>
                </a:solidFill>
              </a:ln>
              <a:effectLst/>
            </c:spPr>
          </c:dPt>
          <c:dPt>
            <c:idx val="10"/>
            <c:bubble3D val="0"/>
            <c:spPr>
              <a:solidFill>
                <a:schemeClr val="accent5">
                  <a:lumMod val="60000"/>
                </a:schemeClr>
              </a:solidFill>
              <a:ln w="19050">
                <a:solidFill>
                  <a:schemeClr val="lt1"/>
                </a:solidFill>
              </a:ln>
              <a:effectLst/>
            </c:spPr>
          </c:dPt>
          <c:dLbls>
            <c:dLbl>
              <c:idx val="2"/>
              <c:layout>
                <c:manualLayout>
                  <c:x val="-1.0755930159289462E-2"/>
                  <c:y val="-0.10919053140791826"/>
                </c:manualLayout>
              </c:layout>
              <c:showLegendKey val="0"/>
              <c:showVal val="1"/>
              <c:showCatName val="0"/>
              <c:showSerName val="0"/>
              <c:showPercent val="0"/>
              <c:showBubbleSize val="0"/>
              <c:extLst>
                <c:ext xmlns:c15="http://schemas.microsoft.com/office/drawing/2012/chart" uri="{CE6537A1-D6FC-4f65-9D91-7224C49458BB}">
                  <c15:layout>
                    <c:manualLayout>
                      <c:w val="9.5010716407056342E-2"/>
                      <c:h val="0.14168537009259927"/>
                    </c:manualLayout>
                  </c15:layout>
                </c:ext>
              </c:extLst>
            </c:dLbl>
            <c:dLbl>
              <c:idx val="3"/>
              <c:layout>
                <c:manualLayout>
                  <c:x val="-2.3910065743858608E-2"/>
                  <c:y val="-4.3801993679118394E-3"/>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4.6161996165129782E-2"/>
                  <c:y val="9.2600638730067367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6.4535580955736388E-2"/>
                  <c:y val="2.9560291911817572E-2"/>
                </c:manualLayout>
              </c:layout>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extLst>
                <c:ext xmlns:c15="http://schemas.microsoft.com/office/drawing/2012/chart" uri="{CE6537A1-D6FC-4f65-9D91-7224C49458BB}">
                  <c15:layout>
                    <c:manualLayout>
                      <c:w val="9.3218061380508102E-2"/>
                      <c:h val="0.11093195642908935"/>
                    </c:manualLayout>
                  </c15:layout>
                </c:ext>
              </c:extLst>
            </c:dLbl>
            <c:dLbl>
              <c:idx val="6"/>
              <c:layout>
                <c:manualLayout>
                  <c:x val="-5.9385791218644061E-2"/>
                  <c:y val="-6.1309645709604774E-2"/>
                </c:manualLayout>
              </c:layout>
              <c:showLegendKey val="0"/>
              <c:showVal val="1"/>
              <c:showCatName val="0"/>
              <c:showSerName val="0"/>
              <c:showPercent val="0"/>
              <c:showBubbleSize val="0"/>
              <c:extLst>
                <c:ext xmlns:c15="http://schemas.microsoft.com/office/drawing/2012/chart" uri="{CE6537A1-D6FC-4f65-9D91-7224C49458BB}"/>
              </c:extLst>
            </c:dLbl>
            <c:dLbl>
              <c:idx val="7"/>
              <c:layout>
                <c:manualLayout>
                  <c:x val="-8.0500726660478472E-2"/>
                  <c:y val="-0.14656544215729142"/>
                </c:manualLayout>
              </c:layout>
              <c:showLegendKey val="0"/>
              <c:showVal val="1"/>
              <c:showCatName val="0"/>
              <c:showSerName val="0"/>
              <c:showPercent val="0"/>
              <c:showBubbleSize val="0"/>
              <c:extLst>
                <c:ext xmlns:c15="http://schemas.microsoft.com/office/drawing/2012/chart" uri="{CE6537A1-D6FC-4f65-9D91-7224C49458BB}"/>
              </c:extLst>
            </c:dLbl>
            <c:dLbl>
              <c:idx val="8"/>
              <c:layout>
                <c:manualLayout>
                  <c:x val="-8.7413811404786594E-3"/>
                  <c:y val="-0.17560268388396588"/>
                </c:manualLayout>
              </c:layout>
              <c:showLegendKey val="0"/>
              <c:showVal val="1"/>
              <c:showCatName val="0"/>
              <c:showSerName val="0"/>
              <c:showPercent val="0"/>
              <c:showBubbleSize val="0"/>
              <c:extLst>
                <c:ext xmlns:c15="http://schemas.microsoft.com/office/drawing/2012/chart" uri="{CE6537A1-D6FC-4f65-9D91-7224C49458BB}"/>
              </c:extLst>
            </c:dLbl>
            <c:dLbl>
              <c:idx val="9"/>
              <c:layout>
                <c:manualLayout>
                  <c:x val="8.426403183077788E-2"/>
                  <c:y val="-0.15946596299350754"/>
                </c:manualLayout>
              </c:layout>
              <c:showLegendKey val="0"/>
              <c:showVal val="1"/>
              <c:showCatName val="0"/>
              <c:showSerName val="0"/>
              <c:showPercent val="0"/>
              <c:showBubbleSize val="0"/>
              <c:extLst>
                <c:ext xmlns:c15="http://schemas.microsoft.com/office/drawing/2012/chart" uri="{CE6537A1-D6FC-4f65-9D91-7224C49458BB}"/>
              </c:extLst>
            </c:dLbl>
            <c:dLbl>
              <c:idx val="10"/>
              <c:layout>
                <c:manualLayout>
                  <c:x val="8.2563479749491145E-2"/>
                  <c:y val="-3.7540612494534262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Лист1!$A$2:$A$12</c:f>
              <c:strCache>
                <c:ptCount val="11"/>
                <c:pt idx="0">
                  <c:v>Налог на прибыль, доходы </c:v>
                </c:pt>
                <c:pt idx="1">
                  <c:v>Налоги на товары (услуги) реализуемые на территории РФ</c:v>
                </c:pt>
                <c:pt idx="2">
                  <c:v>Налоги на совокупный доход </c:v>
                </c:pt>
                <c:pt idx="3">
                  <c:v>Налоги, сборы и регулярные платежи за пользование природными ресурсами</c:v>
                </c:pt>
                <c:pt idx="4">
                  <c:v>Государственная пошлина </c:v>
                </c:pt>
                <c:pt idx="5">
                  <c:v>Доходы от использования имущества, находящегося в государственной и муниципальной собственности </c:v>
                </c:pt>
                <c:pt idx="6">
                  <c:v>Платежи при пользовании природными ресурсами </c:v>
                </c:pt>
                <c:pt idx="7">
                  <c:v>Доходы от оказания платных услуг </c:v>
                </c:pt>
                <c:pt idx="8">
                  <c:v>Доходы от продажи материальных и нематериальных активов </c:v>
                </c:pt>
                <c:pt idx="9">
                  <c:v>Штрафы, санкции, возмещение ущерба </c:v>
                </c:pt>
                <c:pt idx="10">
                  <c:v> Прочие неналоговые доходы</c:v>
                </c:pt>
              </c:strCache>
            </c:strRef>
          </c:cat>
          <c:val>
            <c:numRef>
              <c:f>Лист1!$B$2:$B$12</c:f>
              <c:numCache>
                <c:formatCode>#,##0.00</c:formatCode>
                <c:ptCount val="11"/>
                <c:pt idx="0">
                  <c:v>25411.9</c:v>
                </c:pt>
                <c:pt idx="1">
                  <c:v>17009.3</c:v>
                </c:pt>
                <c:pt idx="2">
                  <c:v>2628.5</c:v>
                </c:pt>
                <c:pt idx="3">
                  <c:v>15435.7</c:v>
                </c:pt>
                <c:pt idx="4">
                  <c:v>590</c:v>
                </c:pt>
                <c:pt idx="5">
                  <c:v>2890</c:v>
                </c:pt>
                <c:pt idx="6">
                  <c:v>11.9</c:v>
                </c:pt>
                <c:pt idx="7">
                  <c:v>72.599999999999994</c:v>
                </c:pt>
                <c:pt idx="8">
                  <c:v>2836</c:v>
                </c:pt>
                <c:pt idx="9">
                  <c:v>318.8</c:v>
                </c:pt>
                <c:pt idx="10">
                  <c:v>0</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
          <c:y val="6.5226295310260085E-2"/>
          <c:w val="0.56898602350156635"/>
          <c:h val="0.93223144555573412"/>
        </c:manualLayout>
      </c:layout>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3652958058213888E-3"/>
          <c:y val="0.16238013051755174"/>
          <c:w val="0.98625830279373583"/>
          <c:h val="0.78117436167139498"/>
        </c:manualLayout>
      </c:layout>
      <c:barChart>
        <c:barDir val="col"/>
        <c:grouping val="clustered"/>
        <c:varyColors val="0"/>
        <c:ser>
          <c:idx val="0"/>
          <c:order val="0"/>
          <c:tx>
            <c:strRef>
              <c:f>Лист1!$B$1</c:f>
              <c:strCache>
                <c:ptCount val="1"/>
                <c:pt idx="0">
                  <c:v>Налог на прибыль, доходы </c:v>
                </c:pt>
              </c:strCache>
            </c:strRef>
          </c:tx>
          <c:spPr>
            <a:gradFill flip="none" rotWithShape="1">
              <a:gsLst>
                <a:gs pos="0">
                  <a:schemeClr val="accent1"/>
                </a:gs>
                <a:gs pos="75000">
                  <a:schemeClr val="accent1">
                    <a:lumMod val="60000"/>
                    <a:lumOff val="40000"/>
                  </a:schemeClr>
                </a:gs>
                <a:gs pos="51000">
                  <a:schemeClr val="accent1">
                    <a:alpha val="75000"/>
                  </a:schemeClr>
                </a:gs>
                <a:gs pos="100000">
                  <a:schemeClr val="accent1">
                    <a:lumMod val="20000"/>
                    <a:lumOff val="80000"/>
                    <a:alpha val="15000"/>
                  </a:schemeClr>
                </a:gs>
              </a:gsLst>
              <a:lin ang="5400000" scaled="0"/>
            </a:gradFill>
            <a:ln>
              <a:noFill/>
            </a:ln>
            <a:effectLst/>
          </c:spPr>
          <c:invertIfNegative val="0"/>
          <c:dLbls>
            <c:dLbl>
              <c:idx val="0"/>
              <c:layout>
                <c:manualLayout>
                  <c:x val="4.5617953275053288E-2"/>
                  <c:y val="6.2535536773801609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1.0608826343034871E-3"/>
                  <c:y val="2.1747987051947762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1.0608826343035647E-3"/>
                  <c:y val="-1.99805927363501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2.9704713760499969E-2"/>
                  <c:y val="9.3620047258909187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1.0360010360010361E-3"/>
                  <c:y val="-1.0263923970933618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Лист1!$B$2:$B$6</c:f>
              <c:numCache>
                <c:formatCode>#,##0.00</c:formatCode>
                <c:ptCount val="5"/>
                <c:pt idx="0">
                  <c:v>21830.3</c:v>
                </c:pt>
                <c:pt idx="1">
                  <c:v>20688.8</c:v>
                </c:pt>
                <c:pt idx="2">
                  <c:v>25411.9</c:v>
                </c:pt>
                <c:pt idx="3">
                  <c:v>27300.2</c:v>
                </c:pt>
                <c:pt idx="4">
                  <c:v>29220.799999999999</c:v>
                </c:pt>
              </c:numCache>
            </c:numRef>
          </c:val>
        </c:ser>
        <c:ser>
          <c:idx val="1"/>
          <c:order val="1"/>
          <c:tx>
            <c:strRef>
              <c:f>Лист1!$C$1</c:f>
              <c:strCache>
                <c:ptCount val="1"/>
                <c:pt idx="0">
                  <c:v>Налоги на товары (услуги) реализуемые на территории РФ</c:v>
                </c:pt>
              </c:strCache>
            </c:strRef>
          </c:tx>
          <c:spPr>
            <a:gradFill flip="none" rotWithShape="1">
              <a:gsLst>
                <a:gs pos="0">
                  <a:schemeClr val="accent2"/>
                </a:gs>
                <a:gs pos="75000">
                  <a:schemeClr val="accent2">
                    <a:lumMod val="60000"/>
                    <a:lumOff val="40000"/>
                  </a:schemeClr>
                </a:gs>
                <a:gs pos="51000">
                  <a:schemeClr val="accent2">
                    <a:alpha val="75000"/>
                  </a:schemeClr>
                </a:gs>
                <a:gs pos="100000">
                  <a:schemeClr val="accent2">
                    <a:lumMod val="20000"/>
                    <a:lumOff val="80000"/>
                    <a:alpha val="15000"/>
                  </a:schemeClr>
                </a:gs>
              </a:gsLst>
              <a:lin ang="5400000" scaled="0"/>
            </a:gradFill>
            <a:ln>
              <a:noFill/>
            </a:ln>
            <a:effectLst/>
          </c:spPr>
          <c:invertIfNegative val="0"/>
          <c:dLbls>
            <c:dLbl>
              <c:idx val="0"/>
              <c:layout>
                <c:manualLayout>
                  <c:x val="-1.0608826343035647E-3"/>
                  <c:y val="-3.198494825964266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1.4852356880249907E-2"/>
                  <c:y val="1.1423322790201555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3.2887361663410511E-2"/>
                  <c:y val="1.061503248124081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2.4400300588981991E-2"/>
                  <c:y val="-3.0792957089206745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0"/>
                  <c:y val="-5.7804016266546866E-3"/>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Лист1!$C$2:$C$6</c:f>
              <c:numCache>
                <c:formatCode>#,##0.00</c:formatCode>
                <c:ptCount val="5"/>
                <c:pt idx="0">
                  <c:v>0</c:v>
                </c:pt>
                <c:pt idx="1">
                  <c:v>14550</c:v>
                </c:pt>
                <c:pt idx="2">
                  <c:v>17009.3</c:v>
                </c:pt>
                <c:pt idx="3">
                  <c:v>17470.8</c:v>
                </c:pt>
                <c:pt idx="4">
                  <c:v>17460.7</c:v>
                </c:pt>
              </c:numCache>
            </c:numRef>
          </c:val>
        </c:ser>
        <c:ser>
          <c:idx val="2"/>
          <c:order val="2"/>
          <c:tx>
            <c:strRef>
              <c:f>Лист1!$D$1</c:f>
              <c:strCache>
                <c:ptCount val="1"/>
                <c:pt idx="0">
                  <c:v>Налоги на совокупный доход </c:v>
                </c:pt>
              </c:strCache>
            </c:strRef>
          </c:tx>
          <c:spPr>
            <a:gradFill flip="none" rotWithShape="1">
              <a:gsLst>
                <a:gs pos="0">
                  <a:schemeClr val="accent3"/>
                </a:gs>
                <a:gs pos="75000">
                  <a:schemeClr val="accent3">
                    <a:lumMod val="60000"/>
                    <a:lumOff val="40000"/>
                  </a:schemeClr>
                </a:gs>
                <a:gs pos="51000">
                  <a:schemeClr val="accent3">
                    <a:alpha val="75000"/>
                  </a:schemeClr>
                </a:gs>
                <a:gs pos="100000">
                  <a:schemeClr val="accent3">
                    <a:lumMod val="20000"/>
                    <a:lumOff val="80000"/>
                    <a:alpha val="15000"/>
                  </a:schemeClr>
                </a:gs>
              </a:gsLst>
              <a:lin ang="5400000" scaled="0"/>
            </a:gradFill>
            <a:ln>
              <a:noFill/>
            </a:ln>
            <a:effectLst/>
          </c:spPr>
          <c:invertIfNegative val="0"/>
          <c:dLbls>
            <c:dLbl>
              <c:idx val="0"/>
              <c:layout>
                <c:manualLayout>
                  <c:x val="-2.1217652686071685E-3"/>
                  <c:y val="-8.7634461966948532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1.0608826343035649E-2"/>
                  <c:y val="-4.906911800653342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3.1826479029106168E-3"/>
                  <c:y val="-2.5803957007725867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1.1669708977339212E-2"/>
                  <c:y val="-9.8873341678950531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4.1440041440041443E-3"/>
                  <c:y val="-2.3031681246805578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Лист1!$D$2:$D$6</c:f>
              <c:numCache>
                <c:formatCode>#,##0.00</c:formatCode>
                <c:ptCount val="5"/>
                <c:pt idx="0">
                  <c:v>3162.1</c:v>
                </c:pt>
                <c:pt idx="1">
                  <c:v>3081.1</c:v>
                </c:pt>
                <c:pt idx="2">
                  <c:v>2628.5</c:v>
                </c:pt>
                <c:pt idx="3">
                  <c:v>2758.1</c:v>
                </c:pt>
                <c:pt idx="4">
                  <c:v>2895.2</c:v>
                </c:pt>
              </c:numCache>
            </c:numRef>
          </c:val>
        </c:ser>
        <c:ser>
          <c:idx val="3"/>
          <c:order val="3"/>
          <c:tx>
            <c:strRef>
              <c:f>Лист1!$E$1</c:f>
              <c:strCache>
                <c:ptCount val="1"/>
                <c:pt idx="0">
                  <c:v>Налоги, сборы и регулярные платежи за пользование природными ресурсами</c:v>
                </c:pt>
              </c:strCache>
            </c:strRef>
          </c:tx>
          <c:spPr>
            <a:gradFill flip="none" rotWithShape="1">
              <a:gsLst>
                <a:gs pos="0">
                  <a:schemeClr val="accent4"/>
                </a:gs>
                <a:gs pos="75000">
                  <a:schemeClr val="accent4">
                    <a:lumMod val="60000"/>
                    <a:lumOff val="40000"/>
                  </a:schemeClr>
                </a:gs>
                <a:gs pos="51000">
                  <a:schemeClr val="accent4">
                    <a:alpha val="75000"/>
                  </a:schemeClr>
                </a:gs>
                <a:gs pos="100000">
                  <a:schemeClr val="accent4">
                    <a:lumMod val="20000"/>
                    <a:lumOff val="80000"/>
                    <a:alpha val="15000"/>
                  </a:schemeClr>
                </a:gs>
              </a:gsLst>
              <a:lin ang="5400000" scaled="0"/>
            </a:gradFill>
            <a:ln>
              <a:noFill/>
            </a:ln>
            <a:effectLst/>
          </c:spPr>
          <c:invertIfNegative val="0"/>
          <c:dLbls>
            <c:dLbl>
              <c:idx val="0"/>
              <c:layout>
                <c:manualLayout>
                  <c:x val="3.1826479029106554E-3"/>
                  <c:y val="-0.10879963852119615"/>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8.4870610744284414E-3"/>
                  <c:y val="-8.3177457944756103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1.166970897733929E-2"/>
                  <c:y val="-6.4358338086384678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3.1826479029106944E-2"/>
                  <c:y val="-4.178072755016643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8.2880082880082886E-3"/>
                  <c:y val="-6.6640691550433104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Лист1!$E$2:$E$6</c:f>
              <c:numCache>
                <c:formatCode>#,##0.00</c:formatCode>
                <c:ptCount val="5"/>
                <c:pt idx="0">
                  <c:v>4895</c:v>
                </c:pt>
                <c:pt idx="1">
                  <c:v>4188.7</c:v>
                </c:pt>
                <c:pt idx="2">
                  <c:v>15435.7</c:v>
                </c:pt>
                <c:pt idx="3">
                  <c:v>5109.6000000000004</c:v>
                </c:pt>
                <c:pt idx="4">
                  <c:v>5313.9</c:v>
                </c:pt>
              </c:numCache>
            </c:numRef>
          </c:val>
        </c:ser>
        <c:ser>
          <c:idx val="4"/>
          <c:order val="4"/>
          <c:tx>
            <c:strRef>
              <c:f>Лист1!$F$1</c:f>
              <c:strCache>
                <c:ptCount val="1"/>
                <c:pt idx="0">
                  <c:v>Государственная пошлина </c:v>
                </c:pt>
              </c:strCache>
            </c:strRef>
          </c:tx>
          <c:spPr>
            <a:gradFill flip="none" rotWithShape="1">
              <a:gsLst>
                <a:gs pos="0">
                  <a:schemeClr val="accent5"/>
                </a:gs>
                <a:gs pos="75000">
                  <a:schemeClr val="accent5">
                    <a:lumMod val="60000"/>
                    <a:lumOff val="40000"/>
                  </a:schemeClr>
                </a:gs>
                <a:gs pos="51000">
                  <a:schemeClr val="accent5">
                    <a:alpha val="75000"/>
                  </a:schemeClr>
                </a:gs>
                <a:gs pos="100000">
                  <a:schemeClr val="accent5">
                    <a:lumMod val="20000"/>
                    <a:lumOff val="80000"/>
                    <a:alpha val="15000"/>
                  </a:schemeClr>
                </a:gs>
              </a:gsLst>
              <a:lin ang="5400000" scaled="0"/>
            </a:gradFill>
            <a:ln>
              <a:noFill/>
            </a:ln>
            <a:effectLst/>
          </c:spPr>
          <c:invertIfNegative val="0"/>
          <c:dLbls>
            <c:dLbl>
              <c:idx val="0"/>
              <c:layout>
                <c:manualLayout>
                  <c:x val="-1.0608826343036038E-3"/>
                  <c:y val="-0.11584003081458656"/>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1.2730591611642778E-2"/>
                  <c:y val="-5.049518151717408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0"/>
                  <c:y val="-2.8304975518701242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5.3044131715178243E-3"/>
                  <c:y val="-2.2048725564997197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0"/>
                  <c:y val="-1.3714268783194336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Лист1!$F$2:$F$6</c:f>
              <c:numCache>
                <c:formatCode>#,##0.00</c:formatCode>
                <c:ptCount val="5"/>
                <c:pt idx="0">
                  <c:v>598.9</c:v>
                </c:pt>
                <c:pt idx="1">
                  <c:v>657.8</c:v>
                </c:pt>
                <c:pt idx="2">
                  <c:v>590</c:v>
                </c:pt>
                <c:pt idx="3">
                  <c:v>613.6</c:v>
                </c:pt>
                <c:pt idx="4">
                  <c:v>638.20000000000005</c:v>
                </c:pt>
              </c:numCache>
            </c:numRef>
          </c:val>
        </c:ser>
        <c:ser>
          <c:idx val="5"/>
          <c:order val="5"/>
          <c:tx>
            <c:strRef>
              <c:f>Лист1!$G$1</c:f>
              <c:strCache>
                <c:ptCount val="1"/>
                <c:pt idx="0">
                  <c:v>Доходы от использования имущества, находящегося в государственной и муниципальной собственности </c:v>
                </c:pt>
              </c:strCache>
            </c:strRef>
          </c:tx>
          <c:spPr>
            <a:gradFill flip="none" rotWithShape="1">
              <a:gsLst>
                <a:gs pos="0">
                  <a:schemeClr val="accent6"/>
                </a:gs>
                <a:gs pos="75000">
                  <a:schemeClr val="accent6">
                    <a:lumMod val="60000"/>
                    <a:lumOff val="40000"/>
                  </a:schemeClr>
                </a:gs>
                <a:gs pos="51000">
                  <a:schemeClr val="accent6">
                    <a:alpha val="75000"/>
                  </a:schemeClr>
                </a:gs>
                <a:gs pos="100000">
                  <a:schemeClr val="accent6">
                    <a:lumMod val="20000"/>
                    <a:lumOff val="80000"/>
                    <a:alpha val="15000"/>
                  </a:schemeClr>
                </a:gs>
              </a:gsLst>
              <a:lin ang="5400000" scaled="0"/>
            </a:gradFill>
            <a:ln>
              <a:noFill/>
            </a:ln>
            <a:effectLst/>
          </c:spPr>
          <c:invertIfNegative val="0"/>
          <c:dLbls>
            <c:dLbl>
              <c:idx val="0"/>
              <c:layout>
                <c:manualLayout>
                  <c:x val="1.2730591611642778E-2"/>
                  <c:y val="-3.1553395900771108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2.8643831126196173E-2"/>
                  <c:y val="-7.378078680898674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1.8648018648018648E-2"/>
                  <c:y val="-2.8188288996482094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3.0765596394803224E-2"/>
                  <c:y val="-2.139747112984348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1.554001554001554E-2"/>
                  <c:y val="-2.5737290834882704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Лист1!$G$2:$G$6</c:f>
              <c:numCache>
                <c:formatCode>#,##0.00</c:formatCode>
                <c:ptCount val="5"/>
                <c:pt idx="0">
                  <c:v>3292.2</c:v>
                </c:pt>
                <c:pt idx="1">
                  <c:v>2414.6999999999998</c:v>
                </c:pt>
                <c:pt idx="2">
                  <c:v>2890</c:v>
                </c:pt>
                <c:pt idx="3">
                  <c:v>2688.8</c:v>
                </c:pt>
                <c:pt idx="4">
                  <c:v>2797.3</c:v>
                </c:pt>
              </c:numCache>
            </c:numRef>
          </c:val>
        </c:ser>
        <c:ser>
          <c:idx val="6"/>
          <c:order val="6"/>
          <c:tx>
            <c:strRef>
              <c:f>Лист1!$H$1</c:f>
              <c:strCache>
                <c:ptCount val="1"/>
                <c:pt idx="0">
                  <c:v>Платежи при пользовании природными ресурсами </c:v>
                </c:pt>
              </c:strCache>
            </c:strRef>
          </c:tx>
          <c:spPr>
            <a:gradFill flip="none" rotWithShape="1">
              <a:gsLst>
                <a:gs pos="0">
                  <a:schemeClr val="accent1">
                    <a:lumMod val="60000"/>
                  </a:schemeClr>
                </a:gs>
                <a:gs pos="75000">
                  <a:schemeClr val="accent1">
                    <a:lumMod val="60000"/>
                    <a:lumMod val="60000"/>
                    <a:lumOff val="40000"/>
                  </a:schemeClr>
                </a:gs>
                <a:gs pos="51000">
                  <a:schemeClr val="accent1">
                    <a:lumMod val="60000"/>
                    <a:alpha val="75000"/>
                  </a:schemeClr>
                </a:gs>
                <a:gs pos="100000">
                  <a:schemeClr val="accent1">
                    <a:lumMod val="60000"/>
                    <a:lumMod val="20000"/>
                    <a:lumOff val="80000"/>
                    <a:alpha val="15000"/>
                  </a:schemeClr>
                </a:gs>
              </a:gsLst>
              <a:lin ang="5400000" scaled="0"/>
            </a:gradFill>
            <a:ln>
              <a:noFill/>
            </a:ln>
            <a:effectLst/>
          </c:spPr>
          <c:invertIfNegative val="0"/>
          <c:dLbls>
            <c:dLbl>
              <c:idx val="0"/>
              <c:layout>
                <c:manualLayout>
                  <c:x val="-1.2730591611642816E-2"/>
                  <c:y val="-1.8415419145043507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1.0608826343035727E-2"/>
                  <c:y val="-1.6340619699114719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2.1217652686070518E-3"/>
                  <c:y val="-3.361426952392945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1.1669708977339058E-2"/>
                  <c:y val="-4.113554714409523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1.9684019684019685E-2"/>
                  <c:y val="-4.1166658024755512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Лист1!$H$2:$H$6</c:f>
              <c:numCache>
                <c:formatCode>#,##0.00</c:formatCode>
                <c:ptCount val="5"/>
                <c:pt idx="0">
                  <c:v>17.100000000000001</c:v>
                </c:pt>
                <c:pt idx="1">
                  <c:v>10.6</c:v>
                </c:pt>
                <c:pt idx="2">
                  <c:v>11.9</c:v>
                </c:pt>
                <c:pt idx="3">
                  <c:v>12.8</c:v>
                </c:pt>
                <c:pt idx="4">
                  <c:v>13.4</c:v>
                </c:pt>
              </c:numCache>
            </c:numRef>
          </c:val>
        </c:ser>
        <c:ser>
          <c:idx val="7"/>
          <c:order val="7"/>
          <c:tx>
            <c:strRef>
              <c:f>Лист1!$I$1</c:f>
              <c:strCache>
                <c:ptCount val="1"/>
                <c:pt idx="0">
                  <c:v>Доходы от оказания платных услуг </c:v>
                </c:pt>
              </c:strCache>
            </c:strRef>
          </c:tx>
          <c:spPr>
            <a:gradFill flip="none" rotWithShape="1">
              <a:gsLst>
                <a:gs pos="0">
                  <a:schemeClr val="accent2">
                    <a:lumMod val="60000"/>
                  </a:schemeClr>
                </a:gs>
                <a:gs pos="75000">
                  <a:schemeClr val="accent2">
                    <a:lumMod val="60000"/>
                    <a:lumMod val="60000"/>
                    <a:lumOff val="40000"/>
                  </a:schemeClr>
                </a:gs>
                <a:gs pos="51000">
                  <a:schemeClr val="accent2">
                    <a:lumMod val="60000"/>
                    <a:alpha val="75000"/>
                  </a:schemeClr>
                </a:gs>
                <a:gs pos="100000">
                  <a:schemeClr val="accent2">
                    <a:lumMod val="60000"/>
                    <a:lumMod val="20000"/>
                    <a:lumOff val="80000"/>
                    <a:alpha val="15000"/>
                  </a:schemeClr>
                </a:gs>
              </a:gsLst>
              <a:lin ang="5400000" scaled="0"/>
            </a:gradFill>
            <a:ln>
              <a:noFill/>
            </a:ln>
            <a:effectLst/>
          </c:spPr>
          <c:invertIfNegative val="0"/>
          <c:dLbls>
            <c:dLbl>
              <c:idx val="0"/>
              <c:layout>
                <c:manualLayout>
                  <c:x val="-1.2730591611642778E-2"/>
                  <c:y val="6.6009881408284482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5.3044131715179015E-3"/>
                  <c:y val="-3.0775475737216899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2.8394993749324457E-2"/>
                  <c:y val="-7.7917951590436144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4.1374422737839027E-2"/>
                  <c:y val="-0.1015992474129821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5.8016058016057866E-2"/>
                  <c:y val="-5.4562558795860909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Лист1!$I$2:$I$6</c:f>
              <c:numCache>
                <c:formatCode>#,##0.00</c:formatCode>
                <c:ptCount val="5"/>
                <c:pt idx="0">
                  <c:v>3014.8</c:v>
                </c:pt>
                <c:pt idx="1">
                  <c:v>213</c:v>
                </c:pt>
                <c:pt idx="2">
                  <c:v>72.599999999999994</c:v>
                </c:pt>
                <c:pt idx="3">
                  <c:v>0</c:v>
                </c:pt>
                <c:pt idx="4">
                  <c:v>0</c:v>
                </c:pt>
              </c:numCache>
            </c:numRef>
          </c:val>
        </c:ser>
        <c:ser>
          <c:idx val="8"/>
          <c:order val="8"/>
          <c:tx>
            <c:strRef>
              <c:f>Лист1!$J$1</c:f>
              <c:strCache>
                <c:ptCount val="1"/>
                <c:pt idx="0">
                  <c:v>Доходы от продажи материальных и нематериальных активов </c:v>
                </c:pt>
              </c:strCache>
            </c:strRef>
          </c:tx>
          <c:spPr>
            <a:gradFill flip="none" rotWithShape="1">
              <a:gsLst>
                <a:gs pos="0">
                  <a:schemeClr val="accent3">
                    <a:lumMod val="60000"/>
                  </a:schemeClr>
                </a:gs>
                <a:gs pos="75000">
                  <a:schemeClr val="accent3">
                    <a:lumMod val="60000"/>
                    <a:lumMod val="60000"/>
                    <a:lumOff val="40000"/>
                  </a:schemeClr>
                </a:gs>
                <a:gs pos="51000">
                  <a:schemeClr val="accent3">
                    <a:lumMod val="60000"/>
                    <a:alpha val="75000"/>
                  </a:schemeClr>
                </a:gs>
                <a:gs pos="100000">
                  <a:schemeClr val="accent3">
                    <a:lumMod val="60000"/>
                    <a:lumMod val="20000"/>
                    <a:lumOff val="80000"/>
                    <a:alpha val="15000"/>
                  </a:schemeClr>
                </a:gs>
              </a:gsLst>
              <a:lin ang="5400000" scaled="0"/>
            </a:gradFill>
            <a:ln>
              <a:noFill/>
            </a:ln>
            <a:effectLst/>
          </c:spPr>
          <c:invertIfNegative val="0"/>
          <c:dLbls>
            <c:dLbl>
              <c:idx val="0"/>
              <c:layout>
                <c:manualLayout>
                  <c:x val="2.7582948491892606E-2"/>
                  <c:y val="-1.925437589351190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5.3044131715177462E-3"/>
                  <c:y val="-5.978740898215569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Лист1!$J$2:$J$6</c:f>
              <c:numCache>
                <c:formatCode>#,##0.00</c:formatCode>
                <c:ptCount val="5"/>
                <c:pt idx="0">
                  <c:v>2411.6</c:v>
                </c:pt>
                <c:pt idx="1">
                  <c:v>1065.7</c:v>
                </c:pt>
                <c:pt idx="2">
                  <c:v>2836</c:v>
                </c:pt>
                <c:pt idx="3">
                  <c:v>0</c:v>
                </c:pt>
                <c:pt idx="4">
                  <c:v>0</c:v>
                </c:pt>
              </c:numCache>
            </c:numRef>
          </c:val>
        </c:ser>
        <c:ser>
          <c:idx val="9"/>
          <c:order val="9"/>
          <c:tx>
            <c:strRef>
              <c:f>Лист1!$K$1</c:f>
              <c:strCache>
                <c:ptCount val="1"/>
                <c:pt idx="0">
                  <c:v>Штрафы, санкции, возмещение ущерба </c:v>
                </c:pt>
              </c:strCache>
            </c:strRef>
          </c:tx>
          <c:spPr>
            <a:gradFill flip="none" rotWithShape="1">
              <a:gsLst>
                <a:gs pos="0">
                  <a:schemeClr val="accent4">
                    <a:lumMod val="60000"/>
                  </a:schemeClr>
                </a:gs>
                <a:gs pos="75000">
                  <a:schemeClr val="accent4">
                    <a:lumMod val="60000"/>
                    <a:lumMod val="60000"/>
                    <a:lumOff val="40000"/>
                  </a:schemeClr>
                </a:gs>
                <a:gs pos="51000">
                  <a:schemeClr val="accent4">
                    <a:lumMod val="60000"/>
                    <a:alpha val="75000"/>
                  </a:schemeClr>
                </a:gs>
                <a:gs pos="100000">
                  <a:schemeClr val="accent4">
                    <a:lumMod val="60000"/>
                    <a:lumMod val="20000"/>
                    <a:lumOff val="80000"/>
                    <a:alpha val="15000"/>
                  </a:schemeClr>
                </a:gs>
              </a:gsLst>
              <a:lin ang="5400000" scaled="0"/>
            </a:gradFill>
            <a:ln>
              <a:noFill/>
            </a:ln>
            <a:effectLst/>
          </c:spPr>
          <c:invertIfNegative val="0"/>
          <c:dLbls>
            <c:dLbl>
              <c:idx val="0"/>
              <c:layout>
                <c:manualLayout>
                  <c:x val="3.7130892200624689E-2"/>
                  <c:y val="-0.10195583736416781"/>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4.2435305372141817E-3"/>
                  <c:y val="-3.8749638891563763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3.1826479029106944E-3"/>
                  <c:y val="-2.924422782053480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1.4852356880249907E-2"/>
                  <c:y val="-5.1723765009148083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Лист1!$K$2:$K$6</c:f>
              <c:numCache>
                <c:formatCode>#,##0.00</c:formatCode>
                <c:ptCount val="5"/>
                <c:pt idx="0">
                  <c:v>387.7</c:v>
                </c:pt>
                <c:pt idx="1">
                  <c:v>113.2</c:v>
                </c:pt>
                <c:pt idx="2">
                  <c:v>318.8</c:v>
                </c:pt>
                <c:pt idx="3">
                  <c:v>121.6</c:v>
                </c:pt>
              </c:numCache>
            </c:numRef>
          </c:val>
        </c:ser>
        <c:ser>
          <c:idx val="10"/>
          <c:order val="10"/>
          <c:tx>
            <c:strRef>
              <c:f>Лист1!$L$1</c:f>
              <c:strCache>
                <c:ptCount val="1"/>
                <c:pt idx="0">
                  <c:v> Прочие неналоговые доходы</c:v>
                </c:pt>
              </c:strCache>
            </c:strRef>
          </c:tx>
          <c:spPr>
            <a:gradFill flip="none" rotWithShape="1">
              <a:gsLst>
                <a:gs pos="0">
                  <a:schemeClr val="accent5">
                    <a:lumMod val="60000"/>
                  </a:schemeClr>
                </a:gs>
                <a:gs pos="75000">
                  <a:schemeClr val="accent5">
                    <a:lumMod val="60000"/>
                    <a:lumMod val="60000"/>
                    <a:lumOff val="40000"/>
                  </a:schemeClr>
                </a:gs>
                <a:gs pos="51000">
                  <a:schemeClr val="accent5">
                    <a:lumMod val="60000"/>
                    <a:alpha val="75000"/>
                  </a:schemeClr>
                </a:gs>
                <a:gs pos="100000">
                  <a:schemeClr val="accent5">
                    <a:lumMod val="60000"/>
                    <a:lumMod val="20000"/>
                    <a:lumOff val="80000"/>
                    <a:alpha val="15000"/>
                  </a:schemeClr>
                </a:gs>
              </a:gsLst>
              <a:lin ang="5400000" scaled="0"/>
            </a:gradFill>
            <a:ln>
              <a:noFill/>
            </a:ln>
            <a:effectLst/>
          </c:spPr>
          <c:invertIfNegative val="0"/>
          <c:dLbls>
            <c:dLbl>
              <c:idx val="0"/>
              <c:layout>
                <c:manualLayout>
                  <c:x val="1.8035004783160603E-2"/>
                  <c:y val="-3.8530381256435278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2.0156770051767654E-2"/>
                  <c:y val="-2.0696142991533398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1.6974122148856883E-2"/>
                  <c:y val="-5.0799623706491062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1.2730591611642621E-2"/>
                  <c:y val="-1.8814675446848679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Лист1!$L$2:$L$6</c:f>
              <c:numCache>
                <c:formatCode>#,##0.00</c:formatCode>
                <c:ptCount val="5"/>
                <c:pt idx="0">
                  <c:v>42</c:v>
                </c:pt>
                <c:pt idx="1">
                  <c:v>0</c:v>
                </c:pt>
                <c:pt idx="2">
                  <c:v>0</c:v>
                </c:pt>
                <c:pt idx="3">
                  <c:v>0</c:v>
                </c:pt>
              </c:numCache>
            </c:numRef>
          </c:val>
        </c:ser>
        <c:dLbls>
          <c:dLblPos val="ctr"/>
          <c:showLegendKey val="0"/>
          <c:showVal val="1"/>
          <c:showCatName val="0"/>
          <c:showSerName val="0"/>
          <c:showPercent val="0"/>
          <c:showBubbleSize val="0"/>
        </c:dLbls>
        <c:gapWidth val="355"/>
        <c:overlap val="-70"/>
        <c:axId val="699074456"/>
        <c:axId val="699071320"/>
      </c:barChart>
      <c:valAx>
        <c:axId val="699071320"/>
        <c:scaling>
          <c:orientation val="minMax"/>
        </c:scaling>
        <c:delete val="1"/>
        <c:axPos val="l"/>
        <c:numFmt formatCode="#,##0.00" sourceLinked="1"/>
        <c:majorTickMark val="none"/>
        <c:minorTickMark val="none"/>
        <c:tickLblPos val="nextTo"/>
        <c:crossAx val="699074456"/>
        <c:crosses val="autoZero"/>
        <c:crossBetween val="between"/>
      </c:valAx>
      <c:catAx>
        <c:axId val="699074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10" b="1" i="0" u="none" strike="noStrike" kern="1200" baseline="0">
                <a:solidFill>
                  <a:schemeClr val="tx1">
                    <a:lumMod val="65000"/>
                    <a:lumOff val="35000"/>
                  </a:schemeClr>
                </a:solidFill>
                <a:latin typeface="+mn-lt"/>
                <a:ea typeface="+mn-ea"/>
                <a:cs typeface="+mn-cs"/>
              </a:defRPr>
            </a:pPr>
            <a:endParaRPr lang="ru-RU"/>
          </a:p>
        </c:txPr>
        <c:crossAx val="699071320"/>
        <c:crosses val="autoZero"/>
        <c:auto val="1"/>
        <c:lblAlgn val="ctr"/>
        <c:lblOffset val="100"/>
        <c:noMultiLvlLbl val="0"/>
      </c:catAx>
      <c:spPr>
        <a:noFill/>
        <a:ln>
          <a:noFill/>
        </a:ln>
        <a:effectLst/>
      </c:spPr>
    </c:plotArea>
    <c:legend>
      <c:legendPos val="b"/>
      <c:layout>
        <c:manualLayout>
          <c:xMode val="edge"/>
          <c:yMode val="edge"/>
          <c:x val="6.1197891867490915E-3"/>
          <c:y val="1.6870986140843402E-3"/>
          <c:w val="0.71299173580781283"/>
          <c:h val="0.4207023651676654"/>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0"/>
          <c:order val="0"/>
          <c:tx>
            <c:strRef>
              <c:f>Лист1!$B$1</c:f>
              <c:strCache>
                <c:ptCount val="1"/>
                <c:pt idx="0">
                  <c:v>Акцизы на нефтепродукты</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Лист1!$A$2:$A$4</c:f>
              <c:numCache>
                <c:formatCode>General</c:formatCode>
                <c:ptCount val="3"/>
                <c:pt idx="0">
                  <c:v>2022</c:v>
                </c:pt>
                <c:pt idx="1">
                  <c:v>2023</c:v>
                </c:pt>
                <c:pt idx="2">
                  <c:v>2024</c:v>
                </c:pt>
              </c:numCache>
            </c:numRef>
          </c:cat>
          <c:val>
            <c:numRef>
              <c:f>Лист1!$B$2:$B$4</c:f>
              <c:numCache>
                <c:formatCode>General</c:formatCode>
                <c:ptCount val="3"/>
                <c:pt idx="0">
                  <c:v>0</c:v>
                </c:pt>
                <c:pt idx="1">
                  <c:v>14550</c:v>
                </c:pt>
                <c:pt idx="2">
                  <c:v>17009.3</c:v>
                </c:pt>
              </c:numCache>
            </c:numRef>
          </c:val>
        </c:ser>
        <c:dLbls>
          <c:showLegendKey val="0"/>
          <c:showVal val="0"/>
          <c:showCatName val="0"/>
          <c:showSerName val="0"/>
          <c:showPercent val="0"/>
          <c:showBubbleSize val="0"/>
        </c:dLbls>
        <c:axId val="699074848"/>
        <c:axId val="699065832"/>
      </c:areaChart>
      <c:barChart>
        <c:barDir val="col"/>
        <c:grouping val="clustered"/>
        <c:varyColors val="0"/>
        <c:ser>
          <c:idx val="1"/>
          <c:order val="1"/>
          <c:tx>
            <c:strRef>
              <c:f>Лист1!$C$1</c:f>
              <c:strCache>
                <c:ptCount val="1"/>
                <c:pt idx="0">
                  <c:v>Субсидии на проектирование, строительство, ремонт автомобильных дорог</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Лист1!$A$2:$A$4</c:f>
              <c:numCache>
                <c:formatCode>General</c:formatCode>
                <c:ptCount val="3"/>
                <c:pt idx="0">
                  <c:v>2022</c:v>
                </c:pt>
                <c:pt idx="1">
                  <c:v>2023</c:v>
                </c:pt>
                <c:pt idx="2">
                  <c:v>2024</c:v>
                </c:pt>
              </c:numCache>
            </c:numRef>
          </c:cat>
          <c:val>
            <c:numRef>
              <c:f>Лист1!$C$2:$C$4</c:f>
              <c:numCache>
                <c:formatCode>General</c:formatCode>
                <c:ptCount val="3"/>
                <c:pt idx="0">
                  <c:v>23021</c:v>
                </c:pt>
                <c:pt idx="1">
                  <c:v>39247.699999999997</c:v>
                </c:pt>
                <c:pt idx="2">
                  <c:v>39247.599999999999</c:v>
                </c:pt>
              </c:numCache>
            </c:numRef>
          </c:val>
        </c:ser>
        <c:dLbls>
          <c:showLegendKey val="0"/>
          <c:showVal val="0"/>
          <c:showCatName val="0"/>
          <c:showSerName val="0"/>
          <c:showPercent val="0"/>
          <c:showBubbleSize val="0"/>
        </c:dLbls>
        <c:gapWidth val="150"/>
        <c:axId val="699074848"/>
        <c:axId val="699065832"/>
      </c:barChart>
      <c:catAx>
        <c:axId val="699074848"/>
        <c:scaling>
          <c:orientation val="minMax"/>
        </c:scaling>
        <c:delete val="0"/>
        <c:axPos val="b"/>
        <c:numFmt formatCode="General" sourceLinked="1"/>
        <c:majorTickMark val="out"/>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ru-RU"/>
          </a:p>
        </c:txPr>
        <c:crossAx val="699065832"/>
        <c:crosses val="autoZero"/>
        <c:auto val="1"/>
        <c:lblAlgn val="ctr"/>
        <c:lblOffset val="100"/>
        <c:noMultiLvlLbl val="0"/>
      </c:catAx>
      <c:valAx>
        <c:axId val="699065832"/>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ru-RU"/>
          </a:p>
        </c:txPr>
        <c:crossAx val="699074848"/>
        <c:crosses val="autoZero"/>
        <c:crossBetween val="between"/>
      </c:valAx>
      <c:spPr>
        <a:noFill/>
        <a:ln>
          <a:noFill/>
        </a:ln>
        <a:effectLst/>
      </c:spPr>
    </c:plotArea>
    <c:legend>
      <c:legendPos val="b"/>
      <c:layout>
        <c:manualLayout>
          <c:xMode val="edge"/>
          <c:yMode val="edge"/>
          <c:x val="1.6757756803169675E-2"/>
          <c:y val="0.79392051648313611"/>
          <c:w val="0.72501827170849942"/>
          <c:h val="0.1750085715873461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813380309443301"/>
          <c:y val="2.7311033257504648E-2"/>
          <c:w val="0.70672814546830298"/>
          <c:h val="0.88571358827064117"/>
        </c:manualLayout>
      </c:layout>
      <c:barChart>
        <c:barDir val="col"/>
        <c:grouping val="clustered"/>
        <c:varyColors val="0"/>
        <c:ser>
          <c:idx val="0"/>
          <c:order val="0"/>
          <c:tx>
            <c:strRef>
              <c:f>Лист1!$B$1</c:f>
              <c:strCache>
                <c:ptCount val="1"/>
                <c:pt idx="0">
                  <c:v>Дотации бюджетам</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Лист1!$B$2:$B$6</c:f>
              <c:numCache>
                <c:formatCode>#,##0.00</c:formatCode>
                <c:ptCount val="5"/>
                <c:pt idx="0">
                  <c:v>133606.70000000001</c:v>
                </c:pt>
                <c:pt idx="1">
                  <c:v>143699</c:v>
                </c:pt>
                <c:pt idx="2">
                  <c:v>182108</c:v>
                </c:pt>
                <c:pt idx="3">
                  <c:v>108059</c:v>
                </c:pt>
                <c:pt idx="4">
                  <c:v>108642</c:v>
                </c:pt>
              </c:numCache>
            </c:numRef>
          </c:val>
        </c:ser>
        <c:ser>
          <c:idx val="1"/>
          <c:order val="1"/>
          <c:tx>
            <c:strRef>
              <c:f>Лист1!$C$1</c:f>
              <c:strCache>
                <c:ptCount val="1"/>
                <c:pt idx="0">
                  <c:v>Субвенции бюджетам</c:v>
                </c:pt>
              </c:strCache>
            </c:strRef>
          </c:tx>
          <c:spPr>
            <a:solidFill>
              <a:schemeClr val="accent2"/>
            </a:solidFill>
            <a:ln>
              <a:noFill/>
            </a:ln>
            <a:effectLst/>
          </c:spPr>
          <c:invertIfNegative val="0"/>
          <c:dLbls>
            <c:dLbl>
              <c:idx val="2"/>
              <c:layout>
                <c:manualLayout>
                  <c:x val="1.7805708300602251E-2"/>
                  <c:y val="-3.621283215712913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8768977618406964E-2"/>
                  <c:y val="-8.8888919996122483E-3"/>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Лист1!$C$2:$C$6</c:f>
              <c:numCache>
                <c:formatCode>#,##0.00</c:formatCode>
                <c:ptCount val="5"/>
                <c:pt idx="0">
                  <c:v>92444</c:v>
                </c:pt>
                <c:pt idx="1">
                  <c:v>84516.4</c:v>
                </c:pt>
                <c:pt idx="2">
                  <c:v>130391.9</c:v>
                </c:pt>
                <c:pt idx="3">
                  <c:v>119390.2</c:v>
                </c:pt>
                <c:pt idx="4">
                  <c:v>123178.2</c:v>
                </c:pt>
              </c:numCache>
            </c:numRef>
          </c:val>
        </c:ser>
        <c:ser>
          <c:idx val="2"/>
          <c:order val="2"/>
          <c:tx>
            <c:strRef>
              <c:f>Лист1!$D$1</c:f>
              <c:strCache>
                <c:ptCount val="1"/>
                <c:pt idx="0">
                  <c:v>Субсидии бюджетам</c:v>
                </c:pt>
              </c:strCache>
            </c:strRef>
          </c:tx>
          <c:spPr>
            <a:solidFill>
              <a:schemeClr val="accent3"/>
            </a:solidFill>
            <a:ln>
              <a:noFill/>
            </a:ln>
            <a:effectLst/>
          </c:spPr>
          <c:invertIfNegative val="0"/>
          <c:dLbls>
            <c:dLbl>
              <c:idx val="2"/>
              <c:layout>
                <c:manualLayout>
                  <c:x val="3.6658811207122284E-2"/>
                  <c:y val="1.2780999584869107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Лист1!$D$2:$D$6</c:f>
              <c:numCache>
                <c:formatCode>#,##0.00</c:formatCode>
                <c:ptCount val="5"/>
                <c:pt idx="0">
                  <c:v>28353.9</c:v>
                </c:pt>
                <c:pt idx="1">
                  <c:v>102421.8</c:v>
                </c:pt>
                <c:pt idx="2">
                  <c:v>136822.79999999999</c:v>
                </c:pt>
                <c:pt idx="3">
                  <c:v>0</c:v>
                </c:pt>
                <c:pt idx="4">
                  <c:v>0</c:v>
                </c:pt>
              </c:numCache>
            </c:numRef>
          </c:val>
        </c:ser>
        <c:ser>
          <c:idx val="3"/>
          <c:order val="3"/>
          <c:tx>
            <c:strRef>
              <c:f>Лист1!$E$1</c:f>
              <c:strCache>
                <c:ptCount val="1"/>
                <c:pt idx="0">
                  <c:v>Иные межбюджетные трансферты </c:v>
                </c:pt>
              </c:strCache>
            </c:strRef>
          </c:tx>
          <c:spPr>
            <a:solidFill>
              <a:schemeClr val="accent4"/>
            </a:solidFill>
            <a:ln>
              <a:noFill/>
            </a:ln>
            <a:effectLst/>
          </c:spPr>
          <c:invertIfNegative val="0"/>
          <c:dLbls>
            <c:dLbl>
              <c:idx val="0"/>
              <c:layout>
                <c:manualLayout>
                  <c:x val="2.2081150139302498E-3"/>
                  <c:y val="-2.666667599883682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3.3121725208952939E-3"/>
                  <c:y val="-5.7777797997479612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6.6243450417907499E-3"/>
                  <c:y val="-9.333336599592860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5.5202875348256252E-3"/>
                  <c:y val="-6.6666689997091938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Лист1!$E$2:$E$6</c:f>
              <c:numCache>
                <c:formatCode>#,##0.00</c:formatCode>
                <c:ptCount val="5"/>
                <c:pt idx="0">
                  <c:v>375</c:v>
                </c:pt>
                <c:pt idx="1">
                  <c:v>1234.3</c:v>
                </c:pt>
                <c:pt idx="2">
                  <c:v>3464.3</c:v>
                </c:pt>
                <c:pt idx="3">
                  <c:v>804.3</c:v>
                </c:pt>
                <c:pt idx="4">
                  <c:v>804.3</c:v>
                </c:pt>
              </c:numCache>
            </c:numRef>
          </c:val>
        </c:ser>
        <c:ser>
          <c:idx val="4"/>
          <c:order val="4"/>
          <c:tx>
            <c:strRef>
              <c:f>Лист1!$F$1</c:f>
              <c:strCache>
                <c:ptCount val="1"/>
                <c:pt idx="0">
                  <c:v>Прочие безвозмездные поступления </c:v>
                </c:pt>
              </c:strCache>
            </c:strRef>
          </c:tx>
          <c:spPr>
            <a:solidFill>
              <a:schemeClr val="accent5"/>
            </a:solidFill>
            <a:ln>
              <a:noFill/>
            </a:ln>
            <a:effectLst/>
          </c:spPr>
          <c:invertIfNegative val="0"/>
          <c:dLbls>
            <c:dLbl>
              <c:idx val="0"/>
              <c:layout>
                <c:manualLayout>
                  <c:x val="2.0977092632337376E-2"/>
                  <c:y val="-2.6666675998836743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2.3185207646267542E-2"/>
                  <c:y val="4.4444459998061242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8768977618407207E-2"/>
                  <c:y val="4.4444459998061242E-3"/>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Лист1!$F$2:$F$6</c:f>
              <c:numCache>
                <c:formatCode>#,##0.00</c:formatCode>
                <c:ptCount val="5"/>
                <c:pt idx="0">
                  <c:v>790</c:v>
                </c:pt>
                <c:pt idx="1">
                  <c:v>100</c:v>
                </c:pt>
                <c:pt idx="2">
                  <c:v>0</c:v>
                </c:pt>
                <c:pt idx="3">
                  <c:v>0</c:v>
                </c:pt>
              </c:numCache>
            </c:numRef>
          </c:val>
        </c:ser>
        <c:ser>
          <c:idx val="5"/>
          <c:order val="5"/>
          <c:tx>
            <c:strRef>
              <c:f>Лист1!$G$1</c:f>
              <c:strCache>
                <c:ptCount val="1"/>
                <c:pt idx="0">
                  <c:v>Доходы бюджетов муниципальных районов от возврата бюджетами бюджетной системы Российской Федерации остатков субсидий</c:v>
                </c:pt>
              </c:strCache>
            </c:strRef>
          </c:tx>
          <c:spPr>
            <a:solidFill>
              <a:schemeClr val="accent6"/>
            </a:solidFill>
            <a:ln>
              <a:noFill/>
            </a:ln>
            <a:effectLst/>
          </c:spPr>
          <c:invertIfNegative val="0"/>
          <c:dLbls>
            <c:dLbl>
              <c:idx val="2"/>
              <c:layout>
                <c:manualLayout>
                  <c:x val="1.2012012012012012E-2"/>
                  <c:y val="-2.3357196574634521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1"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Лист1!$G$2:$G$6</c:f>
              <c:numCache>
                <c:formatCode>General</c:formatCode>
                <c:ptCount val="5"/>
                <c:pt idx="2" formatCode="#,##0.00">
                  <c:v>21360.9</c:v>
                </c:pt>
              </c:numCache>
            </c:numRef>
          </c:val>
        </c:ser>
        <c:ser>
          <c:idx val="6"/>
          <c:order val="6"/>
          <c:tx>
            <c:strRef>
              <c:f>Лист1!$H$1</c:f>
              <c:strCache>
                <c:ptCount val="1"/>
                <c:pt idx="0">
                  <c:v>Возврат остатков  субсидий, субвенции и иных  межбюджетных трансфертов, имеющих целевое назначение, прошлых лет </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1"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Лист1!$H$2:$H$6</c:f>
              <c:numCache>
                <c:formatCode>General</c:formatCode>
                <c:ptCount val="5"/>
                <c:pt idx="0" formatCode="#,##0.00">
                  <c:v>-2830.5</c:v>
                </c:pt>
                <c:pt idx="2" formatCode="#,##0.00">
                  <c:v>-21974.799999999999</c:v>
                </c:pt>
              </c:numCache>
            </c:numRef>
          </c:val>
        </c:ser>
        <c:dLbls>
          <c:showLegendKey val="0"/>
          <c:showVal val="0"/>
          <c:showCatName val="0"/>
          <c:showSerName val="0"/>
          <c:showPercent val="0"/>
          <c:showBubbleSize val="0"/>
        </c:dLbls>
        <c:gapWidth val="219"/>
        <c:overlap val="-27"/>
        <c:axId val="699064264"/>
        <c:axId val="699067400"/>
      </c:barChart>
      <c:catAx>
        <c:axId val="69906426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1" u="none" strike="noStrike" kern="1200" baseline="0">
                <a:solidFill>
                  <a:schemeClr val="tx1">
                    <a:lumMod val="65000"/>
                    <a:lumOff val="35000"/>
                  </a:schemeClr>
                </a:solidFill>
                <a:latin typeface="+mn-lt"/>
                <a:ea typeface="+mn-ea"/>
                <a:cs typeface="+mn-cs"/>
              </a:defRPr>
            </a:pPr>
            <a:endParaRPr lang="ru-RU"/>
          </a:p>
        </c:txPr>
        <c:crossAx val="699067400"/>
        <c:crosses val="autoZero"/>
        <c:auto val="1"/>
        <c:lblAlgn val="ctr"/>
        <c:lblOffset val="100"/>
        <c:noMultiLvlLbl val="0"/>
      </c:catAx>
      <c:valAx>
        <c:axId val="699067400"/>
        <c:scaling>
          <c:orientation val="minMax"/>
        </c:scaling>
        <c:delete val="1"/>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crossAx val="699064264"/>
        <c:crosses val="autoZero"/>
        <c:crossBetween val="between"/>
      </c:valAx>
      <c:spPr>
        <a:noFill/>
        <a:ln>
          <a:solidFill>
            <a:schemeClr val="bg1"/>
          </a:solidFill>
        </a:ln>
        <a:effectLst/>
      </c:spPr>
    </c:plotArea>
    <c:legend>
      <c:legendPos val="b"/>
      <c:layout>
        <c:manualLayout>
          <c:xMode val="edge"/>
          <c:yMode val="edge"/>
          <c:x val="1.9703239797727985E-2"/>
          <c:y val="4.653608913153779E-2"/>
          <c:w val="0.27948539090271374"/>
          <c:h val="0.9534638371409854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solidFill>
        <a:schemeClr val="bg1"/>
      </a:solidFill>
    </a:ln>
    <a:effectLst/>
  </c:spPr>
  <c:txPr>
    <a:bodyPr/>
    <a:lstStyle/>
    <a:p>
      <a:pPr>
        <a:defRPr/>
      </a:pPr>
      <a:endParaRPr lang="ru-RU"/>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r>
              <a:rPr lang="ru-RU" dirty="0" smtClean="0"/>
              <a:t>2024 </a:t>
            </a:r>
            <a:r>
              <a:rPr lang="ru-RU" dirty="0"/>
              <a:t>год</a:t>
            </a:r>
          </a:p>
        </c:rich>
      </c:tx>
      <c:layout/>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endParaRPr lang="ru-RU"/>
        </a:p>
      </c:txPr>
    </c:title>
    <c:autoTitleDeleted val="0"/>
    <c:plotArea>
      <c:layout>
        <c:manualLayout>
          <c:layoutTarget val="inner"/>
          <c:xMode val="edge"/>
          <c:yMode val="edge"/>
          <c:x val="0.47509127498976822"/>
          <c:y val="4.1590570439580948E-2"/>
          <c:w val="0.50717119945379152"/>
          <c:h val="0.93825298160307335"/>
        </c:manualLayout>
      </c:layout>
      <c:pieChart>
        <c:varyColors val="1"/>
        <c:dLbls>
          <c:dLblPos val="inEnd"/>
          <c:showLegendKey val="0"/>
          <c:showVal val="0"/>
          <c:showCatName val="0"/>
          <c:showSerName val="0"/>
          <c:showPercent val="1"/>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ru-RU"/>
              <a:t>2025 год</a:t>
            </a:r>
          </a:p>
        </c:rich>
      </c:tx>
      <c:layout>
        <c:manualLayout>
          <c:xMode val="edge"/>
          <c:yMode val="edge"/>
          <c:x val="0.79703779829824539"/>
          <c:y val="7.0878525369489201E-2"/>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ru-RU"/>
        </a:p>
      </c:txPr>
    </c:title>
    <c:autoTitleDeleted val="0"/>
    <c:plotArea>
      <c:layout>
        <c:manualLayout>
          <c:layoutTarget val="inner"/>
          <c:xMode val="edge"/>
          <c:yMode val="edge"/>
          <c:x val="0.2056795683648949"/>
          <c:y val="0.11282047418291569"/>
          <c:w val="0.61093193485171371"/>
          <c:h val="0.84601193884578518"/>
        </c:manualLayout>
      </c:layout>
      <c:pieChart>
        <c:varyColors val="1"/>
        <c:ser>
          <c:idx val="0"/>
          <c:order val="0"/>
          <c:tx>
            <c:strRef>
              <c:f>Лист1!$B$1</c:f>
              <c:strCache>
                <c:ptCount val="1"/>
                <c:pt idx="0">
                  <c:v>2024 год</c:v>
                </c:pt>
              </c:strCache>
            </c:strRef>
          </c:tx>
          <c:dPt>
            <c:idx val="0"/>
            <c:bubble3D val="0"/>
            <c:spPr>
              <a:solidFill>
                <a:schemeClr val="accent2"/>
              </a:solidFill>
              <a:ln>
                <a:noFill/>
              </a:ln>
              <a:effectLst>
                <a:outerShdw blurRad="254000" sx="102000" sy="102000" algn="ctr" rotWithShape="0">
                  <a:prstClr val="black">
                    <a:alpha val="20000"/>
                  </a:prstClr>
                </a:outerShdw>
              </a:effectLst>
            </c:spPr>
          </c:dPt>
          <c:dPt>
            <c:idx val="1"/>
            <c:bubble3D val="0"/>
            <c:spPr>
              <a:solidFill>
                <a:schemeClr val="accent4"/>
              </a:solidFill>
              <a:ln>
                <a:noFill/>
              </a:ln>
              <a:effectLst>
                <a:outerShdw blurRad="254000" sx="102000" sy="102000" algn="ctr" rotWithShape="0">
                  <a:prstClr val="black">
                    <a:alpha val="20000"/>
                  </a:prstClr>
                </a:outerShdw>
              </a:effectLst>
            </c:spPr>
          </c:dPt>
          <c:dPt>
            <c:idx val="2"/>
            <c:bubble3D val="0"/>
            <c:spPr>
              <a:solidFill>
                <a:schemeClr val="accent6"/>
              </a:solidFill>
              <a:ln>
                <a:noFill/>
              </a:ln>
              <a:effectLst>
                <a:outerShdw blurRad="254000" sx="102000" sy="102000" algn="ctr" rotWithShape="0">
                  <a:prstClr val="black">
                    <a:alpha val="20000"/>
                  </a:prstClr>
                </a:outerShdw>
              </a:effectLst>
            </c:spPr>
          </c:dPt>
          <c:dPt>
            <c:idx val="3"/>
            <c:bubble3D val="0"/>
            <c:spPr>
              <a:solidFill>
                <a:schemeClr val="accent2">
                  <a:lumMod val="60000"/>
                </a:schemeClr>
              </a:solidFill>
              <a:ln>
                <a:noFill/>
              </a:ln>
              <a:effectLst>
                <a:outerShdw blurRad="254000" sx="102000" sy="102000" algn="ctr" rotWithShape="0">
                  <a:prstClr val="black">
                    <a:alpha val="20000"/>
                  </a:prstClr>
                </a:outerShdw>
              </a:effectLst>
            </c:spPr>
          </c:dPt>
          <c:dPt>
            <c:idx val="4"/>
            <c:bubble3D val="0"/>
            <c:spPr>
              <a:solidFill>
                <a:schemeClr val="accent4">
                  <a:lumMod val="60000"/>
                </a:schemeClr>
              </a:solidFill>
              <a:ln>
                <a:noFill/>
              </a:ln>
              <a:effectLst>
                <a:outerShdw blurRad="254000" sx="102000" sy="102000" algn="ctr" rotWithShape="0">
                  <a:prstClr val="black">
                    <a:alpha val="20000"/>
                  </a:prstClr>
                </a:outerShdw>
              </a:effectLst>
            </c:spPr>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ru-RU"/>
              </a:p>
            </c:txPr>
            <c:dLblPos val="ct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15:layout/>
              </c:ext>
            </c:extLst>
          </c:dLbls>
          <c:cat>
            <c:strRef>
              <c:f>Лист1!$A$2:$A$6</c:f>
              <c:strCache>
                <c:ptCount val="3"/>
                <c:pt idx="0">
                  <c:v>            НАЛОГОВЫЕ ДОХОДЫ</c:v>
                </c:pt>
                <c:pt idx="1">
                  <c:v>НЕНАЛОГОВЫЕ ДОХОДЫ</c:v>
                </c:pt>
                <c:pt idx="2">
                  <c:v>БЕЗВОЗМЕЗДНЫЕ ПОСТУПЛЕНИЯ</c:v>
                </c:pt>
              </c:strCache>
            </c:strRef>
          </c:cat>
          <c:val>
            <c:numRef>
              <c:f>Лист1!$B$2:$B$6</c:f>
              <c:numCache>
                <c:formatCode>#,##0.00</c:formatCode>
                <c:ptCount val="5"/>
                <c:pt idx="0">
                  <c:v>53252.3</c:v>
                </c:pt>
                <c:pt idx="1">
                  <c:v>2948.9</c:v>
                </c:pt>
                <c:pt idx="2">
                  <c:v>228253.5</c:v>
                </c:pt>
              </c:numCache>
            </c:numRef>
          </c:val>
        </c:ser>
        <c:dLbls>
          <c:dLblPos val="ctr"/>
          <c:showLegendKey val="0"/>
          <c:showVal val="0"/>
          <c:showCatName val="0"/>
          <c:showSerName val="0"/>
          <c:showPercent val="1"/>
          <c:showBubbleSize val="0"/>
          <c:showLeaderLines val="1"/>
        </c:dLbls>
        <c:firstSliceAng val="0"/>
      </c:pieChart>
      <c:spPr>
        <a:noFill/>
        <a:ln>
          <a:solidFill>
            <a:schemeClr val="bg1"/>
          </a:solidFill>
        </a:ln>
        <a:effectLst/>
      </c:spPr>
    </c:plotArea>
    <c:plotVisOnly val="1"/>
    <c:dispBlanksAs val="gap"/>
    <c:showDLblsOverMax val="0"/>
  </c:chart>
  <c:spPr>
    <a:noFill/>
    <a:ln w="9525" cap="flat" cmpd="sng" algn="ctr">
      <a:solidFill>
        <a:schemeClr val="bg1"/>
      </a:solidFill>
      <a:round/>
    </a:ln>
    <a:effectLst/>
  </c:spPr>
  <c:txPr>
    <a:bodyPr/>
    <a:lstStyle/>
    <a:p>
      <a:pPr>
        <a:defRPr/>
      </a:pPr>
      <a:endParaRPr lang="ru-RU"/>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ru-RU"/>
              <a:t>2026 год</a:t>
            </a:r>
          </a:p>
        </c:rich>
      </c:tx>
      <c:layout>
        <c:manualLayout>
          <c:xMode val="edge"/>
          <c:yMode val="edge"/>
          <c:x val="0.37659882720926946"/>
          <c:y val="0.80954491437755949"/>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ru-RU"/>
        </a:p>
      </c:txPr>
    </c:title>
    <c:autoTitleDeleted val="0"/>
    <c:plotArea>
      <c:layout>
        <c:manualLayout>
          <c:layoutTarget val="inner"/>
          <c:xMode val="edge"/>
          <c:yMode val="edge"/>
          <c:x val="0.47834398768600439"/>
          <c:y val="0"/>
          <c:w val="0.26879036670686512"/>
          <c:h val="1"/>
        </c:manualLayout>
      </c:layout>
      <c:pieChart>
        <c:varyColors val="1"/>
        <c:ser>
          <c:idx val="0"/>
          <c:order val="0"/>
          <c:tx>
            <c:strRef>
              <c:f>Лист1!$B$1</c:f>
              <c:strCache>
                <c:ptCount val="1"/>
                <c:pt idx="0">
                  <c:v>2025 год</c:v>
                </c:pt>
              </c:strCache>
            </c:strRef>
          </c:tx>
          <c:dPt>
            <c:idx val="0"/>
            <c:bubble3D val="0"/>
            <c:spPr>
              <a:solidFill>
                <a:schemeClr val="accent2"/>
              </a:solidFill>
              <a:ln>
                <a:noFill/>
              </a:ln>
              <a:effectLst>
                <a:outerShdw blurRad="254000" sx="102000" sy="102000" algn="ctr" rotWithShape="0">
                  <a:prstClr val="black">
                    <a:alpha val="20000"/>
                  </a:prstClr>
                </a:outerShdw>
              </a:effectLst>
            </c:spPr>
          </c:dPt>
          <c:dPt>
            <c:idx val="1"/>
            <c:bubble3D val="0"/>
            <c:spPr>
              <a:solidFill>
                <a:schemeClr val="accent4"/>
              </a:solidFill>
              <a:ln>
                <a:noFill/>
              </a:ln>
              <a:effectLst>
                <a:outerShdw blurRad="254000" sx="102000" sy="102000" algn="ctr" rotWithShape="0">
                  <a:prstClr val="black">
                    <a:alpha val="20000"/>
                  </a:prstClr>
                </a:outerShdw>
              </a:effectLst>
            </c:spPr>
          </c:dPt>
          <c:dPt>
            <c:idx val="2"/>
            <c:bubble3D val="0"/>
            <c:spPr>
              <a:solidFill>
                <a:schemeClr val="accent6"/>
              </a:solidFill>
              <a:ln>
                <a:noFill/>
              </a:ln>
              <a:effectLst>
                <a:outerShdw blurRad="254000" sx="102000" sy="102000" algn="ctr" rotWithShape="0">
                  <a:prstClr val="black">
                    <a:alpha val="20000"/>
                  </a:prstClr>
                </a:outerShdw>
              </a:effectLst>
            </c:spPr>
          </c:dPt>
          <c:dPt>
            <c:idx val="3"/>
            <c:bubble3D val="0"/>
            <c:spPr>
              <a:solidFill>
                <a:schemeClr val="accent2">
                  <a:lumMod val="60000"/>
                </a:schemeClr>
              </a:solidFill>
              <a:ln>
                <a:noFill/>
              </a:ln>
              <a:effectLst>
                <a:outerShdw blurRad="254000" sx="102000" sy="102000" algn="ctr" rotWithShape="0">
                  <a:prstClr val="black">
                    <a:alpha val="20000"/>
                  </a:prstClr>
                </a:outerShdw>
              </a:effectLst>
            </c:spPr>
          </c:dPt>
          <c:dPt>
            <c:idx val="4"/>
            <c:bubble3D val="0"/>
            <c:spPr>
              <a:solidFill>
                <a:schemeClr val="accent4">
                  <a:lumMod val="60000"/>
                </a:schemeClr>
              </a:solidFill>
              <a:ln>
                <a:noFill/>
              </a:ln>
              <a:effectLst>
                <a:outerShdw blurRad="254000" sx="102000" sy="102000" algn="ctr" rotWithShape="0">
                  <a:prstClr val="black">
                    <a:alpha val="20000"/>
                  </a:prstClr>
                </a:outerShdw>
              </a:effectLst>
            </c:spPr>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ru-RU"/>
              </a:p>
            </c:txPr>
            <c:dLblPos val="ct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15:layout/>
              </c:ext>
            </c:extLst>
          </c:dLbls>
          <c:cat>
            <c:strRef>
              <c:f>Лист1!$A$2:$A$6</c:f>
              <c:strCache>
                <c:ptCount val="3"/>
                <c:pt idx="0">
                  <c:v>НАЛОГОВЫЕ ДОХОДЫ</c:v>
                </c:pt>
                <c:pt idx="1">
                  <c:v>НЕНАЛОГОВЫЕ ДОХОДЫ</c:v>
                </c:pt>
                <c:pt idx="2">
                  <c:v>БЕЗВОЗМЕЗДНЫЕ ПОСТУПЛЕНИЯ</c:v>
                </c:pt>
              </c:strCache>
            </c:strRef>
          </c:cat>
          <c:val>
            <c:numRef>
              <c:f>Лист1!$B$2:$B$6</c:f>
              <c:numCache>
                <c:formatCode>#,##0.00</c:formatCode>
                <c:ptCount val="5"/>
                <c:pt idx="0">
                  <c:v>55528.800000000003</c:v>
                </c:pt>
                <c:pt idx="1">
                  <c:v>3041.3</c:v>
                </c:pt>
                <c:pt idx="2">
                  <c:v>232624.5</c:v>
                </c:pt>
              </c:numCache>
            </c:numRef>
          </c:val>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egendEntry>
        <c:idx val="3"/>
        <c:delete val="1"/>
      </c:legendEntry>
      <c:legendEntry>
        <c:idx val="4"/>
        <c:delete val="1"/>
      </c:legendEntry>
      <c:layout>
        <c:manualLayout>
          <c:xMode val="edge"/>
          <c:yMode val="edge"/>
          <c:x val="1.3566093323149682E-2"/>
          <c:y val="0.17486470542973659"/>
          <c:w val="0.25423642164463417"/>
          <c:h val="0.7064259150016671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ru-RU"/>
        </a:p>
      </c:txPr>
    </c:legend>
    <c:plotVisOnly val="1"/>
    <c:dispBlanksAs val="gap"/>
    <c:showDLblsOverMax val="0"/>
  </c:chart>
  <c:spPr>
    <a:noFill/>
    <a:ln w="9525" cap="flat" cmpd="sng" algn="ctr">
      <a:noFill/>
      <a:round/>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6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7.xml><?xml version="1.0" encoding="utf-8"?>
<cs:chartStyle xmlns:cs="http://schemas.microsoft.com/office/drawing/2012/chartStyle" xmlns:a="http://schemas.openxmlformats.org/drawingml/2006/main" id="26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8.xml><?xml version="1.0" encoding="utf-8"?>
<cs:chartStyle xmlns:cs="http://schemas.microsoft.com/office/drawing/2012/chartStyle" xmlns:a="http://schemas.openxmlformats.org/drawingml/2006/main" id="26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31">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0.51829</cdr:x>
      <cdr:y>0.12418</cdr:y>
    </cdr:from>
    <cdr:to>
      <cdr:x>0.69709</cdr:x>
      <cdr:y>0.18728</cdr:y>
    </cdr:to>
    <cdr:sp macro="" textlink="">
      <cdr:nvSpPr>
        <cdr:cNvPr id="2" name="TextBox 1"/>
        <cdr:cNvSpPr txBox="1"/>
      </cdr:nvSpPr>
      <cdr:spPr>
        <a:xfrm xmlns:a="http://schemas.openxmlformats.org/drawingml/2006/main">
          <a:off x="2803175" y="726850"/>
          <a:ext cx="967068"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ru-RU" b="1" dirty="0" smtClean="0"/>
            <a:t>2026</a:t>
          </a:r>
          <a:endParaRPr lang="ru-RU" b="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1" y="0"/>
            <a:ext cx="2929837" cy="495825"/>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29762" y="0"/>
            <a:ext cx="2929837" cy="495825"/>
          </a:xfrm>
          <a:prstGeom prst="rect">
            <a:avLst/>
          </a:prstGeom>
        </p:spPr>
        <p:txBody>
          <a:bodyPr vert="horz" lIns="91440" tIns="45720" rIns="91440" bIns="45720" rtlCol="0"/>
          <a:lstStyle>
            <a:lvl1pPr algn="r">
              <a:defRPr sz="1200"/>
            </a:lvl1pPr>
          </a:lstStyle>
          <a:p>
            <a:fld id="{26E077D9-1419-4192-A32E-A859095A0ED8}" type="datetimeFigureOut">
              <a:rPr lang="ru-RU" smtClean="0"/>
              <a:t>23.12.2024</a:t>
            </a:fld>
            <a:endParaRPr lang="ru-RU"/>
          </a:p>
        </p:txBody>
      </p:sp>
      <p:sp>
        <p:nvSpPr>
          <p:cNvPr id="4" name="Образ слайда 3"/>
          <p:cNvSpPr>
            <a:spLocks noGrp="1" noRot="1" noChangeAspect="1"/>
          </p:cNvSpPr>
          <p:nvPr>
            <p:ph type="sldImg" idx="2"/>
          </p:nvPr>
        </p:nvSpPr>
        <p:spPr>
          <a:xfrm>
            <a:off x="415925" y="1235075"/>
            <a:ext cx="5929313" cy="3335338"/>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6117" y="4755804"/>
            <a:ext cx="5408930" cy="3891111"/>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1" y="9386364"/>
            <a:ext cx="2929837" cy="495824"/>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29762" y="9386364"/>
            <a:ext cx="2929837" cy="495824"/>
          </a:xfrm>
          <a:prstGeom prst="rect">
            <a:avLst/>
          </a:prstGeom>
        </p:spPr>
        <p:txBody>
          <a:bodyPr vert="horz" lIns="91440" tIns="45720" rIns="91440" bIns="45720" rtlCol="0" anchor="b"/>
          <a:lstStyle>
            <a:lvl1pPr algn="r">
              <a:defRPr sz="1200"/>
            </a:lvl1pPr>
          </a:lstStyle>
          <a:p>
            <a:fld id="{06A596D4-93D6-4318-ADD5-6FC5E98EA8CB}" type="slidenum">
              <a:rPr lang="ru-RU" smtClean="0"/>
              <a:t>‹#›</a:t>
            </a:fld>
            <a:endParaRPr lang="ru-RU"/>
          </a:p>
        </p:txBody>
      </p:sp>
    </p:spTree>
    <p:extLst>
      <p:ext uri="{BB962C8B-B14F-4D97-AF65-F5344CB8AC3E}">
        <p14:creationId xmlns:p14="http://schemas.microsoft.com/office/powerpoint/2010/main" val="2388768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6A596D4-93D6-4318-ADD5-6FC5E98EA8CB}" type="slidenum">
              <a:rPr lang="ru-RU" smtClean="0"/>
              <a:t>1</a:t>
            </a:fld>
            <a:endParaRPr lang="ru-RU"/>
          </a:p>
        </p:txBody>
      </p:sp>
    </p:spTree>
    <p:extLst>
      <p:ext uri="{BB962C8B-B14F-4D97-AF65-F5344CB8AC3E}">
        <p14:creationId xmlns:p14="http://schemas.microsoft.com/office/powerpoint/2010/main" val="2611040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A63F97C-C29C-4A1B-8DC9-3B6BF1F1E4A5}" type="slidenum">
              <a:rPr lang="ru-RU" smtClean="0">
                <a:solidFill>
                  <a:prstClr val="black"/>
                </a:solidFill>
              </a:rPr>
              <a:pPr/>
              <a:t>3</a:t>
            </a:fld>
            <a:endParaRPr lang="ru-RU">
              <a:solidFill>
                <a:prstClr val="black"/>
              </a:solidFill>
            </a:endParaRPr>
          </a:p>
        </p:txBody>
      </p:sp>
    </p:spTree>
    <p:extLst>
      <p:ext uri="{BB962C8B-B14F-4D97-AF65-F5344CB8AC3E}">
        <p14:creationId xmlns:p14="http://schemas.microsoft.com/office/powerpoint/2010/main" val="2155155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A63F97C-C29C-4A1B-8DC9-3B6BF1F1E4A5}" type="slidenum">
              <a:rPr lang="ru-RU" smtClean="0"/>
              <a:t>5</a:t>
            </a:fld>
            <a:endParaRPr lang="ru-RU"/>
          </a:p>
        </p:txBody>
      </p:sp>
    </p:spTree>
    <p:extLst>
      <p:ext uri="{BB962C8B-B14F-4D97-AF65-F5344CB8AC3E}">
        <p14:creationId xmlns:p14="http://schemas.microsoft.com/office/powerpoint/2010/main" val="1494279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6A596D4-93D6-4318-ADD5-6FC5E98EA8CB}" type="slidenum">
              <a:rPr lang="ru-RU" smtClean="0"/>
              <a:t>6</a:t>
            </a:fld>
            <a:endParaRPr lang="ru-RU"/>
          </a:p>
        </p:txBody>
      </p:sp>
    </p:spTree>
    <p:extLst>
      <p:ext uri="{BB962C8B-B14F-4D97-AF65-F5344CB8AC3E}">
        <p14:creationId xmlns:p14="http://schemas.microsoft.com/office/powerpoint/2010/main" val="2174784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6A596D4-93D6-4318-ADD5-6FC5E98EA8CB}" type="slidenum">
              <a:rPr lang="ru-RU" smtClean="0"/>
              <a:t>14</a:t>
            </a:fld>
            <a:endParaRPr lang="ru-RU"/>
          </a:p>
        </p:txBody>
      </p:sp>
    </p:spTree>
    <p:extLst>
      <p:ext uri="{BB962C8B-B14F-4D97-AF65-F5344CB8AC3E}">
        <p14:creationId xmlns:p14="http://schemas.microsoft.com/office/powerpoint/2010/main" val="84404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6A596D4-93D6-4318-ADD5-6FC5E98EA8CB}" type="slidenum">
              <a:rPr lang="ru-RU" smtClean="0"/>
              <a:t>15</a:t>
            </a:fld>
            <a:endParaRPr lang="ru-RU"/>
          </a:p>
        </p:txBody>
      </p:sp>
    </p:spTree>
    <p:extLst>
      <p:ext uri="{BB962C8B-B14F-4D97-AF65-F5344CB8AC3E}">
        <p14:creationId xmlns:p14="http://schemas.microsoft.com/office/powerpoint/2010/main" val="3514676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Образ слайда 1"/>
          <p:cNvSpPr>
            <a:spLocks noGrp="1" noRot="1" noChangeAspect="1"/>
          </p:cNvSpPr>
          <p:nvPr>
            <p:ph type="sldImg"/>
          </p:nvPr>
        </p:nvSpPr>
        <p:spPr>
          <a:ln/>
        </p:spPr>
      </p:sp>
      <p:sp>
        <p:nvSpPr>
          <p:cNvPr id="75778" name="Заметки 2"/>
          <p:cNvSpPr>
            <a:spLocks noGrp="1"/>
          </p:cNvSpPr>
          <p:nvPr>
            <p:ph type="body" idx="1"/>
          </p:nvPr>
        </p:nvSpPr>
        <p:spPr>
          <a:noFill/>
          <a:ln/>
        </p:spPr>
        <p:txBody>
          <a:bodyPr/>
          <a:lstStyle/>
          <a:p>
            <a:pPr>
              <a:spcBef>
                <a:spcPct val="0"/>
              </a:spcBef>
            </a:pPr>
            <a:endParaRPr lang="ru-RU" altLang="ru-RU" smtClean="0"/>
          </a:p>
        </p:txBody>
      </p:sp>
      <p:sp>
        <p:nvSpPr>
          <p:cNvPr id="75779" name="Номер слайда 3"/>
          <p:cNvSpPr>
            <a:spLocks noGrp="1"/>
          </p:cNvSpPr>
          <p:nvPr>
            <p:ph type="sldNum" sz="quarter" idx="5"/>
          </p:nvPr>
        </p:nvSpPr>
        <p:spPr>
          <a:noFill/>
        </p:spPr>
        <p:txBody>
          <a:bodyPr/>
          <a:lstStyle/>
          <a:p>
            <a:fld id="{28CDE5D9-028D-46D9-ACBC-950B6F3A6F75}" type="slidenum">
              <a:rPr lang="ru-RU" altLang="ru-RU" smtClean="0">
                <a:solidFill>
                  <a:srgbClr val="000000"/>
                </a:solidFill>
                <a:latin typeface="Calibri" pitchFamily="34" charset="0"/>
              </a:rPr>
              <a:pPr/>
              <a:t>21</a:t>
            </a:fld>
            <a:endParaRPr lang="ru-RU" altLang="ru-RU" smtClean="0">
              <a:solidFill>
                <a:srgbClr val="000000"/>
              </a:solidFill>
              <a:latin typeface="Calibri" pitchFamily="34" charset="0"/>
            </a:endParaRPr>
          </a:p>
        </p:txBody>
      </p:sp>
    </p:spTree>
    <p:extLst>
      <p:ext uri="{BB962C8B-B14F-4D97-AF65-F5344CB8AC3E}">
        <p14:creationId xmlns:p14="http://schemas.microsoft.com/office/powerpoint/2010/main" val="3059653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A63F97C-C29C-4A1B-8DC9-3B6BF1F1E4A5}" type="slidenum">
              <a:rPr lang="ru-RU" smtClean="0"/>
              <a:t>22</a:t>
            </a:fld>
            <a:endParaRPr lang="ru-RU"/>
          </a:p>
        </p:txBody>
      </p:sp>
    </p:spTree>
    <p:extLst>
      <p:ext uri="{BB962C8B-B14F-4D97-AF65-F5344CB8AC3E}">
        <p14:creationId xmlns:p14="http://schemas.microsoft.com/office/powerpoint/2010/main" val="2858954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6A596D4-93D6-4318-ADD5-6FC5E98EA8CB}" type="slidenum">
              <a:rPr lang="ru-RU" smtClean="0"/>
              <a:t>28</a:t>
            </a:fld>
            <a:endParaRPr lang="ru-RU"/>
          </a:p>
        </p:txBody>
      </p:sp>
    </p:spTree>
    <p:extLst>
      <p:ext uri="{BB962C8B-B14F-4D97-AF65-F5344CB8AC3E}">
        <p14:creationId xmlns:p14="http://schemas.microsoft.com/office/powerpoint/2010/main" val="34173864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C3356E19-D6AA-4E68-9596-0D3BE12D14F8}" type="datetime1">
              <a:rPr lang="ru-RU" smtClean="0"/>
              <a:t>23.12.2024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3211207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3D66B37-5B3C-4009-A8D6-6DBBE1D2F7D2}" type="datetime1">
              <a:rPr lang="ru-RU" smtClean="0"/>
              <a:t>23.12.2024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1773037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07C968A-AE16-4A1C-A4E1-89919D298419}" type="datetime1">
              <a:rPr lang="ru-RU" smtClean="0"/>
              <a:t>23.12.2024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40154519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D7EBC9FE-5B5C-4C02-BA77-A8AF5FDE5A45}" type="datetime1">
              <a:rPr lang="ru-RU" smtClean="0"/>
              <a:t>23.12.2024</a:t>
            </a:fld>
            <a:endParaRPr lang="en-US"/>
          </a:p>
        </p:txBody>
      </p:sp>
      <p:sp>
        <p:nvSpPr>
          <p:cNvPr id="7" name="Holder 7"/>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t>‹#›</a:t>
            </a:fld>
            <a:endParaRPr dirty="0"/>
          </a:p>
        </p:txBody>
      </p:sp>
    </p:spTree>
    <p:extLst>
      <p:ext uri="{BB962C8B-B14F-4D97-AF65-F5344CB8AC3E}">
        <p14:creationId xmlns:p14="http://schemas.microsoft.com/office/powerpoint/2010/main" val="5995349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86F7A41F-E1A2-4B36-A2F2-C966236BE0D7}" type="datetime1">
              <a:rPr lang="ru-RU" smtClean="0"/>
              <a:t>23.12.2024</a:t>
            </a:fld>
            <a:endParaRPr lang="en-US"/>
          </a:p>
        </p:txBody>
      </p:sp>
      <p:sp>
        <p:nvSpPr>
          <p:cNvPr id="4" name="Holder 4"/>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t>‹#›</a:t>
            </a:fld>
            <a:endParaRPr dirty="0"/>
          </a:p>
        </p:txBody>
      </p:sp>
    </p:spTree>
    <p:extLst>
      <p:ext uri="{BB962C8B-B14F-4D97-AF65-F5344CB8AC3E}">
        <p14:creationId xmlns:p14="http://schemas.microsoft.com/office/powerpoint/2010/main" val="30610931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44BC0AF9-820E-4C10-B7C2-68E8B01DE019}" type="datetime1">
              <a:rPr lang="ru-RU" smtClean="0">
                <a:solidFill>
                  <a:prstClr val="black">
                    <a:tint val="75000"/>
                  </a:prstClr>
                </a:solidFill>
              </a:rPr>
              <a:t>23.12.2024</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pPr marL="38100">
                <a:lnSpc>
                  <a:spcPts val="1240"/>
                </a:lnSpc>
              </a:pPr>
              <a:t>‹#›</a:t>
            </a:fld>
            <a:endParaRPr dirty="0"/>
          </a:p>
        </p:txBody>
      </p:sp>
    </p:spTree>
    <p:extLst>
      <p:ext uri="{BB962C8B-B14F-4D97-AF65-F5344CB8AC3E}">
        <p14:creationId xmlns:p14="http://schemas.microsoft.com/office/powerpoint/2010/main" val="17560338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1800" b="1" i="0">
                <a:solidFill>
                  <a:srgbClr val="EC7C30"/>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0FB4CC7C-F6AE-4C32-BE8C-141606D0FD29}" type="datetime1">
              <a:rPr lang="ru-RU" smtClean="0">
                <a:solidFill>
                  <a:prstClr val="black">
                    <a:tint val="75000"/>
                  </a:prstClr>
                </a:solidFill>
              </a:rPr>
              <a:t>23.12.2024</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pPr marL="38100">
                <a:lnSpc>
                  <a:spcPts val="1240"/>
                </a:lnSpc>
              </a:pPr>
              <a:t>‹#›</a:t>
            </a:fld>
            <a:endParaRPr dirty="0"/>
          </a:p>
        </p:txBody>
      </p:sp>
    </p:spTree>
    <p:extLst>
      <p:ext uri="{BB962C8B-B14F-4D97-AF65-F5344CB8AC3E}">
        <p14:creationId xmlns:p14="http://schemas.microsoft.com/office/powerpoint/2010/main" val="427918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66052A5-7340-45AC-8E24-8CBEE03FB86D}" type="datetime1">
              <a:rPr lang="ru-RU" smtClean="0">
                <a:solidFill>
                  <a:prstClr val="black">
                    <a:tint val="75000"/>
                  </a:prstClr>
                </a:solidFill>
              </a:rPr>
              <a:t>23.12.2024</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pPr marL="38100">
                <a:lnSpc>
                  <a:spcPts val="1240"/>
                </a:lnSpc>
              </a:pPr>
              <a:t>‹#›</a:t>
            </a:fld>
            <a:endParaRPr dirty="0"/>
          </a:p>
        </p:txBody>
      </p:sp>
    </p:spTree>
    <p:extLst>
      <p:ext uri="{BB962C8B-B14F-4D97-AF65-F5344CB8AC3E}">
        <p14:creationId xmlns:p14="http://schemas.microsoft.com/office/powerpoint/2010/main" val="21241328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1999" cy="6857997"/>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2" name="Holder 2"/>
          <p:cNvSpPr>
            <a:spLocks noGrp="1"/>
          </p:cNvSpPr>
          <p:nvPr>
            <p:ph type="title"/>
          </p:nvPr>
        </p:nvSpPr>
        <p:spPr/>
        <p:txBody>
          <a:bodyPr lIns="0" tIns="0" rIns="0" bIns="0"/>
          <a:lstStyle>
            <a:lvl1pPr>
              <a:defRPr sz="3600" b="1" i="0">
                <a:solidFill>
                  <a:schemeClr val="tx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F754B49E-A58D-4ADC-A3B9-06B1E7AD96A3}" type="datetime1">
              <a:rPr lang="ru-RU" smtClean="0">
                <a:solidFill>
                  <a:prstClr val="black">
                    <a:tint val="75000"/>
                  </a:prstClr>
                </a:solidFill>
              </a:rPr>
              <a:t>23.12.2024</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pPr marL="38100">
                <a:lnSpc>
                  <a:spcPts val="1240"/>
                </a:lnSpc>
              </a:pPr>
              <a:t>‹#›</a:t>
            </a:fld>
            <a:endParaRPr dirty="0"/>
          </a:p>
        </p:txBody>
      </p:sp>
    </p:spTree>
    <p:extLst>
      <p:ext uri="{BB962C8B-B14F-4D97-AF65-F5344CB8AC3E}">
        <p14:creationId xmlns:p14="http://schemas.microsoft.com/office/powerpoint/2010/main" val="22489730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EF5C9AF3-51BA-4E8E-842A-900FF97E50A6}" type="datetime1">
              <a:rPr lang="ru-RU" smtClean="0">
                <a:solidFill>
                  <a:prstClr val="black">
                    <a:tint val="75000"/>
                  </a:prstClr>
                </a:solidFill>
              </a:rPr>
              <a:t>23.12.2024</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pPr marL="38100">
                <a:lnSpc>
                  <a:spcPts val="1240"/>
                </a:lnSpc>
              </a:pPr>
              <a:t>‹#›</a:t>
            </a:fld>
            <a:endParaRPr dirty="0"/>
          </a:p>
        </p:txBody>
      </p:sp>
    </p:spTree>
    <p:extLst>
      <p:ext uri="{BB962C8B-B14F-4D97-AF65-F5344CB8AC3E}">
        <p14:creationId xmlns:p14="http://schemas.microsoft.com/office/powerpoint/2010/main" val="8304704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a:xfrm>
            <a:off x="609600" y="6377940"/>
            <a:ext cx="2804160" cy="276999"/>
          </a:xfrm>
        </p:spPr>
        <p:txBody>
          <a:bodyPr/>
          <a:lstStyle/>
          <a:p>
            <a:fld id="{03BD4826-273B-48F9-A62C-8FFD55F96839}" type="datetime1">
              <a:rPr lang="ru-RU" smtClean="0">
                <a:solidFill>
                  <a:prstClr val="black">
                    <a:tint val="75000"/>
                  </a:prstClr>
                </a:solidFill>
              </a:rPr>
              <a:t>23.12.2024</a:t>
            </a:fld>
            <a:endParaRPr lang="ru-RU">
              <a:solidFill>
                <a:prstClr val="black">
                  <a:tint val="75000"/>
                </a:prstClr>
              </a:solidFill>
            </a:endParaRPr>
          </a:p>
        </p:txBody>
      </p:sp>
      <p:sp>
        <p:nvSpPr>
          <p:cNvPr id="3" name="Нижний колонтитул 2"/>
          <p:cNvSpPr>
            <a:spLocks noGrp="1"/>
          </p:cNvSpPr>
          <p:nvPr>
            <p:ph type="ftr" sz="quarter" idx="11"/>
          </p:nvPr>
        </p:nvSpPr>
        <p:spPr>
          <a:xfrm>
            <a:off x="4145280" y="6377940"/>
            <a:ext cx="3901440" cy="276999"/>
          </a:xfrm>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a:xfrm>
            <a:off x="11114785" y="6465214"/>
            <a:ext cx="231775" cy="184666"/>
          </a:xfrm>
        </p:spPr>
        <p:txBody>
          <a:bodyPr/>
          <a:lstStyle/>
          <a:p>
            <a:fld id="{588889D8-0266-4A83-9CBF-E9F9A71D10F2}" type="slidenum">
              <a:rPr lang="ru-RU" smtClean="0"/>
              <a:pPr/>
              <a:t>‹#›</a:t>
            </a:fld>
            <a:endParaRPr lang="ru-RU"/>
          </a:p>
        </p:txBody>
      </p:sp>
    </p:spTree>
    <p:extLst>
      <p:ext uri="{BB962C8B-B14F-4D97-AF65-F5344CB8AC3E}">
        <p14:creationId xmlns:p14="http://schemas.microsoft.com/office/powerpoint/2010/main" val="4168526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4567729-2E8E-4BD2-90DC-B4871533A235}" type="datetime1">
              <a:rPr lang="ru-RU" smtClean="0"/>
              <a:t>23.12.2024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931734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E23FB86F-1D16-4D13-B7CD-66AFD31201E7}" type="datetime1">
              <a:rPr lang="ru-RU" smtClean="0"/>
              <a:t>23.12.2024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4223686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8C4160D3-FA75-4C4F-B56A-F07F12A60CC9}" type="datetime1">
              <a:rPr lang="ru-RU" smtClean="0"/>
              <a:t>23.12.2024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912398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28F089B1-64FB-44EB-8631-30E84E7360F5}" type="datetime1">
              <a:rPr lang="ru-RU" smtClean="0"/>
              <a:t>23.12.2024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020591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3B37B86A-C0D7-4D5C-8B85-1B78382BAF76}" type="datetime1">
              <a:rPr lang="ru-RU" smtClean="0"/>
              <a:t>23.12.2024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615371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F69EAB66-BBC6-4F3A-A5D0-C4C1F0456ADB}" type="datetime1">
              <a:rPr lang="ru-RU" smtClean="0"/>
              <a:t>23.12.2024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2742372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8B27D0A9-A63F-475A-A604-F35834BD2039}" type="datetime1">
              <a:rPr lang="ru-RU" smtClean="0"/>
              <a:t>23.12.2024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470582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62DB44E9-623D-4CD6-828A-73C1BA9DEAD3}" type="datetime1">
              <a:rPr lang="ru-RU" smtClean="0"/>
              <a:t>23.12.2024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2082731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8359B3-4557-4FC8-893D-01DD969BCA97}" type="datetime1">
              <a:rPr lang="ru-RU" smtClean="0"/>
              <a:t>23.12.2024</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383454-522E-4943-91B6-023101BA01B5}" type="slidenum">
              <a:rPr lang="ru-RU" smtClean="0"/>
              <a:t>‹#›</a:t>
            </a:fld>
            <a:endParaRPr lang="ru-RU"/>
          </a:p>
        </p:txBody>
      </p:sp>
    </p:spTree>
    <p:extLst>
      <p:ext uri="{BB962C8B-B14F-4D97-AF65-F5344CB8AC3E}">
        <p14:creationId xmlns:p14="http://schemas.microsoft.com/office/powerpoint/2010/main" val="1761724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390014" y="108280"/>
            <a:ext cx="9411970" cy="574675"/>
          </a:xfrm>
          <a:prstGeom prst="rect">
            <a:avLst/>
          </a:prstGeom>
        </p:spPr>
        <p:txBody>
          <a:bodyPr wrap="square" lIns="0" tIns="0" rIns="0" bIns="0">
            <a:spAutoFit/>
          </a:bodyPr>
          <a:lstStyle>
            <a:lvl1pPr>
              <a:defRPr sz="3600" b="1" i="0">
                <a:solidFill>
                  <a:schemeClr val="tx1"/>
                </a:solidFill>
                <a:latin typeface="Calibri"/>
                <a:cs typeface="Calibri"/>
              </a:defRPr>
            </a:lvl1pPr>
          </a:lstStyle>
          <a:p>
            <a:endParaRPr/>
          </a:p>
        </p:txBody>
      </p:sp>
      <p:sp>
        <p:nvSpPr>
          <p:cNvPr id="3" name="Holder 3"/>
          <p:cNvSpPr>
            <a:spLocks noGrp="1"/>
          </p:cNvSpPr>
          <p:nvPr>
            <p:ph type="body" idx="1"/>
          </p:nvPr>
        </p:nvSpPr>
        <p:spPr>
          <a:xfrm>
            <a:off x="538987" y="1093470"/>
            <a:ext cx="11206480" cy="1522730"/>
          </a:xfrm>
          <a:prstGeom prst="rect">
            <a:avLst/>
          </a:prstGeom>
        </p:spPr>
        <p:txBody>
          <a:bodyPr wrap="square" lIns="0" tIns="0" rIns="0" bIns="0">
            <a:spAutoFit/>
          </a:bodyPr>
          <a:lstStyle>
            <a:lvl1pPr>
              <a:defRPr sz="1800" b="1" i="0">
                <a:solidFill>
                  <a:srgbClr val="EC7C30"/>
                </a:solidFill>
                <a:latin typeface="Calibri"/>
                <a:cs typeface="Calibri"/>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2EF6ACBD-41F0-4C37-A5E1-2C43448CE311}" type="datetime1">
              <a:rPr lang="ru-RU" smtClean="0">
                <a:solidFill>
                  <a:prstClr val="black">
                    <a:tint val="75000"/>
                  </a:prstClr>
                </a:solidFill>
              </a:rPr>
              <a:t>23.12.2024</a:t>
            </a:fld>
            <a:endParaRPr lang="en-US">
              <a:solidFill>
                <a:prstClr val="black">
                  <a:tint val="75000"/>
                </a:prstClr>
              </a:solidFill>
            </a:endParaRPr>
          </a:p>
        </p:txBody>
      </p:sp>
      <p:sp>
        <p:nvSpPr>
          <p:cNvPr id="6" name="Holder 6"/>
          <p:cNvSpPr>
            <a:spLocks noGrp="1"/>
          </p:cNvSpPr>
          <p:nvPr>
            <p:ph type="sldNum" sz="quarter" idx="7"/>
          </p:nvPr>
        </p:nvSpPr>
        <p:spPr>
          <a:xfrm>
            <a:off x="11114785" y="6465214"/>
            <a:ext cx="231775" cy="177800"/>
          </a:xfrm>
          <a:prstGeom prst="rect">
            <a:avLst/>
          </a:prstGeom>
        </p:spPr>
        <p:txBody>
          <a:bodyPr wrap="square" lIns="0" tIns="0" rIns="0" bIns="0">
            <a:spAutoFit/>
          </a:bodyPr>
          <a:lstStyle>
            <a:lvl1pPr>
              <a:defRPr sz="1200" b="0" i="0">
                <a:solidFill>
                  <a:srgbClr val="878787"/>
                </a:solidFill>
                <a:latin typeface="Calibri"/>
                <a:cs typeface="Calibri"/>
              </a:defRPr>
            </a:lvl1pPr>
          </a:lstStyle>
          <a:p>
            <a:pPr marL="38100">
              <a:lnSpc>
                <a:spcPts val="1240"/>
              </a:lnSpc>
            </a:pPr>
            <a:fld id="{81D60167-4931-47E6-BA6A-407CBD079E47}" type="slidenum">
              <a:rPr dirty="0"/>
              <a:pPr marL="38100">
                <a:lnSpc>
                  <a:spcPts val="1240"/>
                </a:lnSpc>
              </a:pPr>
              <a:t>‹#›</a:t>
            </a:fld>
            <a:endParaRPr dirty="0"/>
          </a:p>
        </p:txBody>
      </p:sp>
    </p:spTree>
    <p:extLst>
      <p:ext uri="{BB962C8B-B14F-4D97-AF65-F5344CB8AC3E}">
        <p14:creationId xmlns:p14="http://schemas.microsoft.com/office/powerpoint/2010/main" val="214645138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32.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28.png"/><Relationship Id="rId3" Type="http://schemas.openxmlformats.org/officeDocument/2006/relationships/image" Target="../media/image34.jpeg"/><Relationship Id="rId7" Type="http://schemas.openxmlformats.org/officeDocument/2006/relationships/image" Target="../media/image1.png"/><Relationship Id="rId12"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7.jpeg"/><Relationship Id="rId11" Type="http://schemas.openxmlformats.org/officeDocument/2006/relationships/image" Target="../media/image41.png"/><Relationship Id="rId5" Type="http://schemas.openxmlformats.org/officeDocument/2006/relationships/image" Target="../media/image36.jpeg"/><Relationship Id="rId10" Type="http://schemas.openxmlformats.org/officeDocument/2006/relationships/image" Target="../media/image40.png"/><Relationship Id="rId4" Type="http://schemas.openxmlformats.org/officeDocument/2006/relationships/image" Target="../media/image35.jpe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1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4.emf"/><Relationship Id="rId5" Type="http://schemas.openxmlformats.org/officeDocument/2006/relationships/image" Target="../media/image53.pn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6.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webp"/></Relationships>
</file>

<file path=ppt/slides/_rels/slide22.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1.png"/><Relationship Id="rId7" Type="http://schemas.openxmlformats.org/officeDocument/2006/relationships/image" Target="../media/image7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10" Type="http://schemas.openxmlformats.org/officeDocument/2006/relationships/chart" Target="../charts/chart1.xml"/><Relationship Id="rId4" Type="http://schemas.openxmlformats.org/officeDocument/2006/relationships/image" Target="../media/image67.png"/><Relationship Id="rId9" Type="http://schemas.openxmlformats.org/officeDocument/2006/relationships/image" Target="../media/image72.png"/></Relationships>
</file>

<file path=ppt/slides/_rels/slide23.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3.webp"/><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8.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80.emf"/><Relationship Id="rId4" Type="http://schemas.openxmlformats.org/officeDocument/2006/relationships/image" Target="../media/image79.png"/></Relationships>
</file>

<file path=ppt/slides/_rels/slide2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82.emf"/><Relationship Id="rId5" Type="http://schemas.openxmlformats.org/officeDocument/2006/relationships/image" Target="../media/image81.jpeg"/><Relationship Id="rId4" Type="http://schemas.openxmlformats.org/officeDocument/2006/relationships/chart" Target="../charts/chart3.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84.emf"/></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5.jpg"/><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3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emf"/><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8.emf"/><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9.jpg"/><Relationship Id="rId1" Type="http://schemas.openxmlformats.org/officeDocument/2006/relationships/slideLayout" Target="../slideLayouts/slideLayout12.xml"/><Relationship Id="rId4" Type="http://schemas.openxmlformats.org/officeDocument/2006/relationships/image" Target="../media/image90.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1.png"/><Relationship Id="rId1" Type="http://schemas.openxmlformats.org/officeDocument/2006/relationships/slideLayout" Target="../slideLayouts/slideLayout12.xml"/><Relationship Id="rId4" Type="http://schemas.openxmlformats.org/officeDocument/2006/relationships/image" Target="../media/image92.png"/></Relationships>
</file>

<file path=ppt/slides/_rels/slide3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95.png"/></Relationships>
</file>

<file path=ppt/slides/_rels/slide3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97.emf"/></Relationships>
</file>

<file path=ppt/slides/_rels/slide3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chart" Target="../charts/chart10.xml"/><Relationship Id="rId5" Type="http://schemas.openxmlformats.org/officeDocument/2006/relationships/chart" Target="../charts/chart9.xml"/><Relationship Id="rId4" Type="http://schemas.openxmlformats.org/officeDocument/2006/relationships/chart" Target="../charts/chart8.xml"/></Relationships>
</file>

<file path=ppt/slides/_rels/slide4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99.webp"/><Relationship Id="rId7" Type="http://schemas.openxmlformats.org/officeDocument/2006/relationships/image" Target="../media/image103.jpeg"/><Relationship Id="rId2" Type="http://schemas.openxmlformats.org/officeDocument/2006/relationships/image" Target="../media/image98.png"/><Relationship Id="rId1" Type="http://schemas.openxmlformats.org/officeDocument/2006/relationships/slideLayout" Target="../slideLayouts/slideLayout12.xml"/><Relationship Id="rId6" Type="http://schemas.openxmlformats.org/officeDocument/2006/relationships/image" Target="../media/image102.jpeg"/><Relationship Id="rId5" Type="http://schemas.openxmlformats.org/officeDocument/2006/relationships/image" Target="../media/image101.jpeg"/><Relationship Id="rId10" Type="http://schemas.openxmlformats.org/officeDocument/2006/relationships/image" Target="../media/image105.jpeg"/><Relationship Id="rId4" Type="http://schemas.openxmlformats.org/officeDocument/2006/relationships/image" Target="../media/image100.png"/><Relationship Id="rId9" Type="http://schemas.openxmlformats.org/officeDocument/2006/relationships/image" Target="../media/image104.jpeg"/></Relationships>
</file>

<file path=ppt/slides/_rels/slide4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99.webp"/><Relationship Id="rId7" Type="http://schemas.openxmlformats.org/officeDocument/2006/relationships/image" Target="../media/image103.jpeg"/><Relationship Id="rId2" Type="http://schemas.openxmlformats.org/officeDocument/2006/relationships/image" Target="../media/image98.png"/><Relationship Id="rId1" Type="http://schemas.openxmlformats.org/officeDocument/2006/relationships/slideLayout" Target="../slideLayouts/slideLayout12.xml"/><Relationship Id="rId6" Type="http://schemas.openxmlformats.org/officeDocument/2006/relationships/image" Target="../media/image102.jpeg"/><Relationship Id="rId5" Type="http://schemas.openxmlformats.org/officeDocument/2006/relationships/image" Target="../media/image101.jpeg"/><Relationship Id="rId10" Type="http://schemas.openxmlformats.org/officeDocument/2006/relationships/image" Target="../media/image105.jpeg"/><Relationship Id="rId4" Type="http://schemas.openxmlformats.org/officeDocument/2006/relationships/image" Target="../media/image100.png"/><Relationship Id="rId9" Type="http://schemas.openxmlformats.org/officeDocument/2006/relationships/image" Target="../media/image104.jpeg"/></Relationships>
</file>

<file path=ppt/slides/_rels/slide43.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7.jpeg"/><Relationship Id="rId1" Type="http://schemas.openxmlformats.org/officeDocument/2006/relationships/slideLayout" Target="../slideLayouts/slideLayout15.xml"/><Relationship Id="rId4" Type="http://schemas.openxmlformats.org/officeDocument/2006/relationships/image" Target="../media/image108.emf"/></Relationships>
</file>

<file path=ppt/slides/_rels/slide46.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10.jp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1.jpeg"/><Relationship Id="rId1" Type="http://schemas.openxmlformats.org/officeDocument/2006/relationships/slideLayout" Target="../slideLayouts/slideLayout2.xml"/><Relationship Id="rId6" Type="http://schemas.openxmlformats.org/officeDocument/2006/relationships/image" Target="../media/image114.webp"/><Relationship Id="rId5" Type="http://schemas.openxmlformats.org/officeDocument/2006/relationships/image" Target="../media/image113.webp"/><Relationship Id="rId4" Type="http://schemas.openxmlformats.org/officeDocument/2006/relationships/image" Target="../media/image112.pn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2.png"/><Relationship Id="rId1" Type="http://schemas.openxmlformats.org/officeDocument/2006/relationships/slideLayout" Target="../slideLayouts/slideLayout2.xml"/><Relationship Id="rId6" Type="http://schemas.openxmlformats.org/officeDocument/2006/relationships/image" Target="../media/image117.jpg"/><Relationship Id="rId5" Type="http://schemas.openxmlformats.org/officeDocument/2006/relationships/image" Target="../media/image116.webp"/><Relationship Id="rId4" Type="http://schemas.openxmlformats.org/officeDocument/2006/relationships/image" Target="../media/image115.jpe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2.png"/><Relationship Id="rId1" Type="http://schemas.openxmlformats.org/officeDocument/2006/relationships/slideLayout" Target="../slideLayouts/slideLayout2.xml"/><Relationship Id="rId6" Type="http://schemas.openxmlformats.org/officeDocument/2006/relationships/image" Target="../media/image120.jpg"/><Relationship Id="rId5" Type="http://schemas.openxmlformats.org/officeDocument/2006/relationships/image" Target="../media/image119.jpg"/><Relationship Id="rId4" Type="http://schemas.openxmlformats.org/officeDocument/2006/relationships/image" Target="../media/image118.jpeg"/></Relationships>
</file>

<file path=ppt/slides/_rels/slide5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12.png"/><Relationship Id="rId1" Type="http://schemas.openxmlformats.org/officeDocument/2006/relationships/slideLayout" Target="../slideLayouts/slideLayout2.xml"/><Relationship Id="rId5" Type="http://schemas.openxmlformats.org/officeDocument/2006/relationships/image" Target="../media/image123.jpeg"/><Relationship Id="rId4" Type="http://schemas.openxmlformats.org/officeDocument/2006/relationships/image" Target="../media/image122.pn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2.png"/><Relationship Id="rId1" Type="http://schemas.openxmlformats.org/officeDocument/2006/relationships/slideLayout" Target="../slideLayouts/slideLayout2.xml"/><Relationship Id="rId6" Type="http://schemas.openxmlformats.org/officeDocument/2006/relationships/image" Target="../media/image126.webp"/><Relationship Id="rId5" Type="http://schemas.openxmlformats.org/officeDocument/2006/relationships/image" Target="../media/image125.jpeg"/><Relationship Id="rId4" Type="http://schemas.openxmlformats.org/officeDocument/2006/relationships/image" Target="../media/image124.jpeg"/></Relationships>
</file>

<file path=ppt/slides/_rels/slide53.xml.rels><?xml version="1.0" encoding="UTF-8" standalone="yes"?>
<Relationships xmlns="http://schemas.openxmlformats.org/package/2006/relationships"><Relationship Id="rId3" Type="http://schemas.openxmlformats.org/officeDocument/2006/relationships/image" Target="../media/image112.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28.png"/><Relationship Id="rId5" Type="http://schemas.openxmlformats.org/officeDocument/2006/relationships/image" Target="../media/image127.jpeg"/><Relationship Id="rId4" Type="http://schemas.openxmlformats.org/officeDocument/2006/relationships/image" Target="../media/image124.jpeg"/></Relationships>
</file>

<file path=ppt/slides/_rels/slide5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30.jpeg"/><Relationship Id="rId5" Type="http://schemas.openxmlformats.org/officeDocument/2006/relationships/image" Target="../media/image129.jpeg"/><Relationship Id="rId4" Type="http://schemas.openxmlformats.org/officeDocument/2006/relationships/image" Target="../media/image124.jpeg"/></Relationships>
</file>

<file path=ppt/slides/_rels/slide5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32.webp"/><Relationship Id="rId5" Type="http://schemas.openxmlformats.org/officeDocument/2006/relationships/image" Target="../media/image131.jpeg"/><Relationship Id="rId4" Type="http://schemas.openxmlformats.org/officeDocument/2006/relationships/image" Target="../media/image124.jpeg"/></Relationships>
</file>

<file path=ppt/slides/_rels/slide5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33.webp"/><Relationship Id="rId4" Type="http://schemas.openxmlformats.org/officeDocument/2006/relationships/image" Target="../media/image124.jpeg"/></Relationships>
</file>

<file path=ppt/slides/_rels/slide5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35.webp"/><Relationship Id="rId5" Type="http://schemas.openxmlformats.org/officeDocument/2006/relationships/image" Target="../media/image134.jpeg"/><Relationship Id="rId4" Type="http://schemas.openxmlformats.org/officeDocument/2006/relationships/image" Target="../media/image124.jpeg"/></Relationships>
</file>

<file path=ppt/slides/_rels/slide5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37.jpeg"/><Relationship Id="rId5" Type="http://schemas.openxmlformats.org/officeDocument/2006/relationships/image" Target="../media/image136.jpeg"/><Relationship Id="rId4" Type="http://schemas.openxmlformats.org/officeDocument/2006/relationships/image" Target="../media/image124.jpeg"/></Relationships>
</file>

<file path=ppt/slides/_rels/slide5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38.png"/><Relationship Id="rId4" Type="http://schemas.openxmlformats.org/officeDocument/2006/relationships/image" Target="../media/image124.jpe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39.emf"/><Relationship Id="rId5" Type="http://schemas.openxmlformats.org/officeDocument/2006/relationships/chart" Target="../charts/chart15.xml"/><Relationship Id="rId4" Type="http://schemas.openxmlformats.org/officeDocument/2006/relationships/chart" Target="../charts/chart14.xml"/></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0.jpg"/><Relationship Id="rId1" Type="http://schemas.openxmlformats.org/officeDocument/2006/relationships/slideLayout" Target="../slideLayouts/slideLayout7.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48.jpeg"/><Relationship Id="rId2" Type="http://schemas.openxmlformats.org/officeDocument/2006/relationships/image" Target="../media/image144.jpeg"/><Relationship Id="rId1" Type="http://schemas.openxmlformats.org/officeDocument/2006/relationships/slideLayout" Target="../slideLayouts/slideLayout7.xml"/><Relationship Id="rId6" Type="http://schemas.openxmlformats.org/officeDocument/2006/relationships/image" Target="../media/image147.jpeg"/><Relationship Id="rId5" Type="http://schemas.openxmlformats.org/officeDocument/2006/relationships/image" Target="../media/image146.png"/><Relationship Id="rId4" Type="http://schemas.openxmlformats.org/officeDocument/2006/relationships/image" Target="../media/image145.jpeg"/></Relationships>
</file>

<file path=ppt/slides/_rels/slide6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7.xml"/><Relationship Id="rId5" Type="http://schemas.openxmlformats.org/officeDocument/2006/relationships/image" Target="../media/image152.png"/><Relationship Id="rId4" Type="http://schemas.openxmlformats.org/officeDocument/2006/relationships/image" Target="../media/image151.jpg"/></Relationships>
</file>

<file path=ppt/slides/_rels/slide64.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49.png"/><Relationship Id="rId1" Type="http://schemas.openxmlformats.org/officeDocument/2006/relationships/slideLayout" Target="../slideLayouts/slideLayout7.xml"/><Relationship Id="rId6" Type="http://schemas.openxmlformats.org/officeDocument/2006/relationships/image" Target="../media/image156.jpeg"/><Relationship Id="rId5" Type="http://schemas.openxmlformats.org/officeDocument/2006/relationships/image" Target="../media/image155.jpeg"/><Relationship Id="rId4" Type="http://schemas.openxmlformats.org/officeDocument/2006/relationships/image" Target="../media/image154.jpeg"/></Relationships>
</file>

<file path=ppt/slides/_rels/slide6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57.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49.png"/><Relationship Id="rId1" Type="http://schemas.openxmlformats.org/officeDocument/2006/relationships/slideLayout" Target="../slideLayouts/slideLayout7.xml"/><Relationship Id="rId4" Type="http://schemas.openxmlformats.org/officeDocument/2006/relationships/image" Target="../media/image159.jpeg"/></Relationships>
</file>

<file path=ppt/slides/_rels/slide67.xml.rels><?xml version="1.0" encoding="UTF-8" standalone="yes"?>
<Relationships xmlns="http://schemas.openxmlformats.org/package/2006/relationships"><Relationship Id="rId8" Type="http://schemas.openxmlformats.org/officeDocument/2006/relationships/image" Target="../media/image165.jpeg"/><Relationship Id="rId3" Type="http://schemas.openxmlformats.org/officeDocument/2006/relationships/image" Target="../media/image161.jpeg"/><Relationship Id="rId7" Type="http://schemas.openxmlformats.org/officeDocument/2006/relationships/image" Target="../media/image164.png"/><Relationship Id="rId2" Type="http://schemas.openxmlformats.org/officeDocument/2006/relationships/image" Target="../media/image160.jpeg"/><Relationship Id="rId1" Type="http://schemas.openxmlformats.org/officeDocument/2006/relationships/slideLayout" Target="../slideLayouts/slideLayout7.xml"/><Relationship Id="rId6" Type="http://schemas.openxmlformats.org/officeDocument/2006/relationships/image" Target="../media/image149.png"/><Relationship Id="rId5" Type="http://schemas.openxmlformats.org/officeDocument/2006/relationships/image" Target="../media/image163.jpeg"/><Relationship Id="rId4" Type="http://schemas.openxmlformats.org/officeDocument/2006/relationships/image" Target="../media/image162.jpeg"/></Relationships>
</file>

<file path=ppt/slides/_rels/slide6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66.jpeg"/><Relationship Id="rId1" Type="http://schemas.openxmlformats.org/officeDocument/2006/relationships/slideLayout" Target="../slideLayouts/slideLayout7.xml"/><Relationship Id="rId4" Type="http://schemas.openxmlformats.org/officeDocument/2006/relationships/image" Target="../media/image167.jpg"/></Relationships>
</file>

<file path=ppt/slides/_rels/slide69.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68.jpg"/><Relationship Id="rId1" Type="http://schemas.openxmlformats.org/officeDocument/2006/relationships/slideLayout" Target="../slideLayouts/slideLayout7.xml"/><Relationship Id="rId5" Type="http://schemas.openxmlformats.org/officeDocument/2006/relationships/image" Target="../media/image170.jpg"/><Relationship Id="rId4" Type="http://schemas.openxmlformats.org/officeDocument/2006/relationships/image" Target="../media/image169.jpe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3.png"/></Relationships>
</file>

<file path=ppt/slides/_rels/slide70.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chart" Target="../charts/chart1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72.png"/><Relationship Id="rId7" Type="http://schemas.openxmlformats.org/officeDocument/2006/relationships/hyperlink" Target="http://vk.com/public217462141" TargetMode="External"/><Relationship Id="rId2" Type="http://schemas.openxmlformats.org/officeDocument/2006/relationships/image" Target="../media/image171.png"/><Relationship Id="rId1" Type="http://schemas.openxmlformats.org/officeDocument/2006/relationships/slideLayout" Target="../slideLayouts/slideLayout2.xml"/><Relationship Id="rId6" Type="http://schemas.openxmlformats.org/officeDocument/2006/relationships/hyperlink" Target="https://vk.com/public217462141" TargetMode="External"/><Relationship Id="rId5" Type="http://schemas.openxmlformats.org/officeDocument/2006/relationships/hyperlink" Target="http://ugra.admin-smolensk.ru/finansovoe-upravlenie-administracii-municipalnogo-obrazovani/byudzhet-dlya-grazhdan/" TargetMode="External"/><Relationship Id="rId4" Type="http://schemas.openxmlformats.org/officeDocument/2006/relationships/hyperlink" Target="https://ugra.admin-smolensk.ru/finansovoe-upravlenie-administracii-municipalnogo-obrazovani/byudzhet-dlya-grazhdan/"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82" y="-69668"/>
            <a:ext cx="11614491" cy="4798421"/>
          </a:xfrm>
          <a:prstGeom prst="rect">
            <a:avLst/>
          </a:prstGeom>
          <a:ln>
            <a:noFill/>
          </a:ln>
          <a:effectLst>
            <a:softEdge rad="112500"/>
          </a:effectLst>
        </p:spPr>
      </p:pic>
      <p:sp>
        <p:nvSpPr>
          <p:cNvPr id="2" name="Прямоугольник 1"/>
          <p:cNvSpPr/>
          <p:nvPr/>
        </p:nvSpPr>
        <p:spPr>
          <a:xfrm>
            <a:off x="289441" y="170915"/>
            <a:ext cx="4256117" cy="923330"/>
          </a:xfrm>
          <a:prstGeom prst="rect">
            <a:avLst/>
          </a:prstGeom>
          <a:effectLst>
            <a:glow rad="127000">
              <a:schemeClr val="accent1">
                <a:alpha val="0"/>
              </a:schemeClr>
            </a:glow>
            <a:outerShdw blurRad="50800" dist="50800" dir="5400000" algn="ctr" rotWithShape="0">
              <a:srgbClr val="000000">
                <a:alpha val="0"/>
              </a:srgbClr>
            </a:outerShdw>
            <a:reflection stA="0" endPos="0" dist="50800" dir="5400000" sy="-100000" algn="bl" rotWithShape="0"/>
          </a:effectLst>
        </p:spPr>
        <p:txBody>
          <a:bodyPr wrap="square">
            <a:spAutoFit/>
          </a:bodyPr>
          <a:lstStyle/>
          <a:p>
            <a:pPr algn="ctr"/>
            <a:r>
              <a:rPr lang="ru-RU" b="1" i="1" dirty="0">
                <a:effectLst>
                  <a:outerShdw blurRad="38100" dist="38100" dir="2700000" algn="tl">
                    <a:srgbClr val="000000">
                      <a:alpha val="43137"/>
                    </a:srgbClr>
                  </a:outerShdw>
                </a:effectLst>
                <a:latin typeface="Times New Roman" pitchFamily="18" charset="0"/>
                <a:cs typeface="Times New Roman" pitchFamily="18" charset="0"/>
              </a:rPr>
              <a:t>МУНИЦИПАЛЬНОЕ ОБРАЗОВАНИЕ </a:t>
            </a:r>
            <a:r>
              <a:rPr lang="ru-RU" b="1" i="1"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a:effectLst>
                  <a:outerShdw blurRad="38100" dist="38100" dir="2700000" algn="tl">
                    <a:srgbClr val="000000">
                      <a:alpha val="43137"/>
                    </a:srgbClr>
                  </a:outerShdw>
                </a:effectLst>
                <a:latin typeface="Times New Roman" pitchFamily="18" charset="0"/>
                <a:cs typeface="Times New Roman" pitchFamily="18" charset="0"/>
              </a:rPr>
              <a:t>« УГРАНСКИЙ </a:t>
            </a:r>
            <a:r>
              <a:rPr lang="ru-RU" b="1" i="1" dirty="0" smtClean="0">
                <a:effectLst>
                  <a:outerShdw blurRad="38100" dist="38100" dir="2700000" algn="tl">
                    <a:srgbClr val="000000">
                      <a:alpha val="43137"/>
                    </a:srgbClr>
                  </a:outerShdw>
                </a:effectLst>
                <a:latin typeface="Times New Roman" pitchFamily="18" charset="0"/>
                <a:cs typeface="Times New Roman" pitchFamily="18" charset="0"/>
              </a:rPr>
              <a:t>РАЙОН»    </a:t>
            </a:r>
            <a:r>
              <a:rPr lang="ru-RU" b="1" i="1" dirty="0">
                <a:effectLst>
                  <a:outerShdw blurRad="38100" dist="38100" dir="2700000" algn="tl">
                    <a:srgbClr val="000000">
                      <a:alpha val="43137"/>
                    </a:srgbClr>
                  </a:outerShdw>
                </a:effectLst>
                <a:latin typeface="Times New Roman" pitchFamily="18" charset="0"/>
                <a:cs typeface="Times New Roman" pitchFamily="18" charset="0"/>
              </a:rPr>
              <a:t>СМОЛЕНСКОЙ ОБЛАСТИ </a:t>
            </a:r>
            <a:endParaRPr lang="ru-RU"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289441" y="4883999"/>
            <a:ext cx="11671069" cy="1729704"/>
          </a:xfrm>
          <a:prstGeom prst="rect">
            <a:avLst/>
          </a:prstGeom>
        </p:spPr>
        <p:txBody>
          <a:bodyPr wrap="square">
            <a:spAutoFit/>
          </a:bodyPr>
          <a:lstStyle/>
          <a:p>
            <a:pPr algn="ctr">
              <a:lnSpc>
                <a:spcPct val="90000"/>
              </a:lnSpc>
              <a:spcBef>
                <a:spcPts val="1200"/>
              </a:spcBef>
              <a:buClr>
                <a:srgbClr val="37435C"/>
              </a:buClr>
            </a:pPr>
            <a:r>
              <a:rPr lang="ru-RU" altLang="ru-RU" sz="2400" b="1" i="1" dirty="0" smtClean="0">
                <a:effectLst>
                  <a:outerShdw blurRad="38100" dist="38100" dir="2700000" algn="tl">
                    <a:srgbClr val="000000">
                      <a:alpha val="43137"/>
                    </a:srgbClr>
                  </a:outerShdw>
                </a:effectLst>
              </a:rPr>
              <a:t>Решение </a:t>
            </a:r>
            <a:r>
              <a:rPr lang="ru-RU" altLang="ru-RU" sz="2400" b="1" i="1" dirty="0">
                <a:effectLst>
                  <a:outerShdw blurRad="38100" dist="38100" dir="2700000" algn="tl">
                    <a:srgbClr val="000000">
                      <a:alpha val="43137"/>
                    </a:srgbClr>
                  </a:outerShdw>
                </a:effectLst>
              </a:rPr>
              <a:t>«О бюджете муниципального образования «Угранский район» Смоленской области на </a:t>
            </a:r>
            <a:r>
              <a:rPr lang="ru-RU" altLang="ru-RU" sz="2400" b="1" i="1" dirty="0" smtClean="0">
                <a:effectLst>
                  <a:outerShdw blurRad="38100" dist="38100" dir="2700000" algn="tl">
                    <a:srgbClr val="000000">
                      <a:alpha val="43137"/>
                    </a:srgbClr>
                  </a:outerShdw>
                </a:effectLst>
              </a:rPr>
              <a:t>2024 </a:t>
            </a:r>
            <a:r>
              <a:rPr lang="ru-RU" altLang="ru-RU" sz="2400" b="1" i="1" dirty="0">
                <a:effectLst>
                  <a:outerShdw blurRad="38100" dist="38100" dir="2700000" algn="tl">
                    <a:srgbClr val="000000">
                      <a:alpha val="43137"/>
                    </a:srgbClr>
                  </a:outerShdw>
                </a:effectLst>
              </a:rPr>
              <a:t>год и  на плановый период  </a:t>
            </a:r>
            <a:r>
              <a:rPr lang="ru-RU" altLang="ru-RU" sz="2400" b="1" i="1" dirty="0" smtClean="0">
                <a:effectLst>
                  <a:outerShdw blurRad="38100" dist="38100" dir="2700000" algn="tl">
                    <a:srgbClr val="000000">
                      <a:alpha val="43137"/>
                    </a:srgbClr>
                  </a:outerShdw>
                </a:effectLst>
              </a:rPr>
              <a:t>2025-2026 </a:t>
            </a:r>
            <a:r>
              <a:rPr lang="ru-RU" altLang="ru-RU" sz="2400" b="1" i="1" dirty="0">
                <a:effectLst>
                  <a:outerShdw blurRad="38100" dist="38100" dir="2700000" algn="tl">
                    <a:srgbClr val="000000">
                      <a:alpha val="43137"/>
                    </a:srgbClr>
                  </a:outerShdw>
                </a:effectLst>
              </a:rPr>
              <a:t>годов</a:t>
            </a:r>
            <a:r>
              <a:rPr lang="ru-RU" altLang="ru-RU" sz="2400" b="1" i="1" dirty="0" smtClean="0">
                <a:effectLst>
                  <a:outerShdw blurRad="38100" dist="38100" dir="2700000" algn="tl">
                    <a:srgbClr val="000000">
                      <a:alpha val="43137"/>
                    </a:srgbClr>
                  </a:outerShdw>
                </a:effectLst>
              </a:rPr>
              <a:t>»</a:t>
            </a:r>
          </a:p>
          <a:p>
            <a:pPr algn="ctr">
              <a:lnSpc>
                <a:spcPct val="90000"/>
              </a:lnSpc>
              <a:spcBef>
                <a:spcPts val="1200"/>
              </a:spcBef>
              <a:buClr>
                <a:srgbClr val="37435C"/>
              </a:buClr>
            </a:pPr>
            <a:r>
              <a:rPr lang="ru-RU" altLang="ru-RU" sz="2400" b="1" i="1" dirty="0" smtClean="0">
                <a:effectLst>
                  <a:outerShdw blurRad="38100" dist="38100" dir="2700000" algn="tl">
                    <a:srgbClr val="000000">
                      <a:alpha val="43137"/>
                    </a:srgbClr>
                  </a:outerShdw>
                </a:effectLst>
              </a:rPr>
              <a:t>№45 от 22.12.2024г.</a:t>
            </a:r>
          </a:p>
          <a:p>
            <a:pPr algn="ctr">
              <a:lnSpc>
                <a:spcPct val="90000"/>
              </a:lnSpc>
              <a:spcBef>
                <a:spcPts val="1200"/>
              </a:spcBef>
              <a:buClr>
                <a:srgbClr val="37435C"/>
              </a:buClr>
            </a:pPr>
            <a:r>
              <a:rPr lang="ru-RU" altLang="ru-RU" sz="2400" b="1" i="1" dirty="0">
                <a:effectLst>
                  <a:outerShdw blurRad="38100" dist="38100" dir="2700000" algn="tl">
                    <a:srgbClr val="000000">
                      <a:alpha val="43137"/>
                    </a:srgbClr>
                  </a:outerShdw>
                </a:effectLst>
              </a:rPr>
              <a:t>( в редакции решение </a:t>
            </a:r>
            <a:r>
              <a:rPr lang="ru-RU" altLang="ru-RU" sz="2400" b="1" i="1" dirty="0" smtClean="0">
                <a:effectLst>
                  <a:outerShdw blurRad="38100" dist="38100" dir="2700000" algn="tl">
                    <a:srgbClr val="000000">
                      <a:alpha val="43137"/>
                    </a:srgbClr>
                  </a:outerShdw>
                </a:effectLst>
              </a:rPr>
              <a:t>№36 </a:t>
            </a:r>
            <a:r>
              <a:rPr lang="ru-RU" altLang="ru-RU" sz="2400" b="1" i="1" dirty="0">
                <a:effectLst>
                  <a:outerShdw blurRad="38100" dist="38100" dir="2700000" algn="tl">
                    <a:srgbClr val="000000">
                      <a:alpha val="43137"/>
                    </a:srgbClr>
                  </a:outerShdw>
                </a:effectLst>
              </a:rPr>
              <a:t>от </a:t>
            </a:r>
            <a:r>
              <a:rPr lang="ru-RU" altLang="ru-RU" sz="2400" b="1" i="1" dirty="0" smtClean="0">
                <a:effectLst>
                  <a:outerShdw blurRad="38100" dist="38100" dir="2700000" algn="tl">
                    <a:srgbClr val="000000">
                      <a:alpha val="43137"/>
                    </a:srgbClr>
                  </a:outerShdw>
                </a:effectLst>
              </a:rPr>
              <a:t>05.11.2024 </a:t>
            </a:r>
            <a:r>
              <a:rPr lang="ru-RU" altLang="ru-RU" sz="2400" b="1" i="1" dirty="0">
                <a:effectLst>
                  <a:outerShdw blurRad="38100" dist="38100" dir="2700000" algn="tl">
                    <a:srgbClr val="000000">
                      <a:alpha val="43137"/>
                    </a:srgbClr>
                  </a:outerShdw>
                </a:effectLst>
              </a:rPr>
              <a:t>года</a:t>
            </a:r>
            <a:r>
              <a:rPr lang="ru-RU" altLang="ru-RU" sz="2400" b="1" i="1" dirty="0" smtClean="0">
                <a:effectLst>
                  <a:outerShdw blurRad="38100" dist="38100" dir="2700000" algn="tl">
                    <a:srgbClr val="000000">
                      <a:alpha val="43137"/>
                    </a:srgbClr>
                  </a:outerShdw>
                </a:effectLst>
              </a:rPr>
              <a:t>)</a:t>
            </a:r>
            <a:endParaRPr lang="ru-RU" altLang="ru-RU" sz="2400" b="1" i="1" dirty="0">
              <a:effectLst>
                <a:outerShdw blurRad="38100" dist="38100" dir="2700000" algn="tl">
                  <a:srgbClr val="000000">
                    <a:alpha val="43137"/>
                  </a:srgbClr>
                </a:outerShdw>
              </a:effectLst>
            </a:endParaRPr>
          </a:p>
        </p:txBody>
      </p:sp>
      <p:pic>
        <p:nvPicPr>
          <p:cNvPr id="6" name="Picture 45"/>
          <p:cNvPicPr>
            <a:picLocks noChangeAspect="1" noChangeArrowheads="1"/>
          </p:cNvPicPr>
          <p:nvPr/>
        </p:nvPicPr>
        <p:blipFill>
          <a:blip r:embed="rId4"/>
          <a:srcRect/>
          <a:stretch>
            <a:fillRect/>
          </a:stretch>
        </p:blipFill>
        <p:spPr bwMode="auto">
          <a:xfrm>
            <a:off x="10542363" y="15669"/>
            <a:ext cx="1649637" cy="1503170"/>
          </a:xfrm>
          <a:prstGeom prst="rect">
            <a:avLst/>
          </a:prstGeom>
          <a:ln>
            <a:noFill/>
          </a:ln>
          <a:effectLst>
            <a:softEdge rad="112500"/>
          </a:effectLst>
        </p:spPr>
      </p:pic>
      <p:sp>
        <p:nvSpPr>
          <p:cNvPr id="8" name="Прямоугольник 7"/>
          <p:cNvSpPr/>
          <p:nvPr/>
        </p:nvSpPr>
        <p:spPr>
          <a:xfrm>
            <a:off x="4397829" y="170915"/>
            <a:ext cx="6487885" cy="923330"/>
          </a:xfrm>
          <a:prstGeom prst="rect">
            <a:avLst/>
          </a:prstGeom>
        </p:spPr>
        <p:txBody>
          <a:bodyPr wrap="square">
            <a:spAutoFit/>
          </a:bodyPr>
          <a:lstStyle/>
          <a:p>
            <a:pPr algn="ctr"/>
            <a:r>
              <a:rPr lang="ru-RU"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БЮДЖЕТ</a:t>
            </a:r>
            <a:endParaRPr lang="ru-RU"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ru-RU"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ДЛЯ ГРАЖДАН </a:t>
            </a:r>
          </a:p>
          <a:p>
            <a:pPr algn="ctr"/>
            <a:r>
              <a:rPr lang="ru-RU"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на </a:t>
            </a:r>
            <a:r>
              <a:rPr lang="ru-RU" b="1"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2024-2026 </a:t>
            </a:r>
            <a:r>
              <a:rPr lang="ru-RU"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годы</a:t>
            </a:r>
          </a:p>
        </p:txBody>
      </p:sp>
      <p:sp>
        <p:nvSpPr>
          <p:cNvPr id="9" name="Номер слайда 8"/>
          <p:cNvSpPr>
            <a:spLocks noGrp="1"/>
          </p:cNvSpPr>
          <p:nvPr>
            <p:ph type="sldNum" sz="quarter" idx="12"/>
          </p:nvPr>
        </p:nvSpPr>
        <p:spPr>
          <a:xfrm>
            <a:off x="9448800" y="6431140"/>
            <a:ext cx="2743200" cy="365125"/>
          </a:xfrm>
        </p:spPr>
        <p:txBody>
          <a:bodyPr/>
          <a:lstStyle/>
          <a:p>
            <a:fld id="{2E383454-522E-4943-91B6-023101BA01B5}" type="slidenum">
              <a:rPr lang="ru-RU" smtClean="0"/>
              <a:t>1</a:t>
            </a:fld>
            <a:endParaRPr lang="ru-RU" dirty="0"/>
          </a:p>
        </p:txBody>
      </p:sp>
    </p:spTree>
    <p:extLst>
      <p:ext uri="{BB962C8B-B14F-4D97-AF65-F5344CB8AC3E}">
        <p14:creationId xmlns:p14="http://schemas.microsoft.com/office/powerpoint/2010/main" val="1170199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1999" cy="846581"/>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73275" y="0"/>
            <a:ext cx="2869565" cy="689932"/>
          </a:xfrm>
          <a:prstGeom prst="rect">
            <a:avLst/>
          </a:prstGeom>
        </p:spPr>
        <p:txBody>
          <a:bodyPr vert="horz" wrap="square" lIns="0" tIns="12700" rIns="0" bIns="0" rtlCol="0">
            <a:spAutoFit/>
          </a:bodyPr>
          <a:lstStyle/>
          <a:p>
            <a:pPr marL="12700">
              <a:lnSpc>
                <a:spcPct val="100000"/>
              </a:lnSpc>
              <a:spcBef>
                <a:spcPts val="100"/>
              </a:spcBef>
            </a:pPr>
            <a:r>
              <a:rPr b="1" spc="-5" dirty="0"/>
              <a:t>Глоссарий</a:t>
            </a:r>
            <a:endParaRPr b="1" dirty="0"/>
          </a:p>
        </p:txBody>
      </p:sp>
      <p:sp>
        <p:nvSpPr>
          <p:cNvPr id="4" name="object 4"/>
          <p:cNvSpPr txBox="1"/>
          <p:nvPr/>
        </p:nvSpPr>
        <p:spPr>
          <a:xfrm>
            <a:off x="0" y="810565"/>
            <a:ext cx="12109391" cy="1410643"/>
          </a:xfrm>
          <a:prstGeom prst="rect">
            <a:avLst/>
          </a:prstGeom>
        </p:spPr>
        <p:txBody>
          <a:bodyPr vert="horz" wrap="square" lIns="0" tIns="12700" rIns="0" bIns="0" rtlCol="0">
            <a:spAutoFit/>
          </a:bodyPr>
          <a:lstStyle/>
          <a:p>
            <a:pPr algn="ctr">
              <a:lnSpc>
                <a:spcPct val="100000"/>
              </a:lnSpc>
              <a:spcBef>
                <a:spcPts val="100"/>
              </a:spcBef>
            </a:pPr>
            <a:r>
              <a:rPr lang="ru-RU" sz="3600" b="1" spc="-5" dirty="0" smtClean="0">
                <a:latin typeface="Calibri"/>
                <a:cs typeface="Calibri"/>
              </a:rPr>
              <a:t>Виды налогов</a:t>
            </a:r>
            <a:endParaRPr sz="3600" dirty="0">
              <a:latin typeface="Calibri"/>
              <a:cs typeface="Calibri"/>
            </a:endParaRPr>
          </a:p>
          <a:p>
            <a:pPr marL="149225" marR="145415" algn="ctr">
              <a:lnSpc>
                <a:spcPct val="100000"/>
              </a:lnSpc>
              <a:spcBef>
                <a:spcPts val="105"/>
              </a:spcBef>
            </a:pPr>
            <a:r>
              <a:rPr lang="ru-RU" sz="1800" spc="-5" dirty="0" smtClean="0">
                <a:latin typeface="Calibri"/>
                <a:cs typeface="Calibri"/>
              </a:rPr>
              <a:t>Налог- обязательный, индивидуально безвозмездный платеж, взимаемый с организаций и физических лиц в форме отчуждения принадлежащих им на праве собственности, хозяйственного ведения или оперативного управления денежных средств в целях финансового обеспечения деятельности государства и (или) муниципальных образований</a:t>
            </a:r>
            <a:endParaRPr sz="1800" dirty="0">
              <a:latin typeface="Calibri"/>
              <a:cs typeface="Calibri"/>
            </a:endParaRPr>
          </a:p>
        </p:txBody>
      </p:sp>
      <p:sp>
        <p:nvSpPr>
          <p:cNvPr id="5" name="object 5"/>
          <p:cNvSpPr txBox="1"/>
          <p:nvPr/>
        </p:nvSpPr>
        <p:spPr>
          <a:xfrm>
            <a:off x="4109897" y="2734857"/>
            <a:ext cx="3175635" cy="443070"/>
          </a:xfrm>
          <a:prstGeom prst="rect">
            <a:avLst/>
          </a:prstGeom>
        </p:spPr>
        <p:txBody>
          <a:bodyPr vert="horz" wrap="square" lIns="0" tIns="12065" rIns="0" bIns="0" rtlCol="0">
            <a:spAutoFit/>
          </a:bodyPr>
          <a:lstStyle/>
          <a:p>
            <a:pPr algn="ctr">
              <a:lnSpc>
                <a:spcPct val="100000"/>
              </a:lnSpc>
              <a:spcBef>
                <a:spcPts val="95"/>
              </a:spcBef>
            </a:pPr>
            <a:r>
              <a:rPr lang="ru-RU" sz="2800" b="1" spc="-5" dirty="0" smtClean="0">
                <a:latin typeface="Calibri"/>
                <a:cs typeface="Calibri"/>
              </a:rPr>
              <a:t>РЕГИОНАЛЬНЫЕ</a:t>
            </a:r>
            <a:endParaRPr sz="2800" b="1" dirty="0">
              <a:latin typeface="Calibri"/>
              <a:cs typeface="Calibri"/>
            </a:endParaRPr>
          </a:p>
        </p:txBody>
      </p:sp>
      <p:sp>
        <p:nvSpPr>
          <p:cNvPr id="6" name="object 6"/>
          <p:cNvSpPr txBox="1"/>
          <p:nvPr/>
        </p:nvSpPr>
        <p:spPr>
          <a:xfrm>
            <a:off x="8273578" y="3177927"/>
            <a:ext cx="3591560" cy="443070"/>
          </a:xfrm>
          <a:prstGeom prst="rect">
            <a:avLst/>
          </a:prstGeom>
        </p:spPr>
        <p:txBody>
          <a:bodyPr vert="horz" wrap="square" lIns="0" tIns="12065" rIns="0" bIns="0" rtlCol="0">
            <a:spAutoFit/>
          </a:bodyPr>
          <a:lstStyle/>
          <a:p>
            <a:pPr algn="ctr">
              <a:lnSpc>
                <a:spcPct val="100000"/>
              </a:lnSpc>
              <a:spcBef>
                <a:spcPts val="95"/>
              </a:spcBef>
            </a:pPr>
            <a:r>
              <a:rPr lang="ru-RU" sz="2800" b="1" spc="-10" dirty="0" smtClean="0">
                <a:latin typeface="Calibri"/>
                <a:cs typeface="Calibri"/>
              </a:rPr>
              <a:t>Местные</a:t>
            </a:r>
            <a:endParaRPr sz="2800" b="1" dirty="0">
              <a:latin typeface="Calibri"/>
              <a:cs typeface="Calibri"/>
            </a:endParaRPr>
          </a:p>
        </p:txBody>
      </p:sp>
      <p:sp>
        <p:nvSpPr>
          <p:cNvPr id="7" name="object 7"/>
          <p:cNvSpPr txBox="1"/>
          <p:nvPr/>
        </p:nvSpPr>
        <p:spPr>
          <a:xfrm>
            <a:off x="-237437" y="2419318"/>
            <a:ext cx="3280277" cy="443070"/>
          </a:xfrm>
          <a:prstGeom prst="rect">
            <a:avLst/>
          </a:prstGeom>
        </p:spPr>
        <p:txBody>
          <a:bodyPr vert="horz" wrap="square" lIns="0" tIns="12065" rIns="0" bIns="0" rtlCol="0">
            <a:spAutoFit/>
          </a:bodyPr>
          <a:lstStyle/>
          <a:p>
            <a:pPr marL="745490">
              <a:lnSpc>
                <a:spcPct val="100000"/>
              </a:lnSpc>
              <a:spcBef>
                <a:spcPts val="95"/>
              </a:spcBef>
            </a:pPr>
            <a:r>
              <a:rPr lang="ru-RU" sz="2800" b="1" spc="-5" dirty="0" smtClean="0">
                <a:latin typeface="Calibri"/>
                <a:cs typeface="Calibri"/>
              </a:rPr>
              <a:t>ФЕДЕРАЛЬНЫЕ</a:t>
            </a:r>
            <a:endParaRPr sz="2800" b="1" dirty="0">
              <a:latin typeface="Calibri"/>
              <a:cs typeface="Calibri"/>
            </a:endParaRPr>
          </a:p>
        </p:txBody>
      </p:sp>
      <p:sp>
        <p:nvSpPr>
          <p:cNvPr id="17" name="Скругленный прямоугольник 16"/>
          <p:cNvSpPr/>
          <p:nvPr/>
        </p:nvSpPr>
        <p:spPr>
          <a:xfrm>
            <a:off x="307649" y="3067060"/>
            <a:ext cx="2640650" cy="3193599"/>
          </a:xfrm>
          <a:prstGeom prst="roundRect">
            <a:avLst/>
          </a:prstGeom>
          <a:ln/>
          <a:effectLst>
            <a:glow rad="63500">
              <a:schemeClr val="accent6">
                <a:satMod val="175000"/>
                <a:alpha val="40000"/>
              </a:schemeClr>
            </a:glow>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400" b="1" dirty="0" smtClean="0"/>
              <a:t>Установлены Налоговым кодексом и обязательны к уплате на всей территории Российской Федерации, например :</a:t>
            </a:r>
          </a:p>
          <a:p>
            <a:pPr algn="ctr"/>
            <a:r>
              <a:rPr lang="ru-RU" sz="1400" dirty="0" smtClean="0"/>
              <a:t>Налог на прибыль организации;</a:t>
            </a:r>
          </a:p>
          <a:p>
            <a:pPr algn="ctr"/>
            <a:r>
              <a:rPr lang="ru-RU" sz="1400" dirty="0" smtClean="0"/>
              <a:t>Налог на доходы физических лиц ;</a:t>
            </a:r>
          </a:p>
          <a:p>
            <a:pPr algn="ctr"/>
            <a:r>
              <a:rPr lang="ru-RU" sz="1400" dirty="0" smtClean="0"/>
              <a:t>Акцизы;</a:t>
            </a:r>
          </a:p>
          <a:p>
            <a:pPr algn="ctr"/>
            <a:r>
              <a:rPr lang="ru-RU" sz="1400" dirty="0" smtClean="0"/>
              <a:t>Государственная пошлина;</a:t>
            </a:r>
          </a:p>
          <a:p>
            <a:r>
              <a:rPr lang="ru-RU" sz="1400" dirty="0"/>
              <a:t>Налог на добычу полезных ископаемых (НДПИ</a:t>
            </a:r>
            <a:r>
              <a:rPr lang="ru-RU" sz="1400" dirty="0" smtClean="0"/>
              <a:t>).</a:t>
            </a:r>
            <a:endParaRPr lang="ru-RU" sz="1400" dirty="0"/>
          </a:p>
          <a:p>
            <a:pPr algn="ctr"/>
            <a:endParaRPr lang="ru-RU" sz="1400" b="1" dirty="0" smtClean="0"/>
          </a:p>
          <a:p>
            <a:pPr algn="ctr"/>
            <a:endParaRPr lang="ru-RU" sz="1400" dirty="0"/>
          </a:p>
        </p:txBody>
      </p:sp>
      <p:sp>
        <p:nvSpPr>
          <p:cNvPr id="18" name="Скругленный прямоугольник 17"/>
          <p:cNvSpPr/>
          <p:nvPr/>
        </p:nvSpPr>
        <p:spPr>
          <a:xfrm>
            <a:off x="4446990" y="3366835"/>
            <a:ext cx="2501447" cy="2887262"/>
          </a:xfrm>
          <a:prstGeom prst="roundRect">
            <a:avLst/>
          </a:prstGeom>
          <a:ln/>
          <a:effectLst>
            <a:glow rad="63500">
              <a:schemeClr val="accent6">
                <a:satMod val="175000"/>
                <a:alpha val="40000"/>
              </a:schemeClr>
            </a:glow>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400" b="1" dirty="0" smtClean="0"/>
              <a:t>Установлены Налоговым кодексом и законами субъектов Российской Федерации и обязательны к уплате на соответствующих территориях субъектов РФ,</a:t>
            </a:r>
          </a:p>
          <a:p>
            <a:pPr algn="ctr"/>
            <a:r>
              <a:rPr lang="ru-RU" sz="1400" b="1" dirty="0" smtClean="0"/>
              <a:t>Например:</a:t>
            </a:r>
          </a:p>
          <a:p>
            <a:pPr algn="ctr"/>
            <a:r>
              <a:rPr lang="ru-RU" sz="1400" dirty="0" smtClean="0"/>
              <a:t>Налог на имущество организаций; Транспортный налог.</a:t>
            </a:r>
          </a:p>
          <a:p>
            <a:pPr algn="ctr"/>
            <a:endParaRPr lang="ru-RU" sz="1400" b="1" dirty="0" smtClean="0"/>
          </a:p>
          <a:p>
            <a:pPr algn="ctr"/>
            <a:endParaRPr lang="ru-RU" sz="1400" dirty="0"/>
          </a:p>
        </p:txBody>
      </p:sp>
      <p:sp>
        <p:nvSpPr>
          <p:cNvPr id="19" name="Скругленный прямоугольник 18"/>
          <p:cNvSpPr/>
          <p:nvPr/>
        </p:nvSpPr>
        <p:spPr>
          <a:xfrm>
            <a:off x="8818634" y="3801247"/>
            <a:ext cx="2718188" cy="2975568"/>
          </a:xfrm>
          <a:prstGeom prst="roundRect">
            <a:avLst/>
          </a:prstGeom>
          <a:ln/>
          <a:effectLst>
            <a:glow rad="63500">
              <a:schemeClr val="accent6">
                <a:satMod val="175000"/>
                <a:alpha val="40000"/>
              </a:schemeClr>
            </a:glow>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400" b="1" dirty="0" smtClean="0"/>
              <a:t>Установлены Налоговым кодексом и нормативными актами представительных органов муниципальных образований и обязательны к уплате территориях соответствующих муниципальных образований, например :</a:t>
            </a:r>
          </a:p>
          <a:p>
            <a:pPr algn="ctr"/>
            <a:r>
              <a:rPr lang="ru-RU" sz="1400" dirty="0" smtClean="0"/>
              <a:t>Налог на имущество физических лиц; Земельный налог</a:t>
            </a:r>
          </a:p>
          <a:p>
            <a:pPr algn="ctr"/>
            <a:endParaRPr lang="ru-RU" sz="1400" b="1" dirty="0" smtClean="0"/>
          </a:p>
          <a:p>
            <a:pPr algn="ctr"/>
            <a:endParaRPr lang="ru-RU" sz="1400" dirty="0"/>
          </a:p>
        </p:txBody>
      </p:sp>
      <p:sp>
        <p:nvSpPr>
          <p:cNvPr id="10" name="Номер слайда 9"/>
          <p:cNvSpPr>
            <a:spLocks noGrp="1"/>
          </p:cNvSpPr>
          <p:nvPr>
            <p:ph type="sldNum" sz="quarter" idx="12"/>
          </p:nvPr>
        </p:nvSpPr>
        <p:spPr>
          <a:xfrm>
            <a:off x="9448800" y="6492875"/>
            <a:ext cx="2743200" cy="365125"/>
          </a:xfrm>
        </p:spPr>
        <p:txBody>
          <a:bodyPr/>
          <a:lstStyle/>
          <a:p>
            <a:fld id="{2E383454-522E-4943-91B6-023101BA01B5}" type="slidenum">
              <a:rPr lang="ru-RU" smtClean="0"/>
              <a:t>10</a:t>
            </a:fld>
            <a:endParaRPr lang="ru-RU" dirty="0"/>
          </a:p>
        </p:txBody>
      </p:sp>
    </p:spTree>
    <p:extLst>
      <p:ext uri="{BB962C8B-B14F-4D97-AF65-F5344CB8AC3E}">
        <p14:creationId xmlns:p14="http://schemas.microsoft.com/office/powerpoint/2010/main" val="13407905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Скругленный прямоугольник 63"/>
          <p:cNvSpPr/>
          <p:nvPr/>
        </p:nvSpPr>
        <p:spPr>
          <a:xfrm>
            <a:off x="9108444" y="5520526"/>
            <a:ext cx="1926748" cy="7439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object 2"/>
          <p:cNvSpPr/>
          <p:nvPr/>
        </p:nvSpPr>
        <p:spPr>
          <a:xfrm>
            <a:off x="646" y="9625"/>
            <a:ext cx="12191999" cy="404840"/>
          </a:xfrm>
          <a:prstGeom prst="rect">
            <a:avLst/>
          </a:prstGeom>
          <a:blipFill>
            <a:blip r:embed="rId2" cstate="print"/>
            <a:stretch>
              <a:fillRect/>
            </a:stretch>
          </a:blipFill>
        </p:spPr>
        <p:txBody>
          <a:bodyPr wrap="square" lIns="0" tIns="0" rIns="0" bIns="0" rtlCol="0"/>
          <a:lstStyle/>
          <a:p>
            <a:r>
              <a:rPr lang="ru-RU" sz="2400" b="1" spc="-5" dirty="0" smtClean="0"/>
              <a:t>Глоссарий</a:t>
            </a:r>
          </a:p>
          <a:p>
            <a:endParaRPr lang="ru-RU" sz="700" b="1" spc="-5" dirty="0" smtClean="0">
              <a:cs typeface="Times New Roman" panose="02020603050405020304" pitchFamily="18" charset="0"/>
            </a:endParaRPr>
          </a:p>
          <a:p>
            <a:pPr algn="ctr"/>
            <a:r>
              <a:rPr lang="ru-RU" b="1" dirty="0" smtClean="0">
                <a:effectLst>
                  <a:outerShdw blurRad="38100" dist="38100" dir="2700000" algn="tl">
                    <a:srgbClr val="000000">
                      <a:alpha val="43137"/>
                    </a:srgbClr>
                  </a:outerShdw>
                </a:effectLst>
                <a:cs typeface="Times New Roman" panose="02020603050405020304" pitchFamily="18" charset="0"/>
              </a:rPr>
              <a:t>РАСХОДЫ</a:t>
            </a:r>
            <a:r>
              <a:rPr lang="ru-RU" b="1" dirty="0" smtClean="0">
                <a:effectLst>
                  <a:outerShdw blurRad="38100" dist="38100" dir="2700000" algn="tl">
                    <a:srgbClr val="000000">
                      <a:alpha val="43137"/>
                    </a:srgbClr>
                  </a:outerShdw>
                </a:effectLst>
              </a:rPr>
              <a:t> БЮДЖЕТА –выплачиваемые из бюджета денежные средства, являющихся источниками финансирования дефицита бюджета</a:t>
            </a:r>
            <a:endParaRPr b="1" dirty="0">
              <a:effectLst>
                <a:outerShdw blurRad="38100" dist="38100" dir="2700000" algn="tl">
                  <a:srgbClr val="000000">
                    <a:alpha val="43137"/>
                  </a:srgbClr>
                </a:outerShdw>
              </a:effectLst>
            </a:endParaRPr>
          </a:p>
        </p:txBody>
      </p:sp>
      <p:sp>
        <p:nvSpPr>
          <p:cNvPr id="5" name="TextBox 4"/>
          <p:cNvSpPr txBox="1"/>
          <p:nvPr/>
        </p:nvSpPr>
        <p:spPr>
          <a:xfrm>
            <a:off x="-8147" y="1153408"/>
            <a:ext cx="12191353" cy="1877437"/>
          </a:xfrm>
          <a:prstGeom prst="rect">
            <a:avLst/>
          </a:prstGeom>
          <a:noFill/>
        </p:spPr>
        <p:txBody>
          <a:bodyPr wrap="square" rtlCol="0">
            <a:spAutoFit/>
          </a:bodyPr>
          <a:lstStyle/>
          <a:p>
            <a:r>
              <a:rPr lang="ru-RU" dirty="0" smtClean="0"/>
              <a:t>  </a:t>
            </a:r>
            <a:r>
              <a:rPr lang="ru-RU" sz="1600" b="1" i="1" dirty="0" smtClean="0"/>
              <a:t>Формирование расходов </a:t>
            </a:r>
            <a:r>
              <a:rPr lang="ru-RU" sz="1600" i="1" dirty="0" smtClean="0"/>
              <a:t>осуществляется в соответствии с расходными обязательствами, обусловленными установленным законодательством разграничением полномочий, исполнение которых должно происходить в очередном финансовом году за счет средств соответствующих бюджетов.</a:t>
            </a:r>
          </a:p>
          <a:p>
            <a:r>
              <a:rPr lang="ru-RU" i="1" dirty="0"/>
              <a:t> </a:t>
            </a:r>
            <a:r>
              <a:rPr lang="ru-RU" i="1" dirty="0" smtClean="0"/>
              <a:t>  </a:t>
            </a:r>
            <a:r>
              <a:rPr lang="ru-RU" b="1" i="1" dirty="0" smtClean="0"/>
              <a:t>   </a:t>
            </a:r>
            <a:r>
              <a:rPr lang="ru-RU" sz="1600" b="1" i="1" dirty="0" smtClean="0"/>
              <a:t>Принципы формирования расходов:</a:t>
            </a:r>
          </a:p>
          <a:p>
            <a:pPr marL="285750" indent="-285750">
              <a:buFont typeface="Arial" panose="020B0604020202020204" pitchFamily="34" charset="0"/>
              <a:buChar char="•"/>
            </a:pPr>
            <a:r>
              <a:rPr lang="ru-RU" sz="1600" i="1" dirty="0" smtClean="0"/>
              <a:t>По разделам;</a:t>
            </a:r>
          </a:p>
          <a:p>
            <a:pPr marL="285750" indent="-285750">
              <a:buFont typeface="Arial" panose="020B0604020202020204" pitchFamily="34" charset="0"/>
              <a:buChar char="•"/>
            </a:pPr>
            <a:r>
              <a:rPr lang="ru-RU" sz="1600" i="1" dirty="0" smtClean="0"/>
              <a:t>По ведомствам;</a:t>
            </a:r>
          </a:p>
          <a:p>
            <a:pPr marL="285750" indent="-285750">
              <a:buFont typeface="Arial" panose="020B0604020202020204" pitchFamily="34" charset="0"/>
              <a:buChar char="•"/>
            </a:pPr>
            <a:r>
              <a:rPr lang="ru-RU" sz="1600" i="1" dirty="0" smtClean="0"/>
              <a:t>По муниципальным  программам </a:t>
            </a:r>
            <a:endParaRPr lang="ru-RU" sz="1600" i="1" dirty="0"/>
          </a:p>
        </p:txBody>
      </p:sp>
      <p:sp>
        <p:nvSpPr>
          <p:cNvPr id="6" name="TextBox 5"/>
          <p:cNvSpPr txBox="1"/>
          <p:nvPr/>
        </p:nvSpPr>
        <p:spPr>
          <a:xfrm>
            <a:off x="2485357" y="3419576"/>
            <a:ext cx="6135881" cy="369332"/>
          </a:xfrm>
          <a:prstGeom prst="rect">
            <a:avLst/>
          </a:prstGeom>
          <a:noFill/>
        </p:spPr>
        <p:txBody>
          <a:bodyPr wrap="square" rtlCol="0">
            <a:spAutoFit/>
          </a:bodyPr>
          <a:lstStyle/>
          <a:p>
            <a:pPr algn="ctr"/>
            <a:r>
              <a:rPr lang="ru-RU" b="1" dirty="0" smtClean="0">
                <a:effectLst>
                  <a:outerShdw blurRad="38100" dist="38100" dir="2700000" algn="tl">
                    <a:srgbClr val="000000">
                      <a:alpha val="43137"/>
                    </a:srgbClr>
                  </a:outerShdw>
                </a:effectLst>
              </a:rPr>
              <a:t>Разделы классификации расходов бюджетов</a:t>
            </a:r>
            <a:endParaRPr lang="ru-RU" b="1" dirty="0">
              <a:effectLst>
                <a:outerShdw blurRad="38100" dist="38100" dir="2700000" algn="tl">
                  <a:srgbClr val="000000">
                    <a:alpha val="43137"/>
                  </a:srgbClr>
                </a:outerShdw>
              </a:effectLst>
            </a:endParaRPr>
          </a:p>
        </p:txBody>
      </p:sp>
      <p:grpSp>
        <p:nvGrpSpPr>
          <p:cNvPr id="7" name="Group 101"/>
          <p:cNvGrpSpPr>
            <a:grpSpLocks/>
          </p:cNvGrpSpPr>
          <p:nvPr/>
        </p:nvGrpSpPr>
        <p:grpSpPr bwMode="auto">
          <a:xfrm>
            <a:off x="200047" y="2070094"/>
            <a:ext cx="11793196" cy="4738643"/>
            <a:chOff x="0" y="527"/>
            <a:chExt cx="5760" cy="3657"/>
          </a:xfrm>
        </p:grpSpPr>
        <p:sp>
          <p:nvSpPr>
            <p:cNvPr id="9" name="AutoShape 26"/>
            <p:cNvSpPr>
              <a:spLocks noChangeArrowheads="1"/>
            </p:cNvSpPr>
            <p:nvPr/>
          </p:nvSpPr>
          <p:spPr bwMode="auto">
            <a:xfrm>
              <a:off x="0" y="1842"/>
              <a:ext cx="5760" cy="226"/>
            </a:xfrm>
            <a:prstGeom prst="flowChartAlternateProcess">
              <a:avLst/>
            </a:prstGeom>
            <a:solidFill>
              <a:schemeClr val="accent1"/>
            </a:solidFill>
            <a:ln w="9525">
              <a:solidFill>
                <a:schemeClr val="tx1"/>
              </a:solidFill>
              <a:miter lim="800000"/>
              <a:headEnd/>
              <a:tailEnd/>
            </a:ln>
          </p:spPr>
          <p:txBody>
            <a:bodyPr wrap="none" anchor="ctr"/>
            <a:lstStyle/>
            <a:p>
              <a:pPr algn="ctr"/>
              <a:r>
                <a:rPr lang="ru-RU" b="1" dirty="0">
                  <a:solidFill>
                    <a:schemeClr val="bg1"/>
                  </a:solidFill>
                </a:rPr>
                <a:t>Разделы классификации расходов бюджета</a:t>
              </a:r>
            </a:p>
          </p:txBody>
        </p:sp>
        <p:grpSp>
          <p:nvGrpSpPr>
            <p:cNvPr id="10" name="Group 100"/>
            <p:cNvGrpSpPr>
              <a:grpSpLocks/>
            </p:cNvGrpSpPr>
            <p:nvPr/>
          </p:nvGrpSpPr>
          <p:grpSpPr bwMode="auto">
            <a:xfrm>
              <a:off x="0" y="527"/>
              <a:ext cx="5760" cy="3657"/>
              <a:chOff x="0" y="527"/>
              <a:chExt cx="5760" cy="3657"/>
            </a:xfrm>
          </p:grpSpPr>
          <p:sp>
            <p:nvSpPr>
              <p:cNvPr id="12" name="Text Box 23"/>
              <p:cNvSpPr txBox="1">
                <a:spLocks noChangeArrowheads="1"/>
              </p:cNvSpPr>
              <p:nvPr/>
            </p:nvSpPr>
            <p:spPr bwMode="auto">
              <a:xfrm>
                <a:off x="0" y="527"/>
                <a:ext cx="3606" cy="192"/>
              </a:xfrm>
              <a:prstGeom prst="rect">
                <a:avLst/>
              </a:prstGeom>
              <a:noFill/>
              <a:ln w="9525">
                <a:noFill/>
                <a:miter lim="800000"/>
                <a:headEnd/>
                <a:tailEnd/>
              </a:ln>
            </p:spPr>
            <p:txBody>
              <a:bodyPr>
                <a:spAutoFit/>
              </a:bodyPr>
              <a:lstStyle/>
              <a:p>
                <a:pPr>
                  <a:spcBef>
                    <a:spcPct val="50000"/>
                  </a:spcBef>
                </a:pPr>
                <a:endParaRPr lang="ru-RU"/>
              </a:p>
            </p:txBody>
          </p:sp>
          <p:sp>
            <p:nvSpPr>
              <p:cNvPr id="14" name="AutoShape 31"/>
              <p:cNvSpPr>
                <a:spLocks noChangeArrowheads="1"/>
              </p:cNvSpPr>
              <p:nvPr/>
            </p:nvSpPr>
            <p:spPr bwMode="auto">
              <a:xfrm>
                <a:off x="3069" y="3114"/>
                <a:ext cx="1252" cy="590"/>
              </a:xfrm>
              <a:prstGeom prst="flowChartAlternateProcess">
                <a:avLst/>
              </a:prstGeom>
              <a:solidFill>
                <a:schemeClr val="accent1"/>
              </a:solidFill>
              <a:ln w="9525">
                <a:solidFill>
                  <a:schemeClr val="tx1"/>
                </a:solidFill>
                <a:miter lim="800000"/>
                <a:headEnd/>
                <a:tailEnd/>
              </a:ln>
            </p:spPr>
            <p:txBody>
              <a:bodyPr wrap="none" anchor="ctr"/>
              <a:lstStyle/>
              <a:p>
                <a:pPr algn="ctr"/>
                <a:r>
                  <a:rPr lang="ru-RU" sz="1300" b="1" dirty="0">
                    <a:solidFill>
                      <a:schemeClr val="bg1"/>
                    </a:solidFill>
                  </a:rPr>
                  <a:t>11</a:t>
                </a:r>
              </a:p>
              <a:p>
                <a:pPr algn="ctr"/>
                <a:r>
                  <a:rPr lang="ru-RU" sz="1300" b="1" dirty="0">
                    <a:solidFill>
                      <a:schemeClr val="bg1"/>
                    </a:solidFill>
                  </a:rPr>
                  <a:t> «Физическая</a:t>
                </a:r>
              </a:p>
              <a:p>
                <a:pPr algn="ctr"/>
                <a:r>
                  <a:rPr lang="ru-RU" sz="1300" b="1" dirty="0">
                    <a:solidFill>
                      <a:schemeClr val="bg1"/>
                    </a:solidFill>
                  </a:rPr>
                  <a:t>культура </a:t>
                </a:r>
                <a:r>
                  <a:rPr lang="ru-RU" sz="1300" b="1" dirty="0" smtClean="0">
                    <a:solidFill>
                      <a:schemeClr val="bg1"/>
                    </a:solidFill>
                  </a:rPr>
                  <a:t>и спорт</a:t>
                </a:r>
                <a:r>
                  <a:rPr lang="ru-RU" sz="1300" b="1" dirty="0">
                    <a:solidFill>
                      <a:schemeClr val="bg1"/>
                    </a:solidFill>
                  </a:rPr>
                  <a:t>»</a:t>
                </a:r>
              </a:p>
            </p:txBody>
          </p:sp>
          <p:sp>
            <p:nvSpPr>
              <p:cNvPr id="15" name="AutoShape 32"/>
              <p:cNvSpPr>
                <a:spLocks noChangeArrowheads="1"/>
              </p:cNvSpPr>
              <p:nvPr/>
            </p:nvSpPr>
            <p:spPr bwMode="auto">
              <a:xfrm>
                <a:off x="2212" y="3184"/>
                <a:ext cx="817" cy="499"/>
              </a:xfrm>
              <a:prstGeom prst="flowChartAlternateProcess">
                <a:avLst/>
              </a:prstGeom>
              <a:solidFill>
                <a:schemeClr val="accent1"/>
              </a:solidFill>
              <a:ln w="9525">
                <a:solidFill>
                  <a:schemeClr val="tx1"/>
                </a:solidFill>
                <a:miter lim="800000"/>
                <a:headEnd/>
                <a:tailEnd/>
              </a:ln>
            </p:spPr>
            <p:txBody>
              <a:bodyPr wrap="none" anchor="ctr"/>
              <a:lstStyle/>
              <a:p>
                <a:pPr algn="ctr"/>
                <a:r>
                  <a:rPr lang="ru-RU" sz="1300" b="1" dirty="0">
                    <a:solidFill>
                      <a:schemeClr val="bg1"/>
                    </a:solidFill>
                  </a:rPr>
                  <a:t>10 «Социальная</a:t>
                </a:r>
              </a:p>
              <a:p>
                <a:pPr algn="ctr"/>
                <a:r>
                  <a:rPr lang="ru-RU" sz="1300" b="1" dirty="0">
                    <a:solidFill>
                      <a:schemeClr val="bg1"/>
                    </a:solidFill>
                  </a:rPr>
                  <a:t>политика»</a:t>
                </a:r>
              </a:p>
            </p:txBody>
          </p:sp>
          <p:sp>
            <p:nvSpPr>
              <p:cNvPr id="16" name="AutoShape 38"/>
              <p:cNvSpPr>
                <a:spLocks noChangeArrowheads="1"/>
              </p:cNvSpPr>
              <p:nvPr/>
            </p:nvSpPr>
            <p:spPr bwMode="auto">
              <a:xfrm>
                <a:off x="3100" y="3748"/>
                <a:ext cx="2660" cy="436"/>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grpSp>
            <p:nvGrpSpPr>
              <p:cNvPr id="17" name="Group 43"/>
              <p:cNvGrpSpPr>
                <a:grpSpLocks/>
              </p:cNvGrpSpPr>
              <p:nvPr/>
            </p:nvGrpSpPr>
            <p:grpSpPr bwMode="auto">
              <a:xfrm>
                <a:off x="68" y="2205"/>
                <a:ext cx="748" cy="817"/>
                <a:chOff x="113" y="2205"/>
                <a:chExt cx="829" cy="817"/>
              </a:xfrm>
            </p:grpSpPr>
            <p:sp>
              <p:nvSpPr>
                <p:cNvPr id="61" name="AutoShape 27"/>
                <p:cNvSpPr>
                  <a:spLocks noChangeArrowheads="1"/>
                </p:cNvSpPr>
                <p:nvPr/>
              </p:nvSpPr>
              <p:spPr bwMode="auto">
                <a:xfrm>
                  <a:off x="113" y="2205"/>
                  <a:ext cx="817"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62" name="Text Box 42"/>
                <p:cNvSpPr txBox="1">
                  <a:spLocks noChangeArrowheads="1"/>
                </p:cNvSpPr>
                <p:nvPr/>
              </p:nvSpPr>
              <p:spPr bwMode="auto">
                <a:xfrm>
                  <a:off x="113" y="2251"/>
                  <a:ext cx="829" cy="558"/>
                </a:xfrm>
                <a:prstGeom prst="rect">
                  <a:avLst/>
                </a:prstGeom>
                <a:noFill/>
                <a:ln w="9525">
                  <a:noFill/>
                  <a:miter lim="800000"/>
                  <a:headEnd/>
                  <a:tailEnd/>
                </a:ln>
              </p:spPr>
              <p:txBody>
                <a:bodyPr>
                  <a:spAutoFit/>
                </a:bodyPr>
                <a:lstStyle/>
                <a:p>
                  <a:pPr algn="ctr"/>
                  <a:r>
                    <a:rPr lang="ru-RU" sz="1300" b="1">
                      <a:solidFill>
                        <a:schemeClr val="bg1"/>
                      </a:solidFill>
                    </a:rPr>
                    <a:t>01 «Общегосу                                                            дарственные вопросы»</a:t>
                  </a:r>
                </a:p>
              </p:txBody>
            </p:sp>
          </p:grpSp>
          <p:grpSp>
            <p:nvGrpSpPr>
              <p:cNvPr id="18" name="Group 44"/>
              <p:cNvGrpSpPr>
                <a:grpSpLocks/>
              </p:cNvGrpSpPr>
              <p:nvPr/>
            </p:nvGrpSpPr>
            <p:grpSpPr bwMode="auto">
              <a:xfrm>
                <a:off x="862" y="2205"/>
                <a:ext cx="771" cy="817"/>
                <a:chOff x="-9" y="2205"/>
                <a:chExt cx="829" cy="817"/>
              </a:xfrm>
            </p:grpSpPr>
            <p:sp>
              <p:nvSpPr>
                <p:cNvPr id="59" name="AutoShape 45"/>
                <p:cNvSpPr>
                  <a:spLocks noChangeArrowheads="1"/>
                </p:cNvSpPr>
                <p:nvPr/>
              </p:nvSpPr>
              <p:spPr bwMode="auto">
                <a:xfrm>
                  <a:off x="3" y="2205"/>
                  <a:ext cx="817"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60" name="Text Box 46"/>
                <p:cNvSpPr txBox="1">
                  <a:spLocks noChangeArrowheads="1"/>
                </p:cNvSpPr>
                <p:nvPr/>
              </p:nvSpPr>
              <p:spPr bwMode="auto">
                <a:xfrm>
                  <a:off x="-9" y="2281"/>
                  <a:ext cx="829" cy="683"/>
                </a:xfrm>
                <a:prstGeom prst="rect">
                  <a:avLst/>
                </a:prstGeom>
                <a:noFill/>
                <a:ln w="9525">
                  <a:noFill/>
                  <a:miter lim="800000"/>
                  <a:headEnd/>
                  <a:tailEnd/>
                </a:ln>
              </p:spPr>
              <p:txBody>
                <a:bodyPr>
                  <a:spAutoFit/>
                </a:bodyPr>
                <a:lstStyle/>
                <a:p>
                  <a:pPr algn="ctr"/>
                  <a:r>
                    <a:rPr lang="ru-RU" sz="1300" b="1" dirty="0">
                      <a:solidFill>
                        <a:schemeClr val="bg1"/>
                      </a:solidFill>
                    </a:rPr>
                    <a:t>02 «Национальная</a:t>
                  </a:r>
                </a:p>
                <a:p>
                  <a:pPr algn="ctr"/>
                  <a:r>
                    <a:rPr lang="ru-RU" sz="1300" b="1" dirty="0">
                      <a:solidFill>
                        <a:schemeClr val="bg1"/>
                      </a:solidFill>
                    </a:rPr>
                    <a:t>оборона»</a:t>
                  </a:r>
                </a:p>
                <a:p>
                  <a:pPr algn="ctr"/>
                  <a:endParaRPr lang="ru-RU" sz="1300" b="1" dirty="0">
                    <a:solidFill>
                      <a:schemeClr val="bg1"/>
                    </a:solidFill>
                  </a:endParaRPr>
                </a:p>
              </p:txBody>
            </p:sp>
          </p:grpSp>
          <p:grpSp>
            <p:nvGrpSpPr>
              <p:cNvPr id="19" name="Group 47"/>
              <p:cNvGrpSpPr>
                <a:grpSpLocks/>
              </p:cNvGrpSpPr>
              <p:nvPr/>
            </p:nvGrpSpPr>
            <p:grpSpPr bwMode="auto">
              <a:xfrm flipH="1">
                <a:off x="1765" y="2160"/>
                <a:ext cx="964" cy="917"/>
                <a:chOff x="169" y="2164"/>
                <a:chExt cx="881" cy="825"/>
              </a:xfrm>
            </p:grpSpPr>
            <p:sp>
              <p:nvSpPr>
                <p:cNvPr id="57" name="AutoShape 48"/>
                <p:cNvSpPr>
                  <a:spLocks noChangeArrowheads="1"/>
                </p:cNvSpPr>
                <p:nvPr/>
              </p:nvSpPr>
              <p:spPr bwMode="auto">
                <a:xfrm>
                  <a:off x="169" y="2220"/>
                  <a:ext cx="881" cy="746"/>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58" name="Text Box 49"/>
                <p:cNvSpPr txBox="1">
                  <a:spLocks noChangeArrowheads="1"/>
                </p:cNvSpPr>
                <p:nvPr/>
              </p:nvSpPr>
              <p:spPr bwMode="auto">
                <a:xfrm>
                  <a:off x="169" y="2164"/>
                  <a:ext cx="881" cy="825"/>
                </a:xfrm>
                <a:prstGeom prst="rect">
                  <a:avLst/>
                </a:prstGeom>
                <a:noFill/>
                <a:ln w="9525">
                  <a:noFill/>
                  <a:miter lim="800000"/>
                  <a:headEnd/>
                  <a:tailEnd/>
                </a:ln>
              </p:spPr>
              <p:txBody>
                <a:bodyPr wrap="square">
                  <a:spAutoFit/>
                </a:bodyPr>
                <a:lstStyle/>
                <a:p>
                  <a:pPr algn="ctr"/>
                  <a:r>
                    <a:rPr lang="ru-RU" sz="1300" b="1" dirty="0">
                      <a:solidFill>
                        <a:schemeClr val="bg1"/>
                      </a:solidFill>
                    </a:rPr>
                    <a:t>03</a:t>
                  </a:r>
                </a:p>
                <a:p>
                  <a:pPr algn="ctr"/>
                  <a:r>
                    <a:rPr lang="ru-RU" sz="1300" b="1" dirty="0">
                      <a:solidFill>
                        <a:schemeClr val="bg1"/>
                      </a:solidFill>
                    </a:rPr>
                    <a:t>«Национальная</a:t>
                  </a:r>
                </a:p>
                <a:p>
                  <a:pPr algn="ctr"/>
                  <a:r>
                    <a:rPr lang="ru-RU" sz="1300" b="1" dirty="0">
                      <a:solidFill>
                        <a:schemeClr val="bg1"/>
                      </a:solidFill>
                    </a:rPr>
                    <a:t>безопасность и</a:t>
                  </a:r>
                </a:p>
                <a:p>
                  <a:pPr algn="ctr"/>
                  <a:r>
                    <a:rPr lang="ru-RU" sz="1300" b="1" dirty="0">
                      <a:solidFill>
                        <a:schemeClr val="bg1"/>
                      </a:solidFill>
                    </a:rPr>
                    <a:t>правоохранительная</a:t>
                  </a:r>
                </a:p>
                <a:p>
                  <a:pPr algn="ctr"/>
                  <a:r>
                    <a:rPr lang="ru-RU" sz="1300" b="1" dirty="0">
                      <a:solidFill>
                        <a:schemeClr val="bg1"/>
                      </a:solidFill>
                    </a:rPr>
                    <a:t>деятельность»</a:t>
                  </a:r>
                </a:p>
              </p:txBody>
            </p:sp>
          </p:grpSp>
          <p:grpSp>
            <p:nvGrpSpPr>
              <p:cNvPr id="20" name="Group 61"/>
              <p:cNvGrpSpPr>
                <a:grpSpLocks/>
              </p:cNvGrpSpPr>
              <p:nvPr/>
            </p:nvGrpSpPr>
            <p:grpSpPr bwMode="auto">
              <a:xfrm>
                <a:off x="2729" y="2234"/>
                <a:ext cx="906" cy="817"/>
                <a:chOff x="3171" y="2234"/>
                <a:chExt cx="998" cy="817"/>
              </a:xfrm>
            </p:grpSpPr>
            <p:grpSp>
              <p:nvGrpSpPr>
                <p:cNvPr id="53" name="Group 50"/>
                <p:cNvGrpSpPr>
                  <a:grpSpLocks/>
                </p:cNvGrpSpPr>
                <p:nvPr/>
              </p:nvGrpSpPr>
              <p:grpSpPr bwMode="auto">
                <a:xfrm>
                  <a:off x="3198" y="2234"/>
                  <a:ext cx="940" cy="817"/>
                  <a:chOff x="-52" y="2234"/>
                  <a:chExt cx="859" cy="817"/>
                </a:xfrm>
              </p:grpSpPr>
              <p:sp>
                <p:nvSpPr>
                  <p:cNvPr id="55" name="AutoShape 51"/>
                  <p:cNvSpPr>
                    <a:spLocks noChangeArrowheads="1"/>
                  </p:cNvSpPr>
                  <p:nvPr/>
                </p:nvSpPr>
                <p:spPr bwMode="auto">
                  <a:xfrm>
                    <a:off x="-52" y="2234"/>
                    <a:ext cx="858"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56" name="Text Box 52"/>
                  <p:cNvSpPr txBox="1">
                    <a:spLocks noChangeArrowheads="1"/>
                  </p:cNvSpPr>
                  <p:nvPr/>
                </p:nvSpPr>
                <p:spPr bwMode="auto">
                  <a:xfrm>
                    <a:off x="-22" y="2251"/>
                    <a:ext cx="829" cy="192"/>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54" name="Text Box 56"/>
                <p:cNvSpPr txBox="1">
                  <a:spLocks noChangeArrowheads="1"/>
                </p:cNvSpPr>
                <p:nvPr/>
              </p:nvSpPr>
              <p:spPr bwMode="auto">
                <a:xfrm>
                  <a:off x="3171" y="2306"/>
                  <a:ext cx="998" cy="558"/>
                </a:xfrm>
                <a:prstGeom prst="rect">
                  <a:avLst/>
                </a:prstGeom>
                <a:noFill/>
                <a:ln w="9525">
                  <a:noFill/>
                  <a:miter lim="800000"/>
                  <a:headEnd/>
                  <a:tailEnd/>
                </a:ln>
              </p:spPr>
              <p:txBody>
                <a:bodyPr>
                  <a:spAutoFit/>
                </a:bodyPr>
                <a:lstStyle/>
                <a:p>
                  <a:pPr algn="ctr"/>
                  <a:r>
                    <a:rPr lang="ru-RU" sz="1300" b="1" dirty="0">
                      <a:solidFill>
                        <a:schemeClr val="bg1"/>
                      </a:solidFill>
                    </a:rPr>
                    <a:t>04 «Национальная</a:t>
                  </a:r>
                </a:p>
                <a:p>
                  <a:pPr algn="ctr"/>
                  <a:r>
                    <a:rPr lang="ru-RU" sz="1300" b="1" dirty="0">
                      <a:solidFill>
                        <a:schemeClr val="bg1"/>
                      </a:solidFill>
                    </a:rPr>
                    <a:t>экономика»</a:t>
                  </a:r>
                </a:p>
                <a:p>
                  <a:pPr algn="ctr"/>
                  <a:r>
                    <a:rPr lang="ru-RU" sz="1300" dirty="0">
                      <a:solidFill>
                        <a:schemeClr val="bg1"/>
                      </a:solidFill>
                    </a:rPr>
                    <a:t> </a:t>
                  </a:r>
                </a:p>
              </p:txBody>
            </p:sp>
          </p:grpSp>
          <p:grpSp>
            <p:nvGrpSpPr>
              <p:cNvPr id="21" name="Group 62"/>
              <p:cNvGrpSpPr>
                <a:grpSpLocks/>
              </p:cNvGrpSpPr>
              <p:nvPr/>
            </p:nvGrpSpPr>
            <p:grpSpPr bwMode="auto">
              <a:xfrm>
                <a:off x="3741" y="2200"/>
                <a:ext cx="956" cy="817"/>
                <a:chOff x="3177" y="2200"/>
                <a:chExt cx="1109" cy="817"/>
              </a:xfrm>
            </p:grpSpPr>
            <p:grpSp>
              <p:nvGrpSpPr>
                <p:cNvPr id="49" name="Group 63"/>
                <p:cNvGrpSpPr>
                  <a:grpSpLocks/>
                </p:cNvGrpSpPr>
                <p:nvPr/>
              </p:nvGrpSpPr>
              <p:grpSpPr bwMode="auto">
                <a:xfrm>
                  <a:off x="3177" y="2200"/>
                  <a:ext cx="1109" cy="817"/>
                  <a:chOff x="-72" y="2200"/>
                  <a:chExt cx="1014" cy="817"/>
                </a:xfrm>
              </p:grpSpPr>
              <p:sp>
                <p:nvSpPr>
                  <p:cNvPr id="51" name="AutoShape 64"/>
                  <p:cNvSpPr>
                    <a:spLocks noChangeArrowheads="1"/>
                  </p:cNvSpPr>
                  <p:nvPr/>
                </p:nvSpPr>
                <p:spPr bwMode="auto">
                  <a:xfrm>
                    <a:off x="-72" y="2200"/>
                    <a:ext cx="998"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52" name="Text Box 65"/>
                  <p:cNvSpPr txBox="1">
                    <a:spLocks noChangeArrowheads="1"/>
                  </p:cNvSpPr>
                  <p:nvPr/>
                </p:nvSpPr>
                <p:spPr bwMode="auto">
                  <a:xfrm>
                    <a:off x="113" y="2251"/>
                    <a:ext cx="829" cy="192"/>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50" name="Text Box 66"/>
                <p:cNvSpPr txBox="1">
                  <a:spLocks noChangeArrowheads="1"/>
                </p:cNvSpPr>
                <p:nvPr/>
              </p:nvSpPr>
              <p:spPr bwMode="auto">
                <a:xfrm>
                  <a:off x="3224" y="2312"/>
                  <a:ext cx="998" cy="558"/>
                </a:xfrm>
                <a:prstGeom prst="rect">
                  <a:avLst/>
                </a:prstGeom>
                <a:noFill/>
                <a:ln w="9525">
                  <a:noFill/>
                  <a:miter lim="800000"/>
                  <a:headEnd/>
                  <a:tailEnd/>
                </a:ln>
              </p:spPr>
              <p:txBody>
                <a:bodyPr>
                  <a:spAutoFit/>
                </a:bodyPr>
                <a:lstStyle/>
                <a:p>
                  <a:pPr algn="ctr"/>
                  <a:r>
                    <a:rPr lang="ru-RU" sz="1300" b="1" dirty="0">
                      <a:solidFill>
                        <a:schemeClr val="bg1"/>
                      </a:solidFill>
                    </a:rPr>
                    <a:t>05 «Жилищно-коммунальное хозяйство»</a:t>
                  </a:r>
                </a:p>
                <a:p>
                  <a:pPr algn="ctr"/>
                  <a:r>
                    <a:rPr lang="ru-RU" sz="1300" dirty="0">
                      <a:solidFill>
                        <a:schemeClr val="bg1"/>
                      </a:solidFill>
                    </a:rPr>
                    <a:t> </a:t>
                  </a:r>
                </a:p>
              </p:txBody>
            </p:sp>
          </p:grpSp>
          <p:grpSp>
            <p:nvGrpSpPr>
              <p:cNvPr id="22" name="Group 67"/>
              <p:cNvGrpSpPr>
                <a:grpSpLocks/>
              </p:cNvGrpSpPr>
              <p:nvPr/>
            </p:nvGrpSpPr>
            <p:grpSpPr bwMode="auto">
              <a:xfrm>
                <a:off x="4785" y="2205"/>
                <a:ext cx="862" cy="680"/>
                <a:chOff x="3334" y="2205"/>
                <a:chExt cx="998" cy="817"/>
              </a:xfrm>
            </p:grpSpPr>
            <p:grpSp>
              <p:nvGrpSpPr>
                <p:cNvPr id="45" name="Group 68"/>
                <p:cNvGrpSpPr>
                  <a:grpSpLocks/>
                </p:cNvGrpSpPr>
                <p:nvPr/>
              </p:nvGrpSpPr>
              <p:grpSpPr bwMode="auto">
                <a:xfrm>
                  <a:off x="3379" y="2205"/>
                  <a:ext cx="907" cy="817"/>
                  <a:chOff x="113" y="2205"/>
                  <a:chExt cx="829" cy="817"/>
                </a:xfrm>
              </p:grpSpPr>
              <p:sp>
                <p:nvSpPr>
                  <p:cNvPr id="47" name="AutoShape 69"/>
                  <p:cNvSpPr>
                    <a:spLocks noChangeArrowheads="1"/>
                  </p:cNvSpPr>
                  <p:nvPr/>
                </p:nvSpPr>
                <p:spPr bwMode="auto">
                  <a:xfrm>
                    <a:off x="113" y="2205"/>
                    <a:ext cx="817"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48" name="Text Box 70"/>
                  <p:cNvSpPr txBox="1">
                    <a:spLocks noChangeArrowheads="1"/>
                  </p:cNvSpPr>
                  <p:nvPr/>
                </p:nvSpPr>
                <p:spPr bwMode="auto">
                  <a:xfrm>
                    <a:off x="113" y="2251"/>
                    <a:ext cx="829" cy="230"/>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46" name="Text Box 71"/>
                <p:cNvSpPr txBox="1">
                  <a:spLocks noChangeArrowheads="1"/>
                </p:cNvSpPr>
                <p:nvPr/>
              </p:nvSpPr>
              <p:spPr bwMode="auto">
                <a:xfrm>
                  <a:off x="3334" y="2296"/>
                  <a:ext cx="998" cy="682"/>
                </a:xfrm>
                <a:prstGeom prst="rect">
                  <a:avLst/>
                </a:prstGeom>
                <a:noFill/>
                <a:ln w="9525">
                  <a:noFill/>
                  <a:miter lim="800000"/>
                  <a:headEnd/>
                  <a:tailEnd/>
                </a:ln>
              </p:spPr>
              <p:txBody>
                <a:bodyPr>
                  <a:spAutoFit/>
                </a:bodyPr>
                <a:lstStyle/>
                <a:p>
                  <a:pPr algn="ctr"/>
                  <a:r>
                    <a:rPr lang="ru-RU" sz="1300" b="1" dirty="0">
                      <a:solidFill>
                        <a:schemeClr val="bg1"/>
                      </a:solidFill>
                    </a:rPr>
                    <a:t>06 «Охрана </a:t>
                  </a:r>
                </a:p>
                <a:p>
                  <a:pPr algn="ctr"/>
                  <a:r>
                    <a:rPr lang="ru-RU" sz="1300" b="1" dirty="0">
                      <a:solidFill>
                        <a:schemeClr val="bg1"/>
                      </a:solidFill>
                    </a:rPr>
                    <a:t>окружающей</a:t>
                  </a:r>
                </a:p>
                <a:p>
                  <a:pPr algn="ctr"/>
                  <a:r>
                    <a:rPr lang="ru-RU" sz="1300" b="1" dirty="0">
                      <a:solidFill>
                        <a:schemeClr val="bg1"/>
                      </a:solidFill>
                    </a:rPr>
                    <a:t>среды»</a:t>
                  </a:r>
                </a:p>
                <a:p>
                  <a:pPr algn="ctr"/>
                  <a:r>
                    <a:rPr lang="ru-RU" dirty="0">
                      <a:solidFill>
                        <a:schemeClr val="bg1"/>
                      </a:solidFill>
                    </a:rPr>
                    <a:t> </a:t>
                  </a:r>
                </a:p>
              </p:txBody>
            </p:sp>
          </p:grpSp>
          <p:grpSp>
            <p:nvGrpSpPr>
              <p:cNvPr id="23" name="Group 72"/>
              <p:cNvGrpSpPr>
                <a:grpSpLocks/>
              </p:cNvGrpSpPr>
              <p:nvPr/>
            </p:nvGrpSpPr>
            <p:grpSpPr bwMode="auto">
              <a:xfrm>
                <a:off x="147" y="3109"/>
                <a:ext cx="1056" cy="544"/>
                <a:chOff x="3179" y="2132"/>
                <a:chExt cx="1107" cy="817"/>
              </a:xfrm>
            </p:grpSpPr>
            <p:grpSp>
              <p:nvGrpSpPr>
                <p:cNvPr id="41" name="Group 73"/>
                <p:cNvGrpSpPr>
                  <a:grpSpLocks/>
                </p:cNvGrpSpPr>
                <p:nvPr/>
              </p:nvGrpSpPr>
              <p:grpSpPr bwMode="auto">
                <a:xfrm>
                  <a:off x="3231" y="2132"/>
                  <a:ext cx="1055" cy="817"/>
                  <a:chOff x="-22" y="2132"/>
                  <a:chExt cx="964" cy="817"/>
                </a:xfrm>
              </p:grpSpPr>
              <p:sp>
                <p:nvSpPr>
                  <p:cNvPr id="43" name="AutoShape 74"/>
                  <p:cNvSpPr>
                    <a:spLocks noChangeArrowheads="1"/>
                  </p:cNvSpPr>
                  <p:nvPr/>
                </p:nvSpPr>
                <p:spPr bwMode="auto">
                  <a:xfrm>
                    <a:off x="-22" y="2132"/>
                    <a:ext cx="817"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44" name="Text Box 75"/>
                  <p:cNvSpPr txBox="1">
                    <a:spLocks noChangeArrowheads="1"/>
                  </p:cNvSpPr>
                  <p:nvPr/>
                </p:nvSpPr>
                <p:spPr bwMode="auto">
                  <a:xfrm>
                    <a:off x="113" y="2252"/>
                    <a:ext cx="829" cy="288"/>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42" name="Text Box 76"/>
                <p:cNvSpPr txBox="1">
                  <a:spLocks noChangeArrowheads="1"/>
                </p:cNvSpPr>
                <p:nvPr/>
              </p:nvSpPr>
              <p:spPr bwMode="auto">
                <a:xfrm>
                  <a:off x="3179" y="2263"/>
                  <a:ext cx="998" cy="476"/>
                </a:xfrm>
                <a:prstGeom prst="rect">
                  <a:avLst/>
                </a:prstGeom>
                <a:noFill/>
                <a:ln w="9525">
                  <a:noFill/>
                  <a:miter lim="800000"/>
                  <a:headEnd/>
                  <a:tailEnd/>
                </a:ln>
              </p:spPr>
              <p:txBody>
                <a:bodyPr>
                  <a:spAutoFit/>
                </a:bodyPr>
                <a:lstStyle/>
                <a:p>
                  <a:pPr algn="ctr"/>
                  <a:r>
                    <a:rPr lang="ru-RU" sz="1300" b="1" dirty="0">
                      <a:solidFill>
                        <a:schemeClr val="bg1"/>
                      </a:solidFill>
                    </a:rPr>
                    <a:t>07 «Образование»</a:t>
                  </a:r>
                  <a:r>
                    <a:rPr lang="ru-RU" dirty="0">
                      <a:solidFill>
                        <a:schemeClr val="bg1"/>
                      </a:solidFill>
                    </a:rPr>
                    <a:t> </a:t>
                  </a:r>
                </a:p>
              </p:txBody>
            </p:sp>
          </p:grpSp>
          <p:grpSp>
            <p:nvGrpSpPr>
              <p:cNvPr id="24" name="Group 77"/>
              <p:cNvGrpSpPr>
                <a:grpSpLocks/>
              </p:cNvGrpSpPr>
              <p:nvPr/>
            </p:nvGrpSpPr>
            <p:grpSpPr bwMode="auto">
              <a:xfrm>
                <a:off x="1061" y="3114"/>
                <a:ext cx="1272" cy="680"/>
                <a:chOff x="3069" y="2152"/>
                <a:chExt cx="1217" cy="817"/>
              </a:xfrm>
            </p:grpSpPr>
            <p:grpSp>
              <p:nvGrpSpPr>
                <p:cNvPr id="37" name="Group 78"/>
                <p:cNvGrpSpPr>
                  <a:grpSpLocks/>
                </p:cNvGrpSpPr>
                <p:nvPr/>
              </p:nvGrpSpPr>
              <p:grpSpPr bwMode="auto">
                <a:xfrm>
                  <a:off x="3091" y="2152"/>
                  <a:ext cx="1195" cy="817"/>
                  <a:chOff x="-150" y="2152"/>
                  <a:chExt cx="1092" cy="817"/>
                </a:xfrm>
              </p:grpSpPr>
              <p:sp>
                <p:nvSpPr>
                  <p:cNvPr id="39" name="AutoShape 79"/>
                  <p:cNvSpPr>
                    <a:spLocks noChangeArrowheads="1"/>
                  </p:cNvSpPr>
                  <p:nvPr/>
                </p:nvSpPr>
                <p:spPr bwMode="auto">
                  <a:xfrm>
                    <a:off x="-150" y="2152"/>
                    <a:ext cx="892"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40" name="Text Box 80"/>
                  <p:cNvSpPr txBox="1">
                    <a:spLocks noChangeArrowheads="1"/>
                  </p:cNvSpPr>
                  <p:nvPr/>
                </p:nvSpPr>
                <p:spPr bwMode="auto">
                  <a:xfrm>
                    <a:off x="113" y="2251"/>
                    <a:ext cx="829" cy="230"/>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38" name="Text Box 81"/>
                <p:cNvSpPr txBox="1">
                  <a:spLocks noChangeArrowheads="1"/>
                </p:cNvSpPr>
                <p:nvPr/>
              </p:nvSpPr>
              <p:spPr bwMode="auto">
                <a:xfrm>
                  <a:off x="3069" y="2296"/>
                  <a:ext cx="998" cy="370"/>
                </a:xfrm>
                <a:prstGeom prst="rect">
                  <a:avLst/>
                </a:prstGeom>
                <a:noFill/>
                <a:ln w="9525">
                  <a:noFill/>
                  <a:miter lim="800000"/>
                  <a:headEnd/>
                  <a:tailEnd/>
                </a:ln>
              </p:spPr>
              <p:txBody>
                <a:bodyPr>
                  <a:spAutoFit/>
                </a:bodyPr>
                <a:lstStyle/>
                <a:p>
                  <a:pPr algn="ctr"/>
                  <a:r>
                    <a:rPr lang="ru-RU" sz="1300" b="1" dirty="0">
                      <a:solidFill>
                        <a:schemeClr val="bg1"/>
                      </a:solidFill>
                    </a:rPr>
                    <a:t>08 «Культура,</a:t>
                  </a:r>
                </a:p>
                <a:p>
                  <a:pPr algn="ctr"/>
                  <a:r>
                    <a:rPr lang="ru-RU" sz="1300" b="1" dirty="0">
                      <a:solidFill>
                        <a:schemeClr val="bg1"/>
                      </a:solidFill>
                    </a:rPr>
                    <a:t>кинематография»</a:t>
                  </a:r>
                </a:p>
              </p:txBody>
            </p:sp>
          </p:grpSp>
          <p:sp>
            <p:nvSpPr>
              <p:cNvPr id="25" name="Text Box 87"/>
              <p:cNvSpPr txBox="1">
                <a:spLocks noChangeArrowheads="1"/>
              </p:cNvSpPr>
              <p:nvPr/>
            </p:nvSpPr>
            <p:spPr bwMode="auto">
              <a:xfrm>
                <a:off x="3243" y="3748"/>
                <a:ext cx="2449" cy="436"/>
              </a:xfrm>
              <a:prstGeom prst="rect">
                <a:avLst/>
              </a:prstGeom>
              <a:noFill/>
              <a:ln w="9525">
                <a:noFill/>
                <a:miter lim="800000"/>
                <a:headEnd/>
                <a:tailEnd/>
              </a:ln>
            </p:spPr>
            <p:txBody>
              <a:bodyPr wrap="square">
                <a:spAutoFit/>
              </a:bodyPr>
              <a:lstStyle/>
              <a:p>
                <a:pPr algn="ctr">
                  <a:spcBef>
                    <a:spcPct val="50000"/>
                  </a:spcBef>
                </a:pPr>
                <a:r>
                  <a:rPr lang="ru-RU" sz="1300" b="1" dirty="0">
                    <a:solidFill>
                      <a:schemeClr val="bg1"/>
                    </a:solidFill>
                  </a:rPr>
                  <a:t>14 «Межбюджетные трансферты общего характера бюджетам субъектов Российской Федерации и муниципальных образований</a:t>
                </a:r>
              </a:p>
            </p:txBody>
          </p:sp>
          <p:sp>
            <p:nvSpPr>
              <p:cNvPr id="26" name="Line 88"/>
              <p:cNvSpPr>
                <a:spLocks noChangeShapeType="1"/>
              </p:cNvSpPr>
              <p:nvPr/>
            </p:nvSpPr>
            <p:spPr bwMode="auto">
              <a:xfrm flipV="1">
                <a:off x="431" y="2069"/>
                <a:ext cx="0" cy="136"/>
              </a:xfrm>
              <a:prstGeom prst="line">
                <a:avLst/>
              </a:prstGeom>
              <a:noFill/>
              <a:ln w="9525">
                <a:solidFill>
                  <a:schemeClr val="tx1"/>
                </a:solidFill>
                <a:round/>
                <a:headEnd/>
                <a:tailEnd/>
              </a:ln>
            </p:spPr>
            <p:txBody>
              <a:bodyPr/>
              <a:lstStyle/>
              <a:p>
                <a:endParaRPr lang="ru-RU"/>
              </a:p>
            </p:txBody>
          </p:sp>
          <p:sp>
            <p:nvSpPr>
              <p:cNvPr id="27" name="Line 89"/>
              <p:cNvSpPr>
                <a:spLocks noChangeShapeType="1"/>
              </p:cNvSpPr>
              <p:nvPr/>
            </p:nvSpPr>
            <p:spPr bwMode="auto">
              <a:xfrm flipV="1">
                <a:off x="825" y="2069"/>
                <a:ext cx="0" cy="1040"/>
              </a:xfrm>
              <a:prstGeom prst="line">
                <a:avLst/>
              </a:prstGeom>
              <a:noFill/>
              <a:ln w="9525">
                <a:solidFill>
                  <a:schemeClr val="tx1"/>
                </a:solidFill>
                <a:round/>
                <a:headEnd/>
                <a:tailEnd/>
              </a:ln>
            </p:spPr>
            <p:txBody>
              <a:bodyPr/>
              <a:lstStyle/>
              <a:p>
                <a:endParaRPr lang="ru-RU"/>
              </a:p>
            </p:txBody>
          </p:sp>
          <p:sp>
            <p:nvSpPr>
              <p:cNvPr id="28" name="Line 90"/>
              <p:cNvSpPr>
                <a:spLocks noChangeShapeType="1"/>
              </p:cNvSpPr>
              <p:nvPr/>
            </p:nvSpPr>
            <p:spPr bwMode="auto">
              <a:xfrm flipV="1">
                <a:off x="1338" y="2069"/>
                <a:ext cx="0" cy="136"/>
              </a:xfrm>
              <a:prstGeom prst="line">
                <a:avLst/>
              </a:prstGeom>
              <a:noFill/>
              <a:ln w="9525">
                <a:solidFill>
                  <a:schemeClr val="tx1"/>
                </a:solidFill>
                <a:round/>
                <a:headEnd/>
                <a:tailEnd/>
              </a:ln>
            </p:spPr>
            <p:txBody>
              <a:bodyPr/>
              <a:lstStyle/>
              <a:p>
                <a:endParaRPr lang="ru-RU"/>
              </a:p>
            </p:txBody>
          </p:sp>
          <p:sp>
            <p:nvSpPr>
              <p:cNvPr id="29" name="Line 91"/>
              <p:cNvSpPr>
                <a:spLocks noChangeShapeType="1"/>
              </p:cNvSpPr>
              <p:nvPr/>
            </p:nvSpPr>
            <p:spPr bwMode="auto">
              <a:xfrm flipV="1">
                <a:off x="1694" y="2046"/>
                <a:ext cx="0" cy="1089"/>
              </a:xfrm>
              <a:prstGeom prst="line">
                <a:avLst/>
              </a:prstGeom>
              <a:noFill/>
              <a:ln w="9525">
                <a:solidFill>
                  <a:schemeClr val="tx1"/>
                </a:solidFill>
                <a:round/>
                <a:headEnd/>
                <a:tailEnd/>
              </a:ln>
            </p:spPr>
            <p:txBody>
              <a:bodyPr/>
              <a:lstStyle/>
              <a:p>
                <a:endParaRPr lang="ru-RU"/>
              </a:p>
            </p:txBody>
          </p:sp>
          <p:sp>
            <p:nvSpPr>
              <p:cNvPr id="30" name="Line 92"/>
              <p:cNvSpPr>
                <a:spLocks noChangeShapeType="1"/>
              </p:cNvSpPr>
              <p:nvPr/>
            </p:nvSpPr>
            <p:spPr bwMode="auto">
              <a:xfrm flipV="1">
                <a:off x="2157" y="2068"/>
                <a:ext cx="0" cy="136"/>
              </a:xfrm>
              <a:prstGeom prst="line">
                <a:avLst/>
              </a:prstGeom>
              <a:noFill/>
              <a:ln w="9525">
                <a:solidFill>
                  <a:schemeClr val="tx1"/>
                </a:solidFill>
                <a:round/>
                <a:headEnd/>
                <a:tailEnd/>
              </a:ln>
            </p:spPr>
            <p:txBody>
              <a:bodyPr/>
              <a:lstStyle/>
              <a:p>
                <a:endParaRPr lang="ru-RU"/>
              </a:p>
            </p:txBody>
          </p:sp>
          <p:sp>
            <p:nvSpPr>
              <p:cNvPr id="31" name="Line 94"/>
              <p:cNvSpPr>
                <a:spLocks noChangeShapeType="1"/>
              </p:cNvSpPr>
              <p:nvPr/>
            </p:nvSpPr>
            <p:spPr bwMode="auto">
              <a:xfrm flipV="1">
                <a:off x="3100" y="2086"/>
                <a:ext cx="0" cy="136"/>
              </a:xfrm>
              <a:prstGeom prst="line">
                <a:avLst/>
              </a:prstGeom>
              <a:noFill/>
              <a:ln w="9525">
                <a:solidFill>
                  <a:schemeClr val="tx1"/>
                </a:solidFill>
                <a:round/>
                <a:headEnd/>
                <a:tailEnd/>
              </a:ln>
            </p:spPr>
            <p:txBody>
              <a:bodyPr/>
              <a:lstStyle/>
              <a:p>
                <a:endParaRPr lang="ru-RU"/>
              </a:p>
            </p:txBody>
          </p:sp>
          <p:sp>
            <p:nvSpPr>
              <p:cNvPr id="32" name="Line 95"/>
              <p:cNvSpPr>
                <a:spLocks noChangeShapeType="1"/>
              </p:cNvSpPr>
              <p:nvPr/>
            </p:nvSpPr>
            <p:spPr bwMode="auto">
              <a:xfrm flipV="1">
                <a:off x="3659" y="2100"/>
                <a:ext cx="0" cy="1044"/>
              </a:xfrm>
              <a:prstGeom prst="line">
                <a:avLst/>
              </a:prstGeom>
              <a:noFill/>
              <a:ln w="9525">
                <a:solidFill>
                  <a:schemeClr val="tx1"/>
                </a:solidFill>
                <a:round/>
                <a:headEnd/>
                <a:tailEnd/>
              </a:ln>
            </p:spPr>
            <p:txBody>
              <a:bodyPr/>
              <a:lstStyle/>
              <a:p>
                <a:endParaRPr lang="ru-RU"/>
              </a:p>
            </p:txBody>
          </p:sp>
          <p:sp>
            <p:nvSpPr>
              <p:cNvPr id="33" name="Line 96"/>
              <p:cNvSpPr>
                <a:spLocks noChangeShapeType="1"/>
              </p:cNvSpPr>
              <p:nvPr/>
            </p:nvSpPr>
            <p:spPr bwMode="auto">
              <a:xfrm flipV="1">
                <a:off x="4286" y="2069"/>
                <a:ext cx="0" cy="136"/>
              </a:xfrm>
              <a:prstGeom prst="line">
                <a:avLst/>
              </a:prstGeom>
              <a:noFill/>
              <a:ln w="9525">
                <a:solidFill>
                  <a:schemeClr val="tx1"/>
                </a:solidFill>
                <a:round/>
                <a:headEnd/>
                <a:tailEnd/>
              </a:ln>
            </p:spPr>
            <p:txBody>
              <a:bodyPr/>
              <a:lstStyle/>
              <a:p>
                <a:endParaRPr lang="ru-RU"/>
              </a:p>
            </p:txBody>
          </p:sp>
          <p:sp>
            <p:nvSpPr>
              <p:cNvPr id="34" name="Line 97"/>
              <p:cNvSpPr>
                <a:spLocks noChangeShapeType="1"/>
              </p:cNvSpPr>
              <p:nvPr/>
            </p:nvSpPr>
            <p:spPr bwMode="auto">
              <a:xfrm flipV="1">
                <a:off x="5239" y="2069"/>
                <a:ext cx="0" cy="136"/>
              </a:xfrm>
              <a:prstGeom prst="line">
                <a:avLst/>
              </a:prstGeom>
              <a:noFill/>
              <a:ln w="9525">
                <a:solidFill>
                  <a:schemeClr val="tx1"/>
                </a:solidFill>
                <a:round/>
                <a:headEnd/>
                <a:tailEnd/>
              </a:ln>
            </p:spPr>
            <p:txBody>
              <a:bodyPr/>
              <a:lstStyle/>
              <a:p>
                <a:endParaRPr lang="ru-RU"/>
              </a:p>
            </p:txBody>
          </p:sp>
          <p:sp>
            <p:nvSpPr>
              <p:cNvPr id="35" name="Line 98"/>
              <p:cNvSpPr>
                <a:spLocks noChangeShapeType="1"/>
              </p:cNvSpPr>
              <p:nvPr/>
            </p:nvSpPr>
            <p:spPr bwMode="auto">
              <a:xfrm flipV="1">
                <a:off x="4740" y="2069"/>
                <a:ext cx="0" cy="998"/>
              </a:xfrm>
              <a:prstGeom prst="line">
                <a:avLst/>
              </a:prstGeom>
              <a:noFill/>
              <a:ln w="9525">
                <a:solidFill>
                  <a:schemeClr val="tx1"/>
                </a:solidFill>
                <a:round/>
                <a:headEnd/>
                <a:tailEnd/>
              </a:ln>
            </p:spPr>
            <p:txBody>
              <a:bodyPr/>
              <a:lstStyle/>
              <a:p>
                <a:endParaRPr lang="ru-RU"/>
              </a:p>
            </p:txBody>
          </p:sp>
          <p:sp>
            <p:nvSpPr>
              <p:cNvPr id="36" name="Line 99"/>
              <p:cNvSpPr>
                <a:spLocks noChangeShapeType="1"/>
              </p:cNvSpPr>
              <p:nvPr/>
            </p:nvSpPr>
            <p:spPr bwMode="auto">
              <a:xfrm flipV="1">
                <a:off x="5647" y="2069"/>
                <a:ext cx="0" cy="1633"/>
              </a:xfrm>
              <a:prstGeom prst="line">
                <a:avLst/>
              </a:prstGeom>
              <a:noFill/>
              <a:ln w="9525">
                <a:solidFill>
                  <a:schemeClr val="tx1"/>
                </a:solidFill>
                <a:round/>
                <a:headEnd/>
                <a:tailEnd/>
              </a:ln>
            </p:spPr>
            <p:txBody>
              <a:bodyPr/>
              <a:lstStyle/>
              <a:p>
                <a:endParaRPr lang="ru-RU"/>
              </a:p>
            </p:txBody>
          </p:sp>
        </p:grpSp>
      </p:grpSp>
      <p:sp>
        <p:nvSpPr>
          <p:cNvPr id="63" name="Text Box 81"/>
          <p:cNvSpPr txBox="1">
            <a:spLocks noChangeArrowheads="1"/>
          </p:cNvSpPr>
          <p:nvPr/>
        </p:nvSpPr>
        <p:spPr bwMode="auto">
          <a:xfrm>
            <a:off x="9088945" y="5506428"/>
            <a:ext cx="2017890" cy="692497"/>
          </a:xfrm>
          <a:prstGeom prst="rect">
            <a:avLst/>
          </a:prstGeom>
          <a:noFill/>
          <a:ln w="9525">
            <a:noFill/>
            <a:miter lim="800000"/>
            <a:headEnd/>
            <a:tailEnd/>
          </a:ln>
        </p:spPr>
        <p:txBody>
          <a:bodyPr wrap="square">
            <a:spAutoFit/>
          </a:bodyPr>
          <a:lstStyle/>
          <a:p>
            <a:pPr algn="ctr"/>
            <a:r>
              <a:rPr lang="ru-RU" sz="1300" b="1" dirty="0" smtClean="0">
                <a:solidFill>
                  <a:schemeClr val="bg1"/>
                </a:solidFill>
              </a:rPr>
              <a:t>13</a:t>
            </a:r>
          </a:p>
          <a:p>
            <a:pPr algn="ctr"/>
            <a:r>
              <a:rPr lang="ru-RU" sz="1300" b="1" dirty="0" smtClean="0">
                <a:solidFill>
                  <a:schemeClr val="bg1"/>
                </a:solidFill>
              </a:rPr>
              <a:t> «Обслуживание муниципального долга»</a:t>
            </a:r>
            <a:endParaRPr lang="ru-RU" sz="1300" b="1" dirty="0">
              <a:solidFill>
                <a:schemeClr val="bg1"/>
              </a:solidFill>
            </a:endParaRPr>
          </a:p>
        </p:txBody>
      </p:sp>
      <p:sp>
        <p:nvSpPr>
          <p:cNvPr id="65" name="AutoShape 7"/>
          <p:cNvSpPr>
            <a:spLocks noChangeArrowheads="1"/>
          </p:cNvSpPr>
          <p:nvPr/>
        </p:nvSpPr>
        <p:spPr bwMode="auto">
          <a:xfrm>
            <a:off x="9651257" y="1732904"/>
            <a:ext cx="2429132" cy="858459"/>
          </a:xfrm>
          <a:prstGeom prst="wedgeRoundRectCallout">
            <a:avLst>
              <a:gd name="adj1" fmla="val -80657"/>
              <a:gd name="adj2" fmla="val 31162"/>
              <a:gd name="adj3" fmla="val 16667"/>
            </a:avLst>
          </a:prstGeom>
          <a:solidFill>
            <a:srgbClr val="0070C0">
              <a:alpha val="80000"/>
            </a:srgb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defTabSz="914400"/>
            <a:r>
              <a:rPr lang="ru-RU" sz="1200" dirty="0"/>
              <a:t>Классификация расходов бюджетов –основа для построения ведомственной структуры расходов бюджета</a:t>
            </a:r>
          </a:p>
          <a:p>
            <a:pPr algn="ctr" defTabSz="914400"/>
            <a:endParaRPr lang="ru-RU" sz="1400" dirty="0"/>
          </a:p>
        </p:txBody>
      </p:sp>
      <p:sp>
        <p:nvSpPr>
          <p:cNvPr id="66" name="Прямоугольник 65"/>
          <p:cNvSpPr/>
          <p:nvPr/>
        </p:nvSpPr>
        <p:spPr>
          <a:xfrm>
            <a:off x="4527401" y="1832570"/>
            <a:ext cx="7032921" cy="1384995"/>
          </a:xfrm>
          <a:prstGeom prst="rect">
            <a:avLst/>
          </a:prstGeom>
        </p:spPr>
        <p:txBody>
          <a:bodyPr wrap="square">
            <a:spAutoFit/>
          </a:bodyPr>
          <a:lstStyle/>
          <a:p>
            <a:pPr algn="just">
              <a:defRPr/>
            </a:pPr>
            <a:r>
              <a:rPr lang="ru-RU" sz="1400" b="1" dirty="0">
                <a:solidFill>
                  <a:srgbClr val="000000"/>
                </a:solidFill>
                <a:latin typeface="Times New Roman" pitchFamily="18" charset="0"/>
                <a:cs typeface="Times New Roman" pitchFamily="18" charset="0"/>
              </a:rPr>
              <a:t>Состав бюджетной классификации </a:t>
            </a:r>
            <a:r>
              <a:rPr lang="ru-RU" sz="1400" dirty="0">
                <a:solidFill>
                  <a:srgbClr val="000000"/>
                </a:solidFill>
                <a:latin typeface="Times New Roman" pitchFamily="18" charset="0"/>
                <a:cs typeface="Times New Roman" pitchFamily="18" charset="0"/>
              </a:rPr>
              <a:t>(статья 19 Бюджетного кодекса):</a:t>
            </a:r>
            <a:endParaRPr lang="ru-RU" sz="1400" dirty="0">
              <a:solidFill>
                <a:srgbClr val="000000"/>
              </a:solidFill>
            </a:endParaRPr>
          </a:p>
          <a:p>
            <a:pPr algn="just">
              <a:defRPr/>
            </a:pPr>
            <a:r>
              <a:rPr lang="ru-RU" sz="1400" dirty="0">
                <a:solidFill>
                  <a:srgbClr val="000000"/>
                </a:solidFill>
                <a:latin typeface="Times New Roman" pitchFamily="18" charset="0"/>
                <a:cs typeface="Times New Roman" pitchFamily="18" charset="0"/>
              </a:rPr>
              <a:t>классификация доходов бюджетов;</a:t>
            </a:r>
            <a:endParaRPr lang="ru-RU" sz="1400" b="1" i="1" dirty="0">
              <a:solidFill>
                <a:srgbClr val="000000"/>
              </a:solidFill>
              <a:latin typeface="Times New Roman" pitchFamily="18" charset="0"/>
              <a:cs typeface="Times New Roman" pitchFamily="18" charset="0"/>
            </a:endParaRPr>
          </a:p>
          <a:p>
            <a:pPr algn="just">
              <a:defRPr/>
            </a:pPr>
            <a:r>
              <a:rPr lang="ru-RU" sz="1400" b="1" i="1" dirty="0">
                <a:solidFill>
                  <a:srgbClr val="000000"/>
                </a:solidFill>
                <a:latin typeface="Times New Roman" pitchFamily="18" charset="0"/>
                <a:cs typeface="Times New Roman" pitchFamily="18" charset="0"/>
              </a:rPr>
              <a:t>классификация расходов бюджетов;</a:t>
            </a:r>
            <a:endParaRPr lang="ru-RU" sz="1400" dirty="0">
              <a:solidFill>
                <a:srgbClr val="000000"/>
              </a:solidFill>
              <a:latin typeface="Times New Roman" pitchFamily="18" charset="0"/>
              <a:cs typeface="Times New Roman" pitchFamily="18" charset="0"/>
            </a:endParaRPr>
          </a:p>
          <a:p>
            <a:pPr algn="just">
              <a:defRPr/>
            </a:pPr>
            <a:r>
              <a:rPr lang="ru-RU" sz="1400" dirty="0">
                <a:solidFill>
                  <a:srgbClr val="000000"/>
                </a:solidFill>
                <a:latin typeface="Times New Roman" pitchFamily="18" charset="0"/>
                <a:cs typeface="Times New Roman" pitchFamily="18" charset="0"/>
              </a:rPr>
              <a:t>классификация источников финансирования дефицитов бюджетов;</a:t>
            </a:r>
          </a:p>
          <a:p>
            <a:pPr algn="just">
              <a:defRPr/>
            </a:pPr>
            <a:r>
              <a:rPr lang="ru-RU" sz="1400" dirty="0">
                <a:solidFill>
                  <a:srgbClr val="000000"/>
                </a:solidFill>
                <a:latin typeface="Times New Roman" pitchFamily="18" charset="0"/>
                <a:cs typeface="Times New Roman" pitchFamily="18" charset="0"/>
              </a:rPr>
              <a:t>классификация операций публично-правовых образований (</a:t>
            </a:r>
            <a:r>
              <a:rPr lang="ru-RU" sz="1400" dirty="0">
                <a:solidFill>
                  <a:srgbClr val="000000"/>
                </a:solidFill>
                <a:cs typeface="Times New Roman" pitchFamily="18" charset="0"/>
              </a:rPr>
              <a:t>«</a:t>
            </a:r>
            <a:r>
              <a:rPr lang="ru-RU" sz="1400" dirty="0">
                <a:solidFill>
                  <a:srgbClr val="000000"/>
                </a:solidFill>
                <a:latin typeface="Times New Roman" pitchFamily="18" charset="0"/>
                <a:cs typeface="Times New Roman" pitchFamily="18" charset="0"/>
              </a:rPr>
              <a:t>классификация операций сектора</a:t>
            </a:r>
          </a:p>
        </p:txBody>
      </p:sp>
      <p:sp>
        <p:nvSpPr>
          <p:cNvPr id="8" name="Номер слайда 7"/>
          <p:cNvSpPr>
            <a:spLocks noGrp="1"/>
          </p:cNvSpPr>
          <p:nvPr>
            <p:ph type="sldNum" sz="quarter" idx="12"/>
          </p:nvPr>
        </p:nvSpPr>
        <p:spPr>
          <a:xfrm>
            <a:off x="9506957" y="6554661"/>
            <a:ext cx="2743200" cy="365125"/>
          </a:xfrm>
        </p:spPr>
        <p:txBody>
          <a:bodyPr/>
          <a:lstStyle/>
          <a:p>
            <a:fld id="{2E383454-522E-4943-91B6-023101BA01B5}" type="slidenum">
              <a:rPr lang="ru-RU" smtClean="0"/>
              <a:t>11</a:t>
            </a:fld>
            <a:endParaRPr lang="ru-RU" dirty="0"/>
          </a:p>
        </p:txBody>
      </p:sp>
    </p:spTree>
    <p:extLst>
      <p:ext uri="{BB962C8B-B14F-4D97-AF65-F5344CB8AC3E}">
        <p14:creationId xmlns:p14="http://schemas.microsoft.com/office/powerpoint/2010/main" val="19247850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428543" y="4013070"/>
            <a:ext cx="7145131" cy="2780017"/>
          </a:xfrm>
          <a:prstGeom prst="rect">
            <a:avLst/>
          </a:prstGeom>
        </p:spPr>
      </p:pic>
      <p:sp>
        <p:nvSpPr>
          <p:cNvPr id="4" name="Номер слайда 3"/>
          <p:cNvSpPr>
            <a:spLocks noGrp="1"/>
          </p:cNvSpPr>
          <p:nvPr>
            <p:ph type="sldNum" sz="quarter" idx="12"/>
          </p:nvPr>
        </p:nvSpPr>
        <p:spPr/>
        <p:txBody>
          <a:bodyPr/>
          <a:lstStyle/>
          <a:p>
            <a:fld id="{2E383454-522E-4943-91B6-023101BA01B5}" type="slidenum">
              <a:rPr lang="ru-RU" smtClean="0"/>
              <a:t>12</a:t>
            </a:fld>
            <a:endParaRPr lang="ru-RU"/>
          </a:p>
        </p:txBody>
      </p:sp>
      <p:sp>
        <p:nvSpPr>
          <p:cNvPr id="5" name="object 2"/>
          <p:cNvSpPr/>
          <p:nvPr/>
        </p:nvSpPr>
        <p:spPr>
          <a:xfrm>
            <a:off x="0" y="0"/>
            <a:ext cx="12191999" cy="560717"/>
          </a:xfrm>
          <a:prstGeom prst="rect">
            <a:avLst/>
          </a:prstGeom>
          <a:blipFill>
            <a:blip r:embed="rId3" cstate="print"/>
            <a:stretch>
              <a:fillRect/>
            </a:stretch>
          </a:blipFill>
        </p:spPr>
        <p:txBody>
          <a:bodyPr wrap="square" lIns="0" tIns="0" rIns="0" bIns="0" rtlCol="0"/>
          <a:lstStyle/>
          <a:p>
            <a:r>
              <a:rPr lang="ru-RU" sz="2400" b="1" dirty="0" smtClean="0"/>
              <a:t>Понятие </a:t>
            </a:r>
            <a:r>
              <a:rPr lang="ru-RU" sz="2400" b="1" dirty="0"/>
              <a:t>и типы расходных обязательств </a:t>
            </a:r>
          </a:p>
        </p:txBody>
      </p:sp>
      <p:sp>
        <p:nvSpPr>
          <p:cNvPr id="6" name="Прямоугольник 5"/>
          <p:cNvSpPr/>
          <p:nvPr/>
        </p:nvSpPr>
        <p:spPr>
          <a:xfrm>
            <a:off x="2953109" y="707287"/>
            <a:ext cx="6096000" cy="892552"/>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endParaRPr lang="ru-RU" sz="1400" i="1" dirty="0">
              <a:solidFill>
                <a:srgbClr val="000000"/>
              </a:solidFill>
              <a:latin typeface="Calibri" panose="020F0502020204030204" pitchFamily="34" charset="0"/>
            </a:endParaRPr>
          </a:p>
          <a:p>
            <a:r>
              <a:rPr lang="ru-RU" sz="2000" b="1" i="1" dirty="0">
                <a:solidFill>
                  <a:srgbClr val="1F4E79"/>
                </a:solidFill>
                <a:latin typeface="Calibri" panose="020F0502020204030204" pitchFamily="34" charset="0"/>
              </a:rPr>
              <a:t>РАСХОДНОЕ ОБЯЗАТЕЛЬСТВО </a:t>
            </a:r>
            <a:r>
              <a:rPr lang="ru-RU" sz="2000" b="1" i="1" dirty="0">
                <a:solidFill>
                  <a:srgbClr val="000000"/>
                </a:solidFill>
                <a:latin typeface="Calibri" panose="020F0502020204030204" pitchFamily="34" charset="0"/>
              </a:rPr>
              <a:t>– </a:t>
            </a:r>
            <a:r>
              <a:rPr lang="ru-RU" i="1" dirty="0">
                <a:solidFill>
                  <a:srgbClr val="000000"/>
                </a:solidFill>
                <a:latin typeface="Calibri" panose="020F0502020204030204" pitchFamily="34" charset="0"/>
              </a:rPr>
              <a:t>обязанность выплатить деньги из соответствующего бюджета </a:t>
            </a:r>
            <a:endParaRPr lang="ru-RU" i="1" dirty="0"/>
          </a:p>
        </p:txBody>
      </p:sp>
      <p:graphicFrame>
        <p:nvGraphicFramePr>
          <p:cNvPr id="10" name="Таблица 9"/>
          <p:cNvGraphicFramePr>
            <a:graphicFrameLocks noGrp="1"/>
          </p:cNvGraphicFramePr>
          <p:nvPr>
            <p:extLst>
              <p:ext uri="{D42A27DB-BD31-4B8C-83A1-F6EECF244321}">
                <p14:modId xmlns:p14="http://schemas.microsoft.com/office/powerpoint/2010/main" val="1043172752"/>
              </p:ext>
            </p:extLst>
          </p:nvPr>
        </p:nvGraphicFramePr>
        <p:xfrm>
          <a:off x="1096992" y="2053087"/>
          <a:ext cx="10515600" cy="2027366"/>
        </p:xfrm>
        <a:graphic>
          <a:graphicData uri="http://schemas.openxmlformats.org/drawingml/2006/table">
            <a:tbl>
              <a:tblPr/>
              <a:tblGrid>
                <a:gridCol w="2048117"/>
                <a:gridCol w="8467483"/>
              </a:tblGrid>
              <a:tr h="520682">
                <a:tc>
                  <a:txBody>
                    <a:bodyPr/>
                    <a:lstStyle/>
                    <a:p>
                      <a:pPr algn="ctr" fontAlgn="ctr"/>
                      <a:r>
                        <a:rPr lang="ru-RU" sz="1400" b="0" i="0" u="none" strike="noStrike" dirty="0">
                          <a:solidFill>
                            <a:srgbClr val="000000"/>
                          </a:solidFill>
                          <a:effectLst/>
                          <a:latin typeface="Times New Roman" panose="02020603050405020304" pitchFamily="18" charset="0"/>
                        </a:rPr>
                        <a:t>Публичные</a:t>
                      </a:r>
                    </a:p>
                  </a:txBody>
                  <a:tcPr marL="6529" marR="6529" marT="6529" marB="0" anchor="ctr">
                    <a:lnL>
                      <a:noFill/>
                    </a:lnL>
                    <a:lnR>
                      <a:noFill/>
                    </a:lnR>
                    <a:lnT>
                      <a:noFill/>
                    </a:lnT>
                    <a:lnB>
                      <a:noFill/>
                    </a:lnB>
                    <a:solidFill>
                      <a:srgbClr val="C4D79B"/>
                    </a:solidFill>
                  </a:tcPr>
                </a:tc>
                <a:tc>
                  <a:txBody>
                    <a:bodyPr/>
                    <a:lstStyle/>
                    <a:p>
                      <a:pPr algn="l" fontAlgn="ctr"/>
                      <a:r>
                        <a:rPr lang="ru-RU" sz="1400" b="0" i="0" u="none" strike="noStrike" dirty="0">
                          <a:solidFill>
                            <a:srgbClr val="000000"/>
                          </a:solidFill>
                          <a:effectLst/>
                          <a:latin typeface="Times New Roman" panose="02020603050405020304" pitchFamily="18" charset="0"/>
                        </a:rPr>
                        <a:t>Законы, определяющие объем и правила определения объема обязательств перед гражданами, организациями, органами власти</a:t>
                      </a:r>
                    </a:p>
                  </a:txBody>
                  <a:tcPr marL="6529" marR="6529" marT="6529" marB="0" anchor="ctr">
                    <a:lnL>
                      <a:noFill/>
                    </a:lnL>
                    <a:lnR>
                      <a:noFill/>
                    </a:lnR>
                    <a:lnT>
                      <a:noFill/>
                    </a:lnT>
                    <a:lnB>
                      <a:noFill/>
                    </a:lnB>
                    <a:solidFill>
                      <a:srgbClr val="C4D79B"/>
                    </a:solidFill>
                  </a:tcPr>
                </a:tc>
              </a:tr>
              <a:tr h="500837">
                <a:tc>
                  <a:txBody>
                    <a:bodyPr/>
                    <a:lstStyle/>
                    <a:p>
                      <a:pPr algn="ctr" fontAlgn="ctr"/>
                      <a:r>
                        <a:rPr lang="ru-RU" sz="1400" b="0" i="0" u="none" strike="noStrike">
                          <a:solidFill>
                            <a:srgbClr val="000000"/>
                          </a:solidFill>
                          <a:effectLst/>
                          <a:latin typeface="Times New Roman" panose="02020603050405020304" pitchFamily="18" charset="0"/>
                        </a:rPr>
                        <a:t>в том числе</a:t>
                      </a:r>
                    </a:p>
                  </a:txBody>
                  <a:tcPr marL="6529" marR="6529" marT="6529" marB="0" anchor="ctr">
                    <a:lnL>
                      <a:noFill/>
                    </a:lnL>
                    <a:lnR>
                      <a:noFill/>
                    </a:lnR>
                    <a:lnT>
                      <a:noFill/>
                    </a:lnT>
                    <a:lnB>
                      <a:noFill/>
                    </a:lnB>
                  </a:tcPr>
                </a:tc>
                <a:tc>
                  <a:txBody>
                    <a:bodyPr/>
                    <a:lstStyle/>
                    <a:p>
                      <a:pPr algn="l" fontAlgn="ctr"/>
                      <a:r>
                        <a:rPr lang="ru-RU" sz="1400" b="0" i="0" u="none" strike="noStrike">
                          <a:solidFill>
                            <a:srgbClr val="000000"/>
                          </a:solidFill>
                          <a:effectLst/>
                          <a:latin typeface="Times New Roman" panose="02020603050405020304" pitchFamily="18" charset="0"/>
                        </a:rPr>
                        <a:t>в том числе законы, устанавливающие права граждан на получение социальных выплат (пенсий, пособий, компенсаций)</a:t>
                      </a:r>
                    </a:p>
                  </a:txBody>
                  <a:tcPr marL="6529" marR="6529" marT="6529" marB="0" anchor="ctr">
                    <a:lnL>
                      <a:noFill/>
                    </a:lnL>
                    <a:lnR>
                      <a:noFill/>
                    </a:lnR>
                    <a:lnT>
                      <a:noFill/>
                    </a:lnT>
                    <a:lnB>
                      <a:noFill/>
                    </a:lnB>
                  </a:tcPr>
                </a:tc>
              </a:tr>
              <a:tr h="569919">
                <a:tc>
                  <a:txBody>
                    <a:bodyPr/>
                    <a:lstStyle/>
                    <a:p>
                      <a:pPr algn="ctr" fontAlgn="ctr"/>
                      <a:r>
                        <a:rPr lang="ru-RU" sz="1400" b="0" i="0" u="none" strike="noStrike">
                          <a:solidFill>
                            <a:srgbClr val="000000"/>
                          </a:solidFill>
                          <a:effectLst/>
                          <a:latin typeface="Times New Roman" panose="02020603050405020304" pitchFamily="18" charset="0"/>
                        </a:rPr>
                        <a:t>Гражданско-правовые</a:t>
                      </a:r>
                    </a:p>
                  </a:txBody>
                  <a:tcPr marL="6529" marR="6529" marT="6529" marB="0" anchor="ctr">
                    <a:lnL>
                      <a:noFill/>
                    </a:lnL>
                    <a:lnR>
                      <a:noFill/>
                    </a:lnR>
                    <a:lnT>
                      <a:noFill/>
                    </a:lnT>
                    <a:lnB>
                      <a:noFill/>
                    </a:lnB>
                    <a:solidFill>
                      <a:srgbClr val="B8CCE4"/>
                    </a:solidFill>
                  </a:tcPr>
                </a:tc>
                <a:tc>
                  <a:txBody>
                    <a:bodyPr/>
                    <a:lstStyle/>
                    <a:p>
                      <a:pPr algn="l" fontAlgn="ctr"/>
                      <a:r>
                        <a:rPr lang="ru-RU" sz="1400" b="0" i="0" u="none" strike="noStrike">
                          <a:solidFill>
                            <a:srgbClr val="000000"/>
                          </a:solidFill>
                          <a:effectLst/>
                          <a:latin typeface="Times New Roman" panose="02020603050405020304" pitchFamily="18" charset="0"/>
                        </a:rPr>
                        <a:t>Государственный (муниципальный) контракт, трудовое соглашение, соглашение о предоставлении субсидии органам власти на закупки и т.д.</a:t>
                      </a:r>
                    </a:p>
                  </a:txBody>
                  <a:tcPr marL="6529" marR="6529" marT="6529" marB="0" anchor="ctr">
                    <a:lnL>
                      <a:noFill/>
                    </a:lnL>
                    <a:lnR>
                      <a:noFill/>
                    </a:lnR>
                    <a:lnT>
                      <a:noFill/>
                    </a:lnT>
                    <a:lnB>
                      <a:noFill/>
                    </a:lnB>
                    <a:solidFill>
                      <a:srgbClr val="B8CCE4"/>
                    </a:solidFill>
                  </a:tcPr>
                </a:tc>
              </a:tr>
              <a:tr h="435928">
                <a:tc>
                  <a:txBody>
                    <a:bodyPr/>
                    <a:lstStyle/>
                    <a:p>
                      <a:pPr algn="ctr" fontAlgn="ctr"/>
                      <a:r>
                        <a:rPr lang="ru-RU" sz="1400" b="0" i="0" u="none" strike="noStrike" dirty="0">
                          <a:solidFill>
                            <a:srgbClr val="000000"/>
                          </a:solidFill>
                          <a:effectLst/>
                          <a:latin typeface="Times New Roman" panose="02020603050405020304" pitchFamily="18" charset="0"/>
                        </a:rPr>
                        <a:t>Межгосударственные</a:t>
                      </a:r>
                    </a:p>
                  </a:txBody>
                  <a:tcPr marL="6529" marR="6529" marT="6529" marB="0" anchor="ctr">
                    <a:lnL>
                      <a:noFill/>
                    </a:lnL>
                    <a:lnR>
                      <a:noFill/>
                    </a:lnR>
                    <a:lnT>
                      <a:noFill/>
                    </a:lnT>
                    <a:lnB>
                      <a:noFill/>
                    </a:lnB>
                    <a:solidFill>
                      <a:srgbClr val="FABF8F"/>
                    </a:solidFill>
                  </a:tcPr>
                </a:tc>
                <a:tc>
                  <a:txBody>
                    <a:bodyPr/>
                    <a:lstStyle/>
                    <a:p>
                      <a:pPr algn="l" fontAlgn="ctr"/>
                      <a:r>
                        <a:rPr lang="ru-RU" sz="1400" b="0" i="0" u="none" strike="noStrike" dirty="0">
                          <a:solidFill>
                            <a:srgbClr val="000000"/>
                          </a:solidFill>
                          <a:effectLst/>
                          <a:latin typeface="Times New Roman" panose="02020603050405020304" pitchFamily="18" charset="0"/>
                        </a:rPr>
                        <a:t>Межгосударственный договор (соглашение)</a:t>
                      </a:r>
                    </a:p>
                  </a:txBody>
                  <a:tcPr marL="6529" marR="6529" marT="6529" marB="0" anchor="ctr">
                    <a:lnL>
                      <a:noFill/>
                    </a:lnL>
                    <a:lnR>
                      <a:noFill/>
                    </a:lnR>
                    <a:lnT>
                      <a:noFill/>
                    </a:lnT>
                    <a:lnB>
                      <a:noFill/>
                    </a:lnB>
                    <a:solidFill>
                      <a:srgbClr val="FABF8F"/>
                    </a:solidFill>
                  </a:tcPr>
                </a:tc>
              </a:tr>
            </a:tbl>
          </a:graphicData>
        </a:graphic>
      </p:graphicFrame>
    </p:spTree>
    <p:extLst>
      <p:ext uri="{BB962C8B-B14F-4D97-AF65-F5344CB8AC3E}">
        <p14:creationId xmlns:p14="http://schemas.microsoft.com/office/powerpoint/2010/main" val="32544934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3141" y="3368058"/>
            <a:ext cx="5279900" cy="3519934"/>
          </a:xfrm>
          <a:prstGeom prst="rect">
            <a:avLst/>
          </a:prstGeom>
        </p:spPr>
      </p:pic>
      <p:sp>
        <p:nvSpPr>
          <p:cNvPr id="6" name="Прямоугольник с двумя усеченными противолежащими углами 5"/>
          <p:cNvSpPr/>
          <p:nvPr/>
        </p:nvSpPr>
        <p:spPr>
          <a:xfrm>
            <a:off x="1957586" y="659987"/>
            <a:ext cx="8209721" cy="2066153"/>
          </a:xfrm>
          <a:prstGeom prst="snip2Diag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4" name="object 2"/>
          <p:cNvSpPr/>
          <p:nvPr/>
        </p:nvSpPr>
        <p:spPr>
          <a:xfrm>
            <a:off x="0" y="1"/>
            <a:ext cx="12191999" cy="625642"/>
          </a:xfrm>
          <a:prstGeom prst="rect">
            <a:avLst/>
          </a:prstGeom>
          <a:blipFill>
            <a:blip r:embed="rId3" cstate="print"/>
            <a:stretch>
              <a:fillRect/>
            </a:stretch>
          </a:blipFill>
        </p:spPr>
        <p:txBody>
          <a:bodyPr wrap="square" lIns="0" tIns="0" rIns="0" bIns="0" rtlCol="0"/>
          <a:lstStyle/>
          <a:p>
            <a:r>
              <a:rPr lang="ru-RU" sz="4000" b="1" spc="-5" dirty="0"/>
              <a:t>Глоссарий</a:t>
            </a:r>
            <a:endParaRPr sz="4000" dirty="0"/>
          </a:p>
        </p:txBody>
      </p:sp>
      <p:sp>
        <p:nvSpPr>
          <p:cNvPr id="5" name="Прямоугольник 4"/>
          <p:cNvSpPr/>
          <p:nvPr/>
        </p:nvSpPr>
        <p:spPr>
          <a:xfrm>
            <a:off x="3894480" y="535443"/>
            <a:ext cx="4403035" cy="523220"/>
          </a:xfrm>
          <a:prstGeom prst="rect">
            <a:avLst/>
          </a:prstGeom>
        </p:spPr>
        <p:txBody>
          <a:bodyPr wrap="square">
            <a:spAutoFit/>
          </a:bodyPr>
          <a:lstStyle/>
          <a:p>
            <a:pPr algn="ctr">
              <a:defRPr/>
            </a:pPr>
            <a:r>
              <a:rPr lang="ru-RU" sz="2800" b="1" dirty="0">
                <a:latin typeface="Times New Roman" panose="02020603050405020304" pitchFamily="18" charset="0"/>
                <a:cs typeface="Times New Roman" panose="02020603050405020304" pitchFamily="18" charset="0"/>
              </a:rPr>
              <a:t>Муниципальный долг</a:t>
            </a:r>
          </a:p>
        </p:txBody>
      </p:sp>
      <p:sp>
        <p:nvSpPr>
          <p:cNvPr id="7" name="Прямоугольник с одним вырезанным углом 6"/>
          <p:cNvSpPr/>
          <p:nvPr/>
        </p:nvSpPr>
        <p:spPr>
          <a:xfrm>
            <a:off x="1601723" y="3826294"/>
            <a:ext cx="2380299" cy="914400"/>
          </a:xfrm>
          <a:prstGeom prst="snip1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dirty="0">
                <a:effectLst>
                  <a:outerShdw blurRad="38100" dist="38100" dir="2700000" algn="tl">
                    <a:srgbClr val="000000">
                      <a:alpha val="43137"/>
                    </a:srgbClr>
                  </a:outerShdw>
                </a:effectLst>
              </a:rPr>
              <a:t>Кредиты</a:t>
            </a:r>
          </a:p>
        </p:txBody>
      </p:sp>
      <p:sp>
        <p:nvSpPr>
          <p:cNvPr id="8" name="Прямоугольник с двумя усеченными соседними углами 7"/>
          <p:cNvSpPr/>
          <p:nvPr/>
        </p:nvSpPr>
        <p:spPr>
          <a:xfrm>
            <a:off x="4199969" y="2744835"/>
            <a:ext cx="3816461" cy="707125"/>
          </a:xfrm>
          <a:prstGeom prst="snip2Same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dirty="0">
                <a:effectLst>
                  <a:outerShdw blurRad="38100" dist="38100" dir="2700000" algn="tl">
                    <a:srgbClr val="000000">
                      <a:alpha val="43137"/>
                    </a:srgbClr>
                  </a:outerShdw>
                </a:effectLst>
              </a:rPr>
              <a:t>Муниципальные</a:t>
            </a:r>
          </a:p>
          <a:p>
            <a:pPr algn="ctr"/>
            <a:r>
              <a:rPr lang="ru-RU" dirty="0">
                <a:effectLst>
                  <a:outerShdw blurRad="38100" dist="38100" dir="2700000" algn="tl">
                    <a:srgbClr val="000000">
                      <a:alpha val="43137"/>
                    </a:srgbClr>
                  </a:outerShdw>
                </a:effectLst>
              </a:rPr>
              <a:t>гарантии</a:t>
            </a:r>
          </a:p>
        </p:txBody>
      </p:sp>
      <p:sp>
        <p:nvSpPr>
          <p:cNvPr id="9" name="Прямоугольник с одним вырезанным углом 8"/>
          <p:cNvSpPr/>
          <p:nvPr/>
        </p:nvSpPr>
        <p:spPr>
          <a:xfrm flipH="1">
            <a:off x="8654041" y="4052537"/>
            <a:ext cx="2481470" cy="914400"/>
          </a:xfrm>
          <a:prstGeom prst="snip1Rect">
            <a:avLst/>
          </a:prstGeom>
          <a:gradFill>
            <a:lin ang="5400000" scaled="0"/>
          </a:gradFill>
        </p:spPr>
        <p:style>
          <a:lnRef idx="1">
            <a:schemeClr val="accent6"/>
          </a:lnRef>
          <a:fillRef idx="2">
            <a:schemeClr val="accent6"/>
          </a:fillRef>
          <a:effectRef idx="1">
            <a:schemeClr val="accent6"/>
          </a:effectRef>
          <a:fontRef idx="minor">
            <a:schemeClr val="dk1"/>
          </a:fontRef>
        </p:style>
        <p:txBody>
          <a:bodyPr rtlCol="0" anchor="ctr"/>
          <a:lstStyle/>
          <a:p>
            <a:pPr algn="ctr"/>
            <a:r>
              <a:rPr lang="ru-RU" dirty="0">
                <a:effectLst>
                  <a:outerShdw blurRad="38100" dist="38100" dir="2700000" algn="tl">
                    <a:srgbClr val="000000">
                      <a:alpha val="43137"/>
                    </a:srgbClr>
                  </a:outerShdw>
                </a:effectLst>
              </a:rPr>
              <a:t>Муниципальные</a:t>
            </a:r>
          </a:p>
          <a:p>
            <a:pPr algn="ctr"/>
            <a:r>
              <a:rPr lang="ru-RU" dirty="0">
                <a:effectLst>
                  <a:outerShdw blurRad="38100" dist="38100" dir="2700000" algn="tl">
                    <a:srgbClr val="000000">
                      <a:alpha val="43137"/>
                    </a:srgbClr>
                  </a:outerShdw>
                </a:effectLst>
              </a:rPr>
              <a:t>ценные бумаги</a:t>
            </a:r>
          </a:p>
        </p:txBody>
      </p:sp>
      <p:sp>
        <p:nvSpPr>
          <p:cNvPr id="2" name="Прямоугольник 1"/>
          <p:cNvSpPr/>
          <p:nvPr/>
        </p:nvSpPr>
        <p:spPr>
          <a:xfrm>
            <a:off x="1991138" y="934063"/>
            <a:ext cx="8209721" cy="1077218"/>
          </a:xfrm>
          <a:prstGeom prst="rect">
            <a:avLst/>
          </a:prstGeom>
        </p:spPr>
        <p:txBody>
          <a:bodyPr wrap="square">
            <a:spAutoFit/>
          </a:bodyPr>
          <a:lstStyle/>
          <a:p>
            <a:pPr algn="ctr"/>
            <a:r>
              <a:rPr lang="ru-RU" sz="1400" b="1" i="1" dirty="0" smtClean="0">
                <a:solidFill>
                  <a:schemeClr val="bg1"/>
                </a:solidFill>
                <a:latin typeface="YS Text"/>
              </a:rPr>
              <a:t>Совокупность  долговых обязательств муниципального образования</a:t>
            </a:r>
          </a:p>
          <a:p>
            <a:pPr algn="ctr"/>
            <a:r>
              <a:rPr lang="ru-RU" sz="1400" b="1" i="1" dirty="0" smtClean="0">
                <a:solidFill>
                  <a:schemeClr val="bg1"/>
                </a:solidFill>
                <a:latin typeface="YS Text"/>
              </a:rPr>
              <a:t> </a:t>
            </a:r>
            <a:r>
              <a:rPr lang="ru-RU" sz="1100" b="1" i="1" dirty="0" smtClean="0">
                <a:latin typeface="YS Text"/>
              </a:rPr>
              <a:t>(</a:t>
            </a:r>
            <a:r>
              <a:rPr lang="ru-RU" sz="1100" b="1" i="1" dirty="0" smtClean="0">
                <a:latin typeface="Book Antiqua" panose="02040602050305030304" pitchFamily="18" charset="0"/>
              </a:rPr>
              <a:t>В </a:t>
            </a:r>
            <a:r>
              <a:rPr lang="ru-RU" sz="1100" b="1" i="1" dirty="0">
                <a:latin typeface="Book Antiqua" panose="02040602050305030304" pitchFamily="18" charset="0"/>
              </a:rPr>
              <a:t>соответствии с Бюджетным кодексом РФ объем доходов на обслуживание муниципального долга не должен превышать 15 % объема расходов бюджета муниципального района , за исключением объема расходов , которые осуществляются за счет субвенций из бюджетов бюджетной системы РФ . </a:t>
            </a:r>
            <a:r>
              <a:rPr lang="ru-RU" sz="1100" b="1" i="1" dirty="0" smtClean="0">
                <a:latin typeface="Book Antiqua" panose="02040602050305030304" pitchFamily="18" charset="0"/>
              </a:rPr>
              <a:t>)</a:t>
            </a:r>
            <a:endParaRPr lang="ru-RU" sz="1100" b="1" i="1" dirty="0"/>
          </a:p>
          <a:p>
            <a:pPr algn="ctr"/>
            <a:endParaRPr lang="ru-RU" sz="1400" b="1" i="1" dirty="0">
              <a:solidFill>
                <a:schemeClr val="bg1"/>
              </a:solidFill>
            </a:endParaRPr>
          </a:p>
        </p:txBody>
      </p:sp>
      <p:sp>
        <p:nvSpPr>
          <p:cNvPr id="3" name="Прямоугольник 2"/>
          <p:cNvSpPr/>
          <p:nvPr/>
        </p:nvSpPr>
        <p:spPr>
          <a:xfrm>
            <a:off x="1957587" y="1700581"/>
            <a:ext cx="8209720" cy="1169551"/>
          </a:xfrm>
          <a:prstGeom prst="rect">
            <a:avLst/>
          </a:prstGeom>
        </p:spPr>
        <p:txBody>
          <a:bodyPr wrap="square">
            <a:spAutoFit/>
          </a:bodyPr>
          <a:lstStyle/>
          <a:p>
            <a:pPr algn="ctr"/>
            <a:r>
              <a:rPr lang="ru-RU" sz="1400" b="1" i="1" dirty="0" smtClean="0">
                <a:solidFill>
                  <a:srgbClr val="333333"/>
                </a:solidFill>
                <a:latin typeface="YS Text"/>
              </a:rPr>
              <a:t>ЦЕЛИ ЗАИМСТВОВАНИЯ :</a:t>
            </a:r>
          </a:p>
          <a:p>
            <a:pPr marL="285750" indent="-285750" algn="ctr">
              <a:buFont typeface="Wingdings" panose="05000000000000000000" pitchFamily="2" charset="2"/>
              <a:buChar char="ü"/>
            </a:pPr>
            <a:r>
              <a:rPr lang="ru-RU" sz="1400" dirty="0" smtClean="0">
                <a:solidFill>
                  <a:srgbClr val="333333"/>
                </a:solidFill>
                <a:latin typeface="YS Text"/>
              </a:rPr>
              <a:t>Финансирование дефицита бюджета;</a:t>
            </a:r>
          </a:p>
          <a:p>
            <a:pPr marL="285750" indent="-285750" algn="ctr">
              <a:buFont typeface="Wingdings" panose="05000000000000000000" pitchFamily="2" charset="2"/>
              <a:buChar char="ü"/>
            </a:pPr>
            <a:r>
              <a:rPr lang="ru-RU" sz="1400" dirty="0" smtClean="0">
                <a:solidFill>
                  <a:srgbClr val="333333"/>
                </a:solidFill>
                <a:latin typeface="YS Text"/>
              </a:rPr>
              <a:t>Погашение долговых обязательств</a:t>
            </a:r>
          </a:p>
          <a:p>
            <a:pPr marL="285750" indent="-285750" algn="ctr">
              <a:buFont typeface="Wingdings" panose="05000000000000000000" pitchFamily="2" charset="2"/>
              <a:buChar char="ü"/>
            </a:pPr>
            <a:endParaRPr lang="ru-RU" sz="1400" dirty="0" smtClean="0">
              <a:solidFill>
                <a:srgbClr val="333333"/>
              </a:solidFill>
              <a:latin typeface="YS Text"/>
            </a:endParaRPr>
          </a:p>
          <a:p>
            <a:pPr marL="285750" indent="-285750" algn="ctr">
              <a:buFont typeface="Wingdings" panose="05000000000000000000" pitchFamily="2" charset="2"/>
              <a:buChar char="ü"/>
            </a:pPr>
            <a:endParaRPr lang="ru-RU" sz="1400" dirty="0"/>
          </a:p>
        </p:txBody>
      </p:sp>
      <p:sp>
        <p:nvSpPr>
          <p:cNvPr id="11" name="Прямоугольник 10"/>
          <p:cNvSpPr/>
          <p:nvPr/>
        </p:nvSpPr>
        <p:spPr>
          <a:xfrm>
            <a:off x="3598702" y="2439245"/>
            <a:ext cx="5426766" cy="338554"/>
          </a:xfrm>
          <a:prstGeom prst="rect">
            <a:avLst/>
          </a:prstGeom>
        </p:spPr>
        <p:txBody>
          <a:bodyPr wrap="square">
            <a:spAutoFit/>
          </a:bodyPr>
          <a:lstStyle/>
          <a:p>
            <a:pPr algn="ctr"/>
            <a:r>
              <a:rPr lang="ru-RU" sz="1400" b="1" dirty="0" smtClean="0">
                <a:solidFill>
                  <a:srgbClr val="333333"/>
                </a:solidFill>
                <a:latin typeface="YS Text"/>
              </a:rPr>
              <a:t>СПОСОБЫ ЗАИМСТВОВАНИЯ </a:t>
            </a:r>
            <a:r>
              <a:rPr lang="ru-RU" sz="1600" b="1" dirty="0" smtClean="0">
                <a:solidFill>
                  <a:srgbClr val="333333"/>
                </a:solidFill>
                <a:latin typeface="YS Text"/>
              </a:rPr>
              <a:t>:</a:t>
            </a:r>
          </a:p>
        </p:txBody>
      </p:sp>
      <p:sp>
        <p:nvSpPr>
          <p:cNvPr id="17" name="Номер слайда 16"/>
          <p:cNvSpPr>
            <a:spLocks noGrp="1"/>
          </p:cNvSpPr>
          <p:nvPr>
            <p:ph type="sldNum" sz="quarter" idx="12"/>
          </p:nvPr>
        </p:nvSpPr>
        <p:spPr>
          <a:xfrm>
            <a:off x="9448800" y="6492875"/>
            <a:ext cx="2743200" cy="365125"/>
          </a:xfrm>
        </p:spPr>
        <p:txBody>
          <a:bodyPr/>
          <a:lstStyle/>
          <a:p>
            <a:fld id="{2E383454-522E-4943-91B6-023101BA01B5}" type="slidenum">
              <a:rPr lang="ru-RU" smtClean="0"/>
              <a:t>13</a:t>
            </a:fld>
            <a:endParaRPr lang="ru-RU" dirty="0"/>
          </a:p>
        </p:txBody>
      </p:sp>
    </p:spTree>
    <p:extLst>
      <p:ext uri="{BB962C8B-B14F-4D97-AF65-F5344CB8AC3E}">
        <p14:creationId xmlns:p14="http://schemas.microsoft.com/office/powerpoint/2010/main" val="38496533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
          <p:cNvSpPr/>
          <p:nvPr/>
        </p:nvSpPr>
        <p:spPr>
          <a:xfrm>
            <a:off x="3887646" y="802613"/>
            <a:ext cx="4067174" cy="3586751"/>
          </a:xfrm>
          <a:prstGeom prst="rect">
            <a:avLst/>
          </a:prstGeom>
          <a:blipFill>
            <a:blip r:embed="rId3" cstate="print"/>
            <a:stretch>
              <a:fillRect/>
            </a:stretch>
          </a:blipFill>
        </p:spPr>
        <p:txBody>
          <a:bodyPr wrap="square" lIns="0" tIns="0" rIns="0" bIns="0" rtlCol="0"/>
          <a:lstStyle/>
          <a:p>
            <a:endParaRPr/>
          </a:p>
        </p:txBody>
      </p:sp>
      <p:grpSp>
        <p:nvGrpSpPr>
          <p:cNvPr id="13" name="object 17"/>
          <p:cNvGrpSpPr/>
          <p:nvPr/>
        </p:nvGrpSpPr>
        <p:grpSpPr>
          <a:xfrm>
            <a:off x="10596508" y="5298614"/>
            <a:ext cx="1602105" cy="1565910"/>
            <a:chOff x="10596508" y="5298614"/>
            <a:chExt cx="1602105" cy="1565910"/>
          </a:xfrm>
        </p:grpSpPr>
        <p:sp>
          <p:nvSpPr>
            <p:cNvPr id="14"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5"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12" name="object 2"/>
          <p:cNvSpPr/>
          <p:nvPr/>
        </p:nvSpPr>
        <p:spPr>
          <a:xfrm>
            <a:off x="1" y="-6952"/>
            <a:ext cx="12191999" cy="404840"/>
          </a:xfrm>
          <a:prstGeom prst="rect">
            <a:avLst/>
          </a:prstGeom>
          <a:blipFill>
            <a:blip r:embed="rId4" cstate="print"/>
            <a:stretch>
              <a:fillRect/>
            </a:stretch>
          </a:blipFill>
        </p:spPr>
        <p:txBody>
          <a:bodyPr wrap="square" lIns="0" tIns="0" rIns="0" bIns="0" rtlCol="0"/>
          <a:lstStyle/>
          <a:p>
            <a:endParaRPr lang="ru-RU" sz="700" b="1" spc="-5" dirty="0" smtClean="0">
              <a:cs typeface="Times New Roman" panose="02020603050405020304" pitchFamily="18" charset="0"/>
            </a:endParaRPr>
          </a:p>
        </p:txBody>
      </p:sp>
      <p:sp>
        <p:nvSpPr>
          <p:cNvPr id="59393" name="Rectangle 2"/>
          <p:cNvSpPr>
            <a:spLocks noGrp="1" noChangeArrowheads="1"/>
          </p:cNvSpPr>
          <p:nvPr>
            <p:ph type="title"/>
          </p:nvPr>
        </p:nvSpPr>
        <p:spPr>
          <a:xfrm>
            <a:off x="614147" y="1231377"/>
            <a:ext cx="2957785" cy="2301353"/>
          </a:xfrm>
        </p:spPr>
        <p:txBody>
          <a:bodyPr>
            <a:normAutofit fontScale="90000"/>
          </a:bodyPr>
          <a:lstStyle/>
          <a:p>
            <a:pPr algn="ctr"/>
            <a:r>
              <a:rPr lang="ru-RU" altLang="ru-RU" sz="2000" b="1" i="1" dirty="0">
                <a:latin typeface="Times New Roman" pitchFamily="18" charset="0"/>
                <a:cs typeface="Times New Roman" pitchFamily="18" charset="0"/>
              </a:rPr>
              <a:t>Консолидированный бюджет </a:t>
            </a:r>
            <a:r>
              <a:rPr lang="ru-RU" altLang="ru-RU" sz="1800" b="1" i="1" dirty="0" smtClean="0">
                <a:latin typeface="Times New Roman" pitchFamily="18" charset="0"/>
                <a:cs typeface="Times New Roman" pitchFamily="18" charset="0"/>
              </a:rPr>
              <a:t/>
            </a:r>
            <a:br>
              <a:rPr lang="ru-RU" altLang="ru-RU" sz="1800" b="1" i="1" dirty="0" smtClean="0">
                <a:latin typeface="Times New Roman" pitchFamily="18" charset="0"/>
                <a:cs typeface="Times New Roman" pitchFamily="18" charset="0"/>
              </a:rPr>
            </a:br>
            <a:r>
              <a:rPr lang="ru-RU" altLang="ru-RU" sz="2000" dirty="0" smtClean="0">
                <a:latin typeface="Times New Roman" pitchFamily="18" charset="0"/>
                <a:cs typeface="Times New Roman" pitchFamily="18" charset="0"/>
              </a:rPr>
              <a:t>– </a:t>
            </a:r>
            <a:r>
              <a:rPr lang="ru-RU" altLang="ru-RU" sz="1600" dirty="0">
                <a:latin typeface="Times New Roman" pitchFamily="18" charset="0"/>
                <a:cs typeface="Times New Roman" pitchFamily="18" charset="0"/>
              </a:rPr>
              <a:t>свод бюджетов бюджетной системы Российской Федерации на соответствующей территории (за исключением бюджетов государственных внебюджетных фондов) без учета межбюджетных трансфертов между этими бюджетами</a:t>
            </a:r>
            <a:br>
              <a:rPr lang="ru-RU" altLang="ru-RU" sz="1600" dirty="0">
                <a:latin typeface="Times New Roman" pitchFamily="18" charset="0"/>
                <a:cs typeface="Times New Roman" pitchFamily="18" charset="0"/>
              </a:rPr>
            </a:br>
            <a:endParaRPr lang="ru-RU" altLang="ru-RU" sz="1800" b="1" dirty="0">
              <a:latin typeface="Times New Roman" pitchFamily="18" charset="0"/>
              <a:cs typeface="Times New Roman" pitchFamily="18" charset="0"/>
            </a:endParaRPr>
          </a:p>
        </p:txBody>
      </p:sp>
      <p:sp>
        <p:nvSpPr>
          <p:cNvPr id="59395" name="TextBox 3"/>
          <p:cNvSpPr txBox="1">
            <a:spLocks noChangeArrowheads="1"/>
          </p:cNvSpPr>
          <p:nvPr/>
        </p:nvSpPr>
        <p:spPr bwMode="auto">
          <a:xfrm>
            <a:off x="4264166" y="2088156"/>
            <a:ext cx="3397991" cy="1015663"/>
          </a:xfrm>
          <a:prstGeom prst="rect">
            <a:avLst/>
          </a:prstGeom>
          <a:noFill/>
          <a:ln w="9525">
            <a:noFill/>
            <a:miter lim="800000"/>
            <a:headEnd/>
            <a:tailEnd/>
          </a:ln>
        </p:spPr>
        <p:txBody>
          <a:bodyPr wrap="square">
            <a:spAutoFit/>
          </a:bodyPr>
          <a:lstStyle/>
          <a:p>
            <a:pPr algn="ctr"/>
            <a:r>
              <a:rPr lang="ru-RU" sz="2000" b="1" dirty="0">
                <a:effectLst>
                  <a:outerShdw blurRad="38100" dist="38100" dir="2700000" algn="tl">
                    <a:srgbClr val="000000">
                      <a:alpha val="43137"/>
                    </a:srgbClr>
                  </a:outerShdw>
                </a:effectLst>
              </a:rPr>
              <a:t>Консолидированный бюджет МО «</a:t>
            </a:r>
            <a:r>
              <a:rPr lang="ru-RU" sz="2000" b="1" dirty="0" err="1">
                <a:effectLst>
                  <a:outerShdw blurRad="38100" dist="38100" dir="2700000" algn="tl">
                    <a:srgbClr val="000000">
                      <a:alpha val="43137"/>
                    </a:srgbClr>
                  </a:outerShdw>
                </a:effectLst>
              </a:rPr>
              <a:t>Угранский</a:t>
            </a:r>
            <a:r>
              <a:rPr lang="ru-RU" sz="2000" b="1" dirty="0">
                <a:effectLst>
                  <a:outerShdw blurRad="38100" dist="38100" dir="2700000" algn="tl">
                    <a:srgbClr val="000000">
                      <a:alpha val="43137"/>
                    </a:srgbClr>
                  </a:outerShdw>
                </a:effectLst>
              </a:rPr>
              <a:t> район» Смоленской области</a:t>
            </a:r>
          </a:p>
        </p:txBody>
      </p:sp>
      <p:sp>
        <p:nvSpPr>
          <p:cNvPr id="8" name="Скругленный прямоугольник 7"/>
          <p:cNvSpPr/>
          <p:nvPr/>
        </p:nvSpPr>
        <p:spPr>
          <a:xfrm>
            <a:off x="7954820" y="4603422"/>
            <a:ext cx="3103045" cy="1403084"/>
          </a:xfrm>
          <a:prstGeom prst="roundRect">
            <a:avLst/>
          </a:prstGeom>
          <a:solidFill>
            <a:srgbClr val="CCECFF"/>
          </a:solidFill>
          <a:ln>
            <a:noFill/>
          </a:ln>
          <a:effectLst>
            <a:glow rad="228600">
              <a:schemeClr val="accent5">
                <a:satMod val="175000"/>
                <a:alpha val="40000"/>
              </a:schemeClr>
            </a:glow>
            <a:outerShdw blurRad="44450" dist="27940" dir="5400000" algn="ctr">
              <a:srgbClr val="000000">
                <a:alpha val="32000"/>
              </a:srgbClr>
            </a:outerShdw>
          </a:effectLst>
          <a:scene3d>
            <a:camera prst="isometricOffAxis2Left"/>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Бюджет сельских поселений</a:t>
            </a:r>
          </a:p>
        </p:txBody>
      </p:sp>
      <p:sp>
        <p:nvSpPr>
          <p:cNvPr id="2" name="Прямоугольник 1"/>
          <p:cNvSpPr/>
          <p:nvPr/>
        </p:nvSpPr>
        <p:spPr>
          <a:xfrm>
            <a:off x="8376448" y="1172854"/>
            <a:ext cx="3005927" cy="2215991"/>
          </a:xfrm>
          <a:prstGeom prst="rect">
            <a:avLst/>
          </a:prstGeom>
        </p:spPr>
        <p:txBody>
          <a:bodyPr wrap="square">
            <a:spAutoFit/>
          </a:bodyPr>
          <a:lstStyle/>
          <a:p>
            <a:pPr algn="ctr"/>
            <a:r>
              <a:rPr lang="ru-RU" altLang="ru-RU" b="1" i="1" dirty="0">
                <a:solidFill>
                  <a:srgbClr val="000000"/>
                </a:solidFill>
                <a:ea typeface="+mj-ea"/>
              </a:rPr>
              <a:t>Консолидированный </a:t>
            </a:r>
            <a:r>
              <a:rPr lang="ru-RU" altLang="ru-RU" b="1" i="1" dirty="0" smtClean="0">
                <a:solidFill>
                  <a:srgbClr val="000000"/>
                </a:solidFill>
                <a:ea typeface="+mj-ea"/>
              </a:rPr>
              <a:t>бюджет</a:t>
            </a:r>
          </a:p>
          <a:p>
            <a:pPr algn="ctr"/>
            <a:r>
              <a:rPr lang="ru-RU" altLang="ru-RU" b="1" dirty="0" smtClean="0">
                <a:solidFill>
                  <a:srgbClr val="000000"/>
                </a:solidFill>
                <a:ea typeface="+mj-ea"/>
              </a:rPr>
              <a:t> </a:t>
            </a:r>
            <a:r>
              <a:rPr lang="ru-RU" altLang="ru-RU" dirty="0">
                <a:solidFill>
                  <a:srgbClr val="000000"/>
                </a:solidFill>
                <a:ea typeface="+mj-ea"/>
              </a:rPr>
              <a:t>- </a:t>
            </a:r>
            <a:r>
              <a:rPr lang="ru-RU" altLang="ru-RU" sz="1400" dirty="0">
                <a:solidFill>
                  <a:srgbClr val="000000"/>
                </a:solidFill>
                <a:ea typeface="+mj-ea"/>
              </a:rPr>
              <a:t>в первую очередь статистический, характеризующий данные по доходам и расходам, источникам поступления средств и направлениям их использования по территории в целом РФ или субъектов РФ.</a:t>
            </a:r>
            <a:r>
              <a:rPr lang="ru-RU" altLang="ru-RU" sz="1400" b="1" dirty="0">
                <a:solidFill>
                  <a:srgbClr val="000000"/>
                </a:solidFill>
                <a:ea typeface="+mj-ea"/>
              </a:rPr>
              <a:t> </a:t>
            </a:r>
            <a:endParaRPr lang="ru-RU" sz="1400" dirty="0"/>
          </a:p>
        </p:txBody>
      </p:sp>
      <p:sp>
        <p:nvSpPr>
          <p:cNvPr id="4" name="Прямоугольник 3"/>
          <p:cNvSpPr/>
          <p:nvPr/>
        </p:nvSpPr>
        <p:spPr>
          <a:xfrm>
            <a:off x="0" y="9625"/>
            <a:ext cx="12192000" cy="523220"/>
          </a:xfrm>
          <a:prstGeom prst="rect">
            <a:avLst/>
          </a:prstGeom>
        </p:spPr>
        <p:txBody>
          <a:bodyPr wrap="square">
            <a:spAutoFit/>
          </a:bodyPr>
          <a:lstStyle/>
          <a:p>
            <a:r>
              <a:rPr lang="ru-RU" sz="2800" b="1" i="1" dirty="0" smtClean="0">
                <a:ln w="10541" cmpd="sng">
                  <a:solidFill>
                    <a:srgbClr val="4A5A7A">
                      <a:shade val="88000"/>
                      <a:satMod val="110000"/>
                    </a:srgbClr>
                  </a:solidFill>
                  <a:prstDash val="solid"/>
                </a:ln>
              </a:rPr>
              <a:t>Бюджетная система муниципального района</a:t>
            </a:r>
            <a:endParaRPr lang="ru-RU" sz="2800" b="1" dirty="0"/>
          </a:p>
        </p:txBody>
      </p:sp>
      <p:sp>
        <p:nvSpPr>
          <p:cNvPr id="20" name="Скругленный прямоугольник 19"/>
          <p:cNvSpPr/>
          <p:nvPr/>
        </p:nvSpPr>
        <p:spPr>
          <a:xfrm>
            <a:off x="1368423" y="4603422"/>
            <a:ext cx="3103045" cy="1403084"/>
          </a:xfrm>
          <a:prstGeom prst="roundRect">
            <a:avLst/>
          </a:prstGeom>
          <a:solidFill>
            <a:srgbClr val="CCECFF"/>
          </a:solidFill>
          <a:ln>
            <a:noFill/>
          </a:ln>
          <a:effectLst>
            <a:glow rad="228600">
              <a:schemeClr val="accent5">
                <a:satMod val="175000"/>
                <a:alpha val="40000"/>
              </a:schemeClr>
            </a:glow>
            <a:outerShdw blurRad="44450" dist="27940" dir="5400000" algn="ctr">
              <a:srgbClr val="000000">
                <a:alpha val="32000"/>
              </a:srgbClr>
            </a:outerShdw>
          </a:effectLst>
          <a:scene3d>
            <a:camera prst="isometricOffAxis1Right"/>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Бюджет Мо «Угранский район» Смоленской области</a:t>
            </a:r>
            <a:endParaRPr lang="ru-RU" sz="16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6" name="Рисунок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311565">
            <a:off x="7843357" y="3191805"/>
            <a:ext cx="1534485" cy="858945"/>
          </a:xfrm>
          <a:prstGeom prst="rect">
            <a:avLst/>
          </a:prstGeom>
        </p:spPr>
      </p:pic>
      <p:pic>
        <p:nvPicPr>
          <p:cNvPr id="23" name="Рисунок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134965" flipH="1">
            <a:off x="2566442" y="3194740"/>
            <a:ext cx="1534485" cy="858945"/>
          </a:xfrm>
          <a:prstGeom prst="rect">
            <a:avLst/>
          </a:prstGeom>
          <a:scene3d>
            <a:camera prst="isometricOffAxis1Right"/>
            <a:lightRig rig="threePt" dir="t"/>
          </a:scene3d>
        </p:spPr>
      </p:pic>
      <p:pic>
        <p:nvPicPr>
          <p:cNvPr id="18" name="Рисунок 17"/>
          <p:cNvPicPr>
            <a:picLocks noChangeAspect="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367817" y="4440501"/>
            <a:ext cx="3690654" cy="2468812"/>
          </a:xfrm>
          <a:prstGeom prst="rect">
            <a:avLst/>
          </a:prstGeom>
          <a:ln>
            <a:noFill/>
          </a:ln>
          <a:effectLst>
            <a:softEdge rad="112500"/>
          </a:effectLst>
        </p:spPr>
      </p:pic>
      <p:sp>
        <p:nvSpPr>
          <p:cNvPr id="22" name="Номер слайда 21"/>
          <p:cNvSpPr>
            <a:spLocks noGrp="1"/>
          </p:cNvSpPr>
          <p:nvPr>
            <p:ph type="sldNum" sz="quarter" idx="12"/>
          </p:nvPr>
        </p:nvSpPr>
        <p:spPr>
          <a:xfrm>
            <a:off x="9448800" y="6525485"/>
            <a:ext cx="2743200" cy="365125"/>
          </a:xfrm>
        </p:spPr>
        <p:txBody>
          <a:bodyPr/>
          <a:lstStyle/>
          <a:p>
            <a:fld id="{2E383454-522E-4943-91B6-023101BA01B5}" type="slidenum">
              <a:rPr lang="ru-RU" smtClean="0"/>
              <a:t>14</a:t>
            </a:fld>
            <a:endParaRPr lang="ru-RU"/>
          </a:p>
        </p:txBody>
      </p:sp>
    </p:spTree>
    <p:extLst>
      <p:ext uri="{BB962C8B-B14F-4D97-AF65-F5344CB8AC3E}">
        <p14:creationId xmlns:p14="http://schemas.microsoft.com/office/powerpoint/2010/main" val="27113191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Рисунок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70661">
            <a:off x="9649231" y="4460978"/>
            <a:ext cx="1164091" cy="585456"/>
          </a:xfrm>
          <a:prstGeom prst="rect">
            <a:avLst/>
          </a:prstGeom>
        </p:spPr>
      </p:pic>
      <p:pic>
        <p:nvPicPr>
          <p:cNvPr id="38" name="Рисунок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497757">
            <a:off x="8642582" y="1085823"/>
            <a:ext cx="1390091" cy="699118"/>
          </a:xfrm>
          <a:prstGeom prst="rect">
            <a:avLst/>
          </a:prstGeom>
        </p:spPr>
      </p:pic>
      <p:pic>
        <p:nvPicPr>
          <p:cNvPr id="37" name="Рисунок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368846">
            <a:off x="3422913" y="6248789"/>
            <a:ext cx="1134678" cy="391751"/>
          </a:xfrm>
          <a:prstGeom prst="rect">
            <a:avLst/>
          </a:prstGeom>
        </p:spPr>
      </p:pic>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3442056">
            <a:off x="686962" y="4402807"/>
            <a:ext cx="1243655" cy="625471"/>
          </a:xfrm>
          <a:prstGeom prst="rect">
            <a:avLst/>
          </a:prstGeom>
        </p:spPr>
      </p:pic>
      <p:sp>
        <p:nvSpPr>
          <p:cNvPr id="74" name="object 2"/>
          <p:cNvSpPr/>
          <p:nvPr/>
        </p:nvSpPr>
        <p:spPr>
          <a:xfrm>
            <a:off x="12113" y="0"/>
            <a:ext cx="12179886" cy="766725"/>
          </a:xfrm>
          <a:prstGeom prst="rect">
            <a:avLst/>
          </a:prstGeom>
          <a:blipFill>
            <a:blip r:embed="rId7" cstate="print"/>
            <a:stretch>
              <a:fillRect/>
            </a:stretch>
          </a:blipFill>
        </p:spPr>
        <p:txBody>
          <a:bodyPr wrap="square" lIns="0" tIns="0" rIns="0" bIns="0" rtlCol="0"/>
          <a:lstStyle/>
          <a:p>
            <a:endParaRPr/>
          </a:p>
        </p:txBody>
      </p:sp>
      <p:sp>
        <p:nvSpPr>
          <p:cNvPr id="19" name="Скругленный прямоугольник 18"/>
          <p:cNvSpPr/>
          <p:nvPr/>
        </p:nvSpPr>
        <p:spPr>
          <a:xfrm>
            <a:off x="2101159" y="2145165"/>
            <a:ext cx="1910741" cy="91440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1" name="Скругленный прямоугольник 20"/>
          <p:cNvSpPr/>
          <p:nvPr/>
        </p:nvSpPr>
        <p:spPr>
          <a:xfrm>
            <a:off x="2098575" y="4340455"/>
            <a:ext cx="1852195" cy="934254"/>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2" name="Скругленный прямоугольник 21"/>
          <p:cNvSpPr/>
          <p:nvPr/>
        </p:nvSpPr>
        <p:spPr>
          <a:xfrm>
            <a:off x="4718970" y="5577249"/>
            <a:ext cx="2079939" cy="101317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3" name="Скругленный прямоугольник 22"/>
          <p:cNvSpPr/>
          <p:nvPr/>
        </p:nvSpPr>
        <p:spPr>
          <a:xfrm>
            <a:off x="7592178" y="4360504"/>
            <a:ext cx="1884489" cy="91440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4" name="Скругленный прямоугольник 23"/>
          <p:cNvSpPr/>
          <p:nvPr/>
        </p:nvSpPr>
        <p:spPr>
          <a:xfrm>
            <a:off x="7581430" y="2145165"/>
            <a:ext cx="1828991" cy="91440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0" name="Скругленный прямоугольник 19"/>
          <p:cNvSpPr/>
          <p:nvPr/>
        </p:nvSpPr>
        <p:spPr>
          <a:xfrm>
            <a:off x="4627172" y="1039084"/>
            <a:ext cx="2063511" cy="101153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15" name="Овал 14"/>
          <p:cNvSpPr/>
          <p:nvPr/>
        </p:nvSpPr>
        <p:spPr>
          <a:xfrm>
            <a:off x="297732" y="2711140"/>
            <a:ext cx="1512606" cy="12895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16" name="Овал 15"/>
          <p:cNvSpPr/>
          <p:nvPr/>
        </p:nvSpPr>
        <p:spPr>
          <a:xfrm>
            <a:off x="9592271" y="5179886"/>
            <a:ext cx="1992864" cy="126477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17" name="Овал 16"/>
          <p:cNvSpPr/>
          <p:nvPr/>
        </p:nvSpPr>
        <p:spPr>
          <a:xfrm>
            <a:off x="9904722" y="1345188"/>
            <a:ext cx="1119499" cy="1034041"/>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14" name="Овал 13"/>
          <p:cNvSpPr/>
          <p:nvPr/>
        </p:nvSpPr>
        <p:spPr>
          <a:xfrm>
            <a:off x="1743835" y="5633063"/>
            <a:ext cx="1803161" cy="1076907"/>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7" name="Прямоугольник 6"/>
          <p:cNvSpPr/>
          <p:nvPr/>
        </p:nvSpPr>
        <p:spPr>
          <a:xfrm>
            <a:off x="4403038" y="2681685"/>
            <a:ext cx="3132500" cy="1815882"/>
          </a:xfrm>
          <a:prstGeom prst="rect">
            <a:avLst/>
          </a:prstGeom>
        </p:spPr>
        <p:txBody>
          <a:bodyPr wrap="square">
            <a:spAutoFit/>
          </a:bodyPr>
          <a:lstStyle/>
          <a:p>
            <a:pPr algn="ctr"/>
            <a:r>
              <a:rPr lang="ru-RU" sz="1600" i="1" dirty="0">
                <a:effectLst>
                  <a:outerShdw blurRad="38100" dist="38100" dir="2700000" algn="tl">
                    <a:srgbClr val="000000">
                      <a:alpha val="43137"/>
                    </a:srgbClr>
                  </a:outerShdw>
                </a:effectLst>
              </a:rPr>
              <a:t>Законодательные, представительные органы власти</a:t>
            </a:r>
          </a:p>
          <a:p>
            <a:pPr algn="ctr"/>
            <a:r>
              <a:rPr lang="ru-RU" sz="1600" i="1" dirty="0">
                <a:effectLst>
                  <a:outerShdw blurRad="38100" dist="38100" dir="2700000" algn="tl">
                    <a:srgbClr val="000000">
                      <a:alpha val="43137"/>
                    </a:srgbClr>
                  </a:outerShdw>
                </a:effectLst>
              </a:rPr>
              <a:t>Органы исполнительной власти</a:t>
            </a:r>
          </a:p>
          <a:p>
            <a:pPr algn="ctr"/>
            <a:r>
              <a:rPr lang="ru-RU" sz="1600" i="1" dirty="0">
                <a:effectLst>
                  <a:outerShdw blurRad="38100" dist="38100" dir="2700000" algn="tl">
                    <a:srgbClr val="000000">
                      <a:alpha val="43137"/>
                    </a:srgbClr>
                  </a:outerShdw>
                </a:effectLst>
              </a:rPr>
              <a:t>Финансовые органы</a:t>
            </a:r>
          </a:p>
          <a:p>
            <a:pPr algn="ctr"/>
            <a:r>
              <a:rPr lang="ru-RU" sz="1600" i="1" dirty="0">
                <a:effectLst>
                  <a:outerShdw blurRad="38100" dist="38100" dir="2700000" algn="tl">
                    <a:srgbClr val="000000">
                      <a:alpha val="43137"/>
                    </a:srgbClr>
                  </a:outerShdw>
                </a:effectLst>
              </a:rPr>
              <a:t>Органы местного самоуправления</a:t>
            </a:r>
          </a:p>
        </p:txBody>
      </p:sp>
      <p:sp>
        <p:nvSpPr>
          <p:cNvPr id="8" name="TextBox 7"/>
          <p:cNvSpPr txBox="1"/>
          <p:nvPr/>
        </p:nvSpPr>
        <p:spPr>
          <a:xfrm>
            <a:off x="4735472" y="1151467"/>
            <a:ext cx="1846907" cy="738664"/>
          </a:xfrm>
          <a:prstGeom prst="rect">
            <a:avLst/>
          </a:prstGeom>
          <a:noFill/>
        </p:spPr>
        <p:txBody>
          <a:bodyPr wrap="square" rtlCol="0">
            <a:spAutoFit/>
          </a:bodyPr>
          <a:lstStyle/>
          <a:p>
            <a:pPr algn="ctr"/>
            <a:r>
              <a:rPr lang="ru-RU" sz="1400" dirty="0" smtClean="0">
                <a:effectLst>
                  <a:outerShdw blurRad="38100" dist="38100" dir="2700000" algn="tl">
                    <a:srgbClr val="000000">
                      <a:alpha val="43137"/>
                    </a:srgbClr>
                  </a:outerShdw>
                </a:effectLst>
              </a:rPr>
              <a:t>Рассмотрение проекта бюджета очередного года</a:t>
            </a:r>
            <a:endParaRPr lang="ru-RU" sz="1400" dirty="0">
              <a:effectLst>
                <a:outerShdw blurRad="38100" dist="38100" dir="2700000" algn="tl">
                  <a:srgbClr val="000000">
                    <a:alpha val="43137"/>
                  </a:srgbClr>
                </a:outerShdw>
              </a:effectLst>
            </a:endParaRPr>
          </a:p>
        </p:txBody>
      </p:sp>
      <p:sp>
        <p:nvSpPr>
          <p:cNvPr id="9" name="TextBox 8"/>
          <p:cNvSpPr txBox="1"/>
          <p:nvPr/>
        </p:nvSpPr>
        <p:spPr>
          <a:xfrm>
            <a:off x="7694711" y="2191180"/>
            <a:ext cx="1532871" cy="738664"/>
          </a:xfrm>
          <a:prstGeom prst="rect">
            <a:avLst/>
          </a:prstGeom>
          <a:noFill/>
        </p:spPr>
        <p:txBody>
          <a:bodyPr wrap="square" rtlCol="0">
            <a:spAutoFit/>
          </a:bodyPr>
          <a:lstStyle/>
          <a:p>
            <a:pPr algn="ctr"/>
            <a:r>
              <a:rPr lang="ru-RU" sz="1400" dirty="0" smtClean="0">
                <a:effectLst>
                  <a:outerShdw blurRad="38100" dist="38100" dir="2700000" algn="tl">
                    <a:srgbClr val="000000">
                      <a:alpha val="43137"/>
                    </a:srgbClr>
                  </a:outerShdw>
                </a:effectLst>
              </a:rPr>
              <a:t>Утверждение бюджета очередного года</a:t>
            </a:r>
            <a:endParaRPr lang="ru-RU" sz="1400" dirty="0">
              <a:effectLst>
                <a:outerShdw blurRad="38100" dist="38100" dir="2700000" algn="tl">
                  <a:srgbClr val="000000">
                    <a:alpha val="43137"/>
                  </a:srgbClr>
                </a:outerShdw>
              </a:effectLst>
            </a:endParaRPr>
          </a:p>
        </p:txBody>
      </p:sp>
      <p:sp>
        <p:nvSpPr>
          <p:cNvPr id="10" name="TextBox 9"/>
          <p:cNvSpPr txBox="1"/>
          <p:nvPr/>
        </p:nvSpPr>
        <p:spPr>
          <a:xfrm>
            <a:off x="7855762" y="4462995"/>
            <a:ext cx="1468185" cy="738664"/>
          </a:xfrm>
          <a:prstGeom prst="rect">
            <a:avLst/>
          </a:prstGeom>
          <a:noFill/>
        </p:spPr>
        <p:txBody>
          <a:bodyPr wrap="square" rtlCol="0">
            <a:spAutoFit/>
          </a:bodyPr>
          <a:lstStyle/>
          <a:p>
            <a:pPr algn="ctr"/>
            <a:r>
              <a:rPr lang="ru-RU" sz="1400" dirty="0" smtClean="0">
                <a:effectLst>
                  <a:outerShdw blurRad="38100" dist="38100" dir="2700000" algn="tl">
                    <a:srgbClr val="000000">
                      <a:alpha val="43137"/>
                    </a:srgbClr>
                  </a:outerShdw>
                </a:effectLst>
              </a:rPr>
              <a:t>Исполнение бюджета в текущем году</a:t>
            </a:r>
            <a:endParaRPr lang="ru-RU" sz="1400" dirty="0">
              <a:effectLst>
                <a:outerShdw blurRad="38100" dist="38100" dir="2700000" algn="tl">
                  <a:srgbClr val="000000">
                    <a:alpha val="43137"/>
                  </a:srgbClr>
                </a:outerShdw>
              </a:effectLst>
            </a:endParaRPr>
          </a:p>
        </p:txBody>
      </p:sp>
      <p:sp>
        <p:nvSpPr>
          <p:cNvPr id="2" name="TextBox 1"/>
          <p:cNvSpPr txBox="1"/>
          <p:nvPr/>
        </p:nvSpPr>
        <p:spPr>
          <a:xfrm>
            <a:off x="4772365" y="5606780"/>
            <a:ext cx="1966823" cy="954107"/>
          </a:xfrm>
          <a:prstGeom prst="rect">
            <a:avLst/>
          </a:prstGeom>
          <a:noFill/>
          <a:effectLst>
            <a:glow rad="101600">
              <a:schemeClr val="accent2">
                <a:satMod val="175000"/>
                <a:alpha val="40000"/>
              </a:schemeClr>
            </a:glow>
          </a:effectLst>
        </p:spPr>
        <p:txBody>
          <a:bodyPr wrap="square" rtlCol="0">
            <a:spAutoFit/>
          </a:bodyPr>
          <a:lstStyle/>
          <a:p>
            <a:pPr algn="ctr"/>
            <a:r>
              <a:rPr lang="ru-RU" sz="1400" dirty="0" smtClean="0">
                <a:effectLst>
                  <a:outerShdw blurRad="38100" dist="38100" dir="2700000" algn="tl">
                    <a:srgbClr val="000000">
                      <a:alpha val="43137"/>
                    </a:srgbClr>
                  </a:outerShdw>
                </a:effectLst>
              </a:rPr>
              <a:t>Формирование отчета об исполнении бюджета предыдущего года</a:t>
            </a:r>
            <a:endParaRPr lang="ru-RU" sz="1400" dirty="0">
              <a:effectLst>
                <a:outerShdw blurRad="38100" dist="38100" dir="2700000" algn="tl">
                  <a:srgbClr val="000000">
                    <a:alpha val="43137"/>
                  </a:srgbClr>
                </a:outerShdw>
              </a:effectLst>
            </a:endParaRPr>
          </a:p>
        </p:txBody>
      </p:sp>
      <p:sp>
        <p:nvSpPr>
          <p:cNvPr id="3" name="TextBox 2"/>
          <p:cNvSpPr txBox="1"/>
          <p:nvPr/>
        </p:nvSpPr>
        <p:spPr>
          <a:xfrm>
            <a:off x="2072682" y="4368387"/>
            <a:ext cx="1928470" cy="954107"/>
          </a:xfrm>
          <a:prstGeom prst="rect">
            <a:avLst/>
          </a:prstGeom>
          <a:noFill/>
          <a:effectLst>
            <a:glow rad="101600">
              <a:schemeClr val="accent6">
                <a:satMod val="175000"/>
                <a:alpha val="40000"/>
              </a:schemeClr>
            </a:glow>
          </a:effectLst>
        </p:spPr>
        <p:txBody>
          <a:bodyPr wrap="square" rtlCol="0">
            <a:spAutoFit/>
          </a:bodyPr>
          <a:lstStyle/>
          <a:p>
            <a:pPr algn="ctr"/>
            <a:r>
              <a:rPr lang="ru-RU" sz="1400" dirty="0" smtClean="0">
                <a:effectLst>
                  <a:outerShdw blurRad="38100" dist="38100" dir="2700000" algn="tl">
                    <a:srgbClr val="000000">
                      <a:alpha val="43137"/>
                    </a:srgbClr>
                  </a:outerShdw>
                </a:effectLst>
              </a:rPr>
              <a:t>Утверждение отчета об исполнении бюджета предыдущего года</a:t>
            </a:r>
            <a:endParaRPr lang="ru-RU" sz="1400" dirty="0">
              <a:effectLst>
                <a:outerShdw blurRad="38100" dist="38100" dir="2700000" algn="tl">
                  <a:srgbClr val="000000">
                    <a:alpha val="43137"/>
                  </a:srgbClr>
                </a:outerShdw>
              </a:effectLst>
            </a:endParaRPr>
          </a:p>
        </p:txBody>
      </p:sp>
      <p:sp>
        <p:nvSpPr>
          <p:cNvPr id="4" name="TextBox 3"/>
          <p:cNvSpPr txBox="1"/>
          <p:nvPr/>
        </p:nvSpPr>
        <p:spPr>
          <a:xfrm>
            <a:off x="2169457" y="2267422"/>
            <a:ext cx="1803161" cy="738664"/>
          </a:xfrm>
          <a:prstGeom prst="rect">
            <a:avLst/>
          </a:prstGeom>
          <a:noFill/>
        </p:spPr>
        <p:txBody>
          <a:bodyPr wrap="square" rtlCol="0">
            <a:spAutoFit/>
          </a:bodyPr>
          <a:lstStyle/>
          <a:p>
            <a:pPr algn="ctr"/>
            <a:r>
              <a:rPr lang="ru-RU" sz="1400" dirty="0" smtClean="0">
                <a:effectLst>
                  <a:outerShdw blurRad="38100" dist="38100" dir="2700000" algn="tl">
                    <a:srgbClr val="000000">
                      <a:alpha val="43137"/>
                    </a:srgbClr>
                  </a:outerShdw>
                </a:effectLst>
              </a:rPr>
              <a:t>Составление проекта бюджета  очередного года </a:t>
            </a:r>
            <a:endParaRPr lang="ru-RU" sz="1400" dirty="0">
              <a:effectLst>
                <a:outerShdw blurRad="38100" dist="38100" dir="2700000" algn="tl">
                  <a:srgbClr val="000000">
                    <a:alpha val="43137"/>
                  </a:srgbClr>
                </a:outerShdw>
              </a:effectLst>
            </a:endParaRPr>
          </a:p>
        </p:txBody>
      </p:sp>
      <p:sp>
        <p:nvSpPr>
          <p:cNvPr id="5" name="TextBox 4"/>
          <p:cNvSpPr txBox="1"/>
          <p:nvPr/>
        </p:nvSpPr>
        <p:spPr>
          <a:xfrm>
            <a:off x="9859751" y="1544849"/>
            <a:ext cx="1213503" cy="646331"/>
          </a:xfrm>
          <a:prstGeom prst="rect">
            <a:avLst/>
          </a:prstGeom>
          <a:noFill/>
        </p:spPr>
        <p:txBody>
          <a:bodyPr wrap="square" rtlCol="0">
            <a:spAutoFit/>
          </a:bodyPr>
          <a:lstStyle/>
          <a:p>
            <a:pPr algn="ctr"/>
            <a:r>
              <a:rPr lang="ru-RU" sz="1200" dirty="0" smtClean="0">
                <a:effectLst>
                  <a:outerShdw blurRad="38100" dist="38100" dir="2700000" algn="tl">
                    <a:srgbClr val="000000">
                      <a:alpha val="43137"/>
                    </a:srgbClr>
                  </a:outerShdw>
                </a:effectLst>
              </a:rPr>
              <a:t>Принятие закона о бюджете</a:t>
            </a:r>
            <a:endParaRPr lang="ru-RU" sz="1200" dirty="0">
              <a:effectLst>
                <a:outerShdw blurRad="38100" dist="38100" dir="2700000" algn="tl">
                  <a:srgbClr val="000000">
                    <a:alpha val="43137"/>
                  </a:srgbClr>
                </a:outerShdw>
              </a:effectLst>
            </a:endParaRPr>
          </a:p>
        </p:txBody>
      </p:sp>
      <p:sp>
        <p:nvSpPr>
          <p:cNvPr id="11" name="TextBox 10"/>
          <p:cNvSpPr txBox="1"/>
          <p:nvPr/>
        </p:nvSpPr>
        <p:spPr>
          <a:xfrm>
            <a:off x="9648565" y="5322494"/>
            <a:ext cx="1992864" cy="1015663"/>
          </a:xfrm>
          <a:prstGeom prst="rect">
            <a:avLst/>
          </a:prstGeom>
          <a:noFill/>
        </p:spPr>
        <p:txBody>
          <a:bodyPr wrap="square" rtlCol="0">
            <a:spAutoFit/>
          </a:bodyPr>
          <a:lstStyle/>
          <a:p>
            <a:pPr algn="ctr"/>
            <a:r>
              <a:rPr lang="ru-RU" sz="1200" dirty="0" smtClean="0">
                <a:effectLst>
                  <a:outerShdw blurRad="38100" dist="38100" dir="2700000" algn="tl">
                    <a:srgbClr val="000000">
                      <a:alpha val="43137"/>
                    </a:srgbClr>
                  </a:outerShdw>
                </a:effectLst>
              </a:rPr>
              <a:t>Получение доходов бюджета и распределение бюджетных средств в соответствии с законом о бюджете </a:t>
            </a:r>
            <a:endParaRPr lang="ru-RU" sz="1200" dirty="0">
              <a:effectLst>
                <a:outerShdw blurRad="38100" dist="38100" dir="2700000" algn="tl">
                  <a:srgbClr val="000000">
                    <a:alpha val="43137"/>
                  </a:srgbClr>
                </a:outerShdw>
              </a:effectLst>
            </a:endParaRPr>
          </a:p>
        </p:txBody>
      </p:sp>
      <p:sp>
        <p:nvSpPr>
          <p:cNvPr id="12" name="TextBox 11"/>
          <p:cNvSpPr txBox="1"/>
          <p:nvPr/>
        </p:nvSpPr>
        <p:spPr>
          <a:xfrm>
            <a:off x="1884839" y="5800319"/>
            <a:ext cx="1521151" cy="830997"/>
          </a:xfrm>
          <a:prstGeom prst="rect">
            <a:avLst/>
          </a:prstGeom>
          <a:noFill/>
        </p:spPr>
        <p:txBody>
          <a:bodyPr wrap="square" rtlCol="0">
            <a:spAutoFit/>
          </a:bodyPr>
          <a:lstStyle/>
          <a:p>
            <a:pPr algn="ctr"/>
            <a:r>
              <a:rPr lang="ru-RU" sz="1200" dirty="0" smtClean="0">
                <a:effectLst>
                  <a:outerShdw blurRad="38100" dist="38100" dir="2700000" algn="tl">
                    <a:srgbClr val="000000">
                      <a:alpha val="43137"/>
                    </a:srgbClr>
                  </a:outerShdw>
                </a:effectLst>
              </a:rPr>
              <a:t>Принятие закона об исполнении бюджета за отчетный год</a:t>
            </a:r>
            <a:endParaRPr lang="ru-RU" sz="1200" dirty="0">
              <a:effectLst>
                <a:outerShdw blurRad="38100" dist="38100" dir="2700000" algn="tl">
                  <a:srgbClr val="000000">
                    <a:alpha val="43137"/>
                  </a:srgbClr>
                </a:outerShdw>
              </a:effectLst>
            </a:endParaRPr>
          </a:p>
        </p:txBody>
      </p:sp>
      <p:sp>
        <p:nvSpPr>
          <p:cNvPr id="13" name="TextBox 12"/>
          <p:cNvSpPr txBox="1"/>
          <p:nvPr/>
        </p:nvSpPr>
        <p:spPr>
          <a:xfrm>
            <a:off x="222491" y="2913344"/>
            <a:ext cx="1717703" cy="830997"/>
          </a:xfrm>
          <a:prstGeom prst="rect">
            <a:avLst/>
          </a:prstGeom>
          <a:noFill/>
        </p:spPr>
        <p:txBody>
          <a:bodyPr wrap="square" rtlCol="0">
            <a:spAutoFit/>
          </a:bodyPr>
          <a:lstStyle/>
          <a:p>
            <a:pPr algn="ctr"/>
            <a:r>
              <a:rPr lang="ru-RU" sz="1200" dirty="0" smtClean="0">
                <a:effectLst>
                  <a:outerShdw blurRad="38100" dist="38100" dir="2700000" algn="tl">
                    <a:srgbClr val="000000">
                      <a:alpha val="43137"/>
                    </a:srgbClr>
                  </a:outerShdw>
                </a:effectLst>
              </a:rPr>
              <a:t>Подготовка экономического обоснования доходов и расходов бюджета</a:t>
            </a:r>
            <a:endParaRPr lang="ru-RU" sz="1200" dirty="0">
              <a:effectLst>
                <a:outerShdw blurRad="38100" dist="38100" dir="2700000" algn="tl">
                  <a:srgbClr val="000000">
                    <a:alpha val="43137"/>
                  </a:srgbClr>
                </a:outerShdw>
              </a:effectLst>
            </a:endParaRPr>
          </a:p>
        </p:txBody>
      </p:sp>
      <p:sp>
        <p:nvSpPr>
          <p:cNvPr id="73" name="TextBox 72"/>
          <p:cNvSpPr txBox="1"/>
          <p:nvPr/>
        </p:nvSpPr>
        <p:spPr>
          <a:xfrm>
            <a:off x="12113" y="86001"/>
            <a:ext cx="11928129" cy="523220"/>
          </a:xfrm>
          <a:prstGeom prst="rect">
            <a:avLst/>
          </a:prstGeom>
          <a:noFill/>
        </p:spPr>
        <p:txBody>
          <a:bodyPr wrap="square" rtlCol="0">
            <a:spAutoFit/>
          </a:bodyPr>
          <a:lstStyle/>
          <a:p>
            <a:r>
              <a:rPr lang="ru-RU" sz="2800" i="1" dirty="0" smtClean="0">
                <a:solidFill>
                  <a:schemeClr val="tx2"/>
                </a:solidFill>
              </a:rPr>
              <a:t>Бюджетный процесс – ежегодное формирование и исполнение бюджета</a:t>
            </a:r>
            <a:endParaRPr lang="ru-RU" sz="2800" i="1" dirty="0">
              <a:solidFill>
                <a:schemeClr val="tx2"/>
              </a:solidFill>
            </a:endParaRPr>
          </a:p>
        </p:txBody>
      </p:sp>
      <p:pic>
        <p:nvPicPr>
          <p:cNvPr id="25" name="Рисунок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3501162" flipV="1">
            <a:off x="6856572" y="1229502"/>
            <a:ext cx="1226947" cy="607382"/>
          </a:xfrm>
          <a:prstGeom prst="rect">
            <a:avLst/>
          </a:prstGeom>
        </p:spPr>
      </p:pic>
      <p:pic>
        <p:nvPicPr>
          <p:cNvPr id="39" name="Рисунок 3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7270515" flipV="1">
            <a:off x="7901604" y="3437956"/>
            <a:ext cx="921117" cy="607382"/>
          </a:xfrm>
          <a:prstGeom prst="rect">
            <a:avLst/>
          </a:prstGeom>
        </p:spPr>
      </p:pic>
      <p:pic>
        <p:nvPicPr>
          <p:cNvPr id="40" name="Рисунок 3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432566" flipV="1">
            <a:off x="7069089" y="5562338"/>
            <a:ext cx="1226947" cy="607382"/>
          </a:xfrm>
          <a:prstGeom prst="rect">
            <a:avLst/>
          </a:prstGeom>
        </p:spPr>
      </p:pic>
      <p:pic>
        <p:nvPicPr>
          <p:cNvPr id="41" name="Рисунок 4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491757" flipV="1">
            <a:off x="3376944" y="5548432"/>
            <a:ext cx="1254169" cy="620858"/>
          </a:xfrm>
          <a:prstGeom prst="rect">
            <a:avLst/>
          </a:prstGeom>
        </p:spPr>
      </p:pic>
      <p:pic>
        <p:nvPicPr>
          <p:cNvPr id="42" name="Рисунок 4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6302049" flipV="1">
            <a:off x="2559819" y="3398441"/>
            <a:ext cx="918718" cy="660837"/>
          </a:xfrm>
          <a:prstGeom prst="rect">
            <a:avLst/>
          </a:prstGeom>
        </p:spPr>
      </p:pic>
      <p:pic>
        <p:nvPicPr>
          <p:cNvPr id="43" name="Рисунок 4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526705" flipV="1">
            <a:off x="2891012" y="1258278"/>
            <a:ext cx="1387850" cy="670357"/>
          </a:xfrm>
          <a:prstGeom prst="rect">
            <a:avLst/>
          </a:prstGeom>
        </p:spPr>
      </p:pic>
      <p:sp>
        <p:nvSpPr>
          <p:cNvPr id="44" name="object 7"/>
          <p:cNvSpPr/>
          <p:nvPr/>
        </p:nvSpPr>
        <p:spPr>
          <a:xfrm>
            <a:off x="4400666" y="2288699"/>
            <a:ext cx="3088316" cy="2841871"/>
          </a:xfrm>
          <a:prstGeom prst="rect">
            <a:avLst/>
          </a:prstGeom>
          <a:blipFill>
            <a:blip r:embed="rId13" cstate="print"/>
            <a:stretch>
              <a:fillRect/>
            </a:stretch>
          </a:blipFill>
        </p:spPr>
        <p:txBody>
          <a:bodyPr wrap="square" lIns="0" tIns="0" rIns="0" bIns="0" rtlCol="0"/>
          <a:lstStyle/>
          <a:p>
            <a:endParaRPr/>
          </a:p>
        </p:txBody>
      </p:sp>
      <p:sp>
        <p:nvSpPr>
          <p:cNvPr id="27" name="Номер слайда 26"/>
          <p:cNvSpPr>
            <a:spLocks noGrp="1"/>
          </p:cNvSpPr>
          <p:nvPr>
            <p:ph type="sldNum" sz="quarter" idx="7"/>
          </p:nvPr>
        </p:nvSpPr>
        <p:spPr>
          <a:xfrm>
            <a:off x="9410421" y="6550955"/>
            <a:ext cx="2743200" cy="365125"/>
          </a:xfrm>
        </p:spPr>
        <p:txBody>
          <a:bodyPr/>
          <a:lstStyle/>
          <a:p>
            <a:pPr marL="38100">
              <a:lnSpc>
                <a:spcPts val="1240"/>
              </a:lnSpc>
            </a:pPr>
            <a:fld id="{81D60167-4931-47E6-BA6A-407CBD079E47}" type="slidenum">
              <a:rPr lang="ru-RU" smtClean="0"/>
              <a:t>15</a:t>
            </a:fld>
            <a:endParaRPr lang="ru-RU" dirty="0"/>
          </a:p>
        </p:txBody>
      </p:sp>
    </p:spTree>
    <p:extLst>
      <p:ext uri="{BB962C8B-B14F-4D97-AF65-F5344CB8AC3E}">
        <p14:creationId xmlns:p14="http://schemas.microsoft.com/office/powerpoint/2010/main" val="15981890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230356" y="6477914"/>
            <a:ext cx="77470" cy="152400"/>
          </a:xfrm>
          <a:prstGeom prst="rect">
            <a:avLst/>
          </a:prstGeom>
        </p:spPr>
        <p:txBody>
          <a:bodyPr vert="horz" wrap="square" lIns="0" tIns="0" rIns="0" bIns="0" rtlCol="0">
            <a:spAutoFit/>
          </a:bodyPr>
          <a:lstStyle/>
          <a:p>
            <a:pPr>
              <a:lnSpc>
                <a:spcPts val="1140"/>
              </a:lnSpc>
            </a:pPr>
            <a:r>
              <a:rPr sz="1200" dirty="0">
                <a:solidFill>
                  <a:srgbClr val="878787"/>
                </a:solidFill>
                <a:latin typeface="Calibri"/>
                <a:cs typeface="Calibri"/>
              </a:rPr>
              <a:t>7</a:t>
            </a:r>
            <a:endParaRPr sz="1200">
              <a:latin typeface="Calibri"/>
              <a:cs typeface="Calibri"/>
            </a:endParaRPr>
          </a:p>
        </p:txBody>
      </p:sp>
      <p:grpSp>
        <p:nvGrpSpPr>
          <p:cNvPr id="3" name="object 3"/>
          <p:cNvGrpSpPr/>
          <p:nvPr/>
        </p:nvGrpSpPr>
        <p:grpSpPr>
          <a:xfrm>
            <a:off x="0" y="1645920"/>
            <a:ext cx="12192000" cy="5212080"/>
            <a:chOff x="0" y="1645920"/>
            <a:chExt cx="12192000" cy="5212080"/>
          </a:xfrm>
        </p:grpSpPr>
        <p:sp>
          <p:nvSpPr>
            <p:cNvPr id="4" name="object 4"/>
            <p:cNvSpPr/>
            <p:nvPr/>
          </p:nvSpPr>
          <p:spPr>
            <a:xfrm>
              <a:off x="0" y="4194047"/>
              <a:ext cx="12192000" cy="266395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3416808" y="1645920"/>
              <a:ext cx="5358384" cy="4437888"/>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3518915" y="5643372"/>
              <a:ext cx="5675376" cy="530352"/>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4956047" y="1801368"/>
              <a:ext cx="1072896" cy="597408"/>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8074152" y="1897380"/>
              <a:ext cx="1072896" cy="597408"/>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7267956" y="4799076"/>
              <a:ext cx="1170431" cy="719328"/>
            </a:xfrm>
            <a:prstGeom prst="rect">
              <a:avLst/>
            </a:prstGeom>
            <a:blipFill>
              <a:blip r:embed="rId7" cstate="print"/>
              <a:stretch>
                <a:fillRect/>
              </a:stretch>
            </a:blipFill>
          </p:spPr>
          <p:txBody>
            <a:bodyPr wrap="square" lIns="0" tIns="0" rIns="0" bIns="0" rtlCol="0"/>
            <a:lstStyle/>
            <a:p>
              <a:endParaRPr/>
            </a:p>
          </p:txBody>
        </p:sp>
        <p:sp>
          <p:nvSpPr>
            <p:cNvPr id="10" name="object 10"/>
            <p:cNvSpPr/>
            <p:nvPr/>
          </p:nvSpPr>
          <p:spPr>
            <a:xfrm>
              <a:off x="3346703" y="4151376"/>
              <a:ext cx="2523744" cy="719328"/>
            </a:xfrm>
            <a:prstGeom prst="rect">
              <a:avLst/>
            </a:prstGeom>
            <a:blipFill>
              <a:blip r:embed="rId8" cstate="print"/>
              <a:stretch>
                <a:fillRect/>
              </a:stretch>
            </a:blipFill>
          </p:spPr>
          <p:txBody>
            <a:bodyPr wrap="square" lIns="0" tIns="0" rIns="0" bIns="0" rtlCol="0"/>
            <a:lstStyle/>
            <a:p>
              <a:endParaRPr/>
            </a:p>
          </p:txBody>
        </p:sp>
      </p:grpSp>
      <p:sp>
        <p:nvSpPr>
          <p:cNvPr id="11" name="object 11"/>
          <p:cNvSpPr txBox="1">
            <a:spLocks noGrp="1"/>
          </p:cNvSpPr>
          <p:nvPr>
            <p:ph type="title"/>
          </p:nvPr>
        </p:nvSpPr>
        <p:spPr>
          <a:xfrm>
            <a:off x="1076960" y="694499"/>
            <a:ext cx="4178300"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3497DB"/>
                </a:solidFill>
              </a:rPr>
              <a:t>«БЮДЖЕТ ДЛЯ</a:t>
            </a:r>
            <a:r>
              <a:rPr sz="2800" spc="-10" dirty="0">
                <a:solidFill>
                  <a:srgbClr val="3497DB"/>
                </a:solidFill>
              </a:rPr>
              <a:t> ГРАЖДАН»</a:t>
            </a:r>
            <a:endParaRPr sz="2800" dirty="0"/>
          </a:p>
        </p:txBody>
      </p:sp>
      <p:sp>
        <p:nvSpPr>
          <p:cNvPr id="12" name="object 12"/>
          <p:cNvSpPr txBox="1"/>
          <p:nvPr/>
        </p:nvSpPr>
        <p:spPr>
          <a:xfrm>
            <a:off x="1076960" y="1103503"/>
            <a:ext cx="3613785" cy="488315"/>
          </a:xfrm>
          <a:prstGeom prst="rect">
            <a:avLst/>
          </a:prstGeom>
        </p:spPr>
        <p:txBody>
          <a:bodyPr vert="horz" wrap="square" lIns="0" tIns="39370" rIns="0" bIns="0" rtlCol="0">
            <a:spAutoFit/>
          </a:bodyPr>
          <a:lstStyle/>
          <a:p>
            <a:pPr marL="12700" marR="5080">
              <a:lnSpc>
                <a:spcPts val="1730"/>
              </a:lnSpc>
              <a:spcBef>
                <a:spcPts val="310"/>
              </a:spcBef>
            </a:pPr>
            <a:r>
              <a:rPr sz="1600" spc="-5" dirty="0">
                <a:latin typeface="Calibri"/>
                <a:cs typeface="Calibri"/>
              </a:rPr>
              <a:t>- это простое и наглядное представление  информации о</a:t>
            </a:r>
            <a:r>
              <a:rPr sz="1600" spc="15" dirty="0">
                <a:latin typeface="Calibri"/>
                <a:cs typeface="Calibri"/>
              </a:rPr>
              <a:t> </a:t>
            </a:r>
            <a:r>
              <a:rPr sz="1600" spc="-5" dirty="0">
                <a:latin typeface="Calibri"/>
                <a:cs typeface="Calibri"/>
              </a:rPr>
              <a:t>бюджете</a:t>
            </a:r>
            <a:endParaRPr sz="1600">
              <a:latin typeface="Calibri"/>
              <a:cs typeface="Calibri"/>
            </a:endParaRPr>
          </a:p>
        </p:txBody>
      </p:sp>
      <p:sp>
        <p:nvSpPr>
          <p:cNvPr id="13" name="object 13"/>
          <p:cNvSpPr txBox="1"/>
          <p:nvPr/>
        </p:nvSpPr>
        <p:spPr>
          <a:xfrm>
            <a:off x="9247758" y="1313815"/>
            <a:ext cx="2399030" cy="788670"/>
          </a:xfrm>
          <a:prstGeom prst="rect">
            <a:avLst/>
          </a:prstGeom>
        </p:spPr>
        <p:txBody>
          <a:bodyPr vert="horz" wrap="square" lIns="0" tIns="12700" rIns="0" bIns="0" rtlCol="0">
            <a:spAutoFit/>
          </a:bodyPr>
          <a:lstStyle/>
          <a:p>
            <a:pPr marL="12700">
              <a:lnSpc>
                <a:spcPts val="2440"/>
              </a:lnSpc>
              <a:spcBef>
                <a:spcPts val="100"/>
              </a:spcBef>
            </a:pPr>
            <a:r>
              <a:rPr sz="2100" b="1" spc="-5" dirty="0">
                <a:solidFill>
                  <a:srgbClr val="6FAC46"/>
                </a:solidFill>
                <a:latin typeface="Calibri"/>
                <a:cs typeface="Calibri"/>
              </a:rPr>
              <a:t>ДОСТУПНО</a:t>
            </a:r>
            <a:endParaRPr sz="2100">
              <a:latin typeface="Calibri"/>
              <a:cs typeface="Calibri"/>
            </a:endParaRPr>
          </a:p>
          <a:p>
            <a:pPr marL="12700" marR="5080">
              <a:lnSpc>
                <a:spcPts val="1730"/>
              </a:lnSpc>
              <a:spcBef>
                <a:spcPts val="135"/>
              </a:spcBef>
            </a:pPr>
            <a:r>
              <a:rPr sz="1600" spc="-5" dirty="0">
                <a:latin typeface="Calibri"/>
                <a:cs typeface="Calibri"/>
              </a:rPr>
              <a:t>Как государство получает и  расходует свои</a:t>
            </a:r>
            <a:r>
              <a:rPr sz="1600" spc="5" dirty="0">
                <a:latin typeface="Calibri"/>
                <a:cs typeface="Calibri"/>
              </a:rPr>
              <a:t> </a:t>
            </a:r>
            <a:r>
              <a:rPr sz="1600" spc="-5" dirty="0">
                <a:latin typeface="Calibri"/>
                <a:cs typeface="Calibri"/>
              </a:rPr>
              <a:t>средства</a:t>
            </a:r>
            <a:endParaRPr sz="1600">
              <a:latin typeface="Calibri"/>
              <a:cs typeface="Calibri"/>
            </a:endParaRPr>
          </a:p>
        </p:txBody>
      </p:sp>
      <p:sp>
        <p:nvSpPr>
          <p:cNvPr id="14" name="object 14"/>
          <p:cNvSpPr txBox="1"/>
          <p:nvPr/>
        </p:nvSpPr>
        <p:spPr>
          <a:xfrm>
            <a:off x="8479028" y="4463033"/>
            <a:ext cx="3591560" cy="1157605"/>
          </a:xfrm>
          <a:prstGeom prst="rect">
            <a:avLst/>
          </a:prstGeom>
        </p:spPr>
        <p:txBody>
          <a:bodyPr vert="horz" wrap="square" lIns="0" tIns="12700" rIns="0" bIns="0" rtlCol="0">
            <a:spAutoFit/>
          </a:bodyPr>
          <a:lstStyle/>
          <a:p>
            <a:pPr marL="12700">
              <a:lnSpc>
                <a:spcPct val="100000"/>
              </a:lnSpc>
              <a:spcBef>
                <a:spcPts val="100"/>
              </a:spcBef>
            </a:pPr>
            <a:r>
              <a:rPr sz="2100" b="1" dirty="0">
                <a:solidFill>
                  <a:srgbClr val="EC7C30"/>
                </a:solidFill>
                <a:latin typeface="Calibri"/>
                <a:cs typeface="Calibri"/>
              </a:rPr>
              <a:t>УЧАСТИЕ В</a:t>
            </a:r>
            <a:r>
              <a:rPr sz="2100" b="1" spc="-20" dirty="0">
                <a:solidFill>
                  <a:srgbClr val="EC7C30"/>
                </a:solidFill>
                <a:latin typeface="Calibri"/>
                <a:cs typeface="Calibri"/>
              </a:rPr>
              <a:t> </a:t>
            </a:r>
            <a:r>
              <a:rPr sz="2100" b="1" spc="-5" dirty="0">
                <a:solidFill>
                  <a:srgbClr val="EC7C30"/>
                </a:solidFill>
                <a:latin typeface="Calibri"/>
                <a:cs typeface="Calibri"/>
              </a:rPr>
              <a:t>БЮДЖЕТНОМ</a:t>
            </a:r>
            <a:endParaRPr sz="2100">
              <a:latin typeface="Calibri"/>
              <a:cs typeface="Calibri"/>
            </a:endParaRPr>
          </a:p>
          <a:p>
            <a:pPr marL="12700">
              <a:lnSpc>
                <a:spcPct val="100000"/>
              </a:lnSpc>
              <a:spcBef>
                <a:spcPts val="10"/>
              </a:spcBef>
            </a:pPr>
            <a:r>
              <a:rPr sz="2100" b="1" spc="-5" dirty="0">
                <a:solidFill>
                  <a:srgbClr val="EC7C30"/>
                </a:solidFill>
                <a:latin typeface="Calibri"/>
                <a:cs typeface="Calibri"/>
              </a:rPr>
              <a:t>ПРОЦЕССЕ</a:t>
            </a:r>
            <a:endParaRPr sz="2100">
              <a:latin typeface="Calibri"/>
              <a:cs typeface="Calibri"/>
            </a:endParaRPr>
          </a:p>
          <a:p>
            <a:pPr marL="12700" marR="5080">
              <a:lnSpc>
                <a:spcPct val="100000"/>
              </a:lnSpc>
              <a:spcBef>
                <a:spcPts val="25"/>
              </a:spcBef>
            </a:pPr>
            <a:r>
              <a:rPr sz="1600" spc="-5" dirty="0">
                <a:latin typeface="Calibri"/>
                <a:cs typeface="Calibri"/>
              </a:rPr>
              <a:t>Как граждане </a:t>
            </a:r>
            <a:r>
              <a:rPr sz="1600" spc="-10" dirty="0">
                <a:latin typeface="Calibri"/>
                <a:cs typeface="Calibri"/>
              </a:rPr>
              <a:t>могут </a:t>
            </a:r>
            <a:r>
              <a:rPr sz="1600" spc="-5" dirty="0">
                <a:latin typeface="Calibri"/>
                <a:cs typeface="Calibri"/>
              </a:rPr>
              <a:t>влиять на  формирование и расходование</a:t>
            </a:r>
            <a:r>
              <a:rPr sz="1600" dirty="0">
                <a:latin typeface="Calibri"/>
                <a:cs typeface="Calibri"/>
              </a:rPr>
              <a:t> </a:t>
            </a:r>
            <a:r>
              <a:rPr sz="1600" spc="-5" dirty="0">
                <a:latin typeface="Calibri"/>
                <a:cs typeface="Calibri"/>
              </a:rPr>
              <a:t>бюджета</a:t>
            </a:r>
            <a:endParaRPr sz="1600">
              <a:latin typeface="Calibri"/>
              <a:cs typeface="Calibri"/>
            </a:endParaRPr>
          </a:p>
        </p:txBody>
      </p:sp>
      <p:sp>
        <p:nvSpPr>
          <p:cNvPr id="15" name="object 15"/>
          <p:cNvSpPr txBox="1"/>
          <p:nvPr/>
        </p:nvSpPr>
        <p:spPr>
          <a:xfrm>
            <a:off x="752348" y="4247515"/>
            <a:ext cx="2678430" cy="1023619"/>
          </a:xfrm>
          <a:prstGeom prst="rect">
            <a:avLst/>
          </a:prstGeom>
        </p:spPr>
        <p:txBody>
          <a:bodyPr vert="horz" wrap="square" lIns="0" tIns="12065" rIns="0" bIns="0" rtlCol="0">
            <a:spAutoFit/>
          </a:bodyPr>
          <a:lstStyle/>
          <a:p>
            <a:pPr marL="12700">
              <a:lnSpc>
                <a:spcPts val="2560"/>
              </a:lnSpc>
              <a:spcBef>
                <a:spcPts val="95"/>
              </a:spcBef>
            </a:pPr>
            <a:r>
              <a:rPr sz="2200" b="1" spc="-5" dirty="0">
                <a:solidFill>
                  <a:srgbClr val="FFC000"/>
                </a:solidFill>
                <a:latin typeface="Calibri"/>
                <a:cs typeface="Calibri"/>
              </a:rPr>
              <a:t>ИСТОЧНИКИ</a:t>
            </a:r>
            <a:r>
              <a:rPr sz="2200" b="1" spc="-50" dirty="0">
                <a:solidFill>
                  <a:srgbClr val="FFC000"/>
                </a:solidFill>
                <a:latin typeface="Calibri"/>
                <a:cs typeface="Calibri"/>
              </a:rPr>
              <a:t> </a:t>
            </a:r>
            <a:r>
              <a:rPr sz="2200" b="1" spc="-5" dirty="0">
                <a:solidFill>
                  <a:srgbClr val="FFC000"/>
                </a:solidFill>
                <a:latin typeface="Calibri"/>
                <a:cs typeface="Calibri"/>
              </a:rPr>
              <a:t>ДОХОДА</a:t>
            </a:r>
            <a:endParaRPr sz="2200">
              <a:latin typeface="Calibri"/>
              <a:cs typeface="Calibri"/>
            </a:endParaRPr>
          </a:p>
          <a:p>
            <a:pPr marL="12700" marR="932180">
              <a:lnSpc>
                <a:spcPts val="1730"/>
              </a:lnSpc>
              <a:spcBef>
                <a:spcPts val="135"/>
              </a:spcBef>
            </a:pPr>
            <a:r>
              <a:rPr sz="1600" spc="-5" dirty="0">
                <a:latin typeface="Calibri"/>
                <a:cs typeface="Calibri"/>
              </a:rPr>
              <a:t>Какие у</a:t>
            </a:r>
            <a:r>
              <a:rPr sz="1600" spc="-70" dirty="0">
                <a:latin typeface="Calibri"/>
                <a:cs typeface="Calibri"/>
              </a:rPr>
              <a:t> </a:t>
            </a:r>
            <a:r>
              <a:rPr sz="1600" spc="-5" dirty="0">
                <a:latin typeface="Calibri"/>
                <a:cs typeface="Calibri"/>
              </a:rPr>
              <a:t>государства  </a:t>
            </a:r>
            <a:r>
              <a:rPr sz="1600" spc="-10" dirty="0">
                <a:latin typeface="Calibri"/>
                <a:cs typeface="Calibri"/>
              </a:rPr>
              <a:t>дополнительные</a:t>
            </a:r>
            <a:endParaRPr sz="1600">
              <a:latin typeface="Calibri"/>
              <a:cs typeface="Calibri"/>
            </a:endParaRPr>
          </a:p>
          <a:p>
            <a:pPr marL="12700">
              <a:lnSpc>
                <a:spcPts val="1700"/>
              </a:lnSpc>
            </a:pPr>
            <a:r>
              <a:rPr sz="1600" spc="-5" dirty="0">
                <a:latin typeface="Calibri"/>
                <a:cs typeface="Calibri"/>
              </a:rPr>
              <a:t>источники</a:t>
            </a:r>
            <a:r>
              <a:rPr sz="1600" spc="5" dirty="0">
                <a:latin typeface="Calibri"/>
                <a:cs typeface="Calibri"/>
              </a:rPr>
              <a:t> </a:t>
            </a:r>
            <a:r>
              <a:rPr sz="1600" spc="-10" dirty="0">
                <a:latin typeface="Calibri"/>
                <a:cs typeface="Calibri"/>
              </a:rPr>
              <a:t>дохода</a:t>
            </a:r>
            <a:endParaRPr sz="1600">
              <a:latin typeface="Calibri"/>
              <a:cs typeface="Calibri"/>
            </a:endParaRPr>
          </a:p>
        </p:txBody>
      </p:sp>
      <p:pic>
        <p:nvPicPr>
          <p:cNvPr id="16" name="image94.png"/>
          <p:cNvPicPr/>
          <p:nvPr/>
        </p:nvPicPr>
        <p:blipFill>
          <a:blip r:embed="rId9" cstate="print"/>
          <a:stretch>
            <a:fillRect/>
          </a:stretch>
        </p:blipFill>
        <p:spPr>
          <a:xfrm>
            <a:off x="1731518" y="1645221"/>
            <a:ext cx="1514475" cy="2549525"/>
          </a:xfrm>
          <a:prstGeom prst="rect">
            <a:avLst/>
          </a:prstGeom>
        </p:spPr>
      </p:pic>
      <p:sp>
        <p:nvSpPr>
          <p:cNvPr id="19" name="Номер слайда 18"/>
          <p:cNvSpPr>
            <a:spLocks noGrp="1"/>
          </p:cNvSpPr>
          <p:nvPr>
            <p:ph type="sldNum" sz="quarter" idx="7"/>
          </p:nvPr>
        </p:nvSpPr>
        <p:spPr>
          <a:xfrm>
            <a:off x="9448800" y="6504240"/>
            <a:ext cx="2743200" cy="365125"/>
          </a:xfrm>
        </p:spPr>
        <p:txBody>
          <a:bodyPr/>
          <a:lstStyle/>
          <a:p>
            <a:pPr marL="38100">
              <a:lnSpc>
                <a:spcPts val="1240"/>
              </a:lnSpc>
            </a:pPr>
            <a:fld id="{81D60167-4931-47E6-BA6A-407CBD079E47}" type="slidenum">
              <a:rPr lang="ru-RU" smtClean="0"/>
              <a:t>16</a:t>
            </a:fld>
            <a:endParaRPr lang="ru-RU" dirty="0"/>
          </a:p>
        </p:txBody>
      </p:sp>
    </p:spTree>
    <p:extLst>
      <p:ext uri="{BB962C8B-B14F-4D97-AF65-F5344CB8AC3E}">
        <p14:creationId xmlns:p14="http://schemas.microsoft.com/office/powerpoint/2010/main" val="7144256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12113" y="1"/>
            <a:ext cx="12179886" cy="672556"/>
          </a:xfrm>
          <a:prstGeom prst="rect">
            <a:avLst/>
          </a:prstGeom>
          <a:blipFill>
            <a:blip r:embed="rId2" cstate="print"/>
            <a:stretch>
              <a:fillRect/>
            </a:stretch>
          </a:blipFill>
        </p:spPr>
        <p:txBody>
          <a:bodyPr wrap="square" lIns="0" tIns="0" rIns="0" bIns="0" rtlCol="0"/>
          <a:lstStyle/>
          <a:p>
            <a:endParaRPr/>
          </a:p>
        </p:txBody>
      </p:sp>
      <p:sp>
        <p:nvSpPr>
          <p:cNvPr id="2" name="object 2"/>
          <p:cNvSpPr txBox="1">
            <a:spLocks noGrp="1"/>
          </p:cNvSpPr>
          <p:nvPr>
            <p:ph type="title"/>
          </p:nvPr>
        </p:nvSpPr>
        <p:spPr>
          <a:xfrm>
            <a:off x="0" y="10701"/>
            <a:ext cx="12179887" cy="696595"/>
          </a:xfrm>
          <a:prstGeom prst="rect">
            <a:avLst/>
          </a:prstGeom>
        </p:spPr>
        <p:txBody>
          <a:bodyPr vert="horz" wrap="square" lIns="0" tIns="12700" rIns="0" bIns="0" rtlCol="0">
            <a:spAutoFit/>
          </a:bodyPr>
          <a:lstStyle/>
          <a:p>
            <a:pPr marL="12700">
              <a:lnSpc>
                <a:spcPct val="100000"/>
              </a:lnSpc>
              <a:spcBef>
                <a:spcPts val="100"/>
              </a:spcBef>
            </a:pPr>
            <a:r>
              <a:rPr sz="4400" b="0" spc="-5" dirty="0">
                <a:latin typeface="Calibri"/>
                <a:cs typeface="Calibri"/>
              </a:rPr>
              <a:t>Участие </a:t>
            </a:r>
            <a:r>
              <a:rPr sz="4400" b="0" dirty="0">
                <a:latin typeface="Calibri"/>
                <a:cs typeface="Calibri"/>
              </a:rPr>
              <a:t>граждан в бюджетном</a:t>
            </a:r>
            <a:r>
              <a:rPr sz="4400" b="0" spc="-30" dirty="0">
                <a:latin typeface="Calibri"/>
                <a:cs typeface="Calibri"/>
              </a:rPr>
              <a:t> </a:t>
            </a:r>
            <a:r>
              <a:rPr sz="4400" b="0" dirty="0">
                <a:latin typeface="Calibri"/>
                <a:cs typeface="Calibri"/>
              </a:rPr>
              <a:t>процессе</a:t>
            </a:r>
            <a:endParaRPr sz="4400" dirty="0">
              <a:latin typeface="Calibri"/>
              <a:cs typeface="Calibri"/>
            </a:endParaRPr>
          </a:p>
        </p:txBody>
      </p:sp>
      <p:sp>
        <p:nvSpPr>
          <p:cNvPr id="3" name="object 3"/>
          <p:cNvSpPr txBox="1"/>
          <p:nvPr/>
        </p:nvSpPr>
        <p:spPr>
          <a:xfrm>
            <a:off x="654507" y="2993898"/>
            <a:ext cx="2741295" cy="848360"/>
          </a:xfrm>
          <a:prstGeom prst="rect">
            <a:avLst/>
          </a:prstGeom>
        </p:spPr>
        <p:txBody>
          <a:bodyPr vert="horz" wrap="square" lIns="0" tIns="12700" rIns="0" bIns="0" rtlCol="0">
            <a:spAutoFit/>
          </a:bodyPr>
          <a:lstStyle/>
          <a:p>
            <a:pPr marL="12700">
              <a:lnSpc>
                <a:spcPct val="100000"/>
              </a:lnSpc>
              <a:spcBef>
                <a:spcPts val="100"/>
              </a:spcBef>
            </a:pPr>
            <a:r>
              <a:rPr sz="5400" b="1" dirty="0">
                <a:solidFill>
                  <a:srgbClr val="00AF50"/>
                </a:solidFill>
                <a:latin typeface="Calibri"/>
                <a:cs typeface="Calibri"/>
              </a:rPr>
              <a:t>БЮДЖЕТ</a:t>
            </a:r>
            <a:endParaRPr sz="5400" dirty="0">
              <a:latin typeface="Calibri"/>
              <a:cs typeface="Calibri"/>
            </a:endParaRPr>
          </a:p>
        </p:txBody>
      </p:sp>
      <p:sp>
        <p:nvSpPr>
          <p:cNvPr id="4" name="object 4"/>
          <p:cNvSpPr/>
          <p:nvPr/>
        </p:nvSpPr>
        <p:spPr>
          <a:xfrm>
            <a:off x="3537229" y="2302625"/>
            <a:ext cx="1736089" cy="1019810"/>
          </a:xfrm>
          <a:custGeom>
            <a:avLst/>
            <a:gdLst/>
            <a:ahLst/>
            <a:cxnLst/>
            <a:rect l="l" t="t" r="r" b="b"/>
            <a:pathLst>
              <a:path w="1736089" h="1019810">
                <a:moveTo>
                  <a:pt x="509778" y="0"/>
                </a:moveTo>
                <a:lnTo>
                  <a:pt x="0" y="509778"/>
                </a:lnTo>
                <a:lnTo>
                  <a:pt x="509778" y="1019556"/>
                </a:lnTo>
                <a:lnTo>
                  <a:pt x="509778" y="764667"/>
                </a:lnTo>
                <a:lnTo>
                  <a:pt x="1735836" y="764667"/>
                </a:lnTo>
                <a:lnTo>
                  <a:pt x="1735836" y="254889"/>
                </a:lnTo>
                <a:lnTo>
                  <a:pt x="509778" y="254889"/>
                </a:lnTo>
                <a:lnTo>
                  <a:pt x="509778" y="0"/>
                </a:lnTo>
                <a:close/>
              </a:path>
            </a:pathLst>
          </a:custGeom>
          <a:solidFill>
            <a:srgbClr val="FFC000">
              <a:alpha val="90194"/>
            </a:srgbClr>
          </a:solidFill>
        </p:spPr>
        <p:txBody>
          <a:bodyPr wrap="square" lIns="0" tIns="0" rIns="0" bIns="0" rtlCol="0"/>
          <a:lstStyle/>
          <a:p>
            <a:endParaRPr/>
          </a:p>
        </p:txBody>
      </p:sp>
      <p:sp>
        <p:nvSpPr>
          <p:cNvPr id="5" name="object 5"/>
          <p:cNvSpPr txBox="1"/>
          <p:nvPr/>
        </p:nvSpPr>
        <p:spPr>
          <a:xfrm>
            <a:off x="5569428" y="2279521"/>
            <a:ext cx="3340735" cy="848360"/>
          </a:xfrm>
          <a:prstGeom prst="rect">
            <a:avLst/>
          </a:prstGeom>
        </p:spPr>
        <p:txBody>
          <a:bodyPr vert="horz" wrap="square" lIns="0" tIns="12700" rIns="0" bIns="0" rtlCol="0">
            <a:spAutoFit/>
          </a:bodyPr>
          <a:lstStyle/>
          <a:p>
            <a:pPr marL="12700" algn="ctr">
              <a:lnSpc>
                <a:spcPct val="100000"/>
              </a:lnSpc>
              <a:spcBef>
                <a:spcPts val="100"/>
              </a:spcBef>
            </a:pPr>
            <a:r>
              <a:rPr sz="1800" b="1" spc="-5" dirty="0">
                <a:latin typeface="Calibri"/>
                <a:cs typeface="Calibri"/>
              </a:rPr>
              <a:t>Как</a:t>
            </a:r>
            <a:r>
              <a:rPr sz="1800" b="1" dirty="0">
                <a:latin typeface="Calibri"/>
                <a:cs typeface="Calibri"/>
              </a:rPr>
              <a:t> </a:t>
            </a:r>
            <a:r>
              <a:rPr sz="1800" b="1" spc="-5" dirty="0">
                <a:latin typeface="Calibri"/>
                <a:cs typeface="Calibri"/>
              </a:rPr>
              <a:t>налогоплательщик</a:t>
            </a:r>
            <a:endParaRPr sz="1800" dirty="0">
              <a:latin typeface="Calibri"/>
              <a:cs typeface="Calibri"/>
            </a:endParaRPr>
          </a:p>
          <a:p>
            <a:pPr marL="12700" marR="5080" algn="ctr">
              <a:lnSpc>
                <a:spcPct val="100000"/>
              </a:lnSpc>
            </a:pPr>
            <a:r>
              <a:rPr sz="1800" spc="-5" dirty="0">
                <a:latin typeface="Calibri"/>
                <a:cs typeface="Calibri"/>
              </a:rPr>
              <a:t>помогает формировать доходную  часть</a:t>
            </a:r>
            <a:r>
              <a:rPr sz="1800" spc="20" dirty="0">
                <a:latin typeface="Calibri"/>
                <a:cs typeface="Calibri"/>
              </a:rPr>
              <a:t> </a:t>
            </a:r>
            <a:r>
              <a:rPr sz="1800" dirty="0">
                <a:latin typeface="Calibri"/>
                <a:cs typeface="Calibri"/>
              </a:rPr>
              <a:t>бюджета</a:t>
            </a:r>
          </a:p>
        </p:txBody>
      </p:sp>
      <p:sp>
        <p:nvSpPr>
          <p:cNvPr id="6" name="object 6"/>
          <p:cNvSpPr txBox="1"/>
          <p:nvPr/>
        </p:nvSpPr>
        <p:spPr>
          <a:xfrm>
            <a:off x="5470652" y="3703701"/>
            <a:ext cx="3346450" cy="2782813"/>
          </a:xfrm>
          <a:prstGeom prst="rect">
            <a:avLst/>
          </a:prstGeom>
        </p:spPr>
        <p:txBody>
          <a:bodyPr vert="horz" wrap="square" lIns="0" tIns="12700" rIns="0" bIns="0" rtlCol="0">
            <a:spAutoFit/>
          </a:bodyPr>
          <a:lstStyle/>
          <a:p>
            <a:pPr marL="12700" marR="93980" algn="ctr">
              <a:lnSpc>
                <a:spcPct val="100000"/>
              </a:lnSpc>
              <a:spcBef>
                <a:spcPts val="100"/>
              </a:spcBef>
            </a:pPr>
            <a:r>
              <a:rPr sz="1800" b="1" spc="-5" dirty="0">
                <a:latin typeface="Calibri"/>
                <a:cs typeface="Calibri"/>
              </a:rPr>
              <a:t>Как получатель муниципальных  </a:t>
            </a:r>
            <a:r>
              <a:rPr sz="1800" b="1" dirty="0">
                <a:latin typeface="Calibri"/>
                <a:cs typeface="Calibri"/>
              </a:rPr>
              <a:t>услуг</a:t>
            </a:r>
            <a:endParaRPr sz="1800" dirty="0">
              <a:latin typeface="Calibri"/>
              <a:cs typeface="Calibri"/>
            </a:endParaRPr>
          </a:p>
          <a:p>
            <a:pPr marL="12700" algn="ctr">
              <a:lnSpc>
                <a:spcPct val="100000"/>
              </a:lnSpc>
            </a:pPr>
            <a:r>
              <a:rPr lang="ru-RU" dirty="0"/>
              <a:t>Получает социальные гарантии (образование, здравоохранение, жилищно-коммунальное хозяйство, культура, физическая культура и спорт, социальные льготы и другие направления социальных гарантий населению) –расходная часть бюджета</a:t>
            </a:r>
            <a:endParaRPr sz="1800" dirty="0">
              <a:latin typeface="Calibri"/>
              <a:cs typeface="Calibri"/>
            </a:endParaRPr>
          </a:p>
        </p:txBody>
      </p:sp>
      <p:sp>
        <p:nvSpPr>
          <p:cNvPr id="7" name="object 7"/>
          <p:cNvSpPr/>
          <p:nvPr/>
        </p:nvSpPr>
        <p:spPr>
          <a:xfrm>
            <a:off x="3366515" y="4245864"/>
            <a:ext cx="1736089" cy="1019810"/>
          </a:xfrm>
          <a:custGeom>
            <a:avLst/>
            <a:gdLst/>
            <a:ahLst/>
            <a:cxnLst/>
            <a:rect l="l" t="t" r="r" b="b"/>
            <a:pathLst>
              <a:path w="1736089" h="1019810">
                <a:moveTo>
                  <a:pt x="1226058" y="0"/>
                </a:moveTo>
                <a:lnTo>
                  <a:pt x="1226058" y="254888"/>
                </a:lnTo>
                <a:lnTo>
                  <a:pt x="0" y="254888"/>
                </a:lnTo>
                <a:lnTo>
                  <a:pt x="0" y="764667"/>
                </a:lnTo>
                <a:lnTo>
                  <a:pt x="1226058" y="764667"/>
                </a:lnTo>
                <a:lnTo>
                  <a:pt x="1226058" y="1019556"/>
                </a:lnTo>
                <a:lnTo>
                  <a:pt x="1735836" y="509778"/>
                </a:lnTo>
                <a:lnTo>
                  <a:pt x="1226058" y="0"/>
                </a:lnTo>
                <a:close/>
              </a:path>
            </a:pathLst>
          </a:custGeom>
          <a:solidFill>
            <a:srgbClr val="FFC000">
              <a:alpha val="90194"/>
            </a:srgbClr>
          </a:solidFill>
        </p:spPr>
        <p:txBody>
          <a:bodyPr wrap="square" lIns="0" tIns="0" rIns="0" bIns="0" rtlCol="0"/>
          <a:lstStyle/>
          <a:p>
            <a:endParaRPr/>
          </a:p>
        </p:txBody>
      </p:sp>
      <p:grpSp>
        <p:nvGrpSpPr>
          <p:cNvPr id="8" name="object 8"/>
          <p:cNvGrpSpPr/>
          <p:nvPr/>
        </p:nvGrpSpPr>
        <p:grpSpPr>
          <a:xfrm>
            <a:off x="9297923" y="1036319"/>
            <a:ext cx="2222500" cy="5573395"/>
            <a:chOff x="9297923" y="1036319"/>
            <a:chExt cx="2222500" cy="5573395"/>
          </a:xfrm>
        </p:grpSpPr>
        <p:sp>
          <p:nvSpPr>
            <p:cNvPr id="9" name="object 9"/>
            <p:cNvSpPr/>
            <p:nvPr/>
          </p:nvSpPr>
          <p:spPr>
            <a:xfrm>
              <a:off x="9297923" y="1036319"/>
              <a:ext cx="2221992" cy="5573268"/>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9307321" y="1054064"/>
              <a:ext cx="2119586" cy="5461000"/>
            </a:xfrm>
            <a:prstGeom prst="rect">
              <a:avLst/>
            </a:prstGeom>
            <a:blipFill>
              <a:blip r:embed="rId4" cstate="print"/>
              <a:stretch>
                <a:fillRect/>
              </a:stretch>
            </a:blipFill>
          </p:spPr>
          <p:txBody>
            <a:bodyPr wrap="square" lIns="0" tIns="0" rIns="0" bIns="0" rtlCol="0"/>
            <a:lstStyle/>
            <a:p>
              <a:endParaRPr/>
            </a:p>
          </p:txBody>
        </p:sp>
      </p:grpSp>
      <p:pic>
        <p:nvPicPr>
          <p:cNvPr id="12" name="image88.png"/>
          <p:cNvPicPr/>
          <p:nvPr/>
        </p:nvPicPr>
        <p:blipFill>
          <a:blip r:embed="rId5" cstate="print"/>
          <a:stretch>
            <a:fillRect/>
          </a:stretch>
        </p:blipFill>
        <p:spPr>
          <a:xfrm>
            <a:off x="152400" y="3962400"/>
            <a:ext cx="3581400" cy="2552664"/>
          </a:xfrm>
          <a:prstGeom prst="rect">
            <a:avLst/>
          </a:prstGeom>
        </p:spPr>
      </p:pic>
      <p:sp>
        <p:nvSpPr>
          <p:cNvPr id="15" name="Номер слайда 14"/>
          <p:cNvSpPr>
            <a:spLocks noGrp="1"/>
          </p:cNvSpPr>
          <p:nvPr>
            <p:ph type="sldNum" sz="quarter" idx="12"/>
          </p:nvPr>
        </p:nvSpPr>
        <p:spPr>
          <a:xfrm>
            <a:off x="9448800" y="6515064"/>
            <a:ext cx="2743200" cy="365125"/>
          </a:xfrm>
        </p:spPr>
        <p:txBody>
          <a:bodyPr/>
          <a:lstStyle/>
          <a:p>
            <a:fld id="{2E383454-522E-4943-91B6-023101BA01B5}" type="slidenum">
              <a:rPr lang="ru-RU" smtClean="0"/>
              <a:t>17</a:t>
            </a:fld>
            <a:endParaRPr lang="ru-RU"/>
          </a:p>
        </p:txBody>
      </p:sp>
      <p:pic>
        <p:nvPicPr>
          <p:cNvPr id="14" name="Рисунок 13"/>
          <p:cNvPicPr>
            <a:picLocks noChangeAspect="1"/>
          </p:cNvPicPr>
          <p:nvPr/>
        </p:nvPicPr>
        <p:blipFill>
          <a:blip r:embed="rId6"/>
          <a:stretch>
            <a:fillRect/>
          </a:stretch>
        </p:blipFill>
        <p:spPr>
          <a:xfrm>
            <a:off x="41811" y="690004"/>
            <a:ext cx="2966231" cy="2606676"/>
          </a:xfrm>
          <a:prstGeom prst="rect">
            <a:avLst/>
          </a:prstGeom>
          <a:ln>
            <a:noFill/>
          </a:ln>
          <a:effectLst>
            <a:softEdge rad="112500"/>
          </a:effectLst>
        </p:spPr>
      </p:pic>
      <p:sp>
        <p:nvSpPr>
          <p:cNvPr id="11" name="Прямоугольник 10"/>
          <p:cNvSpPr/>
          <p:nvPr/>
        </p:nvSpPr>
        <p:spPr>
          <a:xfrm>
            <a:off x="2552700" y="749595"/>
            <a:ext cx="7429499" cy="954107"/>
          </a:xfrm>
          <a:prstGeom prst="rect">
            <a:avLst/>
          </a:prstGeom>
        </p:spPr>
        <p:txBody>
          <a:bodyPr wrap="square">
            <a:spAutoFit/>
          </a:bodyPr>
          <a:lstStyle/>
          <a:p>
            <a:pPr algn="ctr"/>
            <a:r>
              <a:rPr lang="ru-RU" sz="1400" b="1" i="1" dirty="0">
                <a:solidFill>
                  <a:srgbClr val="000000"/>
                </a:solidFill>
                <a:latin typeface="Times New Roman" panose="02020603050405020304" pitchFamily="18" charset="0"/>
              </a:rPr>
              <a:t>Граждане –и как налогоплательщики, и как потребители общественных услуг –должны быть уверены в том, что передаваемые ими в распоряжение государства средства используются прозрачно и эффективно, приносят конкретные результаты как для общества в целом, так и для каждой семьи, для каждого человека</a:t>
            </a:r>
            <a:endParaRPr lang="ru-RU" sz="1400" b="1" i="1" dirty="0"/>
          </a:p>
        </p:txBody>
      </p:sp>
    </p:spTree>
    <p:extLst>
      <p:ext uri="{BB962C8B-B14F-4D97-AF65-F5344CB8AC3E}">
        <p14:creationId xmlns:p14="http://schemas.microsoft.com/office/powerpoint/2010/main" val="1901938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2"/>
          <p:cNvSpPr/>
          <p:nvPr/>
        </p:nvSpPr>
        <p:spPr>
          <a:xfrm>
            <a:off x="12113" y="1"/>
            <a:ext cx="12179886" cy="672556"/>
          </a:xfrm>
          <a:prstGeom prst="rect">
            <a:avLst/>
          </a:prstGeom>
          <a:blipFill>
            <a:blip r:embed="rId2" cstate="print"/>
            <a:stretch>
              <a:fillRect/>
            </a:stretch>
          </a:blipFill>
        </p:spPr>
        <p:txBody>
          <a:bodyPr wrap="square" lIns="0" tIns="0" rIns="0" bIns="0" rtlCol="0"/>
          <a:lstStyle/>
          <a:p>
            <a:endParaRPr/>
          </a:p>
        </p:txBody>
      </p:sp>
      <p:grpSp>
        <p:nvGrpSpPr>
          <p:cNvPr id="2" name="object 2"/>
          <p:cNvGrpSpPr/>
          <p:nvPr/>
        </p:nvGrpSpPr>
        <p:grpSpPr>
          <a:xfrm>
            <a:off x="-28728" y="1245514"/>
            <a:ext cx="12192000" cy="5620947"/>
            <a:chOff x="0" y="1549908"/>
            <a:chExt cx="12192000" cy="5308600"/>
          </a:xfrm>
        </p:grpSpPr>
        <p:sp>
          <p:nvSpPr>
            <p:cNvPr id="3" name="object 3"/>
            <p:cNvSpPr/>
            <p:nvPr/>
          </p:nvSpPr>
          <p:spPr>
            <a:xfrm>
              <a:off x="3585971" y="1549908"/>
              <a:ext cx="5010912" cy="2310384"/>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0" y="3860291"/>
              <a:ext cx="12192000" cy="2997705"/>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2115311" y="3860291"/>
              <a:ext cx="1243584" cy="1243584"/>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5474208" y="3860291"/>
              <a:ext cx="1243584" cy="1243584"/>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8833104" y="3860291"/>
              <a:ext cx="1243583" cy="1243584"/>
            </a:xfrm>
            <a:prstGeom prst="rect">
              <a:avLst/>
            </a:prstGeom>
            <a:blipFill>
              <a:blip r:embed="rId7" cstate="print"/>
              <a:stretch>
                <a:fillRect/>
              </a:stretch>
            </a:blipFill>
          </p:spPr>
          <p:txBody>
            <a:bodyPr wrap="square" lIns="0" tIns="0" rIns="0" bIns="0" rtlCol="0"/>
            <a:lstStyle/>
            <a:p>
              <a:endParaRPr/>
            </a:p>
          </p:txBody>
        </p:sp>
      </p:grpSp>
      <p:sp>
        <p:nvSpPr>
          <p:cNvPr id="8" name="object 8"/>
          <p:cNvSpPr txBox="1">
            <a:spLocks noGrp="1"/>
          </p:cNvSpPr>
          <p:nvPr>
            <p:ph type="title"/>
          </p:nvPr>
        </p:nvSpPr>
        <p:spPr>
          <a:xfrm>
            <a:off x="0" y="28319"/>
            <a:ext cx="12192000" cy="605790"/>
          </a:xfrm>
          <a:prstGeom prst="rect">
            <a:avLst/>
          </a:prstGeom>
        </p:spPr>
        <p:txBody>
          <a:bodyPr vert="horz" wrap="square" lIns="0" tIns="13335" rIns="0" bIns="0" rtlCol="0">
            <a:spAutoFit/>
          </a:bodyPr>
          <a:lstStyle/>
          <a:p>
            <a:pPr marL="12700">
              <a:lnSpc>
                <a:spcPct val="100000"/>
              </a:lnSpc>
              <a:spcBef>
                <a:spcPts val="105"/>
              </a:spcBef>
            </a:pPr>
            <a:r>
              <a:rPr sz="3800" b="0" spc="-5" dirty="0">
                <a:latin typeface="Calibri"/>
                <a:cs typeface="Calibri"/>
              </a:rPr>
              <a:t>Возможность </a:t>
            </a:r>
            <a:r>
              <a:rPr sz="3800" b="0" dirty="0">
                <a:latin typeface="Calibri"/>
                <a:cs typeface="Calibri"/>
              </a:rPr>
              <a:t>влияния гражданина на состав</a:t>
            </a:r>
            <a:r>
              <a:rPr sz="3800" b="0" spc="114" dirty="0">
                <a:latin typeface="Calibri"/>
                <a:cs typeface="Calibri"/>
              </a:rPr>
              <a:t> </a:t>
            </a:r>
            <a:r>
              <a:rPr sz="3800" b="0" dirty="0">
                <a:latin typeface="Calibri"/>
                <a:cs typeface="Calibri"/>
              </a:rPr>
              <a:t>бюджета</a:t>
            </a:r>
            <a:endParaRPr sz="3800" dirty="0">
              <a:latin typeface="Calibri"/>
              <a:cs typeface="Calibri"/>
            </a:endParaRPr>
          </a:p>
        </p:txBody>
      </p:sp>
      <p:sp>
        <p:nvSpPr>
          <p:cNvPr id="9" name="object 9"/>
          <p:cNvSpPr txBox="1"/>
          <p:nvPr/>
        </p:nvSpPr>
        <p:spPr>
          <a:xfrm>
            <a:off x="1312291" y="4914645"/>
            <a:ext cx="2853690" cy="1951816"/>
          </a:xfrm>
          <a:prstGeom prst="rect">
            <a:avLst/>
          </a:prstGeom>
        </p:spPr>
        <p:txBody>
          <a:bodyPr vert="horz" wrap="square" lIns="0" tIns="12700" rIns="0" bIns="0" rtlCol="0">
            <a:spAutoFit/>
          </a:bodyPr>
          <a:lstStyle/>
          <a:p>
            <a:pPr algn="ctr">
              <a:lnSpc>
                <a:spcPct val="100000"/>
              </a:lnSpc>
              <a:spcBef>
                <a:spcPts val="100"/>
              </a:spcBef>
            </a:pPr>
            <a:r>
              <a:rPr sz="1800" spc="-5" dirty="0">
                <a:latin typeface="Calibri"/>
                <a:cs typeface="Calibri"/>
              </a:rPr>
              <a:t>Участие </a:t>
            </a:r>
            <a:r>
              <a:rPr sz="1800" dirty="0">
                <a:latin typeface="Calibri"/>
                <a:cs typeface="Calibri"/>
              </a:rPr>
              <a:t>в</a:t>
            </a:r>
            <a:r>
              <a:rPr sz="1800" spc="20" dirty="0">
                <a:latin typeface="Calibri"/>
                <a:cs typeface="Calibri"/>
              </a:rPr>
              <a:t> </a:t>
            </a:r>
            <a:r>
              <a:rPr sz="1800" spc="-5" dirty="0">
                <a:latin typeface="Calibri"/>
                <a:cs typeface="Calibri"/>
              </a:rPr>
              <a:t>публичных</a:t>
            </a:r>
            <a:endParaRPr sz="1800" dirty="0">
              <a:latin typeface="Calibri"/>
              <a:cs typeface="Calibri"/>
            </a:endParaRPr>
          </a:p>
          <a:p>
            <a:pPr marL="12065" marR="5080" indent="-3810" algn="ctr">
              <a:lnSpc>
                <a:spcPct val="100000"/>
              </a:lnSpc>
            </a:pPr>
            <a:r>
              <a:rPr lang="ru-RU" sz="1800" spc="-5" dirty="0" smtClean="0">
                <a:latin typeface="Calibri"/>
                <a:cs typeface="Calibri"/>
              </a:rPr>
              <a:t>слушаниях</a:t>
            </a:r>
            <a:r>
              <a:rPr sz="1800" spc="-5" dirty="0" smtClean="0">
                <a:latin typeface="Calibri"/>
                <a:cs typeface="Calibri"/>
              </a:rPr>
              <a:t> </a:t>
            </a:r>
            <a:r>
              <a:rPr lang="ru-RU" sz="1800" dirty="0" smtClean="0">
                <a:latin typeface="Calibri"/>
                <a:cs typeface="Calibri"/>
              </a:rPr>
              <a:t>проекта</a:t>
            </a:r>
            <a:r>
              <a:rPr sz="1800" dirty="0" smtClean="0">
                <a:latin typeface="Calibri"/>
                <a:cs typeface="Calibri"/>
              </a:rPr>
              <a:t> </a:t>
            </a:r>
            <a:r>
              <a:rPr lang="ru-RU" sz="1800" spc="-5" dirty="0" smtClean="0">
                <a:latin typeface="Calibri"/>
                <a:cs typeface="Calibri"/>
              </a:rPr>
              <a:t>решения</a:t>
            </a:r>
            <a:r>
              <a:rPr sz="1800" spc="-5" dirty="0" smtClean="0">
                <a:latin typeface="Calibri"/>
                <a:cs typeface="Calibri"/>
              </a:rPr>
              <a:t>  </a:t>
            </a:r>
            <a:r>
              <a:rPr lang="ru-RU" sz="1800" dirty="0" smtClean="0">
                <a:latin typeface="Calibri"/>
                <a:cs typeface="Calibri"/>
              </a:rPr>
              <a:t>МО «Угранский район» Смоленской области</a:t>
            </a:r>
          </a:p>
          <a:p>
            <a:pPr marL="12065" marR="5080" indent="-3810" algn="ctr">
              <a:lnSpc>
                <a:spcPct val="100000"/>
              </a:lnSpc>
            </a:pPr>
            <a:r>
              <a:rPr lang="ru-RU" sz="1800" dirty="0" smtClean="0">
                <a:latin typeface="Calibri"/>
                <a:cs typeface="Calibri"/>
              </a:rPr>
              <a:t>на</a:t>
            </a:r>
            <a:r>
              <a:rPr sz="1800" dirty="0" smtClean="0">
                <a:latin typeface="Calibri"/>
                <a:cs typeface="Calibri"/>
              </a:rPr>
              <a:t> </a:t>
            </a:r>
            <a:r>
              <a:rPr lang="ru-RU" sz="1800" spc="-5" dirty="0" smtClean="0">
                <a:latin typeface="Calibri"/>
                <a:cs typeface="Calibri"/>
              </a:rPr>
              <a:t>очередной</a:t>
            </a:r>
            <a:r>
              <a:rPr sz="1800" spc="-5" dirty="0" smtClean="0">
                <a:latin typeface="Calibri"/>
                <a:cs typeface="Calibri"/>
              </a:rPr>
              <a:t> </a:t>
            </a:r>
            <a:r>
              <a:rPr lang="ru-RU" sz="1800" spc="-5" dirty="0" smtClean="0">
                <a:latin typeface="Calibri"/>
                <a:cs typeface="Calibri"/>
              </a:rPr>
              <a:t>финансовый</a:t>
            </a:r>
            <a:r>
              <a:rPr sz="1800" spc="-5" dirty="0" smtClean="0">
                <a:latin typeface="Calibri"/>
                <a:cs typeface="Calibri"/>
              </a:rPr>
              <a:t> </a:t>
            </a:r>
            <a:r>
              <a:rPr lang="ru-RU" sz="1800" dirty="0" smtClean="0">
                <a:latin typeface="Calibri"/>
                <a:cs typeface="Calibri"/>
              </a:rPr>
              <a:t>год</a:t>
            </a:r>
            <a:r>
              <a:rPr sz="1800" dirty="0" smtClean="0">
                <a:latin typeface="Calibri"/>
                <a:cs typeface="Calibri"/>
              </a:rPr>
              <a:t> </a:t>
            </a:r>
            <a:r>
              <a:rPr lang="ru-RU" sz="1800" dirty="0" smtClean="0">
                <a:latin typeface="Calibri"/>
                <a:cs typeface="Calibri"/>
              </a:rPr>
              <a:t>и плановый период</a:t>
            </a:r>
            <a:r>
              <a:rPr sz="1800" dirty="0" smtClean="0">
                <a:latin typeface="Calibri"/>
                <a:cs typeface="Calibri"/>
              </a:rPr>
              <a:t> (</a:t>
            </a:r>
            <a:r>
              <a:rPr lang="ru-RU" sz="1800" dirty="0" smtClean="0">
                <a:latin typeface="Calibri"/>
                <a:cs typeface="Calibri"/>
              </a:rPr>
              <a:t>обычно</a:t>
            </a:r>
            <a:r>
              <a:rPr sz="1800" dirty="0" smtClean="0">
                <a:latin typeface="Calibri"/>
                <a:cs typeface="Calibri"/>
              </a:rPr>
              <a:t> </a:t>
            </a:r>
            <a:r>
              <a:rPr lang="ru-RU" sz="1800" spc="-5" dirty="0" smtClean="0">
                <a:latin typeface="Calibri"/>
                <a:cs typeface="Calibri"/>
              </a:rPr>
              <a:t>проходят</a:t>
            </a:r>
            <a:r>
              <a:rPr sz="1800" spc="-45" dirty="0" smtClean="0">
                <a:latin typeface="Calibri"/>
                <a:cs typeface="Calibri"/>
              </a:rPr>
              <a:t> </a:t>
            </a:r>
            <a:r>
              <a:rPr lang="ru-RU" sz="1800" spc="-5" dirty="0" smtClean="0">
                <a:latin typeface="Calibri"/>
                <a:cs typeface="Calibri"/>
              </a:rPr>
              <a:t>в декабре</a:t>
            </a:r>
            <a:r>
              <a:rPr sz="1800" spc="-5" dirty="0" smtClean="0">
                <a:latin typeface="Calibri"/>
                <a:cs typeface="Calibri"/>
              </a:rPr>
              <a:t>)</a:t>
            </a:r>
            <a:endParaRPr sz="1800" dirty="0">
              <a:latin typeface="Calibri"/>
              <a:cs typeface="Calibri"/>
            </a:endParaRPr>
          </a:p>
        </p:txBody>
      </p:sp>
      <p:sp>
        <p:nvSpPr>
          <p:cNvPr id="10" name="object 10"/>
          <p:cNvSpPr txBox="1"/>
          <p:nvPr/>
        </p:nvSpPr>
        <p:spPr>
          <a:xfrm>
            <a:off x="4659629" y="4914645"/>
            <a:ext cx="2872105" cy="1951816"/>
          </a:xfrm>
          <a:prstGeom prst="rect">
            <a:avLst/>
          </a:prstGeom>
        </p:spPr>
        <p:txBody>
          <a:bodyPr vert="horz" wrap="square" lIns="0" tIns="12700" rIns="0" bIns="0" rtlCol="0">
            <a:spAutoFit/>
          </a:bodyPr>
          <a:lstStyle/>
          <a:p>
            <a:pPr algn="ctr">
              <a:lnSpc>
                <a:spcPct val="100000"/>
              </a:lnSpc>
              <a:spcBef>
                <a:spcPts val="100"/>
              </a:spcBef>
            </a:pPr>
            <a:r>
              <a:rPr sz="1800" spc="-5" dirty="0">
                <a:latin typeface="Calibri"/>
                <a:cs typeface="Calibri"/>
              </a:rPr>
              <a:t>Участие </a:t>
            </a:r>
            <a:r>
              <a:rPr sz="1800" dirty="0">
                <a:latin typeface="Calibri"/>
                <a:cs typeface="Calibri"/>
              </a:rPr>
              <a:t>в</a:t>
            </a:r>
            <a:r>
              <a:rPr sz="1800" spc="20" dirty="0">
                <a:latin typeface="Calibri"/>
                <a:cs typeface="Calibri"/>
              </a:rPr>
              <a:t> </a:t>
            </a:r>
            <a:r>
              <a:rPr sz="1800" spc="-5" dirty="0">
                <a:latin typeface="Calibri"/>
                <a:cs typeface="Calibri"/>
              </a:rPr>
              <a:t>публичных</a:t>
            </a:r>
            <a:endParaRPr sz="1800" dirty="0">
              <a:latin typeface="Calibri"/>
              <a:cs typeface="Calibri"/>
            </a:endParaRPr>
          </a:p>
          <a:p>
            <a:pPr marL="12700" marR="5080" indent="-635" algn="ctr"/>
            <a:r>
              <a:rPr sz="1800" spc="-5" dirty="0">
                <a:latin typeface="Calibri"/>
                <a:cs typeface="Calibri"/>
              </a:rPr>
              <a:t>слушаниях </a:t>
            </a:r>
            <a:r>
              <a:rPr sz="1800" dirty="0">
                <a:latin typeface="Calibri"/>
                <a:cs typeface="Calibri"/>
              </a:rPr>
              <a:t>проекта </a:t>
            </a:r>
            <a:r>
              <a:rPr sz="1800" spc="-5" dirty="0" err="1">
                <a:latin typeface="Calibri"/>
                <a:cs typeface="Calibri"/>
              </a:rPr>
              <a:t>решения</a:t>
            </a:r>
            <a:r>
              <a:rPr sz="1800" spc="-5" dirty="0">
                <a:latin typeface="Calibri"/>
                <a:cs typeface="Calibri"/>
              </a:rPr>
              <a:t>  </a:t>
            </a:r>
            <a:r>
              <a:rPr lang="ru-RU" dirty="0">
                <a:cs typeface="Calibri"/>
              </a:rPr>
              <a:t>МО «Угранский район» Смоленской области</a:t>
            </a:r>
          </a:p>
          <a:p>
            <a:pPr marL="12700" marR="5080" indent="-635" algn="ctr">
              <a:lnSpc>
                <a:spcPct val="100000"/>
              </a:lnSpc>
            </a:pPr>
            <a:r>
              <a:rPr sz="1800" dirty="0" err="1" smtClean="0">
                <a:latin typeface="Calibri"/>
                <a:cs typeface="Calibri"/>
              </a:rPr>
              <a:t>по</a:t>
            </a:r>
            <a:r>
              <a:rPr sz="1800" spc="-70" dirty="0" smtClean="0">
                <a:latin typeface="Calibri"/>
                <a:cs typeface="Calibri"/>
              </a:rPr>
              <a:t> </a:t>
            </a:r>
            <a:r>
              <a:rPr sz="1800" spc="-5" dirty="0">
                <a:latin typeface="Calibri"/>
                <a:cs typeface="Calibri"/>
              </a:rPr>
              <a:t>отчету  об исполнении</a:t>
            </a:r>
            <a:r>
              <a:rPr sz="1800" dirty="0">
                <a:latin typeface="Calibri"/>
                <a:cs typeface="Calibri"/>
              </a:rPr>
              <a:t> бюджета</a:t>
            </a:r>
          </a:p>
          <a:p>
            <a:pPr marL="3175" algn="ctr">
              <a:lnSpc>
                <a:spcPct val="100000"/>
              </a:lnSpc>
            </a:pPr>
            <a:r>
              <a:rPr sz="1800" dirty="0" smtClean="0">
                <a:latin typeface="Calibri"/>
                <a:cs typeface="Calibri"/>
              </a:rPr>
              <a:t>(</a:t>
            </a:r>
            <a:r>
              <a:rPr lang="ru-RU" sz="1800" dirty="0" smtClean="0">
                <a:latin typeface="Calibri"/>
                <a:cs typeface="Calibri"/>
              </a:rPr>
              <a:t>обычно</a:t>
            </a:r>
            <a:r>
              <a:rPr sz="1800" dirty="0" smtClean="0">
                <a:latin typeface="Calibri"/>
                <a:cs typeface="Calibri"/>
              </a:rPr>
              <a:t> </a:t>
            </a:r>
            <a:r>
              <a:rPr sz="1800" spc="-5" dirty="0">
                <a:latin typeface="Calibri"/>
                <a:cs typeface="Calibri"/>
              </a:rPr>
              <a:t>проходят</a:t>
            </a:r>
            <a:r>
              <a:rPr sz="1800" spc="-35" dirty="0">
                <a:latin typeface="Calibri"/>
                <a:cs typeface="Calibri"/>
              </a:rPr>
              <a:t> </a:t>
            </a:r>
            <a:r>
              <a:rPr sz="1800" spc="-5" dirty="0">
                <a:latin typeface="Calibri"/>
                <a:cs typeface="Calibri"/>
              </a:rPr>
              <a:t>весной)</a:t>
            </a:r>
            <a:endParaRPr sz="1800" dirty="0">
              <a:latin typeface="Calibri"/>
              <a:cs typeface="Calibri"/>
            </a:endParaRPr>
          </a:p>
        </p:txBody>
      </p:sp>
      <p:sp>
        <p:nvSpPr>
          <p:cNvPr id="11" name="object 11"/>
          <p:cNvSpPr txBox="1"/>
          <p:nvPr/>
        </p:nvSpPr>
        <p:spPr>
          <a:xfrm>
            <a:off x="8004429" y="4914645"/>
            <a:ext cx="2903855" cy="1951816"/>
          </a:xfrm>
          <a:prstGeom prst="rect">
            <a:avLst/>
          </a:prstGeom>
        </p:spPr>
        <p:txBody>
          <a:bodyPr vert="horz" wrap="square" lIns="0" tIns="12700" rIns="0" bIns="0" rtlCol="0">
            <a:spAutoFit/>
          </a:bodyPr>
          <a:lstStyle/>
          <a:p>
            <a:pPr marL="163195" marR="156210" indent="266700" algn="ctr">
              <a:lnSpc>
                <a:spcPct val="100000"/>
              </a:lnSpc>
              <a:spcBef>
                <a:spcPts val="100"/>
              </a:spcBef>
            </a:pPr>
            <a:r>
              <a:rPr sz="1800" spc="-5" dirty="0">
                <a:latin typeface="Calibri"/>
                <a:cs typeface="Calibri"/>
              </a:rPr>
              <a:t>Участие </a:t>
            </a:r>
            <a:r>
              <a:rPr sz="1800" dirty="0">
                <a:latin typeface="Calibri"/>
                <a:cs typeface="Calibri"/>
              </a:rPr>
              <a:t>в </a:t>
            </a:r>
            <a:r>
              <a:rPr sz="1800" spc="-5" dirty="0">
                <a:latin typeface="Calibri"/>
                <a:cs typeface="Calibri"/>
              </a:rPr>
              <a:t>публичных  обсуждениях </a:t>
            </a:r>
            <a:r>
              <a:rPr sz="1800" dirty="0">
                <a:latin typeface="Calibri"/>
                <a:cs typeface="Calibri"/>
              </a:rPr>
              <a:t>по</a:t>
            </a:r>
            <a:r>
              <a:rPr sz="1800" spc="-45" dirty="0">
                <a:latin typeface="Calibri"/>
                <a:cs typeface="Calibri"/>
              </a:rPr>
              <a:t> </a:t>
            </a:r>
            <a:r>
              <a:rPr sz="1800" spc="-5" dirty="0">
                <a:latin typeface="Calibri"/>
                <a:cs typeface="Calibri"/>
              </a:rPr>
              <a:t>объектам</a:t>
            </a:r>
            <a:endParaRPr sz="1800" dirty="0">
              <a:latin typeface="Calibri"/>
              <a:cs typeface="Calibri"/>
            </a:endParaRPr>
          </a:p>
          <a:p>
            <a:pPr marL="337185" marR="45720" indent="-288290" algn="ctr"/>
            <a:r>
              <a:rPr sz="1800" spc="-5" dirty="0">
                <a:latin typeface="Calibri"/>
                <a:cs typeface="Calibri"/>
              </a:rPr>
              <a:t>благоустройства </a:t>
            </a:r>
            <a:r>
              <a:rPr sz="1800" spc="-5" dirty="0" err="1">
                <a:latin typeface="Calibri"/>
                <a:cs typeface="Calibri"/>
              </a:rPr>
              <a:t>территории</a:t>
            </a:r>
            <a:r>
              <a:rPr sz="1800" spc="-5" dirty="0">
                <a:latin typeface="Calibri"/>
                <a:cs typeface="Calibri"/>
              </a:rPr>
              <a:t>  </a:t>
            </a:r>
            <a:r>
              <a:rPr lang="ru-RU" dirty="0">
                <a:cs typeface="Calibri"/>
              </a:rPr>
              <a:t>МО «Угранский район» Смоленской области</a:t>
            </a:r>
          </a:p>
          <a:p>
            <a:pPr marL="337185" marR="45720" indent="-288290" algn="ctr">
              <a:lnSpc>
                <a:spcPct val="100000"/>
              </a:lnSpc>
            </a:pPr>
            <a:r>
              <a:rPr sz="1800" spc="-10" dirty="0" smtClean="0">
                <a:latin typeface="Calibri"/>
                <a:cs typeface="Calibri"/>
              </a:rPr>
              <a:t>(</a:t>
            </a:r>
            <a:r>
              <a:rPr sz="1800" spc="-10" dirty="0" err="1" smtClean="0">
                <a:latin typeface="Calibri"/>
                <a:cs typeface="Calibri"/>
              </a:rPr>
              <a:t>сходы</a:t>
            </a:r>
            <a:r>
              <a:rPr lang="ru-RU" sz="1800" spc="-10" dirty="0" smtClean="0">
                <a:latin typeface="Calibri"/>
                <a:cs typeface="Calibri"/>
              </a:rPr>
              <a:t> </a:t>
            </a:r>
            <a:r>
              <a:rPr sz="1800" spc="-5" dirty="0" err="1" smtClean="0">
                <a:latin typeface="Calibri"/>
                <a:cs typeface="Calibri"/>
              </a:rPr>
              <a:t>жителей</a:t>
            </a:r>
            <a:r>
              <a:rPr sz="1800" spc="-5" dirty="0">
                <a:latin typeface="Calibri"/>
                <a:cs typeface="Calibri"/>
              </a:rPr>
              <a:t>, опросы </a:t>
            </a:r>
            <a:r>
              <a:rPr sz="1800" dirty="0">
                <a:latin typeface="Calibri"/>
                <a:cs typeface="Calibri"/>
              </a:rPr>
              <a:t>в</a:t>
            </a:r>
            <a:r>
              <a:rPr sz="1800" spc="-10" dirty="0">
                <a:latin typeface="Calibri"/>
                <a:cs typeface="Calibri"/>
              </a:rPr>
              <a:t> </a:t>
            </a:r>
            <a:r>
              <a:rPr sz="1800" spc="-5" dirty="0">
                <a:latin typeface="Calibri"/>
                <a:cs typeface="Calibri"/>
              </a:rPr>
              <a:t>Интернет)</a:t>
            </a:r>
            <a:endParaRPr sz="1800" dirty="0">
              <a:latin typeface="Calibri"/>
              <a:cs typeface="Calibri"/>
            </a:endParaRPr>
          </a:p>
        </p:txBody>
      </p:sp>
      <p:sp>
        <p:nvSpPr>
          <p:cNvPr id="15" name="Номер слайда 14"/>
          <p:cNvSpPr>
            <a:spLocks noGrp="1"/>
          </p:cNvSpPr>
          <p:nvPr>
            <p:ph type="sldNum" sz="quarter" idx="12"/>
          </p:nvPr>
        </p:nvSpPr>
        <p:spPr>
          <a:xfrm>
            <a:off x="9420072" y="6492875"/>
            <a:ext cx="2743200" cy="365125"/>
          </a:xfrm>
        </p:spPr>
        <p:txBody>
          <a:bodyPr/>
          <a:lstStyle/>
          <a:p>
            <a:fld id="{2E383454-522E-4943-91B6-023101BA01B5}" type="slidenum">
              <a:rPr lang="ru-RU" smtClean="0"/>
              <a:t>18</a:t>
            </a:fld>
            <a:endParaRPr lang="ru-RU" dirty="0"/>
          </a:p>
        </p:txBody>
      </p:sp>
    </p:spTree>
    <p:extLst>
      <p:ext uri="{BB962C8B-B14F-4D97-AF65-F5344CB8AC3E}">
        <p14:creationId xmlns:p14="http://schemas.microsoft.com/office/powerpoint/2010/main" val="33983016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6"/>
          <p:cNvSpPr/>
          <p:nvPr/>
        </p:nvSpPr>
        <p:spPr>
          <a:xfrm>
            <a:off x="8721891" y="3448441"/>
            <a:ext cx="2545080" cy="2543810"/>
          </a:xfrm>
          <a:custGeom>
            <a:avLst/>
            <a:gdLst/>
            <a:ahLst/>
            <a:cxnLst/>
            <a:rect l="l" t="t" r="r" b="b"/>
            <a:pathLst>
              <a:path w="2545079" h="2543810">
                <a:moveTo>
                  <a:pt x="1272540" y="0"/>
                </a:moveTo>
                <a:lnTo>
                  <a:pt x="1224831" y="877"/>
                </a:lnTo>
                <a:lnTo>
                  <a:pt x="1177567" y="3488"/>
                </a:lnTo>
                <a:lnTo>
                  <a:pt x="1130776" y="7801"/>
                </a:lnTo>
                <a:lnTo>
                  <a:pt x="1084490" y="13788"/>
                </a:lnTo>
                <a:lnTo>
                  <a:pt x="1038739" y="21415"/>
                </a:lnTo>
                <a:lnTo>
                  <a:pt x="993555" y="30654"/>
                </a:lnTo>
                <a:lnTo>
                  <a:pt x="948968" y="41473"/>
                </a:lnTo>
                <a:lnTo>
                  <a:pt x="905008" y="53841"/>
                </a:lnTo>
                <a:lnTo>
                  <a:pt x="861707" y="67728"/>
                </a:lnTo>
                <a:lnTo>
                  <a:pt x="819095" y="83103"/>
                </a:lnTo>
                <a:lnTo>
                  <a:pt x="777204" y="99935"/>
                </a:lnTo>
                <a:lnTo>
                  <a:pt x="736063" y="118193"/>
                </a:lnTo>
                <a:lnTo>
                  <a:pt x="695704" y="137847"/>
                </a:lnTo>
                <a:lnTo>
                  <a:pt x="656156" y="158867"/>
                </a:lnTo>
                <a:lnTo>
                  <a:pt x="617452" y="181220"/>
                </a:lnTo>
                <a:lnTo>
                  <a:pt x="579622" y="204877"/>
                </a:lnTo>
                <a:lnTo>
                  <a:pt x="542696" y="229807"/>
                </a:lnTo>
                <a:lnTo>
                  <a:pt x="506706" y="255979"/>
                </a:lnTo>
                <a:lnTo>
                  <a:pt x="471682" y="283363"/>
                </a:lnTo>
                <a:lnTo>
                  <a:pt x="437654" y="311927"/>
                </a:lnTo>
                <a:lnTo>
                  <a:pt x="404654" y="341641"/>
                </a:lnTo>
                <a:lnTo>
                  <a:pt x="372713" y="372475"/>
                </a:lnTo>
                <a:lnTo>
                  <a:pt x="341860" y="404396"/>
                </a:lnTo>
                <a:lnTo>
                  <a:pt x="312128" y="437376"/>
                </a:lnTo>
                <a:lnTo>
                  <a:pt x="283545" y="471383"/>
                </a:lnTo>
                <a:lnTo>
                  <a:pt x="256145" y="506386"/>
                </a:lnTo>
                <a:lnTo>
                  <a:pt x="229956" y="542354"/>
                </a:lnTo>
                <a:lnTo>
                  <a:pt x="205010" y="579257"/>
                </a:lnTo>
                <a:lnTo>
                  <a:pt x="181338" y="617065"/>
                </a:lnTo>
                <a:lnTo>
                  <a:pt x="158970" y="655746"/>
                </a:lnTo>
                <a:lnTo>
                  <a:pt x="137937" y="695269"/>
                </a:lnTo>
                <a:lnTo>
                  <a:pt x="118270" y="735605"/>
                </a:lnTo>
                <a:lnTo>
                  <a:pt x="100000" y="776722"/>
                </a:lnTo>
                <a:lnTo>
                  <a:pt x="83157" y="818589"/>
                </a:lnTo>
                <a:lnTo>
                  <a:pt x="67772" y="861176"/>
                </a:lnTo>
                <a:lnTo>
                  <a:pt x="53877" y="904452"/>
                </a:lnTo>
                <a:lnTo>
                  <a:pt x="41500" y="948386"/>
                </a:lnTo>
                <a:lnTo>
                  <a:pt x="30674" y="992948"/>
                </a:lnTo>
                <a:lnTo>
                  <a:pt x="21430" y="1038107"/>
                </a:lnTo>
                <a:lnTo>
                  <a:pt x="13797" y="1083831"/>
                </a:lnTo>
                <a:lnTo>
                  <a:pt x="7807" y="1130092"/>
                </a:lnTo>
                <a:lnTo>
                  <a:pt x="3490" y="1176857"/>
                </a:lnTo>
                <a:lnTo>
                  <a:pt x="877" y="1224095"/>
                </a:lnTo>
                <a:lnTo>
                  <a:pt x="0" y="1271777"/>
                </a:lnTo>
                <a:lnTo>
                  <a:pt x="877" y="1319460"/>
                </a:lnTo>
                <a:lnTo>
                  <a:pt x="3490" y="1366698"/>
                </a:lnTo>
                <a:lnTo>
                  <a:pt x="7807" y="1413463"/>
                </a:lnTo>
                <a:lnTo>
                  <a:pt x="13797" y="1459724"/>
                </a:lnTo>
                <a:lnTo>
                  <a:pt x="21430" y="1505448"/>
                </a:lnTo>
                <a:lnTo>
                  <a:pt x="30674" y="1550607"/>
                </a:lnTo>
                <a:lnTo>
                  <a:pt x="41500" y="1595169"/>
                </a:lnTo>
                <a:lnTo>
                  <a:pt x="53877" y="1639103"/>
                </a:lnTo>
                <a:lnTo>
                  <a:pt x="67772" y="1682379"/>
                </a:lnTo>
                <a:lnTo>
                  <a:pt x="83157" y="1724966"/>
                </a:lnTo>
                <a:lnTo>
                  <a:pt x="100000" y="1766833"/>
                </a:lnTo>
                <a:lnTo>
                  <a:pt x="118270" y="1807950"/>
                </a:lnTo>
                <a:lnTo>
                  <a:pt x="137937" y="1848286"/>
                </a:lnTo>
                <a:lnTo>
                  <a:pt x="158970" y="1887809"/>
                </a:lnTo>
                <a:lnTo>
                  <a:pt x="181338" y="1926490"/>
                </a:lnTo>
                <a:lnTo>
                  <a:pt x="205010" y="1964298"/>
                </a:lnTo>
                <a:lnTo>
                  <a:pt x="229956" y="2001201"/>
                </a:lnTo>
                <a:lnTo>
                  <a:pt x="256145" y="2037169"/>
                </a:lnTo>
                <a:lnTo>
                  <a:pt x="283545" y="2072172"/>
                </a:lnTo>
                <a:lnTo>
                  <a:pt x="312128" y="2106179"/>
                </a:lnTo>
                <a:lnTo>
                  <a:pt x="341860" y="2139159"/>
                </a:lnTo>
                <a:lnTo>
                  <a:pt x="372713" y="2171080"/>
                </a:lnTo>
                <a:lnTo>
                  <a:pt x="404654" y="2201914"/>
                </a:lnTo>
                <a:lnTo>
                  <a:pt x="437654" y="2231628"/>
                </a:lnTo>
                <a:lnTo>
                  <a:pt x="471682" y="2260192"/>
                </a:lnTo>
                <a:lnTo>
                  <a:pt x="506706" y="2287576"/>
                </a:lnTo>
                <a:lnTo>
                  <a:pt x="542696" y="2313748"/>
                </a:lnTo>
                <a:lnTo>
                  <a:pt x="579622" y="2338678"/>
                </a:lnTo>
                <a:lnTo>
                  <a:pt x="617452" y="2362335"/>
                </a:lnTo>
                <a:lnTo>
                  <a:pt x="656156" y="2384688"/>
                </a:lnTo>
                <a:lnTo>
                  <a:pt x="695704" y="2405708"/>
                </a:lnTo>
                <a:lnTo>
                  <a:pt x="736063" y="2425362"/>
                </a:lnTo>
                <a:lnTo>
                  <a:pt x="777204" y="2443620"/>
                </a:lnTo>
                <a:lnTo>
                  <a:pt x="819095" y="2460452"/>
                </a:lnTo>
                <a:lnTo>
                  <a:pt x="861707" y="2475827"/>
                </a:lnTo>
                <a:lnTo>
                  <a:pt x="905008" y="2489714"/>
                </a:lnTo>
                <a:lnTo>
                  <a:pt x="948968" y="2502082"/>
                </a:lnTo>
                <a:lnTo>
                  <a:pt x="993555" y="2512901"/>
                </a:lnTo>
                <a:lnTo>
                  <a:pt x="1038739" y="2522140"/>
                </a:lnTo>
                <a:lnTo>
                  <a:pt x="1084490" y="2529767"/>
                </a:lnTo>
                <a:lnTo>
                  <a:pt x="1130776" y="2535754"/>
                </a:lnTo>
                <a:lnTo>
                  <a:pt x="1177567" y="2540067"/>
                </a:lnTo>
                <a:lnTo>
                  <a:pt x="1224831" y="2542678"/>
                </a:lnTo>
                <a:lnTo>
                  <a:pt x="1272540" y="2543555"/>
                </a:lnTo>
                <a:lnTo>
                  <a:pt x="1320248" y="2542678"/>
                </a:lnTo>
                <a:lnTo>
                  <a:pt x="1367512" y="2540067"/>
                </a:lnTo>
                <a:lnTo>
                  <a:pt x="1414303" y="2535754"/>
                </a:lnTo>
                <a:lnTo>
                  <a:pt x="1460589" y="2529767"/>
                </a:lnTo>
                <a:lnTo>
                  <a:pt x="1506340" y="2522140"/>
                </a:lnTo>
                <a:lnTo>
                  <a:pt x="1551524" y="2512901"/>
                </a:lnTo>
                <a:lnTo>
                  <a:pt x="1596111" y="2502082"/>
                </a:lnTo>
                <a:lnTo>
                  <a:pt x="1640071" y="2489714"/>
                </a:lnTo>
                <a:lnTo>
                  <a:pt x="1683372" y="2475827"/>
                </a:lnTo>
                <a:lnTo>
                  <a:pt x="1725984" y="2460452"/>
                </a:lnTo>
                <a:lnTo>
                  <a:pt x="1767875" y="2443620"/>
                </a:lnTo>
                <a:lnTo>
                  <a:pt x="1809016" y="2425362"/>
                </a:lnTo>
                <a:lnTo>
                  <a:pt x="1849375" y="2405708"/>
                </a:lnTo>
                <a:lnTo>
                  <a:pt x="1888923" y="2384688"/>
                </a:lnTo>
                <a:lnTo>
                  <a:pt x="1927627" y="2362335"/>
                </a:lnTo>
                <a:lnTo>
                  <a:pt x="1965457" y="2338678"/>
                </a:lnTo>
                <a:lnTo>
                  <a:pt x="2002383" y="2313748"/>
                </a:lnTo>
                <a:lnTo>
                  <a:pt x="2038373" y="2287576"/>
                </a:lnTo>
                <a:lnTo>
                  <a:pt x="2073397" y="2260192"/>
                </a:lnTo>
                <a:lnTo>
                  <a:pt x="2107425" y="2231628"/>
                </a:lnTo>
                <a:lnTo>
                  <a:pt x="2140425" y="2201914"/>
                </a:lnTo>
                <a:lnTo>
                  <a:pt x="2172366" y="2171080"/>
                </a:lnTo>
                <a:lnTo>
                  <a:pt x="2203219" y="2139159"/>
                </a:lnTo>
                <a:lnTo>
                  <a:pt x="2232951" y="2106179"/>
                </a:lnTo>
                <a:lnTo>
                  <a:pt x="2261534" y="2072172"/>
                </a:lnTo>
                <a:lnTo>
                  <a:pt x="2288934" y="2037169"/>
                </a:lnTo>
                <a:lnTo>
                  <a:pt x="2315123" y="2001201"/>
                </a:lnTo>
                <a:lnTo>
                  <a:pt x="2340069" y="1964298"/>
                </a:lnTo>
                <a:lnTo>
                  <a:pt x="2363741" y="1926490"/>
                </a:lnTo>
                <a:lnTo>
                  <a:pt x="2386109" y="1887809"/>
                </a:lnTo>
                <a:lnTo>
                  <a:pt x="2407142" y="1848286"/>
                </a:lnTo>
                <a:lnTo>
                  <a:pt x="2426809" y="1807950"/>
                </a:lnTo>
                <a:lnTo>
                  <a:pt x="2445079" y="1766833"/>
                </a:lnTo>
                <a:lnTo>
                  <a:pt x="2461922" y="1724966"/>
                </a:lnTo>
                <a:lnTo>
                  <a:pt x="2477307" y="1682379"/>
                </a:lnTo>
                <a:lnTo>
                  <a:pt x="2491202" y="1639103"/>
                </a:lnTo>
                <a:lnTo>
                  <a:pt x="2503579" y="1595169"/>
                </a:lnTo>
                <a:lnTo>
                  <a:pt x="2514405" y="1550607"/>
                </a:lnTo>
                <a:lnTo>
                  <a:pt x="2523649" y="1505448"/>
                </a:lnTo>
                <a:lnTo>
                  <a:pt x="2531282" y="1459724"/>
                </a:lnTo>
                <a:lnTo>
                  <a:pt x="2537272" y="1413463"/>
                </a:lnTo>
                <a:lnTo>
                  <a:pt x="2541589" y="1366698"/>
                </a:lnTo>
                <a:lnTo>
                  <a:pt x="2544202" y="1319460"/>
                </a:lnTo>
                <a:lnTo>
                  <a:pt x="2545080" y="1271777"/>
                </a:lnTo>
                <a:lnTo>
                  <a:pt x="2544202" y="1224095"/>
                </a:lnTo>
                <a:lnTo>
                  <a:pt x="2541589" y="1176857"/>
                </a:lnTo>
                <a:lnTo>
                  <a:pt x="2537272" y="1130092"/>
                </a:lnTo>
                <a:lnTo>
                  <a:pt x="2531282" y="1083831"/>
                </a:lnTo>
                <a:lnTo>
                  <a:pt x="2523649" y="1038107"/>
                </a:lnTo>
                <a:lnTo>
                  <a:pt x="2514405" y="992948"/>
                </a:lnTo>
                <a:lnTo>
                  <a:pt x="2503579" y="948386"/>
                </a:lnTo>
                <a:lnTo>
                  <a:pt x="2491202" y="904452"/>
                </a:lnTo>
                <a:lnTo>
                  <a:pt x="2477307" y="861176"/>
                </a:lnTo>
                <a:lnTo>
                  <a:pt x="2461922" y="818589"/>
                </a:lnTo>
                <a:lnTo>
                  <a:pt x="2445079" y="776722"/>
                </a:lnTo>
                <a:lnTo>
                  <a:pt x="2426809" y="735605"/>
                </a:lnTo>
                <a:lnTo>
                  <a:pt x="2407142" y="695269"/>
                </a:lnTo>
                <a:lnTo>
                  <a:pt x="2386109" y="655746"/>
                </a:lnTo>
                <a:lnTo>
                  <a:pt x="2363741" y="617065"/>
                </a:lnTo>
                <a:lnTo>
                  <a:pt x="2340069" y="579257"/>
                </a:lnTo>
                <a:lnTo>
                  <a:pt x="2315123" y="542354"/>
                </a:lnTo>
                <a:lnTo>
                  <a:pt x="2288934" y="506386"/>
                </a:lnTo>
                <a:lnTo>
                  <a:pt x="2261534" y="471383"/>
                </a:lnTo>
                <a:lnTo>
                  <a:pt x="2232951" y="437376"/>
                </a:lnTo>
                <a:lnTo>
                  <a:pt x="2203219" y="404396"/>
                </a:lnTo>
                <a:lnTo>
                  <a:pt x="2172366" y="372475"/>
                </a:lnTo>
                <a:lnTo>
                  <a:pt x="2140425" y="341641"/>
                </a:lnTo>
                <a:lnTo>
                  <a:pt x="2107425" y="311927"/>
                </a:lnTo>
                <a:lnTo>
                  <a:pt x="2073397" y="283363"/>
                </a:lnTo>
                <a:lnTo>
                  <a:pt x="2038373" y="255979"/>
                </a:lnTo>
                <a:lnTo>
                  <a:pt x="2002383" y="229807"/>
                </a:lnTo>
                <a:lnTo>
                  <a:pt x="1965457" y="204877"/>
                </a:lnTo>
                <a:lnTo>
                  <a:pt x="1927627" y="181220"/>
                </a:lnTo>
                <a:lnTo>
                  <a:pt x="1888923" y="158867"/>
                </a:lnTo>
                <a:lnTo>
                  <a:pt x="1849375" y="137847"/>
                </a:lnTo>
                <a:lnTo>
                  <a:pt x="1809016" y="118193"/>
                </a:lnTo>
                <a:lnTo>
                  <a:pt x="1767875" y="99935"/>
                </a:lnTo>
                <a:lnTo>
                  <a:pt x="1725984" y="83103"/>
                </a:lnTo>
                <a:lnTo>
                  <a:pt x="1683372" y="67728"/>
                </a:lnTo>
                <a:lnTo>
                  <a:pt x="1640071" y="53841"/>
                </a:lnTo>
                <a:lnTo>
                  <a:pt x="1596111" y="41473"/>
                </a:lnTo>
                <a:lnTo>
                  <a:pt x="1551524" y="30654"/>
                </a:lnTo>
                <a:lnTo>
                  <a:pt x="1506340" y="21415"/>
                </a:lnTo>
                <a:lnTo>
                  <a:pt x="1460589" y="13788"/>
                </a:lnTo>
                <a:lnTo>
                  <a:pt x="1414303" y="7801"/>
                </a:lnTo>
                <a:lnTo>
                  <a:pt x="1367512" y="3488"/>
                </a:lnTo>
                <a:lnTo>
                  <a:pt x="1320248" y="877"/>
                </a:lnTo>
                <a:lnTo>
                  <a:pt x="1272540" y="0"/>
                </a:lnTo>
                <a:close/>
              </a:path>
            </a:pathLst>
          </a:custGeom>
          <a:solidFill>
            <a:srgbClr val="E12300"/>
          </a:solidFill>
        </p:spPr>
        <p:txBody>
          <a:bodyPr wrap="square" lIns="0" tIns="0" rIns="0" bIns="0" rtlCol="0"/>
          <a:lstStyle/>
          <a:p>
            <a:endParaRPr/>
          </a:p>
        </p:txBody>
      </p:sp>
      <p:sp>
        <p:nvSpPr>
          <p:cNvPr id="16" name="object 6"/>
          <p:cNvSpPr/>
          <p:nvPr/>
        </p:nvSpPr>
        <p:spPr>
          <a:xfrm>
            <a:off x="8721891" y="573023"/>
            <a:ext cx="2545080" cy="2543810"/>
          </a:xfrm>
          <a:custGeom>
            <a:avLst/>
            <a:gdLst/>
            <a:ahLst/>
            <a:cxnLst/>
            <a:rect l="l" t="t" r="r" b="b"/>
            <a:pathLst>
              <a:path w="2545079" h="2543810">
                <a:moveTo>
                  <a:pt x="1272540" y="0"/>
                </a:moveTo>
                <a:lnTo>
                  <a:pt x="1224831" y="877"/>
                </a:lnTo>
                <a:lnTo>
                  <a:pt x="1177567" y="3488"/>
                </a:lnTo>
                <a:lnTo>
                  <a:pt x="1130776" y="7801"/>
                </a:lnTo>
                <a:lnTo>
                  <a:pt x="1084490" y="13788"/>
                </a:lnTo>
                <a:lnTo>
                  <a:pt x="1038739" y="21415"/>
                </a:lnTo>
                <a:lnTo>
                  <a:pt x="993555" y="30654"/>
                </a:lnTo>
                <a:lnTo>
                  <a:pt x="948968" y="41473"/>
                </a:lnTo>
                <a:lnTo>
                  <a:pt x="905008" y="53841"/>
                </a:lnTo>
                <a:lnTo>
                  <a:pt x="861707" y="67728"/>
                </a:lnTo>
                <a:lnTo>
                  <a:pt x="819095" y="83103"/>
                </a:lnTo>
                <a:lnTo>
                  <a:pt x="777204" y="99935"/>
                </a:lnTo>
                <a:lnTo>
                  <a:pt x="736063" y="118193"/>
                </a:lnTo>
                <a:lnTo>
                  <a:pt x="695704" y="137847"/>
                </a:lnTo>
                <a:lnTo>
                  <a:pt x="656156" y="158867"/>
                </a:lnTo>
                <a:lnTo>
                  <a:pt x="617452" y="181220"/>
                </a:lnTo>
                <a:lnTo>
                  <a:pt x="579622" y="204877"/>
                </a:lnTo>
                <a:lnTo>
                  <a:pt x="542696" y="229807"/>
                </a:lnTo>
                <a:lnTo>
                  <a:pt x="506706" y="255979"/>
                </a:lnTo>
                <a:lnTo>
                  <a:pt x="471682" y="283363"/>
                </a:lnTo>
                <a:lnTo>
                  <a:pt x="437654" y="311927"/>
                </a:lnTo>
                <a:lnTo>
                  <a:pt x="404654" y="341641"/>
                </a:lnTo>
                <a:lnTo>
                  <a:pt x="372713" y="372475"/>
                </a:lnTo>
                <a:lnTo>
                  <a:pt x="341860" y="404396"/>
                </a:lnTo>
                <a:lnTo>
                  <a:pt x="312128" y="437376"/>
                </a:lnTo>
                <a:lnTo>
                  <a:pt x="283545" y="471383"/>
                </a:lnTo>
                <a:lnTo>
                  <a:pt x="256145" y="506386"/>
                </a:lnTo>
                <a:lnTo>
                  <a:pt x="229956" y="542354"/>
                </a:lnTo>
                <a:lnTo>
                  <a:pt x="205010" y="579257"/>
                </a:lnTo>
                <a:lnTo>
                  <a:pt x="181338" y="617065"/>
                </a:lnTo>
                <a:lnTo>
                  <a:pt x="158970" y="655746"/>
                </a:lnTo>
                <a:lnTo>
                  <a:pt x="137937" y="695269"/>
                </a:lnTo>
                <a:lnTo>
                  <a:pt x="118270" y="735605"/>
                </a:lnTo>
                <a:lnTo>
                  <a:pt x="100000" y="776722"/>
                </a:lnTo>
                <a:lnTo>
                  <a:pt x="83157" y="818589"/>
                </a:lnTo>
                <a:lnTo>
                  <a:pt x="67772" y="861176"/>
                </a:lnTo>
                <a:lnTo>
                  <a:pt x="53877" y="904452"/>
                </a:lnTo>
                <a:lnTo>
                  <a:pt x="41500" y="948386"/>
                </a:lnTo>
                <a:lnTo>
                  <a:pt x="30674" y="992948"/>
                </a:lnTo>
                <a:lnTo>
                  <a:pt x="21430" y="1038107"/>
                </a:lnTo>
                <a:lnTo>
                  <a:pt x="13797" y="1083831"/>
                </a:lnTo>
                <a:lnTo>
                  <a:pt x="7807" y="1130092"/>
                </a:lnTo>
                <a:lnTo>
                  <a:pt x="3490" y="1176857"/>
                </a:lnTo>
                <a:lnTo>
                  <a:pt x="877" y="1224095"/>
                </a:lnTo>
                <a:lnTo>
                  <a:pt x="0" y="1271777"/>
                </a:lnTo>
                <a:lnTo>
                  <a:pt x="877" y="1319460"/>
                </a:lnTo>
                <a:lnTo>
                  <a:pt x="3490" y="1366698"/>
                </a:lnTo>
                <a:lnTo>
                  <a:pt x="7807" y="1413463"/>
                </a:lnTo>
                <a:lnTo>
                  <a:pt x="13797" y="1459724"/>
                </a:lnTo>
                <a:lnTo>
                  <a:pt x="21430" y="1505448"/>
                </a:lnTo>
                <a:lnTo>
                  <a:pt x="30674" y="1550607"/>
                </a:lnTo>
                <a:lnTo>
                  <a:pt x="41500" y="1595169"/>
                </a:lnTo>
                <a:lnTo>
                  <a:pt x="53877" y="1639103"/>
                </a:lnTo>
                <a:lnTo>
                  <a:pt x="67772" y="1682379"/>
                </a:lnTo>
                <a:lnTo>
                  <a:pt x="83157" y="1724966"/>
                </a:lnTo>
                <a:lnTo>
                  <a:pt x="100000" y="1766833"/>
                </a:lnTo>
                <a:lnTo>
                  <a:pt x="118270" y="1807950"/>
                </a:lnTo>
                <a:lnTo>
                  <a:pt x="137937" y="1848286"/>
                </a:lnTo>
                <a:lnTo>
                  <a:pt x="158970" y="1887809"/>
                </a:lnTo>
                <a:lnTo>
                  <a:pt x="181338" y="1926490"/>
                </a:lnTo>
                <a:lnTo>
                  <a:pt x="205010" y="1964298"/>
                </a:lnTo>
                <a:lnTo>
                  <a:pt x="229956" y="2001201"/>
                </a:lnTo>
                <a:lnTo>
                  <a:pt x="256145" y="2037169"/>
                </a:lnTo>
                <a:lnTo>
                  <a:pt x="283545" y="2072172"/>
                </a:lnTo>
                <a:lnTo>
                  <a:pt x="312128" y="2106179"/>
                </a:lnTo>
                <a:lnTo>
                  <a:pt x="341860" y="2139159"/>
                </a:lnTo>
                <a:lnTo>
                  <a:pt x="372713" y="2171080"/>
                </a:lnTo>
                <a:lnTo>
                  <a:pt x="404654" y="2201914"/>
                </a:lnTo>
                <a:lnTo>
                  <a:pt x="437654" y="2231628"/>
                </a:lnTo>
                <a:lnTo>
                  <a:pt x="471682" y="2260192"/>
                </a:lnTo>
                <a:lnTo>
                  <a:pt x="506706" y="2287576"/>
                </a:lnTo>
                <a:lnTo>
                  <a:pt x="542696" y="2313748"/>
                </a:lnTo>
                <a:lnTo>
                  <a:pt x="579622" y="2338678"/>
                </a:lnTo>
                <a:lnTo>
                  <a:pt x="617452" y="2362335"/>
                </a:lnTo>
                <a:lnTo>
                  <a:pt x="656156" y="2384688"/>
                </a:lnTo>
                <a:lnTo>
                  <a:pt x="695704" y="2405708"/>
                </a:lnTo>
                <a:lnTo>
                  <a:pt x="736063" y="2425362"/>
                </a:lnTo>
                <a:lnTo>
                  <a:pt x="777204" y="2443620"/>
                </a:lnTo>
                <a:lnTo>
                  <a:pt x="819095" y="2460452"/>
                </a:lnTo>
                <a:lnTo>
                  <a:pt x="861707" y="2475827"/>
                </a:lnTo>
                <a:lnTo>
                  <a:pt x="905008" y="2489714"/>
                </a:lnTo>
                <a:lnTo>
                  <a:pt x="948968" y="2502082"/>
                </a:lnTo>
                <a:lnTo>
                  <a:pt x="993555" y="2512901"/>
                </a:lnTo>
                <a:lnTo>
                  <a:pt x="1038739" y="2522140"/>
                </a:lnTo>
                <a:lnTo>
                  <a:pt x="1084490" y="2529767"/>
                </a:lnTo>
                <a:lnTo>
                  <a:pt x="1130776" y="2535754"/>
                </a:lnTo>
                <a:lnTo>
                  <a:pt x="1177567" y="2540067"/>
                </a:lnTo>
                <a:lnTo>
                  <a:pt x="1224831" y="2542678"/>
                </a:lnTo>
                <a:lnTo>
                  <a:pt x="1272540" y="2543555"/>
                </a:lnTo>
                <a:lnTo>
                  <a:pt x="1320248" y="2542678"/>
                </a:lnTo>
                <a:lnTo>
                  <a:pt x="1367512" y="2540067"/>
                </a:lnTo>
                <a:lnTo>
                  <a:pt x="1414303" y="2535754"/>
                </a:lnTo>
                <a:lnTo>
                  <a:pt x="1460589" y="2529767"/>
                </a:lnTo>
                <a:lnTo>
                  <a:pt x="1506340" y="2522140"/>
                </a:lnTo>
                <a:lnTo>
                  <a:pt x="1551524" y="2512901"/>
                </a:lnTo>
                <a:lnTo>
                  <a:pt x="1596111" y="2502082"/>
                </a:lnTo>
                <a:lnTo>
                  <a:pt x="1640071" y="2489714"/>
                </a:lnTo>
                <a:lnTo>
                  <a:pt x="1683372" y="2475827"/>
                </a:lnTo>
                <a:lnTo>
                  <a:pt x="1725984" y="2460452"/>
                </a:lnTo>
                <a:lnTo>
                  <a:pt x="1767875" y="2443620"/>
                </a:lnTo>
                <a:lnTo>
                  <a:pt x="1809016" y="2425362"/>
                </a:lnTo>
                <a:lnTo>
                  <a:pt x="1849375" y="2405708"/>
                </a:lnTo>
                <a:lnTo>
                  <a:pt x="1888923" y="2384688"/>
                </a:lnTo>
                <a:lnTo>
                  <a:pt x="1927627" y="2362335"/>
                </a:lnTo>
                <a:lnTo>
                  <a:pt x="1965457" y="2338678"/>
                </a:lnTo>
                <a:lnTo>
                  <a:pt x="2002383" y="2313748"/>
                </a:lnTo>
                <a:lnTo>
                  <a:pt x="2038373" y="2287576"/>
                </a:lnTo>
                <a:lnTo>
                  <a:pt x="2073397" y="2260192"/>
                </a:lnTo>
                <a:lnTo>
                  <a:pt x="2107425" y="2231628"/>
                </a:lnTo>
                <a:lnTo>
                  <a:pt x="2140425" y="2201914"/>
                </a:lnTo>
                <a:lnTo>
                  <a:pt x="2172366" y="2171080"/>
                </a:lnTo>
                <a:lnTo>
                  <a:pt x="2203219" y="2139159"/>
                </a:lnTo>
                <a:lnTo>
                  <a:pt x="2232951" y="2106179"/>
                </a:lnTo>
                <a:lnTo>
                  <a:pt x="2261534" y="2072172"/>
                </a:lnTo>
                <a:lnTo>
                  <a:pt x="2288934" y="2037169"/>
                </a:lnTo>
                <a:lnTo>
                  <a:pt x="2315123" y="2001201"/>
                </a:lnTo>
                <a:lnTo>
                  <a:pt x="2340069" y="1964298"/>
                </a:lnTo>
                <a:lnTo>
                  <a:pt x="2363741" y="1926490"/>
                </a:lnTo>
                <a:lnTo>
                  <a:pt x="2386109" y="1887809"/>
                </a:lnTo>
                <a:lnTo>
                  <a:pt x="2407142" y="1848286"/>
                </a:lnTo>
                <a:lnTo>
                  <a:pt x="2426809" y="1807950"/>
                </a:lnTo>
                <a:lnTo>
                  <a:pt x="2445079" y="1766833"/>
                </a:lnTo>
                <a:lnTo>
                  <a:pt x="2461922" y="1724966"/>
                </a:lnTo>
                <a:lnTo>
                  <a:pt x="2477307" y="1682379"/>
                </a:lnTo>
                <a:lnTo>
                  <a:pt x="2491202" y="1639103"/>
                </a:lnTo>
                <a:lnTo>
                  <a:pt x="2503579" y="1595169"/>
                </a:lnTo>
                <a:lnTo>
                  <a:pt x="2514405" y="1550607"/>
                </a:lnTo>
                <a:lnTo>
                  <a:pt x="2523649" y="1505448"/>
                </a:lnTo>
                <a:lnTo>
                  <a:pt x="2531282" y="1459724"/>
                </a:lnTo>
                <a:lnTo>
                  <a:pt x="2537272" y="1413463"/>
                </a:lnTo>
                <a:lnTo>
                  <a:pt x="2541589" y="1366698"/>
                </a:lnTo>
                <a:lnTo>
                  <a:pt x="2544202" y="1319460"/>
                </a:lnTo>
                <a:lnTo>
                  <a:pt x="2545080" y="1271777"/>
                </a:lnTo>
                <a:lnTo>
                  <a:pt x="2544202" y="1224095"/>
                </a:lnTo>
                <a:lnTo>
                  <a:pt x="2541589" y="1176857"/>
                </a:lnTo>
                <a:lnTo>
                  <a:pt x="2537272" y="1130092"/>
                </a:lnTo>
                <a:lnTo>
                  <a:pt x="2531282" y="1083831"/>
                </a:lnTo>
                <a:lnTo>
                  <a:pt x="2523649" y="1038107"/>
                </a:lnTo>
                <a:lnTo>
                  <a:pt x="2514405" y="992948"/>
                </a:lnTo>
                <a:lnTo>
                  <a:pt x="2503579" y="948386"/>
                </a:lnTo>
                <a:lnTo>
                  <a:pt x="2491202" y="904452"/>
                </a:lnTo>
                <a:lnTo>
                  <a:pt x="2477307" y="861176"/>
                </a:lnTo>
                <a:lnTo>
                  <a:pt x="2461922" y="818589"/>
                </a:lnTo>
                <a:lnTo>
                  <a:pt x="2445079" y="776722"/>
                </a:lnTo>
                <a:lnTo>
                  <a:pt x="2426809" y="735605"/>
                </a:lnTo>
                <a:lnTo>
                  <a:pt x="2407142" y="695269"/>
                </a:lnTo>
                <a:lnTo>
                  <a:pt x="2386109" y="655746"/>
                </a:lnTo>
                <a:lnTo>
                  <a:pt x="2363741" y="617065"/>
                </a:lnTo>
                <a:lnTo>
                  <a:pt x="2340069" y="579257"/>
                </a:lnTo>
                <a:lnTo>
                  <a:pt x="2315123" y="542354"/>
                </a:lnTo>
                <a:lnTo>
                  <a:pt x="2288934" y="506386"/>
                </a:lnTo>
                <a:lnTo>
                  <a:pt x="2261534" y="471383"/>
                </a:lnTo>
                <a:lnTo>
                  <a:pt x="2232951" y="437376"/>
                </a:lnTo>
                <a:lnTo>
                  <a:pt x="2203219" y="404396"/>
                </a:lnTo>
                <a:lnTo>
                  <a:pt x="2172366" y="372475"/>
                </a:lnTo>
                <a:lnTo>
                  <a:pt x="2140425" y="341641"/>
                </a:lnTo>
                <a:lnTo>
                  <a:pt x="2107425" y="311927"/>
                </a:lnTo>
                <a:lnTo>
                  <a:pt x="2073397" y="283363"/>
                </a:lnTo>
                <a:lnTo>
                  <a:pt x="2038373" y="255979"/>
                </a:lnTo>
                <a:lnTo>
                  <a:pt x="2002383" y="229807"/>
                </a:lnTo>
                <a:lnTo>
                  <a:pt x="1965457" y="204877"/>
                </a:lnTo>
                <a:lnTo>
                  <a:pt x="1927627" y="181220"/>
                </a:lnTo>
                <a:lnTo>
                  <a:pt x="1888923" y="158867"/>
                </a:lnTo>
                <a:lnTo>
                  <a:pt x="1849375" y="137847"/>
                </a:lnTo>
                <a:lnTo>
                  <a:pt x="1809016" y="118193"/>
                </a:lnTo>
                <a:lnTo>
                  <a:pt x="1767875" y="99935"/>
                </a:lnTo>
                <a:lnTo>
                  <a:pt x="1725984" y="83103"/>
                </a:lnTo>
                <a:lnTo>
                  <a:pt x="1683372" y="67728"/>
                </a:lnTo>
                <a:lnTo>
                  <a:pt x="1640071" y="53841"/>
                </a:lnTo>
                <a:lnTo>
                  <a:pt x="1596111" y="41473"/>
                </a:lnTo>
                <a:lnTo>
                  <a:pt x="1551524" y="30654"/>
                </a:lnTo>
                <a:lnTo>
                  <a:pt x="1506340" y="21415"/>
                </a:lnTo>
                <a:lnTo>
                  <a:pt x="1460589" y="13788"/>
                </a:lnTo>
                <a:lnTo>
                  <a:pt x="1414303" y="7801"/>
                </a:lnTo>
                <a:lnTo>
                  <a:pt x="1367512" y="3488"/>
                </a:lnTo>
                <a:lnTo>
                  <a:pt x="1320248" y="877"/>
                </a:lnTo>
                <a:lnTo>
                  <a:pt x="1272540" y="0"/>
                </a:lnTo>
                <a:close/>
              </a:path>
            </a:pathLst>
          </a:custGeom>
          <a:solidFill>
            <a:srgbClr val="E12300"/>
          </a:solidFill>
        </p:spPr>
        <p:txBody>
          <a:bodyPr wrap="square" lIns="0" tIns="0" rIns="0" bIns="0" rtlCol="0"/>
          <a:lstStyle/>
          <a:p>
            <a:endParaRPr/>
          </a:p>
        </p:txBody>
      </p:sp>
      <p:sp>
        <p:nvSpPr>
          <p:cNvPr id="5" name="object 5"/>
          <p:cNvSpPr/>
          <p:nvPr/>
        </p:nvSpPr>
        <p:spPr>
          <a:xfrm>
            <a:off x="1008878" y="3448441"/>
            <a:ext cx="2543810" cy="2543810"/>
          </a:xfrm>
          <a:custGeom>
            <a:avLst/>
            <a:gdLst/>
            <a:ahLst/>
            <a:cxnLst/>
            <a:rect l="l" t="t" r="r" b="b"/>
            <a:pathLst>
              <a:path w="2543810" h="2543810">
                <a:moveTo>
                  <a:pt x="1271778" y="0"/>
                </a:moveTo>
                <a:lnTo>
                  <a:pt x="1224095" y="877"/>
                </a:lnTo>
                <a:lnTo>
                  <a:pt x="1176857" y="3488"/>
                </a:lnTo>
                <a:lnTo>
                  <a:pt x="1130092" y="7801"/>
                </a:lnTo>
                <a:lnTo>
                  <a:pt x="1083831" y="13788"/>
                </a:lnTo>
                <a:lnTo>
                  <a:pt x="1038107" y="21415"/>
                </a:lnTo>
                <a:lnTo>
                  <a:pt x="992948" y="30654"/>
                </a:lnTo>
                <a:lnTo>
                  <a:pt x="948386" y="41473"/>
                </a:lnTo>
                <a:lnTo>
                  <a:pt x="904452" y="53841"/>
                </a:lnTo>
                <a:lnTo>
                  <a:pt x="861176" y="67728"/>
                </a:lnTo>
                <a:lnTo>
                  <a:pt x="818589" y="83103"/>
                </a:lnTo>
                <a:lnTo>
                  <a:pt x="776722" y="99935"/>
                </a:lnTo>
                <a:lnTo>
                  <a:pt x="735605" y="118193"/>
                </a:lnTo>
                <a:lnTo>
                  <a:pt x="695269" y="137847"/>
                </a:lnTo>
                <a:lnTo>
                  <a:pt x="655746" y="158867"/>
                </a:lnTo>
                <a:lnTo>
                  <a:pt x="617065" y="181220"/>
                </a:lnTo>
                <a:lnTo>
                  <a:pt x="579257" y="204877"/>
                </a:lnTo>
                <a:lnTo>
                  <a:pt x="542354" y="229807"/>
                </a:lnTo>
                <a:lnTo>
                  <a:pt x="506386" y="255979"/>
                </a:lnTo>
                <a:lnTo>
                  <a:pt x="471383" y="283363"/>
                </a:lnTo>
                <a:lnTo>
                  <a:pt x="437376" y="311927"/>
                </a:lnTo>
                <a:lnTo>
                  <a:pt x="404396" y="341641"/>
                </a:lnTo>
                <a:lnTo>
                  <a:pt x="372475" y="372475"/>
                </a:lnTo>
                <a:lnTo>
                  <a:pt x="341641" y="404396"/>
                </a:lnTo>
                <a:lnTo>
                  <a:pt x="311927" y="437376"/>
                </a:lnTo>
                <a:lnTo>
                  <a:pt x="283363" y="471383"/>
                </a:lnTo>
                <a:lnTo>
                  <a:pt x="255979" y="506386"/>
                </a:lnTo>
                <a:lnTo>
                  <a:pt x="229807" y="542354"/>
                </a:lnTo>
                <a:lnTo>
                  <a:pt x="204877" y="579257"/>
                </a:lnTo>
                <a:lnTo>
                  <a:pt x="181220" y="617065"/>
                </a:lnTo>
                <a:lnTo>
                  <a:pt x="158867" y="655746"/>
                </a:lnTo>
                <a:lnTo>
                  <a:pt x="137847" y="695269"/>
                </a:lnTo>
                <a:lnTo>
                  <a:pt x="118193" y="735605"/>
                </a:lnTo>
                <a:lnTo>
                  <a:pt x="99935" y="776722"/>
                </a:lnTo>
                <a:lnTo>
                  <a:pt x="83103" y="818589"/>
                </a:lnTo>
                <a:lnTo>
                  <a:pt x="67728" y="861176"/>
                </a:lnTo>
                <a:lnTo>
                  <a:pt x="53841" y="904452"/>
                </a:lnTo>
                <a:lnTo>
                  <a:pt x="41473" y="948386"/>
                </a:lnTo>
                <a:lnTo>
                  <a:pt x="30654" y="992948"/>
                </a:lnTo>
                <a:lnTo>
                  <a:pt x="21415" y="1038107"/>
                </a:lnTo>
                <a:lnTo>
                  <a:pt x="13788" y="1083831"/>
                </a:lnTo>
                <a:lnTo>
                  <a:pt x="7801" y="1130092"/>
                </a:lnTo>
                <a:lnTo>
                  <a:pt x="3488" y="1176857"/>
                </a:lnTo>
                <a:lnTo>
                  <a:pt x="877" y="1224095"/>
                </a:lnTo>
                <a:lnTo>
                  <a:pt x="0" y="1271777"/>
                </a:lnTo>
                <a:lnTo>
                  <a:pt x="877" y="1319460"/>
                </a:lnTo>
                <a:lnTo>
                  <a:pt x="3488" y="1366698"/>
                </a:lnTo>
                <a:lnTo>
                  <a:pt x="7801" y="1413463"/>
                </a:lnTo>
                <a:lnTo>
                  <a:pt x="13788" y="1459724"/>
                </a:lnTo>
                <a:lnTo>
                  <a:pt x="21415" y="1505448"/>
                </a:lnTo>
                <a:lnTo>
                  <a:pt x="30654" y="1550607"/>
                </a:lnTo>
                <a:lnTo>
                  <a:pt x="41473" y="1595169"/>
                </a:lnTo>
                <a:lnTo>
                  <a:pt x="53841" y="1639103"/>
                </a:lnTo>
                <a:lnTo>
                  <a:pt x="67728" y="1682379"/>
                </a:lnTo>
                <a:lnTo>
                  <a:pt x="83103" y="1724966"/>
                </a:lnTo>
                <a:lnTo>
                  <a:pt x="99935" y="1766833"/>
                </a:lnTo>
                <a:lnTo>
                  <a:pt x="118193" y="1807950"/>
                </a:lnTo>
                <a:lnTo>
                  <a:pt x="137847" y="1848286"/>
                </a:lnTo>
                <a:lnTo>
                  <a:pt x="158867" y="1887809"/>
                </a:lnTo>
                <a:lnTo>
                  <a:pt x="181220" y="1926490"/>
                </a:lnTo>
                <a:lnTo>
                  <a:pt x="204877" y="1964298"/>
                </a:lnTo>
                <a:lnTo>
                  <a:pt x="229807" y="2001201"/>
                </a:lnTo>
                <a:lnTo>
                  <a:pt x="255979" y="2037169"/>
                </a:lnTo>
                <a:lnTo>
                  <a:pt x="283363" y="2072172"/>
                </a:lnTo>
                <a:lnTo>
                  <a:pt x="311927" y="2106179"/>
                </a:lnTo>
                <a:lnTo>
                  <a:pt x="341641" y="2139159"/>
                </a:lnTo>
                <a:lnTo>
                  <a:pt x="372475" y="2171080"/>
                </a:lnTo>
                <a:lnTo>
                  <a:pt x="404396" y="2201914"/>
                </a:lnTo>
                <a:lnTo>
                  <a:pt x="437376" y="2231628"/>
                </a:lnTo>
                <a:lnTo>
                  <a:pt x="471383" y="2260192"/>
                </a:lnTo>
                <a:lnTo>
                  <a:pt x="506386" y="2287576"/>
                </a:lnTo>
                <a:lnTo>
                  <a:pt x="542354" y="2313748"/>
                </a:lnTo>
                <a:lnTo>
                  <a:pt x="579257" y="2338678"/>
                </a:lnTo>
                <a:lnTo>
                  <a:pt x="617065" y="2362335"/>
                </a:lnTo>
                <a:lnTo>
                  <a:pt x="655746" y="2384688"/>
                </a:lnTo>
                <a:lnTo>
                  <a:pt x="695269" y="2405708"/>
                </a:lnTo>
                <a:lnTo>
                  <a:pt x="735605" y="2425362"/>
                </a:lnTo>
                <a:lnTo>
                  <a:pt x="776722" y="2443620"/>
                </a:lnTo>
                <a:lnTo>
                  <a:pt x="818589" y="2460452"/>
                </a:lnTo>
                <a:lnTo>
                  <a:pt x="861176" y="2475827"/>
                </a:lnTo>
                <a:lnTo>
                  <a:pt x="904452" y="2489714"/>
                </a:lnTo>
                <a:lnTo>
                  <a:pt x="948386" y="2502082"/>
                </a:lnTo>
                <a:lnTo>
                  <a:pt x="992948" y="2512901"/>
                </a:lnTo>
                <a:lnTo>
                  <a:pt x="1038107" y="2522140"/>
                </a:lnTo>
                <a:lnTo>
                  <a:pt x="1083831" y="2529767"/>
                </a:lnTo>
                <a:lnTo>
                  <a:pt x="1130092" y="2535754"/>
                </a:lnTo>
                <a:lnTo>
                  <a:pt x="1176857" y="2540067"/>
                </a:lnTo>
                <a:lnTo>
                  <a:pt x="1224095" y="2542678"/>
                </a:lnTo>
                <a:lnTo>
                  <a:pt x="1271778" y="2543555"/>
                </a:lnTo>
                <a:lnTo>
                  <a:pt x="1319460" y="2542678"/>
                </a:lnTo>
                <a:lnTo>
                  <a:pt x="1366698" y="2540067"/>
                </a:lnTo>
                <a:lnTo>
                  <a:pt x="1413463" y="2535754"/>
                </a:lnTo>
                <a:lnTo>
                  <a:pt x="1459724" y="2529767"/>
                </a:lnTo>
                <a:lnTo>
                  <a:pt x="1505448" y="2522140"/>
                </a:lnTo>
                <a:lnTo>
                  <a:pt x="1550607" y="2512901"/>
                </a:lnTo>
                <a:lnTo>
                  <a:pt x="1595169" y="2502082"/>
                </a:lnTo>
                <a:lnTo>
                  <a:pt x="1639103" y="2489714"/>
                </a:lnTo>
                <a:lnTo>
                  <a:pt x="1682379" y="2475827"/>
                </a:lnTo>
                <a:lnTo>
                  <a:pt x="1724966" y="2460452"/>
                </a:lnTo>
                <a:lnTo>
                  <a:pt x="1766833" y="2443620"/>
                </a:lnTo>
                <a:lnTo>
                  <a:pt x="1807950" y="2425362"/>
                </a:lnTo>
                <a:lnTo>
                  <a:pt x="1848286" y="2405708"/>
                </a:lnTo>
                <a:lnTo>
                  <a:pt x="1887809" y="2384688"/>
                </a:lnTo>
                <a:lnTo>
                  <a:pt x="1926490" y="2362335"/>
                </a:lnTo>
                <a:lnTo>
                  <a:pt x="1964298" y="2338678"/>
                </a:lnTo>
                <a:lnTo>
                  <a:pt x="2001201" y="2313748"/>
                </a:lnTo>
                <a:lnTo>
                  <a:pt x="2037169" y="2287576"/>
                </a:lnTo>
                <a:lnTo>
                  <a:pt x="2072172" y="2260192"/>
                </a:lnTo>
                <a:lnTo>
                  <a:pt x="2106179" y="2231628"/>
                </a:lnTo>
                <a:lnTo>
                  <a:pt x="2139159" y="2201914"/>
                </a:lnTo>
                <a:lnTo>
                  <a:pt x="2171080" y="2171080"/>
                </a:lnTo>
                <a:lnTo>
                  <a:pt x="2201914" y="2139159"/>
                </a:lnTo>
                <a:lnTo>
                  <a:pt x="2231628" y="2106179"/>
                </a:lnTo>
                <a:lnTo>
                  <a:pt x="2260192" y="2072172"/>
                </a:lnTo>
                <a:lnTo>
                  <a:pt x="2287576" y="2037169"/>
                </a:lnTo>
                <a:lnTo>
                  <a:pt x="2313748" y="2001201"/>
                </a:lnTo>
                <a:lnTo>
                  <a:pt x="2338678" y="1964298"/>
                </a:lnTo>
                <a:lnTo>
                  <a:pt x="2362335" y="1926490"/>
                </a:lnTo>
                <a:lnTo>
                  <a:pt x="2384688" y="1887809"/>
                </a:lnTo>
                <a:lnTo>
                  <a:pt x="2405708" y="1848286"/>
                </a:lnTo>
                <a:lnTo>
                  <a:pt x="2425362" y="1807950"/>
                </a:lnTo>
                <a:lnTo>
                  <a:pt x="2443620" y="1766833"/>
                </a:lnTo>
                <a:lnTo>
                  <a:pt x="2460452" y="1724966"/>
                </a:lnTo>
                <a:lnTo>
                  <a:pt x="2475827" y="1682379"/>
                </a:lnTo>
                <a:lnTo>
                  <a:pt x="2489714" y="1639103"/>
                </a:lnTo>
                <a:lnTo>
                  <a:pt x="2502082" y="1595169"/>
                </a:lnTo>
                <a:lnTo>
                  <a:pt x="2512901" y="1550607"/>
                </a:lnTo>
                <a:lnTo>
                  <a:pt x="2522140" y="1505448"/>
                </a:lnTo>
                <a:lnTo>
                  <a:pt x="2529767" y="1459724"/>
                </a:lnTo>
                <a:lnTo>
                  <a:pt x="2535754" y="1413463"/>
                </a:lnTo>
                <a:lnTo>
                  <a:pt x="2540067" y="1366698"/>
                </a:lnTo>
                <a:lnTo>
                  <a:pt x="2542678" y="1319460"/>
                </a:lnTo>
                <a:lnTo>
                  <a:pt x="2543556" y="1271777"/>
                </a:lnTo>
                <a:lnTo>
                  <a:pt x="2542678" y="1224095"/>
                </a:lnTo>
                <a:lnTo>
                  <a:pt x="2540067" y="1176857"/>
                </a:lnTo>
                <a:lnTo>
                  <a:pt x="2535754" y="1130092"/>
                </a:lnTo>
                <a:lnTo>
                  <a:pt x="2529767" y="1083831"/>
                </a:lnTo>
                <a:lnTo>
                  <a:pt x="2522140" y="1038107"/>
                </a:lnTo>
                <a:lnTo>
                  <a:pt x="2512901" y="992948"/>
                </a:lnTo>
                <a:lnTo>
                  <a:pt x="2502082" y="948386"/>
                </a:lnTo>
                <a:lnTo>
                  <a:pt x="2489714" y="904452"/>
                </a:lnTo>
                <a:lnTo>
                  <a:pt x="2475827" y="861176"/>
                </a:lnTo>
                <a:lnTo>
                  <a:pt x="2460452" y="818589"/>
                </a:lnTo>
                <a:lnTo>
                  <a:pt x="2443620" y="776722"/>
                </a:lnTo>
                <a:lnTo>
                  <a:pt x="2425362" y="735605"/>
                </a:lnTo>
                <a:lnTo>
                  <a:pt x="2405708" y="695269"/>
                </a:lnTo>
                <a:lnTo>
                  <a:pt x="2384688" y="655746"/>
                </a:lnTo>
                <a:lnTo>
                  <a:pt x="2362335" y="617065"/>
                </a:lnTo>
                <a:lnTo>
                  <a:pt x="2338678" y="579257"/>
                </a:lnTo>
                <a:lnTo>
                  <a:pt x="2313748" y="542354"/>
                </a:lnTo>
                <a:lnTo>
                  <a:pt x="2287576" y="506386"/>
                </a:lnTo>
                <a:lnTo>
                  <a:pt x="2260192" y="471383"/>
                </a:lnTo>
                <a:lnTo>
                  <a:pt x="2231628" y="437376"/>
                </a:lnTo>
                <a:lnTo>
                  <a:pt x="2201914" y="404396"/>
                </a:lnTo>
                <a:lnTo>
                  <a:pt x="2171080" y="372475"/>
                </a:lnTo>
                <a:lnTo>
                  <a:pt x="2139159" y="341641"/>
                </a:lnTo>
                <a:lnTo>
                  <a:pt x="2106179" y="311927"/>
                </a:lnTo>
                <a:lnTo>
                  <a:pt x="2072172" y="283363"/>
                </a:lnTo>
                <a:lnTo>
                  <a:pt x="2037169" y="255979"/>
                </a:lnTo>
                <a:lnTo>
                  <a:pt x="2001201" y="229807"/>
                </a:lnTo>
                <a:lnTo>
                  <a:pt x="1964298" y="204877"/>
                </a:lnTo>
                <a:lnTo>
                  <a:pt x="1926490" y="181220"/>
                </a:lnTo>
                <a:lnTo>
                  <a:pt x="1887809" y="158867"/>
                </a:lnTo>
                <a:lnTo>
                  <a:pt x="1848286" y="137847"/>
                </a:lnTo>
                <a:lnTo>
                  <a:pt x="1807950" y="118193"/>
                </a:lnTo>
                <a:lnTo>
                  <a:pt x="1766833" y="99935"/>
                </a:lnTo>
                <a:lnTo>
                  <a:pt x="1724966" y="83103"/>
                </a:lnTo>
                <a:lnTo>
                  <a:pt x="1682379" y="67728"/>
                </a:lnTo>
                <a:lnTo>
                  <a:pt x="1639103" y="53841"/>
                </a:lnTo>
                <a:lnTo>
                  <a:pt x="1595169" y="41473"/>
                </a:lnTo>
                <a:lnTo>
                  <a:pt x="1550607" y="30654"/>
                </a:lnTo>
                <a:lnTo>
                  <a:pt x="1505448" y="21415"/>
                </a:lnTo>
                <a:lnTo>
                  <a:pt x="1459724" y="13788"/>
                </a:lnTo>
                <a:lnTo>
                  <a:pt x="1413463" y="7801"/>
                </a:lnTo>
                <a:lnTo>
                  <a:pt x="1366698" y="3488"/>
                </a:lnTo>
                <a:lnTo>
                  <a:pt x="1319460" y="877"/>
                </a:lnTo>
                <a:lnTo>
                  <a:pt x="1271778" y="0"/>
                </a:lnTo>
                <a:close/>
              </a:path>
            </a:pathLst>
          </a:custGeom>
          <a:solidFill>
            <a:srgbClr val="E12300"/>
          </a:solidFill>
        </p:spPr>
        <p:txBody>
          <a:bodyPr wrap="square" lIns="0" tIns="0" rIns="0" bIns="0" rtlCol="0"/>
          <a:lstStyle/>
          <a:p>
            <a:endParaRPr/>
          </a:p>
        </p:txBody>
      </p:sp>
      <p:sp>
        <p:nvSpPr>
          <p:cNvPr id="6" name="object 6"/>
          <p:cNvSpPr/>
          <p:nvPr/>
        </p:nvSpPr>
        <p:spPr>
          <a:xfrm>
            <a:off x="947927" y="573023"/>
            <a:ext cx="2545080" cy="2543810"/>
          </a:xfrm>
          <a:custGeom>
            <a:avLst/>
            <a:gdLst/>
            <a:ahLst/>
            <a:cxnLst/>
            <a:rect l="l" t="t" r="r" b="b"/>
            <a:pathLst>
              <a:path w="2545079" h="2543810">
                <a:moveTo>
                  <a:pt x="1272540" y="0"/>
                </a:moveTo>
                <a:lnTo>
                  <a:pt x="1224831" y="877"/>
                </a:lnTo>
                <a:lnTo>
                  <a:pt x="1177567" y="3488"/>
                </a:lnTo>
                <a:lnTo>
                  <a:pt x="1130776" y="7801"/>
                </a:lnTo>
                <a:lnTo>
                  <a:pt x="1084490" y="13788"/>
                </a:lnTo>
                <a:lnTo>
                  <a:pt x="1038739" y="21415"/>
                </a:lnTo>
                <a:lnTo>
                  <a:pt x="993555" y="30654"/>
                </a:lnTo>
                <a:lnTo>
                  <a:pt x="948968" y="41473"/>
                </a:lnTo>
                <a:lnTo>
                  <a:pt x="905008" y="53841"/>
                </a:lnTo>
                <a:lnTo>
                  <a:pt x="861707" y="67728"/>
                </a:lnTo>
                <a:lnTo>
                  <a:pt x="819095" y="83103"/>
                </a:lnTo>
                <a:lnTo>
                  <a:pt x="777204" y="99935"/>
                </a:lnTo>
                <a:lnTo>
                  <a:pt x="736063" y="118193"/>
                </a:lnTo>
                <a:lnTo>
                  <a:pt x="695704" y="137847"/>
                </a:lnTo>
                <a:lnTo>
                  <a:pt x="656156" y="158867"/>
                </a:lnTo>
                <a:lnTo>
                  <a:pt x="617452" y="181220"/>
                </a:lnTo>
                <a:lnTo>
                  <a:pt x="579622" y="204877"/>
                </a:lnTo>
                <a:lnTo>
                  <a:pt x="542696" y="229807"/>
                </a:lnTo>
                <a:lnTo>
                  <a:pt x="506706" y="255979"/>
                </a:lnTo>
                <a:lnTo>
                  <a:pt x="471682" y="283363"/>
                </a:lnTo>
                <a:lnTo>
                  <a:pt x="437654" y="311927"/>
                </a:lnTo>
                <a:lnTo>
                  <a:pt x="404654" y="341641"/>
                </a:lnTo>
                <a:lnTo>
                  <a:pt x="372713" y="372475"/>
                </a:lnTo>
                <a:lnTo>
                  <a:pt x="341860" y="404396"/>
                </a:lnTo>
                <a:lnTo>
                  <a:pt x="312128" y="437376"/>
                </a:lnTo>
                <a:lnTo>
                  <a:pt x="283545" y="471383"/>
                </a:lnTo>
                <a:lnTo>
                  <a:pt x="256145" y="506386"/>
                </a:lnTo>
                <a:lnTo>
                  <a:pt x="229956" y="542354"/>
                </a:lnTo>
                <a:lnTo>
                  <a:pt x="205010" y="579257"/>
                </a:lnTo>
                <a:lnTo>
                  <a:pt x="181338" y="617065"/>
                </a:lnTo>
                <a:lnTo>
                  <a:pt x="158970" y="655746"/>
                </a:lnTo>
                <a:lnTo>
                  <a:pt x="137937" y="695269"/>
                </a:lnTo>
                <a:lnTo>
                  <a:pt x="118270" y="735605"/>
                </a:lnTo>
                <a:lnTo>
                  <a:pt x="100000" y="776722"/>
                </a:lnTo>
                <a:lnTo>
                  <a:pt x="83157" y="818589"/>
                </a:lnTo>
                <a:lnTo>
                  <a:pt x="67772" y="861176"/>
                </a:lnTo>
                <a:lnTo>
                  <a:pt x="53877" y="904452"/>
                </a:lnTo>
                <a:lnTo>
                  <a:pt x="41500" y="948386"/>
                </a:lnTo>
                <a:lnTo>
                  <a:pt x="30674" y="992948"/>
                </a:lnTo>
                <a:lnTo>
                  <a:pt x="21430" y="1038107"/>
                </a:lnTo>
                <a:lnTo>
                  <a:pt x="13797" y="1083831"/>
                </a:lnTo>
                <a:lnTo>
                  <a:pt x="7807" y="1130092"/>
                </a:lnTo>
                <a:lnTo>
                  <a:pt x="3490" y="1176857"/>
                </a:lnTo>
                <a:lnTo>
                  <a:pt x="877" y="1224095"/>
                </a:lnTo>
                <a:lnTo>
                  <a:pt x="0" y="1271777"/>
                </a:lnTo>
                <a:lnTo>
                  <a:pt x="877" y="1319460"/>
                </a:lnTo>
                <a:lnTo>
                  <a:pt x="3490" y="1366698"/>
                </a:lnTo>
                <a:lnTo>
                  <a:pt x="7807" y="1413463"/>
                </a:lnTo>
                <a:lnTo>
                  <a:pt x="13797" y="1459724"/>
                </a:lnTo>
                <a:lnTo>
                  <a:pt x="21430" y="1505448"/>
                </a:lnTo>
                <a:lnTo>
                  <a:pt x="30674" y="1550607"/>
                </a:lnTo>
                <a:lnTo>
                  <a:pt x="41500" y="1595169"/>
                </a:lnTo>
                <a:lnTo>
                  <a:pt x="53877" y="1639103"/>
                </a:lnTo>
                <a:lnTo>
                  <a:pt x="67772" y="1682379"/>
                </a:lnTo>
                <a:lnTo>
                  <a:pt x="83157" y="1724966"/>
                </a:lnTo>
                <a:lnTo>
                  <a:pt x="100000" y="1766833"/>
                </a:lnTo>
                <a:lnTo>
                  <a:pt x="118270" y="1807950"/>
                </a:lnTo>
                <a:lnTo>
                  <a:pt x="137937" y="1848286"/>
                </a:lnTo>
                <a:lnTo>
                  <a:pt x="158970" y="1887809"/>
                </a:lnTo>
                <a:lnTo>
                  <a:pt x="181338" y="1926490"/>
                </a:lnTo>
                <a:lnTo>
                  <a:pt x="205010" y="1964298"/>
                </a:lnTo>
                <a:lnTo>
                  <a:pt x="229956" y="2001201"/>
                </a:lnTo>
                <a:lnTo>
                  <a:pt x="256145" y="2037169"/>
                </a:lnTo>
                <a:lnTo>
                  <a:pt x="283545" y="2072172"/>
                </a:lnTo>
                <a:lnTo>
                  <a:pt x="312128" y="2106179"/>
                </a:lnTo>
                <a:lnTo>
                  <a:pt x="341860" y="2139159"/>
                </a:lnTo>
                <a:lnTo>
                  <a:pt x="372713" y="2171080"/>
                </a:lnTo>
                <a:lnTo>
                  <a:pt x="404654" y="2201914"/>
                </a:lnTo>
                <a:lnTo>
                  <a:pt x="437654" y="2231628"/>
                </a:lnTo>
                <a:lnTo>
                  <a:pt x="471682" y="2260192"/>
                </a:lnTo>
                <a:lnTo>
                  <a:pt x="506706" y="2287576"/>
                </a:lnTo>
                <a:lnTo>
                  <a:pt x="542696" y="2313748"/>
                </a:lnTo>
                <a:lnTo>
                  <a:pt x="579622" y="2338678"/>
                </a:lnTo>
                <a:lnTo>
                  <a:pt x="617452" y="2362335"/>
                </a:lnTo>
                <a:lnTo>
                  <a:pt x="656156" y="2384688"/>
                </a:lnTo>
                <a:lnTo>
                  <a:pt x="695704" y="2405708"/>
                </a:lnTo>
                <a:lnTo>
                  <a:pt x="736063" y="2425362"/>
                </a:lnTo>
                <a:lnTo>
                  <a:pt x="777204" y="2443620"/>
                </a:lnTo>
                <a:lnTo>
                  <a:pt x="819095" y="2460452"/>
                </a:lnTo>
                <a:lnTo>
                  <a:pt x="861707" y="2475827"/>
                </a:lnTo>
                <a:lnTo>
                  <a:pt x="905008" y="2489714"/>
                </a:lnTo>
                <a:lnTo>
                  <a:pt x="948968" y="2502082"/>
                </a:lnTo>
                <a:lnTo>
                  <a:pt x="993555" y="2512901"/>
                </a:lnTo>
                <a:lnTo>
                  <a:pt x="1038739" y="2522140"/>
                </a:lnTo>
                <a:lnTo>
                  <a:pt x="1084490" y="2529767"/>
                </a:lnTo>
                <a:lnTo>
                  <a:pt x="1130776" y="2535754"/>
                </a:lnTo>
                <a:lnTo>
                  <a:pt x="1177567" y="2540067"/>
                </a:lnTo>
                <a:lnTo>
                  <a:pt x="1224831" y="2542678"/>
                </a:lnTo>
                <a:lnTo>
                  <a:pt x="1272540" y="2543555"/>
                </a:lnTo>
                <a:lnTo>
                  <a:pt x="1320248" y="2542678"/>
                </a:lnTo>
                <a:lnTo>
                  <a:pt x="1367512" y="2540067"/>
                </a:lnTo>
                <a:lnTo>
                  <a:pt x="1414303" y="2535754"/>
                </a:lnTo>
                <a:lnTo>
                  <a:pt x="1460589" y="2529767"/>
                </a:lnTo>
                <a:lnTo>
                  <a:pt x="1506340" y="2522140"/>
                </a:lnTo>
                <a:lnTo>
                  <a:pt x="1551524" y="2512901"/>
                </a:lnTo>
                <a:lnTo>
                  <a:pt x="1596111" y="2502082"/>
                </a:lnTo>
                <a:lnTo>
                  <a:pt x="1640071" y="2489714"/>
                </a:lnTo>
                <a:lnTo>
                  <a:pt x="1683372" y="2475827"/>
                </a:lnTo>
                <a:lnTo>
                  <a:pt x="1725984" y="2460452"/>
                </a:lnTo>
                <a:lnTo>
                  <a:pt x="1767875" y="2443620"/>
                </a:lnTo>
                <a:lnTo>
                  <a:pt x="1809016" y="2425362"/>
                </a:lnTo>
                <a:lnTo>
                  <a:pt x="1849375" y="2405708"/>
                </a:lnTo>
                <a:lnTo>
                  <a:pt x="1888923" y="2384688"/>
                </a:lnTo>
                <a:lnTo>
                  <a:pt x="1927627" y="2362335"/>
                </a:lnTo>
                <a:lnTo>
                  <a:pt x="1965457" y="2338678"/>
                </a:lnTo>
                <a:lnTo>
                  <a:pt x="2002383" y="2313748"/>
                </a:lnTo>
                <a:lnTo>
                  <a:pt x="2038373" y="2287576"/>
                </a:lnTo>
                <a:lnTo>
                  <a:pt x="2073397" y="2260192"/>
                </a:lnTo>
                <a:lnTo>
                  <a:pt x="2107425" y="2231628"/>
                </a:lnTo>
                <a:lnTo>
                  <a:pt x="2140425" y="2201914"/>
                </a:lnTo>
                <a:lnTo>
                  <a:pt x="2172366" y="2171080"/>
                </a:lnTo>
                <a:lnTo>
                  <a:pt x="2203219" y="2139159"/>
                </a:lnTo>
                <a:lnTo>
                  <a:pt x="2232951" y="2106179"/>
                </a:lnTo>
                <a:lnTo>
                  <a:pt x="2261534" y="2072172"/>
                </a:lnTo>
                <a:lnTo>
                  <a:pt x="2288934" y="2037169"/>
                </a:lnTo>
                <a:lnTo>
                  <a:pt x="2315123" y="2001201"/>
                </a:lnTo>
                <a:lnTo>
                  <a:pt x="2340069" y="1964298"/>
                </a:lnTo>
                <a:lnTo>
                  <a:pt x="2363741" y="1926490"/>
                </a:lnTo>
                <a:lnTo>
                  <a:pt x="2386109" y="1887809"/>
                </a:lnTo>
                <a:lnTo>
                  <a:pt x="2407142" y="1848286"/>
                </a:lnTo>
                <a:lnTo>
                  <a:pt x="2426809" y="1807950"/>
                </a:lnTo>
                <a:lnTo>
                  <a:pt x="2445079" y="1766833"/>
                </a:lnTo>
                <a:lnTo>
                  <a:pt x="2461922" y="1724966"/>
                </a:lnTo>
                <a:lnTo>
                  <a:pt x="2477307" y="1682379"/>
                </a:lnTo>
                <a:lnTo>
                  <a:pt x="2491202" y="1639103"/>
                </a:lnTo>
                <a:lnTo>
                  <a:pt x="2503579" y="1595169"/>
                </a:lnTo>
                <a:lnTo>
                  <a:pt x="2514405" y="1550607"/>
                </a:lnTo>
                <a:lnTo>
                  <a:pt x="2523649" y="1505448"/>
                </a:lnTo>
                <a:lnTo>
                  <a:pt x="2531282" y="1459724"/>
                </a:lnTo>
                <a:lnTo>
                  <a:pt x="2537272" y="1413463"/>
                </a:lnTo>
                <a:lnTo>
                  <a:pt x="2541589" y="1366698"/>
                </a:lnTo>
                <a:lnTo>
                  <a:pt x="2544202" y="1319460"/>
                </a:lnTo>
                <a:lnTo>
                  <a:pt x="2545080" y="1271777"/>
                </a:lnTo>
                <a:lnTo>
                  <a:pt x="2544202" y="1224095"/>
                </a:lnTo>
                <a:lnTo>
                  <a:pt x="2541589" y="1176857"/>
                </a:lnTo>
                <a:lnTo>
                  <a:pt x="2537272" y="1130092"/>
                </a:lnTo>
                <a:lnTo>
                  <a:pt x="2531282" y="1083831"/>
                </a:lnTo>
                <a:lnTo>
                  <a:pt x="2523649" y="1038107"/>
                </a:lnTo>
                <a:lnTo>
                  <a:pt x="2514405" y="992948"/>
                </a:lnTo>
                <a:lnTo>
                  <a:pt x="2503579" y="948386"/>
                </a:lnTo>
                <a:lnTo>
                  <a:pt x="2491202" y="904452"/>
                </a:lnTo>
                <a:lnTo>
                  <a:pt x="2477307" y="861176"/>
                </a:lnTo>
                <a:lnTo>
                  <a:pt x="2461922" y="818589"/>
                </a:lnTo>
                <a:lnTo>
                  <a:pt x="2445079" y="776722"/>
                </a:lnTo>
                <a:lnTo>
                  <a:pt x="2426809" y="735605"/>
                </a:lnTo>
                <a:lnTo>
                  <a:pt x="2407142" y="695269"/>
                </a:lnTo>
                <a:lnTo>
                  <a:pt x="2386109" y="655746"/>
                </a:lnTo>
                <a:lnTo>
                  <a:pt x="2363741" y="617065"/>
                </a:lnTo>
                <a:lnTo>
                  <a:pt x="2340069" y="579257"/>
                </a:lnTo>
                <a:lnTo>
                  <a:pt x="2315123" y="542354"/>
                </a:lnTo>
                <a:lnTo>
                  <a:pt x="2288934" y="506386"/>
                </a:lnTo>
                <a:lnTo>
                  <a:pt x="2261534" y="471383"/>
                </a:lnTo>
                <a:lnTo>
                  <a:pt x="2232951" y="437376"/>
                </a:lnTo>
                <a:lnTo>
                  <a:pt x="2203219" y="404396"/>
                </a:lnTo>
                <a:lnTo>
                  <a:pt x="2172366" y="372475"/>
                </a:lnTo>
                <a:lnTo>
                  <a:pt x="2140425" y="341641"/>
                </a:lnTo>
                <a:lnTo>
                  <a:pt x="2107425" y="311927"/>
                </a:lnTo>
                <a:lnTo>
                  <a:pt x="2073397" y="283363"/>
                </a:lnTo>
                <a:lnTo>
                  <a:pt x="2038373" y="255979"/>
                </a:lnTo>
                <a:lnTo>
                  <a:pt x="2002383" y="229807"/>
                </a:lnTo>
                <a:lnTo>
                  <a:pt x="1965457" y="204877"/>
                </a:lnTo>
                <a:lnTo>
                  <a:pt x="1927627" y="181220"/>
                </a:lnTo>
                <a:lnTo>
                  <a:pt x="1888923" y="158867"/>
                </a:lnTo>
                <a:lnTo>
                  <a:pt x="1849375" y="137847"/>
                </a:lnTo>
                <a:lnTo>
                  <a:pt x="1809016" y="118193"/>
                </a:lnTo>
                <a:lnTo>
                  <a:pt x="1767875" y="99935"/>
                </a:lnTo>
                <a:lnTo>
                  <a:pt x="1725984" y="83103"/>
                </a:lnTo>
                <a:lnTo>
                  <a:pt x="1683372" y="67728"/>
                </a:lnTo>
                <a:lnTo>
                  <a:pt x="1640071" y="53841"/>
                </a:lnTo>
                <a:lnTo>
                  <a:pt x="1596111" y="41473"/>
                </a:lnTo>
                <a:lnTo>
                  <a:pt x="1551524" y="30654"/>
                </a:lnTo>
                <a:lnTo>
                  <a:pt x="1506340" y="21415"/>
                </a:lnTo>
                <a:lnTo>
                  <a:pt x="1460589" y="13788"/>
                </a:lnTo>
                <a:lnTo>
                  <a:pt x="1414303" y="7801"/>
                </a:lnTo>
                <a:lnTo>
                  <a:pt x="1367512" y="3488"/>
                </a:lnTo>
                <a:lnTo>
                  <a:pt x="1320248" y="877"/>
                </a:lnTo>
                <a:lnTo>
                  <a:pt x="1272540" y="0"/>
                </a:lnTo>
                <a:close/>
              </a:path>
            </a:pathLst>
          </a:custGeom>
          <a:solidFill>
            <a:srgbClr val="E12300"/>
          </a:solidFill>
        </p:spPr>
        <p:txBody>
          <a:bodyPr wrap="square" lIns="0" tIns="0" rIns="0" bIns="0" rtlCol="0"/>
          <a:lstStyle/>
          <a:p>
            <a:endParaRPr/>
          </a:p>
        </p:txBody>
      </p:sp>
      <p:sp>
        <p:nvSpPr>
          <p:cNvPr id="7" name="object 7"/>
          <p:cNvSpPr/>
          <p:nvPr/>
        </p:nvSpPr>
        <p:spPr>
          <a:xfrm>
            <a:off x="4392420" y="1186637"/>
            <a:ext cx="3459001" cy="3471672"/>
          </a:xfrm>
          <a:prstGeom prst="rect">
            <a:avLst/>
          </a:prstGeom>
          <a:blipFill>
            <a:blip r:embed="rId2" cstate="print"/>
            <a:stretch>
              <a:fillRect/>
            </a:stretch>
          </a:blipFill>
        </p:spPr>
        <p:txBody>
          <a:bodyPr wrap="square" lIns="0" tIns="0" rIns="0" bIns="0" rtlCol="0"/>
          <a:lstStyle/>
          <a:p>
            <a:endParaRPr/>
          </a:p>
        </p:txBody>
      </p:sp>
      <p:sp>
        <p:nvSpPr>
          <p:cNvPr id="8" name="object 8"/>
          <p:cNvSpPr txBox="1"/>
          <p:nvPr/>
        </p:nvSpPr>
        <p:spPr>
          <a:xfrm>
            <a:off x="4733925" y="2133731"/>
            <a:ext cx="2721610" cy="1489075"/>
          </a:xfrm>
          <a:prstGeom prst="rect">
            <a:avLst/>
          </a:prstGeom>
        </p:spPr>
        <p:txBody>
          <a:bodyPr vert="horz" wrap="square" lIns="0" tIns="12700" rIns="0" bIns="0" rtlCol="0">
            <a:spAutoFit/>
          </a:bodyPr>
          <a:lstStyle/>
          <a:p>
            <a:pPr marL="12700" marR="5080" indent="450850">
              <a:lnSpc>
                <a:spcPct val="100000"/>
              </a:lnSpc>
              <a:spcBef>
                <a:spcPts val="100"/>
              </a:spcBef>
            </a:pPr>
            <a:r>
              <a:rPr sz="2400" b="1" dirty="0">
                <a:latin typeface="Calibri"/>
                <a:cs typeface="Calibri"/>
              </a:rPr>
              <a:t>Нормативная  </a:t>
            </a:r>
            <a:r>
              <a:rPr sz="2400" b="1" spc="-5" dirty="0">
                <a:latin typeface="Calibri"/>
                <a:cs typeface="Calibri"/>
              </a:rPr>
              <a:t>база</a:t>
            </a:r>
            <a:r>
              <a:rPr sz="2400" b="1" spc="-90" dirty="0">
                <a:latin typeface="Calibri"/>
                <a:cs typeface="Calibri"/>
              </a:rPr>
              <a:t> </a:t>
            </a:r>
            <a:r>
              <a:rPr sz="2400" b="1" spc="-5" dirty="0">
                <a:latin typeface="Calibri"/>
                <a:cs typeface="Calibri"/>
              </a:rPr>
              <a:t>формирования</a:t>
            </a:r>
            <a:endParaRPr sz="2400" dirty="0">
              <a:latin typeface="Calibri"/>
              <a:cs typeface="Calibri"/>
            </a:endParaRPr>
          </a:p>
          <a:p>
            <a:pPr marL="1905" algn="ctr">
              <a:lnSpc>
                <a:spcPct val="100000"/>
              </a:lnSpc>
            </a:pPr>
            <a:r>
              <a:rPr sz="2400" b="1" spc="-5" dirty="0">
                <a:latin typeface="Calibri"/>
                <a:cs typeface="Calibri"/>
              </a:rPr>
              <a:t>проекта</a:t>
            </a:r>
            <a:endParaRPr sz="2400" dirty="0">
              <a:latin typeface="Calibri"/>
              <a:cs typeface="Calibri"/>
            </a:endParaRPr>
          </a:p>
          <a:p>
            <a:pPr marL="3175" algn="ctr">
              <a:lnSpc>
                <a:spcPct val="100000"/>
              </a:lnSpc>
            </a:pPr>
            <a:r>
              <a:rPr sz="2400" b="1" dirty="0">
                <a:latin typeface="Calibri"/>
                <a:cs typeface="Calibri"/>
              </a:rPr>
              <a:t>местного</a:t>
            </a:r>
            <a:r>
              <a:rPr sz="2400" b="1" spc="-55" dirty="0">
                <a:latin typeface="Calibri"/>
                <a:cs typeface="Calibri"/>
              </a:rPr>
              <a:t> </a:t>
            </a:r>
            <a:r>
              <a:rPr sz="2400" b="1" spc="-5" dirty="0">
                <a:latin typeface="Calibri"/>
                <a:cs typeface="Calibri"/>
              </a:rPr>
              <a:t>бюджета</a:t>
            </a:r>
            <a:endParaRPr sz="2400" dirty="0">
              <a:latin typeface="Calibri"/>
              <a:cs typeface="Calibri"/>
            </a:endParaRPr>
          </a:p>
        </p:txBody>
      </p:sp>
      <p:sp>
        <p:nvSpPr>
          <p:cNvPr id="9" name="object 9"/>
          <p:cNvSpPr txBox="1"/>
          <p:nvPr/>
        </p:nvSpPr>
        <p:spPr>
          <a:xfrm>
            <a:off x="1259839" y="1272286"/>
            <a:ext cx="1919605" cy="878840"/>
          </a:xfrm>
          <a:prstGeom prst="rect">
            <a:avLst/>
          </a:prstGeom>
        </p:spPr>
        <p:txBody>
          <a:bodyPr vert="horz" wrap="square" lIns="0" tIns="12065" rIns="0" bIns="0" rtlCol="0">
            <a:spAutoFit/>
          </a:bodyPr>
          <a:lstStyle/>
          <a:p>
            <a:pPr marL="156845" marR="5080" indent="-144780">
              <a:lnSpc>
                <a:spcPct val="100000"/>
              </a:lnSpc>
              <a:spcBef>
                <a:spcPts val="95"/>
              </a:spcBef>
            </a:pPr>
            <a:r>
              <a:rPr sz="2800" b="1" spc="-5" dirty="0">
                <a:solidFill>
                  <a:srgbClr val="FFFFFF"/>
                </a:solidFill>
                <a:latin typeface="Calibri"/>
                <a:cs typeface="Calibri"/>
              </a:rPr>
              <a:t>Б</a:t>
            </a:r>
            <a:r>
              <a:rPr sz="2800" b="1" spc="-20" dirty="0">
                <a:solidFill>
                  <a:srgbClr val="FFFFFF"/>
                </a:solidFill>
                <a:latin typeface="Calibri"/>
                <a:cs typeface="Calibri"/>
              </a:rPr>
              <a:t>ю</a:t>
            </a:r>
            <a:r>
              <a:rPr sz="2800" b="1" spc="-10" dirty="0">
                <a:solidFill>
                  <a:srgbClr val="FFFFFF"/>
                </a:solidFill>
                <a:latin typeface="Calibri"/>
                <a:cs typeface="Calibri"/>
              </a:rPr>
              <a:t>джетн</a:t>
            </a:r>
            <a:r>
              <a:rPr sz="2800" b="1" dirty="0">
                <a:solidFill>
                  <a:srgbClr val="FFFFFF"/>
                </a:solidFill>
                <a:latin typeface="Calibri"/>
                <a:cs typeface="Calibri"/>
              </a:rPr>
              <a:t>ы</a:t>
            </a:r>
            <a:r>
              <a:rPr sz="2800" b="1" spc="-5" dirty="0">
                <a:solidFill>
                  <a:srgbClr val="FFFFFF"/>
                </a:solidFill>
                <a:latin typeface="Calibri"/>
                <a:cs typeface="Calibri"/>
              </a:rPr>
              <a:t>й  кодекс</a:t>
            </a:r>
            <a:r>
              <a:rPr sz="2800" b="1" spc="-20" dirty="0">
                <a:solidFill>
                  <a:srgbClr val="FFFFFF"/>
                </a:solidFill>
                <a:latin typeface="Calibri"/>
                <a:cs typeface="Calibri"/>
              </a:rPr>
              <a:t> </a:t>
            </a:r>
            <a:r>
              <a:rPr sz="2800" b="1" spc="-10" dirty="0">
                <a:solidFill>
                  <a:srgbClr val="FFFFFF"/>
                </a:solidFill>
                <a:latin typeface="Calibri"/>
                <a:cs typeface="Calibri"/>
              </a:rPr>
              <a:t>РФ</a:t>
            </a:r>
            <a:endParaRPr sz="2800" dirty="0">
              <a:latin typeface="Calibri"/>
              <a:cs typeface="Calibri"/>
            </a:endParaRPr>
          </a:p>
        </p:txBody>
      </p:sp>
      <p:sp>
        <p:nvSpPr>
          <p:cNvPr id="10" name="object 10"/>
          <p:cNvSpPr txBox="1"/>
          <p:nvPr/>
        </p:nvSpPr>
        <p:spPr>
          <a:xfrm>
            <a:off x="1027887" y="3989958"/>
            <a:ext cx="2383790" cy="1397635"/>
          </a:xfrm>
          <a:prstGeom prst="rect">
            <a:avLst/>
          </a:prstGeom>
        </p:spPr>
        <p:txBody>
          <a:bodyPr vert="horz" wrap="square" lIns="0" tIns="12700" rIns="0" bIns="0" rtlCol="0">
            <a:spAutoFit/>
          </a:bodyPr>
          <a:lstStyle/>
          <a:p>
            <a:pPr marL="537210" marR="527685" indent="1270" algn="ctr">
              <a:lnSpc>
                <a:spcPct val="100000"/>
              </a:lnSpc>
              <a:spcBef>
                <a:spcPts val="100"/>
              </a:spcBef>
            </a:pPr>
            <a:r>
              <a:rPr sz="1800" b="1" spc="-5" dirty="0">
                <a:solidFill>
                  <a:srgbClr val="FFFFFF"/>
                </a:solidFill>
                <a:latin typeface="Calibri"/>
                <a:cs typeface="Calibri"/>
              </a:rPr>
              <a:t>Приказ  Минфина</a:t>
            </a:r>
            <a:r>
              <a:rPr sz="1800" b="1" spc="-70" dirty="0">
                <a:solidFill>
                  <a:srgbClr val="FFFFFF"/>
                </a:solidFill>
                <a:latin typeface="Calibri"/>
                <a:cs typeface="Calibri"/>
              </a:rPr>
              <a:t> </a:t>
            </a:r>
            <a:r>
              <a:rPr sz="1800" b="1" spc="-5" dirty="0">
                <a:solidFill>
                  <a:srgbClr val="FFFFFF"/>
                </a:solidFill>
                <a:latin typeface="Calibri"/>
                <a:cs typeface="Calibri"/>
              </a:rPr>
              <a:t>РФ</a:t>
            </a:r>
            <a:endParaRPr sz="1800">
              <a:latin typeface="Calibri"/>
              <a:cs typeface="Calibri"/>
            </a:endParaRPr>
          </a:p>
          <a:p>
            <a:pPr marL="12700" marR="5080" algn="ctr">
              <a:lnSpc>
                <a:spcPct val="100000"/>
              </a:lnSpc>
            </a:pPr>
            <a:r>
              <a:rPr sz="1800" b="1" dirty="0">
                <a:solidFill>
                  <a:srgbClr val="FFFFFF"/>
                </a:solidFill>
                <a:latin typeface="Calibri"/>
                <a:cs typeface="Calibri"/>
              </a:rPr>
              <a:t>О </a:t>
            </a:r>
            <a:r>
              <a:rPr sz="1800" b="1" spc="-5" dirty="0">
                <a:solidFill>
                  <a:srgbClr val="FFFFFF"/>
                </a:solidFill>
                <a:latin typeface="Calibri"/>
                <a:cs typeface="Calibri"/>
              </a:rPr>
              <a:t>порядке</a:t>
            </a:r>
            <a:r>
              <a:rPr sz="1800" b="1" spc="-65" dirty="0">
                <a:solidFill>
                  <a:srgbClr val="FFFFFF"/>
                </a:solidFill>
                <a:latin typeface="Calibri"/>
                <a:cs typeface="Calibri"/>
              </a:rPr>
              <a:t> </a:t>
            </a:r>
            <a:r>
              <a:rPr sz="1800" b="1" spc="-5" dirty="0">
                <a:solidFill>
                  <a:srgbClr val="FFFFFF"/>
                </a:solidFill>
                <a:latin typeface="Calibri"/>
                <a:cs typeface="Calibri"/>
              </a:rPr>
              <a:t>применения  бюджетной</a:t>
            </a:r>
            <a:endParaRPr sz="1800">
              <a:latin typeface="Calibri"/>
              <a:cs typeface="Calibri"/>
            </a:endParaRPr>
          </a:p>
          <a:p>
            <a:pPr algn="ctr">
              <a:lnSpc>
                <a:spcPct val="100000"/>
              </a:lnSpc>
            </a:pPr>
            <a:r>
              <a:rPr sz="1800" b="1" spc="-5" dirty="0">
                <a:solidFill>
                  <a:srgbClr val="FFFFFF"/>
                </a:solidFill>
                <a:latin typeface="Calibri"/>
                <a:cs typeface="Calibri"/>
              </a:rPr>
              <a:t>классификации</a:t>
            </a:r>
            <a:endParaRPr sz="1800">
              <a:latin typeface="Calibri"/>
              <a:cs typeface="Calibri"/>
            </a:endParaRPr>
          </a:p>
        </p:txBody>
      </p:sp>
      <p:sp>
        <p:nvSpPr>
          <p:cNvPr id="12" name="object 12"/>
          <p:cNvSpPr txBox="1"/>
          <p:nvPr/>
        </p:nvSpPr>
        <p:spPr>
          <a:xfrm>
            <a:off x="8692949" y="1410005"/>
            <a:ext cx="2602965" cy="869846"/>
          </a:xfrm>
          <a:prstGeom prst="rect">
            <a:avLst/>
          </a:prstGeom>
        </p:spPr>
        <p:txBody>
          <a:bodyPr vert="horz" wrap="square" lIns="0" tIns="12700" rIns="0" bIns="0" rtlCol="0">
            <a:spAutoFit/>
          </a:bodyPr>
          <a:lstStyle/>
          <a:p>
            <a:pPr algn="ctr">
              <a:lnSpc>
                <a:spcPct val="100000"/>
              </a:lnSpc>
              <a:spcBef>
                <a:spcPts val="100"/>
              </a:spcBef>
            </a:pPr>
            <a:r>
              <a:rPr sz="1800" b="1" spc="-5" dirty="0" err="1" smtClean="0">
                <a:solidFill>
                  <a:srgbClr val="FFFFFF"/>
                </a:solidFill>
                <a:latin typeface="Calibri"/>
                <a:cs typeface="Calibri"/>
              </a:rPr>
              <a:t>Устав</a:t>
            </a:r>
            <a:r>
              <a:rPr sz="1800" b="1" spc="-70" dirty="0" smtClean="0">
                <a:solidFill>
                  <a:srgbClr val="FFFFFF"/>
                </a:solidFill>
                <a:latin typeface="Calibri"/>
                <a:cs typeface="Calibri"/>
              </a:rPr>
              <a:t> </a:t>
            </a:r>
            <a:r>
              <a:rPr lang="ru-RU" sz="1800" b="1" spc="-5" dirty="0" smtClean="0">
                <a:solidFill>
                  <a:srgbClr val="FFFFFF"/>
                </a:solidFill>
                <a:latin typeface="Calibri"/>
                <a:cs typeface="Calibri"/>
              </a:rPr>
              <a:t>МО</a:t>
            </a:r>
            <a:endParaRPr sz="1800" dirty="0" smtClean="0">
              <a:latin typeface="Calibri"/>
              <a:cs typeface="Calibri"/>
            </a:endParaRPr>
          </a:p>
          <a:p>
            <a:pPr marL="635" algn="ctr">
              <a:lnSpc>
                <a:spcPct val="100000"/>
              </a:lnSpc>
            </a:pPr>
            <a:r>
              <a:rPr lang="ru-RU" sz="1800" b="1" dirty="0" smtClean="0">
                <a:solidFill>
                  <a:schemeClr val="bg1"/>
                </a:solidFill>
                <a:latin typeface="Calibri"/>
                <a:cs typeface="Calibri"/>
              </a:rPr>
              <a:t>«Угранский район» Смоленской области</a:t>
            </a:r>
            <a:endParaRPr sz="1800" b="1" dirty="0">
              <a:solidFill>
                <a:schemeClr val="bg1"/>
              </a:solidFill>
              <a:latin typeface="Calibri"/>
              <a:cs typeface="Calibri"/>
            </a:endParaRPr>
          </a:p>
        </p:txBody>
      </p:sp>
      <p:sp>
        <p:nvSpPr>
          <p:cNvPr id="13" name="object 13"/>
          <p:cNvSpPr txBox="1"/>
          <p:nvPr/>
        </p:nvSpPr>
        <p:spPr>
          <a:xfrm>
            <a:off x="8691153" y="4237491"/>
            <a:ext cx="2505075" cy="997068"/>
          </a:xfrm>
          <a:prstGeom prst="rect">
            <a:avLst/>
          </a:prstGeom>
        </p:spPr>
        <p:txBody>
          <a:bodyPr vert="horz" wrap="square" lIns="0" tIns="12065" rIns="0" bIns="0" rtlCol="0">
            <a:spAutoFit/>
          </a:bodyPr>
          <a:lstStyle/>
          <a:p>
            <a:pPr marL="635" algn="ctr">
              <a:lnSpc>
                <a:spcPct val="100000"/>
              </a:lnSpc>
            </a:pPr>
            <a:r>
              <a:rPr sz="1600" b="1" spc="-5" dirty="0">
                <a:solidFill>
                  <a:srgbClr val="FFFFFF"/>
                </a:solidFill>
                <a:latin typeface="Calibri"/>
                <a:cs typeface="Calibri"/>
              </a:rPr>
              <a:t>Положение о </a:t>
            </a:r>
            <a:r>
              <a:rPr sz="1600" b="1" spc="-10" dirty="0">
                <a:solidFill>
                  <a:srgbClr val="FFFFFF"/>
                </a:solidFill>
                <a:latin typeface="Calibri"/>
                <a:cs typeface="Calibri"/>
              </a:rPr>
              <a:t>бюджетном  </a:t>
            </a:r>
            <a:r>
              <a:rPr sz="1600" b="1" spc="-5" dirty="0">
                <a:solidFill>
                  <a:srgbClr val="FFFFFF"/>
                </a:solidFill>
                <a:latin typeface="Calibri"/>
                <a:cs typeface="Calibri"/>
              </a:rPr>
              <a:t>процессе в</a:t>
            </a:r>
            <a:r>
              <a:rPr sz="1600" b="1" spc="-55" dirty="0">
                <a:solidFill>
                  <a:srgbClr val="FFFFFF"/>
                </a:solidFill>
                <a:latin typeface="Calibri"/>
                <a:cs typeface="Calibri"/>
              </a:rPr>
              <a:t> </a:t>
            </a:r>
            <a:r>
              <a:rPr lang="ru-RU" sz="1600" b="1" spc="-55" dirty="0" smtClean="0">
                <a:solidFill>
                  <a:srgbClr val="FFFFFF"/>
                </a:solidFill>
                <a:latin typeface="Calibri"/>
                <a:cs typeface="Calibri"/>
              </a:rPr>
              <a:t>МО </a:t>
            </a:r>
            <a:r>
              <a:rPr lang="ru-RU" sz="1600" b="1" dirty="0" smtClean="0">
                <a:solidFill>
                  <a:schemeClr val="bg1"/>
                </a:solidFill>
                <a:cs typeface="Calibri"/>
              </a:rPr>
              <a:t>«Угранский </a:t>
            </a:r>
            <a:r>
              <a:rPr lang="ru-RU" sz="1600" b="1" dirty="0">
                <a:solidFill>
                  <a:schemeClr val="bg1"/>
                </a:solidFill>
                <a:cs typeface="Calibri"/>
              </a:rPr>
              <a:t>район» Смоленской области</a:t>
            </a:r>
          </a:p>
        </p:txBody>
      </p:sp>
      <p:pic>
        <p:nvPicPr>
          <p:cNvPr id="15" name="image81.png" descr="F:\Новая папка\РАБОЧЕЕ\Бюджет_для_граждан\2021\картинки\525781_3.png"/>
          <p:cNvPicPr/>
          <p:nvPr/>
        </p:nvPicPr>
        <p:blipFill>
          <a:blip r:embed="rId3" cstate="print"/>
          <a:stretch>
            <a:fillRect/>
          </a:stretch>
        </p:blipFill>
        <p:spPr>
          <a:xfrm>
            <a:off x="5295900" y="4934077"/>
            <a:ext cx="2159635" cy="1885315"/>
          </a:xfrm>
          <a:prstGeom prst="rect">
            <a:avLst/>
          </a:prstGeom>
        </p:spPr>
      </p:pic>
      <p:sp>
        <p:nvSpPr>
          <p:cNvPr id="11" name="Номер слайда 10"/>
          <p:cNvSpPr>
            <a:spLocks noGrp="1"/>
          </p:cNvSpPr>
          <p:nvPr>
            <p:ph type="sldNum" sz="quarter" idx="7"/>
          </p:nvPr>
        </p:nvSpPr>
        <p:spPr/>
        <p:txBody>
          <a:bodyPr/>
          <a:lstStyle/>
          <a:p>
            <a:pPr marL="38100">
              <a:lnSpc>
                <a:spcPts val="1240"/>
              </a:lnSpc>
            </a:pPr>
            <a:fld id="{81D60167-4931-47E6-BA6A-407CBD079E47}" type="slidenum">
              <a:rPr lang="ru-RU" smtClean="0"/>
              <a:t>19</a:t>
            </a:fld>
            <a:endParaRPr lang="ru-RU" dirty="0"/>
          </a:p>
        </p:txBody>
      </p:sp>
    </p:spTree>
    <p:extLst>
      <p:ext uri="{BB962C8B-B14F-4D97-AF65-F5344CB8AC3E}">
        <p14:creationId xmlns:p14="http://schemas.microsoft.com/office/powerpoint/2010/main" val="28648733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2"/>
            <a:ext cx="11027716" cy="843886"/>
          </a:xfrm>
        </p:spPr>
        <p:txBody>
          <a:bodyPr>
            <a:normAutofit fontScale="90000"/>
          </a:bodyPr>
          <a:lstStyle/>
          <a:p>
            <a:pPr>
              <a:defRPr/>
            </a:pPr>
            <a:r>
              <a:rPr lang="ru-RU" dirty="0" smtClean="0">
                <a:latin typeface="Times New Roman" panose="02020603050405020304" pitchFamily="18" charset="0"/>
                <a:cs typeface="Times New Roman" panose="02020603050405020304" pitchFamily="18" charset="0"/>
              </a:rPr>
              <a:t>Историческая справка</a:t>
            </a:r>
            <a:endParaRPr lang="ru-RU" dirty="0">
              <a:latin typeface="Times New Roman" panose="02020603050405020304" pitchFamily="18" charset="0"/>
              <a:cs typeface="Times New Roman" panose="02020603050405020304" pitchFamily="18" charset="0"/>
            </a:endParaRPr>
          </a:p>
        </p:txBody>
      </p:sp>
      <p:pic>
        <p:nvPicPr>
          <p:cNvPr id="15362" name="Рисунок 3" descr="Без имени-21.jpg"/>
          <p:cNvPicPr>
            <a:picLocks noChangeAspect="1"/>
          </p:cNvPicPr>
          <p:nvPr/>
        </p:nvPicPr>
        <p:blipFill>
          <a:blip r:embed="rId2">
            <a:clrChange>
              <a:clrFrom>
                <a:srgbClr val="FFFFFF"/>
              </a:clrFrom>
              <a:clrTo>
                <a:srgbClr val="FFFFFF">
                  <a:alpha val="0"/>
                </a:srgbClr>
              </a:clrTo>
            </a:clrChange>
          </a:blip>
          <a:srcRect/>
          <a:stretch>
            <a:fillRect/>
          </a:stretch>
        </p:blipFill>
        <p:spPr bwMode="auto">
          <a:xfrm>
            <a:off x="8079582" y="3252740"/>
            <a:ext cx="1609725" cy="1601787"/>
          </a:xfrm>
          <a:prstGeom prst="rect">
            <a:avLst/>
          </a:prstGeom>
          <a:noFill/>
          <a:ln w="9525">
            <a:noFill/>
            <a:miter lim="800000"/>
            <a:headEnd/>
            <a:tailEnd/>
          </a:ln>
        </p:spPr>
      </p:pic>
      <p:pic>
        <p:nvPicPr>
          <p:cNvPr id="15363" name="Рисунок 4"/>
          <p:cNvPicPr>
            <a:picLocks noChangeAspect="1"/>
          </p:cNvPicPr>
          <p:nvPr/>
        </p:nvPicPr>
        <p:blipFill>
          <a:blip r:embed="rId3"/>
          <a:srcRect/>
          <a:stretch>
            <a:fillRect/>
          </a:stretch>
        </p:blipFill>
        <p:spPr bwMode="auto">
          <a:xfrm>
            <a:off x="544811" y="725987"/>
            <a:ext cx="1690688" cy="1690687"/>
          </a:xfrm>
          <a:prstGeom prst="rect">
            <a:avLst/>
          </a:prstGeom>
          <a:noFill/>
          <a:ln w="9525">
            <a:noFill/>
            <a:miter lim="800000"/>
            <a:headEnd/>
            <a:tailEnd/>
          </a:ln>
        </p:spPr>
      </p:pic>
      <p:sp>
        <p:nvSpPr>
          <p:cNvPr id="6" name="Стрелка вправо 5"/>
          <p:cNvSpPr/>
          <p:nvPr/>
        </p:nvSpPr>
        <p:spPr>
          <a:xfrm>
            <a:off x="7270750" y="5300663"/>
            <a:ext cx="812800" cy="144462"/>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7" name="Стрелка вправо 6"/>
          <p:cNvSpPr/>
          <p:nvPr/>
        </p:nvSpPr>
        <p:spPr>
          <a:xfrm>
            <a:off x="5664200" y="5300663"/>
            <a:ext cx="812800" cy="144462"/>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8" name="Стрелка вправо 7"/>
          <p:cNvSpPr/>
          <p:nvPr/>
        </p:nvSpPr>
        <p:spPr>
          <a:xfrm>
            <a:off x="4035425" y="5286376"/>
            <a:ext cx="812800" cy="144463"/>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1" name="Овал 10"/>
          <p:cNvSpPr/>
          <p:nvPr/>
        </p:nvSpPr>
        <p:spPr>
          <a:xfrm>
            <a:off x="8083551" y="4902201"/>
            <a:ext cx="942975" cy="912813"/>
          </a:xfrm>
          <a:prstGeom prst="ellipse">
            <a:avLst/>
          </a:prstGeom>
          <a:solidFill>
            <a:srgbClr val="A2D7D7"/>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2" name="Овал 11"/>
          <p:cNvSpPr/>
          <p:nvPr/>
        </p:nvSpPr>
        <p:spPr>
          <a:xfrm>
            <a:off x="6481764" y="4903788"/>
            <a:ext cx="942975" cy="912812"/>
          </a:xfrm>
          <a:prstGeom prst="ellipse">
            <a:avLst/>
          </a:prstGeom>
          <a:solidFill>
            <a:srgbClr val="D4EA8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3" name="Овал 12"/>
          <p:cNvSpPr/>
          <p:nvPr/>
        </p:nvSpPr>
        <p:spPr>
          <a:xfrm>
            <a:off x="4851401" y="4903788"/>
            <a:ext cx="942975" cy="912812"/>
          </a:xfrm>
          <a:prstGeom prst="ellipse">
            <a:avLst/>
          </a:prstGeom>
          <a:solidFill>
            <a:srgbClr val="77DAFF"/>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4" name="Овал 13"/>
          <p:cNvSpPr/>
          <p:nvPr/>
        </p:nvSpPr>
        <p:spPr>
          <a:xfrm>
            <a:off x="3341689" y="4903788"/>
            <a:ext cx="942975" cy="912812"/>
          </a:xfrm>
          <a:prstGeom prst="ellipse">
            <a:avLst/>
          </a:prstGeom>
          <a:solidFill>
            <a:srgbClr val="C0C966"/>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5" name="TextBox 14"/>
          <p:cNvSpPr txBox="1"/>
          <p:nvPr/>
        </p:nvSpPr>
        <p:spPr>
          <a:xfrm>
            <a:off x="3282951" y="5124451"/>
            <a:ext cx="1031875" cy="461963"/>
          </a:xfrm>
          <a:prstGeom prst="rect">
            <a:avLst/>
          </a:prstGeom>
          <a:noFill/>
        </p:spPr>
        <p:txBody>
          <a:bodyPr>
            <a:spAutoFit/>
          </a:bodyPr>
          <a:lstStyle/>
          <a:p>
            <a:pPr algn="ctr">
              <a:defRPr/>
            </a:pP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1929</a:t>
            </a:r>
          </a:p>
        </p:txBody>
      </p:sp>
      <p:sp>
        <p:nvSpPr>
          <p:cNvPr id="15372" name="TextBox 15"/>
          <p:cNvSpPr txBox="1">
            <a:spLocks noChangeArrowheads="1"/>
          </p:cNvSpPr>
          <p:nvPr/>
        </p:nvSpPr>
        <p:spPr bwMode="auto">
          <a:xfrm>
            <a:off x="3011488" y="5849939"/>
            <a:ext cx="1573212" cy="461665"/>
          </a:xfrm>
          <a:prstGeom prst="rect">
            <a:avLst/>
          </a:prstGeom>
          <a:noFill/>
          <a:ln w="9525">
            <a:noFill/>
            <a:miter lim="800000"/>
            <a:headEnd/>
            <a:tailEnd/>
          </a:ln>
        </p:spPr>
        <p:txBody>
          <a:bodyPr>
            <a:spAutoFit/>
          </a:bodyPr>
          <a:lstStyle/>
          <a:p>
            <a:pPr algn="ctr"/>
            <a:r>
              <a:rPr lang="ru-RU" sz="1200">
                <a:latin typeface="Open Sans"/>
                <a:ea typeface="Open Sans"/>
                <a:cs typeface="Open Sans"/>
              </a:rPr>
              <a:t>Дата образования </a:t>
            </a:r>
          </a:p>
          <a:p>
            <a:pPr algn="ctr"/>
            <a:r>
              <a:rPr lang="ru-RU" sz="1200">
                <a:latin typeface="Open Sans"/>
                <a:ea typeface="Open Sans"/>
                <a:cs typeface="Open Sans"/>
              </a:rPr>
              <a:t>с. Угра как ж.д. станции</a:t>
            </a:r>
          </a:p>
        </p:txBody>
      </p:sp>
      <p:sp>
        <p:nvSpPr>
          <p:cNvPr id="15373" name="TextBox 16"/>
          <p:cNvSpPr txBox="1">
            <a:spLocks noChangeArrowheads="1"/>
          </p:cNvSpPr>
          <p:nvPr/>
        </p:nvSpPr>
        <p:spPr bwMode="auto">
          <a:xfrm>
            <a:off x="4451350" y="5849939"/>
            <a:ext cx="1739900" cy="830997"/>
          </a:xfrm>
          <a:prstGeom prst="rect">
            <a:avLst/>
          </a:prstGeom>
          <a:noFill/>
          <a:ln w="9525">
            <a:noFill/>
            <a:miter lim="800000"/>
            <a:headEnd/>
            <a:tailEnd/>
          </a:ln>
        </p:spPr>
        <p:txBody>
          <a:bodyPr>
            <a:spAutoFit/>
          </a:bodyPr>
          <a:lstStyle/>
          <a:p>
            <a:pPr algn="ctr"/>
            <a:r>
              <a:rPr lang="ru-RU" sz="1200">
                <a:latin typeface="Open Sans"/>
                <a:ea typeface="Open Sans"/>
                <a:cs typeface="Open Sans"/>
              </a:rPr>
              <a:t>Образование Угранского района путем объединения Всходского и Знаменского районов </a:t>
            </a:r>
          </a:p>
        </p:txBody>
      </p:sp>
      <p:sp>
        <p:nvSpPr>
          <p:cNvPr id="15374" name="TextBox 17"/>
          <p:cNvSpPr txBox="1">
            <a:spLocks noChangeArrowheads="1"/>
          </p:cNvSpPr>
          <p:nvPr/>
        </p:nvSpPr>
        <p:spPr bwMode="auto">
          <a:xfrm>
            <a:off x="6216650" y="5835651"/>
            <a:ext cx="1473200" cy="646331"/>
          </a:xfrm>
          <a:prstGeom prst="rect">
            <a:avLst/>
          </a:prstGeom>
          <a:noFill/>
          <a:ln w="9525">
            <a:noFill/>
            <a:miter lim="800000"/>
            <a:headEnd/>
            <a:tailEnd/>
          </a:ln>
        </p:spPr>
        <p:txBody>
          <a:bodyPr>
            <a:spAutoFit/>
          </a:bodyPr>
          <a:lstStyle/>
          <a:p>
            <a:pPr algn="ctr"/>
            <a:r>
              <a:rPr lang="ru-RU" sz="1200">
                <a:latin typeface="Open Sans"/>
                <a:ea typeface="Open Sans"/>
                <a:cs typeface="Open Sans"/>
              </a:rPr>
              <a:t>Угранский район присоединен к Вяземскому району </a:t>
            </a:r>
          </a:p>
        </p:txBody>
      </p:sp>
      <p:sp>
        <p:nvSpPr>
          <p:cNvPr id="15375" name="TextBox 18"/>
          <p:cNvSpPr txBox="1">
            <a:spLocks noChangeArrowheads="1"/>
          </p:cNvSpPr>
          <p:nvPr/>
        </p:nvSpPr>
        <p:spPr bwMode="auto">
          <a:xfrm>
            <a:off x="7680326" y="5834064"/>
            <a:ext cx="1757363" cy="461665"/>
          </a:xfrm>
          <a:prstGeom prst="rect">
            <a:avLst/>
          </a:prstGeom>
          <a:noFill/>
          <a:ln w="9525">
            <a:noFill/>
            <a:miter lim="800000"/>
            <a:headEnd/>
            <a:tailEnd/>
          </a:ln>
        </p:spPr>
        <p:txBody>
          <a:bodyPr>
            <a:spAutoFit/>
          </a:bodyPr>
          <a:lstStyle/>
          <a:p>
            <a:pPr algn="ctr"/>
            <a:r>
              <a:rPr lang="ru-RU" sz="1200">
                <a:latin typeface="Open Sans"/>
                <a:ea typeface="Open Sans"/>
                <a:cs typeface="Open Sans"/>
              </a:rPr>
              <a:t>Район восстановлен в существующем виде</a:t>
            </a:r>
          </a:p>
        </p:txBody>
      </p:sp>
      <p:sp>
        <p:nvSpPr>
          <p:cNvPr id="15376" name="TextBox 19"/>
          <p:cNvSpPr txBox="1">
            <a:spLocks noChangeArrowheads="1"/>
          </p:cNvSpPr>
          <p:nvPr/>
        </p:nvSpPr>
        <p:spPr bwMode="auto">
          <a:xfrm>
            <a:off x="364173" y="3464095"/>
            <a:ext cx="4773612" cy="1354217"/>
          </a:xfrm>
          <a:prstGeom prst="rect">
            <a:avLst/>
          </a:prstGeom>
          <a:noFill/>
          <a:ln w="9525">
            <a:noFill/>
            <a:miter lim="800000"/>
            <a:headEnd/>
            <a:tailEnd/>
          </a:ln>
        </p:spPr>
        <p:txBody>
          <a:bodyPr>
            <a:spAutoFit/>
          </a:bodyPr>
          <a:lstStyle/>
          <a:p>
            <a:pPr algn="just"/>
            <a:r>
              <a:rPr lang="ru-RU" sz="1400" dirty="0">
                <a:latin typeface="Open Sans"/>
                <a:ea typeface="Open Sans"/>
                <a:cs typeface="Open Sans"/>
              </a:rPr>
              <a:t>     Наиболее значимым историческим событием, произошедшим на территории района, является «Великое стояние на Угре» в 1480 году, положившее конец ордынскому владычеству. </a:t>
            </a:r>
          </a:p>
          <a:p>
            <a:pPr algn="just"/>
            <a:r>
              <a:rPr lang="ru-RU" sz="1400" dirty="0">
                <a:latin typeface="Open Sans"/>
                <a:ea typeface="Open Sans"/>
                <a:cs typeface="Open Sans"/>
              </a:rPr>
              <a:t>     </a:t>
            </a:r>
            <a:r>
              <a:rPr lang="ru-RU" sz="1400" dirty="0" err="1">
                <a:latin typeface="Open Sans"/>
                <a:ea typeface="Open Sans"/>
                <a:cs typeface="Open Sans"/>
              </a:rPr>
              <a:t>Угранская</a:t>
            </a:r>
            <a:r>
              <a:rPr lang="ru-RU" sz="1400" dirty="0">
                <a:latin typeface="Open Sans"/>
                <a:ea typeface="Open Sans"/>
                <a:cs typeface="Open Sans"/>
              </a:rPr>
              <a:t> земля памятна событиями Великой отечественной войны 1941-1945 годов.</a:t>
            </a:r>
          </a:p>
          <a:p>
            <a:pPr algn="just"/>
            <a:endParaRPr lang="ru-RU" sz="1200" dirty="0">
              <a:latin typeface="Open Sans"/>
              <a:ea typeface="Open Sans"/>
              <a:cs typeface="Open Sans"/>
            </a:endParaRPr>
          </a:p>
        </p:txBody>
      </p:sp>
      <p:sp>
        <p:nvSpPr>
          <p:cNvPr id="21" name="TextBox 20"/>
          <p:cNvSpPr txBox="1"/>
          <p:nvPr/>
        </p:nvSpPr>
        <p:spPr>
          <a:xfrm>
            <a:off x="4819650" y="5141913"/>
            <a:ext cx="1030288" cy="461962"/>
          </a:xfrm>
          <a:prstGeom prst="rect">
            <a:avLst/>
          </a:prstGeom>
          <a:noFill/>
        </p:spPr>
        <p:txBody>
          <a:bodyPr>
            <a:spAutoFit/>
          </a:bodyPr>
          <a:lstStyle/>
          <a:p>
            <a:pPr algn="ctr">
              <a:defRPr/>
            </a:pP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1961</a:t>
            </a:r>
          </a:p>
        </p:txBody>
      </p:sp>
      <p:sp>
        <p:nvSpPr>
          <p:cNvPr id="22" name="TextBox 21"/>
          <p:cNvSpPr txBox="1"/>
          <p:nvPr/>
        </p:nvSpPr>
        <p:spPr>
          <a:xfrm>
            <a:off x="6437314" y="5129213"/>
            <a:ext cx="1031875" cy="461962"/>
          </a:xfrm>
          <a:prstGeom prst="rect">
            <a:avLst/>
          </a:prstGeom>
          <a:noFill/>
        </p:spPr>
        <p:txBody>
          <a:bodyPr>
            <a:spAutoFit/>
          </a:bodyPr>
          <a:lstStyle/>
          <a:p>
            <a:pPr algn="ctr">
              <a:defRPr/>
            </a:pP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1963</a:t>
            </a:r>
          </a:p>
        </p:txBody>
      </p:sp>
      <p:sp>
        <p:nvSpPr>
          <p:cNvPr id="23" name="TextBox 22"/>
          <p:cNvSpPr txBox="1"/>
          <p:nvPr/>
        </p:nvSpPr>
        <p:spPr>
          <a:xfrm>
            <a:off x="8039101" y="5129213"/>
            <a:ext cx="1031875" cy="461962"/>
          </a:xfrm>
          <a:prstGeom prst="rect">
            <a:avLst/>
          </a:prstGeom>
          <a:noFill/>
        </p:spPr>
        <p:txBody>
          <a:bodyPr>
            <a:spAutoFit/>
          </a:bodyPr>
          <a:lstStyle/>
          <a:p>
            <a:pPr algn="ctr">
              <a:defRPr/>
            </a:pP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1965</a:t>
            </a:r>
          </a:p>
        </p:txBody>
      </p:sp>
      <p:pic>
        <p:nvPicPr>
          <p:cNvPr id="15381" name="Рисунок 24"/>
          <p:cNvPicPr>
            <a:picLocks noChangeAspect="1"/>
          </p:cNvPicPr>
          <p:nvPr/>
        </p:nvPicPr>
        <p:blipFill>
          <a:blip r:embed="rId3"/>
          <a:srcRect/>
          <a:stretch>
            <a:fillRect/>
          </a:stretch>
        </p:blipFill>
        <p:spPr bwMode="auto">
          <a:xfrm>
            <a:off x="8039101" y="3208290"/>
            <a:ext cx="1690688" cy="1690688"/>
          </a:xfrm>
          <a:prstGeom prst="rect">
            <a:avLst/>
          </a:prstGeom>
          <a:noFill/>
          <a:ln w="9525">
            <a:noFill/>
            <a:miter lim="800000"/>
            <a:headEnd/>
            <a:tailEnd/>
          </a:ln>
        </p:spPr>
      </p:pic>
      <p:sp>
        <p:nvSpPr>
          <p:cNvPr id="15382" name="TextBox 25"/>
          <p:cNvSpPr txBox="1">
            <a:spLocks noChangeArrowheads="1"/>
          </p:cNvSpPr>
          <p:nvPr/>
        </p:nvSpPr>
        <p:spPr bwMode="auto">
          <a:xfrm>
            <a:off x="6216650" y="1062358"/>
            <a:ext cx="4410075" cy="1384995"/>
          </a:xfrm>
          <a:prstGeom prst="rect">
            <a:avLst/>
          </a:prstGeom>
          <a:noFill/>
          <a:ln w="9525">
            <a:noFill/>
            <a:miter lim="800000"/>
            <a:headEnd/>
            <a:tailEnd/>
          </a:ln>
        </p:spPr>
        <p:txBody>
          <a:bodyPr>
            <a:spAutoFit/>
          </a:bodyPr>
          <a:lstStyle/>
          <a:p>
            <a:pPr algn="just"/>
            <a:r>
              <a:rPr lang="ru-RU" sz="1300" dirty="0">
                <a:latin typeface="Open Sans"/>
                <a:ea typeface="Open Sans"/>
                <a:cs typeface="Open Sans"/>
              </a:rPr>
              <a:t>     </a:t>
            </a:r>
            <a:r>
              <a:rPr lang="ru-RU" sz="1400" dirty="0" err="1">
                <a:latin typeface="Open Sans"/>
                <a:ea typeface="Open Sans"/>
                <a:cs typeface="Open Sans"/>
              </a:rPr>
              <a:t>Угранский</a:t>
            </a:r>
            <a:r>
              <a:rPr lang="ru-RU" sz="1400" dirty="0">
                <a:latin typeface="Open Sans"/>
                <a:ea typeface="Open Sans"/>
                <a:cs typeface="Open Sans"/>
              </a:rPr>
              <a:t> район был образован путём объединения </a:t>
            </a:r>
            <a:r>
              <a:rPr lang="ru-RU" sz="1400" dirty="0" err="1">
                <a:latin typeface="Open Sans"/>
                <a:ea typeface="Open Sans"/>
                <a:cs typeface="Open Sans"/>
              </a:rPr>
              <a:t>Всходского</a:t>
            </a:r>
            <a:r>
              <a:rPr lang="ru-RU" sz="1400" dirty="0">
                <a:latin typeface="Open Sans"/>
                <a:ea typeface="Open Sans"/>
                <a:cs typeface="Open Sans"/>
              </a:rPr>
              <a:t> и Знаменского  районов. Центром района стал поселок Угра как станция на месте строительства железнодорожной ветки Вязьма-Брянск. Поселок (ныне село) и район названы  по одноименному названию  реки  Угры, протекающей по территории. </a:t>
            </a:r>
          </a:p>
        </p:txBody>
      </p:sp>
      <p:pic>
        <p:nvPicPr>
          <p:cNvPr id="15383" name="Рисунок 26" descr="Памятник десантникам.png"/>
          <p:cNvPicPr>
            <a:picLocks noChangeAspect="1"/>
          </p:cNvPicPr>
          <p:nvPr/>
        </p:nvPicPr>
        <p:blipFill>
          <a:blip r:embed="rId4"/>
          <a:srcRect/>
          <a:stretch>
            <a:fillRect/>
          </a:stretch>
        </p:blipFill>
        <p:spPr bwMode="auto">
          <a:xfrm>
            <a:off x="6272981" y="2771775"/>
            <a:ext cx="1679575" cy="1679575"/>
          </a:xfrm>
          <a:prstGeom prst="rect">
            <a:avLst/>
          </a:prstGeom>
          <a:noFill/>
          <a:ln w="9525">
            <a:noFill/>
            <a:miter lim="800000"/>
            <a:headEnd/>
            <a:tailEnd/>
          </a:ln>
        </p:spPr>
      </p:pic>
      <p:pic>
        <p:nvPicPr>
          <p:cNvPr id="15384" name="Picture 2" descr="C:\Users\Econom2\Desktop\Без имени-1.jpg"/>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595611" y="790863"/>
            <a:ext cx="1589088" cy="1612900"/>
          </a:xfrm>
          <a:prstGeom prst="rect">
            <a:avLst/>
          </a:prstGeom>
          <a:noFill/>
          <a:ln w="9525">
            <a:noFill/>
            <a:miter lim="800000"/>
            <a:headEnd/>
            <a:tailEnd/>
          </a:ln>
        </p:spPr>
      </p:pic>
      <p:pic>
        <p:nvPicPr>
          <p:cNvPr id="15385" name="Рисунок 28" descr="Без имени-1.jpg"/>
          <p:cNvPicPr>
            <a:picLocks noChangeAspect="1"/>
          </p:cNvPicPr>
          <p:nvPr/>
        </p:nvPicPr>
        <p:blipFill>
          <a:blip r:embed="rId6">
            <a:clrChange>
              <a:clrFrom>
                <a:srgbClr val="FFFFFF"/>
              </a:clrFrom>
              <a:clrTo>
                <a:srgbClr val="FFFFFF">
                  <a:alpha val="0"/>
                </a:srgbClr>
              </a:clrTo>
            </a:clrChange>
          </a:blip>
          <a:srcRect/>
          <a:stretch>
            <a:fillRect/>
          </a:stretch>
        </p:blipFill>
        <p:spPr bwMode="auto">
          <a:xfrm>
            <a:off x="2394651" y="1489498"/>
            <a:ext cx="1597025" cy="1608137"/>
          </a:xfrm>
          <a:prstGeom prst="rect">
            <a:avLst/>
          </a:prstGeom>
          <a:noFill/>
          <a:ln w="9525">
            <a:noFill/>
            <a:miter lim="800000"/>
            <a:headEnd/>
            <a:tailEnd/>
          </a:ln>
        </p:spPr>
      </p:pic>
      <p:pic>
        <p:nvPicPr>
          <p:cNvPr id="15386" name="Рисунок 29"/>
          <p:cNvPicPr>
            <a:picLocks noChangeAspect="1"/>
          </p:cNvPicPr>
          <p:nvPr/>
        </p:nvPicPr>
        <p:blipFill>
          <a:blip r:embed="rId3"/>
          <a:srcRect/>
          <a:stretch>
            <a:fillRect/>
          </a:stretch>
        </p:blipFill>
        <p:spPr bwMode="auto">
          <a:xfrm>
            <a:off x="2339156" y="1472256"/>
            <a:ext cx="1689100" cy="1689100"/>
          </a:xfrm>
          <a:prstGeom prst="rect">
            <a:avLst/>
          </a:prstGeom>
          <a:noFill/>
          <a:ln w="9525">
            <a:noFill/>
            <a:miter lim="800000"/>
            <a:headEnd/>
            <a:tailEnd/>
          </a:ln>
        </p:spPr>
      </p:pic>
      <p:pic>
        <p:nvPicPr>
          <p:cNvPr id="3" name="Рисунок 2"/>
          <p:cNvPicPr>
            <a:picLocks noChangeAspect="1"/>
          </p:cNvPicPr>
          <p:nvPr/>
        </p:nvPicPr>
        <p:blipFill>
          <a:blip r:embed="rId7"/>
          <a:stretch>
            <a:fillRect/>
          </a:stretch>
        </p:blipFill>
        <p:spPr>
          <a:xfrm>
            <a:off x="11027716" y="-45421"/>
            <a:ext cx="1164284" cy="1156055"/>
          </a:xfrm>
          <a:prstGeom prst="rect">
            <a:avLst/>
          </a:prstGeom>
        </p:spPr>
      </p:pic>
      <p:sp>
        <p:nvSpPr>
          <p:cNvPr id="9" name="Номер слайда 8"/>
          <p:cNvSpPr>
            <a:spLocks noGrp="1"/>
          </p:cNvSpPr>
          <p:nvPr>
            <p:ph type="sldNum" sz="quarter" idx="12"/>
          </p:nvPr>
        </p:nvSpPr>
        <p:spPr/>
        <p:txBody>
          <a:bodyPr/>
          <a:lstStyle/>
          <a:p>
            <a:fld id="{2E383454-522E-4943-91B6-023101BA01B5}" type="slidenum">
              <a:rPr lang="ru-RU" smtClean="0"/>
              <a:t>2</a:t>
            </a:fld>
            <a:endParaRPr lang="ru-RU"/>
          </a:p>
        </p:txBody>
      </p:sp>
    </p:spTree>
    <p:extLst>
      <p:ext uri="{BB962C8B-B14F-4D97-AF65-F5344CB8AC3E}">
        <p14:creationId xmlns:p14="http://schemas.microsoft.com/office/powerpoint/2010/main" val="1000529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96825" y="230125"/>
            <a:ext cx="3947032" cy="388467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452109" y="848105"/>
            <a:ext cx="5890260" cy="812800"/>
          </a:xfrm>
          <a:custGeom>
            <a:avLst/>
            <a:gdLst/>
            <a:ahLst/>
            <a:cxnLst/>
            <a:rect l="l" t="t" r="r" b="b"/>
            <a:pathLst>
              <a:path w="5890259" h="812800">
                <a:moveTo>
                  <a:pt x="5890260" y="812292"/>
                </a:moveTo>
                <a:lnTo>
                  <a:pt x="406273" y="812292"/>
                </a:lnTo>
                <a:lnTo>
                  <a:pt x="0" y="406146"/>
                </a:lnTo>
                <a:lnTo>
                  <a:pt x="406273" y="0"/>
                </a:lnTo>
                <a:lnTo>
                  <a:pt x="5890260" y="0"/>
                </a:lnTo>
                <a:lnTo>
                  <a:pt x="5890260" y="812292"/>
                </a:lnTo>
                <a:close/>
              </a:path>
            </a:pathLst>
          </a:custGeom>
          <a:ln w="50292">
            <a:solidFill>
              <a:srgbClr val="EC7C30"/>
            </a:solidFill>
          </a:ln>
        </p:spPr>
        <p:txBody>
          <a:bodyPr wrap="square" lIns="0" tIns="0" rIns="0" bIns="0" rtlCol="0"/>
          <a:lstStyle/>
          <a:p>
            <a:endParaRPr/>
          </a:p>
        </p:txBody>
      </p:sp>
      <p:sp>
        <p:nvSpPr>
          <p:cNvPr id="4" name="object 4"/>
          <p:cNvSpPr txBox="1"/>
          <p:nvPr/>
        </p:nvSpPr>
        <p:spPr>
          <a:xfrm>
            <a:off x="6279007" y="919733"/>
            <a:ext cx="4658995" cy="605155"/>
          </a:xfrm>
          <a:prstGeom prst="rect">
            <a:avLst/>
          </a:prstGeom>
        </p:spPr>
        <p:txBody>
          <a:bodyPr vert="horz" wrap="square" lIns="0" tIns="47625" rIns="0" bIns="0" rtlCol="0">
            <a:spAutoFit/>
          </a:bodyPr>
          <a:lstStyle/>
          <a:p>
            <a:pPr marL="1757680" marR="5080" indent="-1745614">
              <a:lnSpc>
                <a:spcPts val="2160"/>
              </a:lnSpc>
              <a:spcBef>
                <a:spcPts val="375"/>
              </a:spcBef>
            </a:pPr>
            <a:r>
              <a:rPr sz="2000" b="1" dirty="0">
                <a:latin typeface="Calibri"/>
                <a:cs typeface="Calibri"/>
              </a:rPr>
              <a:t>Послании Президента РФ Федеральному  </a:t>
            </a:r>
            <a:r>
              <a:rPr sz="2000" b="1" spc="-5" dirty="0">
                <a:latin typeface="Calibri"/>
                <a:cs typeface="Calibri"/>
              </a:rPr>
              <a:t>Собранию</a:t>
            </a:r>
            <a:endParaRPr sz="2000">
              <a:latin typeface="Calibri"/>
              <a:cs typeface="Calibri"/>
            </a:endParaRPr>
          </a:p>
        </p:txBody>
      </p:sp>
      <p:grpSp>
        <p:nvGrpSpPr>
          <p:cNvPr id="5" name="object 5"/>
          <p:cNvGrpSpPr/>
          <p:nvPr/>
        </p:nvGrpSpPr>
        <p:grpSpPr>
          <a:xfrm>
            <a:off x="5038344" y="841247"/>
            <a:ext cx="826135" cy="824865"/>
            <a:chOff x="5038344" y="841247"/>
            <a:chExt cx="826135" cy="824865"/>
          </a:xfrm>
        </p:grpSpPr>
        <p:sp>
          <p:nvSpPr>
            <p:cNvPr id="6" name="object 6"/>
            <p:cNvSpPr/>
            <p:nvPr/>
          </p:nvSpPr>
          <p:spPr>
            <a:xfrm>
              <a:off x="5044440" y="847343"/>
              <a:ext cx="814069" cy="812800"/>
            </a:xfrm>
            <a:custGeom>
              <a:avLst/>
              <a:gdLst/>
              <a:ahLst/>
              <a:cxnLst/>
              <a:rect l="l" t="t" r="r" b="b"/>
              <a:pathLst>
                <a:path w="814070" h="812800">
                  <a:moveTo>
                    <a:pt x="406908" y="0"/>
                  </a:moveTo>
                  <a:lnTo>
                    <a:pt x="359442" y="2732"/>
                  </a:lnTo>
                  <a:lnTo>
                    <a:pt x="313588" y="10727"/>
                  </a:lnTo>
                  <a:lnTo>
                    <a:pt x="269650" y="23680"/>
                  </a:lnTo>
                  <a:lnTo>
                    <a:pt x="227933" y="41285"/>
                  </a:lnTo>
                  <a:lnTo>
                    <a:pt x="188742" y="63238"/>
                  </a:lnTo>
                  <a:lnTo>
                    <a:pt x="152382" y="89233"/>
                  </a:lnTo>
                  <a:lnTo>
                    <a:pt x="119157" y="118967"/>
                  </a:lnTo>
                  <a:lnTo>
                    <a:pt x="89373" y="152133"/>
                  </a:lnTo>
                  <a:lnTo>
                    <a:pt x="63335" y="188427"/>
                  </a:lnTo>
                  <a:lnTo>
                    <a:pt x="41347" y="227544"/>
                  </a:lnTo>
                  <a:lnTo>
                    <a:pt x="23715" y="269180"/>
                  </a:lnTo>
                  <a:lnTo>
                    <a:pt x="10743" y="313028"/>
                  </a:lnTo>
                  <a:lnTo>
                    <a:pt x="2736" y="358785"/>
                  </a:lnTo>
                  <a:lnTo>
                    <a:pt x="0" y="406145"/>
                  </a:lnTo>
                  <a:lnTo>
                    <a:pt x="2736" y="453506"/>
                  </a:lnTo>
                  <a:lnTo>
                    <a:pt x="10743" y="499263"/>
                  </a:lnTo>
                  <a:lnTo>
                    <a:pt x="23715" y="543111"/>
                  </a:lnTo>
                  <a:lnTo>
                    <a:pt x="41347" y="584747"/>
                  </a:lnTo>
                  <a:lnTo>
                    <a:pt x="63335" y="623864"/>
                  </a:lnTo>
                  <a:lnTo>
                    <a:pt x="89373" y="660158"/>
                  </a:lnTo>
                  <a:lnTo>
                    <a:pt x="119157" y="693324"/>
                  </a:lnTo>
                  <a:lnTo>
                    <a:pt x="152382" y="723058"/>
                  </a:lnTo>
                  <a:lnTo>
                    <a:pt x="188742" y="749053"/>
                  </a:lnTo>
                  <a:lnTo>
                    <a:pt x="227933" y="771006"/>
                  </a:lnTo>
                  <a:lnTo>
                    <a:pt x="269650" y="788611"/>
                  </a:lnTo>
                  <a:lnTo>
                    <a:pt x="313588" y="801564"/>
                  </a:lnTo>
                  <a:lnTo>
                    <a:pt x="359442" y="809559"/>
                  </a:lnTo>
                  <a:lnTo>
                    <a:pt x="406908" y="812291"/>
                  </a:lnTo>
                  <a:lnTo>
                    <a:pt x="454373" y="809559"/>
                  </a:lnTo>
                  <a:lnTo>
                    <a:pt x="500227" y="801564"/>
                  </a:lnTo>
                  <a:lnTo>
                    <a:pt x="544165" y="788611"/>
                  </a:lnTo>
                  <a:lnTo>
                    <a:pt x="585882" y="771006"/>
                  </a:lnTo>
                  <a:lnTo>
                    <a:pt x="625073" y="749053"/>
                  </a:lnTo>
                  <a:lnTo>
                    <a:pt x="661433" y="723058"/>
                  </a:lnTo>
                  <a:lnTo>
                    <a:pt x="694658" y="693324"/>
                  </a:lnTo>
                  <a:lnTo>
                    <a:pt x="724442" y="660158"/>
                  </a:lnTo>
                  <a:lnTo>
                    <a:pt x="750480" y="623864"/>
                  </a:lnTo>
                  <a:lnTo>
                    <a:pt x="772468" y="584747"/>
                  </a:lnTo>
                  <a:lnTo>
                    <a:pt x="790100" y="543111"/>
                  </a:lnTo>
                  <a:lnTo>
                    <a:pt x="803072" y="499263"/>
                  </a:lnTo>
                  <a:lnTo>
                    <a:pt x="811079" y="453506"/>
                  </a:lnTo>
                  <a:lnTo>
                    <a:pt x="813815" y="406145"/>
                  </a:lnTo>
                  <a:lnTo>
                    <a:pt x="811079" y="358785"/>
                  </a:lnTo>
                  <a:lnTo>
                    <a:pt x="803072" y="313028"/>
                  </a:lnTo>
                  <a:lnTo>
                    <a:pt x="790100" y="269180"/>
                  </a:lnTo>
                  <a:lnTo>
                    <a:pt x="772468" y="227544"/>
                  </a:lnTo>
                  <a:lnTo>
                    <a:pt x="750480" y="188427"/>
                  </a:lnTo>
                  <a:lnTo>
                    <a:pt x="724442" y="152133"/>
                  </a:lnTo>
                  <a:lnTo>
                    <a:pt x="694658" y="118967"/>
                  </a:lnTo>
                  <a:lnTo>
                    <a:pt x="661433" y="89233"/>
                  </a:lnTo>
                  <a:lnTo>
                    <a:pt x="625073" y="63238"/>
                  </a:lnTo>
                  <a:lnTo>
                    <a:pt x="585882" y="41285"/>
                  </a:lnTo>
                  <a:lnTo>
                    <a:pt x="544165" y="23680"/>
                  </a:lnTo>
                  <a:lnTo>
                    <a:pt x="500227" y="10727"/>
                  </a:lnTo>
                  <a:lnTo>
                    <a:pt x="454373" y="2732"/>
                  </a:lnTo>
                  <a:lnTo>
                    <a:pt x="406908" y="0"/>
                  </a:lnTo>
                  <a:close/>
                </a:path>
              </a:pathLst>
            </a:custGeom>
            <a:solidFill>
              <a:srgbClr val="EC7C30"/>
            </a:solidFill>
          </p:spPr>
          <p:txBody>
            <a:bodyPr wrap="square" lIns="0" tIns="0" rIns="0" bIns="0" rtlCol="0"/>
            <a:lstStyle/>
            <a:p>
              <a:endParaRPr/>
            </a:p>
          </p:txBody>
        </p:sp>
        <p:sp>
          <p:nvSpPr>
            <p:cNvPr id="7" name="object 7"/>
            <p:cNvSpPr/>
            <p:nvPr/>
          </p:nvSpPr>
          <p:spPr>
            <a:xfrm>
              <a:off x="5044440" y="847343"/>
              <a:ext cx="814069" cy="812800"/>
            </a:xfrm>
            <a:custGeom>
              <a:avLst/>
              <a:gdLst/>
              <a:ahLst/>
              <a:cxnLst/>
              <a:rect l="l" t="t" r="r" b="b"/>
              <a:pathLst>
                <a:path w="814070" h="812800">
                  <a:moveTo>
                    <a:pt x="0" y="406145"/>
                  </a:moveTo>
                  <a:lnTo>
                    <a:pt x="2736" y="358785"/>
                  </a:lnTo>
                  <a:lnTo>
                    <a:pt x="10743" y="313028"/>
                  </a:lnTo>
                  <a:lnTo>
                    <a:pt x="23715" y="269180"/>
                  </a:lnTo>
                  <a:lnTo>
                    <a:pt x="41347" y="227544"/>
                  </a:lnTo>
                  <a:lnTo>
                    <a:pt x="63335" y="188427"/>
                  </a:lnTo>
                  <a:lnTo>
                    <a:pt x="89373" y="152133"/>
                  </a:lnTo>
                  <a:lnTo>
                    <a:pt x="119157" y="118967"/>
                  </a:lnTo>
                  <a:lnTo>
                    <a:pt x="152382" y="89233"/>
                  </a:lnTo>
                  <a:lnTo>
                    <a:pt x="188742" y="63238"/>
                  </a:lnTo>
                  <a:lnTo>
                    <a:pt x="227933" y="41285"/>
                  </a:lnTo>
                  <a:lnTo>
                    <a:pt x="269650" y="23680"/>
                  </a:lnTo>
                  <a:lnTo>
                    <a:pt x="313588" y="10727"/>
                  </a:lnTo>
                  <a:lnTo>
                    <a:pt x="359442" y="2732"/>
                  </a:lnTo>
                  <a:lnTo>
                    <a:pt x="406908" y="0"/>
                  </a:lnTo>
                  <a:lnTo>
                    <a:pt x="454373" y="2732"/>
                  </a:lnTo>
                  <a:lnTo>
                    <a:pt x="500227" y="10727"/>
                  </a:lnTo>
                  <a:lnTo>
                    <a:pt x="544165" y="23680"/>
                  </a:lnTo>
                  <a:lnTo>
                    <a:pt x="585882" y="41285"/>
                  </a:lnTo>
                  <a:lnTo>
                    <a:pt x="625073" y="63238"/>
                  </a:lnTo>
                  <a:lnTo>
                    <a:pt x="661433" y="89233"/>
                  </a:lnTo>
                  <a:lnTo>
                    <a:pt x="694658" y="118967"/>
                  </a:lnTo>
                  <a:lnTo>
                    <a:pt x="724442" y="152133"/>
                  </a:lnTo>
                  <a:lnTo>
                    <a:pt x="750480" y="188427"/>
                  </a:lnTo>
                  <a:lnTo>
                    <a:pt x="772468" y="227544"/>
                  </a:lnTo>
                  <a:lnTo>
                    <a:pt x="790100" y="269180"/>
                  </a:lnTo>
                  <a:lnTo>
                    <a:pt x="803072" y="313028"/>
                  </a:lnTo>
                  <a:lnTo>
                    <a:pt x="811079" y="358785"/>
                  </a:lnTo>
                  <a:lnTo>
                    <a:pt x="813815" y="406145"/>
                  </a:lnTo>
                  <a:lnTo>
                    <a:pt x="811079" y="453506"/>
                  </a:lnTo>
                  <a:lnTo>
                    <a:pt x="803072" y="499263"/>
                  </a:lnTo>
                  <a:lnTo>
                    <a:pt x="790100" y="543111"/>
                  </a:lnTo>
                  <a:lnTo>
                    <a:pt x="772468" y="584747"/>
                  </a:lnTo>
                  <a:lnTo>
                    <a:pt x="750480" y="623864"/>
                  </a:lnTo>
                  <a:lnTo>
                    <a:pt x="724442" y="660158"/>
                  </a:lnTo>
                  <a:lnTo>
                    <a:pt x="694658" y="693324"/>
                  </a:lnTo>
                  <a:lnTo>
                    <a:pt x="661433" y="723058"/>
                  </a:lnTo>
                  <a:lnTo>
                    <a:pt x="625073" y="749053"/>
                  </a:lnTo>
                  <a:lnTo>
                    <a:pt x="585882" y="771006"/>
                  </a:lnTo>
                  <a:lnTo>
                    <a:pt x="544165" y="788611"/>
                  </a:lnTo>
                  <a:lnTo>
                    <a:pt x="500227" y="801564"/>
                  </a:lnTo>
                  <a:lnTo>
                    <a:pt x="454373" y="809559"/>
                  </a:lnTo>
                  <a:lnTo>
                    <a:pt x="406908" y="812291"/>
                  </a:lnTo>
                  <a:lnTo>
                    <a:pt x="359442" y="809559"/>
                  </a:lnTo>
                  <a:lnTo>
                    <a:pt x="313588" y="801564"/>
                  </a:lnTo>
                  <a:lnTo>
                    <a:pt x="269650" y="788611"/>
                  </a:lnTo>
                  <a:lnTo>
                    <a:pt x="227933" y="771006"/>
                  </a:lnTo>
                  <a:lnTo>
                    <a:pt x="188742" y="749053"/>
                  </a:lnTo>
                  <a:lnTo>
                    <a:pt x="152382" y="723058"/>
                  </a:lnTo>
                  <a:lnTo>
                    <a:pt x="119157" y="693324"/>
                  </a:lnTo>
                  <a:lnTo>
                    <a:pt x="89373" y="660158"/>
                  </a:lnTo>
                  <a:lnTo>
                    <a:pt x="63335" y="623864"/>
                  </a:lnTo>
                  <a:lnTo>
                    <a:pt x="41347" y="584747"/>
                  </a:lnTo>
                  <a:lnTo>
                    <a:pt x="23715" y="543111"/>
                  </a:lnTo>
                  <a:lnTo>
                    <a:pt x="10743" y="499263"/>
                  </a:lnTo>
                  <a:lnTo>
                    <a:pt x="2736" y="453506"/>
                  </a:lnTo>
                  <a:lnTo>
                    <a:pt x="0" y="406145"/>
                  </a:lnTo>
                  <a:close/>
                </a:path>
              </a:pathLst>
            </a:custGeom>
            <a:ln w="12192">
              <a:solidFill>
                <a:srgbClr val="EC7C30"/>
              </a:solidFill>
            </a:ln>
          </p:spPr>
          <p:txBody>
            <a:bodyPr wrap="square" lIns="0" tIns="0" rIns="0" bIns="0" rtlCol="0"/>
            <a:lstStyle/>
            <a:p>
              <a:endParaRPr/>
            </a:p>
          </p:txBody>
        </p:sp>
      </p:grpSp>
      <p:sp>
        <p:nvSpPr>
          <p:cNvPr id="8" name="object 8"/>
          <p:cNvSpPr/>
          <p:nvPr/>
        </p:nvSpPr>
        <p:spPr>
          <a:xfrm>
            <a:off x="5452109" y="1902714"/>
            <a:ext cx="5890260" cy="814069"/>
          </a:xfrm>
          <a:custGeom>
            <a:avLst/>
            <a:gdLst/>
            <a:ahLst/>
            <a:cxnLst/>
            <a:rect l="l" t="t" r="r" b="b"/>
            <a:pathLst>
              <a:path w="5890259" h="814069">
                <a:moveTo>
                  <a:pt x="5890260" y="813815"/>
                </a:moveTo>
                <a:lnTo>
                  <a:pt x="406273" y="813815"/>
                </a:lnTo>
                <a:lnTo>
                  <a:pt x="0" y="406908"/>
                </a:lnTo>
                <a:lnTo>
                  <a:pt x="406273" y="0"/>
                </a:lnTo>
                <a:lnTo>
                  <a:pt x="5890260" y="0"/>
                </a:lnTo>
                <a:lnTo>
                  <a:pt x="5890260" y="813815"/>
                </a:lnTo>
                <a:close/>
              </a:path>
            </a:pathLst>
          </a:custGeom>
          <a:ln w="50291">
            <a:solidFill>
              <a:srgbClr val="006FC0"/>
            </a:solidFill>
          </a:ln>
        </p:spPr>
        <p:txBody>
          <a:bodyPr wrap="square" lIns="0" tIns="0" rIns="0" bIns="0" rtlCol="0"/>
          <a:lstStyle/>
          <a:p>
            <a:endParaRPr/>
          </a:p>
        </p:txBody>
      </p:sp>
      <p:sp>
        <p:nvSpPr>
          <p:cNvPr id="9" name="object 9"/>
          <p:cNvSpPr txBox="1"/>
          <p:nvPr/>
        </p:nvSpPr>
        <p:spPr>
          <a:xfrm>
            <a:off x="6163183" y="2007234"/>
            <a:ext cx="4899660" cy="546735"/>
          </a:xfrm>
          <a:prstGeom prst="rect">
            <a:avLst/>
          </a:prstGeom>
        </p:spPr>
        <p:txBody>
          <a:bodyPr vert="horz" wrap="square" lIns="0" tIns="12700" rIns="0" bIns="0" rtlCol="0">
            <a:spAutoFit/>
          </a:bodyPr>
          <a:lstStyle/>
          <a:p>
            <a:pPr algn="ctr">
              <a:lnSpc>
                <a:spcPts val="2050"/>
              </a:lnSpc>
              <a:spcBef>
                <a:spcPts val="100"/>
              </a:spcBef>
            </a:pPr>
            <a:r>
              <a:rPr sz="1800" b="1" spc="-5" dirty="0">
                <a:latin typeface="Calibri"/>
                <a:cs typeface="Calibri"/>
              </a:rPr>
              <a:t>Основных направлениях бюджетной политики</a:t>
            </a:r>
            <a:r>
              <a:rPr sz="1800" b="1" spc="-25" dirty="0">
                <a:latin typeface="Calibri"/>
                <a:cs typeface="Calibri"/>
              </a:rPr>
              <a:t> </a:t>
            </a:r>
            <a:r>
              <a:rPr sz="1800" b="1" dirty="0">
                <a:latin typeface="Calibri"/>
                <a:cs typeface="Calibri"/>
              </a:rPr>
              <a:t>и</a:t>
            </a:r>
            <a:endParaRPr sz="1800">
              <a:latin typeface="Calibri"/>
              <a:cs typeface="Calibri"/>
            </a:endParaRPr>
          </a:p>
          <a:p>
            <a:pPr marL="1270" algn="ctr">
              <a:lnSpc>
                <a:spcPts val="2050"/>
              </a:lnSpc>
            </a:pPr>
            <a:r>
              <a:rPr sz="1800" b="1" spc="-5" dirty="0">
                <a:latin typeface="Calibri"/>
                <a:cs typeface="Calibri"/>
              </a:rPr>
              <a:t>налоговой</a:t>
            </a:r>
            <a:r>
              <a:rPr sz="1800" b="1" spc="-30" dirty="0">
                <a:latin typeface="Calibri"/>
                <a:cs typeface="Calibri"/>
              </a:rPr>
              <a:t> </a:t>
            </a:r>
            <a:r>
              <a:rPr sz="1800" b="1" spc="-5" dirty="0">
                <a:latin typeface="Calibri"/>
                <a:cs typeface="Calibri"/>
              </a:rPr>
              <a:t>политике</a:t>
            </a:r>
            <a:endParaRPr sz="1800">
              <a:latin typeface="Calibri"/>
              <a:cs typeface="Calibri"/>
            </a:endParaRPr>
          </a:p>
        </p:txBody>
      </p:sp>
      <p:grpSp>
        <p:nvGrpSpPr>
          <p:cNvPr id="10" name="object 10"/>
          <p:cNvGrpSpPr/>
          <p:nvPr/>
        </p:nvGrpSpPr>
        <p:grpSpPr>
          <a:xfrm>
            <a:off x="5015484" y="1912620"/>
            <a:ext cx="826135" cy="826135"/>
            <a:chOff x="5015484" y="1912620"/>
            <a:chExt cx="826135" cy="826135"/>
          </a:xfrm>
        </p:grpSpPr>
        <p:sp>
          <p:nvSpPr>
            <p:cNvPr id="11" name="object 11"/>
            <p:cNvSpPr/>
            <p:nvPr/>
          </p:nvSpPr>
          <p:spPr>
            <a:xfrm>
              <a:off x="5021580" y="1918716"/>
              <a:ext cx="814069" cy="814069"/>
            </a:xfrm>
            <a:custGeom>
              <a:avLst/>
              <a:gdLst/>
              <a:ahLst/>
              <a:cxnLst/>
              <a:rect l="l" t="t" r="r" b="b"/>
              <a:pathLst>
                <a:path w="814070" h="814069">
                  <a:moveTo>
                    <a:pt x="406908" y="0"/>
                  </a:moveTo>
                  <a:lnTo>
                    <a:pt x="359442" y="2736"/>
                  </a:lnTo>
                  <a:lnTo>
                    <a:pt x="313588" y="10743"/>
                  </a:lnTo>
                  <a:lnTo>
                    <a:pt x="269650" y="23715"/>
                  </a:lnTo>
                  <a:lnTo>
                    <a:pt x="227933" y="41347"/>
                  </a:lnTo>
                  <a:lnTo>
                    <a:pt x="188742" y="63335"/>
                  </a:lnTo>
                  <a:lnTo>
                    <a:pt x="152382" y="89373"/>
                  </a:lnTo>
                  <a:lnTo>
                    <a:pt x="119157" y="119157"/>
                  </a:lnTo>
                  <a:lnTo>
                    <a:pt x="89373" y="152382"/>
                  </a:lnTo>
                  <a:lnTo>
                    <a:pt x="63335" y="188742"/>
                  </a:lnTo>
                  <a:lnTo>
                    <a:pt x="41347" y="227933"/>
                  </a:lnTo>
                  <a:lnTo>
                    <a:pt x="23715" y="269650"/>
                  </a:lnTo>
                  <a:lnTo>
                    <a:pt x="10743" y="313588"/>
                  </a:lnTo>
                  <a:lnTo>
                    <a:pt x="2736" y="359442"/>
                  </a:lnTo>
                  <a:lnTo>
                    <a:pt x="0" y="406908"/>
                  </a:lnTo>
                  <a:lnTo>
                    <a:pt x="2736" y="454373"/>
                  </a:lnTo>
                  <a:lnTo>
                    <a:pt x="10743" y="500227"/>
                  </a:lnTo>
                  <a:lnTo>
                    <a:pt x="23715" y="544165"/>
                  </a:lnTo>
                  <a:lnTo>
                    <a:pt x="41347" y="585882"/>
                  </a:lnTo>
                  <a:lnTo>
                    <a:pt x="63335" y="625073"/>
                  </a:lnTo>
                  <a:lnTo>
                    <a:pt x="89373" y="661433"/>
                  </a:lnTo>
                  <a:lnTo>
                    <a:pt x="119157" y="694658"/>
                  </a:lnTo>
                  <a:lnTo>
                    <a:pt x="152382" y="724442"/>
                  </a:lnTo>
                  <a:lnTo>
                    <a:pt x="188742" y="750480"/>
                  </a:lnTo>
                  <a:lnTo>
                    <a:pt x="227933" y="772468"/>
                  </a:lnTo>
                  <a:lnTo>
                    <a:pt x="269650" y="790100"/>
                  </a:lnTo>
                  <a:lnTo>
                    <a:pt x="313588" y="803072"/>
                  </a:lnTo>
                  <a:lnTo>
                    <a:pt x="359442" y="811079"/>
                  </a:lnTo>
                  <a:lnTo>
                    <a:pt x="406908" y="813816"/>
                  </a:lnTo>
                  <a:lnTo>
                    <a:pt x="454373" y="811079"/>
                  </a:lnTo>
                  <a:lnTo>
                    <a:pt x="500227" y="803072"/>
                  </a:lnTo>
                  <a:lnTo>
                    <a:pt x="544165" y="790100"/>
                  </a:lnTo>
                  <a:lnTo>
                    <a:pt x="585882" y="772468"/>
                  </a:lnTo>
                  <a:lnTo>
                    <a:pt x="625073" y="750480"/>
                  </a:lnTo>
                  <a:lnTo>
                    <a:pt x="661433" y="724442"/>
                  </a:lnTo>
                  <a:lnTo>
                    <a:pt x="694658" y="694658"/>
                  </a:lnTo>
                  <a:lnTo>
                    <a:pt x="724442" y="661433"/>
                  </a:lnTo>
                  <a:lnTo>
                    <a:pt x="750480" y="625073"/>
                  </a:lnTo>
                  <a:lnTo>
                    <a:pt x="772468" y="585882"/>
                  </a:lnTo>
                  <a:lnTo>
                    <a:pt x="790100" y="544165"/>
                  </a:lnTo>
                  <a:lnTo>
                    <a:pt x="803072" y="500227"/>
                  </a:lnTo>
                  <a:lnTo>
                    <a:pt x="811079" y="454373"/>
                  </a:lnTo>
                  <a:lnTo>
                    <a:pt x="813816" y="406908"/>
                  </a:lnTo>
                  <a:lnTo>
                    <a:pt x="811079" y="359442"/>
                  </a:lnTo>
                  <a:lnTo>
                    <a:pt x="803072" y="313588"/>
                  </a:lnTo>
                  <a:lnTo>
                    <a:pt x="790100" y="269650"/>
                  </a:lnTo>
                  <a:lnTo>
                    <a:pt x="772468" y="227933"/>
                  </a:lnTo>
                  <a:lnTo>
                    <a:pt x="750480" y="188742"/>
                  </a:lnTo>
                  <a:lnTo>
                    <a:pt x="724442" y="152382"/>
                  </a:lnTo>
                  <a:lnTo>
                    <a:pt x="694658" y="119157"/>
                  </a:lnTo>
                  <a:lnTo>
                    <a:pt x="661433" y="89373"/>
                  </a:lnTo>
                  <a:lnTo>
                    <a:pt x="625073" y="63335"/>
                  </a:lnTo>
                  <a:lnTo>
                    <a:pt x="585882" y="41347"/>
                  </a:lnTo>
                  <a:lnTo>
                    <a:pt x="544165" y="23715"/>
                  </a:lnTo>
                  <a:lnTo>
                    <a:pt x="500227" y="10743"/>
                  </a:lnTo>
                  <a:lnTo>
                    <a:pt x="454373" y="2736"/>
                  </a:lnTo>
                  <a:lnTo>
                    <a:pt x="406908" y="0"/>
                  </a:lnTo>
                  <a:close/>
                </a:path>
              </a:pathLst>
            </a:custGeom>
            <a:solidFill>
              <a:srgbClr val="006FC0"/>
            </a:solidFill>
          </p:spPr>
          <p:txBody>
            <a:bodyPr wrap="square" lIns="0" tIns="0" rIns="0" bIns="0" rtlCol="0"/>
            <a:lstStyle/>
            <a:p>
              <a:endParaRPr/>
            </a:p>
          </p:txBody>
        </p:sp>
        <p:sp>
          <p:nvSpPr>
            <p:cNvPr id="12" name="object 12"/>
            <p:cNvSpPr/>
            <p:nvPr/>
          </p:nvSpPr>
          <p:spPr>
            <a:xfrm>
              <a:off x="5021580" y="1918716"/>
              <a:ext cx="814069" cy="814069"/>
            </a:xfrm>
            <a:custGeom>
              <a:avLst/>
              <a:gdLst/>
              <a:ahLst/>
              <a:cxnLst/>
              <a:rect l="l" t="t" r="r" b="b"/>
              <a:pathLst>
                <a:path w="814070" h="814069">
                  <a:moveTo>
                    <a:pt x="0" y="406908"/>
                  </a:moveTo>
                  <a:lnTo>
                    <a:pt x="2736" y="359442"/>
                  </a:lnTo>
                  <a:lnTo>
                    <a:pt x="10743" y="313588"/>
                  </a:lnTo>
                  <a:lnTo>
                    <a:pt x="23715" y="269650"/>
                  </a:lnTo>
                  <a:lnTo>
                    <a:pt x="41347" y="227933"/>
                  </a:lnTo>
                  <a:lnTo>
                    <a:pt x="63335" y="188742"/>
                  </a:lnTo>
                  <a:lnTo>
                    <a:pt x="89373" y="152382"/>
                  </a:lnTo>
                  <a:lnTo>
                    <a:pt x="119157" y="119157"/>
                  </a:lnTo>
                  <a:lnTo>
                    <a:pt x="152382" y="89373"/>
                  </a:lnTo>
                  <a:lnTo>
                    <a:pt x="188742" y="63335"/>
                  </a:lnTo>
                  <a:lnTo>
                    <a:pt x="227933" y="41347"/>
                  </a:lnTo>
                  <a:lnTo>
                    <a:pt x="269650" y="23715"/>
                  </a:lnTo>
                  <a:lnTo>
                    <a:pt x="313588" y="10743"/>
                  </a:lnTo>
                  <a:lnTo>
                    <a:pt x="359442" y="2736"/>
                  </a:lnTo>
                  <a:lnTo>
                    <a:pt x="406908" y="0"/>
                  </a:lnTo>
                  <a:lnTo>
                    <a:pt x="454373" y="2736"/>
                  </a:lnTo>
                  <a:lnTo>
                    <a:pt x="500227" y="10743"/>
                  </a:lnTo>
                  <a:lnTo>
                    <a:pt x="544165" y="23715"/>
                  </a:lnTo>
                  <a:lnTo>
                    <a:pt x="585882" y="41347"/>
                  </a:lnTo>
                  <a:lnTo>
                    <a:pt x="625073" y="63335"/>
                  </a:lnTo>
                  <a:lnTo>
                    <a:pt x="661433" y="89373"/>
                  </a:lnTo>
                  <a:lnTo>
                    <a:pt x="694658" y="119157"/>
                  </a:lnTo>
                  <a:lnTo>
                    <a:pt x="724442" y="152382"/>
                  </a:lnTo>
                  <a:lnTo>
                    <a:pt x="750480" y="188742"/>
                  </a:lnTo>
                  <a:lnTo>
                    <a:pt x="772468" y="227933"/>
                  </a:lnTo>
                  <a:lnTo>
                    <a:pt x="790100" y="269650"/>
                  </a:lnTo>
                  <a:lnTo>
                    <a:pt x="803072" y="313588"/>
                  </a:lnTo>
                  <a:lnTo>
                    <a:pt x="811079" y="359442"/>
                  </a:lnTo>
                  <a:lnTo>
                    <a:pt x="813816" y="406908"/>
                  </a:lnTo>
                  <a:lnTo>
                    <a:pt x="811079" y="454373"/>
                  </a:lnTo>
                  <a:lnTo>
                    <a:pt x="803072" y="500227"/>
                  </a:lnTo>
                  <a:lnTo>
                    <a:pt x="790100" y="544165"/>
                  </a:lnTo>
                  <a:lnTo>
                    <a:pt x="772468" y="585882"/>
                  </a:lnTo>
                  <a:lnTo>
                    <a:pt x="750480" y="625073"/>
                  </a:lnTo>
                  <a:lnTo>
                    <a:pt x="724442" y="661433"/>
                  </a:lnTo>
                  <a:lnTo>
                    <a:pt x="694658" y="694658"/>
                  </a:lnTo>
                  <a:lnTo>
                    <a:pt x="661433" y="724442"/>
                  </a:lnTo>
                  <a:lnTo>
                    <a:pt x="625073" y="750480"/>
                  </a:lnTo>
                  <a:lnTo>
                    <a:pt x="585882" y="772468"/>
                  </a:lnTo>
                  <a:lnTo>
                    <a:pt x="544165" y="790100"/>
                  </a:lnTo>
                  <a:lnTo>
                    <a:pt x="500227" y="803072"/>
                  </a:lnTo>
                  <a:lnTo>
                    <a:pt x="454373" y="811079"/>
                  </a:lnTo>
                  <a:lnTo>
                    <a:pt x="406908" y="813816"/>
                  </a:lnTo>
                  <a:lnTo>
                    <a:pt x="359442" y="811079"/>
                  </a:lnTo>
                  <a:lnTo>
                    <a:pt x="313588" y="803072"/>
                  </a:lnTo>
                  <a:lnTo>
                    <a:pt x="269650" y="790100"/>
                  </a:lnTo>
                  <a:lnTo>
                    <a:pt x="227933" y="772468"/>
                  </a:lnTo>
                  <a:lnTo>
                    <a:pt x="188742" y="750480"/>
                  </a:lnTo>
                  <a:lnTo>
                    <a:pt x="152382" y="724442"/>
                  </a:lnTo>
                  <a:lnTo>
                    <a:pt x="119157" y="694658"/>
                  </a:lnTo>
                  <a:lnTo>
                    <a:pt x="89373" y="661433"/>
                  </a:lnTo>
                  <a:lnTo>
                    <a:pt x="63335" y="625073"/>
                  </a:lnTo>
                  <a:lnTo>
                    <a:pt x="41347" y="585882"/>
                  </a:lnTo>
                  <a:lnTo>
                    <a:pt x="23715" y="544165"/>
                  </a:lnTo>
                  <a:lnTo>
                    <a:pt x="10743" y="500227"/>
                  </a:lnTo>
                  <a:lnTo>
                    <a:pt x="2736" y="454373"/>
                  </a:lnTo>
                  <a:lnTo>
                    <a:pt x="0" y="406908"/>
                  </a:lnTo>
                  <a:close/>
                </a:path>
              </a:pathLst>
            </a:custGeom>
            <a:ln w="12192">
              <a:solidFill>
                <a:srgbClr val="006FC0"/>
              </a:solidFill>
            </a:ln>
          </p:spPr>
          <p:txBody>
            <a:bodyPr wrap="square" lIns="0" tIns="0" rIns="0" bIns="0" rtlCol="0"/>
            <a:lstStyle/>
            <a:p>
              <a:endParaRPr/>
            </a:p>
          </p:txBody>
        </p:sp>
      </p:grpSp>
      <p:sp>
        <p:nvSpPr>
          <p:cNvPr id="13" name="object 13"/>
          <p:cNvSpPr/>
          <p:nvPr/>
        </p:nvSpPr>
        <p:spPr>
          <a:xfrm>
            <a:off x="5452109" y="2958845"/>
            <a:ext cx="5890260" cy="812800"/>
          </a:xfrm>
          <a:custGeom>
            <a:avLst/>
            <a:gdLst/>
            <a:ahLst/>
            <a:cxnLst/>
            <a:rect l="l" t="t" r="r" b="b"/>
            <a:pathLst>
              <a:path w="5890259" h="812800">
                <a:moveTo>
                  <a:pt x="5890260" y="812291"/>
                </a:moveTo>
                <a:lnTo>
                  <a:pt x="406273" y="812291"/>
                </a:lnTo>
                <a:lnTo>
                  <a:pt x="0" y="406145"/>
                </a:lnTo>
                <a:lnTo>
                  <a:pt x="406273" y="0"/>
                </a:lnTo>
                <a:lnTo>
                  <a:pt x="5890260" y="0"/>
                </a:lnTo>
                <a:lnTo>
                  <a:pt x="5890260" y="812291"/>
                </a:lnTo>
                <a:close/>
              </a:path>
            </a:pathLst>
          </a:custGeom>
          <a:ln w="50292">
            <a:solidFill>
              <a:srgbClr val="FF0000"/>
            </a:solidFill>
          </a:ln>
        </p:spPr>
        <p:txBody>
          <a:bodyPr wrap="square" lIns="0" tIns="0" rIns="0" bIns="0" rtlCol="0"/>
          <a:lstStyle/>
          <a:p>
            <a:endParaRPr/>
          </a:p>
        </p:txBody>
      </p:sp>
      <p:sp>
        <p:nvSpPr>
          <p:cNvPr id="14" name="object 14"/>
          <p:cNvSpPr txBox="1"/>
          <p:nvPr/>
        </p:nvSpPr>
        <p:spPr>
          <a:xfrm>
            <a:off x="6248527" y="3062985"/>
            <a:ext cx="4732020" cy="546735"/>
          </a:xfrm>
          <a:prstGeom prst="rect">
            <a:avLst/>
          </a:prstGeom>
        </p:spPr>
        <p:txBody>
          <a:bodyPr vert="horz" wrap="square" lIns="0" tIns="43815" rIns="0" bIns="0" rtlCol="0">
            <a:spAutoFit/>
          </a:bodyPr>
          <a:lstStyle/>
          <a:p>
            <a:pPr marL="842644" marR="5080" indent="-830580">
              <a:lnSpc>
                <a:spcPts val="1939"/>
              </a:lnSpc>
              <a:spcBef>
                <a:spcPts val="345"/>
              </a:spcBef>
            </a:pPr>
            <a:r>
              <a:rPr sz="1800" b="1" spc="-5" dirty="0">
                <a:latin typeface="Calibri"/>
                <a:cs typeface="Calibri"/>
              </a:rPr>
              <a:t>Прогнозе социально-экономического развития  муниципального</a:t>
            </a:r>
            <a:r>
              <a:rPr sz="1800" b="1" spc="-15" dirty="0">
                <a:latin typeface="Calibri"/>
                <a:cs typeface="Calibri"/>
              </a:rPr>
              <a:t> </a:t>
            </a:r>
            <a:r>
              <a:rPr sz="1800" b="1" dirty="0">
                <a:latin typeface="Calibri"/>
                <a:cs typeface="Calibri"/>
              </a:rPr>
              <a:t>образования</a:t>
            </a:r>
            <a:endParaRPr sz="1800">
              <a:latin typeface="Calibri"/>
              <a:cs typeface="Calibri"/>
            </a:endParaRPr>
          </a:p>
        </p:txBody>
      </p:sp>
      <p:grpSp>
        <p:nvGrpSpPr>
          <p:cNvPr id="15" name="object 15"/>
          <p:cNvGrpSpPr/>
          <p:nvPr/>
        </p:nvGrpSpPr>
        <p:grpSpPr>
          <a:xfrm>
            <a:off x="5038344" y="2951988"/>
            <a:ext cx="826135" cy="824865"/>
            <a:chOff x="5038344" y="2951988"/>
            <a:chExt cx="826135" cy="824865"/>
          </a:xfrm>
        </p:grpSpPr>
        <p:sp>
          <p:nvSpPr>
            <p:cNvPr id="16" name="object 16"/>
            <p:cNvSpPr/>
            <p:nvPr/>
          </p:nvSpPr>
          <p:spPr>
            <a:xfrm>
              <a:off x="5044440" y="2958084"/>
              <a:ext cx="814069" cy="812800"/>
            </a:xfrm>
            <a:custGeom>
              <a:avLst/>
              <a:gdLst/>
              <a:ahLst/>
              <a:cxnLst/>
              <a:rect l="l" t="t" r="r" b="b"/>
              <a:pathLst>
                <a:path w="814070" h="812800">
                  <a:moveTo>
                    <a:pt x="406908" y="0"/>
                  </a:moveTo>
                  <a:lnTo>
                    <a:pt x="359442" y="2732"/>
                  </a:lnTo>
                  <a:lnTo>
                    <a:pt x="313588" y="10727"/>
                  </a:lnTo>
                  <a:lnTo>
                    <a:pt x="269650" y="23680"/>
                  </a:lnTo>
                  <a:lnTo>
                    <a:pt x="227933" y="41285"/>
                  </a:lnTo>
                  <a:lnTo>
                    <a:pt x="188742" y="63238"/>
                  </a:lnTo>
                  <a:lnTo>
                    <a:pt x="152382" y="89233"/>
                  </a:lnTo>
                  <a:lnTo>
                    <a:pt x="119157" y="118967"/>
                  </a:lnTo>
                  <a:lnTo>
                    <a:pt x="89373" y="152133"/>
                  </a:lnTo>
                  <a:lnTo>
                    <a:pt x="63335" y="188427"/>
                  </a:lnTo>
                  <a:lnTo>
                    <a:pt x="41347" y="227544"/>
                  </a:lnTo>
                  <a:lnTo>
                    <a:pt x="23715" y="269180"/>
                  </a:lnTo>
                  <a:lnTo>
                    <a:pt x="10743" y="313028"/>
                  </a:lnTo>
                  <a:lnTo>
                    <a:pt x="2736" y="358785"/>
                  </a:lnTo>
                  <a:lnTo>
                    <a:pt x="0" y="406145"/>
                  </a:lnTo>
                  <a:lnTo>
                    <a:pt x="2736" y="453506"/>
                  </a:lnTo>
                  <a:lnTo>
                    <a:pt x="10743" y="499263"/>
                  </a:lnTo>
                  <a:lnTo>
                    <a:pt x="23715" y="543111"/>
                  </a:lnTo>
                  <a:lnTo>
                    <a:pt x="41347" y="584747"/>
                  </a:lnTo>
                  <a:lnTo>
                    <a:pt x="63335" y="623864"/>
                  </a:lnTo>
                  <a:lnTo>
                    <a:pt x="89373" y="660158"/>
                  </a:lnTo>
                  <a:lnTo>
                    <a:pt x="119157" y="693324"/>
                  </a:lnTo>
                  <a:lnTo>
                    <a:pt x="152382" y="723058"/>
                  </a:lnTo>
                  <a:lnTo>
                    <a:pt x="188742" y="749053"/>
                  </a:lnTo>
                  <a:lnTo>
                    <a:pt x="227933" y="771006"/>
                  </a:lnTo>
                  <a:lnTo>
                    <a:pt x="269650" y="788611"/>
                  </a:lnTo>
                  <a:lnTo>
                    <a:pt x="313588" y="801564"/>
                  </a:lnTo>
                  <a:lnTo>
                    <a:pt x="359442" y="809559"/>
                  </a:lnTo>
                  <a:lnTo>
                    <a:pt x="406908" y="812291"/>
                  </a:lnTo>
                  <a:lnTo>
                    <a:pt x="454373" y="809559"/>
                  </a:lnTo>
                  <a:lnTo>
                    <a:pt x="500227" y="801564"/>
                  </a:lnTo>
                  <a:lnTo>
                    <a:pt x="544165" y="788611"/>
                  </a:lnTo>
                  <a:lnTo>
                    <a:pt x="585882" y="771006"/>
                  </a:lnTo>
                  <a:lnTo>
                    <a:pt x="625073" y="749053"/>
                  </a:lnTo>
                  <a:lnTo>
                    <a:pt x="661433" y="723058"/>
                  </a:lnTo>
                  <a:lnTo>
                    <a:pt x="694658" y="693324"/>
                  </a:lnTo>
                  <a:lnTo>
                    <a:pt x="724442" y="660158"/>
                  </a:lnTo>
                  <a:lnTo>
                    <a:pt x="750480" y="623864"/>
                  </a:lnTo>
                  <a:lnTo>
                    <a:pt x="772468" y="584747"/>
                  </a:lnTo>
                  <a:lnTo>
                    <a:pt x="790100" y="543111"/>
                  </a:lnTo>
                  <a:lnTo>
                    <a:pt x="803072" y="499263"/>
                  </a:lnTo>
                  <a:lnTo>
                    <a:pt x="811079" y="453506"/>
                  </a:lnTo>
                  <a:lnTo>
                    <a:pt x="813815" y="406145"/>
                  </a:lnTo>
                  <a:lnTo>
                    <a:pt x="811079" y="358785"/>
                  </a:lnTo>
                  <a:lnTo>
                    <a:pt x="803072" y="313028"/>
                  </a:lnTo>
                  <a:lnTo>
                    <a:pt x="790100" y="269180"/>
                  </a:lnTo>
                  <a:lnTo>
                    <a:pt x="772468" y="227544"/>
                  </a:lnTo>
                  <a:lnTo>
                    <a:pt x="750480" y="188427"/>
                  </a:lnTo>
                  <a:lnTo>
                    <a:pt x="724442" y="152133"/>
                  </a:lnTo>
                  <a:lnTo>
                    <a:pt x="694658" y="118967"/>
                  </a:lnTo>
                  <a:lnTo>
                    <a:pt x="661433" y="89233"/>
                  </a:lnTo>
                  <a:lnTo>
                    <a:pt x="625073" y="63238"/>
                  </a:lnTo>
                  <a:lnTo>
                    <a:pt x="585882" y="41285"/>
                  </a:lnTo>
                  <a:lnTo>
                    <a:pt x="544165" y="23680"/>
                  </a:lnTo>
                  <a:lnTo>
                    <a:pt x="500227" y="10727"/>
                  </a:lnTo>
                  <a:lnTo>
                    <a:pt x="454373" y="2732"/>
                  </a:lnTo>
                  <a:lnTo>
                    <a:pt x="406908" y="0"/>
                  </a:lnTo>
                  <a:close/>
                </a:path>
              </a:pathLst>
            </a:custGeom>
            <a:solidFill>
              <a:srgbClr val="FF0000"/>
            </a:solidFill>
          </p:spPr>
          <p:txBody>
            <a:bodyPr wrap="square" lIns="0" tIns="0" rIns="0" bIns="0" rtlCol="0"/>
            <a:lstStyle/>
            <a:p>
              <a:endParaRPr/>
            </a:p>
          </p:txBody>
        </p:sp>
        <p:sp>
          <p:nvSpPr>
            <p:cNvPr id="17" name="object 17"/>
            <p:cNvSpPr/>
            <p:nvPr/>
          </p:nvSpPr>
          <p:spPr>
            <a:xfrm>
              <a:off x="5044440" y="2958084"/>
              <a:ext cx="814069" cy="812800"/>
            </a:xfrm>
            <a:custGeom>
              <a:avLst/>
              <a:gdLst/>
              <a:ahLst/>
              <a:cxnLst/>
              <a:rect l="l" t="t" r="r" b="b"/>
              <a:pathLst>
                <a:path w="814070" h="812800">
                  <a:moveTo>
                    <a:pt x="0" y="406145"/>
                  </a:moveTo>
                  <a:lnTo>
                    <a:pt x="2736" y="358785"/>
                  </a:lnTo>
                  <a:lnTo>
                    <a:pt x="10743" y="313028"/>
                  </a:lnTo>
                  <a:lnTo>
                    <a:pt x="23715" y="269180"/>
                  </a:lnTo>
                  <a:lnTo>
                    <a:pt x="41347" y="227544"/>
                  </a:lnTo>
                  <a:lnTo>
                    <a:pt x="63335" y="188427"/>
                  </a:lnTo>
                  <a:lnTo>
                    <a:pt x="89373" y="152133"/>
                  </a:lnTo>
                  <a:lnTo>
                    <a:pt x="119157" y="118967"/>
                  </a:lnTo>
                  <a:lnTo>
                    <a:pt x="152382" y="89233"/>
                  </a:lnTo>
                  <a:lnTo>
                    <a:pt x="188742" y="63238"/>
                  </a:lnTo>
                  <a:lnTo>
                    <a:pt x="227933" y="41285"/>
                  </a:lnTo>
                  <a:lnTo>
                    <a:pt x="269650" y="23680"/>
                  </a:lnTo>
                  <a:lnTo>
                    <a:pt x="313588" y="10727"/>
                  </a:lnTo>
                  <a:lnTo>
                    <a:pt x="359442" y="2732"/>
                  </a:lnTo>
                  <a:lnTo>
                    <a:pt x="406908" y="0"/>
                  </a:lnTo>
                  <a:lnTo>
                    <a:pt x="454373" y="2732"/>
                  </a:lnTo>
                  <a:lnTo>
                    <a:pt x="500227" y="10727"/>
                  </a:lnTo>
                  <a:lnTo>
                    <a:pt x="544165" y="23680"/>
                  </a:lnTo>
                  <a:lnTo>
                    <a:pt x="585882" y="41285"/>
                  </a:lnTo>
                  <a:lnTo>
                    <a:pt x="625073" y="63238"/>
                  </a:lnTo>
                  <a:lnTo>
                    <a:pt x="661433" y="89233"/>
                  </a:lnTo>
                  <a:lnTo>
                    <a:pt x="694658" y="118967"/>
                  </a:lnTo>
                  <a:lnTo>
                    <a:pt x="724442" y="152133"/>
                  </a:lnTo>
                  <a:lnTo>
                    <a:pt x="750480" y="188427"/>
                  </a:lnTo>
                  <a:lnTo>
                    <a:pt x="772468" y="227544"/>
                  </a:lnTo>
                  <a:lnTo>
                    <a:pt x="790100" y="269180"/>
                  </a:lnTo>
                  <a:lnTo>
                    <a:pt x="803072" y="313028"/>
                  </a:lnTo>
                  <a:lnTo>
                    <a:pt x="811079" y="358785"/>
                  </a:lnTo>
                  <a:lnTo>
                    <a:pt x="813815" y="406145"/>
                  </a:lnTo>
                  <a:lnTo>
                    <a:pt x="811079" y="453506"/>
                  </a:lnTo>
                  <a:lnTo>
                    <a:pt x="803072" y="499263"/>
                  </a:lnTo>
                  <a:lnTo>
                    <a:pt x="790100" y="543111"/>
                  </a:lnTo>
                  <a:lnTo>
                    <a:pt x="772468" y="584747"/>
                  </a:lnTo>
                  <a:lnTo>
                    <a:pt x="750480" y="623864"/>
                  </a:lnTo>
                  <a:lnTo>
                    <a:pt x="724442" y="660158"/>
                  </a:lnTo>
                  <a:lnTo>
                    <a:pt x="694658" y="693324"/>
                  </a:lnTo>
                  <a:lnTo>
                    <a:pt x="661433" y="723058"/>
                  </a:lnTo>
                  <a:lnTo>
                    <a:pt x="625073" y="749053"/>
                  </a:lnTo>
                  <a:lnTo>
                    <a:pt x="585882" y="771006"/>
                  </a:lnTo>
                  <a:lnTo>
                    <a:pt x="544165" y="788611"/>
                  </a:lnTo>
                  <a:lnTo>
                    <a:pt x="500227" y="801564"/>
                  </a:lnTo>
                  <a:lnTo>
                    <a:pt x="454373" y="809559"/>
                  </a:lnTo>
                  <a:lnTo>
                    <a:pt x="406908" y="812291"/>
                  </a:lnTo>
                  <a:lnTo>
                    <a:pt x="359442" y="809559"/>
                  </a:lnTo>
                  <a:lnTo>
                    <a:pt x="313588" y="801564"/>
                  </a:lnTo>
                  <a:lnTo>
                    <a:pt x="269650" y="788611"/>
                  </a:lnTo>
                  <a:lnTo>
                    <a:pt x="227933" y="771006"/>
                  </a:lnTo>
                  <a:lnTo>
                    <a:pt x="188742" y="749053"/>
                  </a:lnTo>
                  <a:lnTo>
                    <a:pt x="152382" y="723058"/>
                  </a:lnTo>
                  <a:lnTo>
                    <a:pt x="119157" y="693324"/>
                  </a:lnTo>
                  <a:lnTo>
                    <a:pt x="89373" y="660158"/>
                  </a:lnTo>
                  <a:lnTo>
                    <a:pt x="63335" y="623864"/>
                  </a:lnTo>
                  <a:lnTo>
                    <a:pt x="41347" y="584747"/>
                  </a:lnTo>
                  <a:lnTo>
                    <a:pt x="23715" y="543111"/>
                  </a:lnTo>
                  <a:lnTo>
                    <a:pt x="10743" y="499263"/>
                  </a:lnTo>
                  <a:lnTo>
                    <a:pt x="2736" y="453506"/>
                  </a:lnTo>
                  <a:lnTo>
                    <a:pt x="0" y="406145"/>
                  </a:lnTo>
                  <a:close/>
                </a:path>
              </a:pathLst>
            </a:custGeom>
            <a:ln w="12192">
              <a:solidFill>
                <a:srgbClr val="FF0000"/>
              </a:solidFill>
            </a:ln>
          </p:spPr>
          <p:txBody>
            <a:bodyPr wrap="square" lIns="0" tIns="0" rIns="0" bIns="0" rtlCol="0"/>
            <a:lstStyle/>
            <a:p>
              <a:endParaRPr/>
            </a:p>
          </p:txBody>
        </p:sp>
      </p:grpSp>
      <p:sp>
        <p:nvSpPr>
          <p:cNvPr id="18" name="object 18"/>
          <p:cNvSpPr/>
          <p:nvPr/>
        </p:nvSpPr>
        <p:spPr>
          <a:xfrm>
            <a:off x="5452109" y="4014978"/>
            <a:ext cx="5890260" cy="812800"/>
          </a:xfrm>
          <a:custGeom>
            <a:avLst/>
            <a:gdLst/>
            <a:ahLst/>
            <a:cxnLst/>
            <a:rect l="l" t="t" r="r" b="b"/>
            <a:pathLst>
              <a:path w="5890259" h="812800">
                <a:moveTo>
                  <a:pt x="5890260" y="812292"/>
                </a:moveTo>
                <a:lnTo>
                  <a:pt x="406273" y="812292"/>
                </a:lnTo>
                <a:lnTo>
                  <a:pt x="0" y="406146"/>
                </a:lnTo>
                <a:lnTo>
                  <a:pt x="406273" y="0"/>
                </a:lnTo>
                <a:lnTo>
                  <a:pt x="5890260" y="0"/>
                </a:lnTo>
                <a:lnTo>
                  <a:pt x="5890260" y="812292"/>
                </a:lnTo>
                <a:close/>
              </a:path>
            </a:pathLst>
          </a:custGeom>
          <a:ln w="50292">
            <a:solidFill>
              <a:srgbClr val="A4A4A4"/>
            </a:solidFill>
          </a:ln>
        </p:spPr>
        <p:txBody>
          <a:bodyPr wrap="square" lIns="0" tIns="0" rIns="0" bIns="0" rtlCol="0"/>
          <a:lstStyle/>
          <a:p>
            <a:endParaRPr/>
          </a:p>
        </p:txBody>
      </p:sp>
      <p:sp>
        <p:nvSpPr>
          <p:cNvPr id="19" name="object 19"/>
          <p:cNvSpPr txBox="1"/>
          <p:nvPr/>
        </p:nvSpPr>
        <p:spPr>
          <a:xfrm>
            <a:off x="6951091" y="4224020"/>
            <a:ext cx="3309620" cy="330835"/>
          </a:xfrm>
          <a:prstGeom prst="rect">
            <a:avLst/>
          </a:prstGeom>
        </p:spPr>
        <p:txBody>
          <a:bodyPr vert="horz" wrap="square" lIns="0" tIns="12700" rIns="0" bIns="0" rtlCol="0">
            <a:spAutoFit/>
          </a:bodyPr>
          <a:lstStyle/>
          <a:p>
            <a:pPr marL="12700">
              <a:lnSpc>
                <a:spcPct val="100000"/>
              </a:lnSpc>
              <a:spcBef>
                <a:spcPts val="100"/>
              </a:spcBef>
            </a:pPr>
            <a:r>
              <a:rPr sz="2000" b="1" dirty="0">
                <a:latin typeface="Calibri"/>
                <a:cs typeface="Calibri"/>
              </a:rPr>
              <a:t>Муниципальных</a:t>
            </a:r>
            <a:r>
              <a:rPr sz="2000" b="1" spc="-95" dirty="0">
                <a:latin typeface="Calibri"/>
                <a:cs typeface="Calibri"/>
              </a:rPr>
              <a:t> </a:t>
            </a:r>
            <a:r>
              <a:rPr sz="2000" b="1" spc="-5" dirty="0">
                <a:latin typeface="Calibri"/>
                <a:cs typeface="Calibri"/>
              </a:rPr>
              <a:t>программах</a:t>
            </a:r>
            <a:endParaRPr sz="2000">
              <a:latin typeface="Calibri"/>
              <a:cs typeface="Calibri"/>
            </a:endParaRPr>
          </a:p>
        </p:txBody>
      </p:sp>
      <p:grpSp>
        <p:nvGrpSpPr>
          <p:cNvPr id="20" name="object 20"/>
          <p:cNvGrpSpPr/>
          <p:nvPr/>
        </p:nvGrpSpPr>
        <p:grpSpPr>
          <a:xfrm>
            <a:off x="5038344" y="4008120"/>
            <a:ext cx="826135" cy="824865"/>
            <a:chOff x="5038344" y="4008120"/>
            <a:chExt cx="826135" cy="824865"/>
          </a:xfrm>
        </p:grpSpPr>
        <p:sp>
          <p:nvSpPr>
            <p:cNvPr id="21" name="object 21"/>
            <p:cNvSpPr/>
            <p:nvPr/>
          </p:nvSpPr>
          <p:spPr>
            <a:xfrm>
              <a:off x="5044440" y="4014216"/>
              <a:ext cx="814069" cy="812800"/>
            </a:xfrm>
            <a:custGeom>
              <a:avLst/>
              <a:gdLst/>
              <a:ahLst/>
              <a:cxnLst/>
              <a:rect l="l" t="t" r="r" b="b"/>
              <a:pathLst>
                <a:path w="814070" h="812800">
                  <a:moveTo>
                    <a:pt x="406908" y="0"/>
                  </a:moveTo>
                  <a:lnTo>
                    <a:pt x="359442" y="2732"/>
                  </a:lnTo>
                  <a:lnTo>
                    <a:pt x="313588" y="10727"/>
                  </a:lnTo>
                  <a:lnTo>
                    <a:pt x="269650" y="23680"/>
                  </a:lnTo>
                  <a:lnTo>
                    <a:pt x="227933" y="41285"/>
                  </a:lnTo>
                  <a:lnTo>
                    <a:pt x="188742" y="63238"/>
                  </a:lnTo>
                  <a:lnTo>
                    <a:pt x="152382" y="89233"/>
                  </a:lnTo>
                  <a:lnTo>
                    <a:pt x="119157" y="118967"/>
                  </a:lnTo>
                  <a:lnTo>
                    <a:pt x="89373" y="152133"/>
                  </a:lnTo>
                  <a:lnTo>
                    <a:pt x="63335" y="188427"/>
                  </a:lnTo>
                  <a:lnTo>
                    <a:pt x="41347" y="227544"/>
                  </a:lnTo>
                  <a:lnTo>
                    <a:pt x="23715" y="269180"/>
                  </a:lnTo>
                  <a:lnTo>
                    <a:pt x="10743" y="313028"/>
                  </a:lnTo>
                  <a:lnTo>
                    <a:pt x="2736" y="358785"/>
                  </a:lnTo>
                  <a:lnTo>
                    <a:pt x="0" y="406145"/>
                  </a:lnTo>
                  <a:lnTo>
                    <a:pt x="2736" y="453506"/>
                  </a:lnTo>
                  <a:lnTo>
                    <a:pt x="10743" y="499263"/>
                  </a:lnTo>
                  <a:lnTo>
                    <a:pt x="23715" y="543111"/>
                  </a:lnTo>
                  <a:lnTo>
                    <a:pt x="41347" y="584747"/>
                  </a:lnTo>
                  <a:lnTo>
                    <a:pt x="63335" y="623864"/>
                  </a:lnTo>
                  <a:lnTo>
                    <a:pt x="89373" y="660158"/>
                  </a:lnTo>
                  <a:lnTo>
                    <a:pt x="119157" y="693324"/>
                  </a:lnTo>
                  <a:lnTo>
                    <a:pt x="152382" y="723058"/>
                  </a:lnTo>
                  <a:lnTo>
                    <a:pt x="188742" y="749053"/>
                  </a:lnTo>
                  <a:lnTo>
                    <a:pt x="227933" y="771006"/>
                  </a:lnTo>
                  <a:lnTo>
                    <a:pt x="269650" y="788611"/>
                  </a:lnTo>
                  <a:lnTo>
                    <a:pt x="313588" y="801564"/>
                  </a:lnTo>
                  <a:lnTo>
                    <a:pt x="359442" y="809559"/>
                  </a:lnTo>
                  <a:lnTo>
                    <a:pt x="406908" y="812291"/>
                  </a:lnTo>
                  <a:lnTo>
                    <a:pt x="454373" y="809559"/>
                  </a:lnTo>
                  <a:lnTo>
                    <a:pt x="500227" y="801564"/>
                  </a:lnTo>
                  <a:lnTo>
                    <a:pt x="544165" y="788611"/>
                  </a:lnTo>
                  <a:lnTo>
                    <a:pt x="585882" y="771006"/>
                  </a:lnTo>
                  <a:lnTo>
                    <a:pt x="625073" y="749053"/>
                  </a:lnTo>
                  <a:lnTo>
                    <a:pt x="661433" y="723058"/>
                  </a:lnTo>
                  <a:lnTo>
                    <a:pt x="694658" y="693324"/>
                  </a:lnTo>
                  <a:lnTo>
                    <a:pt x="724442" y="660158"/>
                  </a:lnTo>
                  <a:lnTo>
                    <a:pt x="750480" y="623864"/>
                  </a:lnTo>
                  <a:lnTo>
                    <a:pt x="772468" y="584747"/>
                  </a:lnTo>
                  <a:lnTo>
                    <a:pt x="790100" y="543111"/>
                  </a:lnTo>
                  <a:lnTo>
                    <a:pt x="803072" y="499263"/>
                  </a:lnTo>
                  <a:lnTo>
                    <a:pt x="811079" y="453506"/>
                  </a:lnTo>
                  <a:lnTo>
                    <a:pt x="813815" y="406145"/>
                  </a:lnTo>
                  <a:lnTo>
                    <a:pt x="811079" y="358785"/>
                  </a:lnTo>
                  <a:lnTo>
                    <a:pt x="803072" y="313028"/>
                  </a:lnTo>
                  <a:lnTo>
                    <a:pt x="790100" y="269180"/>
                  </a:lnTo>
                  <a:lnTo>
                    <a:pt x="772468" y="227544"/>
                  </a:lnTo>
                  <a:lnTo>
                    <a:pt x="750480" y="188427"/>
                  </a:lnTo>
                  <a:lnTo>
                    <a:pt x="724442" y="152133"/>
                  </a:lnTo>
                  <a:lnTo>
                    <a:pt x="694658" y="118967"/>
                  </a:lnTo>
                  <a:lnTo>
                    <a:pt x="661433" y="89233"/>
                  </a:lnTo>
                  <a:lnTo>
                    <a:pt x="625073" y="63238"/>
                  </a:lnTo>
                  <a:lnTo>
                    <a:pt x="585882" y="41285"/>
                  </a:lnTo>
                  <a:lnTo>
                    <a:pt x="544165" y="23680"/>
                  </a:lnTo>
                  <a:lnTo>
                    <a:pt x="500227" y="10727"/>
                  </a:lnTo>
                  <a:lnTo>
                    <a:pt x="454373" y="2732"/>
                  </a:lnTo>
                  <a:lnTo>
                    <a:pt x="406908" y="0"/>
                  </a:lnTo>
                  <a:close/>
                </a:path>
              </a:pathLst>
            </a:custGeom>
            <a:solidFill>
              <a:srgbClr val="A4A4A4"/>
            </a:solidFill>
          </p:spPr>
          <p:txBody>
            <a:bodyPr wrap="square" lIns="0" tIns="0" rIns="0" bIns="0" rtlCol="0"/>
            <a:lstStyle/>
            <a:p>
              <a:endParaRPr/>
            </a:p>
          </p:txBody>
        </p:sp>
        <p:sp>
          <p:nvSpPr>
            <p:cNvPr id="22" name="object 22"/>
            <p:cNvSpPr/>
            <p:nvPr/>
          </p:nvSpPr>
          <p:spPr>
            <a:xfrm>
              <a:off x="5044440" y="4014216"/>
              <a:ext cx="814069" cy="812800"/>
            </a:xfrm>
            <a:custGeom>
              <a:avLst/>
              <a:gdLst/>
              <a:ahLst/>
              <a:cxnLst/>
              <a:rect l="l" t="t" r="r" b="b"/>
              <a:pathLst>
                <a:path w="814070" h="812800">
                  <a:moveTo>
                    <a:pt x="0" y="406145"/>
                  </a:moveTo>
                  <a:lnTo>
                    <a:pt x="2736" y="358785"/>
                  </a:lnTo>
                  <a:lnTo>
                    <a:pt x="10743" y="313028"/>
                  </a:lnTo>
                  <a:lnTo>
                    <a:pt x="23715" y="269180"/>
                  </a:lnTo>
                  <a:lnTo>
                    <a:pt x="41347" y="227544"/>
                  </a:lnTo>
                  <a:lnTo>
                    <a:pt x="63335" y="188427"/>
                  </a:lnTo>
                  <a:lnTo>
                    <a:pt x="89373" y="152133"/>
                  </a:lnTo>
                  <a:lnTo>
                    <a:pt x="119157" y="118967"/>
                  </a:lnTo>
                  <a:lnTo>
                    <a:pt x="152382" y="89233"/>
                  </a:lnTo>
                  <a:lnTo>
                    <a:pt x="188742" y="63238"/>
                  </a:lnTo>
                  <a:lnTo>
                    <a:pt x="227933" y="41285"/>
                  </a:lnTo>
                  <a:lnTo>
                    <a:pt x="269650" y="23680"/>
                  </a:lnTo>
                  <a:lnTo>
                    <a:pt x="313588" y="10727"/>
                  </a:lnTo>
                  <a:lnTo>
                    <a:pt x="359442" y="2732"/>
                  </a:lnTo>
                  <a:lnTo>
                    <a:pt x="406908" y="0"/>
                  </a:lnTo>
                  <a:lnTo>
                    <a:pt x="454373" y="2732"/>
                  </a:lnTo>
                  <a:lnTo>
                    <a:pt x="500227" y="10727"/>
                  </a:lnTo>
                  <a:lnTo>
                    <a:pt x="544165" y="23680"/>
                  </a:lnTo>
                  <a:lnTo>
                    <a:pt x="585882" y="41285"/>
                  </a:lnTo>
                  <a:lnTo>
                    <a:pt x="625073" y="63238"/>
                  </a:lnTo>
                  <a:lnTo>
                    <a:pt x="661433" y="89233"/>
                  </a:lnTo>
                  <a:lnTo>
                    <a:pt x="694658" y="118967"/>
                  </a:lnTo>
                  <a:lnTo>
                    <a:pt x="724442" y="152133"/>
                  </a:lnTo>
                  <a:lnTo>
                    <a:pt x="750480" y="188427"/>
                  </a:lnTo>
                  <a:lnTo>
                    <a:pt x="772468" y="227544"/>
                  </a:lnTo>
                  <a:lnTo>
                    <a:pt x="790100" y="269180"/>
                  </a:lnTo>
                  <a:lnTo>
                    <a:pt x="803072" y="313028"/>
                  </a:lnTo>
                  <a:lnTo>
                    <a:pt x="811079" y="358785"/>
                  </a:lnTo>
                  <a:lnTo>
                    <a:pt x="813815" y="406145"/>
                  </a:lnTo>
                  <a:lnTo>
                    <a:pt x="811079" y="453506"/>
                  </a:lnTo>
                  <a:lnTo>
                    <a:pt x="803072" y="499263"/>
                  </a:lnTo>
                  <a:lnTo>
                    <a:pt x="790100" y="543111"/>
                  </a:lnTo>
                  <a:lnTo>
                    <a:pt x="772468" y="584747"/>
                  </a:lnTo>
                  <a:lnTo>
                    <a:pt x="750480" y="623864"/>
                  </a:lnTo>
                  <a:lnTo>
                    <a:pt x="724442" y="660158"/>
                  </a:lnTo>
                  <a:lnTo>
                    <a:pt x="694658" y="693324"/>
                  </a:lnTo>
                  <a:lnTo>
                    <a:pt x="661433" y="723058"/>
                  </a:lnTo>
                  <a:lnTo>
                    <a:pt x="625073" y="749053"/>
                  </a:lnTo>
                  <a:lnTo>
                    <a:pt x="585882" y="771006"/>
                  </a:lnTo>
                  <a:lnTo>
                    <a:pt x="544165" y="788611"/>
                  </a:lnTo>
                  <a:lnTo>
                    <a:pt x="500227" y="801564"/>
                  </a:lnTo>
                  <a:lnTo>
                    <a:pt x="454373" y="809559"/>
                  </a:lnTo>
                  <a:lnTo>
                    <a:pt x="406908" y="812291"/>
                  </a:lnTo>
                  <a:lnTo>
                    <a:pt x="359442" y="809559"/>
                  </a:lnTo>
                  <a:lnTo>
                    <a:pt x="313588" y="801564"/>
                  </a:lnTo>
                  <a:lnTo>
                    <a:pt x="269650" y="788611"/>
                  </a:lnTo>
                  <a:lnTo>
                    <a:pt x="227933" y="771006"/>
                  </a:lnTo>
                  <a:lnTo>
                    <a:pt x="188742" y="749053"/>
                  </a:lnTo>
                  <a:lnTo>
                    <a:pt x="152382" y="723058"/>
                  </a:lnTo>
                  <a:lnTo>
                    <a:pt x="119157" y="693324"/>
                  </a:lnTo>
                  <a:lnTo>
                    <a:pt x="89373" y="660158"/>
                  </a:lnTo>
                  <a:lnTo>
                    <a:pt x="63335" y="623864"/>
                  </a:lnTo>
                  <a:lnTo>
                    <a:pt x="41347" y="584747"/>
                  </a:lnTo>
                  <a:lnTo>
                    <a:pt x="23715" y="543111"/>
                  </a:lnTo>
                  <a:lnTo>
                    <a:pt x="10743" y="499263"/>
                  </a:lnTo>
                  <a:lnTo>
                    <a:pt x="2736" y="453506"/>
                  </a:lnTo>
                  <a:lnTo>
                    <a:pt x="0" y="406145"/>
                  </a:lnTo>
                  <a:close/>
                </a:path>
              </a:pathLst>
            </a:custGeom>
            <a:ln w="12192">
              <a:solidFill>
                <a:srgbClr val="A4A4A4"/>
              </a:solidFill>
            </a:ln>
          </p:spPr>
          <p:txBody>
            <a:bodyPr wrap="square" lIns="0" tIns="0" rIns="0" bIns="0" rtlCol="0"/>
            <a:lstStyle/>
            <a:p>
              <a:endParaRPr/>
            </a:p>
          </p:txBody>
        </p:sp>
      </p:grpSp>
      <p:sp>
        <p:nvSpPr>
          <p:cNvPr id="23" name="object 23"/>
          <p:cNvSpPr/>
          <p:nvPr/>
        </p:nvSpPr>
        <p:spPr>
          <a:xfrm>
            <a:off x="5452109" y="5032319"/>
            <a:ext cx="5890260" cy="942340"/>
          </a:xfrm>
          <a:custGeom>
            <a:avLst/>
            <a:gdLst/>
            <a:ahLst/>
            <a:cxnLst/>
            <a:rect l="l" t="t" r="r" b="b"/>
            <a:pathLst>
              <a:path w="5890259" h="942339">
                <a:moveTo>
                  <a:pt x="5890260" y="941832"/>
                </a:moveTo>
                <a:lnTo>
                  <a:pt x="470915" y="941832"/>
                </a:lnTo>
                <a:lnTo>
                  <a:pt x="0" y="470916"/>
                </a:lnTo>
                <a:lnTo>
                  <a:pt x="470915" y="0"/>
                </a:lnTo>
                <a:lnTo>
                  <a:pt x="5890260" y="0"/>
                </a:lnTo>
                <a:lnTo>
                  <a:pt x="5890260" y="941832"/>
                </a:lnTo>
                <a:close/>
              </a:path>
            </a:pathLst>
          </a:custGeom>
          <a:ln w="50292">
            <a:solidFill>
              <a:srgbClr val="FFC000"/>
            </a:solidFill>
          </a:ln>
        </p:spPr>
        <p:txBody>
          <a:bodyPr wrap="square" lIns="0" tIns="0" rIns="0" bIns="0" rtlCol="0"/>
          <a:lstStyle/>
          <a:p>
            <a:endParaRPr/>
          </a:p>
        </p:txBody>
      </p:sp>
      <p:sp>
        <p:nvSpPr>
          <p:cNvPr id="24" name="object 24"/>
          <p:cNvSpPr txBox="1"/>
          <p:nvPr/>
        </p:nvSpPr>
        <p:spPr>
          <a:xfrm>
            <a:off x="6261353" y="5115559"/>
            <a:ext cx="4739005" cy="793750"/>
          </a:xfrm>
          <a:prstGeom prst="rect">
            <a:avLst/>
          </a:prstGeom>
        </p:spPr>
        <p:txBody>
          <a:bodyPr vert="horz" wrap="square" lIns="0" tIns="43815" rIns="0" bIns="0" rtlCol="0">
            <a:spAutoFit/>
          </a:bodyPr>
          <a:lstStyle/>
          <a:p>
            <a:pPr marL="12700" marR="5080" algn="ctr">
              <a:lnSpc>
                <a:spcPts val="1939"/>
              </a:lnSpc>
              <a:spcBef>
                <a:spcPts val="345"/>
              </a:spcBef>
            </a:pPr>
            <a:r>
              <a:rPr sz="1800" b="1" dirty="0">
                <a:latin typeface="Calibri"/>
                <a:cs typeface="Calibri"/>
              </a:rPr>
              <a:t>Ведомственных целевых </a:t>
            </a:r>
            <a:r>
              <a:rPr sz="1800" b="1" spc="-5" dirty="0">
                <a:latin typeface="Calibri"/>
                <a:cs typeface="Calibri"/>
              </a:rPr>
              <a:t>программах </a:t>
            </a:r>
            <a:r>
              <a:rPr sz="1800" b="1" dirty="0">
                <a:latin typeface="Calibri"/>
                <a:cs typeface="Calibri"/>
              </a:rPr>
              <a:t>и</a:t>
            </a:r>
            <a:r>
              <a:rPr sz="1800" b="1" spc="-90" dirty="0">
                <a:latin typeface="Calibri"/>
                <a:cs typeface="Calibri"/>
              </a:rPr>
              <a:t> </a:t>
            </a:r>
            <a:r>
              <a:rPr sz="1800" b="1" spc="-5" dirty="0">
                <a:latin typeface="Calibri"/>
                <a:cs typeface="Calibri"/>
              </a:rPr>
              <a:t>планах  мероприятий по </a:t>
            </a:r>
            <a:r>
              <a:rPr sz="1800" b="1" dirty="0">
                <a:latin typeface="Calibri"/>
                <a:cs typeface="Calibri"/>
              </a:rPr>
              <a:t>непрограммным </a:t>
            </a:r>
            <a:r>
              <a:rPr sz="1800" b="1" spc="-5" dirty="0">
                <a:latin typeface="Calibri"/>
                <a:cs typeface="Calibri"/>
              </a:rPr>
              <a:t>расходам  местного</a:t>
            </a:r>
            <a:r>
              <a:rPr sz="1800" b="1" spc="-25" dirty="0">
                <a:latin typeface="Calibri"/>
                <a:cs typeface="Calibri"/>
              </a:rPr>
              <a:t> </a:t>
            </a:r>
            <a:r>
              <a:rPr sz="1800" b="1" spc="-5" dirty="0">
                <a:latin typeface="Calibri"/>
                <a:cs typeface="Calibri"/>
              </a:rPr>
              <a:t>бюджета</a:t>
            </a:r>
            <a:endParaRPr sz="1800">
              <a:latin typeface="Calibri"/>
              <a:cs typeface="Calibri"/>
            </a:endParaRPr>
          </a:p>
        </p:txBody>
      </p:sp>
      <p:grpSp>
        <p:nvGrpSpPr>
          <p:cNvPr id="25" name="object 25"/>
          <p:cNvGrpSpPr/>
          <p:nvPr/>
        </p:nvGrpSpPr>
        <p:grpSpPr>
          <a:xfrm>
            <a:off x="5038344" y="5128259"/>
            <a:ext cx="826135" cy="824865"/>
            <a:chOff x="5038344" y="5128259"/>
            <a:chExt cx="826135" cy="824865"/>
          </a:xfrm>
        </p:grpSpPr>
        <p:sp>
          <p:nvSpPr>
            <p:cNvPr id="26" name="object 26"/>
            <p:cNvSpPr/>
            <p:nvPr/>
          </p:nvSpPr>
          <p:spPr>
            <a:xfrm>
              <a:off x="5044440" y="5134355"/>
              <a:ext cx="814069" cy="812800"/>
            </a:xfrm>
            <a:custGeom>
              <a:avLst/>
              <a:gdLst/>
              <a:ahLst/>
              <a:cxnLst/>
              <a:rect l="l" t="t" r="r" b="b"/>
              <a:pathLst>
                <a:path w="814070" h="812800">
                  <a:moveTo>
                    <a:pt x="406908" y="0"/>
                  </a:moveTo>
                  <a:lnTo>
                    <a:pt x="359442" y="2732"/>
                  </a:lnTo>
                  <a:lnTo>
                    <a:pt x="313588" y="10727"/>
                  </a:lnTo>
                  <a:lnTo>
                    <a:pt x="269650" y="23680"/>
                  </a:lnTo>
                  <a:lnTo>
                    <a:pt x="227933" y="41285"/>
                  </a:lnTo>
                  <a:lnTo>
                    <a:pt x="188742" y="63238"/>
                  </a:lnTo>
                  <a:lnTo>
                    <a:pt x="152382" y="89233"/>
                  </a:lnTo>
                  <a:lnTo>
                    <a:pt x="119157" y="118967"/>
                  </a:lnTo>
                  <a:lnTo>
                    <a:pt x="89373" y="152133"/>
                  </a:lnTo>
                  <a:lnTo>
                    <a:pt x="63335" y="188427"/>
                  </a:lnTo>
                  <a:lnTo>
                    <a:pt x="41347" y="227544"/>
                  </a:lnTo>
                  <a:lnTo>
                    <a:pt x="23715" y="269180"/>
                  </a:lnTo>
                  <a:lnTo>
                    <a:pt x="10743" y="313028"/>
                  </a:lnTo>
                  <a:lnTo>
                    <a:pt x="2736" y="358785"/>
                  </a:lnTo>
                  <a:lnTo>
                    <a:pt x="0" y="406146"/>
                  </a:lnTo>
                  <a:lnTo>
                    <a:pt x="2736" y="453511"/>
                  </a:lnTo>
                  <a:lnTo>
                    <a:pt x="10743" y="499271"/>
                  </a:lnTo>
                  <a:lnTo>
                    <a:pt x="23715" y="543121"/>
                  </a:lnTo>
                  <a:lnTo>
                    <a:pt x="41347" y="584758"/>
                  </a:lnTo>
                  <a:lnTo>
                    <a:pt x="63335" y="623875"/>
                  </a:lnTo>
                  <a:lnTo>
                    <a:pt x="89373" y="660169"/>
                  </a:lnTo>
                  <a:lnTo>
                    <a:pt x="119157" y="693334"/>
                  </a:lnTo>
                  <a:lnTo>
                    <a:pt x="152382" y="723066"/>
                  </a:lnTo>
                  <a:lnTo>
                    <a:pt x="188742" y="749059"/>
                  </a:lnTo>
                  <a:lnTo>
                    <a:pt x="227933" y="771010"/>
                  </a:lnTo>
                  <a:lnTo>
                    <a:pt x="269650" y="788614"/>
                  </a:lnTo>
                  <a:lnTo>
                    <a:pt x="313588" y="801565"/>
                  </a:lnTo>
                  <a:lnTo>
                    <a:pt x="359442" y="809559"/>
                  </a:lnTo>
                  <a:lnTo>
                    <a:pt x="406908" y="812292"/>
                  </a:lnTo>
                  <a:lnTo>
                    <a:pt x="454373" y="809559"/>
                  </a:lnTo>
                  <a:lnTo>
                    <a:pt x="500227" y="801565"/>
                  </a:lnTo>
                  <a:lnTo>
                    <a:pt x="544165" y="788614"/>
                  </a:lnTo>
                  <a:lnTo>
                    <a:pt x="585882" y="771010"/>
                  </a:lnTo>
                  <a:lnTo>
                    <a:pt x="625073" y="749059"/>
                  </a:lnTo>
                  <a:lnTo>
                    <a:pt x="661433" y="723066"/>
                  </a:lnTo>
                  <a:lnTo>
                    <a:pt x="694658" y="693334"/>
                  </a:lnTo>
                  <a:lnTo>
                    <a:pt x="724442" y="660169"/>
                  </a:lnTo>
                  <a:lnTo>
                    <a:pt x="750480" y="623875"/>
                  </a:lnTo>
                  <a:lnTo>
                    <a:pt x="772468" y="584758"/>
                  </a:lnTo>
                  <a:lnTo>
                    <a:pt x="790100" y="543121"/>
                  </a:lnTo>
                  <a:lnTo>
                    <a:pt x="803072" y="499271"/>
                  </a:lnTo>
                  <a:lnTo>
                    <a:pt x="811079" y="453511"/>
                  </a:lnTo>
                  <a:lnTo>
                    <a:pt x="813815" y="406146"/>
                  </a:lnTo>
                  <a:lnTo>
                    <a:pt x="811079" y="358785"/>
                  </a:lnTo>
                  <a:lnTo>
                    <a:pt x="803072" y="313028"/>
                  </a:lnTo>
                  <a:lnTo>
                    <a:pt x="790100" y="269180"/>
                  </a:lnTo>
                  <a:lnTo>
                    <a:pt x="772468" y="227544"/>
                  </a:lnTo>
                  <a:lnTo>
                    <a:pt x="750480" y="188427"/>
                  </a:lnTo>
                  <a:lnTo>
                    <a:pt x="724442" y="152133"/>
                  </a:lnTo>
                  <a:lnTo>
                    <a:pt x="694658" y="118967"/>
                  </a:lnTo>
                  <a:lnTo>
                    <a:pt x="661433" y="89233"/>
                  </a:lnTo>
                  <a:lnTo>
                    <a:pt x="625073" y="63238"/>
                  </a:lnTo>
                  <a:lnTo>
                    <a:pt x="585882" y="41285"/>
                  </a:lnTo>
                  <a:lnTo>
                    <a:pt x="544165" y="23680"/>
                  </a:lnTo>
                  <a:lnTo>
                    <a:pt x="500227" y="10727"/>
                  </a:lnTo>
                  <a:lnTo>
                    <a:pt x="454373" y="2732"/>
                  </a:lnTo>
                  <a:lnTo>
                    <a:pt x="406908" y="0"/>
                  </a:lnTo>
                  <a:close/>
                </a:path>
              </a:pathLst>
            </a:custGeom>
            <a:solidFill>
              <a:srgbClr val="FFC000"/>
            </a:solidFill>
          </p:spPr>
          <p:txBody>
            <a:bodyPr wrap="square" lIns="0" tIns="0" rIns="0" bIns="0" rtlCol="0"/>
            <a:lstStyle/>
            <a:p>
              <a:endParaRPr/>
            </a:p>
          </p:txBody>
        </p:sp>
        <p:sp>
          <p:nvSpPr>
            <p:cNvPr id="27" name="object 27"/>
            <p:cNvSpPr/>
            <p:nvPr/>
          </p:nvSpPr>
          <p:spPr>
            <a:xfrm>
              <a:off x="5044440" y="5134355"/>
              <a:ext cx="814069" cy="812800"/>
            </a:xfrm>
            <a:custGeom>
              <a:avLst/>
              <a:gdLst/>
              <a:ahLst/>
              <a:cxnLst/>
              <a:rect l="l" t="t" r="r" b="b"/>
              <a:pathLst>
                <a:path w="814070" h="812800">
                  <a:moveTo>
                    <a:pt x="0" y="406146"/>
                  </a:moveTo>
                  <a:lnTo>
                    <a:pt x="2736" y="358785"/>
                  </a:lnTo>
                  <a:lnTo>
                    <a:pt x="10743" y="313028"/>
                  </a:lnTo>
                  <a:lnTo>
                    <a:pt x="23715" y="269180"/>
                  </a:lnTo>
                  <a:lnTo>
                    <a:pt x="41347" y="227544"/>
                  </a:lnTo>
                  <a:lnTo>
                    <a:pt x="63335" y="188427"/>
                  </a:lnTo>
                  <a:lnTo>
                    <a:pt x="89373" y="152133"/>
                  </a:lnTo>
                  <a:lnTo>
                    <a:pt x="119157" y="118967"/>
                  </a:lnTo>
                  <a:lnTo>
                    <a:pt x="152382" y="89233"/>
                  </a:lnTo>
                  <a:lnTo>
                    <a:pt x="188742" y="63238"/>
                  </a:lnTo>
                  <a:lnTo>
                    <a:pt x="227933" y="41285"/>
                  </a:lnTo>
                  <a:lnTo>
                    <a:pt x="269650" y="23680"/>
                  </a:lnTo>
                  <a:lnTo>
                    <a:pt x="313588" y="10727"/>
                  </a:lnTo>
                  <a:lnTo>
                    <a:pt x="359442" y="2732"/>
                  </a:lnTo>
                  <a:lnTo>
                    <a:pt x="406908" y="0"/>
                  </a:lnTo>
                  <a:lnTo>
                    <a:pt x="454373" y="2732"/>
                  </a:lnTo>
                  <a:lnTo>
                    <a:pt x="500227" y="10727"/>
                  </a:lnTo>
                  <a:lnTo>
                    <a:pt x="544165" y="23680"/>
                  </a:lnTo>
                  <a:lnTo>
                    <a:pt x="585882" y="41285"/>
                  </a:lnTo>
                  <a:lnTo>
                    <a:pt x="625073" y="63238"/>
                  </a:lnTo>
                  <a:lnTo>
                    <a:pt x="661433" y="89233"/>
                  </a:lnTo>
                  <a:lnTo>
                    <a:pt x="694658" y="118967"/>
                  </a:lnTo>
                  <a:lnTo>
                    <a:pt x="724442" y="152133"/>
                  </a:lnTo>
                  <a:lnTo>
                    <a:pt x="750480" y="188427"/>
                  </a:lnTo>
                  <a:lnTo>
                    <a:pt x="772468" y="227544"/>
                  </a:lnTo>
                  <a:lnTo>
                    <a:pt x="790100" y="269180"/>
                  </a:lnTo>
                  <a:lnTo>
                    <a:pt x="803072" y="313028"/>
                  </a:lnTo>
                  <a:lnTo>
                    <a:pt x="811079" y="358785"/>
                  </a:lnTo>
                  <a:lnTo>
                    <a:pt x="813815" y="406146"/>
                  </a:lnTo>
                  <a:lnTo>
                    <a:pt x="811079" y="453511"/>
                  </a:lnTo>
                  <a:lnTo>
                    <a:pt x="803072" y="499271"/>
                  </a:lnTo>
                  <a:lnTo>
                    <a:pt x="790100" y="543121"/>
                  </a:lnTo>
                  <a:lnTo>
                    <a:pt x="772468" y="584758"/>
                  </a:lnTo>
                  <a:lnTo>
                    <a:pt x="750480" y="623875"/>
                  </a:lnTo>
                  <a:lnTo>
                    <a:pt x="724442" y="660169"/>
                  </a:lnTo>
                  <a:lnTo>
                    <a:pt x="694658" y="693334"/>
                  </a:lnTo>
                  <a:lnTo>
                    <a:pt x="661433" y="723066"/>
                  </a:lnTo>
                  <a:lnTo>
                    <a:pt x="625073" y="749059"/>
                  </a:lnTo>
                  <a:lnTo>
                    <a:pt x="585882" y="771010"/>
                  </a:lnTo>
                  <a:lnTo>
                    <a:pt x="544165" y="788614"/>
                  </a:lnTo>
                  <a:lnTo>
                    <a:pt x="500227" y="801565"/>
                  </a:lnTo>
                  <a:lnTo>
                    <a:pt x="454373" y="809559"/>
                  </a:lnTo>
                  <a:lnTo>
                    <a:pt x="406908" y="812292"/>
                  </a:lnTo>
                  <a:lnTo>
                    <a:pt x="359442" y="809559"/>
                  </a:lnTo>
                  <a:lnTo>
                    <a:pt x="313588" y="801565"/>
                  </a:lnTo>
                  <a:lnTo>
                    <a:pt x="269650" y="788614"/>
                  </a:lnTo>
                  <a:lnTo>
                    <a:pt x="227933" y="771010"/>
                  </a:lnTo>
                  <a:lnTo>
                    <a:pt x="188742" y="749059"/>
                  </a:lnTo>
                  <a:lnTo>
                    <a:pt x="152382" y="723066"/>
                  </a:lnTo>
                  <a:lnTo>
                    <a:pt x="119157" y="693334"/>
                  </a:lnTo>
                  <a:lnTo>
                    <a:pt x="89373" y="660169"/>
                  </a:lnTo>
                  <a:lnTo>
                    <a:pt x="63335" y="623875"/>
                  </a:lnTo>
                  <a:lnTo>
                    <a:pt x="41347" y="584758"/>
                  </a:lnTo>
                  <a:lnTo>
                    <a:pt x="23715" y="543121"/>
                  </a:lnTo>
                  <a:lnTo>
                    <a:pt x="10743" y="499271"/>
                  </a:lnTo>
                  <a:lnTo>
                    <a:pt x="2736" y="453511"/>
                  </a:lnTo>
                  <a:lnTo>
                    <a:pt x="0" y="406146"/>
                  </a:lnTo>
                  <a:close/>
                </a:path>
              </a:pathLst>
            </a:custGeom>
            <a:ln w="12192">
              <a:solidFill>
                <a:srgbClr val="FFC000"/>
              </a:solidFill>
            </a:ln>
          </p:spPr>
          <p:txBody>
            <a:bodyPr wrap="square" lIns="0" tIns="0" rIns="0" bIns="0" rtlCol="0"/>
            <a:lstStyle/>
            <a:p>
              <a:endParaRPr/>
            </a:p>
          </p:txBody>
        </p:sp>
      </p:grpSp>
      <p:sp>
        <p:nvSpPr>
          <p:cNvPr id="28" name="object 28"/>
          <p:cNvSpPr txBox="1"/>
          <p:nvPr/>
        </p:nvSpPr>
        <p:spPr>
          <a:xfrm>
            <a:off x="990599" y="1066800"/>
            <a:ext cx="3276601" cy="1706236"/>
          </a:xfrm>
          <a:prstGeom prst="rect">
            <a:avLst/>
          </a:prstGeom>
        </p:spPr>
        <p:txBody>
          <a:bodyPr vert="horz" wrap="square" lIns="0" tIns="64135" rIns="0" bIns="0" rtlCol="0">
            <a:spAutoFit/>
          </a:bodyPr>
          <a:lstStyle/>
          <a:p>
            <a:pPr marL="794385" marR="785495" indent="200660">
              <a:lnSpc>
                <a:spcPts val="3240"/>
              </a:lnSpc>
              <a:spcBef>
                <a:spcPts val="505"/>
              </a:spcBef>
            </a:pPr>
            <a:r>
              <a:rPr sz="3000" b="1" dirty="0">
                <a:solidFill>
                  <a:srgbClr val="FFFFFF"/>
                </a:solidFill>
                <a:latin typeface="Calibri"/>
                <a:cs typeface="Calibri"/>
              </a:rPr>
              <a:t>На </a:t>
            </a:r>
            <a:r>
              <a:rPr sz="3000" b="1" spc="-5" dirty="0">
                <a:solidFill>
                  <a:srgbClr val="FFFFFF"/>
                </a:solidFill>
                <a:latin typeface="Calibri"/>
                <a:cs typeface="Calibri"/>
              </a:rPr>
              <a:t>чем  </a:t>
            </a:r>
            <a:r>
              <a:rPr sz="3000" b="1" dirty="0">
                <a:solidFill>
                  <a:srgbClr val="FFFFFF"/>
                </a:solidFill>
                <a:latin typeface="Calibri"/>
                <a:cs typeface="Calibri"/>
              </a:rPr>
              <a:t>осн</a:t>
            </a:r>
            <a:r>
              <a:rPr sz="3000" b="1" spc="-10" dirty="0">
                <a:solidFill>
                  <a:srgbClr val="FFFFFF"/>
                </a:solidFill>
                <a:latin typeface="Calibri"/>
                <a:cs typeface="Calibri"/>
              </a:rPr>
              <a:t>о</a:t>
            </a:r>
            <a:r>
              <a:rPr sz="3000" b="1" dirty="0">
                <a:solidFill>
                  <a:srgbClr val="FFFFFF"/>
                </a:solidFill>
                <a:latin typeface="Calibri"/>
                <a:cs typeface="Calibri"/>
              </a:rPr>
              <a:t>вано</a:t>
            </a:r>
            <a:endParaRPr sz="3000" dirty="0">
              <a:latin typeface="Calibri"/>
              <a:cs typeface="Calibri"/>
            </a:endParaRPr>
          </a:p>
          <a:p>
            <a:pPr marL="12700" marR="5080" indent="537845">
              <a:lnSpc>
                <a:spcPts val="3240"/>
              </a:lnSpc>
            </a:pPr>
            <a:r>
              <a:rPr sz="3000" b="1" spc="-5" dirty="0">
                <a:solidFill>
                  <a:srgbClr val="FFFFFF"/>
                </a:solidFill>
                <a:latin typeface="Calibri"/>
                <a:cs typeface="Calibri"/>
              </a:rPr>
              <a:t>составление  местного</a:t>
            </a:r>
            <a:r>
              <a:rPr sz="3000" b="1" spc="-95" dirty="0">
                <a:solidFill>
                  <a:srgbClr val="FFFFFF"/>
                </a:solidFill>
                <a:latin typeface="Calibri"/>
                <a:cs typeface="Calibri"/>
              </a:rPr>
              <a:t> </a:t>
            </a:r>
            <a:r>
              <a:rPr sz="3000" b="1" spc="-5" dirty="0">
                <a:solidFill>
                  <a:srgbClr val="FFFFFF"/>
                </a:solidFill>
                <a:latin typeface="Calibri"/>
                <a:cs typeface="Calibri"/>
              </a:rPr>
              <a:t>бюджета</a:t>
            </a:r>
            <a:endParaRPr sz="3000" dirty="0">
              <a:latin typeface="Calibri"/>
              <a:cs typeface="Calibri"/>
            </a:endParaRPr>
          </a:p>
        </p:txBody>
      </p:sp>
      <p:sp>
        <p:nvSpPr>
          <p:cNvPr id="29" name="object 29"/>
          <p:cNvSpPr txBox="1"/>
          <p:nvPr/>
        </p:nvSpPr>
        <p:spPr>
          <a:xfrm>
            <a:off x="5280786" y="873633"/>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1</a:t>
            </a:r>
            <a:endParaRPr sz="4000">
              <a:latin typeface="Calibri"/>
              <a:cs typeface="Calibri"/>
            </a:endParaRPr>
          </a:p>
        </p:txBody>
      </p:sp>
      <p:sp>
        <p:nvSpPr>
          <p:cNvPr id="30" name="object 30"/>
          <p:cNvSpPr txBox="1"/>
          <p:nvPr/>
        </p:nvSpPr>
        <p:spPr>
          <a:xfrm>
            <a:off x="5299075" y="1971497"/>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2</a:t>
            </a:r>
            <a:endParaRPr sz="4000">
              <a:latin typeface="Calibri"/>
              <a:cs typeface="Calibri"/>
            </a:endParaRPr>
          </a:p>
        </p:txBody>
      </p:sp>
      <p:sp>
        <p:nvSpPr>
          <p:cNvPr id="31" name="object 31"/>
          <p:cNvSpPr txBox="1"/>
          <p:nvPr/>
        </p:nvSpPr>
        <p:spPr>
          <a:xfrm>
            <a:off x="5299328" y="3018281"/>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3</a:t>
            </a:r>
            <a:endParaRPr sz="4000">
              <a:latin typeface="Calibri"/>
              <a:cs typeface="Calibri"/>
            </a:endParaRPr>
          </a:p>
        </p:txBody>
      </p:sp>
      <p:sp>
        <p:nvSpPr>
          <p:cNvPr id="32" name="object 32"/>
          <p:cNvSpPr txBox="1"/>
          <p:nvPr/>
        </p:nvSpPr>
        <p:spPr>
          <a:xfrm>
            <a:off x="5299075" y="4063949"/>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4</a:t>
            </a:r>
            <a:endParaRPr sz="4000">
              <a:latin typeface="Calibri"/>
              <a:cs typeface="Calibri"/>
            </a:endParaRPr>
          </a:p>
        </p:txBody>
      </p:sp>
      <p:sp>
        <p:nvSpPr>
          <p:cNvPr id="33" name="object 33"/>
          <p:cNvSpPr txBox="1"/>
          <p:nvPr/>
        </p:nvSpPr>
        <p:spPr>
          <a:xfrm>
            <a:off x="5298694" y="5162803"/>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5</a:t>
            </a:r>
            <a:endParaRPr sz="4000">
              <a:latin typeface="Calibri"/>
              <a:cs typeface="Calibri"/>
            </a:endParaRPr>
          </a:p>
        </p:txBody>
      </p:sp>
      <p:pic>
        <p:nvPicPr>
          <p:cNvPr id="35" name="image86.png"/>
          <p:cNvPicPr/>
          <p:nvPr/>
        </p:nvPicPr>
        <p:blipFill>
          <a:blip r:embed="rId3" cstate="print"/>
          <a:stretch>
            <a:fillRect/>
          </a:stretch>
        </p:blipFill>
        <p:spPr>
          <a:xfrm>
            <a:off x="381000" y="3062986"/>
            <a:ext cx="4555872" cy="3499242"/>
          </a:xfrm>
          <a:prstGeom prst="rect">
            <a:avLst/>
          </a:prstGeom>
        </p:spPr>
      </p:pic>
      <p:sp>
        <p:nvSpPr>
          <p:cNvPr id="37" name="Номер слайда 36"/>
          <p:cNvSpPr>
            <a:spLocks noGrp="1"/>
          </p:cNvSpPr>
          <p:nvPr>
            <p:ph type="sldNum" sz="quarter" idx="7"/>
          </p:nvPr>
        </p:nvSpPr>
        <p:spPr>
          <a:xfrm>
            <a:off x="9395968" y="6492875"/>
            <a:ext cx="2743200" cy="365125"/>
          </a:xfrm>
        </p:spPr>
        <p:txBody>
          <a:bodyPr/>
          <a:lstStyle/>
          <a:p>
            <a:pPr marL="38100">
              <a:lnSpc>
                <a:spcPts val="1240"/>
              </a:lnSpc>
            </a:pPr>
            <a:fld id="{81D60167-4931-47E6-BA6A-407CBD079E47}" type="slidenum">
              <a:rPr lang="ru-RU" smtClean="0"/>
              <a:t>20</a:t>
            </a:fld>
            <a:endParaRPr lang="ru-RU" dirty="0"/>
          </a:p>
        </p:txBody>
      </p:sp>
    </p:spTree>
    <p:extLst>
      <p:ext uri="{BB962C8B-B14F-4D97-AF65-F5344CB8AC3E}">
        <p14:creationId xmlns:p14="http://schemas.microsoft.com/office/powerpoint/2010/main" val="2115804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с двумя усеченными противолежащими углами 4"/>
          <p:cNvSpPr/>
          <p:nvPr/>
        </p:nvSpPr>
        <p:spPr>
          <a:xfrm>
            <a:off x="3159211" y="4887157"/>
            <a:ext cx="6732239" cy="914400"/>
          </a:xfrm>
          <a:prstGeom prst="snip2DiagRect">
            <a:avLst/>
          </a:prstGeom>
          <a:solidFill>
            <a:schemeClr val="bg1"/>
          </a:solidFill>
        </p:spPr>
        <p:txBody>
          <a:bodyPr wrap="square" lIns="0" tIns="0" rIns="0" bIns="0" rtlCol="0" anchor="ctr"/>
          <a:lstStyle/>
          <a:p>
            <a:pPr algn="ctr"/>
            <a:endParaRPr lang="ru-RU" sz="2800" b="1" dirty="0"/>
          </a:p>
        </p:txBody>
      </p:sp>
      <p:grpSp>
        <p:nvGrpSpPr>
          <p:cNvPr id="15" name="object 17"/>
          <p:cNvGrpSpPr/>
          <p:nvPr/>
        </p:nvGrpSpPr>
        <p:grpSpPr>
          <a:xfrm>
            <a:off x="10596508" y="5298614"/>
            <a:ext cx="1602105" cy="1565910"/>
            <a:chOff x="10596508" y="5298614"/>
            <a:chExt cx="1602105" cy="1565910"/>
          </a:xfrm>
        </p:grpSpPr>
        <p:sp>
          <p:nvSpPr>
            <p:cNvPr id="16"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7"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12" name="object 2"/>
          <p:cNvSpPr/>
          <p:nvPr/>
        </p:nvSpPr>
        <p:spPr>
          <a:xfrm>
            <a:off x="12113" y="1"/>
            <a:ext cx="12179886" cy="672556"/>
          </a:xfrm>
          <a:prstGeom prst="rect">
            <a:avLst/>
          </a:prstGeom>
          <a:blipFill>
            <a:blip r:embed="rId3" cstate="print"/>
            <a:stretch>
              <a:fillRect/>
            </a:stretch>
          </a:blipFill>
        </p:spPr>
        <p:txBody>
          <a:bodyPr wrap="square" lIns="0" tIns="0" rIns="0" bIns="0" rtlCol="0"/>
          <a:lstStyle/>
          <a:p>
            <a:endParaRPr/>
          </a:p>
        </p:txBody>
      </p:sp>
      <p:sp>
        <p:nvSpPr>
          <p:cNvPr id="74756" name="TextBox 2"/>
          <p:cNvSpPr txBox="1">
            <a:spLocks noChangeArrowheads="1"/>
          </p:cNvSpPr>
          <p:nvPr/>
        </p:nvSpPr>
        <p:spPr bwMode="auto">
          <a:xfrm>
            <a:off x="0" y="0"/>
            <a:ext cx="10572683" cy="587853"/>
          </a:xfrm>
          <a:prstGeom prst="rect">
            <a:avLst/>
          </a:prstGeom>
          <a:noFill/>
          <a:ln w="9525">
            <a:noFill/>
            <a:miter lim="800000"/>
            <a:headEnd/>
            <a:tailEnd/>
          </a:ln>
        </p:spPr>
        <p:txBody>
          <a:bodyPr wrap="square">
            <a:spAutoFit/>
          </a:bodyPr>
          <a:lstStyle/>
          <a:p>
            <a:pPr>
              <a:lnSpc>
                <a:spcPct val="115000"/>
              </a:lnSpc>
              <a:spcAft>
                <a:spcPts val="1000"/>
              </a:spcAft>
            </a:pPr>
            <a:r>
              <a:rPr lang="ru-RU" sz="2800" b="1" i="1" dirty="0">
                <a:ln w="0"/>
                <a:solidFill>
                  <a:srgbClr val="4A5A7A"/>
                </a:solidFill>
                <a:effectLst>
                  <a:outerShdw blurRad="38100" dist="25400" dir="5400000" algn="ctr" rotWithShape="0">
                    <a:srgbClr val="6E747A">
                      <a:alpha val="43000"/>
                    </a:srgbClr>
                  </a:outerShdw>
                </a:effectLst>
                <a:ea typeface="Calibri" panose="020F0502020204030204" pitchFamily="34" charset="0"/>
              </a:rPr>
              <a:t>Принцип прозрачности (открытости) бюджетной системы РФ</a:t>
            </a:r>
            <a:endParaRPr lang="ru-RU" sz="2800" b="1" i="1" dirty="0">
              <a:ln w="0"/>
              <a:solidFill>
                <a:srgbClr val="4A5A7A"/>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endParaRPr>
          </a:p>
        </p:txBody>
      </p:sp>
      <p:sp>
        <p:nvSpPr>
          <p:cNvPr id="3" name="Прямоугольник 2"/>
          <p:cNvSpPr/>
          <p:nvPr/>
        </p:nvSpPr>
        <p:spPr>
          <a:xfrm>
            <a:off x="3159210" y="2339789"/>
            <a:ext cx="6732240" cy="92512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15000"/>
              </a:lnSpc>
              <a:spcAft>
                <a:spcPts val="1000"/>
              </a:spcAft>
            </a:pPr>
            <a:r>
              <a:rPr lang="ru-RU" sz="1600" b="1" dirty="0">
                <a:solidFill>
                  <a:srgbClr val="002611"/>
                </a:solidFill>
                <a:ea typeface="Calibri" panose="020F0502020204030204" pitchFamily="34" charset="0"/>
              </a:rPr>
              <a:t>Размещение на сайте Администрации Муниципального образования «Угранский район» Смоленской </a:t>
            </a:r>
            <a:r>
              <a:rPr lang="ru-RU" sz="1600" b="1" dirty="0" smtClean="0">
                <a:solidFill>
                  <a:srgbClr val="002611"/>
                </a:solidFill>
                <a:ea typeface="Calibri" panose="020F0502020204030204" pitchFamily="34" charset="0"/>
              </a:rPr>
              <a:t>области :</a:t>
            </a:r>
            <a:r>
              <a:rPr lang="en-US" sz="1600" b="1" dirty="0" smtClean="0">
                <a:solidFill>
                  <a:srgbClr val="002611"/>
                </a:solidFill>
                <a:ea typeface="Calibri" panose="020F0502020204030204" pitchFamily="34" charset="0"/>
              </a:rPr>
              <a:t>https</a:t>
            </a:r>
            <a:r>
              <a:rPr lang="en-US" sz="1600" b="1" dirty="0">
                <a:solidFill>
                  <a:srgbClr val="002611"/>
                </a:solidFill>
                <a:ea typeface="Calibri" panose="020F0502020204030204" pitchFamily="34" charset="0"/>
              </a:rPr>
              <a:t>://ugra.admin-smolensk.ru/</a:t>
            </a:r>
            <a:r>
              <a:rPr lang="ru-RU" sz="1600" b="1" dirty="0" smtClean="0">
                <a:solidFill>
                  <a:srgbClr val="002611"/>
                </a:solidFill>
                <a:ea typeface="Calibri" panose="020F0502020204030204" pitchFamily="34" charset="0"/>
              </a:rPr>
              <a:t>;</a:t>
            </a:r>
            <a:endParaRPr lang="ru-RU" sz="800" dirty="0">
              <a:solidFill>
                <a:srgbClr val="000000"/>
              </a:solidFill>
              <a:latin typeface="Calibri" panose="020F0502020204030204" pitchFamily="34" charset="0"/>
              <a:ea typeface="Calibri" panose="020F0502020204030204" pitchFamily="34" charset="0"/>
            </a:endParaRPr>
          </a:p>
        </p:txBody>
      </p:sp>
      <p:sp>
        <p:nvSpPr>
          <p:cNvPr id="4" name="Прямоугольник 3"/>
          <p:cNvSpPr/>
          <p:nvPr/>
        </p:nvSpPr>
        <p:spPr>
          <a:xfrm>
            <a:off x="3159210" y="3721619"/>
            <a:ext cx="6732240" cy="94179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15000"/>
              </a:lnSpc>
              <a:spcAft>
                <a:spcPts val="1000"/>
              </a:spcAft>
            </a:pPr>
            <a:r>
              <a:rPr lang="ru-RU" sz="1600" b="1" dirty="0">
                <a:solidFill>
                  <a:srgbClr val="002611"/>
                </a:solidFill>
                <a:ea typeface="Calibri" panose="020F0502020204030204" pitchFamily="34" charset="0"/>
              </a:rPr>
              <a:t>Обязательная открытость для общества и СМИ проектов бюджетов,              обеспечение доступа к информации на едином портале бюджетной       системы РФ в сети «Интернет»;</a:t>
            </a:r>
            <a:endParaRPr lang="ru-RU" sz="1600" dirty="0">
              <a:solidFill>
                <a:srgbClr val="000000"/>
              </a:solidFill>
              <a:latin typeface="Calibri" panose="020F0502020204030204" pitchFamily="34" charset="0"/>
              <a:ea typeface="Calibri" panose="020F0502020204030204" pitchFamily="34" charset="0"/>
            </a:endParaRPr>
          </a:p>
        </p:txBody>
      </p:sp>
      <p:sp>
        <p:nvSpPr>
          <p:cNvPr id="6" name="Прямоугольник 5"/>
          <p:cNvSpPr/>
          <p:nvPr/>
        </p:nvSpPr>
        <p:spPr>
          <a:xfrm>
            <a:off x="3159210" y="1436861"/>
            <a:ext cx="6768488" cy="65864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15000"/>
              </a:lnSpc>
            </a:pPr>
            <a:r>
              <a:rPr lang="ru-RU" sz="1600" b="1" dirty="0">
                <a:solidFill>
                  <a:srgbClr val="002611"/>
                </a:solidFill>
                <a:ea typeface="Calibri" panose="020F0502020204030204" pitchFamily="34" charset="0"/>
              </a:rPr>
              <a:t>Обязательное опубликование в средствах массовой информации (СМИ) утвержденных бюджетов и отчетов об их исполнении;</a:t>
            </a:r>
          </a:p>
        </p:txBody>
      </p:sp>
      <p:sp>
        <p:nvSpPr>
          <p:cNvPr id="7" name="Прямоугольник 6"/>
          <p:cNvSpPr/>
          <p:nvPr/>
        </p:nvSpPr>
        <p:spPr>
          <a:xfrm>
            <a:off x="3159210" y="4887157"/>
            <a:ext cx="6732240" cy="92512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15000"/>
              </a:lnSpc>
            </a:pPr>
            <a:r>
              <a:rPr lang="ru-RU" sz="1600" b="1" dirty="0">
                <a:solidFill>
                  <a:srgbClr val="002611"/>
                </a:solidFill>
                <a:ea typeface="Calibri" panose="020F0502020204030204" pitchFamily="34" charset="0"/>
              </a:rPr>
              <a:t>Преемственность бюджетной классификации РФ, а так же  обеспечение сопоставимости показателей бюджета отчетного, текущего и                 очередного  финансового года;</a:t>
            </a:r>
          </a:p>
        </p:txBody>
      </p:sp>
      <p:pic>
        <p:nvPicPr>
          <p:cNvPr id="11" name="Рисунок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236" y="1436861"/>
            <a:ext cx="2277077" cy="75875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Рисунок 12"/>
          <p:cNvPicPr>
            <a:picLocks noChangeAspect="1"/>
          </p:cNvPicPr>
          <p:nvPr/>
        </p:nvPicPr>
        <p:blipFill rotWithShape="1">
          <a:blip r:embed="rId5" cstate="print">
            <a:extLst>
              <a:ext uri="{28A0092B-C50C-407E-A947-70E740481C1C}">
                <a14:useLocalDpi xmlns:a14="http://schemas.microsoft.com/office/drawing/2010/main" val="0"/>
              </a:ext>
            </a:extLst>
          </a:blip>
          <a:srcRect t="14031" b="16651"/>
          <a:stretch/>
        </p:blipFill>
        <p:spPr>
          <a:xfrm>
            <a:off x="667236" y="3744265"/>
            <a:ext cx="2408864" cy="9191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Рисунок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7131" y="4907701"/>
            <a:ext cx="2307182" cy="79452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 name="Рисунок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8049" y="2370831"/>
            <a:ext cx="2335449" cy="92910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 name="Номер слайда 9"/>
          <p:cNvSpPr>
            <a:spLocks noGrp="1"/>
          </p:cNvSpPr>
          <p:nvPr>
            <p:ph type="sldNum" sz="quarter" idx="12"/>
          </p:nvPr>
        </p:nvSpPr>
        <p:spPr>
          <a:xfrm>
            <a:off x="9448800" y="6545347"/>
            <a:ext cx="2743200" cy="365125"/>
          </a:xfrm>
        </p:spPr>
        <p:txBody>
          <a:bodyPr/>
          <a:lstStyle/>
          <a:p>
            <a:fld id="{2E383454-522E-4943-91B6-023101BA01B5}" type="slidenum">
              <a:rPr lang="ru-RU" smtClean="0"/>
              <a:t>21</a:t>
            </a:fld>
            <a:endParaRPr lang="ru-RU" dirty="0"/>
          </a:p>
        </p:txBody>
      </p:sp>
    </p:spTree>
    <p:extLst>
      <p:ext uri="{BB962C8B-B14F-4D97-AF65-F5344CB8AC3E}">
        <p14:creationId xmlns:p14="http://schemas.microsoft.com/office/powerpoint/2010/main" val="2830053839"/>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bject 2"/>
          <p:cNvSpPr/>
          <p:nvPr/>
        </p:nvSpPr>
        <p:spPr>
          <a:xfrm>
            <a:off x="12113" y="1"/>
            <a:ext cx="12179886" cy="589660"/>
          </a:xfrm>
          <a:prstGeom prst="rect">
            <a:avLst/>
          </a:prstGeom>
          <a:blipFill>
            <a:blip r:embed="rId3" cstate="print"/>
            <a:stretch>
              <a:fillRect/>
            </a:stretch>
          </a:blipFill>
        </p:spPr>
        <p:txBody>
          <a:bodyPr wrap="square" lIns="0" tIns="0" rIns="0" bIns="0" rtlCol="0"/>
          <a:lstStyle/>
          <a:p>
            <a:endParaRPr sz="3200" dirty="0"/>
          </a:p>
        </p:txBody>
      </p:sp>
      <p:sp>
        <p:nvSpPr>
          <p:cNvPr id="3" name="object 3"/>
          <p:cNvSpPr/>
          <p:nvPr/>
        </p:nvSpPr>
        <p:spPr>
          <a:xfrm>
            <a:off x="12113" y="4681424"/>
            <a:ext cx="3198226" cy="1961590"/>
          </a:xfrm>
          <a:custGeom>
            <a:avLst/>
            <a:gdLst/>
            <a:ahLst/>
            <a:cxnLst/>
            <a:rect l="l" t="t" r="r" b="b"/>
            <a:pathLst>
              <a:path w="3355975" h="2065020">
                <a:moveTo>
                  <a:pt x="3149346" y="0"/>
                </a:moveTo>
                <a:lnTo>
                  <a:pt x="206501" y="0"/>
                </a:lnTo>
                <a:lnTo>
                  <a:pt x="159153" y="5453"/>
                </a:lnTo>
                <a:lnTo>
                  <a:pt x="115688" y="20989"/>
                </a:lnTo>
                <a:lnTo>
                  <a:pt x="77346" y="45366"/>
                </a:lnTo>
                <a:lnTo>
                  <a:pt x="45366" y="77346"/>
                </a:lnTo>
                <a:lnTo>
                  <a:pt x="20989" y="115688"/>
                </a:lnTo>
                <a:lnTo>
                  <a:pt x="5453" y="159153"/>
                </a:lnTo>
                <a:lnTo>
                  <a:pt x="0" y="206501"/>
                </a:lnTo>
                <a:lnTo>
                  <a:pt x="0" y="1858517"/>
                </a:lnTo>
                <a:lnTo>
                  <a:pt x="5453" y="1905866"/>
                </a:lnTo>
                <a:lnTo>
                  <a:pt x="20989" y="1949331"/>
                </a:lnTo>
                <a:lnTo>
                  <a:pt x="45366" y="1987673"/>
                </a:lnTo>
                <a:lnTo>
                  <a:pt x="77346" y="2019653"/>
                </a:lnTo>
                <a:lnTo>
                  <a:pt x="115688" y="2044030"/>
                </a:lnTo>
                <a:lnTo>
                  <a:pt x="159153" y="2059566"/>
                </a:lnTo>
                <a:lnTo>
                  <a:pt x="206501" y="2065019"/>
                </a:lnTo>
                <a:lnTo>
                  <a:pt x="3149346" y="2065019"/>
                </a:lnTo>
                <a:lnTo>
                  <a:pt x="3196694" y="2059566"/>
                </a:lnTo>
                <a:lnTo>
                  <a:pt x="3240159" y="2044030"/>
                </a:lnTo>
                <a:lnTo>
                  <a:pt x="3278501" y="2019653"/>
                </a:lnTo>
                <a:lnTo>
                  <a:pt x="3310481" y="1987673"/>
                </a:lnTo>
                <a:lnTo>
                  <a:pt x="3334858" y="1949331"/>
                </a:lnTo>
                <a:lnTo>
                  <a:pt x="3350394" y="1905866"/>
                </a:lnTo>
                <a:lnTo>
                  <a:pt x="3355848" y="1858517"/>
                </a:lnTo>
                <a:lnTo>
                  <a:pt x="3355848" y="206501"/>
                </a:lnTo>
                <a:lnTo>
                  <a:pt x="3350394" y="159153"/>
                </a:lnTo>
                <a:lnTo>
                  <a:pt x="3334858" y="115688"/>
                </a:lnTo>
                <a:lnTo>
                  <a:pt x="3310481" y="77346"/>
                </a:lnTo>
                <a:lnTo>
                  <a:pt x="3278501" y="45366"/>
                </a:lnTo>
                <a:lnTo>
                  <a:pt x="3240159" y="20989"/>
                </a:lnTo>
                <a:lnTo>
                  <a:pt x="3196694" y="5453"/>
                </a:lnTo>
                <a:lnTo>
                  <a:pt x="3149346" y="0"/>
                </a:lnTo>
                <a:close/>
              </a:path>
            </a:pathLst>
          </a:custGeom>
          <a:solidFill>
            <a:srgbClr val="FFC000">
              <a:alpha val="90194"/>
            </a:srgbClr>
          </a:solidFill>
        </p:spPr>
        <p:txBody>
          <a:bodyPr wrap="square" lIns="0" tIns="0" rIns="0" bIns="0" rtlCol="0"/>
          <a:lstStyle/>
          <a:p>
            <a:endParaRPr/>
          </a:p>
        </p:txBody>
      </p:sp>
      <p:sp>
        <p:nvSpPr>
          <p:cNvPr id="4" name="object 4"/>
          <p:cNvSpPr/>
          <p:nvPr/>
        </p:nvSpPr>
        <p:spPr>
          <a:xfrm>
            <a:off x="8883146" y="4678640"/>
            <a:ext cx="3214850" cy="2073843"/>
          </a:xfrm>
          <a:custGeom>
            <a:avLst/>
            <a:gdLst/>
            <a:ahLst/>
            <a:cxnLst/>
            <a:rect l="l" t="t" r="r" b="b"/>
            <a:pathLst>
              <a:path w="3495040" h="2150745">
                <a:moveTo>
                  <a:pt x="3279521" y="0"/>
                </a:moveTo>
                <a:lnTo>
                  <a:pt x="215011" y="0"/>
                </a:lnTo>
                <a:lnTo>
                  <a:pt x="165711" y="5678"/>
                </a:lnTo>
                <a:lnTo>
                  <a:pt x="120455" y="21854"/>
                </a:lnTo>
                <a:lnTo>
                  <a:pt x="80533" y="47236"/>
                </a:lnTo>
                <a:lnTo>
                  <a:pt x="47236" y="80533"/>
                </a:lnTo>
                <a:lnTo>
                  <a:pt x="21854" y="120455"/>
                </a:lnTo>
                <a:lnTo>
                  <a:pt x="5678" y="165711"/>
                </a:lnTo>
                <a:lnTo>
                  <a:pt x="0" y="215011"/>
                </a:lnTo>
                <a:lnTo>
                  <a:pt x="0" y="1935352"/>
                </a:lnTo>
                <a:lnTo>
                  <a:pt x="5678" y="1984652"/>
                </a:lnTo>
                <a:lnTo>
                  <a:pt x="21854" y="2029908"/>
                </a:lnTo>
                <a:lnTo>
                  <a:pt x="47236" y="2069830"/>
                </a:lnTo>
                <a:lnTo>
                  <a:pt x="80533" y="2103127"/>
                </a:lnTo>
                <a:lnTo>
                  <a:pt x="120455" y="2128509"/>
                </a:lnTo>
                <a:lnTo>
                  <a:pt x="165711" y="2144685"/>
                </a:lnTo>
                <a:lnTo>
                  <a:pt x="215011" y="2150364"/>
                </a:lnTo>
                <a:lnTo>
                  <a:pt x="3279521" y="2150364"/>
                </a:lnTo>
                <a:lnTo>
                  <a:pt x="3328820" y="2144685"/>
                </a:lnTo>
                <a:lnTo>
                  <a:pt x="3374076" y="2128509"/>
                </a:lnTo>
                <a:lnTo>
                  <a:pt x="3413998" y="2103127"/>
                </a:lnTo>
                <a:lnTo>
                  <a:pt x="3447295" y="2069830"/>
                </a:lnTo>
                <a:lnTo>
                  <a:pt x="3472677" y="2029908"/>
                </a:lnTo>
                <a:lnTo>
                  <a:pt x="3488853" y="1984652"/>
                </a:lnTo>
                <a:lnTo>
                  <a:pt x="3494531" y="1935352"/>
                </a:lnTo>
                <a:lnTo>
                  <a:pt x="3494531" y="215011"/>
                </a:lnTo>
                <a:lnTo>
                  <a:pt x="3488853" y="165711"/>
                </a:lnTo>
                <a:lnTo>
                  <a:pt x="3472677" y="120455"/>
                </a:lnTo>
                <a:lnTo>
                  <a:pt x="3447295" y="80533"/>
                </a:lnTo>
                <a:lnTo>
                  <a:pt x="3413998" y="47236"/>
                </a:lnTo>
                <a:lnTo>
                  <a:pt x="3374076" y="21854"/>
                </a:lnTo>
                <a:lnTo>
                  <a:pt x="3328820" y="5678"/>
                </a:lnTo>
                <a:lnTo>
                  <a:pt x="3279521" y="0"/>
                </a:lnTo>
                <a:close/>
              </a:path>
            </a:pathLst>
          </a:custGeom>
          <a:solidFill>
            <a:srgbClr val="E12300"/>
          </a:solidFill>
        </p:spPr>
        <p:txBody>
          <a:bodyPr wrap="square" lIns="0" tIns="0" rIns="0" bIns="0" rtlCol="0"/>
          <a:lstStyle/>
          <a:p>
            <a:pPr algn="ctr"/>
            <a:r>
              <a:rPr lang="ru-RU" dirty="0" smtClean="0"/>
              <a:t> </a:t>
            </a:r>
            <a:r>
              <a:rPr lang="ru-RU" sz="2400" b="1" dirty="0" smtClean="0">
                <a:solidFill>
                  <a:schemeClr val="bg1"/>
                </a:solidFill>
              </a:rPr>
              <a:t>3 Сельских поселений</a:t>
            </a:r>
          </a:p>
          <a:p>
            <a:pPr algn="ctr"/>
            <a:endParaRPr lang="ru-RU" sz="2000" b="1" dirty="0" smtClean="0">
              <a:solidFill>
                <a:schemeClr val="bg1"/>
              </a:solidFill>
            </a:endParaRPr>
          </a:p>
          <a:p>
            <a:pPr marL="457200" indent="-457200" algn="ctr">
              <a:buFont typeface="+mj-lt"/>
              <a:buAutoNum type="arabicParenR"/>
            </a:pPr>
            <a:r>
              <a:rPr lang="ru-RU" sz="2000" dirty="0" smtClean="0">
                <a:solidFill>
                  <a:schemeClr val="bg1"/>
                </a:solidFill>
              </a:rPr>
              <a:t>Угранское </a:t>
            </a:r>
          </a:p>
          <a:p>
            <a:pPr marL="457200" indent="-457200" algn="ctr">
              <a:buFont typeface="+mj-lt"/>
              <a:buAutoNum type="arabicParenR"/>
            </a:pPr>
            <a:r>
              <a:rPr lang="ru-RU" sz="2000" dirty="0" err="1" smtClean="0">
                <a:solidFill>
                  <a:schemeClr val="bg1"/>
                </a:solidFill>
              </a:rPr>
              <a:t>Всходское</a:t>
            </a:r>
            <a:endParaRPr lang="ru-RU" sz="2000" dirty="0" smtClean="0">
              <a:solidFill>
                <a:schemeClr val="bg1"/>
              </a:solidFill>
            </a:endParaRPr>
          </a:p>
          <a:p>
            <a:pPr algn="ctr"/>
            <a:r>
              <a:rPr lang="ru-RU" sz="2000" dirty="0" smtClean="0">
                <a:solidFill>
                  <a:schemeClr val="bg1"/>
                </a:solidFill>
              </a:rPr>
              <a:t>    3)    Знаменское</a:t>
            </a:r>
            <a:endParaRPr sz="2000" dirty="0">
              <a:solidFill>
                <a:schemeClr val="bg1"/>
              </a:solidFill>
            </a:endParaRPr>
          </a:p>
        </p:txBody>
      </p:sp>
      <p:sp>
        <p:nvSpPr>
          <p:cNvPr id="7" name="object 7"/>
          <p:cNvSpPr txBox="1"/>
          <p:nvPr/>
        </p:nvSpPr>
        <p:spPr>
          <a:xfrm>
            <a:off x="972677" y="5068990"/>
            <a:ext cx="2372500" cy="1024639"/>
          </a:xfrm>
          <a:prstGeom prst="rect">
            <a:avLst/>
          </a:prstGeom>
        </p:spPr>
        <p:txBody>
          <a:bodyPr vert="horz" wrap="square" lIns="0" tIns="113030" rIns="0" bIns="0" rtlCol="0">
            <a:spAutoFit/>
          </a:bodyPr>
          <a:lstStyle/>
          <a:p>
            <a:pPr marL="12700">
              <a:lnSpc>
                <a:spcPct val="100000"/>
              </a:lnSpc>
              <a:spcBef>
                <a:spcPts val="890"/>
              </a:spcBef>
            </a:pPr>
            <a:r>
              <a:rPr lang="ru-RU" sz="3300" b="1" dirty="0" smtClean="0">
                <a:latin typeface="Calibri"/>
                <a:cs typeface="Calibri"/>
              </a:rPr>
              <a:t>2 868,52 </a:t>
            </a:r>
            <a:r>
              <a:rPr sz="2100" b="1" dirty="0" err="1" smtClean="0">
                <a:latin typeface="Calibri"/>
                <a:cs typeface="Calibri"/>
              </a:rPr>
              <a:t>кв.м</a:t>
            </a:r>
            <a:endParaRPr sz="2100" dirty="0">
              <a:latin typeface="Calibri"/>
              <a:cs typeface="Calibri"/>
            </a:endParaRPr>
          </a:p>
          <a:p>
            <a:pPr marR="377825" algn="ctr">
              <a:lnSpc>
                <a:spcPct val="100000"/>
              </a:lnSpc>
              <a:spcBef>
                <a:spcPts val="530"/>
              </a:spcBef>
            </a:pPr>
            <a:r>
              <a:rPr lang="ru-RU" sz="2200" spc="-5" dirty="0" smtClean="0">
                <a:latin typeface="Calibri"/>
                <a:cs typeface="Calibri"/>
              </a:rPr>
              <a:t>Общая площадь</a:t>
            </a:r>
            <a:endParaRPr sz="2200" dirty="0">
              <a:latin typeface="Calibri"/>
              <a:cs typeface="Calibri"/>
            </a:endParaRPr>
          </a:p>
        </p:txBody>
      </p:sp>
      <p:sp>
        <p:nvSpPr>
          <p:cNvPr id="9" name="object 9"/>
          <p:cNvSpPr txBox="1"/>
          <p:nvPr/>
        </p:nvSpPr>
        <p:spPr>
          <a:xfrm>
            <a:off x="9549729" y="1677300"/>
            <a:ext cx="830014" cy="378309"/>
          </a:xfrm>
          <a:prstGeom prst="rect">
            <a:avLst/>
          </a:prstGeom>
        </p:spPr>
        <p:txBody>
          <a:bodyPr vert="horz" wrap="square" lIns="0" tIns="69850" rIns="0" bIns="0" rtlCol="0">
            <a:spAutoFit/>
          </a:bodyPr>
          <a:lstStyle/>
          <a:p>
            <a:pPr algn="ctr">
              <a:defRPr/>
            </a:pPr>
            <a:r>
              <a:rPr lang="ru-RU" sz="2000"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266</a:t>
            </a:r>
            <a:endParaRPr lang="ru-RU" sz="12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object 12"/>
          <p:cNvSpPr txBox="1">
            <a:spLocks noGrp="1"/>
          </p:cNvSpPr>
          <p:nvPr>
            <p:ph type="title"/>
          </p:nvPr>
        </p:nvSpPr>
        <p:spPr>
          <a:xfrm>
            <a:off x="0" y="43230"/>
            <a:ext cx="12097996" cy="505267"/>
          </a:xfrm>
          <a:prstGeom prst="rect">
            <a:avLst/>
          </a:prstGeom>
        </p:spPr>
        <p:txBody>
          <a:bodyPr vert="horz" wrap="square" lIns="0" tIns="12700" rIns="0" bIns="0" rtlCol="0">
            <a:spAutoFit/>
          </a:bodyPr>
          <a:lstStyle/>
          <a:p>
            <a:pPr marL="4467860" marR="5080" indent="-4455795">
              <a:lnSpc>
                <a:spcPct val="100000"/>
              </a:lnSpc>
              <a:spcBef>
                <a:spcPts val="100"/>
              </a:spcBef>
            </a:pPr>
            <a:r>
              <a:rPr sz="3200" b="1" spc="-5" dirty="0"/>
              <a:t>Основные параметры </a:t>
            </a:r>
            <a:r>
              <a:rPr sz="3200" b="1" dirty="0"/>
              <a:t>социально-экономического  </a:t>
            </a:r>
            <a:r>
              <a:rPr sz="3200" b="1" spc="-5" dirty="0"/>
              <a:t>развития</a:t>
            </a:r>
            <a:endParaRPr sz="3200" b="1" dirty="0"/>
          </a:p>
        </p:txBody>
      </p:sp>
      <p:sp>
        <p:nvSpPr>
          <p:cNvPr id="21" name="object 21"/>
          <p:cNvSpPr/>
          <p:nvPr/>
        </p:nvSpPr>
        <p:spPr>
          <a:xfrm>
            <a:off x="8938887" y="5398267"/>
            <a:ext cx="695220" cy="928021"/>
          </a:xfrm>
          <a:custGeom>
            <a:avLst/>
            <a:gdLst/>
            <a:ahLst/>
            <a:cxnLst/>
            <a:rect l="l" t="t" r="r" b="b"/>
            <a:pathLst>
              <a:path w="798829" h="795654">
                <a:moveTo>
                  <a:pt x="376554" y="0"/>
                </a:moveTo>
                <a:lnTo>
                  <a:pt x="374776" y="0"/>
                </a:lnTo>
                <a:lnTo>
                  <a:pt x="374396" y="2921"/>
                </a:lnTo>
                <a:lnTo>
                  <a:pt x="376174" y="3175"/>
                </a:lnTo>
                <a:lnTo>
                  <a:pt x="462692" y="14589"/>
                </a:lnTo>
                <a:lnTo>
                  <a:pt x="512691" y="26302"/>
                </a:lnTo>
                <a:lnTo>
                  <a:pt x="545591" y="45339"/>
                </a:lnTo>
                <a:lnTo>
                  <a:pt x="544660" y="58048"/>
                </a:lnTo>
                <a:lnTo>
                  <a:pt x="523192" y="69840"/>
                </a:lnTo>
                <a:lnTo>
                  <a:pt x="486140" y="81788"/>
                </a:lnTo>
                <a:lnTo>
                  <a:pt x="438451" y="94963"/>
                </a:lnTo>
                <a:lnTo>
                  <a:pt x="385075" y="110438"/>
                </a:lnTo>
                <a:lnTo>
                  <a:pt x="330961" y="129286"/>
                </a:lnTo>
                <a:lnTo>
                  <a:pt x="271831" y="160023"/>
                </a:lnTo>
                <a:lnTo>
                  <a:pt x="230355" y="196386"/>
                </a:lnTo>
                <a:lnTo>
                  <a:pt x="207179" y="235072"/>
                </a:lnTo>
                <a:lnTo>
                  <a:pt x="202950" y="272777"/>
                </a:lnTo>
                <a:lnTo>
                  <a:pt x="218312" y="306197"/>
                </a:lnTo>
                <a:lnTo>
                  <a:pt x="245822" y="328900"/>
                </a:lnTo>
                <a:lnTo>
                  <a:pt x="287123" y="353572"/>
                </a:lnTo>
                <a:lnTo>
                  <a:pt x="334749" y="379878"/>
                </a:lnTo>
                <a:lnTo>
                  <a:pt x="381232" y="407487"/>
                </a:lnTo>
                <a:lnTo>
                  <a:pt x="419108" y="436064"/>
                </a:lnTo>
                <a:lnTo>
                  <a:pt x="440908" y="465277"/>
                </a:lnTo>
                <a:lnTo>
                  <a:pt x="439165" y="494792"/>
                </a:lnTo>
                <a:lnTo>
                  <a:pt x="417182" y="521509"/>
                </a:lnTo>
                <a:lnTo>
                  <a:pt x="384545" y="543811"/>
                </a:lnTo>
                <a:lnTo>
                  <a:pt x="343387" y="563755"/>
                </a:lnTo>
                <a:lnTo>
                  <a:pt x="244026" y="604783"/>
                </a:lnTo>
                <a:lnTo>
                  <a:pt x="190085" y="629979"/>
                </a:lnTo>
                <a:lnTo>
                  <a:pt x="136143" y="661035"/>
                </a:lnTo>
                <a:lnTo>
                  <a:pt x="62472" y="716232"/>
                </a:lnTo>
                <a:lnTo>
                  <a:pt x="21494" y="758666"/>
                </a:lnTo>
                <a:lnTo>
                  <a:pt x="0" y="795528"/>
                </a:lnTo>
                <a:lnTo>
                  <a:pt x="490600" y="795528"/>
                </a:lnTo>
                <a:lnTo>
                  <a:pt x="521013" y="772862"/>
                </a:lnTo>
                <a:lnTo>
                  <a:pt x="559593" y="745934"/>
                </a:lnTo>
                <a:lnTo>
                  <a:pt x="602793" y="716911"/>
                </a:lnTo>
                <a:lnTo>
                  <a:pt x="647064" y="687959"/>
                </a:lnTo>
                <a:lnTo>
                  <a:pt x="681017" y="664795"/>
                </a:lnTo>
                <a:lnTo>
                  <a:pt x="715329" y="638145"/>
                </a:lnTo>
                <a:lnTo>
                  <a:pt x="747119" y="608687"/>
                </a:lnTo>
                <a:lnTo>
                  <a:pt x="773509" y="577103"/>
                </a:lnTo>
                <a:lnTo>
                  <a:pt x="798566" y="510276"/>
                </a:lnTo>
                <a:lnTo>
                  <a:pt x="791473" y="476392"/>
                </a:lnTo>
                <a:lnTo>
                  <a:pt x="767460" y="443103"/>
                </a:lnTo>
                <a:lnTo>
                  <a:pt x="725144" y="407485"/>
                </a:lnTo>
                <a:lnTo>
                  <a:pt x="678609" y="377134"/>
                </a:lnTo>
                <a:lnTo>
                  <a:pt x="630059" y="351240"/>
                </a:lnTo>
                <a:lnTo>
                  <a:pt x="581699" y="328996"/>
                </a:lnTo>
                <a:lnTo>
                  <a:pt x="494366" y="292226"/>
                </a:lnTo>
                <a:lnTo>
                  <a:pt x="459802" y="276086"/>
                </a:lnTo>
                <a:lnTo>
                  <a:pt x="434245" y="260365"/>
                </a:lnTo>
                <a:lnTo>
                  <a:pt x="419900" y="244255"/>
                </a:lnTo>
                <a:lnTo>
                  <a:pt x="418973" y="226949"/>
                </a:lnTo>
                <a:lnTo>
                  <a:pt x="436869" y="205096"/>
                </a:lnTo>
                <a:lnTo>
                  <a:pt x="470181" y="184594"/>
                </a:lnTo>
                <a:lnTo>
                  <a:pt x="512774" y="164735"/>
                </a:lnTo>
                <a:lnTo>
                  <a:pt x="558514" y="144811"/>
                </a:lnTo>
                <a:lnTo>
                  <a:pt x="601265" y="124113"/>
                </a:lnTo>
                <a:lnTo>
                  <a:pt x="634892" y="101933"/>
                </a:lnTo>
                <a:lnTo>
                  <a:pt x="653262" y="77562"/>
                </a:lnTo>
                <a:lnTo>
                  <a:pt x="650239" y="50292"/>
                </a:lnTo>
                <a:lnTo>
                  <a:pt x="580159" y="14393"/>
                </a:lnTo>
                <a:lnTo>
                  <a:pt x="525494" y="5857"/>
                </a:lnTo>
                <a:lnTo>
                  <a:pt x="468140" y="1608"/>
                </a:lnTo>
                <a:lnTo>
                  <a:pt x="415895" y="153"/>
                </a:lnTo>
                <a:lnTo>
                  <a:pt x="376554" y="0"/>
                </a:lnTo>
                <a:close/>
              </a:path>
              <a:path w="798829" h="795654">
                <a:moveTo>
                  <a:pt x="310006" y="519684"/>
                </a:moveTo>
                <a:lnTo>
                  <a:pt x="148081" y="519684"/>
                </a:lnTo>
                <a:lnTo>
                  <a:pt x="143763" y="524002"/>
                </a:lnTo>
                <a:lnTo>
                  <a:pt x="143763" y="534797"/>
                </a:lnTo>
                <a:lnTo>
                  <a:pt x="148081" y="539115"/>
                </a:lnTo>
                <a:lnTo>
                  <a:pt x="310006" y="539115"/>
                </a:lnTo>
                <a:lnTo>
                  <a:pt x="314325" y="534797"/>
                </a:lnTo>
                <a:lnTo>
                  <a:pt x="314325" y="524002"/>
                </a:lnTo>
                <a:lnTo>
                  <a:pt x="310006" y="519684"/>
                </a:lnTo>
                <a:close/>
              </a:path>
              <a:path w="798829" h="795654">
                <a:moveTo>
                  <a:pt x="362330" y="471932"/>
                </a:moveTo>
                <a:lnTo>
                  <a:pt x="200532" y="471932"/>
                </a:lnTo>
                <a:lnTo>
                  <a:pt x="196214" y="476250"/>
                </a:lnTo>
                <a:lnTo>
                  <a:pt x="196214" y="487045"/>
                </a:lnTo>
                <a:lnTo>
                  <a:pt x="200532" y="491363"/>
                </a:lnTo>
                <a:lnTo>
                  <a:pt x="362330" y="491363"/>
                </a:lnTo>
                <a:lnTo>
                  <a:pt x="366775" y="487045"/>
                </a:lnTo>
                <a:lnTo>
                  <a:pt x="366775" y="476250"/>
                </a:lnTo>
                <a:lnTo>
                  <a:pt x="362330" y="471932"/>
                </a:lnTo>
                <a:close/>
              </a:path>
              <a:path w="798829" h="795654">
                <a:moveTo>
                  <a:pt x="306577" y="424307"/>
                </a:moveTo>
                <a:lnTo>
                  <a:pt x="144779" y="424307"/>
                </a:lnTo>
                <a:lnTo>
                  <a:pt x="140334" y="428625"/>
                </a:lnTo>
                <a:lnTo>
                  <a:pt x="140334" y="439293"/>
                </a:lnTo>
                <a:lnTo>
                  <a:pt x="144779" y="443738"/>
                </a:lnTo>
                <a:lnTo>
                  <a:pt x="306577" y="443738"/>
                </a:lnTo>
                <a:lnTo>
                  <a:pt x="311023" y="439293"/>
                </a:lnTo>
                <a:lnTo>
                  <a:pt x="311023" y="428625"/>
                </a:lnTo>
                <a:lnTo>
                  <a:pt x="306577" y="424307"/>
                </a:lnTo>
                <a:close/>
              </a:path>
              <a:path w="798829" h="795654">
                <a:moveTo>
                  <a:pt x="697102" y="261747"/>
                </a:moveTo>
                <a:lnTo>
                  <a:pt x="537209" y="261747"/>
                </a:lnTo>
                <a:lnTo>
                  <a:pt x="533907" y="265049"/>
                </a:lnTo>
                <a:lnTo>
                  <a:pt x="533907" y="273812"/>
                </a:lnTo>
                <a:lnTo>
                  <a:pt x="537209" y="277241"/>
                </a:lnTo>
                <a:lnTo>
                  <a:pt x="697102" y="277241"/>
                </a:lnTo>
                <a:lnTo>
                  <a:pt x="700531" y="273812"/>
                </a:lnTo>
                <a:lnTo>
                  <a:pt x="700531" y="265049"/>
                </a:lnTo>
                <a:lnTo>
                  <a:pt x="697102" y="261747"/>
                </a:lnTo>
                <a:close/>
              </a:path>
              <a:path w="798829" h="795654">
                <a:moveTo>
                  <a:pt x="651509" y="225044"/>
                </a:moveTo>
                <a:lnTo>
                  <a:pt x="491616" y="225044"/>
                </a:lnTo>
                <a:lnTo>
                  <a:pt x="488187" y="228473"/>
                </a:lnTo>
                <a:lnTo>
                  <a:pt x="488187" y="237236"/>
                </a:lnTo>
                <a:lnTo>
                  <a:pt x="491616" y="240665"/>
                </a:lnTo>
                <a:lnTo>
                  <a:pt x="651255" y="240665"/>
                </a:lnTo>
                <a:lnTo>
                  <a:pt x="654684" y="237236"/>
                </a:lnTo>
                <a:lnTo>
                  <a:pt x="654811" y="228473"/>
                </a:lnTo>
                <a:lnTo>
                  <a:pt x="651509" y="225044"/>
                </a:lnTo>
                <a:close/>
              </a:path>
              <a:path w="798829" h="795654">
                <a:moveTo>
                  <a:pt x="697864" y="188341"/>
                </a:moveTo>
                <a:lnTo>
                  <a:pt x="538226" y="188341"/>
                </a:lnTo>
                <a:lnTo>
                  <a:pt x="534669" y="191643"/>
                </a:lnTo>
                <a:lnTo>
                  <a:pt x="534669" y="200406"/>
                </a:lnTo>
                <a:lnTo>
                  <a:pt x="537972" y="203835"/>
                </a:lnTo>
                <a:lnTo>
                  <a:pt x="697864" y="203835"/>
                </a:lnTo>
                <a:lnTo>
                  <a:pt x="701293" y="200406"/>
                </a:lnTo>
                <a:lnTo>
                  <a:pt x="701293" y="191643"/>
                </a:lnTo>
                <a:lnTo>
                  <a:pt x="697864" y="188341"/>
                </a:lnTo>
                <a:close/>
              </a:path>
              <a:path w="798829" h="795654">
                <a:moveTo>
                  <a:pt x="430402" y="62992"/>
                </a:moveTo>
                <a:lnTo>
                  <a:pt x="298068" y="62992"/>
                </a:lnTo>
                <a:lnTo>
                  <a:pt x="295401" y="65659"/>
                </a:lnTo>
                <a:lnTo>
                  <a:pt x="295401" y="72009"/>
                </a:lnTo>
                <a:lnTo>
                  <a:pt x="298068" y="74549"/>
                </a:lnTo>
                <a:lnTo>
                  <a:pt x="430402" y="74549"/>
                </a:lnTo>
                <a:lnTo>
                  <a:pt x="432942" y="72009"/>
                </a:lnTo>
                <a:lnTo>
                  <a:pt x="432942" y="65659"/>
                </a:lnTo>
                <a:lnTo>
                  <a:pt x="430402" y="62992"/>
                </a:lnTo>
                <a:close/>
              </a:path>
              <a:path w="798829" h="795654">
                <a:moveTo>
                  <a:pt x="465327" y="36449"/>
                </a:moveTo>
                <a:lnTo>
                  <a:pt x="332866" y="36449"/>
                </a:lnTo>
                <a:lnTo>
                  <a:pt x="330326" y="38989"/>
                </a:lnTo>
                <a:lnTo>
                  <a:pt x="330326" y="45339"/>
                </a:lnTo>
                <a:lnTo>
                  <a:pt x="332866" y="47879"/>
                </a:lnTo>
                <a:lnTo>
                  <a:pt x="465327" y="47879"/>
                </a:lnTo>
                <a:lnTo>
                  <a:pt x="467867" y="45339"/>
                </a:lnTo>
                <a:lnTo>
                  <a:pt x="467867" y="38989"/>
                </a:lnTo>
                <a:lnTo>
                  <a:pt x="465327" y="36449"/>
                </a:lnTo>
                <a:close/>
              </a:path>
            </a:pathLst>
          </a:custGeom>
          <a:solidFill>
            <a:srgbClr val="FFFFFF"/>
          </a:solidFill>
        </p:spPr>
        <p:txBody>
          <a:bodyPr wrap="square" lIns="0" tIns="0" rIns="0" bIns="0" rtlCol="0"/>
          <a:lstStyle/>
          <a:p>
            <a:endParaRPr/>
          </a:p>
        </p:txBody>
      </p:sp>
      <p:sp>
        <p:nvSpPr>
          <p:cNvPr id="23" name="object 23"/>
          <p:cNvSpPr/>
          <p:nvPr/>
        </p:nvSpPr>
        <p:spPr>
          <a:xfrm>
            <a:off x="40122" y="5165384"/>
            <a:ext cx="831951" cy="831850"/>
          </a:xfrm>
          <a:prstGeom prst="rect">
            <a:avLst/>
          </a:prstGeom>
          <a:blipFill>
            <a:blip r:embed="rId4" cstate="print"/>
            <a:stretch>
              <a:fillRect/>
            </a:stretch>
          </a:blipFill>
        </p:spPr>
        <p:txBody>
          <a:bodyPr wrap="square" lIns="0" tIns="0" rIns="0" bIns="0" rtlCol="0"/>
          <a:lstStyle/>
          <a:p>
            <a:endParaRPr/>
          </a:p>
        </p:txBody>
      </p:sp>
      <p:pic>
        <p:nvPicPr>
          <p:cNvPr id="2" name="Рисунок 1"/>
          <p:cNvPicPr>
            <a:picLocks noChangeAspect="1"/>
          </p:cNvPicPr>
          <p:nvPr/>
        </p:nvPicPr>
        <p:blipFill>
          <a:blip r:embed="rId5"/>
          <a:stretch>
            <a:fillRect/>
          </a:stretch>
        </p:blipFill>
        <p:spPr>
          <a:xfrm>
            <a:off x="2896935" y="235956"/>
            <a:ext cx="7067801" cy="4736116"/>
          </a:xfrm>
          <a:prstGeom prst="rect">
            <a:avLst/>
          </a:prstGeom>
        </p:spPr>
      </p:pic>
      <p:sp>
        <p:nvSpPr>
          <p:cNvPr id="10" name="Прямоугольник 9"/>
          <p:cNvSpPr/>
          <p:nvPr/>
        </p:nvSpPr>
        <p:spPr>
          <a:xfrm>
            <a:off x="-100569" y="797610"/>
            <a:ext cx="2905867" cy="738664"/>
          </a:xfrm>
          <a:prstGeom prst="rect">
            <a:avLst/>
          </a:prstGeom>
        </p:spPr>
        <p:txBody>
          <a:bodyPr wrap="square">
            <a:spAutoFit/>
          </a:bodyPr>
          <a:lstStyle/>
          <a:p>
            <a:pPr algn="ctr"/>
            <a:r>
              <a:rPr lang="ru-RU" sz="1400" b="1" dirty="0">
                <a:solidFill>
                  <a:schemeClr val="tx2"/>
                </a:solidFill>
                <a:latin typeface="+mj-lt"/>
                <a:ea typeface="Calibri" panose="020F0502020204030204" pitchFamily="34" charset="0"/>
              </a:rPr>
              <a:t> </a:t>
            </a:r>
            <a:r>
              <a:rPr lang="ru-RU" sz="1400" b="1" dirty="0" smtClean="0">
                <a:solidFill>
                  <a:schemeClr val="tx2"/>
                </a:solidFill>
                <a:latin typeface="+mj-lt"/>
                <a:ea typeface="Calibri" panose="020F0502020204030204" pitchFamily="34" charset="0"/>
              </a:rPr>
              <a:t>Среднемесячная начисленная зарплата работников крупных и средних предприятий</a:t>
            </a:r>
            <a:endParaRPr lang="ru-RU" sz="1400" b="1" dirty="0">
              <a:solidFill>
                <a:schemeClr val="tx2"/>
              </a:solidFill>
              <a:latin typeface="+mj-lt"/>
            </a:endParaRPr>
          </a:p>
        </p:txBody>
      </p:sp>
      <p:sp>
        <p:nvSpPr>
          <p:cNvPr id="6" name="Прямоугольник 5"/>
          <p:cNvSpPr/>
          <p:nvPr/>
        </p:nvSpPr>
        <p:spPr>
          <a:xfrm>
            <a:off x="-101819" y="1890375"/>
            <a:ext cx="1426797" cy="615553"/>
          </a:xfrm>
          <a:prstGeom prst="rect">
            <a:avLst/>
          </a:prstGeom>
        </p:spPr>
        <p:txBody>
          <a:bodyPr wrap="square">
            <a:spAutoFit/>
          </a:bodyPr>
          <a:lstStyle/>
          <a:p>
            <a:pPr algn="ctr">
              <a:defRPr/>
            </a:pPr>
            <a:r>
              <a:rPr lang="ru-RU" sz="2000" b="1"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37,9</a:t>
            </a:r>
            <a:endParaRPr lang="ru-RU" sz="2000"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defRPr/>
            </a:pPr>
            <a:r>
              <a:rPr lang="ru-RU" sz="1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тыс. руб.</a:t>
            </a:r>
            <a:r>
              <a:rPr lang="ru-RU" sz="1400"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a:t>
            </a:r>
            <a:endParaRPr lang="ru-RU" sz="900"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7" name="Рисунок 5"/>
          <p:cNvPicPr>
            <a:picLocks noChangeAspect="1"/>
          </p:cNvPicPr>
          <p:nvPr/>
        </p:nvPicPr>
        <p:blipFill>
          <a:blip r:embed="rId6"/>
          <a:srcRect/>
          <a:stretch>
            <a:fillRect/>
          </a:stretch>
        </p:blipFill>
        <p:spPr bwMode="auto">
          <a:xfrm>
            <a:off x="1324978" y="1751717"/>
            <a:ext cx="1008062" cy="1023938"/>
          </a:xfrm>
          <a:prstGeom prst="rect">
            <a:avLst/>
          </a:prstGeom>
          <a:noFill/>
          <a:ln w="9525">
            <a:noFill/>
            <a:miter lim="800000"/>
            <a:headEnd/>
            <a:tailEnd/>
          </a:ln>
        </p:spPr>
      </p:pic>
      <p:pic>
        <p:nvPicPr>
          <p:cNvPr id="28" name="Рисунок 37"/>
          <p:cNvPicPr>
            <a:picLocks noChangeAspect="1"/>
          </p:cNvPicPr>
          <p:nvPr/>
        </p:nvPicPr>
        <p:blipFill>
          <a:blip r:embed="rId7">
            <a:lum bright="70000" contrast="-70000"/>
          </a:blip>
          <a:srcRect/>
          <a:stretch>
            <a:fillRect/>
          </a:stretch>
        </p:blipFill>
        <p:spPr bwMode="auto">
          <a:xfrm>
            <a:off x="1005102" y="2008364"/>
            <a:ext cx="228654" cy="393700"/>
          </a:xfrm>
          <a:prstGeom prst="rect">
            <a:avLst/>
          </a:prstGeom>
          <a:noFill/>
          <a:ln w="9525">
            <a:noFill/>
            <a:miter lim="800000"/>
            <a:headEnd/>
            <a:tailEnd/>
          </a:ln>
        </p:spPr>
      </p:pic>
      <p:sp>
        <p:nvSpPr>
          <p:cNvPr id="11" name="Прямоугольник 10"/>
          <p:cNvSpPr/>
          <p:nvPr/>
        </p:nvSpPr>
        <p:spPr>
          <a:xfrm>
            <a:off x="1345543" y="1889866"/>
            <a:ext cx="854401" cy="369332"/>
          </a:xfrm>
          <a:prstGeom prst="rect">
            <a:avLst/>
          </a:prstGeom>
        </p:spPr>
        <p:txBody>
          <a:bodyPr wrap="none">
            <a:spAutoFit/>
          </a:bodyPr>
          <a:lstStyle/>
          <a:p>
            <a:r>
              <a:rPr lang="ru-RU" dirty="0" smtClean="0">
                <a:latin typeface="Open Sans"/>
                <a:ea typeface="Open Sans"/>
                <a:cs typeface="Open Sans"/>
              </a:rPr>
              <a:t>115,4%</a:t>
            </a:r>
            <a:endParaRPr lang="ru-RU" dirty="0">
              <a:latin typeface="Open Sans"/>
              <a:ea typeface="Open Sans"/>
              <a:cs typeface="Open Sans"/>
            </a:endParaRPr>
          </a:p>
        </p:txBody>
      </p:sp>
      <p:sp>
        <p:nvSpPr>
          <p:cNvPr id="13" name="Прямоугольник 12"/>
          <p:cNvSpPr/>
          <p:nvPr/>
        </p:nvSpPr>
        <p:spPr>
          <a:xfrm>
            <a:off x="1259799" y="2198151"/>
            <a:ext cx="1052675" cy="415498"/>
          </a:xfrm>
          <a:prstGeom prst="rect">
            <a:avLst/>
          </a:prstGeom>
        </p:spPr>
        <p:txBody>
          <a:bodyPr wrap="square">
            <a:spAutoFit/>
          </a:bodyPr>
          <a:lstStyle/>
          <a:p>
            <a:pPr algn="ctr">
              <a:defRPr/>
            </a:pPr>
            <a:r>
              <a:rPr lang="ru-RU" sz="1050" dirty="0">
                <a:latin typeface="Open Sans" panose="020B0606030504020204" pitchFamily="34" charset="0"/>
                <a:ea typeface="Open Sans" panose="020B0606030504020204" pitchFamily="34" charset="0"/>
                <a:cs typeface="Open Sans" panose="020B0606030504020204" pitchFamily="34" charset="0"/>
              </a:rPr>
              <a:t>к уровню </a:t>
            </a:r>
            <a:r>
              <a:rPr lang="ru-RU" sz="1050" dirty="0" smtClean="0">
                <a:latin typeface="Open Sans" panose="020B0606030504020204" pitchFamily="34" charset="0"/>
                <a:ea typeface="Open Sans" panose="020B0606030504020204" pitchFamily="34" charset="0"/>
                <a:cs typeface="Open Sans" panose="020B0606030504020204" pitchFamily="34" charset="0"/>
              </a:rPr>
              <a:t>2023 </a:t>
            </a:r>
            <a:r>
              <a:rPr lang="ru-RU" sz="1050" dirty="0">
                <a:latin typeface="Open Sans" panose="020B0606030504020204" pitchFamily="34" charset="0"/>
                <a:ea typeface="Open Sans" panose="020B0606030504020204" pitchFamily="34" charset="0"/>
                <a:cs typeface="Open Sans" panose="020B0606030504020204" pitchFamily="34" charset="0"/>
              </a:rPr>
              <a:t>года </a:t>
            </a:r>
          </a:p>
        </p:txBody>
      </p:sp>
      <p:sp>
        <p:nvSpPr>
          <p:cNvPr id="29" name="TextBox 40"/>
          <p:cNvSpPr txBox="1">
            <a:spLocks noChangeArrowheads="1"/>
          </p:cNvSpPr>
          <p:nvPr/>
        </p:nvSpPr>
        <p:spPr bwMode="auto">
          <a:xfrm>
            <a:off x="-101819" y="2830660"/>
            <a:ext cx="3578543" cy="692497"/>
          </a:xfrm>
          <a:prstGeom prst="rect">
            <a:avLst/>
          </a:prstGeom>
          <a:noFill/>
          <a:ln w="9525">
            <a:noFill/>
            <a:miter lim="800000"/>
            <a:headEnd/>
            <a:tailEnd/>
          </a:ln>
        </p:spPr>
        <p:txBody>
          <a:bodyPr wrap="square">
            <a:spAutoFit/>
          </a:bodyPr>
          <a:lstStyle/>
          <a:p>
            <a:pPr algn="ctr"/>
            <a:r>
              <a:rPr lang="ru-RU" sz="1300" dirty="0">
                <a:solidFill>
                  <a:srgbClr val="007FAC"/>
                </a:solidFill>
                <a:latin typeface="Open Sans Semibold"/>
                <a:ea typeface="Open Sans Semibold"/>
                <a:cs typeface="Open Sans Semibold"/>
              </a:rPr>
              <a:t>Объем отгруженных товаров собственного производства, выполненных работ и услуг по всем видам экономической деятельности</a:t>
            </a:r>
            <a:endParaRPr lang="ru-RU" sz="1300" b="1" dirty="0">
              <a:solidFill>
                <a:srgbClr val="007FAC"/>
              </a:solidFill>
              <a:latin typeface="Open Sans Semibold"/>
              <a:ea typeface="Open Sans Semibold"/>
              <a:cs typeface="Open Sans Semibold"/>
            </a:endParaRPr>
          </a:p>
        </p:txBody>
      </p:sp>
      <p:sp>
        <p:nvSpPr>
          <p:cNvPr id="15" name="Прямоугольник 14"/>
          <p:cNvSpPr/>
          <p:nvPr/>
        </p:nvSpPr>
        <p:spPr>
          <a:xfrm>
            <a:off x="-14586" y="3774038"/>
            <a:ext cx="1252330" cy="615553"/>
          </a:xfrm>
          <a:prstGeom prst="rect">
            <a:avLst/>
          </a:prstGeom>
        </p:spPr>
        <p:txBody>
          <a:bodyPr wrap="square">
            <a:spAutoFit/>
          </a:bodyPr>
          <a:lstStyle/>
          <a:p>
            <a:pPr algn="ctr">
              <a:defRPr/>
            </a:pPr>
            <a:r>
              <a:rPr lang="ru-RU" sz="2000" b="1"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713,9</a:t>
            </a:r>
            <a:endParaRPr lang="ru-RU" sz="2800"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defRPr/>
            </a:pPr>
            <a:r>
              <a:rPr lang="ru-RU" sz="1400"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тыс. </a:t>
            </a:r>
            <a:r>
              <a:rPr lang="ru-RU" sz="1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руб.</a:t>
            </a:r>
          </a:p>
        </p:txBody>
      </p:sp>
      <p:pic>
        <p:nvPicPr>
          <p:cNvPr id="31" name="Рисунок 38"/>
          <p:cNvPicPr>
            <a:picLocks noChangeAspect="1"/>
          </p:cNvPicPr>
          <p:nvPr/>
        </p:nvPicPr>
        <p:blipFill>
          <a:blip r:embed="rId7">
            <a:lum bright="70000" contrast="-70000"/>
          </a:blip>
          <a:srcRect/>
          <a:stretch>
            <a:fillRect/>
          </a:stretch>
        </p:blipFill>
        <p:spPr bwMode="auto">
          <a:xfrm>
            <a:off x="1029194" y="3950730"/>
            <a:ext cx="398632" cy="393700"/>
          </a:xfrm>
          <a:prstGeom prst="rect">
            <a:avLst/>
          </a:prstGeom>
          <a:noFill/>
          <a:ln w="9525">
            <a:noFill/>
            <a:miter lim="800000"/>
            <a:headEnd/>
            <a:tailEnd/>
          </a:ln>
        </p:spPr>
      </p:pic>
      <p:pic>
        <p:nvPicPr>
          <p:cNvPr id="32" name="Рисунок 4"/>
          <p:cNvPicPr>
            <a:picLocks noChangeAspect="1"/>
          </p:cNvPicPr>
          <p:nvPr/>
        </p:nvPicPr>
        <p:blipFill>
          <a:blip r:embed="rId8" cstate="print"/>
          <a:srcRect/>
          <a:stretch>
            <a:fillRect/>
          </a:stretch>
        </p:blipFill>
        <p:spPr bwMode="auto">
          <a:xfrm>
            <a:off x="1483964" y="3495896"/>
            <a:ext cx="1008062" cy="1022350"/>
          </a:xfrm>
          <a:prstGeom prst="rect">
            <a:avLst/>
          </a:prstGeom>
          <a:noFill/>
          <a:ln w="9525">
            <a:noFill/>
            <a:miter lim="800000"/>
            <a:headEnd/>
            <a:tailEnd/>
          </a:ln>
        </p:spPr>
      </p:pic>
      <p:sp>
        <p:nvSpPr>
          <p:cNvPr id="16" name="Прямоугольник 15"/>
          <p:cNvSpPr/>
          <p:nvPr/>
        </p:nvSpPr>
        <p:spPr>
          <a:xfrm>
            <a:off x="1532421" y="3686335"/>
            <a:ext cx="865686" cy="369332"/>
          </a:xfrm>
          <a:prstGeom prst="rect">
            <a:avLst/>
          </a:prstGeom>
        </p:spPr>
        <p:txBody>
          <a:bodyPr wrap="none">
            <a:spAutoFit/>
          </a:bodyPr>
          <a:lstStyle/>
          <a:p>
            <a:r>
              <a:rPr lang="ru-RU" dirty="0" smtClean="0">
                <a:latin typeface="Open Sans"/>
                <a:ea typeface="Open Sans"/>
                <a:cs typeface="Open Sans"/>
              </a:rPr>
              <a:t>195,9%</a:t>
            </a:r>
            <a:endParaRPr lang="ru-RU" dirty="0">
              <a:latin typeface="Open Sans"/>
              <a:ea typeface="Open Sans"/>
              <a:cs typeface="Open Sans"/>
            </a:endParaRPr>
          </a:p>
        </p:txBody>
      </p:sp>
      <p:sp>
        <p:nvSpPr>
          <p:cNvPr id="34" name="Прямоугольник 33"/>
          <p:cNvSpPr/>
          <p:nvPr/>
        </p:nvSpPr>
        <p:spPr>
          <a:xfrm>
            <a:off x="1085332" y="3981284"/>
            <a:ext cx="1755465" cy="430887"/>
          </a:xfrm>
          <a:prstGeom prst="rect">
            <a:avLst/>
          </a:prstGeom>
        </p:spPr>
        <p:txBody>
          <a:bodyPr wrap="square">
            <a:spAutoFit/>
          </a:bodyPr>
          <a:lstStyle/>
          <a:p>
            <a:pPr algn="ctr">
              <a:defRPr/>
            </a:pPr>
            <a:r>
              <a:rPr lang="ru-RU" sz="1050" dirty="0">
                <a:latin typeface="Open Sans" panose="020B0606030504020204" pitchFamily="34" charset="0"/>
                <a:ea typeface="Open Sans" panose="020B0606030504020204" pitchFamily="34" charset="0"/>
                <a:cs typeface="Open Sans" panose="020B0606030504020204" pitchFamily="34" charset="0"/>
              </a:rPr>
              <a:t>к уровню</a:t>
            </a:r>
          </a:p>
          <a:p>
            <a:pPr algn="ctr">
              <a:defRPr/>
            </a:pPr>
            <a:r>
              <a:rPr lang="ru-RU" sz="1050" dirty="0" smtClean="0">
                <a:latin typeface="Open Sans" panose="020B0606030504020204" pitchFamily="34" charset="0"/>
                <a:ea typeface="Open Sans" panose="020B0606030504020204" pitchFamily="34" charset="0"/>
                <a:cs typeface="Open Sans" panose="020B0606030504020204" pitchFamily="34" charset="0"/>
              </a:rPr>
              <a:t>2023 </a:t>
            </a:r>
            <a:r>
              <a:rPr lang="ru-RU" sz="1050" dirty="0">
                <a:latin typeface="Open Sans" panose="020B0606030504020204" pitchFamily="34" charset="0"/>
                <a:ea typeface="Open Sans" panose="020B0606030504020204" pitchFamily="34" charset="0"/>
                <a:cs typeface="Open Sans" panose="020B0606030504020204" pitchFamily="34" charset="0"/>
              </a:rPr>
              <a:t>года</a:t>
            </a:r>
          </a:p>
        </p:txBody>
      </p:sp>
      <p:sp>
        <p:nvSpPr>
          <p:cNvPr id="35" name="Прямоугольник 34"/>
          <p:cNvSpPr/>
          <p:nvPr/>
        </p:nvSpPr>
        <p:spPr>
          <a:xfrm>
            <a:off x="9952669" y="824923"/>
            <a:ext cx="1710981" cy="369332"/>
          </a:xfrm>
          <a:prstGeom prst="rect">
            <a:avLst/>
          </a:prstGeom>
        </p:spPr>
        <p:txBody>
          <a:bodyPr wrap="none">
            <a:spAutoFit/>
          </a:bodyPr>
          <a:lstStyle/>
          <a:p>
            <a:pPr algn="ctr"/>
            <a:r>
              <a:rPr lang="ru-RU" dirty="0">
                <a:solidFill>
                  <a:srgbClr val="007FAC"/>
                </a:solidFill>
                <a:latin typeface="Open Sans Semibold"/>
                <a:ea typeface="Open Sans Semibold"/>
                <a:cs typeface="Open Sans Semibold"/>
              </a:rPr>
              <a:t>Количество СМП</a:t>
            </a:r>
          </a:p>
        </p:txBody>
      </p:sp>
      <p:pic>
        <p:nvPicPr>
          <p:cNvPr id="36" name="Рисунок 3"/>
          <p:cNvPicPr>
            <a:picLocks noChangeAspect="1"/>
          </p:cNvPicPr>
          <p:nvPr/>
        </p:nvPicPr>
        <p:blipFill>
          <a:blip r:embed="rId6"/>
          <a:srcRect/>
          <a:stretch>
            <a:fillRect/>
          </a:stretch>
        </p:blipFill>
        <p:spPr bwMode="auto">
          <a:xfrm>
            <a:off x="10756905" y="1385468"/>
            <a:ext cx="1008063" cy="1023938"/>
          </a:xfrm>
          <a:prstGeom prst="rect">
            <a:avLst/>
          </a:prstGeom>
          <a:noFill/>
          <a:ln w="9525">
            <a:noFill/>
            <a:miter lim="800000"/>
            <a:headEnd/>
            <a:tailEnd/>
          </a:ln>
        </p:spPr>
      </p:pic>
      <p:sp>
        <p:nvSpPr>
          <p:cNvPr id="37" name="Прямоугольник 36"/>
          <p:cNvSpPr/>
          <p:nvPr/>
        </p:nvSpPr>
        <p:spPr>
          <a:xfrm>
            <a:off x="10967023" y="1590318"/>
            <a:ext cx="460382" cy="369332"/>
          </a:xfrm>
          <a:prstGeom prst="rect">
            <a:avLst/>
          </a:prstGeom>
        </p:spPr>
        <p:txBody>
          <a:bodyPr wrap="none">
            <a:spAutoFit/>
          </a:bodyPr>
          <a:lstStyle/>
          <a:p>
            <a:r>
              <a:rPr lang="ru-RU" dirty="0" smtClean="0">
                <a:latin typeface="Open Sans"/>
                <a:ea typeface="Open Sans"/>
                <a:cs typeface="Open Sans"/>
              </a:rPr>
              <a:t>5%</a:t>
            </a:r>
            <a:endParaRPr lang="ru-RU" dirty="0">
              <a:latin typeface="Open Sans"/>
              <a:ea typeface="Open Sans"/>
              <a:cs typeface="Open Sans"/>
            </a:endParaRPr>
          </a:p>
        </p:txBody>
      </p:sp>
      <p:sp>
        <p:nvSpPr>
          <p:cNvPr id="38" name="Прямоугольник 37"/>
          <p:cNvSpPr/>
          <p:nvPr/>
        </p:nvSpPr>
        <p:spPr>
          <a:xfrm>
            <a:off x="10808159" y="1973939"/>
            <a:ext cx="982020" cy="430887"/>
          </a:xfrm>
          <a:prstGeom prst="rect">
            <a:avLst/>
          </a:prstGeom>
        </p:spPr>
        <p:txBody>
          <a:bodyPr wrap="square">
            <a:spAutoFit/>
          </a:bodyPr>
          <a:lstStyle/>
          <a:p>
            <a:pPr algn="ctr">
              <a:defRPr/>
            </a:pPr>
            <a:r>
              <a:rPr lang="ru-RU" sz="1050" dirty="0" smtClean="0">
                <a:latin typeface="Open Sans" panose="020B0606030504020204" pitchFamily="34" charset="0"/>
                <a:ea typeface="Open Sans" panose="020B0606030504020204" pitchFamily="34" charset="0"/>
                <a:cs typeface="Open Sans" panose="020B0606030504020204" pitchFamily="34" charset="0"/>
              </a:rPr>
              <a:t>к </a:t>
            </a:r>
            <a:r>
              <a:rPr lang="ru-RU" sz="1050" dirty="0">
                <a:latin typeface="Open Sans" panose="020B0606030504020204" pitchFamily="34" charset="0"/>
                <a:ea typeface="Open Sans" panose="020B0606030504020204" pitchFamily="34" charset="0"/>
                <a:cs typeface="Open Sans" panose="020B0606030504020204" pitchFamily="34" charset="0"/>
              </a:rPr>
              <a:t>уровню </a:t>
            </a:r>
            <a:r>
              <a:rPr lang="ru-RU" sz="1050" dirty="0" smtClean="0">
                <a:latin typeface="Open Sans" panose="020B0606030504020204" pitchFamily="34" charset="0"/>
                <a:ea typeface="Open Sans" panose="020B0606030504020204" pitchFamily="34" charset="0"/>
                <a:cs typeface="Open Sans" panose="020B0606030504020204" pitchFamily="34" charset="0"/>
              </a:rPr>
              <a:t>2023  </a:t>
            </a:r>
            <a:r>
              <a:rPr lang="ru-RU" sz="1050" dirty="0">
                <a:latin typeface="Open Sans" panose="020B0606030504020204" pitchFamily="34" charset="0"/>
                <a:ea typeface="Open Sans" panose="020B0606030504020204" pitchFamily="34" charset="0"/>
                <a:cs typeface="Open Sans" panose="020B0606030504020204" pitchFamily="34" charset="0"/>
              </a:rPr>
              <a:t>года</a:t>
            </a:r>
          </a:p>
        </p:txBody>
      </p:sp>
      <p:sp>
        <p:nvSpPr>
          <p:cNvPr id="39" name="Прямоугольник 38"/>
          <p:cNvSpPr/>
          <p:nvPr/>
        </p:nvSpPr>
        <p:spPr>
          <a:xfrm>
            <a:off x="9623882" y="2778517"/>
            <a:ext cx="2200666" cy="369332"/>
          </a:xfrm>
          <a:prstGeom prst="rect">
            <a:avLst/>
          </a:prstGeom>
        </p:spPr>
        <p:txBody>
          <a:bodyPr wrap="none">
            <a:spAutoFit/>
          </a:bodyPr>
          <a:lstStyle/>
          <a:p>
            <a:pPr algn="ctr"/>
            <a:r>
              <a:rPr lang="ru-RU" dirty="0">
                <a:solidFill>
                  <a:srgbClr val="007FAC"/>
                </a:solidFill>
                <a:latin typeface="Open Sans Semibold"/>
                <a:ea typeface="Open Sans Semibold"/>
                <a:cs typeface="Open Sans Semibold"/>
              </a:rPr>
              <a:t>Уровень безработицы</a:t>
            </a:r>
          </a:p>
        </p:txBody>
      </p:sp>
      <p:sp>
        <p:nvSpPr>
          <p:cNvPr id="40" name="Прямоугольник 39"/>
          <p:cNvSpPr/>
          <p:nvPr/>
        </p:nvSpPr>
        <p:spPr>
          <a:xfrm>
            <a:off x="9817733" y="3471609"/>
            <a:ext cx="720069" cy="369332"/>
          </a:xfrm>
          <a:prstGeom prst="rect">
            <a:avLst/>
          </a:prstGeom>
        </p:spPr>
        <p:txBody>
          <a:bodyPr wrap="none">
            <a:spAutoFit/>
          </a:bodyPr>
          <a:lstStyle/>
          <a:p>
            <a:r>
              <a:rPr lang="ru-RU"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ru-RU"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0,9 </a:t>
            </a:r>
            <a:r>
              <a:rPr lang="ru-RU"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a:t>
            </a:r>
            <a:endParaRPr lang="ru-RU" dirty="0"/>
          </a:p>
        </p:txBody>
      </p:sp>
      <p:pic>
        <p:nvPicPr>
          <p:cNvPr id="41" name="Рисунок 36"/>
          <p:cNvPicPr>
            <a:picLocks noChangeAspect="1"/>
          </p:cNvPicPr>
          <p:nvPr/>
        </p:nvPicPr>
        <p:blipFill>
          <a:blip r:embed="rId9"/>
          <a:srcRect/>
          <a:stretch>
            <a:fillRect/>
          </a:stretch>
        </p:blipFill>
        <p:spPr bwMode="auto">
          <a:xfrm>
            <a:off x="10890359" y="3245844"/>
            <a:ext cx="681038" cy="681037"/>
          </a:xfrm>
          <a:prstGeom prst="rect">
            <a:avLst/>
          </a:prstGeom>
          <a:noFill/>
          <a:ln w="9525">
            <a:noFill/>
            <a:miter lim="800000"/>
            <a:headEnd/>
            <a:tailEnd/>
          </a:ln>
        </p:spPr>
      </p:pic>
      <p:pic>
        <p:nvPicPr>
          <p:cNvPr id="42" name="Рисунок 39"/>
          <p:cNvPicPr>
            <a:picLocks noChangeAspect="1"/>
          </p:cNvPicPr>
          <p:nvPr/>
        </p:nvPicPr>
        <p:blipFill>
          <a:blip r:embed="rId7">
            <a:lum bright="70000" contrast="-70000"/>
          </a:blip>
          <a:srcRect/>
          <a:stretch>
            <a:fillRect/>
          </a:stretch>
        </p:blipFill>
        <p:spPr bwMode="auto">
          <a:xfrm>
            <a:off x="10341898" y="1700587"/>
            <a:ext cx="326351" cy="393700"/>
          </a:xfrm>
          <a:prstGeom prst="rect">
            <a:avLst/>
          </a:prstGeom>
          <a:noFill/>
          <a:ln w="9525">
            <a:noFill/>
            <a:miter lim="800000"/>
            <a:headEnd/>
            <a:tailEnd/>
          </a:ln>
        </p:spPr>
      </p:pic>
      <p:sp>
        <p:nvSpPr>
          <p:cNvPr id="8" name="Номер слайда 7"/>
          <p:cNvSpPr>
            <a:spLocks noGrp="1"/>
          </p:cNvSpPr>
          <p:nvPr>
            <p:ph type="sldNum" sz="quarter" idx="12"/>
          </p:nvPr>
        </p:nvSpPr>
        <p:spPr>
          <a:xfrm>
            <a:off x="9512060" y="6597077"/>
            <a:ext cx="2743200" cy="365125"/>
          </a:xfrm>
        </p:spPr>
        <p:txBody>
          <a:bodyPr/>
          <a:lstStyle/>
          <a:p>
            <a:fld id="{2E383454-522E-4943-91B6-023101BA01B5}" type="slidenum">
              <a:rPr lang="ru-RU" smtClean="0"/>
              <a:t>22</a:t>
            </a:fld>
            <a:endParaRPr lang="ru-RU" dirty="0"/>
          </a:p>
        </p:txBody>
      </p:sp>
      <p:graphicFrame>
        <p:nvGraphicFramePr>
          <p:cNvPr id="33" name="Диаграмма 32"/>
          <p:cNvGraphicFramePr/>
          <p:nvPr>
            <p:extLst>
              <p:ext uri="{D42A27DB-BD31-4B8C-83A1-F6EECF244321}">
                <p14:modId xmlns:p14="http://schemas.microsoft.com/office/powerpoint/2010/main" val="4189927634"/>
              </p:ext>
            </p:extLst>
          </p:nvPr>
        </p:nvGraphicFramePr>
        <p:xfrm>
          <a:off x="3313087" y="4344430"/>
          <a:ext cx="5364884" cy="2563093"/>
        </p:xfrm>
        <a:graphic>
          <a:graphicData uri="http://schemas.openxmlformats.org/drawingml/2006/chart">
            <c:chart xmlns:c="http://schemas.openxmlformats.org/drawingml/2006/chart" xmlns:r="http://schemas.openxmlformats.org/officeDocument/2006/relationships" r:id="rId10"/>
          </a:graphicData>
        </a:graphic>
      </p:graphicFrame>
    </p:spTree>
    <p:extLst>
      <p:ext uri="{BB962C8B-B14F-4D97-AF65-F5344CB8AC3E}">
        <p14:creationId xmlns:p14="http://schemas.microsoft.com/office/powerpoint/2010/main" val="35368531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2E383454-522E-4943-91B6-023101BA01B5}" type="slidenum">
              <a:rPr lang="ru-RU" smtClean="0"/>
              <a:t>23</a:t>
            </a:fld>
            <a:endParaRPr lang="ru-RU"/>
          </a:p>
        </p:txBody>
      </p:sp>
      <p:pic>
        <p:nvPicPr>
          <p:cNvPr id="9" name="Рисунок 8"/>
          <p:cNvPicPr>
            <a:picLocks noChangeAspect="1"/>
          </p:cNvPicPr>
          <p:nvPr/>
        </p:nvPicPr>
        <p:blipFill rotWithShape="1">
          <a:blip r:embed="rId2">
            <a:extLst>
              <a:ext uri="{28A0092B-C50C-407E-A947-70E740481C1C}">
                <a14:useLocalDpi xmlns:a14="http://schemas.microsoft.com/office/drawing/2010/main" val="0"/>
              </a:ext>
            </a:extLst>
          </a:blip>
          <a:srcRect l="5814" r="12089"/>
          <a:stretch/>
        </p:blipFill>
        <p:spPr>
          <a:xfrm>
            <a:off x="76911" y="1820253"/>
            <a:ext cx="3871245" cy="4824101"/>
          </a:xfrm>
          <a:prstGeom prst="rect">
            <a:avLst/>
          </a:prstGeom>
          <a:ln>
            <a:noFill/>
          </a:ln>
          <a:effectLst>
            <a:softEdge rad="112500"/>
          </a:effectLst>
        </p:spPr>
      </p:pic>
      <p:pic>
        <p:nvPicPr>
          <p:cNvPr id="7" name="Рисунок 6"/>
          <p:cNvPicPr>
            <a:picLocks noChangeAspect="1"/>
          </p:cNvPicPr>
          <p:nvPr/>
        </p:nvPicPr>
        <p:blipFill>
          <a:blip r:embed="rId3"/>
          <a:stretch>
            <a:fillRect/>
          </a:stretch>
        </p:blipFill>
        <p:spPr>
          <a:xfrm>
            <a:off x="2956846" y="931699"/>
            <a:ext cx="8781670" cy="5789776"/>
          </a:xfrm>
          <a:prstGeom prst="rect">
            <a:avLst/>
          </a:prstGeom>
        </p:spPr>
      </p:pic>
      <p:sp>
        <p:nvSpPr>
          <p:cNvPr id="8" name="object 2"/>
          <p:cNvSpPr/>
          <p:nvPr/>
        </p:nvSpPr>
        <p:spPr>
          <a:xfrm>
            <a:off x="12113" y="1"/>
            <a:ext cx="12179886" cy="589660"/>
          </a:xfrm>
          <a:prstGeom prst="rect">
            <a:avLst/>
          </a:prstGeom>
          <a:blipFill>
            <a:blip r:embed="rId4" cstate="print"/>
            <a:stretch>
              <a:fillRect/>
            </a:stretch>
          </a:blipFill>
        </p:spPr>
        <p:txBody>
          <a:bodyPr wrap="square" lIns="0" tIns="0" rIns="0" bIns="0" rtlCol="0"/>
          <a:lstStyle/>
          <a:p>
            <a:r>
              <a:rPr lang="ru-RU" sz="3200" b="1" spc="-5" dirty="0"/>
              <a:t>Основные параметры </a:t>
            </a:r>
            <a:r>
              <a:rPr lang="ru-RU" sz="3200" b="1" dirty="0"/>
              <a:t>социально-экономического  </a:t>
            </a:r>
            <a:r>
              <a:rPr lang="ru-RU" sz="3200" b="1" spc="-5" dirty="0"/>
              <a:t>развития</a:t>
            </a:r>
            <a:endParaRPr sz="3200" dirty="0"/>
          </a:p>
        </p:txBody>
      </p:sp>
    </p:spTree>
    <p:extLst>
      <p:ext uri="{BB962C8B-B14F-4D97-AF65-F5344CB8AC3E}">
        <p14:creationId xmlns:p14="http://schemas.microsoft.com/office/powerpoint/2010/main" val="21576006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Рисунок 20"/>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583987" y="4954333"/>
            <a:ext cx="2983267" cy="1988845"/>
          </a:xfrm>
          <a:prstGeom prst="rect">
            <a:avLst/>
          </a:prstGeom>
          <a:ln>
            <a:noFill/>
          </a:ln>
          <a:effectLst>
            <a:softEdge rad="112500"/>
          </a:effectLst>
        </p:spPr>
      </p:pic>
      <p:sp>
        <p:nvSpPr>
          <p:cNvPr id="20" name="Скругленный прямоугольник 19"/>
          <p:cNvSpPr/>
          <p:nvPr/>
        </p:nvSpPr>
        <p:spPr>
          <a:xfrm>
            <a:off x="564019" y="5311092"/>
            <a:ext cx="4076344" cy="1231354"/>
          </a:xfrm>
          <a:prstGeom prst="roundRect">
            <a:avLst/>
          </a:prstGeom>
          <a:effectLst>
            <a:glow rad="139700">
              <a:schemeClr val="accent4">
                <a:satMod val="175000"/>
                <a:alpha val="40000"/>
              </a:schemeClr>
            </a:glow>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ru-RU"/>
          </a:p>
        </p:txBody>
      </p:sp>
      <p:sp>
        <p:nvSpPr>
          <p:cNvPr id="17" name="Скругленный прямоугольник 16"/>
          <p:cNvSpPr/>
          <p:nvPr/>
        </p:nvSpPr>
        <p:spPr>
          <a:xfrm>
            <a:off x="7586526" y="5366152"/>
            <a:ext cx="4267200" cy="1182269"/>
          </a:xfrm>
          <a:prstGeom prst="roundRect">
            <a:avLst/>
          </a:prstGeom>
          <a:effectLst>
            <a:glow rad="1016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5" name="Скругленный прямоугольник 14"/>
          <p:cNvSpPr/>
          <p:nvPr/>
        </p:nvSpPr>
        <p:spPr>
          <a:xfrm>
            <a:off x="7586526" y="2451365"/>
            <a:ext cx="4076344" cy="1167819"/>
          </a:xfrm>
          <a:prstGeom prst="roundRect">
            <a:avLst/>
          </a:prstGeom>
          <a:effectLst>
            <a:glow rad="1016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ru-RU"/>
          </a:p>
        </p:txBody>
      </p:sp>
      <p:sp>
        <p:nvSpPr>
          <p:cNvPr id="14" name="Скругленный прямоугольник 13"/>
          <p:cNvSpPr/>
          <p:nvPr/>
        </p:nvSpPr>
        <p:spPr>
          <a:xfrm>
            <a:off x="373163" y="2458066"/>
            <a:ext cx="4267200" cy="1177979"/>
          </a:xfrm>
          <a:prstGeom prst="roundRect">
            <a:avLst/>
          </a:prstGeom>
          <a:effectLst>
            <a:glow rad="101600">
              <a:schemeClr val="accent2">
                <a:satMod val="175000"/>
                <a:alpha val="40000"/>
              </a:schemeClr>
            </a:glow>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ru-RU"/>
          </a:p>
        </p:txBody>
      </p:sp>
      <p:sp>
        <p:nvSpPr>
          <p:cNvPr id="5" name="Скругленный прямоугольник 4"/>
          <p:cNvSpPr/>
          <p:nvPr/>
        </p:nvSpPr>
        <p:spPr>
          <a:xfrm>
            <a:off x="1359140" y="970082"/>
            <a:ext cx="9485832" cy="1191221"/>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ru-RU"/>
          </a:p>
        </p:txBody>
      </p:sp>
      <p:sp>
        <p:nvSpPr>
          <p:cNvPr id="2" name="object 2"/>
          <p:cNvSpPr/>
          <p:nvPr/>
        </p:nvSpPr>
        <p:spPr>
          <a:xfrm>
            <a:off x="12113" y="0"/>
            <a:ext cx="12179886" cy="692209"/>
          </a:xfrm>
          <a:prstGeom prst="rect">
            <a:avLst/>
          </a:prstGeom>
          <a:blipFill>
            <a:blip r:embed="rId3" cstate="print"/>
            <a:stretch>
              <a:fillRect/>
            </a:stretch>
          </a:blipFill>
        </p:spPr>
        <p:txBody>
          <a:bodyPr wrap="square" lIns="0" tIns="0" rIns="0" bIns="0" rtlCol="0"/>
          <a:lstStyle/>
          <a:p>
            <a:pPr algn="ctr"/>
            <a:r>
              <a:rPr lang="ru-RU" b="1" i="1" dirty="0" smtClean="0"/>
              <a:t>Основные задачи </a:t>
            </a:r>
            <a:r>
              <a:rPr lang="ru-RU" b="1" i="1" dirty="0"/>
              <a:t>бюджетной и налоговой политики муниципального образования «Угранский район» Смоленской </a:t>
            </a:r>
            <a:r>
              <a:rPr lang="ru-RU" b="1" i="1" dirty="0" smtClean="0"/>
              <a:t>области на</a:t>
            </a:r>
            <a:r>
              <a:rPr lang="ru-RU" b="1" i="1" dirty="0"/>
              <a:t> </a:t>
            </a:r>
            <a:r>
              <a:rPr lang="ru-RU" b="1" i="1" dirty="0" smtClean="0"/>
              <a:t>2024 </a:t>
            </a:r>
            <a:r>
              <a:rPr lang="ru-RU" b="1" i="1" dirty="0"/>
              <a:t>год и на плановый период </a:t>
            </a:r>
            <a:r>
              <a:rPr lang="ru-RU" b="1" i="1" dirty="0" smtClean="0"/>
              <a:t>2025 </a:t>
            </a:r>
            <a:r>
              <a:rPr lang="ru-RU" b="1" i="1" dirty="0"/>
              <a:t>и </a:t>
            </a:r>
            <a:r>
              <a:rPr lang="ru-RU" b="1" i="1" dirty="0" smtClean="0"/>
              <a:t>2026</a:t>
            </a:r>
            <a:r>
              <a:rPr lang="ru-RU" b="1" i="1" dirty="0"/>
              <a:t> годов</a:t>
            </a:r>
            <a:endParaRPr lang="ru-RU" dirty="0"/>
          </a:p>
          <a:p>
            <a:pPr algn="ctr"/>
            <a:endParaRPr dirty="0"/>
          </a:p>
        </p:txBody>
      </p:sp>
      <p:sp>
        <p:nvSpPr>
          <p:cNvPr id="4" name="Прямоугольник 3"/>
          <p:cNvSpPr/>
          <p:nvPr/>
        </p:nvSpPr>
        <p:spPr>
          <a:xfrm>
            <a:off x="1034040" y="1056323"/>
            <a:ext cx="9972941" cy="1200329"/>
          </a:xfrm>
          <a:prstGeom prst="rect">
            <a:avLst/>
          </a:prstGeom>
        </p:spPr>
        <p:txBody>
          <a:bodyPr wrap="square">
            <a:spAutoFit/>
          </a:bodyPr>
          <a:lstStyle/>
          <a:p>
            <a:pPr algn="ctr"/>
            <a:r>
              <a:rPr lang="ru-RU" i="1" dirty="0">
                <a:solidFill>
                  <a:schemeClr val="bg1"/>
                </a:solidFill>
              </a:rPr>
              <a:t> </a:t>
            </a:r>
            <a:r>
              <a:rPr lang="ru-RU" b="1" dirty="0"/>
              <a:t>Сохранение устойчивости бюджетной системы муниципального образования «Угранский район» Смоленской области и обеспечение долгосрочной сбалансированности районного бюджета и бюджетов поселений Угранского района как основного принципа ответственной бюджетной политики.</a:t>
            </a:r>
          </a:p>
        </p:txBody>
      </p:sp>
      <p:sp>
        <p:nvSpPr>
          <p:cNvPr id="6" name="Прямоугольник 5"/>
          <p:cNvSpPr/>
          <p:nvPr/>
        </p:nvSpPr>
        <p:spPr>
          <a:xfrm>
            <a:off x="389540" y="2564921"/>
            <a:ext cx="4250823" cy="954107"/>
          </a:xfrm>
          <a:prstGeom prst="rect">
            <a:avLst/>
          </a:prstGeom>
        </p:spPr>
        <p:txBody>
          <a:bodyPr wrap="square">
            <a:spAutoFit/>
          </a:bodyPr>
          <a:lstStyle/>
          <a:p>
            <a:pPr algn="ctr"/>
            <a:r>
              <a:rPr lang="ru-RU" sz="1400" dirty="0" smtClean="0"/>
              <a:t>Концентрация ресурсов на достижение целей, показателей и результатов региональных проектов, направленных на достижение соответствующих результатов областных проектов</a:t>
            </a:r>
            <a:endParaRPr lang="ru-RU" sz="1600" dirty="0"/>
          </a:p>
        </p:txBody>
      </p:sp>
      <p:sp>
        <p:nvSpPr>
          <p:cNvPr id="7" name="Прямоугольник 6"/>
          <p:cNvSpPr/>
          <p:nvPr/>
        </p:nvSpPr>
        <p:spPr>
          <a:xfrm>
            <a:off x="7620710" y="2657728"/>
            <a:ext cx="4007976" cy="738664"/>
          </a:xfrm>
          <a:prstGeom prst="rect">
            <a:avLst/>
          </a:prstGeom>
        </p:spPr>
        <p:txBody>
          <a:bodyPr wrap="square">
            <a:spAutoFit/>
          </a:bodyPr>
          <a:lstStyle/>
          <a:p>
            <a:pPr algn="ctr"/>
            <a:r>
              <a:rPr lang="ru-RU" sz="1400" dirty="0" smtClean="0"/>
              <a:t>Государственная поддержка приоритетных отраслей экономики и организаций малого и среднего бизнеса</a:t>
            </a:r>
            <a:endParaRPr lang="ru-RU" sz="1400" dirty="0"/>
          </a:p>
        </p:txBody>
      </p:sp>
      <p:sp>
        <p:nvSpPr>
          <p:cNvPr id="8" name="Прямоугольник 7"/>
          <p:cNvSpPr/>
          <p:nvPr/>
        </p:nvSpPr>
        <p:spPr>
          <a:xfrm>
            <a:off x="7634350" y="5557437"/>
            <a:ext cx="4251531" cy="954107"/>
          </a:xfrm>
          <a:prstGeom prst="rect">
            <a:avLst/>
          </a:prstGeom>
        </p:spPr>
        <p:txBody>
          <a:bodyPr wrap="square">
            <a:spAutoFit/>
          </a:bodyPr>
          <a:lstStyle/>
          <a:p>
            <a:pPr algn="ctr"/>
            <a:r>
              <a:rPr lang="ru-RU" sz="1400" dirty="0" smtClean="0"/>
              <a:t>Проведение ответственной бюджетной политики, направленной на снижение рисков возникновения просроченной кредиторской задолженности бюджета</a:t>
            </a:r>
            <a:endParaRPr lang="ru-RU" sz="1400" dirty="0">
              <a:solidFill>
                <a:schemeClr val="bg1"/>
              </a:solidFill>
            </a:endParaRPr>
          </a:p>
        </p:txBody>
      </p:sp>
      <p:sp>
        <p:nvSpPr>
          <p:cNvPr id="9" name="Прямоугольник 8"/>
          <p:cNvSpPr/>
          <p:nvPr/>
        </p:nvSpPr>
        <p:spPr>
          <a:xfrm>
            <a:off x="555473" y="5557437"/>
            <a:ext cx="4019968" cy="738664"/>
          </a:xfrm>
          <a:prstGeom prst="rect">
            <a:avLst/>
          </a:prstGeom>
        </p:spPr>
        <p:txBody>
          <a:bodyPr wrap="square">
            <a:spAutoFit/>
          </a:bodyPr>
          <a:lstStyle/>
          <a:p>
            <a:pPr algn="ctr"/>
            <a:r>
              <a:rPr lang="ru-RU" sz="1400" dirty="0" smtClean="0"/>
              <a:t>Реализация мер социальной поддержки населения, в том числе поддержка семей, имеющих детей</a:t>
            </a:r>
            <a:endParaRPr lang="ru-RU" sz="1400" dirty="0"/>
          </a:p>
        </p:txBody>
      </p:sp>
      <p:sp>
        <p:nvSpPr>
          <p:cNvPr id="16" name="Скругленный прямоугольник 15"/>
          <p:cNvSpPr/>
          <p:nvPr/>
        </p:nvSpPr>
        <p:spPr>
          <a:xfrm>
            <a:off x="2726110" y="3764508"/>
            <a:ext cx="6904908" cy="1362894"/>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400" i="1" dirty="0">
                <a:solidFill>
                  <a:schemeClr val="tx1"/>
                </a:solidFill>
              </a:rPr>
              <a:t>Основные направления бюджетной и налоговой политики муниципального образования «Угранский район» Смоленской области сохраняют преемственность в отношении определенных ранее приоритетов и скорректированы с учетом текущей экономической ситуации</a:t>
            </a:r>
            <a:endParaRPr lang="ru-RU" sz="1400" dirty="0">
              <a:solidFill>
                <a:schemeClr val="tx1"/>
              </a:solidFill>
            </a:endParaRPr>
          </a:p>
        </p:txBody>
      </p:sp>
      <p:sp>
        <p:nvSpPr>
          <p:cNvPr id="3" name="Прямоугольник 2"/>
          <p:cNvSpPr/>
          <p:nvPr/>
        </p:nvSpPr>
        <p:spPr>
          <a:xfrm>
            <a:off x="4775146" y="2548915"/>
            <a:ext cx="2676596" cy="923330"/>
          </a:xfrm>
          <a:prstGeom prst="rect">
            <a:avLst/>
          </a:prstGeom>
        </p:spPr>
        <p:txBody>
          <a:bodyPr wrap="square">
            <a:spAutoFit/>
          </a:bodyPr>
          <a:lstStyle/>
          <a:p>
            <a:pPr algn="ctr">
              <a:spcBef>
                <a:spcPct val="50000"/>
              </a:spcBef>
            </a:pPr>
            <a:r>
              <a:rPr lang="ru-RU" i="1" dirty="0">
                <a:solidFill>
                  <a:schemeClr val="tx2"/>
                </a:solidFill>
              </a:rPr>
              <a:t>Стимулирование инвестиционной деятельности</a:t>
            </a:r>
          </a:p>
        </p:txBody>
      </p:sp>
      <p:sp>
        <p:nvSpPr>
          <p:cNvPr id="10" name="Прямоугольник 9"/>
          <p:cNvSpPr/>
          <p:nvPr/>
        </p:nvSpPr>
        <p:spPr>
          <a:xfrm>
            <a:off x="266620" y="4227409"/>
            <a:ext cx="2459489" cy="369332"/>
          </a:xfrm>
          <a:prstGeom prst="rect">
            <a:avLst/>
          </a:prstGeom>
        </p:spPr>
        <p:txBody>
          <a:bodyPr wrap="square">
            <a:spAutoFit/>
          </a:bodyPr>
          <a:lstStyle/>
          <a:p>
            <a:pPr>
              <a:spcBef>
                <a:spcPct val="50000"/>
              </a:spcBef>
            </a:pPr>
            <a:r>
              <a:rPr lang="ru-RU" i="1" dirty="0">
                <a:solidFill>
                  <a:schemeClr val="tx2"/>
                </a:solidFill>
              </a:rPr>
              <a:t>Мобилизация доходов</a:t>
            </a:r>
          </a:p>
        </p:txBody>
      </p:sp>
      <p:sp>
        <p:nvSpPr>
          <p:cNvPr id="11" name="Прямоугольник 10"/>
          <p:cNvSpPr/>
          <p:nvPr/>
        </p:nvSpPr>
        <p:spPr>
          <a:xfrm>
            <a:off x="9621976" y="4031003"/>
            <a:ext cx="2570023" cy="923330"/>
          </a:xfrm>
          <a:prstGeom prst="rect">
            <a:avLst/>
          </a:prstGeom>
        </p:spPr>
        <p:txBody>
          <a:bodyPr wrap="square">
            <a:spAutoFit/>
          </a:bodyPr>
          <a:lstStyle/>
          <a:p>
            <a:pPr algn="ctr">
              <a:spcBef>
                <a:spcPct val="50000"/>
              </a:spcBef>
            </a:pPr>
            <a:r>
              <a:rPr lang="ru-RU" i="1" dirty="0">
                <a:solidFill>
                  <a:schemeClr val="tx2"/>
                </a:solidFill>
              </a:rPr>
              <a:t>Совершенствование налогового администрирования</a:t>
            </a:r>
          </a:p>
        </p:txBody>
      </p:sp>
      <p:sp>
        <p:nvSpPr>
          <p:cNvPr id="12" name="Прямоугольник 11"/>
          <p:cNvSpPr/>
          <p:nvPr/>
        </p:nvSpPr>
        <p:spPr>
          <a:xfrm>
            <a:off x="3903975" y="5320569"/>
            <a:ext cx="3547767" cy="1323439"/>
          </a:xfrm>
          <a:prstGeom prst="rect">
            <a:avLst/>
          </a:prstGeom>
        </p:spPr>
        <p:txBody>
          <a:bodyPr wrap="square">
            <a:spAutoFit/>
          </a:bodyPr>
          <a:lstStyle/>
          <a:p>
            <a:pPr lvl="2" algn="ctr">
              <a:spcBef>
                <a:spcPct val="50000"/>
              </a:spcBef>
            </a:pPr>
            <a:r>
              <a:rPr lang="ru-RU" sz="1600" i="1" dirty="0">
                <a:solidFill>
                  <a:schemeClr val="tx2"/>
                </a:solidFill>
              </a:rPr>
              <a:t>Оценка налоговых расходов муниципального образования «Угранский район» Смоленской области</a:t>
            </a:r>
          </a:p>
        </p:txBody>
      </p:sp>
      <p:sp>
        <p:nvSpPr>
          <p:cNvPr id="19" name="Номер слайда 18"/>
          <p:cNvSpPr>
            <a:spLocks noGrp="1"/>
          </p:cNvSpPr>
          <p:nvPr>
            <p:ph type="sldNum" sz="quarter" idx="7"/>
          </p:nvPr>
        </p:nvSpPr>
        <p:spPr>
          <a:xfrm>
            <a:off x="9420098" y="6492875"/>
            <a:ext cx="2743200" cy="365125"/>
          </a:xfrm>
        </p:spPr>
        <p:txBody>
          <a:bodyPr/>
          <a:lstStyle/>
          <a:p>
            <a:pPr marL="38100">
              <a:lnSpc>
                <a:spcPts val="1240"/>
              </a:lnSpc>
            </a:pPr>
            <a:fld id="{81D60167-4931-47E6-BA6A-407CBD079E47}" type="slidenum">
              <a:rPr lang="ru-RU" smtClean="0"/>
              <a:t>24</a:t>
            </a:fld>
            <a:endParaRPr lang="ru-RU" dirty="0"/>
          </a:p>
        </p:txBody>
      </p:sp>
    </p:spTree>
    <p:extLst>
      <p:ext uri="{BB962C8B-B14F-4D97-AF65-F5344CB8AC3E}">
        <p14:creationId xmlns:p14="http://schemas.microsoft.com/office/powerpoint/2010/main" val="18680155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p:cNvSpPr>
            <a:spLocks noGrp="1"/>
          </p:cNvSpPr>
          <p:nvPr>
            <p:ph type="sldNum" sz="quarter" idx="7"/>
          </p:nvPr>
        </p:nvSpPr>
        <p:spPr>
          <a:xfrm>
            <a:off x="9436686" y="6468278"/>
            <a:ext cx="2743200" cy="365125"/>
          </a:xfrm>
        </p:spPr>
        <p:txBody>
          <a:bodyPr/>
          <a:lstStyle/>
          <a:p>
            <a:pPr marL="38100">
              <a:lnSpc>
                <a:spcPts val="1240"/>
              </a:lnSpc>
            </a:pPr>
            <a:fld id="{81D60167-4931-47E6-BA6A-407CBD079E47}" type="slidenum">
              <a:rPr lang="ru-RU" smtClean="0"/>
              <a:t>25</a:t>
            </a:fld>
            <a:endParaRPr lang="ru-RU" dirty="0"/>
          </a:p>
        </p:txBody>
      </p:sp>
      <p:sp>
        <p:nvSpPr>
          <p:cNvPr id="6" name="object 2"/>
          <p:cNvSpPr/>
          <p:nvPr/>
        </p:nvSpPr>
        <p:spPr>
          <a:xfrm>
            <a:off x="0" y="0"/>
            <a:ext cx="12179886" cy="534735"/>
          </a:xfrm>
          <a:prstGeom prst="rect">
            <a:avLst/>
          </a:prstGeom>
          <a:blipFill>
            <a:blip r:embed="rId2" cstate="print"/>
            <a:stretch>
              <a:fillRect/>
            </a:stretch>
          </a:blipFill>
        </p:spPr>
        <p:txBody>
          <a:bodyPr wrap="square" lIns="0" tIns="0" rIns="0" bIns="0" rtlCol="0"/>
          <a:lstStyle/>
          <a:p>
            <a:r>
              <a:rPr lang="ru-RU" sz="2800" b="1" dirty="0" smtClean="0"/>
              <a:t>Межбюджетные отношения</a:t>
            </a:r>
            <a:endParaRPr lang="ru-RU" sz="2800" dirty="0"/>
          </a:p>
        </p:txBody>
      </p:sp>
      <p:sp>
        <p:nvSpPr>
          <p:cNvPr id="7" name="Прямоугольник 6"/>
          <p:cNvSpPr/>
          <p:nvPr/>
        </p:nvSpPr>
        <p:spPr>
          <a:xfrm>
            <a:off x="1701324" y="719504"/>
            <a:ext cx="8280876" cy="1754326"/>
          </a:xfrm>
          <a:prstGeom prst="rect">
            <a:avLst/>
          </a:prstGeom>
        </p:spPr>
        <p:txBody>
          <a:bodyPr wrap="square">
            <a:spAutoFit/>
          </a:bodyPr>
          <a:lstStyle/>
          <a:p>
            <a:pPr algn="ctr"/>
            <a:r>
              <a:rPr lang="ru-RU" b="1" dirty="0">
                <a:solidFill>
                  <a:srgbClr val="333333"/>
                </a:solidFill>
                <a:latin typeface="YS Text"/>
              </a:rPr>
              <a:t>Межбюджетные отношения</a:t>
            </a:r>
            <a:r>
              <a:rPr lang="ru-RU" dirty="0">
                <a:solidFill>
                  <a:srgbClr val="333333"/>
                </a:solidFill>
                <a:latin typeface="YS Text"/>
              </a:rPr>
              <a:t> </a:t>
            </a:r>
          </a:p>
          <a:p>
            <a:pPr algn="just"/>
            <a:r>
              <a:rPr lang="ru-RU" i="1" dirty="0">
                <a:solidFill>
                  <a:srgbClr val="333333"/>
                </a:solidFill>
                <a:latin typeface="YS Text"/>
              </a:rPr>
              <a:t>это совокупность отношений внутри бюджетной системы страны, включающая в качестве основных функциональных элементов разграничение доходов и расходов между уровнями бюджетной системы, распределение доходов между уровнями бюджетной системы, а также перераспределение средств между бюджетами разных уровне и видов.</a:t>
            </a:r>
            <a:endParaRPr lang="ru-RU" i="1" dirty="0"/>
          </a:p>
        </p:txBody>
      </p:sp>
      <p:sp>
        <p:nvSpPr>
          <p:cNvPr id="8" name="Прямоугольник 7"/>
          <p:cNvSpPr/>
          <p:nvPr/>
        </p:nvSpPr>
        <p:spPr>
          <a:xfrm>
            <a:off x="3041943" y="5879296"/>
            <a:ext cx="6096000" cy="954107"/>
          </a:xfrm>
          <a:prstGeom prst="rect">
            <a:avLst/>
          </a:prstGeom>
        </p:spPr>
        <p:txBody>
          <a:bodyPr>
            <a:spAutoFit/>
          </a:bodyPr>
          <a:lstStyle/>
          <a:p>
            <a:pPr algn="ctr"/>
            <a:r>
              <a:rPr lang="ru-RU" sz="2000" i="1" dirty="0">
                <a:solidFill>
                  <a:schemeClr val="tx2"/>
                </a:solidFill>
                <a:cs typeface="Times New Roman" pitchFamily="18" charset="0"/>
              </a:rPr>
              <a:t>Межбюджетные трансферты – </a:t>
            </a:r>
            <a:r>
              <a:rPr lang="ru-RU" dirty="0">
                <a:solidFill>
                  <a:schemeClr val="tx2"/>
                </a:solidFill>
                <a:cs typeface="Times New Roman" pitchFamily="18" charset="0"/>
              </a:rPr>
              <a:t>средства, предоставляемые одним бюджетом бюджетной системы РФ другому бюджету бюджетной системы РФ</a:t>
            </a:r>
            <a:endParaRPr lang="ru-RU" sz="2000" i="1" dirty="0">
              <a:solidFill>
                <a:schemeClr val="tx2"/>
              </a:solidFill>
              <a:cs typeface="Times New Roman" pitchFamily="18" charset="0"/>
            </a:endParaRPr>
          </a:p>
        </p:txBody>
      </p:sp>
      <p:pic>
        <p:nvPicPr>
          <p:cNvPr id="9" name="Рисунок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9724" y="2562314"/>
            <a:ext cx="7553325" cy="3324136"/>
          </a:xfrm>
          <a:prstGeom prst="rect">
            <a:avLst/>
          </a:prstGeom>
          <a:ln>
            <a:noFill/>
          </a:ln>
          <a:effectLst>
            <a:softEdge rad="112500"/>
          </a:effectLst>
        </p:spPr>
      </p:pic>
    </p:spTree>
    <p:extLst>
      <p:ext uri="{BB962C8B-B14F-4D97-AF65-F5344CB8AC3E}">
        <p14:creationId xmlns:p14="http://schemas.microsoft.com/office/powerpoint/2010/main" val="21855815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6" name="object 2"/>
          <p:cNvSpPr/>
          <p:nvPr/>
        </p:nvSpPr>
        <p:spPr>
          <a:xfrm>
            <a:off x="12113" y="1"/>
            <a:ext cx="12179886" cy="589660"/>
          </a:xfrm>
          <a:prstGeom prst="rect">
            <a:avLst/>
          </a:prstGeom>
          <a:blipFill>
            <a:blip r:embed="rId2" cstate="print"/>
            <a:stretch>
              <a:fillRect/>
            </a:stretch>
          </a:blipFill>
        </p:spPr>
        <p:txBody>
          <a:bodyPr wrap="square" lIns="0" tIns="0" rIns="0" bIns="0" rtlCol="0"/>
          <a:lstStyle/>
          <a:p>
            <a:endParaRPr sz="3200" dirty="0"/>
          </a:p>
        </p:txBody>
      </p:sp>
      <p:sp>
        <p:nvSpPr>
          <p:cNvPr id="2" name="Заголовок 1"/>
          <p:cNvSpPr>
            <a:spLocks noGrp="1"/>
          </p:cNvSpPr>
          <p:nvPr>
            <p:ph type="title"/>
          </p:nvPr>
        </p:nvSpPr>
        <p:spPr>
          <a:xfrm>
            <a:off x="99390" y="91078"/>
            <a:ext cx="10515600" cy="407505"/>
          </a:xfrm>
        </p:spPr>
        <p:txBody>
          <a:bodyPr>
            <a:normAutofit fontScale="90000"/>
          </a:bodyPr>
          <a:lstStyle/>
          <a:p>
            <a:r>
              <a:rPr lang="ru-RU" dirty="0"/>
              <a:t>Комиссии по увеличению поступления доходов в бюджет</a:t>
            </a:r>
          </a:p>
        </p:txBody>
      </p:sp>
      <p:sp>
        <p:nvSpPr>
          <p:cNvPr id="10" name="Rectangle 3"/>
          <p:cNvSpPr>
            <a:spLocks noChangeArrowheads="1"/>
          </p:cNvSpPr>
          <p:nvPr/>
        </p:nvSpPr>
        <p:spPr bwMode="auto">
          <a:xfrm>
            <a:off x="1696826" y="729075"/>
            <a:ext cx="824845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indent="450850" algn="ctr" eaLnBrk="0" fontAlgn="base" hangingPunct="0">
              <a:spcBef>
                <a:spcPct val="0"/>
              </a:spcBef>
              <a:spcAft>
                <a:spcPct val="0"/>
              </a:spcAft>
            </a:pPr>
            <a:r>
              <a:rPr lang="ru-RU" sz="2000" dirty="0"/>
              <a:t>Межведомственная комиссия при Администрации муниципального образования «Угранский район» Смоленской области по укреплению налоговой дисциплины </a:t>
            </a: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pic>
        <p:nvPicPr>
          <p:cNvPr id="13" name="Рисунок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4708" y="1997657"/>
            <a:ext cx="5534302" cy="4610697"/>
          </a:xfrm>
          <a:prstGeom prst="rect">
            <a:avLst/>
          </a:prstGeom>
        </p:spPr>
      </p:pic>
      <p:sp>
        <p:nvSpPr>
          <p:cNvPr id="5" name="Номер слайда 4"/>
          <p:cNvSpPr>
            <a:spLocks noGrp="1"/>
          </p:cNvSpPr>
          <p:nvPr>
            <p:ph type="sldNum" sz="quarter" idx="7"/>
          </p:nvPr>
        </p:nvSpPr>
        <p:spPr>
          <a:xfrm>
            <a:off x="9393937" y="6493013"/>
            <a:ext cx="2743200" cy="365125"/>
          </a:xfrm>
        </p:spPr>
        <p:txBody>
          <a:bodyPr/>
          <a:lstStyle/>
          <a:p>
            <a:pPr marL="38100">
              <a:lnSpc>
                <a:spcPts val="1240"/>
              </a:lnSpc>
            </a:pPr>
            <a:fld id="{81D60167-4931-47E6-BA6A-407CBD079E47}" type="slidenum">
              <a:rPr lang="ru-RU" smtClean="0"/>
              <a:t>26</a:t>
            </a:fld>
            <a:endParaRPr lang="ru-RU" dirty="0"/>
          </a:p>
        </p:txBody>
      </p:sp>
    </p:spTree>
    <p:extLst>
      <p:ext uri="{BB962C8B-B14F-4D97-AF65-F5344CB8AC3E}">
        <p14:creationId xmlns:p14="http://schemas.microsoft.com/office/powerpoint/2010/main" val="15898720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object 17"/>
          <p:cNvGrpSpPr/>
          <p:nvPr/>
        </p:nvGrpSpPr>
        <p:grpSpPr>
          <a:xfrm>
            <a:off x="10596508" y="5298614"/>
            <a:ext cx="1602105" cy="1565910"/>
            <a:chOff x="10596508" y="5298614"/>
            <a:chExt cx="1602105" cy="1565910"/>
          </a:xfrm>
        </p:grpSpPr>
        <p:sp>
          <p:nvSpPr>
            <p:cNvPr id="21"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22"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18" name="Скругленная прямоугольная выноска 17"/>
          <p:cNvSpPr/>
          <p:nvPr/>
        </p:nvSpPr>
        <p:spPr>
          <a:xfrm>
            <a:off x="4533309" y="608534"/>
            <a:ext cx="2419456" cy="946312"/>
          </a:xfrm>
          <a:prstGeom prst="wedgeRoundRectCallout">
            <a:avLst>
              <a:gd name="adj1" fmla="val -10"/>
              <a:gd name="adj2" fmla="val 62169"/>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7739" y="1715435"/>
            <a:ext cx="5544439" cy="3822631"/>
          </a:xfrm>
          <a:prstGeom prst="rect">
            <a:avLst/>
          </a:prstGeom>
          <a:ln>
            <a:noFill/>
          </a:ln>
          <a:effectLst>
            <a:softEdge rad="112500"/>
          </a:effectLst>
        </p:spPr>
      </p:pic>
      <p:sp>
        <p:nvSpPr>
          <p:cNvPr id="17" name="Скругленная прямоугольная выноска 16"/>
          <p:cNvSpPr/>
          <p:nvPr/>
        </p:nvSpPr>
        <p:spPr>
          <a:xfrm>
            <a:off x="7619379" y="794804"/>
            <a:ext cx="4497972" cy="1706172"/>
          </a:xfrm>
          <a:prstGeom prst="wedgeRoundRectCallout">
            <a:avLst>
              <a:gd name="adj1" fmla="val -37085"/>
              <a:gd name="adj2" fmla="val 64850"/>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16" name="Скругленная прямоугольная выноска 15"/>
          <p:cNvSpPr/>
          <p:nvPr/>
        </p:nvSpPr>
        <p:spPr>
          <a:xfrm>
            <a:off x="9275898" y="4007972"/>
            <a:ext cx="2795175" cy="1108205"/>
          </a:xfrm>
          <a:prstGeom prst="wedgeRoundRectCallout">
            <a:avLst>
              <a:gd name="adj1" fmla="val -66148"/>
              <a:gd name="adj2" fmla="val 13739"/>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15" name="Скругленная прямоугольная выноска 14"/>
          <p:cNvSpPr/>
          <p:nvPr/>
        </p:nvSpPr>
        <p:spPr>
          <a:xfrm>
            <a:off x="4824204" y="5558557"/>
            <a:ext cx="2795175" cy="1108205"/>
          </a:xfrm>
          <a:prstGeom prst="wedgeRoundRectCallout">
            <a:avLst>
              <a:gd name="adj1" fmla="val 701"/>
              <a:gd name="adj2" fmla="val -71464"/>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14" name="Скругленная прямоугольная выноска 13"/>
          <p:cNvSpPr/>
          <p:nvPr/>
        </p:nvSpPr>
        <p:spPr>
          <a:xfrm>
            <a:off x="258830" y="4246021"/>
            <a:ext cx="2795175" cy="1108205"/>
          </a:xfrm>
          <a:prstGeom prst="wedgeRoundRectCallout">
            <a:avLst>
              <a:gd name="adj1" fmla="val 61150"/>
              <a:gd name="adj2" fmla="val -56217"/>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13" name="Скругленная прямоугольная выноска 12"/>
          <p:cNvSpPr/>
          <p:nvPr/>
        </p:nvSpPr>
        <p:spPr>
          <a:xfrm>
            <a:off x="258830" y="1081690"/>
            <a:ext cx="2795175" cy="1108205"/>
          </a:xfrm>
          <a:prstGeom prst="wedgeRoundRectCallout">
            <a:avLst>
              <a:gd name="adj1" fmla="val 63284"/>
              <a:gd name="adj2" fmla="val 56788"/>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5" name="object 2"/>
          <p:cNvSpPr/>
          <p:nvPr/>
        </p:nvSpPr>
        <p:spPr>
          <a:xfrm>
            <a:off x="0" y="0"/>
            <a:ext cx="12179886" cy="534735"/>
          </a:xfrm>
          <a:prstGeom prst="rect">
            <a:avLst/>
          </a:prstGeom>
          <a:blipFill>
            <a:blip r:embed="rId3" cstate="print"/>
            <a:stretch>
              <a:fillRect/>
            </a:stretch>
          </a:blipFill>
        </p:spPr>
        <p:txBody>
          <a:bodyPr wrap="square" lIns="0" tIns="0" rIns="0" bIns="0" rtlCol="0"/>
          <a:lstStyle/>
          <a:p>
            <a:r>
              <a:rPr lang="ru-RU" sz="2800" b="1" dirty="0"/>
              <a:t>Направления увеличения доходной базы</a:t>
            </a:r>
            <a:endParaRPr lang="ru-RU" sz="2800" dirty="0"/>
          </a:p>
        </p:txBody>
      </p:sp>
      <p:sp>
        <p:nvSpPr>
          <p:cNvPr id="7" name="Прямоугольник 6"/>
          <p:cNvSpPr/>
          <p:nvPr/>
        </p:nvSpPr>
        <p:spPr>
          <a:xfrm>
            <a:off x="7866820" y="955393"/>
            <a:ext cx="4204253" cy="1384995"/>
          </a:xfrm>
          <a:prstGeom prst="rect">
            <a:avLst/>
          </a:prstGeom>
        </p:spPr>
        <p:txBody>
          <a:bodyPr wrap="square">
            <a:spAutoFit/>
          </a:bodyPr>
          <a:lstStyle/>
          <a:p>
            <a:pPr algn="ctr"/>
            <a:r>
              <a:rPr lang="ru-RU" sz="1200" i="1" dirty="0">
                <a:solidFill>
                  <a:srgbClr val="444444"/>
                </a:solidFill>
                <a:latin typeface="Open Sans"/>
              </a:rPr>
              <a:t>Работа с администраторами доходов бюджета </a:t>
            </a:r>
            <a:r>
              <a:rPr lang="ru-RU" sz="1200" i="1" dirty="0" smtClean="0">
                <a:solidFill>
                  <a:srgbClr val="444444"/>
                </a:solidFill>
                <a:latin typeface="Open Sans"/>
              </a:rPr>
              <a:t>МО «Угранский район» Смоленской области, </a:t>
            </a:r>
            <a:r>
              <a:rPr lang="ru-RU" sz="1200" i="1" dirty="0">
                <a:solidFill>
                  <a:srgbClr val="444444"/>
                </a:solidFill>
                <a:latin typeface="Open Sans"/>
              </a:rPr>
              <a:t>направленная на повышение качества администрирования доходных источников, повышение уровня ответственности за выполнение прогнозных показателей, снижение недоимки по администрируемым платежам</a:t>
            </a:r>
            <a:endParaRPr lang="ru-RU" sz="1200" i="1" dirty="0"/>
          </a:p>
        </p:txBody>
      </p:sp>
      <p:sp>
        <p:nvSpPr>
          <p:cNvPr id="8" name="Прямоугольник 7"/>
          <p:cNvSpPr/>
          <p:nvPr/>
        </p:nvSpPr>
        <p:spPr>
          <a:xfrm>
            <a:off x="461058" y="1128596"/>
            <a:ext cx="2321899" cy="1015663"/>
          </a:xfrm>
          <a:prstGeom prst="rect">
            <a:avLst/>
          </a:prstGeom>
        </p:spPr>
        <p:txBody>
          <a:bodyPr wrap="square">
            <a:spAutoFit/>
          </a:bodyPr>
          <a:lstStyle/>
          <a:p>
            <a:pPr algn="ctr"/>
            <a:r>
              <a:rPr lang="ru-RU" sz="1200" i="1" dirty="0">
                <a:solidFill>
                  <a:srgbClr val="444444"/>
                </a:solidFill>
                <a:latin typeface="Open Sans" panose="020B0606030504020204"/>
              </a:rPr>
              <a:t>Работа с организациями, выплачивающими заработную плату работникам ниже прожиточного минимума</a:t>
            </a:r>
            <a:endParaRPr lang="ru-RU" sz="1200" i="1" dirty="0"/>
          </a:p>
        </p:txBody>
      </p:sp>
      <p:sp>
        <p:nvSpPr>
          <p:cNvPr id="9" name="Прямоугольник 8"/>
          <p:cNvSpPr/>
          <p:nvPr/>
        </p:nvSpPr>
        <p:spPr>
          <a:xfrm>
            <a:off x="258830" y="4562077"/>
            <a:ext cx="2858909" cy="646331"/>
          </a:xfrm>
          <a:prstGeom prst="rect">
            <a:avLst/>
          </a:prstGeom>
        </p:spPr>
        <p:txBody>
          <a:bodyPr wrap="square">
            <a:spAutoFit/>
          </a:bodyPr>
          <a:lstStyle/>
          <a:p>
            <a:pPr algn="ctr"/>
            <a:r>
              <a:rPr lang="ru-RU" sz="1200" i="1" dirty="0">
                <a:solidFill>
                  <a:srgbClr val="444444"/>
                </a:solidFill>
                <a:latin typeface="Open Sans" panose="020B0606030504020204"/>
              </a:rPr>
              <a:t>Организация работы по информированию граждан о сроках уплаты налогов</a:t>
            </a:r>
            <a:endParaRPr lang="ru-RU" sz="1200" i="1" dirty="0"/>
          </a:p>
        </p:txBody>
      </p:sp>
      <p:sp>
        <p:nvSpPr>
          <p:cNvPr id="10" name="Прямоугольник 9"/>
          <p:cNvSpPr/>
          <p:nvPr/>
        </p:nvSpPr>
        <p:spPr>
          <a:xfrm>
            <a:off x="9735894" y="4146577"/>
            <a:ext cx="2117035" cy="830997"/>
          </a:xfrm>
          <a:prstGeom prst="rect">
            <a:avLst/>
          </a:prstGeom>
        </p:spPr>
        <p:txBody>
          <a:bodyPr wrap="square">
            <a:spAutoFit/>
          </a:bodyPr>
          <a:lstStyle/>
          <a:p>
            <a:pPr algn="ctr"/>
            <a:r>
              <a:rPr lang="ru-RU" sz="1200" i="1" dirty="0">
                <a:solidFill>
                  <a:srgbClr val="444444"/>
                </a:solidFill>
                <a:latin typeface="Open Sans" panose="020B0606030504020204"/>
              </a:rPr>
              <a:t>Проведение мероприятий, направленных на снижение недоимки по налоговым платежам</a:t>
            </a:r>
            <a:endParaRPr lang="ru-RU" sz="1200" i="1" dirty="0"/>
          </a:p>
        </p:txBody>
      </p:sp>
      <p:sp>
        <p:nvSpPr>
          <p:cNvPr id="11" name="Прямоугольник 10"/>
          <p:cNvSpPr/>
          <p:nvPr/>
        </p:nvSpPr>
        <p:spPr>
          <a:xfrm>
            <a:off x="4716200" y="734665"/>
            <a:ext cx="2053674" cy="646331"/>
          </a:xfrm>
          <a:prstGeom prst="rect">
            <a:avLst/>
          </a:prstGeom>
        </p:spPr>
        <p:txBody>
          <a:bodyPr wrap="square">
            <a:spAutoFit/>
          </a:bodyPr>
          <a:lstStyle/>
          <a:p>
            <a:pPr algn="ctr"/>
            <a:r>
              <a:rPr lang="ru-RU" sz="1200" i="1" dirty="0" smtClean="0">
                <a:solidFill>
                  <a:srgbClr val="444444"/>
                </a:solidFill>
                <a:latin typeface="Open Sans" panose="020B0606030504020204"/>
              </a:rPr>
              <a:t>Анализ эффективности предоставления налоговых льгот</a:t>
            </a:r>
            <a:endParaRPr lang="ru-RU" sz="1200" i="1" dirty="0"/>
          </a:p>
        </p:txBody>
      </p:sp>
      <p:sp>
        <p:nvSpPr>
          <p:cNvPr id="12" name="Прямоугольник 11"/>
          <p:cNvSpPr/>
          <p:nvPr/>
        </p:nvSpPr>
        <p:spPr>
          <a:xfrm>
            <a:off x="5096030" y="5773118"/>
            <a:ext cx="1987826" cy="830997"/>
          </a:xfrm>
          <a:prstGeom prst="rect">
            <a:avLst/>
          </a:prstGeom>
        </p:spPr>
        <p:txBody>
          <a:bodyPr wrap="square">
            <a:spAutoFit/>
          </a:bodyPr>
          <a:lstStyle/>
          <a:p>
            <a:pPr algn="ctr"/>
            <a:r>
              <a:rPr lang="ru-RU" sz="1200" i="1" dirty="0"/>
              <a:t>Создание условий для обеспечения устойчивого исполнения местных бюджетов</a:t>
            </a:r>
          </a:p>
        </p:txBody>
      </p:sp>
      <p:sp>
        <p:nvSpPr>
          <p:cNvPr id="4" name="Номер слайда 3"/>
          <p:cNvSpPr>
            <a:spLocks noGrp="1"/>
          </p:cNvSpPr>
          <p:nvPr>
            <p:ph type="sldNum" sz="quarter" idx="7"/>
          </p:nvPr>
        </p:nvSpPr>
        <p:spPr>
          <a:xfrm>
            <a:off x="9374151" y="6493049"/>
            <a:ext cx="2743200" cy="365125"/>
          </a:xfrm>
        </p:spPr>
        <p:txBody>
          <a:bodyPr/>
          <a:lstStyle/>
          <a:p>
            <a:pPr marL="38100">
              <a:lnSpc>
                <a:spcPts val="1240"/>
              </a:lnSpc>
            </a:pPr>
            <a:fld id="{81D60167-4931-47E6-BA6A-407CBD079E47}" type="slidenum">
              <a:rPr lang="ru-RU" smtClean="0"/>
              <a:t>27</a:t>
            </a:fld>
            <a:endParaRPr lang="ru-RU" dirty="0"/>
          </a:p>
        </p:txBody>
      </p:sp>
    </p:spTree>
    <p:extLst>
      <p:ext uri="{BB962C8B-B14F-4D97-AF65-F5344CB8AC3E}">
        <p14:creationId xmlns:p14="http://schemas.microsoft.com/office/powerpoint/2010/main" val="347676809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p:cNvSpPr/>
          <p:nvPr/>
        </p:nvSpPr>
        <p:spPr>
          <a:xfrm>
            <a:off x="12113" y="0"/>
            <a:ext cx="12179886" cy="498149"/>
          </a:xfrm>
          <a:prstGeom prst="rect">
            <a:avLst/>
          </a:prstGeom>
          <a:blipFill>
            <a:blip r:embed="rId3" cstate="print"/>
            <a:stretch>
              <a:fillRect/>
            </a:stretch>
          </a:blipFill>
        </p:spPr>
        <p:txBody>
          <a:bodyPr wrap="square" lIns="0" tIns="0" rIns="0" bIns="0" rtlCol="0"/>
          <a:lstStyle/>
          <a:p>
            <a:endParaRPr/>
          </a:p>
        </p:txBody>
      </p:sp>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05473" y="5410200"/>
            <a:ext cx="2362201" cy="1447800"/>
          </a:xfrm>
          <a:prstGeom prst="rect">
            <a:avLst/>
          </a:prstGeom>
          <a:ln>
            <a:noFill/>
          </a:ln>
          <a:effectLst>
            <a:softEdge rad="112500"/>
          </a:effectLst>
        </p:spPr>
      </p:pic>
      <p:sp>
        <p:nvSpPr>
          <p:cNvPr id="2" name="Заголовок 1"/>
          <p:cNvSpPr>
            <a:spLocks noGrp="1"/>
          </p:cNvSpPr>
          <p:nvPr>
            <p:ph type="title"/>
          </p:nvPr>
        </p:nvSpPr>
        <p:spPr>
          <a:xfrm>
            <a:off x="12114" y="20743"/>
            <a:ext cx="12740106" cy="429781"/>
          </a:xfrm>
        </p:spPr>
        <p:txBody>
          <a:bodyPr anchor="t">
            <a:normAutofit fontScale="90000"/>
          </a:bodyPr>
          <a:lstStyle/>
          <a:p>
            <a:r>
              <a:rPr lang="ru-RU" sz="3100" b="1" i="1" dirty="0">
                <a:latin typeface="+mn-lt"/>
                <a:ea typeface="Times New Roman" panose="02020603050405020304" pitchFamily="18" charset="0"/>
              </a:rPr>
              <a:t>Основные характеристики </a:t>
            </a:r>
            <a:r>
              <a:rPr lang="ru-RU" sz="3100" b="1" i="1" dirty="0" smtClean="0">
                <a:latin typeface="+mn-lt"/>
                <a:ea typeface="Times New Roman" panose="02020603050405020304" pitchFamily="18" charset="0"/>
              </a:rPr>
              <a:t>к  бюджету </a:t>
            </a:r>
            <a:r>
              <a:rPr lang="ru-RU" sz="3100" b="1" i="1" dirty="0">
                <a:latin typeface="+mn-lt"/>
                <a:ea typeface="Times New Roman" panose="02020603050405020304" pitchFamily="18" charset="0"/>
              </a:rPr>
              <a:t>на </a:t>
            </a:r>
            <a:r>
              <a:rPr lang="ru-RU" sz="3100" b="1" i="1" dirty="0" smtClean="0">
                <a:latin typeface="+mn-lt"/>
                <a:ea typeface="Times New Roman" panose="02020603050405020304" pitchFamily="18" charset="0"/>
              </a:rPr>
              <a:t>2024-2026 годы </a:t>
            </a:r>
            <a:r>
              <a:rPr lang="ru-RU" sz="3200" b="1" i="1" dirty="0" smtClean="0">
                <a:latin typeface="+mn-lt"/>
                <a:ea typeface="Times New Roman" panose="02020603050405020304" pitchFamily="18" charset="0"/>
              </a:rPr>
              <a:t/>
            </a:r>
            <a:br>
              <a:rPr lang="ru-RU" sz="3200" b="1" i="1" dirty="0" smtClean="0">
                <a:latin typeface="+mn-lt"/>
                <a:ea typeface="Times New Roman" panose="02020603050405020304" pitchFamily="18" charset="0"/>
              </a:rPr>
            </a:br>
            <a:endParaRPr lang="ru-RU" sz="3200" b="1" dirty="0">
              <a:solidFill>
                <a:srgbClr val="0070C0"/>
              </a:solidFill>
              <a:latin typeface="+mn-lt"/>
              <a:cs typeface="Times New Roman" panose="02020603050405020304" pitchFamily="18" charset="0"/>
            </a:endParaRPr>
          </a:p>
        </p:txBody>
      </p:sp>
      <p:sp>
        <p:nvSpPr>
          <p:cNvPr id="9" name="Номер слайда 8"/>
          <p:cNvSpPr>
            <a:spLocks noGrp="1"/>
          </p:cNvSpPr>
          <p:nvPr>
            <p:ph type="sldNum" sz="quarter" idx="12"/>
          </p:nvPr>
        </p:nvSpPr>
        <p:spPr/>
        <p:txBody>
          <a:bodyPr/>
          <a:lstStyle/>
          <a:p>
            <a:fld id="{2E383454-522E-4943-91B6-023101BA01B5}" type="slidenum">
              <a:rPr lang="ru-RU" smtClean="0"/>
              <a:t>28</a:t>
            </a:fld>
            <a:endParaRPr lang="ru-RU"/>
          </a:p>
        </p:txBody>
      </p:sp>
      <p:pic>
        <p:nvPicPr>
          <p:cNvPr id="5" name="Рисунок 4"/>
          <p:cNvPicPr>
            <a:picLocks noChangeAspect="1"/>
          </p:cNvPicPr>
          <p:nvPr/>
        </p:nvPicPr>
        <p:blipFill>
          <a:blip r:embed="rId5"/>
          <a:stretch>
            <a:fillRect/>
          </a:stretch>
        </p:blipFill>
        <p:spPr>
          <a:xfrm>
            <a:off x="410198" y="739048"/>
            <a:ext cx="10211415" cy="4831019"/>
          </a:xfrm>
          <a:prstGeom prst="rect">
            <a:avLst/>
          </a:prstGeom>
        </p:spPr>
      </p:pic>
    </p:spTree>
    <p:extLst>
      <p:ext uri="{BB962C8B-B14F-4D97-AF65-F5344CB8AC3E}">
        <p14:creationId xmlns:p14="http://schemas.microsoft.com/office/powerpoint/2010/main" val="24614581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p:cNvSpPr/>
          <p:nvPr/>
        </p:nvSpPr>
        <p:spPr>
          <a:xfrm>
            <a:off x="12114" y="0"/>
            <a:ext cx="12179886" cy="341303"/>
          </a:xfrm>
          <a:prstGeom prst="rect">
            <a:avLst/>
          </a:prstGeom>
          <a:blipFill>
            <a:blip r:embed="rId2" cstate="print"/>
            <a:stretch>
              <a:fillRect/>
            </a:stretch>
          </a:blipFill>
        </p:spPr>
        <p:txBody>
          <a:bodyPr wrap="square" lIns="0" tIns="0" rIns="0" bIns="0" rtlCol="0"/>
          <a:lstStyle/>
          <a:p>
            <a:endParaRPr sz="3200" dirty="0"/>
          </a:p>
        </p:txBody>
      </p:sp>
      <p:sp>
        <p:nvSpPr>
          <p:cNvPr id="4" name="TextBox 1"/>
          <p:cNvSpPr txBox="1"/>
          <p:nvPr/>
        </p:nvSpPr>
        <p:spPr>
          <a:xfrm>
            <a:off x="0" y="76384"/>
            <a:ext cx="12179886" cy="264919"/>
          </a:xfrm>
          <a:prstGeom prst="rect">
            <a:avLst/>
          </a:prstGeom>
        </p:spPr>
        <p:txBody>
          <a:bodyPr wrap="none" rtlCol="0" anchor="b"/>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ru-RU" sz="1800" dirty="0"/>
          </a:p>
          <a:p>
            <a:r>
              <a:rPr lang="ru-RU" sz="1800" b="1" dirty="0"/>
              <a:t>ОБЪЕМ И СТРУКТУРА НАЛОГОВЫХ </a:t>
            </a:r>
            <a:r>
              <a:rPr lang="ru-RU" sz="1800" b="1" dirty="0" smtClean="0"/>
              <a:t> и НЕНАЛОГОВЫХ ДОХОДОВ </a:t>
            </a:r>
            <a:r>
              <a:rPr lang="ru-RU" sz="1800" b="1" dirty="0"/>
              <a:t>БЮДЖЕТА </a:t>
            </a:r>
            <a:endParaRPr lang="ru-RU" sz="1800" b="1" dirty="0">
              <a:effectLst>
                <a:outerShdw blurRad="38100" dist="38100" dir="2700000" algn="tl">
                  <a:srgbClr val="000000">
                    <a:alpha val="43137"/>
                  </a:srgbClr>
                </a:outerShdw>
              </a:effectLst>
            </a:endParaRPr>
          </a:p>
        </p:txBody>
      </p:sp>
      <p:graphicFrame>
        <p:nvGraphicFramePr>
          <p:cNvPr id="9" name="Диаграмма 8"/>
          <p:cNvGraphicFramePr/>
          <p:nvPr>
            <p:extLst>
              <p:ext uri="{D42A27DB-BD31-4B8C-83A1-F6EECF244321}">
                <p14:modId xmlns:p14="http://schemas.microsoft.com/office/powerpoint/2010/main" val="377134387"/>
              </p:ext>
            </p:extLst>
          </p:nvPr>
        </p:nvGraphicFramePr>
        <p:xfrm>
          <a:off x="149011" y="4151304"/>
          <a:ext cx="4764822" cy="264260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Диаграмма 16"/>
          <p:cNvGraphicFramePr/>
          <p:nvPr>
            <p:extLst>
              <p:ext uri="{D42A27DB-BD31-4B8C-83A1-F6EECF244321}">
                <p14:modId xmlns:p14="http://schemas.microsoft.com/office/powerpoint/2010/main" val="161347872"/>
              </p:ext>
            </p:extLst>
          </p:nvPr>
        </p:nvGraphicFramePr>
        <p:xfrm>
          <a:off x="4990745" y="3967264"/>
          <a:ext cx="7084464" cy="2890736"/>
        </p:xfrm>
        <a:graphic>
          <a:graphicData uri="http://schemas.openxmlformats.org/drawingml/2006/chart">
            <c:chart xmlns:c="http://schemas.openxmlformats.org/drawingml/2006/chart" xmlns:r="http://schemas.openxmlformats.org/officeDocument/2006/relationships" r:id="rId4"/>
          </a:graphicData>
        </a:graphic>
      </p:graphicFrame>
      <p:pic>
        <p:nvPicPr>
          <p:cNvPr id="22" name="docshape104" descr="F:\Новая папка\РАБОЧЕЕ\Бюджет_для_граждан\2021\картинки\6.jpg"/>
          <p:cNvPicPr/>
          <p:nvPr/>
        </p:nvPicPr>
        <p:blipFill>
          <a:blip r:embed="rId5">
            <a:extLst>
              <a:ext uri="{28A0092B-C50C-407E-A947-70E740481C1C}">
                <a14:useLocalDpi xmlns:a14="http://schemas.microsoft.com/office/drawing/2010/main" val="0"/>
              </a:ext>
            </a:extLst>
          </a:blip>
          <a:srcRect/>
          <a:stretch>
            <a:fillRect/>
          </a:stretch>
        </p:blipFill>
        <p:spPr bwMode="auto">
          <a:xfrm>
            <a:off x="11108739" y="341303"/>
            <a:ext cx="1083261" cy="18105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Номер слайда 4"/>
          <p:cNvSpPr>
            <a:spLocks noGrp="1"/>
          </p:cNvSpPr>
          <p:nvPr>
            <p:ph type="sldNum" sz="quarter" idx="12"/>
          </p:nvPr>
        </p:nvSpPr>
        <p:spPr>
          <a:xfrm>
            <a:off x="9436686" y="6492875"/>
            <a:ext cx="2743200" cy="365125"/>
          </a:xfrm>
        </p:spPr>
        <p:txBody>
          <a:bodyPr/>
          <a:lstStyle/>
          <a:p>
            <a:fld id="{2E383454-522E-4943-91B6-023101BA01B5}" type="slidenum">
              <a:rPr lang="ru-RU" smtClean="0"/>
              <a:t>29</a:t>
            </a:fld>
            <a:endParaRPr lang="ru-RU" dirty="0"/>
          </a:p>
        </p:txBody>
      </p:sp>
      <p:pic>
        <p:nvPicPr>
          <p:cNvPr id="6" name="Рисунок 5"/>
          <p:cNvPicPr>
            <a:picLocks noChangeAspect="1"/>
          </p:cNvPicPr>
          <p:nvPr/>
        </p:nvPicPr>
        <p:blipFill>
          <a:blip r:embed="rId6"/>
          <a:stretch>
            <a:fillRect/>
          </a:stretch>
        </p:blipFill>
        <p:spPr>
          <a:xfrm>
            <a:off x="80146" y="437228"/>
            <a:ext cx="11349854" cy="3620422"/>
          </a:xfrm>
          <a:prstGeom prst="rect">
            <a:avLst/>
          </a:prstGeom>
        </p:spPr>
      </p:pic>
    </p:spTree>
    <p:extLst>
      <p:ext uri="{BB962C8B-B14F-4D97-AF65-F5344CB8AC3E}">
        <p14:creationId xmlns:p14="http://schemas.microsoft.com/office/powerpoint/2010/main" val="18397232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2"/>
          <p:cNvSpPr txBox="1">
            <a:spLocks noChangeArrowheads="1"/>
          </p:cNvSpPr>
          <p:nvPr/>
        </p:nvSpPr>
        <p:spPr bwMode="auto">
          <a:xfrm>
            <a:off x="4388193" y="1167097"/>
            <a:ext cx="7070755" cy="3477875"/>
          </a:xfrm>
          <a:prstGeom prst="rect">
            <a:avLst/>
          </a:prstGeom>
          <a:noFill/>
          <a:ln w="9525">
            <a:noFill/>
            <a:miter lim="800000"/>
            <a:headEnd/>
            <a:tailEnd/>
          </a:ln>
        </p:spPr>
        <p:txBody>
          <a:bodyPr wrap="square">
            <a:spAutoFit/>
          </a:bodyPr>
          <a:lstStyle/>
          <a:p>
            <a:pPr algn="ctr"/>
            <a:r>
              <a:rPr lang="ru-RU" sz="2000" b="1" i="1" dirty="0"/>
              <a:t>Уважаемые жители Угранского района</a:t>
            </a:r>
            <a:r>
              <a:rPr lang="ru-RU" sz="2000" b="1" i="1" dirty="0" smtClean="0"/>
              <a:t>!</a:t>
            </a:r>
          </a:p>
          <a:p>
            <a:pPr algn="ctr"/>
            <a:endParaRPr lang="ru-RU" sz="2000" b="1" i="1" dirty="0" smtClean="0"/>
          </a:p>
          <a:p>
            <a:pPr algn="ctr"/>
            <a:endParaRPr lang="en-US" sz="2000" b="1" i="1" dirty="0"/>
          </a:p>
          <a:p>
            <a:pPr algn="ctr"/>
            <a:r>
              <a:rPr lang="ru-RU" sz="1600" i="1" dirty="0"/>
              <a:t>Приоритетной задачей бюджетной политики является обеспечение прозрачности и открытости бюджетного процесса. </a:t>
            </a:r>
          </a:p>
          <a:p>
            <a:pPr algn="ctr"/>
            <a:r>
              <a:rPr lang="ru-RU" sz="1600" i="1" dirty="0"/>
              <a:t>Бюджет для граждан – это упрощенная версия бюджетного документа, которая использует неформальный язык и доступные форматы, чтобы облегчить гражданам понимание бюджета, объяснить планы и действия муниципального образования «</a:t>
            </a:r>
            <a:r>
              <a:rPr lang="ru-RU" sz="1600" i="1" dirty="0" err="1"/>
              <a:t>Угранский</a:t>
            </a:r>
            <a:r>
              <a:rPr lang="ru-RU" sz="1600" i="1" dirty="0"/>
              <a:t> район», показать формы взаимодействия с ним по вопросам расходования общественных финансов.</a:t>
            </a:r>
          </a:p>
          <a:p>
            <a:pPr algn="ctr"/>
            <a:r>
              <a:rPr lang="ru-RU" sz="1600" i="1" dirty="0"/>
              <a:t>Надеемся, что представление бюджета и бюджетного процесса в понятной для жителей форме повысит уровень общественного участия граждан в бюджетном процессе Угранского района.</a:t>
            </a:r>
          </a:p>
        </p:txBody>
      </p:sp>
      <p:sp>
        <p:nvSpPr>
          <p:cNvPr id="9" name="TextBox 3"/>
          <p:cNvSpPr txBox="1">
            <a:spLocks noChangeArrowheads="1"/>
          </p:cNvSpPr>
          <p:nvPr/>
        </p:nvSpPr>
        <p:spPr bwMode="auto">
          <a:xfrm>
            <a:off x="4662567" y="5392949"/>
            <a:ext cx="3384550" cy="523220"/>
          </a:xfrm>
          <a:prstGeom prst="rect">
            <a:avLst/>
          </a:prstGeom>
          <a:noFill/>
          <a:ln w="9525">
            <a:noFill/>
            <a:miter lim="800000"/>
            <a:headEnd/>
            <a:tailEnd/>
          </a:ln>
        </p:spPr>
        <p:txBody>
          <a:bodyPr>
            <a:spAutoFit/>
          </a:bodyPr>
          <a:lstStyle/>
          <a:p>
            <a:r>
              <a:rPr lang="ru-RU" sz="1400" i="1" dirty="0"/>
              <a:t>Глава муниципального образования «Угранский район» Смоленской области</a:t>
            </a:r>
          </a:p>
        </p:txBody>
      </p:sp>
      <p:sp>
        <p:nvSpPr>
          <p:cNvPr id="10" name="Прямоугольник 9"/>
          <p:cNvSpPr/>
          <p:nvPr/>
        </p:nvSpPr>
        <p:spPr>
          <a:xfrm>
            <a:off x="9514911" y="5546837"/>
            <a:ext cx="1726755" cy="369332"/>
          </a:xfrm>
          <a:prstGeom prst="rect">
            <a:avLst/>
          </a:prstGeom>
        </p:spPr>
        <p:txBody>
          <a:bodyPr wrap="none">
            <a:spAutoFit/>
          </a:bodyPr>
          <a:lstStyle/>
          <a:p>
            <a:r>
              <a:rPr lang="ru-RU" b="1" i="1" dirty="0"/>
              <a:t>Н.С. </a:t>
            </a:r>
            <a:r>
              <a:rPr lang="ru-RU" b="1" i="1" dirty="0" err="1"/>
              <a:t>Шишигина</a:t>
            </a:r>
            <a:endParaRPr lang="ru-RU" b="1" i="1" dirty="0"/>
          </a:p>
        </p:txBody>
      </p:sp>
      <p:grpSp>
        <p:nvGrpSpPr>
          <p:cNvPr id="11" name="object 17"/>
          <p:cNvGrpSpPr/>
          <p:nvPr/>
        </p:nvGrpSpPr>
        <p:grpSpPr>
          <a:xfrm>
            <a:off x="10586518" y="5292090"/>
            <a:ext cx="1602105" cy="1565910"/>
            <a:chOff x="10596508" y="5298614"/>
            <a:chExt cx="1602105" cy="1565910"/>
          </a:xfrm>
        </p:grpSpPr>
        <p:sp>
          <p:nvSpPr>
            <p:cNvPr id="12"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3"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14" name="object 2"/>
          <p:cNvSpPr/>
          <p:nvPr/>
        </p:nvSpPr>
        <p:spPr>
          <a:xfrm>
            <a:off x="0" y="0"/>
            <a:ext cx="12191999" cy="807581"/>
          </a:xfrm>
          <a:prstGeom prst="rect">
            <a:avLst/>
          </a:prstGeom>
          <a:blipFill>
            <a:blip r:embed="rId3" cstate="print"/>
            <a:stretch>
              <a:fillRect/>
            </a:stretch>
          </a:blipFill>
        </p:spPr>
        <p:txBody>
          <a:bodyPr wrap="square" lIns="0" tIns="0" rIns="0" bIns="0" rtlCol="0"/>
          <a:lstStyle/>
          <a:p>
            <a:endParaRPr/>
          </a:p>
        </p:txBody>
      </p:sp>
      <p:sp>
        <p:nvSpPr>
          <p:cNvPr id="4" name="Номер слайда 3"/>
          <p:cNvSpPr>
            <a:spLocks noGrp="1"/>
          </p:cNvSpPr>
          <p:nvPr>
            <p:ph type="sldNum" sz="quarter" idx="7"/>
          </p:nvPr>
        </p:nvSpPr>
        <p:spPr/>
        <p:txBody>
          <a:bodyPr/>
          <a:lstStyle/>
          <a:p>
            <a:pPr marL="38100">
              <a:lnSpc>
                <a:spcPts val="1240"/>
              </a:lnSpc>
            </a:pPr>
            <a:fld id="{81D60167-4931-47E6-BA6A-407CBD079E47}" type="slidenum">
              <a:rPr lang="ru-RU" smtClean="0"/>
              <a:t>3</a:t>
            </a:fld>
            <a:endParaRPr lang="ru-RU" dirty="0"/>
          </a:p>
        </p:txBody>
      </p:sp>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4314" y="1037408"/>
            <a:ext cx="4368510" cy="4509429"/>
          </a:xfrm>
          <a:prstGeom prst="ellipse">
            <a:avLst/>
          </a:prstGeom>
          <a:ln>
            <a:noFill/>
          </a:ln>
          <a:effectLst>
            <a:softEdge rad="112500"/>
          </a:effectLst>
        </p:spPr>
      </p:pic>
    </p:spTree>
    <p:extLst>
      <p:ext uri="{BB962C8B-B14F-4D97-AF65-F5344CB8AC3E}">
        <p14:creationId xmlns:p14="http://schemas.microsoft.com/office/powerpoint/2010/main" val="7773256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Диаграмма 12"/>
          <p:cNvGraphicFramePr/>
          <p:nvPr>
            <p:extLst>
              <p:ext uri="{D42A27DB-BD31-4B8C-83A1-F6EECF244321}">
                <p14:modId xmlns:p14="http://schemas.microsoft.com/office/powerpoint/2010/main" val="1372492271"/>
              </p:ext>
            </p:extLst>
          </p:nvPr>
        </p:nvGraphicFramePr>
        <p:xfrm>
          <a:off x="-66676" y="352426"/>
          <a:ext cx="12258675" cy="6505574"/>
        </p:xfrm>
        <a:graphic>
          <a:graphicData uri="http://schemas.openxmlformats.org/drawingml/2006/chart">
            <c:chart xmlns:c="http://schemas.openxmlformats.org/drawingml/2006/chart" xmlns:r="http://schemas.openxmlformats.org/officeDocument/2006/relationships" r:id="rId2"/>
          </a:graphicData>
        </a:graphic>
      </p:graphicFrame>
      <p:sp>
        <p:nvSpPr>
          <p:cNvPr id="4" name="object 2"/>
          <p:cNvSpPr/>
          <p:nvPr/>
        </p:nvSpPr>
        <p:spPr>
          <a:xfrm>
            <a:off x="12114" y="0"/>
            <a:ext cx="12179886" cy="352425"/>
          </a:xfrm>
          <a:prstGeom prst="rect">
            <a:avLst/>
          </a:prstGeom>
          <a:blipFill>
            <a:blip r:embed="rId3" cstate="print"/>
            <a:stretch>
              <a:fillRect/>
            </a:stretch>
          </a:blipFill>
        </p:spPr>
        <p:txBody>
          <a:bodyPr wrap="square" lIns="0" tIns="0" rIns="0" bIns="0" rtlCol="0"/>
          <a:lstStyle/>
          <a:p>
            <a:r>
              <a:rPr lang="ru-RU" sz="2400" b="1" dirty="0"/>
              <a:t>ОБЪЕМ И СТРУКТУРА НАЛОГОВЫХ ДОХОДОВ БЮДЖЕТА </a:t>
            </a:r>
            <a:endParaRPr lang="ru-RU" sz="2400" b="1" dirty="0">
              <a:effectLst>
                <a:outerShdw blurRad="38100" dist="38100" dir="2700000" algn="tl">
                  <a:srgbClr val="000000">
                    <a:alpha val="43137"/>
                  </a:srgbClr>
                </a:outerShdw>
              </a:effectLst>
            </a:endParaRPr>
          </a:p>
        </p:txBody>
      </p:sp>
      <p:sp>
        <p:nvSpPr>
          <p:cNvPr id="5" name="Номер слайда 4"/>
          <p:cNvSpPr>
            <a:spLocks noGrp="1"/>
          </p:cNvSpPr>
          <p:nvPr>
            <p:ph type="sldNum" sz="quarter" idx="12"/>
          </p:nvPr>
        </p:nvSpPr>
        <p:spPr>
          <a:xfrm>
            <a:off x="9448799" y="6492875"/>
            <a:ext cx="2743200" cy="365125"/>
          </a:xfrm>
        </p:spPr>
        <p:txBody>
          <a:bodyPr/>
          <a:lstStyle/>
          <a:p>
            <a:fld id="{2E383454-522E-4943-91B6-023101BA01B5}" type="slidenum">
              <a:rPr lang="ru-RU" smtClean="0"/>
              <a:t>30</a:t>
            </a:fld>
            <a:endParaRPr lang="ru-RU" dirty="0"/>
          </a:p>
        </p:txBody>
      </p:sp>
    </p:spTree>
    <p:extLst>
      <p:ext uri="{BB962C8B-B14F-4D97-AF65-F5344CB8AC3E}">
        <p14:creationId xmlns:p14="http://schemas.microsoft.com/office/powerpoint/2010/main" val="100011781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p:cNvPicPr>
            <a:picLocks noChangeAspect="1"/>
          </p:cNvPicPr>
          <p:nvPr/>
        </p:nvPicPr>
        <p:blipFill rotWithShape="1">
          <a:blip r:embed="rId2">
            <a:duotone>
              <a:schemeClr val="accent2">
                <a:shade val="45000"/>
                <a:satMod val="135000"/>
              </a:schemeClr>
              <a:prstClr val="white"/>
            </a:duotone>
          </a:blip>
          <a:srcRect l="17478" r="18948"/>
          <a:stretch/>
        </p:blipFill>
        <p:spPr>
          <a:xfrm>
            <a:off x="6737230" y="1402828"/>
            <a:ext cx="1742536" cy="4493141"/>
          </a:xfrm>
          <a:prstGeom prst="rect">
            <a:avLst/>
          </a:prstGeom>
        </p:spPr>
      </p:pic>
      <p:sp>
        <p:nvSpPr>
          <p:cNvPr id="8" name="object 2"/>
          <p:cNvSpPr/>
          <p:nvPr/>
        </p:nvSpPr>
        <p:spPr>
          <a:xfrm>
            <a:off x="12114" y="0"/>
            <a:ext cx="12179886" cy="341303"/>
          </a:xfrm>
          <a:prstGeom prst="rect">
            <a:avLst/>
          </a:prstGeom>
          <a:blipFill>
            <a:blip r:embed="rId3" cstate="print"/>
            <a:stretch>
              <a:fillRect/>
            </a:stretch>
          </a:blipFill>
        </p:spPr>
        <p:txBody>
          <a:bodyPr wrap="square" lIns="0" tIns="0" rIns="0" bIns="0" rtlCol="0"/>
          <a:lstStyle/>
          <a:p>
            <a:endParaRPr sz="3200" dirty="0"/>
          </a:p>
        </p:txBody>
      </p:sp>
      <p:sp>
        <p:nvSpPr>
          <p:cNvPr id="4" name="TextBox 1"/>
          <p:cNvSpPr txBox="1"/>
          <p:nvPr/>
        </p:nvSpPr>
        <p:spPr>
          <a:xfrm>
            <a:off x="0" y="76384"/>
            <a:ext cx="12179886" cy="264919"/>
          </a:xfrm>
          <a:prstGeom prst="rect">
            <a:avLst/>
          </a:prstGeom>
        </p:spPr>
        <p:txBody>
          <a:bodyPr wrap="none" rtlCol="0" anchor="b"/>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ru-RU" sz="1800" dirty="0"/>
          </a:p>
          <a:p>
            <a:r>
              <a:rPr lang="ru-RU" sz="1800" b="1" dirty="0" smtClean="0"/>
              <a:t>ДОРОЖНЫЙ ФОНД</a:t>
            </a:r>
            <a:endParaRPr lang="ru-RU" sz="1800" b="1" dirty="0">
              <a:effectLst>
                <a:outerShdw blurRad="38100" dist="38100" dir="2700000" algn="tl">
                  <a:srgbClr val="000000">
                    <a:alpha val="43137"/>
                  </a:srgbClr>
                </a:outerShdw>
              </a:effectLst>
            </a:endParaRPr>
          </a:p>
        </p:txBody>
      </p:sp>
      <p:sp>
        <p:nvSpPr>
          <p:cNvPr id="5" name="Номер слайда 4"/>
          <p:cNvSpPr>
            <a:spLocks noGrp="1"/>
          </p:cNvSpPr>
          <p:nvPr>
            <p:ph type="sldNum" sz="quarter" idx="12"/>
          </p:nvPr>
        </p:nvSpPr>
        <p:spPr>
          <a:xfrm>
            <a:off x="9436686" y="6492875"/>
            <a:ext cx="2743200" cy="365125"/>
          </a:xfrm>
        </p:spPr>
        <p:txBody>
          <a:bodyPr/>
          <a:lstStyle/>
          <a:p>
            <a:fld id="{2E383454-522E-4943-91B6-023101BA01B5}" type="slidenum">
              <a:rPr lang="ru-RU" smtClean="0"/>
              <a:t>31</a:t>
            </a:fld>
            <a:endParaRPr lang="ru-RU" dirty="0"/>
          </a:p>
        </p:txBody>
      </p:sp>
      <p:sp>
        <p:nvSpPr>
          <p:cNvPr id="10" name="Прямоугольник 9"/>
          <p:cNvSpPr/>
          <p:nvPr/>
        </p:nvSpPr>
        <p:spPr>
          <a:xfrm>
            <a:off x="295274" y="416090"/>
            <a:ext cx="11515725" cy="830997"/>
          </a:xfrm>
          <a:prstGeom prst="rect">
            <a:avLst/>
          </a:prstGeom>
        </p:spPr>
        <p:txBody>
          <a:bodyPr wrap="square">
            <a:spAutoFit/>
          </a:bodyPr>
          <a:lstStyle/>
          <a:p>
            <a:pPr algn="ctr"/>
            <a:r>
              <a:rPr lang="ru-RU" sz="1200" b="1" i="1" dirty="0">
                <a:latin typeface="Times New Roman" panose="02020603050405020304" pitchFamily="18" charset="0"/>
                <a:cs typeface="Times New Roman" panose="02020603050405020304" pitchFamily="18" charset="0"/>
              </a:rPr>
              <a:t>Порядок формирования и использования </a:t>
            </a:r>
            <a:endParaRPr lang="ru-RU" sz="1200" i="1" dirty="0">
              <a:latin typeface="Times New Roman" panose="02020603050405020304" pitchFamily="18" charset="0"/>
              <a:cs typeface="Times New Roman" panose="02020603050405020304" pitchFamily="18" charset="0"/>
            </a:endParaRPr>
          </a:p>
          <a:p>
            <a:pPr algn="ctr"/>
            <a:r>
              <a:rPr lang="ru-RU" sz="1200" b="1" i="1" dirty="0">
                <a:latin typeface="Times New Roman" panose="02020603050405020304" pitchFamily="18" charset="0"/>
                <a:cs typeface="Times New Roman" panose="02020603050405020304" pitchFamily="18" charset="0"/>
              </a:rPr>
              <a:t>бюджетных ассигнований</a:t>
            </a:r>
            <a:r>
              <a:rPr lang="ru-RU" sz="1200" i="1" dirty="0">
                <a:latin typeface="Times New Roman" panose="02020603050405020304" pitchFamily="18" charset="0"/>
                <a:cs typeface="Times New Roman" panose="02020603050405020304" pitchFamily="18" charset="0"/>
              </a:rPr>
              <a:t> </a:t>
            </a:r>
            <a:r>
              <a:rPr lang="ru-RU" sz="1200" b="1" i="1" dirty="0">
                <a:latin typeface="Times New Roman" panose="02020603050405020304" pitchFamily="18" charset="0"/>
                <a:cs typeface="Times New Roman" panose="02020603050405020304" pitchFamily="18" charset="0"/>
              </a:rPr>
              <a:t>муниципального</a:t>
            </a:r>
            <a:r>
              <a:rPr lang="ru-RU" sz="1200" i="1" dirty="0">
                <a:latin typeface="Times New Roman" panose="02020603050405020304" pitchFamily="18" charset="0"/>
                <a:cs typeface="Times New Roman" panose="02020603050405020304" pitchFamily="18" charset="0"/>
              </a:rPr>
              <a:t> </a:t>
            </a:r>
            <a:r>
              <a:rPr lang="ru-RU" sz="1200" b="1" i="1" dirty="0">
                <a:latin typeface="Times New Roman" panose="02020603050405020304" pitchFamily="18" charset="0"/>
                <a:cs typeface="Times New Roman" panose="02020603050405020304" pitchFamily="18" charset="0"/>
              </a:rPr>
              <a:t>дорожного фонда муниципального образования « Угранский  район» Смоленской </a:t>
            </a:r>
            <a:r>
              <a:rPr lang="ru-RU" sz="1200" b="1" i="1" dirty="0" smtClean="0">
                <a:latin typeface="Times New Roman" panose="02020603050405020304" pitchFamily="18" charset="0"/>
                <a:cs typeface="Times New Roman" panose="02020603050405020304" pitchFamily="18" charset="0"/>
              </a:rPr>
              <a:t>области</a:t>
            </a:r>
          </a:p>
          <a:p>
            <a:r>
              <a:rPr lang="ru-RU" sz="1200" b="1" i="1" dirty="0" smtClean="0">
                <a:latin typeface="Times New Roman" panose="02020603050405020304" pitchFamily="18" charset="0"/>
                <a:ea typeface="Calibri" panose="020F0502020204030204" pitchFamily="34" charset="0"/>
                <a:cs typeface="Times New Roman" panose="02020603050405020304" pitchFamily="18" charset="0"/>
              </a:rPr>
              <a:t>Дорожный </a:t>
            </a:r>
            <a:r>
              <a:rPr lang="ru-RU" sz="1200" b="1" i="1" dirty="0">
                <a:latin typeface="Times New Roman" panose="02020603050405020304" pitchFamily="18" charset="0"/>
                <a:ea typeface="Calibri" panose="020F0502020204030204" pitchFamily="34" charset="0"/>
                <a:cs typeface="Times New Roman" panose="02020603050405020304" pitchFamily="18" charset="0"/>
              </a:rPr>
              <a:t>фонд -часть средств бюджета, подлежащая использованию в целях финансового обеспечения дорожной деятельности в </a:t>
            </a:r>
            <a:r>
              <a:rPr lang="ru-RU" sz="1200" b="1" i="1" dirty="0" smtClean="0">
                <a:latin typeface="Times New Roman" panose="02020603050405020304" pitchFamily="18" charset="0"/>
                <a:ea typeface="Calibri" panose="020F0502020204030204" pitchFamily="34" charset="0"/>
                <a:cs typeface="Times New Roman" panose="02020603050405020304" pitchFamily="18" charset="0"/>
              </a:rPr>
              <a:t>отношении </a:t>
            </a:r>
            <a:r>
              <a:rPr lang="ru-RU" sz="1200" b="1" i="1" dirty="0">
                <a:latin typeface="Times New Roman" panose="02020603050405020304" pitchFamily="18" charset="0"/>
                <a:cs typeface="Times New Roman" panose="02020603050405020304" pitchFamily="18" charset="0"/>
              </a:rPr>
              <a:t>дорог общего пользования местного значения муниципального образования </a:t>
            </a:r>
            <a:r>
              <a:rPr lang="ru-RU" sz="1200" b="1" i="1" dirty="0" smtClean="0">
                <a:latin typeface="Times New Roman" panose="02020603050405020304" pitchFamily="18" charset="0"/>
                <a:cs typeface="Times New Roman" panose="02020603050405020304" pitchFamily="18" charset="0"/>
              </a:rPr>
              <a:t>«Угранский </a:t>
            </a:r>
            <a:r>
              <a:rPr lang="ru-RU" sz="1200" b="1" i="1" dirty="0">
                <a:latin typeface="Times New Roman" panose="02020603050405020304" pitchFamily="18" charset="0"/>
                <a:cs typeface="Times New Roman" panose="02020603050405020304" pitchFamily="18" charset="0"/>
              </a:rPr>
              <a:t>район» Смоленской области.</a:t>
            </a:r>
            <a:r>
              <a:rPr lang="ru-RU" sz="1200" b="1" i="1" dirty="0" smtClean="0">
                <a:latin typeface="Times New Roman" panose="02020603050405020304" pitchFamily="18" charset="0"/>
                <a:ea typeface="Calibri" panose="020F0502020204030204" pitchFamily="34" charset="0"/>
                <a:cs typeface="Times New Roman" panose="02020603050405020304" pitchFamily="18" charset="0"/>
              </a:rPr>
              <a:t> </a:t>
            </a:r>
            <a:r>
              <a:rPr lang="ru-RU" sz="1200" b="1" i="1"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автомобильных </a:t>
            </a:r>
            <a:endParaRPr lang="ru-RU" sz="2400" b="1" i="1" dirty="0">
              <a:latin typeface="Times New Roman" panose="02020603050405020304" pitchFamily="18" charset="0"/>
              <a:cs typeface="Times New Roman" panose="02020603050405020304" pitchFamily="18" charset="0"/>
            </a:endParaRPr>
          </a:p>
        </p:txBody>
      </p:sp>
      <p:sp>
        <p:nvSpPr>
          <p:cNvPr id="11" name="Прямоугольник 10"/>
          <p:cNvSpPr/>
          <p:nvPr/>
        </p:nvSpPr>
        <p:spPr>
          <a:xfrm>
            <a:off x="239005" y="6051710"/>
            <a:ext cx="11172825" cy="787652"/>
          </a:xfrm>
          <a:prstGeom prst="rect">
            <a:avLst/>
          </a:prstGeom>
        </p:spPr>
        <p:txBody>
          <a:bodyPr wrap="square">
            <a:spAutoFit/>
          </a:bodyPr>
          <a:lstStyle/>
          <a:p>
            <a:pPr algn="ctr">
              <a:lnSpc>
                <a:spcPct val="107000"/>
              </a:lnSpc>
              <a:spcAft>
                <a:spcPts val="800"/>
              </a:spcAft>
            </a:pPr>
            <a:r>
              <a:rPr lang="ru-RU" b="1" i="1" dirty="0">
                <a:solidFill>
                  <a:schemeClr val="accent2"/>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Бюджетные ассигнования дорожного фонда не могут быть использованы на цели, </a:t>
            </a:r>
            <a:endParaRPr lang="ru-RU" b="1" i="1" dirty="0" smtClean="0">
              <a:solidFill>
                <a:schemeClr val="accent2"/>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ru-RU" b="1" i="1" dirty="0" smtClean="0">
                <a:solidFill>
                  <a:schemeClr val="accent2"/>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не </a:t>
            </a:r>
            <a:r>
              <a:rPr lang="ru-RU" b="1" i="1" dirty="0">
                <a:solidFill>
                  <a:schemeClr val="accent2"/>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соответствующие их назначению</a:t>
            </a:r>
            <a:endParaRPr lang="ru-RU" sz="1400" b="1" i="1" dirty="0">
              <a:solidFill>
                <a:schemeClr val="accent2"/>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4" name="Рисунок 13"/>
          <p:cNvPicPr>
            <a:picLocks noChangeAspect="1"/>
          </p:cNvPicPr>
          <p:nvPr/>
        </p:nvPicPr>
        <p:blipFill>
          <a:blip r:embed="rId4"/>
          <a:stretch>
            <a:fillRect/>
          </a:stretch>
        </p:blipFill>
        <p:spPr>
          <a:xfrm>
            <a:off x="553330" y="6051710"/>
            <a:ext cx="804915" cy="787652"/>
          </a:xfrm>
          <a:prstGeom prst="rect">
            <a:avLst/>
          </a:prstGeom>
        </p:spPr>
      </p:pic>
      <p:graphicFrame>
        <p:nvGraphicFramePr>
          <p:cNvPr id="7" name="Таблица 6"/>
          <p:cNvGraphicFramePr>
            <a:graphicFrameLocks noGrp="1"/>
          </p:cNvGraphicFramePr>
          <p:nvPr>
            <p:extLst>
              <p:ext uri="{D42A27DB-BD31-4B8C-83A1-F6EECF244321}">
                <p14:modId xmlns:p14="http://schemas.microsoft.com/office/powerpoint/2010/main" val="1439109663"/>
              </p:ext>
            </p:extLst>
          </p:nvPr>
        </p:nvGraphicFramePr>
        <p:xfrm>
          <a:off x="405218" y="1247087"/>
          <a:ext cx="6858224" cy="4712272"/>
        </p:xfrm>
        <a:graphic>
          <a:graphicData uri="http://schemas.openxmlformats.org/drawingml/2006/table">
            <a:tbl>
              <a:tblPr/>
              <a:tblGrid>
                <a:gridCol w="6858224"/>
              </a:tblGrid>
              <a:tr h="111150">
                <a:tc>
                  <a:txBody>
                    <a:bodyPr/>
                    <a:lstStyle/>
                    <a:p>
                      <a:pPr algn="ctr">
                        <a:lnSpc>
                          <a:spcPct val="107000"/>
                        </a:lnSpc>
                        <a:spcAft>
                          <a:spcPts val="0"/>
                        </a:spcAft>
                      </a:pPr>
                      <a:r>
                        <a:rPr lang="ru-RU" sz="1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ФОРМИРОВАНИЕДОРОЖНОГО ФОНДА</a:t>
                      </a:r>
                      <a:endParaRPr lang="ru-RU" sz="10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526" marR="44526" marT="0" marB="0">
                    <a:lnL>
                      <a:noFill/>
                    </a:lnL>
                    <a:lnR>
                      <a:noFill/>
                    </a:lnR>
                    <a:lnT>
                      <a:noFill/>
                    </a:lnT>
                    <a:lnB>
                      <a:noFill/>
                    </a:lnB>
                  </a:tcPr>
                </a:tc>
              </a:tr>
              <a:tr h="4240188">
                <a:tc>
                  <a:txBody>
                    <a:bodyPr/>
                    <a:lstStyle/>
                    <a:p>
                      <a:pPr indent="291465" algn="just">
                        <a:lnSpc>
                          <a:spcPct val="107000"/>
                        </a:lnSpc>
                        <a:spcAft>
                          <a:spcPts val="0"/>
                        </a:spcAft>
                      </a:pP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Объем бюджетных ассигнований муниципального дорожного фонда утверждается решением Угранского районного Совета депутатов (далее – Совет депутатов) о бюджете на очередной финансовый год (очередной финансовый год и плановый период) в размере не менее прогнозируемого объема доходов бюджета  муниципального образования «Угранский район» Смоленской области ( далее- бюджет муниципального образования) от: </a:t>
                      </a:r>
                      <a:endParaRPr lang="ru-RU" sz="9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lvl="0" indent="-171450" algn="just">
                        <a:lnSpc>
                          <a:spcPct val="107000"/>
                        </a:lnSpc>
                        <a:spcAft>
                          <a:spcPts val="0"/>
                        </a:spcAft>
                        <a:buFont typeface="Arial" panose="020B0604020202020204" pitchFamily="34" charset="0"/>
                        <a:buChar char="•"/>
                      </a:pPr>
                      <a:r>
                        <a:rPr lang="ru-RU" sz="900" dirty="0" smtClean="0">
                          <a:effectLst/>
                          <a:latin typeface="Times New Roman" panose="02020603050405020304" pitchFamily="18" charset="0"/>
                          <a:ea typeface="Times New Roman" panose="02020603050405020304" pitchFamily="18" charset="0"/>
                          <a:cs typeface="Times New Roman" panose="02020603050405020304" pitchFamily="18" charset="0"/>
                        </a:rPr>
                        <a:t>акцизов на автомобильный бензин, прямогонный бензин, дизельное топливо, моторные масла для дизельных и (или) карбюраторных (</a:t>
                      </a:r>
                      <a:r>
                        <a:rPr lang="ru-RU" sz="9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инжекторных</a:t>
                      </a:r>
                      <a:r>
                        <a:rPr lang="ru-RU" sz="900" dirty="0" smtClean="0">
                          <a:effectLst/>
                          <a:latin typeface="Times New Roman" panose="02020603050405020304" pitchFamily="18" charset="0"/>
                          <a:ea typeface="Times New Roman" panose="02020603050405020304" pitchFamily="18" charset="0"/>
                          <a:cs typeface="Times New Roman" panose="02020603050405020304" pitchFamily="18" charset="0"/>
                        </a:rPr>
                        <a:t>) двигателей, производимые на территории Российской Федерации, подлежащих зачислению в бюджет  муниципального образования;</a:t>
                      </a:r>
                    </a:p>
                    <a:p>
                      <a:pPr marL="171450" lvl="0" indent="-171450" algn="just">
                        <a:lnSpc>
                          <a:spcPct val="107000"/>
                        </a:lnSpc>
                        <a:spcAft>
                          <a:spcPts val="0"/>
                        </a:spcAft>
                        <a:buFont typeface="Arial" panose="020B0604020202020204" pitchFamily="34" charset="0"/>
                        <a:buChar char="•"/>
                      </a:pPr>
                      <a:r>
                        <a:rPr lang="ru-RU" sz="900" dirty="0" smtClean="0">
                          <a:effectLst/>
                          <a:latin typeface="Times New Roman" panose="02020603050405020304" pitchFamily="18" charset="0"/>
                          <a:ea typeface="Times New Roman" panose="02020603050405020304" pitchFamily="18" charset="0"/>
                          <a:cs typeface="Times New Roman" panose="02020603050405020304" pitchFamily="18" charset="0"/>
                        </a:rPr>
                        <a:t>денежных </a:t>
                      </a: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средств,  поступающих в бюджет  муниципального образования от уплаты неустоек (штрафов, пеней), а также от возмещения убытков муниципального заказчика, взысканных в установленном порядке в связи с нарушением исполнителем (подрядчиком) условий муниципального контракта или иных договоров, финансируемых за счет средств дорожного фонда, или в связи с уклонением от заключения таких контракта или иных договоров;</a:t>
                      </a:r>
                    </a:p>
                    <a:p>
                      <a:pPr marL="171450" lvl="0" indent="-171450" algn="just">
                        <a:lnSpc>
                          <a:spcPct val="107000"/>
                        </a:lnSpc>
                        <a:spcAft>
                          <a:spcPts val="0"/>
                        </a:spcAft>
                        <a:buFont typeface="Arial" panose="020B0604020202020204" pitchFamily="34" charset="0"/>
                        <a:buChar char="•"/>
                      </a:pP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поступлений в виде межбюджетных трансфертов (субсидий), из бюджетов бюджетной системы Российской Федерации на финансовое обеспечение дорожной деятельности в отношении автомобильных дорог общего пользования местного значения;</a:t>
                      </a:r>
                    </a:p>
                    <a:p>
                      <a:pPr marL="171450" lvl="0" indent="-171450" algn="just">
                        <a:lnSpc>
                          <a:spcPct val="107000"/>
                        </a:lnSpc>
                        <a:spcAft>
                          <a:spcPts val="0"/>
                        </a:spcAft>
                        <a:buFont typeface="Arial" panose="020B0604020202020204" pitchFamily="34" charset="0"/>
                        <a:buChar char="•"/>
                      </a:pP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безвозмездных поступлений от физических и юридических лиц на финансовое обеспечение дорожной деятельности, в том числе добровольных пожертвований, в отношении автомобильных дорог общего пользования местного значения ;</a:t>
                      </a:r>
                    </a:p>
                    <a:p>
                      <a:pPr marL="171450" lvl="0" indent="-171450" algn="just">
                        <a:lnSpc>
                          <a:spcPct val="107000"/>
                        </a:lnSpc>
                        <a:spcAft>
                          <a:spcPts val="0"/>
                        </a:spcAft>
                        <a:buFont typeface="Arial" panose="020B0604020202020204" pitchFamily="34" charset="0"/>
                        <a:buChar char="•"/>
                      </a:pP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денежных средств, внесенных участником конкурса или аукциона, проводимых в целях заключения муниципального контракта, финансируемого за счет средств дорожного фонда  муниципального образования в качестве обеспечения заявки на участие в таком конкурсе или аукционе в случае уклонения участника конкурса или аукциона от заключения такого контракта и в иных случаях, установленных законодательством Российской Федерации.</a:t>
                      </a:r>
                    </a:p>
                    <a:p>
                      <a:pPr algn="just">
                        <a:lnSpc>
                          <a:spcPct val="107000"/>
                        </a:lnSpc>
                        <a:spcAft>
                          <a:spcPts val="0"/>
                        </a:spcAft>
                      </a:pP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        Бюджетные ассигнования муниципального дорожного фонда, не использованные в текущем финансовом году, направляются на увеличение бюджетных ассигнований муниципального дорожного фонда в очередном финансовом году.</a:t>
                      </a:r>
                    </a:p>
                    <a:p>
                      <a:pPr indent="291465" algn="just">
                        <a:lnSpc>
                          <a:spcPct val="107000"/>
                        </a:lnSpc>
                        <a:spcAft>
                          <a:spcPts val="0"/>
                        </a:spcAft>
                      </a:pPr>
                      <a:r>
                        <a:rPr lang="ru-RU" sz="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Объем бюджетных ассигнований муниципального дорожного фонда:</a:t>
                      </a:r>
                      <a:endParaRPr lang="ru-RU" sz="9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lvl="0" indent="-171450" algn="just">
                        <a:lnSpc>
                          <a:spcPct val="107000"/>
                        </a:lnSpc>
                        <a:spcAft>
                          <a:spcPts val="0"/>
                        </a:spcAft>
                        <a:buFont typeface="Arial" panose="020B0604020202020204" pitchFamily="34" charset="0"/>
                        <a:buChar char="•"/>
                      </a:pPr>
                      <a:r>
                        <a:rPr lang="ru-RU" sz="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может быть увеличен в текущем финансовом году и (или) очередном финансовом году на положительную разницу между фактически поступившим и </a:t>
                      </a:r>
                      <a:r>
                        <a:rPr lang="ru-RU" sz="9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прогнозировавшимся</a:t>
                      </a:r>
                      <a:r>
                        <a:rPr lang="ru-RU" sz="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объемом доходов бюджета муниципального образования, учитываемых при формировании муниципального дорожного фонда;</a:t>
                      </a: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171450" lvl="0" indent="-171450" algn="just">
                        <a:lnSpc>
                          <a:spcPct val="107000"/>
                        </a:lnSpc>
                        <a:spcAft>
                          <a:spcPts val="0"/>
                        </a:spcAft>
                        <a:buFont typeface="Arial" panose="020B0604020202020204" pitchFamily="34" charset="0"/>
                        <a:buChar char="•"/>
                      </a:pPr>
                      <a:r>
                        <a:rPr lang="ru-RU" sz="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может быть уменьшен в текущем финансовом году и (или) очередном финансовом году на отрицательную разницу между фактически поступившим и </a:t>
                      </a:r>
                      <a:r>
                        <a:rPr lang="ru-RU" sz="9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прогнозировавшимся</a:t>
                      </a:r>
                      <a:r>
                        <a:rPr lang="ru-RU" sz="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объемом доходов бюджета  муниципального образования, учитываемых при формировании муниципального дорожного фонда.</a:t>
                      </a:r>
                      <a:endParaRPr lang="ru-RU" sz="9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381635" algn="just">
                        <a:lnSpc>
                          <a:spcPct val="107000"/>
                        </a:lnSpc>
                        <a:spcAft>
                          <a:spcPts val="0"/>
                        </a:spcAft>
                      </a:pP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     Объем бюджетных ассигнований муниципального дорожного фонда подлежит корректировке путем внесения в установленном порядке изменений  в сводную бюджетную роспись бюджета  муниципального образования.</a:t>
                      </a:r>
                    </a:p>
                    <a:p>
                      <a:pPr algn="just">
                        <a:lnSpc>
                          <a:spcPct val="107000"/>
                        </a:lnSpc>
                        <a:spcAft>
                          <a:spcPts val="0"/>
                        </a:spcAft>
                      </a:pP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44526" marR="44526" marT="0" marB="0">
                    <a:lnL>
                      <a:noFill/>
                    </a:lnL>
                    <a:lnR>
                      <a:noFill/>
                    </a:lnR>
                    <a:lnT>
                      <a:noFill/>
                    </a:lnT>
                    <a:lnB>
                      <a:noFill/>
                    </a:lnB>
                  </a:tcPr>
                </a:tc>
              </a:tr>
            </a:tbl>
          </a:graphicData>
        </a:graphic>
      </p:graphicFrame>
      <p:sp>
        <p:nvSpPr>
          <p:cNvPr id="15" name="Rectangle 1"/>
          <p:cNvSpPr>
            <a:spLocks noChangeArrowheads="1"/>
          </p:cNvSpPr>
          <p:nvPr/>
        </p:nvSpPr>
        <p:spPr bwMode="auto">
          <a:xfrm>
            <a:off x="7822110" y="1304701"/>
            <a:ext cx="4357776" cy="4378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08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ru-RU" sz="105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ИСПОЛЬЗОВАНИЕ ДОРОЖНОГО ФОНДА</a:t>
            </a:r>
            <a:endParaRPr lang="ru-RU" sz="1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ru-RU" altLang="ru-RU" sz="105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Содержание и ремонт действующей сети автомобильных дорог общего пользования местного значения и искусственных сооружений на них;</a:t>
            </a:r>
            <a:endParaRPr kumimoji="0" lang="ru-RU" altLang="ru-RU" sz="9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ru-RU" altLang="ru-RU" sz="105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Проектирование, строительство (реконструкцию) и капитальный ремонт автомобильных дорог общего пользования местного значения и искусственных сооружений на них;</a:t>
            </a:r>
            <a:endParaRPr kumimoji="0" lang="ru-RU" altLang="ru-RU" sz="9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ru-RU" altLang="ru-RU" sz="105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Проведение проектно-изыскательских работ в области дорожной деятельности;</a:t>
            </a:r>
            <a:endParaRPr kumimoji="0" lang="ru-RU" altLang="ru-RU" sz="9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450850" algn="l" defTabSz="914400" rtl="0" eaLnBrk="0" fontAlgn="base" latinLnBrk="0" hangingPunct="0">
              <a:lnSpc>
                <a:spcPct val="100000"/>
              </a:lnSpc>
              <a:spcBef>
                <a:spcPct val="0"/>
              </a:spcBef>
              <a:spcAft>
                <a:spcPct val="0"/>
              </a:spcAft>
              <a:buClrTx/>
              <a:buSzTx/>
              <a:buFontTx/>
              <a:buChar char="•"/>
              <a:tabLst/>
            </a:pPr>
            <a:r>
              <a:rPr kumimoji="0" lang="ru-RU" altLang="ru-RU" sz="105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Приобретение </a:t>
            </a:r>
            <a:r>
              <a:rPr kumimoji="0" lang="ru-RU" altLang="ru-RU" sz="105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дорожно</a:t>
            </a:r>
            <a:r>
              <a:rPr kumimoji="0" lang="ru-RU" altLang="ru-RU" sz="105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–строительной техники, необходимой для осуществления дорожной деятельности;</a:t>
            </a:r>
            <a:endParaRPr kumimoji="0" lang="ru-RU" altLang="ru-RU" sz="9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450850" algn="l" defTabSz="914400" rtl="0" eaLnBrk="0" fontAlgn="base" latinLnBrk="0" hangingPunct="0">
              <a:lnSpc>
                <a:spcPct val="100000"/>
              </a:lnSpc>
              <a:spcBef>
                <a:spcPct val="0"/>
              </a:spcBef>
              <a:spcAft>
                <a:spcPct val="0"/>
              </a:spcAft>
              <a:buClrTx/>
              <a:buSzTx/>
              <a:buFontTx/>
              <a:buChar char="•"/>
              <a:tabLst/>
            </a:pPr>
            <a:r>
              <a:rPr kumimoji="0" lang="ru-RU" altLang="ru-RU" sz="105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Реализацию прочих мероприятий, необходимых для развития и функционирования сети автомобильных дорог общего пользования местного значения.</a:t>
            </a:r>
            <a:endParaRPr kumimoji="0" lang="ru-RU" altLang="ru-RU" sz="9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ru-RU" altLang="ru-RU" sz="105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Использование бюджетных ассигнований муниципального дорожного фонда осуществляется в рамках реализации муниципальной программы муниципального образования «Угранский район»  Смоленской области «Развитие дорожно-транспортного комплекса муниципального образования  «Угранский район» Смоленской области.</a:t>
            </a:r>
            <a:endParaRPr kumimoji="0" lang="ru-RU" altLang="ru-RU" sz="9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ru-RU" altLang="ru-RU" sz="105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Операции со средствами муниципального дорожного фонда отражаются на едином счете местного бюджета, открытом в территориальном органе Федерального казначейства.</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ru-RU" altLang="ru-RU" sz="105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Учет операций со средствами муниципального дорожного фонда осуществляется в порядке, установленном для учета операций со средствами местного бюджета</a:t>
            </a:r>
            <a:r>
              <a:rPr kumimoji="0" lang="ru-RU" altLang="ru-RU" sz="16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ru-RU" altLang="ru-RU"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74999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l="14039" r="7306"/>
          <a:stretch/>
        </p:blipFill>
        <p:spPr>
          <a:xfrm>
            <a:off x="4359215" y="3203431"/>
            <a:ext cx="7832785" cy="3355419"/>
          </a:xfrm>
          <a:prstGeom prst="rect">
            <a:avLst/>
          </a:prstGeom>
        </p:spPr>
      </p:pic>
      <p:sp>
        <p:nvSpPr>
          <p:cNvPr id="8" name="object 2"/>
          <p:cNvSpPr/>
          <p:nvPr/>
        </p:nvSpPr>
        <p:spPr>
          <a:xfrm>
            <a:off x="0" y="9893"/>
            <a:ext cx="12179886" cy="341303"/>
          </a:xfrm>
          <a:prstGeom prst="rect">
            <a:avLst/>
          </a:prstGeom>
          <a:blipFill>
            <a:blip r:embed="rId3" cstate="print"/>
            <a:stretch>
              <a:fillRect/>
            </a:stretch>
          </a:blipFill>
        </p:spPr>
        <p:txBody>
          <a:bodyPr wrap="square" lIns="0" tIns="0" rIns="0" bIns="0" rtlCol="0"/>
          <a:lstStyle/>
          <a:p>
            <a:endParaRPr sz="3200" dirty="0"/>
          </a:p>
        </p:txBody>
      </p:sp>
      <p:sp>
        <p:nvSpPr>
          <p:cNvPr id="4" name="TextBox 1"/>
          <p:cNvSpPr txBox="1"/>
          <p:nvPr/>
        </p:nvSpPr>
        <p:spPr>
          <a:xfrm>
            <a:off x="0" y="76384"/>
            <a:ext cx="12179886" cy="264919"/>
          </a:xfrm>
          <a:prstGeom prst="rect">
            <a:avLst/>
          </a:prstGeom>
        </p:spPr>
        <p:txBody>
          <a:bodyPr wrap="none" rtlCol="0" anchor="b"/>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ru-RU" sz="1800" dirty="0"/>
          </a:p>
          <a:p>
            <a:r>
              <a:rPr lang="ru-RU" sz="1800" b="1" dirty="0" smtClean="0"/>
              <a:t>ДОРОЖНЫЙ ФОНД</a:t>
            </a:r>
            <a:endParaRPr lang="ru-RU" sz="1800" b="1" dirty="0">
              <a:effectLst>
                <a:outerShdw blurRad="38100" dist="38100" dir="2700000" algn="tl">
                  <a:srgbClr val="000000">
                    <a:alpha val="43137"/>
                  </a:srgbClr>
                </a:outerShdw>
              </a:effectLst>
            </a:endParaRPr>
          </a:p>
        </p:txBody>
      </p:sp>
      <p:sp>
        <p:nvSpPr>
          <p:cNvPr id="5" name="Номер слайда 4"/>
          <p:cNvSpPr>
            <a:spLocks noGrp="1"/>
          </p:cNvSpPr>
          <p:nvPr>
            <p:ph type="sldNum" sz="quarter" idx="12"/>
          </p:nvPr>
        </p:nvSpPr>
        <p:spPr>
          <a:xfrm>
            <a:off x="9436686" y="6492875"/>
            <a:ext cx="2743200" cy="365125"/>
          </a:xfrm>
        </p:spPr>
        <p:txBody>
          <a:bodyPr/>
          <a:lstStyle/>
          <a:p>
            <a:fld id="{2E383454-522E-4943-91B6-023101BA01B5}" type="slidenum">
              <a:rPr lang="ru-RU" smtClean="0"/>
              <a:t>32</a:t>
            </a:fld>
            <a:endParaRPr lang="ru-RU" dirty="0"/>
          </a:p>
        </p:txBody>
      </p:sp>
      <p:graphicFrame>
        <p:nvGraphicFramePr>
          <p:cNvPr id="11" name="Диаграмма 10"/>
          <p:cNvGraphicFramePr/>
          <p:nvPr>
            <p:extLst>
              <p:ext uri="{D42A27DB-BD31-4B8C-83A1-F6EECF244321}">
                <p14:modId xmlns:p14="http://schemas.microsoft.com/office/powerpoint/2010/main" val="469657242"/>
              </p:ext>
            </p:extLst>
          </p:nvPr>
        </p:nvGraphicFramePr>
        <p:xfrm>
          <a:off x="0" y="3910539"/>
          <a:ext cx="7047781" cy="28611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Таблица 1"/>
          <p:cNvGraphicFramePr>
            <a:graphicFrameLocks noGrp="1"/>
          </p:cNvGraphicFramePr>
          <p:nvPr>
            <p:extLst>
              <p:ext uri="{D42A27DB-BD31-4B8C-83A1-F6EECF244321}">
                <p14:modId xmlns:p14="http://schemas.microsoft.com/office/powerpoint/2010/main" val="3306405578"/>
              </p:ext>
            </p:extLst>
          </p:nvPr>
        </p:nvGraphicFramePr>
        <p:xfrm>
          <a:off x="238126" y="417687"/>
          <a:ext cx="11058524" cy="3363738"/>
        </p:xfrm>
        <a:graphic>
          <a:graphicData uri="http://schemas.openxmlformats.org/drawingml/2006/table">
            <a:tbl>
              <a:tblPr/>
              <a:tblGrid>
                <a:gridCol w="4535085"/>
                <a:gridCol w="1321031"/>
                <a:gridCol w="1457219"/>
                <a:gridCol w="1457219"/>
                <a:gridCol w="1198460"/>
                <a:gridCol w="1089510"/>
              </a:tblGrid>
              <a:tr h="321574">
                <a:tc rowSpan="3">
                  <a:txBody>
                    <a:bodyPr/>
                    <a:lstStyle/>
                    <a:p>
                      <a:pPr algn="ctr" fontAlgn="ctr"/>
                      <a:r>
                        <a:rPr lang="ru-RU" sz="1400" b="1" i="0" u="none" strike="noStrike">
                          <a:solidFill>
                            <a:srgbClr val="000000"/>
                          </a:solidFill>
                          <a:effectLst/>
                          <a:latin typeface="Times New Roman" panose="02020603050405020304" pitchFamily="18" charset="0"/>
                        </a:rPr>
                        <a:t>ДОХОДЫ ДОРОЖНОГО ФОНДА, ВСЕГО</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gridSpan="2">
                  <a:txBody>
                    <a:bodyPr/>
                    <a:lstStyle/>
                    <a:p>
                      <a:pPr algn="ctr" fontAlgn="ctr"/>
                      <a:r>
                        <a:rPr lang="ru-RU" sz="1100" b="1" i="0" u="none" strike="noStrike">
                          <a:solidFill>
                            <a:srgbClr val="000000"/>
                          </a:solidFill>
                          <a:effectLst/>
                          <a:latin typeface="Times New Roman" panose="02020603050405020304" pitchFamily="18" charset="0"/>
                        </a:rPr>
                        <a:t>Текущий финансовый             </a:t>
                      </a:r>
                      <a:r>
                        <a:rPr lang="ru-RU" sz="1200" b="1" i="0" u="none" strike="noStrike">
                          <a:solidFill>
                            <a:srgbClr val="000000"/>
                          </a:solidFill>
                          <a:effectLst/>
                          <a:latin typeface="Times New Roman" panose="02020603050405020304" pitchFamily="18" charset="0"/>
                        </a:rPr>
                        <a:t>2022</a:t>
                      </a:r>
                      <a:r>
                        <a:rPr lang="ru-RU" sz="1100" b="1" i="0" u="none" strike="noStrike">
                          <a:solidFill>
                            <a:srgbClr val="000000"/>
                          </a:solidFill>
                          <a:effectLst/>
                          <a:latin typeface="Times New Roman" panose="02020603050405020304" pitchFamily="18" charset="0"/>
                        </a:rPr>
                        <a:t>             </a:t>
                      </a:r>
                      <a:r>
                        <a:rPr lang="ru-RU" sz="1200" b="1" i="0" u="none" strike="noStrike">
                          <a:solidFill>
                            <a:srgbClr val="000000"/>
                          </a:solidFill>
                          <a:effectLst/>
                          <a:latin typeface="Times New Roman" panose="02020603050405020304" pitchFamily="18" charset="0"/>
                        </a:rPr>
                        <a:t>2023</a:t>
                      </a:r>
                      <a:endParaRPr lang="ru-RU" sz="1100" b="1" i="0" u="none" strike="noStrike">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hMerge="1">
                  <a:txBody>
                    <a:bodyPr/>
                    <a:lstStyle/>
                    <a:p>
                      <a:endParaRPr lang="ru-RU"/>
                    </a:p>
                  </a:txBody>
                  <a:tcPr/>
                </a:tc>
                <a:tc rowSpan="2">
                  <a:txBody>
                    <a:bodyPr/>
                    <a:lstStyle/>
                    <a:p>
                      <a:pPr algn="ctr" fontAlgn="ctr"/>
                      <a:r>
                        <a:rPr lang="ru-RU" sz="1400" b="1" i="0" u="none" strike="noStrike">
                          <a:solidFill>
                            <a:srgbClr val="000000"/>
                          </a:solidFill>
                          <a:effectLst/>
                          <a:latin typeface="Times New Roman" panose="02020603050405020304" pitchFamily="18" charset="0"/>
                        </a:rPr>
                        <a:t>2024            </a:t>
                      </a:r>
                      <a:r>
                        <a:rPr lang="ru-RU" sz="1200" b="1" i="0" u="none" strike="noStrike">
                          <a:solidFill>
                            <a:srgbClr val="000000"/>
                          </a:solidFill>
                          <a:effectLst/>
                          <a:latin typeface="Times New Roman" panose="02020603050405020304" pitchFamily="18" charset="0"/>
                        </a:rPr>
                        <a:t>(Решение № 34 от 10.09.2023г.)</a:t>
                      </a:r>
                      <a:endParaRPr lang="ru-RU" sz="1400" b="1" i="0" u="none" strike="noStrike">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ru-RU" sz="1100" b="1" i="0" u="none" strike="noStrike">
                          <a:solidFill>
                            <a:srgbClr val="000000"/>
                          </a:solidFill>
                          <a:effectLst/>
                          <a:latin typeface="Times New Roman" panose="02020603050405020304" pitchFamily="18" charset="0"/>
                        </a:rPr>
                        <a:t>Плановый период</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r>
              <a:tr h="331948">
                <a:tc vMerge="1">
                  <a:txBody>
                    <a:bodyPr/>
                    <a:lstStyle/>
                    <a:p>
                      <a:endParaRPr lang="ru-RU"/>
                    </a:p>
                  </a:txBody>
                  <a:tcPr/>
                </a:tc>
                <a:tc gridSpan="2" vMerge="1">
                  <a:txBody>
                    <a:bodyPr/>
                    <a:lstStyle/>
                    <a:p>
                      <a:endParaRPr lang="ru-RU"/>
                    </a:p>
                  </a:txBody>
                  <a:tcPr/>
                </a:tc>
                <a:tc hMerge="1" vMerge="1">
                  <a:txBody>
                    <a:bodyPr/>
                    <a:lstStyle/>
                    <a:p>
                      <a:endParaRPr lang="ru-RU"/>
                    </a:p>
                  </a:txBody>
                  <a:tcPr/>
                </a:tc>
                <a:tc vMerge="1">
                  <a:txBody>
                    <a:bodyPr/>
                    <a:lstStyle/>
                    <a:p>
                      <a:endParaRPr lang="ru-RU"/>
                    </a:p>
                  </a:txBody>
                  <a:tcPr/>
                </a:tc>
                <a:tc>
                  <a:txBody>
                    <a:bodyPr/>
                    <a:lstStyle/>
                    <a:p>
                      <a:pPr algn="ctr" fontAlgn="b"/>
                      <a:r>
                        <a:rPr lang="ru-RU" sz="1100" b="1" i="0" u="none" strike="noStrike">
                          <a:solidFill>
                            <a:srgbClr val="000000"/>
                          </a:solidFill>
                          <a:effectLst/>
                          <a:latin typeface="Times New Roman" panose="02020603050405020304" pitchFamily="18" charset="0"/>
                        </a:rPr>
                        <a:t>2025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1" i="0" u="none" strike="noStrike">
                          <a:solidFill>
                            <a:srgbClr val="000000"/>
                          </a:solidFill>
                          <a:effectLst/>
                          <a:latin typeface="Times New Roman" panose="02020603050405020304" pitchFamily="18" charset="0"/>
                        </a:rPr>
                        <a:t>2026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7841">
                <a:tc vMerge="1">
                  <a:txBody>
                    <a:bodyPr/>
                    <a:lstStyle/>
                    <a:p>
                      <a:endParaRPr lang="ru-RU"/>
                    </a:p>
                  </a:txBody>
                  <a:tcPr/>
                </a:tc>
                <a:tc>
                  <a:txBody>
                    <a:bodyPr/>
                    <a:lstStyle/>
                    <a:p>
                      <a:pPr algn="ctr" fontAlgn="ctr"/>
                      <a:r>
                        <a:rPr lang="ru-RU" sz="1100" b="1" i="0" u="none" strike="noStrike">
                          <a:solidFill>
                            <a:srgbClr val="000000"/>
                          </a:solidFill>
                          <a:effectLst/>
                          <a:latin typeface="Times New Roman" panose="02020603050405020304" pitchFamily="18" charset="0"/>
                        </a:rPr>
                        <a:t>23 021,00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a:solidFill>
                            <a:srgbClr val="000000"/>
                          </a:solidFill>
                          <a:effectLst/>
                          <a:latin typeface="Times New Roman" panose="02020603050405020304" pitchFamily="18" charset="0"/>
                        </a:rPr>
                        <a:t>44 782,40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a:solidFill>
                            <a:srgbClr val="000000"/>
                          </a:solidFill>
                          <a:effectLst/>
                          <a:latin typeface="Times New Roman" panose="02020603050405020304" pitchFamily="18" charset="0"/>
                        </a:rPr>
                        <a:t>56 256,90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a:solidFill>
                            <a:srgbClr val="000000"/>
                          </a:solidFill>
                          <a:effectLst/>
                          <a:latin typeface="Times New Roman" panose="02020603050405020304" pitchFamily="18" charset="0"/>
                        </a:rPr>
                        <a:t>17 470,80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a:solidFill>
                            <a:srgbClr val="000000"/>
                          </a:solidFill>
                          <a:effectLst/>
                          <a:latin typeface="Times New Roman" panose="02020603050405020304" pitchFamily="18" charset="0"/>
                        </a:rPr>
                        <a:t>17 460,70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5682">
                <a:tc>
                  <a:txBody>
                    <a:bodyPr/>
                    <a:lstStyle/>
                    <a:p>
                      <a:pPr algn="ctr" fontAlgn="ctr"/>
                      <a:r>
                        <a:rPr lang="ru-RU" sz="1200" b="1" i="0" u="none" strike="noStrike">
                          <a:solidFill>
                            <a:srgbClr val="000000"/>
                          </a:solidFill>
                          <a:effectLst/>
                          <a:latin typeface="Times New Roman" panose="02020603050405020304" pitchFamily="18" charset="0"/>
                        </a:rPr>
                        <a:t>  Налоги на товары (услуги) реализуемые на территории РФ</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200" b="1" i="1" u="none" strike="noStrike">
                          <a:solidFill>
                            <a:srgbClr val="000000"/>
                          </a:solidFill>
                          <a:effectLst/>
                          <a:latin typeface="Times New Roman" panose="02020603050405020304" pitchFamily="18"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200" b="1" i="1" u="none" strike="noStrike">
                          <a:solidFill>
                            <a:srgbClr val="000000"/>
                          </a:solidFill>
                          <a:effectLst/>
                          <a:latin typeface="Times New Roman" panose="02020603050405020304" pitchFamily="18" charset="0"/>
                        </a:rPr>
                        <a:t>14 550,00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200" b="1" i="1" u="none" strike="noStrike">
                          <a:solidFill>
                            <a:srgbClr val="000000"/>
                          </a:solidFill>
                          <a:effectLst/>
                          <a:latin typeface="Times New Roman" panose="02020603050405020304" pitchFamily="18" charset="0"/>
                        </a:rPr>
                        <a:t>17 009,30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200" b="1" i="1" u="none" strike="noStrike">
                          <a:solidFill>
                            <a:srgbClr val="000000"/>
                          </a:solidFill>
                          <a:effectLst/>
                          <a:latin typeface="Times New Roman" panose="02020603050405020304" pitchFamily="18" charset="0"/>
                        </a:rPr>
                        <a:t>17 470,80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200" b="1" i="1" u="none" strike="noStrike">
                          <a:solidFill>
                            <a:srgbClr val="000000"/>
                          </a:solidFill>
                          <a:effectLst/>
                          <a:latin typeface="Times New Roman" panose="02020603050405020304" pitchFamily="18" charset="0"/>
                        </a:rPr>
                        <a:t>17 460,70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r>
              <a:tr h="241353">
                <a:tc>
                  <a:txBody>
                    <a:bodyPr/>
                    <a:lstStyle/>
                    <a:p>
                      <a:pPr algn="l" rtl="0" fontAlgn="ctr"/>
                      <a:r>
                        <a:rPr lang="ru-RU" sz="1100" b="1" i="1" u="none" strike="noStrike">
                          <a:solidFill>
                            <a:srgbClr val="000000"/>
                          </a:solidFill>
                          <a:effectLst/>
                          <a:latin typeface="Times New Roman" panose="02020603050405020304" pitchFamily="18" charset="0"/>
                        </a:rPr>
                        <a:t>Акцизы на нефтепродукты</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14 550,00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17 009,30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17 470,80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17 460,70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7841">
                <a:tc>
                  <a:txBody>
                    <a:bodyPr/>
                    <a:lstStyle/>
                    <a:p>
                      <a:pPr algn="ctr" rtl="0" fontAlgn="ctr"/>
                      <a:r>
                        <a:rPr lang="ru-RU" sz="1200" b="1" i="1" u="none" strike="noStrike">
                          <a:solidFill>
                            <a:srgbClr val="000000"/>
                          </a:solidFill>
                          <a:effectLst/>
                          <a:latin typeface="Times New Roman" panose="02020603050405020304" pitchFamily="18" charset="0"/>
                        </a:rPr>
                        <a:t>Областные средства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200" b="1" i="1" u="none" strike="noStrike">
                          <a:solidFill>
                            <a:srgbClr val="000000"/>
                          </a:solidFill>
                          <a:effectLst/>
                          <a:latin typeface="Times New Roman" panose="02020603050405020304" pitchFamily="18" charset="0"/>
                        </a:rPr>
                        <a:t>23 021,00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200" b="1" i="1" u="none" strike="noStrike">
                          <a:solidFill>
                            <a:srgbClr val="000000"/>
                          </a:solidFill>
                          <a:effectLst/>
                          <a:latin typeface="Times New Roman" panose="02020603050405020304" pitchFamily="18" charset="0"/>
                        </a:rPr>
                        <a:t>30 232,40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200" b="1" i="1" u="none" strike="noStrike">
                          <a:solidFill>
                            <a:srgbClr val="000000"/>
                          </a:solidFill>
                          <a:effectLst/>
                          <a:latin typeface="Times New Roman" panose="02020603050405020304" pitchFamily="18" charset="0"/>
                        </a:rPr>
                        <a:t>39 247,60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200" b="1" i="1" u="none" strike="noStrike">
                          <a:solidFill>
                            <a:srgbClr val="000000"/>
                          </a:solidFill>
                          <a:effectLst/>
                          <a:latin typeface="Times New Roman" panose="02020603050405020304" pitchFamily="18"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200" b="1" i="1" u="none" strike="noStrike">
                          <a:solidFill>
                            <a:srgbClr val="000000"/>
                          </a:solidFill>
                          <a:effectLst/>
                          <a:latin typeface="Times New Roman" panose="02020603050405020304" pitchFamily="18"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943977">
                <a:tc>
                  <a:txBody>
                    <a:bodyPr/>
                    <a:lstStyle/>
                    <a:p>
                      <a:pPr algn="l" rtl="0" fontAlgn="ctr"/>
                      <a:r>
                        <a:rPr lang="ru-RU" sz="1100" b="1" i="1" u="none" strike="noStrike">
                          <a:solidFill>
                            <a:srgbClr val="000000"/>
                          </a:solidFill>
                          <a:effectLst/>
                          <a:latin typeface="Times New Roman" panose="02020603050405020304" pitchFamily="18" charset="0"/>
                        </a:rPr>
                        <a:t>Субсидии на проектирование, строительство,</a:t>
                      </a:r>
                      <a:br>
                        <a:rPr lang="ru-RU" sz="1100" b="1" i="1" u="none" strike="noStrike">
                          <a:solidFill>
                            <a:srgbClr val="000000"/>
                          </a:solidFill>
                          <a:effectLst/>
                          <a:latin typeface="Times New Roman" panose="02020603050405020304" pitchFamily="18" charset="0"/>
                        </a:rPr>
                      </a:br>
                      <a:r>
                        <a:rPr lang="ru-RU" sz="1100" b="1" i="1" u="none" strike="noStrike">
                          <a:solidFill>
                            <a:srgbClr val="000000"/>
                          </a:solidFill>
                          <a:effectLst/>
                          <a:latin typeface="Times New Roman" panose="02020603050405020304" pitchFamily="18" charset="0"/>
                        </a:rPr>
                        <a:t>реконструкцию, капитальный ремонт и</a:t>
                      </a:r>
                      <a:br>
                        <a:rPr lang="ru-RU" sz="1100" b="1" i="1" u="none" strike="noStrike">
                          <a:solidFill>
                            <a:srgbClr val="000000"/>
                          </a:solidFill>
                          <a:effectLst/>
                          <a:latin typeface="Times New Roman" panose="02020603050405020304" pitchFamily="18" charset="0"/>
                        </a:rPr>
                      </a:br>
                      <a:r>
                        <a:rPr lang="ru-RU" sz="1100" b="1" i="1" u="none" strike="noStrike">
                          <a:solidFill>
                            <a:srgbClr val="000000"/>
                          </a:solidFill>
                          <a:effectLst/>
                          <a:latin typeface="Times New Roman" panose="02020603050405020304" pitchFamily="18" charset="0"/>
                        </a:rPr>
                        <a:t>ремонт автомобильных дорог общего пользования местного значения</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23 021,00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30 232,40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39 247,60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53522">
                <a:tc>
                  <a:txBody>
                    <a:bodyPr/>
                    <a:lstStyle/>
                    <a:p>
                      <a:pPr algn="ctr" fontAlgn="b"/>
                      <a:r>
                        <a:rPr lang="ru-RU" sz="1200" b="1" i="0" u="none" strike="noStrike">
                          <a:solidFill>
                            <a:srgbClr val="000000"/>
                          </a:solidFill>
                          <a:effectLst/>
                          <a:latin typeface="Times New Roman" panose="02020603050405020304" pitchFamily="18" charset="0"/>
                        </a:rPr>
                        <a:t>РАСХОДЫ ДОРОЖНОГО ФОНДА, ВСЕГО        </a:t>
                      </a:r>
                      <a:r>
                        <a:rPr lang="ru-RU" sz="1200" b="1" i="1" u="none" strike="noStrike">
                          <a:solidFill>
                            <a:srgbClr val="000000"/>
                          </a:solidFill>
                          <a:effectLst/>
                          <a:latin typeface="Times New Roman" panose="02020603050405020304" pitchFamily="18" charset="0"/>
                        </a:rPr>
                        <a:t>капитальный ремонт, ремонт и содержание автомобильных дорог межмуниципального значения</a:t>
                      </a:r>
                      <a:endParaRPr lang="ru-RU" sz="1200" b="1" i="0" u="none" strike="noStrike">
                        <a:solidFill>
                          <a:srgbClr val="000000"/>
                        </a:solidFill>
                        <a:effectLst/>
                        <a:latin typeface="Times New Roman" panose="02020603050405020304" pitchFamily="18"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ru-RU"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ru-RU"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ru-RU"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ru-RU"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ru-RU"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r>
            </a:tbl>
          </a:graphicData>
        </a:graphic>
      </p:graphicFrame>
    </p:spTree>
    <p:extLst>
      <p:ext uri="{BB962C8B-B14F-4D97-AF65-F5344CB8AC3E}">
        <p14:creationId xmlns:p14="http://schemas.microsoft.com/office/powerpoint/2010/main" val="213056776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p:cNvPicPr>
            <a:picLocks noChangeAspect="1"/>
          </p:cNvPicPr>
          <p:nvPr/>
        </p:nvPicPr>
        <p:blipFill>
          <a:blip r:embed="rId2"/>
          <a:stretch>
            <a:fillRect/>
          </a:stretch>
        </p:blipFill>
        <p:spPr>
          <a:xfrm>
            <a:off x="163159" y="4460400"/>
            <a:ext cx="1897200" cy="2397600"/>
          </a:xfrm>
          <a:prstGeom prst="rect">
            <a:avLst/>
          </a:prstGeom>
        </p:spPr>
      </p:pic>
      <p:pic>
        <p:nvPicPr>
          <p:cNvPr id="3" name="Рисунок 2"/>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2237805" y="200025"/>
            <a:ext cx="9150767" cy="6657975"/>
          </a:xfrm>
          <a:prstGeom prst="rect">
            <a:avLst/>
          </a:prstGeom>
        </p:spPr>
      </p:pic>
      <p:grpSp>
        <p:nvGrpSpPr>
          <p:cNvPr id="6" name="object 17"/>
          <p:cNvGrpSpPr/>
          <p:nvPr/>
        </p:nvGrpSpPr>
        <p:grpSpPr>
          <a:xfrm>
            <a:off x="10596508" y="5298614"/>
            <a:ext cx="1602105" cy="1565910"/>
            <a:chOff x="10596508" y="5298614"/>
            <a:chExt cx="1602105" cy="1565910"/>
          </a:xfrm>
        </p:grpSpPr>
        <p:sp>
          <p:nvSpPr>
            <p:cNvPr id="7"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8"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5" name="object 2"/>
          <p:cNvSpPr/>
          <p:nvPr/>
        </p:nvSpPr>
        <p:spPr>
          <a:xfrm>
            <a:off x="12113" y="0"/>
            <a:ext cx="12179886" cy="757230"/>
          </a:xfrm>
          <a:prstGeom prst="rect">
            <a:avLst/>
          </a:prstGeom>
          <a:blipFill>
            <a:blip r:embed="rId4" cstate="print"/>
            <a:stretch>
              <a:fillRect/>
            </a:stretch>
          </a:blipFill>
        </p:spPr>
        <p:txBody>
          <a:bodyPr wrap="square" lIns="0" tIns="0" rIns="0" bIns="0" rtlCol="0"/>
          <a:lstStyle/>
          <a:p>
            <a:r>
              <a:rPr lang="ru-RU" sz="2600" b="1" dirty="0">
                <a:cs typeface="Times New Roman" pitchFamily="18" charset="0"/>
              </a:rPr>
              <a:t>Какие  налоги уплачивают в местный бюджет граждане муниципального образования?</a:t>
            </a:r>
            <a:endParaRPr sz="2600" dirty="0"/>
          </a:p>
        </p:txBody>
      </p:sp>
      <p:sp>
        <p:nvSpPr>
          <p:cNvPr id="9" name="Rectangle 3"/>
          <p:cNvSpPr>
            <a:spLocks noGrp="1" noChangeArrowheads="1"/>
          </p:cNvSpPr>
          <p:nvPr>
            <p:ph sz="half" idx="4294967295"/>
          </p:nvPr>
        </p:nvSpPr>
        <p:spPr>
          <a:xfrm>
            <a:off x="0" y="1158774"/>
            <a:ext cx="5003800" cy="4408918"/>
          </a:xfrm>
        </p:spPr>
        <p:txBody>
          <a:bodyPr rtlCol="0"/>
          <a:lstStyle/>
          <a:p>
            <a:pPr algn="ctr" eaLnBrk="1" hangingPunct="1">
              <a:lnSpc>
                <a:spcPct val="70000"/>
              </a:lnSpc>
              <a:buClr>
                <a:srgbClr val="37435C"/>
              </a:buClr>
              <a:buFont typeface="Wingdings" pitchFamily="2" charset="2"/>
              <a:buNone/>
              <a:defRPr/>
            </a:pPr>
            <a:r>
              <a:rPr lang="ru-RU" sz="2900" dirty="0"/>
              <a:t> </a:t>
            </a:r>
            <a:r>
              <a:rPr lang="ru-RU" sz="1800" b="1" i="1" dirty="0">
                <a:latin typeface="Times New Roman" pitchFamily="18" charset="0"/>
                <a:cs typeface="Times New Roman" pitchFamily="18" charset="0"/>
              </a:rPr>
              <a:t>Налог на доходы </a:t>
            </a:r>
            <a:r>
              <a:rPr lang="ru-RU" sz="1800" b="1" i="1" dirty="0" smtClean="0">
                <a:latin typeface="Times New Roman" pitchFamily="18" charset="0"/>
                <a:cs typeface="Times New Roman" pitchFamily="18" charset="0"/>
              </a:rPr>
              <a:t>физических </a:t>
            </a:r>
            <a:r>
              <a:rPr lang="ru-RU" sz="1800" b="1" i="1" dirty="0">
                <a:latin typeface="Times New Roman" pitchFamily="18" charset="0"/>
                <a:cs typeface="Times New Roman" pitchFamily="18" charset="0"/>
              </a:rPr>
              <a:t>лиц </a:t>
            </a:r>
            <a:r>
              <a:rPr lang="ru-RU" sz="1800" b="1" i="1" dirty="0" smtClean="0">
                <a:latin typeface="Times New Roman" pitchFamily="18" charset="0"/>
                <a:cs typeface="Times New Roman" pitchFamily="18" charset="0"/>
              </a:rPr>
              <a:t>( </a:t>
            </a:r>
            <a:r>
              <a:rPr lang="ru-RU" sz="1800" b="1" i="1" dirty="0">
                <a:latin typeface="Times New Roman" pitchFamily="18" charset="0"/>
                <a:cs typeface="Times New Roman" pitchFamily="18" charset="0"/>
              </a:rPr>
              <a:t>Глава 23 </a:t>
            </a:r>
            <a:r>
              <a:rPr lang="ru-RU" sz="1800" b="1" i="1" dirty="0" smtClean="0">
                <a:latin typeface="Times New Roman" pitchFamily="18" charset="0"/>
                <a:cs typeface="Times New Roman" pitchFamily="18" charset="0"/>
              </a:rPr>
              <a:t>Налогового </a:t>
            </a:r>
            <a:r>
              <a:rPr lang="ru-RU" sz="1800" b="1" i="1" dirty="0">
                <a:latin typeface="Times New Roman" pitchFamily="18" charset="0"/>
                <a:cs typeface="Times New Roman" pitchFamily="18" charset="0"/>
              </a:rPr>
              <a:t>кодекса </a:t>
            </a:r>
            <a:r>
              <a:rPr lang="ru-RU" sz="1800" b="1" i="1" dirty="0" smtClean="0">
                <a:latin typeface="Times New Roman" pitchFamily="18" charset="0"/>
                <a:cs typeface="Times New Roman" pitchFamily="18" charset="0"/>
              </a:rPr>
              <a:t>Российской федерации)</a:t>
            </a:r>
          </a:p>
          <a:p>
            <a:pPr eaLnBrk="1" hangingPunct="1">
              <a:lnSpc>
                <a:spcPct val="70000"/>
              </a:lnSpc>
              <a:buClr>
                <a:srgbClr val="37435C"/>
              </a:buClr>
              <a:buFont typeface="Wingdings" pitchFamily="2" charset="2"/>
              <a:buNone/>
              <a:defRPr/>
            </a:pPr>
            <a:r>
              <a:rPr lang="ru-RU" sz="1500" i="1" dirty="0" smtClean="0">
                <a:latin typeface="Times New Roman" pitchFamily="18" charset="0"/>
                <a:cs typeface="Times New Roman" pitchFamily="18" charset="0"/>
              </a:rPr>
              <a:t>Ставка  налога -   </a:t>
            </a:r>
            <a:r>
              <a:rPr lang="ru-RU" sz="1500" b="1" dirty="0" smtClean="0">
                <a:latin typeface="Times New Roman" pitchFamily="18" charset="0"/>
                <a:cs typeface="Times New Roman" pitchFamily="18" charset="0"/>
              </a:rPr>
              <a:t>          </a:t>
            </a:r>
            <a:r>
              <a:rPr lang="ru-RU" sz="2400" b="1" dirty="0" smtClean="0">
                <a:latin typeface="Times New Roman" pitchFamily="18" charset="0"/>
                <a:cs typeface="Times New Roman" pitchFamily="18" charset="0"/>
              </a:rPr>
              <a:t>13%</a:t>
            </a:r>
          </a:p>
          <a:p>
            <a:pPr eaLnBrk="1" hangingPunct="1">
              <a:lnSpc>
                <a:spcPct val="70000"/>
              </a:lnSpc>
              <a:buClr>
                <a:srgbClr val="37435C"/>
              </a:buClr>
              <a:buFont typeface="Wingdings" pitchFamily="2" charset="2"/>
              <a:buNone/>
              <a:defRPr/>
            </a:pPr>
            <a:r>
              <a:rPr lang="ru-RU" sz="1500" i="1" dirty="0" smtClean="0"/>
              <a:t> </a:t>
            </a:r>
            <a:r>
              <a:rPr lang="ru-RU" sz="1500" i="1" dirty="0">
                <a:latin typeface="Times New Roman" pitchFamily="18" charset="0"/>
                <a:cs typeface="Times New Roman" pitchFamily="18" charset="0"/>
              </a:rPr>
              <a:t>В отдельных случаях</a:t>
            </a:r>
            <a:r>
              <a:rPr lang="ru-RU" sz="1500" i="1" dirty="0" smtClean="0">
                <a:latin typeface="Times New Roman" pitchFamily="18" charset="0"/>
                <a:cs typeface="Times New Roman" pitchFamily="18" charset="0"/>
              </a:rPr>
              <a:t>:</a:t>
            </a:r>
            <a:r>
              <a:rPr lang="ru-RU" i="1" dirty="0" smtClean="0">
                <a:latin typeface="Times New Roman" pitchFamily="18" charset="0"/>
                <a:cs typeface="Times New Roman" pitchFamily="18" charset="0"/>
              </a:rPr>
              <a:t> </a:t>
            </a:r>
          </a:p>
          <a:p>
            <a:pPr eaLnBrk="1" hangingPunct="1">
              <a:lnSpc>
                <a:spcPct val="70000"/>
              </a:lnSpc>
              <a:buClr>
                <a:srgbClr val="37435C"/>
              </a:buClr>
              <a:buFont typeface="Wingdings" pitchFamily="2" charset="2"/>
              <a:buNone/>
              <a:defRPr/>
            </a:pPr>
            <a:r>
              <a:rPr lang="ru-RU" i="1" dirty="0" smtClean="0">
                <a:latin typeface="Times New Roman" pitchFamily="18" charset="0"/>
                <a:cs typeface="Times New Roman" pitchFamily="18" charset="0"/>
              </a:rPr>
              <a:t> </a:t>
            </a:r>
            <a:r>
              <a:rPr lang="ru-RU" sz="2400" b="1" dirty="0" smtClean="0">
                <a:latin typeface="Times New Roman" pitchFamily="18" charset="0"/>
                <a:cs typeface="Times New Roman" pitchFamily="18" charset="0"/>
              </a:rPr>
              <a:t>9% </a:t>
            </a:r>
            <a:r>
              <a:rPr lang="ru-RU" sz="1400" i="1" dirty="0" smtClean="0">
                <a:latin typeface="Times New Roman" pitchFamily="18" charset="0"/>
                <a:cs typeface="Times New Roman" pitchFamily="18" charset="0"/>
              </a:rPr>
              <a:t>- </a:t>
            </a:r>
            <a:r>
              <a:rPr lang="ru-RU" sz="1500" i="1" dirty="0" smtClean="0">
                <a:latin typeface="Times New Roman" pitchFamily="18" charset="0"/>
                <a:cs typeface="Times New Roman" pitchFamily="18" charset="0"/>
              </a:rPr>
              <a:t>в </a:t>
            </a:r>
            <a:r>
              <a:rPr lang="ru-RU" sz="1500" i="1" dirty="0">
                <a:latin typeface="Times New Roman" pitchFamily="18" charset="0"/>
                <a:cs typeface="Times New Roman" pitchFamily="18" charset="0"/>
              </a:rPr>
              <a:t>отношении доходов от долевого  участия в деятельности организаций, полученных в виде дивидендов;</a:t>
            </a:r>
          </a:p>
          <a:p>
            <a:pPr eaLnBrk="1" hangingPunct="1">
              <a:lnSpc>
                <a:spcPct val="70000"/>
              </a:lnSpc>
              <a:buClr>
                <a:srgbClr val="37435C"/>
              </a:buClr>
              <a:buFont typeface="Wingdings" pitchFamily="2" charset="2"/>
              <a:buNone/>
              <a:defRPr/>
            </a:pPr>
            <a:r>
              <a:rPr lang="ru-RU" sz="2400" b="1" dirty="0">
                <a:latin typeface="Times New Roman" pitchFamily="18" charset="0"/>
                <a:cs typeface="Times New Roman" pitchFamily="18" charset="0"/>
              </a:rPr>
              <a:t>30</a:t>
            </a:r>
            <a:r>
              <a:rPr lang="ru-RU" sz="2400" b="1" dirty="0" smtClean="0">
                <a:latin typeface="Times New Roman" pitchFamily="18" charset="0"/>
                <a:cs typeface="Times New Roman" pitchFamily="18" charset="0"/>
              </a:rPr>
              <a:t>%</a:t>
            </a:r>
            <a:r>
              <a:rPr lang="ru-RU" sz="2000" b="1" dirty="0" smtClean="0">
                <a:latin typeface="Times New Roman" pitchFamily="18" charset="0"/>
                <a:cs typeface="Times New Roman" pitchFamily="18" charset="0"/>
              </a:rPr>
              <a:t> </a:t>
            </a:r>
            <a:r>
              <a:rPr lang="ru-RU" sz="1800" b="1" dirty="0" smtClean="0">
                <a:latin typeface="Times New Roman" pitchFamily="18" charset="0"/>
                <a:cs typeface="Times New Roman" pitchFamily="18" charset="0"/>
              </a:rPr>
              <a:t>- </a:t>
            </a:r>
            <a:r>
              <a:rPr lang="ru-RU" sz="1500" i="1" dirty="0">
                <a:latin typeface="Times New Roman" pitchFamily="18" charset="0"/>
                <a:cs typeface="Times New Roman" pitchFamily="18" charset="0"/>
              </a:rPr>
              <a:t>в  отношении всех доходов, получаемых физическими лицами- иностранными гражданами;</a:t>
            </a:r>
          </a:p>
          <a:p>
            <a:pPr eaLnBrk="1" hangingPunct="1">
              <a:lnSpc>
                <a:spcPct val="70000"/>
              </a:lnSpc>
              <a:buClr>
                <a:srgbClr val="37435C"/>
              </a:buClr>
              <a:buFont typeface="Wingdings" pitchFamily="2" charset="2"/>
              <a:buNone/>
              <a:defRPr/>
            </a:pPr>
            <a:r>
              <a:rPr lang="ru-RU" sz="2400" b="1" dirty="0">
                <a:latin typeface="Times New Roman" pitchFamily="18" charset="0"/>
                <a:cs typeface="Times New Roman" pitchFamily="18" charset="0"/>
              </a:rPr>
              <a:t>35</a:t>
            </a:r>
            <a:r>
              <a:rPr lang="ru-RU" sz="2400" b="1" dirty="0" smtClean="0">
                <a:latin typeface="Times New Roman" pitchFamily="18" charset="0"/>
                <a:cs typeface="Times New Roman" pitchFamily="18" charset="0"/>
              </a:rPr>
              <a:t>% </a:t>
            </a:r>
            <a:r>
              <a:rPr lang="ru-RU" sz="1500" i="1" dirty="0" smtClean="0">
                <a:latin typeface="Times New Roman" pitchFamily="18" charset="0"/>
                <a:cs typeface="Times New Roman" pitchFamily="18" charset="0"/>
              </a:rPr>
              <a:t>- </a:t>
            </a:r>
            <a:r>
              <a:rPr lang="ru-RU" sz="1500" i="1" dirty="0">
                <a:latin typeface="Times New Roman" pitchFamily="18" charset="0"/>
                <a:cs typeface="Times New Roman" pitchFamily="18" charset="0"/>
              </a:rPr>
              <a:t>в отношении стоимости полученных выигрышей и призов</a:t>
            </a:r>
          </a:p>
        </p:txBody>
      </p:sp>
      <p:sp>
        <p:nvSpPr>
          <p:cNvPr id="10" name="Rectangle 10"/>
          <p:cNvSpPr>
            <a:spLocks noGrp="1" noChangeArrowheads="1"/>
          </p:cNvSpPr>
          <p:nvPr>
            <p:ph sz="half" idx="4294967295"/>
          </p:nvPr>
        </p:nvSpPr>
        <p:spPr>
          <a:xfrm>
            <a:off x="6856057" y="809448"/>
            <a:ext cx="4284662" cy="4319934"/>
          </a:xfrm>
        </p:spPr>
        <p:txBody>
          <a:bodyPr rtlCol="0">
            <a:normAutofit/>
          </a:bodyPr>
          <a:lstStyle/>
          <a:p>
            <a:pPr eaLnBrk="1" hangingPunct="1">
              <a:lnSpc>
                <a:spcPct val="80000"/>
              </a:lnSpc>
              <a:buClr>
                <a:srgbClr val="37435C"/>
              </a:buClr>
              <a:buFont typeface="Wingdings" pitchFamily="2" charset="2"/>
              <a:buNone/>
              <a:defRPr/>
            </a:pPr>
            <a:r>
              <a:rPr lang="ru-RU" sz="2300" dirty="0"/>
              <a:t> </a:t>
            </a:r>
          </a:p>
          <a:p>
            <a:pPr eaLnBrk="1" hangingPunct="1">
              <a:lnSpc>
                <a:spcPct val="80000"/>
              </a:lnSpc>
              <a:buClr>
                <a:srgbClr val="37435C"/>
              </a:buClr>
              <a:buFont typeface="Wingdings" pitchFamily="2" charset="2"/>
              <a:buNone/>
              <a:defRPr/>
            </a:pPr>
            <a:r>
              <a:rPr lang="ru-RU" sz="1800" b="1" i="1" dirty="0" smtClean="0">
                <a:latin typeface="Times New Roman" pitchFamily="18" charset="0"/>
                <a:cs typeface="Times New Roman" pitchFamily="18" charset="0"/>
              </a:rPr>
              <a:t>Предоставление налоговых </a:t>
            </a:r>
            <a:r>
              <a:rPr lang="ru-RU" sz="1800" b="1" i="1" dirty="0">
                <a:latin typeface="Times New Roman" pitchFamily="18" charset="0"/>
                <a:cs typeface="Times New Roman" pitchFamily="18" charset="0"/>
              </a:rPr>
              <a:t>вычетов</a:t>
            </a:r>
          </a:p>
          <a:p>
            <a:pPr eaLnBrk="1" hangingPunct="1">
              <a:lnSpc>
                <a:spcPct val="80000"/>
              </a:lnSpc>
              <a:buClr>
                <a:srgbClr val="37435C"/>
              </a:buClr>
              <a:buFont typeface="Wingdings" pitchFamily="2" charset="2"/>
              <a:buNone/>
              <a:defRPr/>
            </a:pPr>
            <a:endParaRPr lang="ru-RU" sz="1700" b="1" dirty="0">
              <a:latin typeface="Times New Roman" pitchFamily="18" charset="0"/>
              <a:cs typeface="Times New Roman" pitchFamily="18" charset="0"/>
            </a:endParaRP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Социальные в сумме,  уплаченной: за обучение, на лечение, дополнительных страховых взносов на накопительную часть трудовой  пенсии.</a:t>
            </a: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 Стандартные,</a:t>
            </a:r>
            <a:r>
              <a:rPr lang="ru-RU" sz="1400" i="1" u="sng" dirty="0">
                <a:latin typeface="Times New Roman" pitchFamily="18" charset="0"/>
                <a:cs typeface="Times New Roman" pitchFamily="18" charset="0"/>
              </a:rPr>
              <a:t> </a:t>
            </a:r>
            <a:r>
              <a:rPr lang="ru-RU" sz="1400" i="1" dirty="0">
                <a:latin typeface="Times New Roman" pitchFamily="18" charset="0"/>
                <a:cs typeface="Times New Roman" pitchFamily="18" charset="0"/>
              </a:rPr>
              <a:t>в том числе на </a:t>
            </a: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детей.</a:t>
            </a: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 Профессиональные, в том числе для  нотариусов, адвокатов, лиц, получающих авторские  вознаграждения.</a:t>
            </a: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Имущественные, в том числе на приобретение  жилья.</a:t>
            </a:r>
          </a:p>
          <a:p>
            <a:pPr eaLnBrk="1" hangingPunct="1">
              <a:lnSpc>
                <a:spcPct val="80000"/>
              </a:lnSpc>
              <a:buClr>
                <a:srgbClr val="37435C"/>
              </a:buClr>
              <a:buFont typeface="Wingdings" pitchFamily="2" charset="2"/>
              <a:buNone/>
              <a:defRPr/>
            </a:pPr>
            <a:endParaRPr lang="ru-RU" sz="1400" b="1" dirty="0"/>
          </a:p>
        </p:txBody>
      </p:sp>
      <p:sp>
        <p:nvSpPr>
          <p:cNvPr id="12" name="AutoShape 9"/>
          <p:cNvSpPr>
            <a:spLocks noChangeArrowheads="1"/>
          </p:cNvSpPr>
          <p:nvPr/>
        </p:nvSpPr>
        <p:spPr bwMode="auto">
          <a:xfrm>
            <a:off x="5003800" y="2969415"/>
            <a:ext cx="1582737" cy="558800"/>
          </a:xfrm>
          <a:prstGeom prst="rightArrow">
            <a:avLst>
              <a:gd name="adj1" fmla="val 50000"/>
              <a:gd name="adj2" fmla="val 38631"/>
            </a:avLst>
          </a:prstGeom>
          <a:solidFill>
            <a:schemeClr val="accent5">
              <a:lumMod val="75000"/>
            </a:schemeClr>
          </a:solidFill>
          <a:ln w="9525">
            <a:solidFill>
              <a:schemeClr val="tx1"/>
            </a:solidFill>
            <a:miter lim="800000"/>
            <a:headEnd/>
            <a:tailEnd/>
          </a:ln>
        </p:spPr>
        <p:txBody>
          <a:bodyPr wrap="none" anchor="ctr"/>
          <a:lstStyle/>
          <a:p>
            <a:pPr algn="ctr">
              <a:defRPr/>
            </a:pPr>
            <a:endParaRPr lang="ru-RU" altLang="ru-RU" sz="1600">
              <a:latin typeface="Verdana" pitchFamily="34" charset="0"/>
              <a:cs typeface="Arial" charset="0"/>
            </a:endParaRPr>
          </a:p>
        </p:txBody>
      </p:sp>
      <p:sp>
        <p:nvSpPr>
          <p:cNvPr id="4" name="Номер слайда 3"/>
          <p:cNvSpPr>
            <a:spLocks noGrp="1"/>
          </p:cNvSpPr>
          <p:nvPr>
            <p:ph type="sldNum" sz="quarter" idx="7"/>
          </p:nvPr>
        </p:nvSpPr>
        <p:spPr>
          <a:xfrm>
            <a:off x="9344024" y="6492962"/>
            <a:ext cx="2743200" cy="365125"/>
          </a:xfrm>
        </p:spPr>
        <p:txBody>
          <a:bodyPr/>
          <a:lstStyle/>
          <a:p>
            <a:pPr marL="38100">
              <a:lnSpc>
                <a:spcPts val="1240"/>
              </a:lnSpc>
            </a:pPr>
            <a:fld id="{81D60167-4931-47E6-BA6A-407CBD079E47}" type="slidenum">
              <a:rPr lang="ru-RU" smtClean="0"/>
              <a:t>33</a:t>
            </a:fld>
            <a:endParaRPr lang="ru-RU" dirty="0"/>
          </a:p>
        </p:txBody>
      </p:sp>
    </p:spTree>
    <p:extLst>
      <p:ext uri="{BB962C8B-B14F-4D97-AF65-F5344CB8AC3E}">
        <p14:creationId xmlns:p14="http://schemas.microsoft.com/office/powerpoint/2010/main" val="4127084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p:cTn id="13"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9">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p:cTn id="19" dur="500" fill="hold"/>
                                        <p:tgtEl>
                                          <p:spTgt spid="9">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9">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 calcmode="lin" valueType="num">
                                      <p:cBhvr>
                                        <p:cTn id="25" dur="500" fill="hold"/>
                                        <p:tgtEl>
                                          <p:spTgt spid="9">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9">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anim calcmode="lin" valueType="num">
                                      <p:cBhvr>
                                        <p:cTn id="31" dur="500" fill="hold"/>
                                        <p:tgtEl>
                                          <p:spTgt spid="9">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9">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9">
                                            <p:txEl>
                                              <p:pRg st="5" end="5"/>
                                            </p:txEl>
                                          </p:spTgt>
                                        </p:tgtEl>
                                        <p:attrNameLst>
                                          <p:attrName>style.visibility</p:attrName>
                                        </p:attrNameLst>
                                      </p:cBhvr>
                                      <p:to>
                                        <p:strVal val="visible"/>
                                      </p:to>
                                    </p:set>
                                    <p:anim calcmode="lin" valueType="num">
                                      <p:cBhvr>
                                        <p:cTn id="37" dur="500" fill="hold"/>
                                        <p:tgtEl>
                                          <p:spTgt spid="9">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9">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pic>
        <p:nvPicPr>
          <p:cNvPr id="11" name="Рисунок 10"/>
          <p:cNvPicPr>
            <a:picLocks noChangeAspect="1"/>
          </p:cNvPicPr>
          <p:nvPr/>
        </p:nvPicPr>
        <p:blipFill>
          <a:blip r:embed="rId2"/>
          <a:stretch>
            <a:fillRect/>
          </a:stretch>
        </p:blipFill>
        <p:spPr>
          <a:xfrm>
            <a:off x="10014" y="3695701"/>
            <a:ext cx="2247410" cy="2643188"/>
          </a:xfrm>
          <a:prstGeom prst="rect">
            <a:avLst/>
          </a:prstGeom>
        </p:spPr>
      </p:pic>
      <p:sp>
        <p:nvSpPr>
          <p:cNvPr id="6" name="object 2"/>
          <p:cNvSpPr/>
          <p:nvPr/>
        </p:nvSpPr>
        <p:spPr>
          <a:xfrm>
            <a:off x="12113" y="0"/>
            <a:ext cx="12179886" cy="757230"/>
          </a:xfrm>
          <a:prstGeom prst="rect">
            <a:avLst/>
          </a:prstGeom>
          <a:blipFill>
            <a:blip r:embed="rId3" cstate="print"/>
            <a:stretch>
              <a:fillRect/>
            </a:stretch>
          </a:blipFill>
        </p:spPr>
        <p:txBody>
          <a:bodyPr wrap="square" lIns="0" tIns="0" rIns="0" bIns="0" rtlCol="0"/>
          <a:lstStyle/>
          <a:p>
            <a:r>
              <a:rPr lang="ru-RU" sz="2400" b="1" i="1" dirty="0">
                <a:cs typeface="Times New Roman" pitchFamily="18" charset="0"/>
              </a:rPr>
              <a:t>Нормативы зачисления налогов на территории  муниципального образования «Угранский район» Смоленской  </a:t>
            </a:r>
            <a:r>
              <a:rPr lang="ru-RU" sz="2400" b="1" i="1" dirty="0" smtClean="0">
                <a:cs typeface="Times New Roman" pitchFamily="18" charset="0"/>
              </a:rPr>
              <a:t>области</a:t>
            </a:r>
            <a:endParaRPr lang="ru-RU" sz="2400" dirty="0"/>
          </a:p>
        </p:txBody>
      </p:sp>
      <p:sp>
        <p:nvSpPr>
          <p:cNvPr id="8" name="Прямоугольник 7"/>
          <p:cNvSpPr/>
          <p:nvPr/>
        </p:nvSpPr>
        <p:spPr>
          <a:xfrm>
            <a:off x="3054056" y="757230"/>
            <a:ext cx="6096000" cy="553998"/>
          </a:xfrm>
          <a:prstGeom prst="rect">
            <a:avLst/>
          </a:prstGeom>
        </p:spPr>
        <p:txBody>
          <a:bodyPr>
            <a:spAutoFit/>
          </a:bodyPr>
          <a:lstStyle/>
          <a:p>
            <a:endParaRPr lang="ru-RU" sz="1200" dirty="0">
              <a:solidFill>
                <a:srgbClr val="000000"/>
              </a:solidFill>
              <a:latin typeface="Times New Roman" panose="02020603050405020304" pitchFamily="18" charset="0"/>
            </a:endParaRPr>
          </a:p>
          <a:p>
            <a:r>
              <a:rPr lang="ru-RU" b="1" dirty="0">
                <a:latin typeface="Times New Roman" panose="02020603050405020304" pitchFamily="18" charset="0"/>
              </a:rPr>
              <a:t>Федеральные налоги и сборы </a:t>
            </a:r>
            <a:endParaRPr lang="ru-RU" dirty="0"/>
          </a:p>
        </p:txBody>
      </p:sp>
      <p:sp>
        <p:nvSpPr>
          <p:cNvPr id="9" name="Прямоугольник 8"/>
          <p:cNvSpPr/>
          <p:nvPr/>
        </p:nvSpPr>
        <p:spPr>
          <a:xfrm>
            <a:off x="257174" y="1311228"/>
            <a:ext cx="9124951" cy="1754326"/>
          </a:xfrm>
          <a:prstGeom prst="rect">
            <a:avLst/>
          </a:prstGeom>
        </p:spPr>
        <p:txBody>
          <a:bodyPr wrap="square">
            <a:spAutoFit/>
          </a:bodyPr>
          <a:lstStyle/>
          <a:p>
            <a:endParaRPr lang="ru-RU" sz="1200" dirty="0">
              <a:solidFill>
                <a:srgbClr val="000000"/>
              </a:solidFill>
            </a:endParaRPr>
          </a:p>
          <a:p>
            <a:pPr fontAlgn="b"/>
            <a:r>
              <a:rPr lang="ru-RU" sz="1600" dirty="0"/>
              <a:t> 1. Налог на доходы физических лиц </a:t>
            </a:r>
            <a:r>
              <a:rPr lang="ru-RU" sz="1600" dirty="0" smtClean="0"/>
              <a:t>- </a:t>
            </a:r>
            <a:r>
              <a:rPr lang="ru-RU" sz="1600" b="1" dirty="0" smtClean="0"/>
              <a:t>31,062 </a:t>
            </a:r>
            <a:r>
              <a:rPr lang="ru-RU" sz="1600" b="1" dirty="0"/>
              <a:t>%</a:t>
            </a:r>
          </a:p>
          <a:p>
            <a:pPr fontAlgn="b"/>
            <a:r>
              <a:rPr lang="ru-RU" sz="1600" dirty="0"/>
              <a:t>2. Налог со специальными налоговыми режимами, в </a:t>
            </a:r>
            <a:r>
              <a:rPr lang="ru-RU" sz="1600" dirty="0" err="1"/>
              <a:t>т.ч</a:t>
            </a:r>
            <a:r>
              <a:rPr lang="ru-RU" sz="1600" dirty="0"/>
              <a:t>.</a:t>
            </a:r>
          </a:p>
          <a:p>
            <a:pPr fontAlgn="b"/>
            <a:r>
              <a:rPr lang="ru-RU" sz="1600" dirty="0" smtClean="0"/>
              <a:t>2.1 </a:t>
            </a:r>
            <a:r>
              <a:rPr lang="ru-RU" sz="1600" dirty="0"/>
              <a:t>Налог, взимаемый в связи с применением упрощенной системы налогообложения- </a:t>
            </a:r>
            <a:r>
              <a:rPr lang="ru-RU" sz="1600" b="1" dirty="0"/>
              <a:t>15%</a:t>
            </a:r>
          </a:p>
          <a:p>
            <a:pPr fontAlgn="b"/>
            <a:r>
              <a:rPr lang="ru-RU" sz="1600" dirty="0" smtClean="0"/>
              <a:t>2.2</a:t>
            </a:r>
            <a:r>
              <a:rPr lang="ru-RU" sz="1600" dirty="0"/>
              <a:t>. Единый сельскохозяйственный </a:t>
            </a:r>
            <a:r>
              <a:rPr lang="ru-RU" sz="1600" dirty="0" smtClean="0"/>
              <a:t>налог - </a:t>
            </a:r>
            <a:r>
              <a:rPr lang="ru-RU" sz="1600" b="1" dirty="0" smtClean="0"/>
              <a:t>50</a:t>
            </a:r>
            <a:r>
              <a:rPr lang="ru-RU" sz="1600" b="1" dirty="0"/>
              <a:t>%</a:t>
            </a:r>
          </a:p>
          <a:p>
            <a:pPr fontAlgn="b"/>
            <a:r>
              <a:rPr lang="ru-RU" sz="1600" dirty="0"/>
              <a:t>2.3. Налог, взимаемый в связи в связи с  применением патентной системы налогообложения </a:t>
            </a:r>
            <a:r>
              <a:rPr lang="ru-RU" sz="1600" dirty="0" smtClean="0"/>
              <a:t>- </a:t>
            </a:r>
            <a:r>
              <a:rPr lang="ru-RU" sz="1600" b="1" dirty="0" smtClean="0"/>
              <a:t>100</a:t>
            </a:r>
            <a:r>
              <a:rPr lang="ru-RU" sz="1600" b="1" dirty="0"/>
              <a:t>%</a:t>
            </a:r>
          </a:p>
          <a:p>
            <a:pPr fontAlgn="b"/>
            <a:r>
              <a:rPr lang="ru-RU" sz="1600" smtClean="0"/>
              <a:t>3</a:t>
            </a:r>
            <a:r>
              <a:rPr lang="ru-RU" sz="1600" dirty="0"/>
              <a:t>. Налог на добычу общераспространенных полезных </a:t>
            </a:r>
            <a:r>
              <a:rPr lang="ru-RU" sz="1600" dirty="0" smtClean="0"/>
              <a:t>ископаемых -</a:t>
            </a:r>
            <a:r>
              <a:rPr lang="ru-RU" sz="1600" b="1" dirty="0" smtClean="0"/>
              <a:t>100%</a:t>
            </a:r>
            <a:endParaRPr lang="ru-RU" sz="1600" b="1" dirty="0"/>
          </a:p>
        </p:txBody>
      </p:sp>
      <p:sp>
        <p:nvSpPr>
          <p:cNvPr id="10" name="Прямоугольник 9"/>
          <p:cNvSpPr/>
          <p:nvPr/>
        </p:nvSpPr>
        <p:spPr>
          <a:xfrm>
            <a:off x="1738950" y="2928467"/>
            <a:ext cx="10327360" cy="3108543"/>
          </a:xfrm>
          <a:prstGeom prst="rect">
            <a:avLst/>
          </a:prstGeom>
        </p:spPr>
        <p:txBody>
          <a:bodyPr wrap="square">
            <a:spAutoFit/>
          </a:bodyPr>
          <a:lstStyle/>
          <a:p>
            <a:endParaRPr lang="ru-RU" sz="1600" dirty="0">
              <a:solidFill>
                <a:srgbClr val="000000"/>
              </a:solidFill>
              <a:latin typeface="Times New Roman" panose="02020603050405020304" pitchFamily="18" charset="0"/>
            </a:endParaRPr>
          </a:p>
          <a:p>
            <a:r>
              <a:rPr lang="ru-RU" b="1" dirty="0">
                <a:latin typeface="Times New Roman" panose="02020603050405020304" pitchFamily="18" charset="0"/>
              </a:rPr>
              <a:t>Норматив зачисления налога на доходы физических лиц (НДФЛ) 41,052% в консолидированный бюджет МО «Угранский район» Смоленской области:</a:t>
            </a:r>
            <a:endParaRPr lang="ru-RU" dirty="0">
              <a:latin typeface="Times New Roman" panose="02020603050405020304" pitchFamily="18" charset="0"/>
            </a:endParaRPr>
          </a:p>
          <a:p>
            <a:r>
              <a:rPr lang="ru-RU" b="1" dirty="0">
                <a:latin typeface="Times New Roman" panose="02020603050405020304" pitchFamily="18" charset="0"/>
              </a:rPr>
              <a:t>31,062 % </a:t>
            </a:r>
            <a:r>
              <a:rPr lang="ru-RU" dirty="0">
                <a:latin typeface="Times New Roman" panose="02020603050405020304" pitchFamily="18" charset="0"/>
              </a:rPr>
              <a:t>в бюджет МО «Угранский район» Смоленской области </a:t>
            </a:r>
          </a:p>
          <a:p>
            <a:r>
              <a:rPr lang="ru-RU" b="1" dirty="0">
                <a:latin typeface="Times New Roman" panose="02020603050405020304" pitchFamily="18" charset="0"/>
              </a:rPr>
              <a:t>9,99 % </a:t>
            </a:r>
            <a:r>
              <a:rPr lang="ru-RU" dirty="0">
                <a:latin typeface="Times New Roman" panose="02020603050405020304" pitchFamily="18" charset="0"/>
              </a:rPr>
              <a:t>в бюджет сельского поселения Угранского района Смоленской области</a:t>
            </a:r>
          </a:p>
          <a:p>
            <a:r>
              <a:rPr lang="ru-RU" b="1" dirty="0">
                <a:latin typeface="Times New Roman" panose="02020603050405020304" pitchFamily="18" charset="0"/>
              </a:rPr>
              <a:t>Пример:</a:t>
            </a:r>
            <a:r>
              <a:rPr lang="ru-RU" sz="1400" dirty="0">
                <a:solidFill>
                  <a:srgbClr val="045C75"/>
                </a:solidFill>
                <a:latin typeface="Times New Roman" panose="02020603050405020304" pitchFamily="18" charset="0"/>
              </a:rPr>
              <a:t> </a:t>
            </a:r>
            <a:endParaRPr lang="ru-RU" dirty="0"/>
          </a:p>
          <a:p>
            <a:r>
              <a:rPr lang="ru-RU" dirty="0">
                <a:latin typeface="Times New Roman" panose="02020603050405020304" pitchFamily="18" charset="0"/>
              </a:rPr>
              <a:t>Зарплата: </a:t>
            </a:r>
            <a:r>
              <a:rPr lang="ru-RU" b="1" dirty="0">
                <a:latin typeface="Times New Roman" panose="02020603050405020304" pitchFamily="18" charset="0"/>
              </a:rPr>
              <a:t>20 000 руб. </a:t>
            </a:r>
            <a:endParaRPr lang="ru-RU" dirty="0">
              <a:latin typeface="Times New Roman" panose="02020603050405020304" pitchFamily="18" charset="0"/>
            </a:endParaRPr>
          </a:p>
          <a:p>
            <a:r>
              <a:rPr lang="ru-RU" dirty="0">
                <a:latin typeface="Times New Roman" panose="02020603050405020304" pitchFamily="18" charset="0"/>
              </a:rPr>
              <a:t>Ставка НДФЛ - </a:t>
            </a:r>
            <a:r>
              <a:rPr lang="ru-RU" b="1" dirty="0">
                <a:latin typeface="Times New Roman" panose="02020603050405020304" pitchFamily="18" charset="0"/>
              </a:rPr>
              <a:t>13% </a:t>
            </a:r>
            <a:endParaRPr lang="ru-RU" dirty="0">
              <a:latin typeface="Times New Roman" panose="02020603050405020304" pitchFamily="18" charset="0"/>
            </a:endParaRPr>
          </a:p>
          <a:p>
            <a:r>
              <a:rPr lang="ru-RU" dirty="0">
                <a:latin typeface="Times New Roman" panose="02020603050405020304" pitchFamily="18" charset="0"/>
              </a:rPr>
              <a:t>НДФЛ = 20 000 руб. × 13/100 = </a:t>
            </a:r>
            <a:r>
              <a:rPr lang="ru-RU" b="1" dirty="0">
                <a:latin typeface="Times New Roman" panose="02020603050405020304" pitchFamily="18" charset="0"/>
              </a:rPr>
              <a:t>2 600 руб. </a:t>
            </a:r>
            <a:endParaRPr lang="ru-RU" dirty="0">
              <a:latin typeface="Times New Roman" panose="02020603050405020304" pitchFamily="18" charset="0"/>
            </a:endParaRPr>
          </a:p>
          <a:p>
            <a:r>
              <a:rPr lang="ru-RU" dirty="0">
                <a:latin typeface="Times New Roman" panose="02020603050405020304" pitchFamily="18" charset="0"/>
              </a:rPr>
              <a:t>НДФЛ в бюджет МО «Угранский район» Смоленской области= 2 600 руб. × 31,062% = </a:t>
            </a:r>
            <a:r>
              <a:rPr lang="ru-RU" b="1" dirty="0">
                <a:latin typeface="Times New Roman" panose="02020603050405020304" pitchFamily="18" charset="0"/>
              </a:rPr>
              <a:t>807,6 </a:t>
            </a:r>
            <a:r>
              <a:rPr lang="ru-RU" dirty="0">
                <a:latin typeface="Times New Roman" panose="02020603050405020304" pitchFamily="18" charset="0"/>
              </a:rPr>
              <a:t>руб.</a:t>
            </a:r>
          </a:p>
          <a:p>
            <a:r>
              <a:rPr lang="ru-RU" dirty="0">
                <a:latin typeface="Times New Roman" panose="02020603050405020304" pitchFamily="18" charset="0"/>
              </a:rPr>
              <a:t>НДФЛ в бюджет сельского поселения Угранского района Смоленской области= 2600*9,99%=259,7 руб. </a:t>
            </a:r>
            <a:r>
              <a:rPr lang="ru-RU" sz="1400" dirty="0">
                <a:solidFill>
                  <a:srgbClr val="045C75"/>
                </a:solidFill>
                <a:latin typeface="Times New Roman" panose="02020603050405020304" pitchFamily="18" charset="0"/>
              </a:rPr>
              <a:t> </a:t>
            </a:r>
            <a:endParaRPr lang="ru-RU" dirty="0"/>
          </a:p>
        </p:txBody>
      </p:sp>
      <p:sp>
        <p:nvSpPr>
          <p:cNvPr id="15" name="Овал 14"/>
          <p:cNvSpPr/>
          <p:nvPr/>
        </p:nvSpPr>
        <p:spPr>
          <a:xfrm>
            <a:off x="752476" y="4733926"/>
            <a:ext cx="771524" cy="419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ru-RU" sz="2800" b="1" dirty="0" smtClean="0"/>
              <a:t>%</a:t>
            </a:r>
            <a:endParaRPr lang="ru-RU" sz="2800" b="1" dirty="0"/>
          </a:p>
        </p:txBody>
      </p:sp>
      <p:sp>
        <p:nvSpPr>
          <p:cNvPr id="19" name="Номер слайда 18"/>
          <p:cNvSpPr>
            <a:spLocks noGrp="1"/>
          </p:cNvSpPr>
          <p:nvPr>
            <p:ph type="sldNum" sz="quarter" idx="7"/>
          </p:nvPr>
        </p:nvSpPr>
        <p:spPr>
          <a:xfrm>
            <a:off x="9393937" y="6493013"/>
            <a:ext cx="2743200" cy="365125"/>
          </a:xfrm>
        </p:spPr>
        <p:txBody>
          <a:bodyPr/>
          <a:lstStyle/>
          <a:p>
            <a:pPr marL="38100">
              <a:lnSpc>
                <a:spcPts val="1240"/>
              </a:lnSpc>
            </a:pPr>
            <a:fld id="{81D60167-4931-47E6-BA6A-407CBD079E47}" type="slidenum">
              <a:rPr lang="ru-RU" smtClean="0"/>
              <a:t>34</a:t>
            </a:fld>
            <a:endParaRPr lang="ru-RU" dirty="0"/>
          </a:p>
        </p:txBody>
      </p:sp>
    </p:spTree>
    <p:extLst>
      <p:ext uri="{BB962C8B-B14F-4D97-AF65-F5344CB8AC3E}">
        <p14:creationId xmlns:p14="http://schemas.microsoft.com/office/powerpoint/2010/main" val="118332189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cstate="print">
            <a:lum bright="70000" contrast="-70000"/>
            <a:extLst>
              <a:ext uri="{28A0092B-C50C-407E-A947-70E740481C1C}">
                <a14:useLocalDpi xmlns:a14="http://schemas.microsoft.com/office/drawing/2010/main" val="0"/>
              </a:ext>
            </a:extLst>
          </a:blip>
          <a:srcRect l="18849" r="21131"/>
          <a:stretch/>
        </p:blipFill>
        <p:spPr>
          <a:xfrm>
            <a:off x="8636587" y="4458525"/>
            <a:ext cx="1541454" cy="1926163"/>
          </a:xfrm>
          <a:prstGeom prst="rect">
            <a:avLst/>
          </a:prstGeom>
        </p:spPr>
      </p:pic>
      <p:sp>
        <p:nvSpPr>
          <p:cNvPr id="16"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6" name="object 2"/>
          <p:cNvSpPr/>
          <p:nvPr/>
        </p:nvSpPr>
        <p:spPr>
          <a:xfrm>
            <a:off x="12113" y="0"/>
            <a:ext cx="12179886" cy="485775"/>
          </a:xfrm>
          <a:prstGeom prst="rect">
            <a:avLst/>
          </a:prstGeom>
          <a:blipFill>
            <a:blip r:embed="rId3" cstate="print"/>
            <a:stretch>
              <a:fillRect/>
            </a:stretch>
          </a:blipFill>
        </p:spPr>
        <p:txBody>
          <a:bodyPr wrap="square" lIns="0" tIns="0" rIns="0" bIns="0" rtlCol="0"/>
          <a:lstStyle/>
          <a:p>
            <a:r>
              <a:rPr lang="ru-RU" sz="2400" b="1" i="1" dirty="0" smtClean="0">
                <a:cs typeface="Times New Roman" pitchFamily="18" charset="0"/>
              </a:rPr>
              <a:t>Налоговые льготы</a:t>
            </a:r>
            <a:endParaRPr lang="ru-RU" sz="2400" dirty="0"/>
          </a:p>
        </p:txBody>
      </p:sp>
      <p:sp>
        <p:nvSpPr>
          <p:cNvPr id="19" name="Номер слайда 18"/>
          <p:cNvSpPr>
            <a:spLocks noGrp="1"/>
          </p:cNvSpPr>
          <p:nvPr>
            <p:ph type="sldNum" sz="quarter" idx="7"/>
          </p:nvPr>
        </p:nvSpPr>
        <p:spPr>
          <a:xfrm>
            <a:off x="9393937" y="6493013"/>
            <a:ext cx="2743200" cy="365125"/>
          </a:xfrm>
        </p:spPr>
        <p:txBody>
          <a:bodyPr/>
          <a:lstStyle/>
          <a:p>
            <a:pPr marL="38100">
              <a:lnSpc>
                <a:spcPts val="1240"/>
              </a:lnSpc>
            </a:pPr>
            <a:fld id="{81D60167-4931-47E6-BA6A-407CBD079E47}" type="slidenum">
              <a:rPr lang="ru-RU" smtClean="0"/>
              <a:t>35</a:t>
            </a:fld>
            <a:endParaRPr lang="ru-RU" dirty="0"/>
          </a:p>
        </p:txBody>
      </p:sp>
      <p:sp>
        <p:nvSpPr>
          <p:cNvPr id="2" name="Прямоугольник 1"/>
          <p:cNvSpPr/>
          <p:nvPr/>
        </p:nvSpPr>
        <p:spPr>
          <a:xfrm>
            <a:off x="768055" y="702423"/>
            <a:ext cx="10442869" cy="4980851"/>
          </a:xfrm>
          <a:prstGeom prst="rect">
            <a:avLst/>
          </a:prstGeom>
        </p:spPr>
        <p:txBody>
          <a:bodyPr wrap="square" anchor="ctr">
            <a:spAutoFit/>
          </a:bodyPr>
          <a:lstStyle/>
          <a:p>
            <a:pPr>
              <a:spcAft>
                <a:spcPts val="0"/>
              </a:spcAft>
            </a:pPr>
            <a:r>
              <a:rPr lang="ru-RU" sz="1000" dirty="0">
                <a:solidFill>
                  <a:srgbClr val="000000"/>
                </a:solidFill>
                <a:latin typeface="Times New Roman" panose="02020603050405020304" pitchFamily="18" charset="0"/>
                <a:ea typeface="Calibri" panose="020F0502020204030204" pitchFamily="34" charset="0"/>
              </a:rPr>
              <a:t> </a:t>
            </a:r>
            <a:endParaRPr lang="ru-RU" sz="1200" dirty="0">
              <a:solidFill>
                <a:srgbClr val="000000"/>
              </a:solidFill>
              <a:latin typeface="Times New Roman" panose="02020603050405020304" pitchFamily="18" charset="0"/>
              <a:ea typeface="Calibri" panose="020F0502020204030204" pitchFamily="34" charset="0"/>
            </a:endParaRPr>
          </a:p>
          <a:p>
            <a:pPr algn="ctr">
              <a:spcAft>
                <a:spcPts val="0"/>
              </a:spcAft>
            </a:pPr>
            <a:r>
              <a:rPr lang="ru-RU" sz="1400" dirty="0" smtClean="0">
                <a:solidFill>
                  <a:srgbClr val="000000"/>
                </a:solidFill>
                <a:latin typeface="Times New Roman" panose="02020603050405020304" pitchFamily="18" charset="0"/>
                <a:ea typeface="Calibri" panose="020F0502020204030204" pitchFamily="34" charset="0"/>
              </a:rPr>
              <a:t>     Налоговые </a:t>
            </a:r>
            <a:r>
              <a:rPr lang="ru-RU" sz="1400" dirty="0">
                <a:solidFill>
                  <a:srgbClr val="000000"/>
                </a:solidFill>
                <a:latin typeface="Times New Roman" panose="02020603050405020304" pitchFamily="18" charset="0"/>
                <a:ea typeface="Calibri" panose="020F0502020204030204" pitchFamily="34" charset="0"/>
              </a:rPr>
              <a:t>льготы устанавливаются по налогу на имущество физических лиц и земельному налогу Федеральным законодательством РФ (Налоговым кодексом РФ) и нормативно правовыми актами представительных органов местного самоуправления (решением Советов депутатов поселений, входящих в состав муниципального </a:t>
            </a:r>
            <a:r>
              <a:rPr lang="ru-RU" sz="1400" dirty="0" smtClean="0">
                <a:solidFill>
                  <a:srgbClr val="000000"/>
                </a:solidFill>
                <a:latin typeface="Times New Roman" panose="02020603050405020304" pitchFamily="18" charset="0"/>
                <a:ea typeface="Calibri" panose="020F0502020204030204" pitchFamily="34" charset="0"/>
              </a:rPr>
              <a:t>района)Муниципальными </a:t>
            </a:r>
            <a:r>
              <a:rPr lang="ru-RU" sz="1400" dirty="0">
                <a:solidFill>
                  <a:srgbClr val="000000"/>
                </a:solidFill>
                <a:latin typeface="Times New Roman" panose="02020603050405020304" pitchFamily="18" charset="0"/>
                <a:ea typeface="Calibri" panose="020F0502020204030204" pitchFamily="34" charset="0"/>
              </a:rPr>
              <a:t>правовыми актами установлены льготы по налогу на имущество физических лиц и земельному налогу для физических и юридических лиц.</a:t>
            </a:r>
            <a:endParaRPr lang="ru-RU" sz="2000" dirty="0">
              <a:solidFill>
                <a:srgbClr val="000000"/>
              </a:solidFill>
              <a:latin typeface="Times New Roman" panose="02020603050405020304" pitchFamily="18" charset="0"/>
              <a:ea typeface="Calibri" panose="020F0502020204030204" pitchFamily="34" charset="0"/>
            </a:endParaRPr>
          </a:p>
          <a:p>
            <a:pPr algn="ctr">
              <a:spcAft>
                <a:spcPts val="0"/>
              </a:spcAft>
            </a:pPr>
            <a:r>
              <a:rPr lang="ru-RU" sz="1400" dirty="0" smtClean="0">
                <a:solidFill>
                  <a:srgbClr val="000000"/>
                </a:solidFill>
                <a:latin typeface="Times New Roman" panose="02020603050405020304" pitchFamily="18" charset="0"/>
                <a:ea typeface="Calibri" panose="020F0502020204030204" pitchFamily="34" charset="0"/>
              </a:rPr>
              <a:t>    Льготы </a:t>
            </a:r>
            <a:r>
              <a:rPr lang="ru-RU" sz="1400" dirty="0">
                <a:solidFill>
                  <a:srgbClr val="000000"/>
                </a:solidFill>
                <a:latin typeface="Times New Roman" panose="02020603050405020304" pitchFamily="18" charset="0"/>
                <a:ea typeface="Calibri" panose="020F0502020204030204" pitchFamily="34" charset="0"/>
              </a:rPr>
              <a:t>для физических лиц прежде всего ориентированы на многодетные семьи, детей-сирот, инвалидов ВОВ, участников ВОВ, Почетных граждан. </a:t>
            </a:r>
            <a:endParaRPr lang="ru-RU" sz="2000" dirty="0">
              <a:solidFill>
                <a:srgbClr val="000000"/>
              </a:solidFill>
              <a:latin typeface="Times New Roman" panose="02020603050405020304" pitchFamily="18" charset="0"/>
              <a:ea typeface="Calibri" panose="020F0502020204030204" pitchFamily="34" charset="0"/>
            </a:endParaRPr>
          </a:p>
          <a:p>
            <a:pPr algn="ctr">
              <a:spcAft>
                <a:spcPts val="0"/>
              </a:spcAft>
            </a:pPr>
            <a:r>
              <a:rPr lang="ru-RU" sz="1400" dirty="0">
                <a:solidFill>
                  <a:srgbClr val="000000"/>
                </a:solidFill>
                <a:latin typeface="Times New Roman" panose="02020603050405020304" pitchFamily="18" charset="0"/>
                <a:ea typeface="Calibri" panose="020F0502020204030204" pitchFamily="34" charset="0"/>
              </a:rPr>
              <a:t>Основными получателями льгот по земельному налогу для юридических лиц являются органы местного самоуправления; бюджетные, автономные, казенные учреждения, финансовое обеспечение которых полностью или частично осуществляется за счет средств местных бюджетов; государственные бюджетные учреждения, созданные Смоленской областью в целях распоряжения объектами государственной собственности Смоленской области. </a:t>
            </a:r>
            <a:r>
              <a:rPr lang="ru-RU" sz="1400" dirty="0" smtClean="0">
                <a:solidFill>
                  <a:srgbClr val="000000"/>
                </a:solidFill>
                <a:latin typeface="Times New Roman" panose="02020603050405020304" pitchFamily="18" charset="0"/>
                <a:ea typeface="Calibri" panose="020F0502020204030204" pitchFamily="34" charset="0"/>
              </a:rPr>
              <a:t>   Налоговые </a:t>
            </a:r>
            <a:r>
              <a:rPr lang="ru-RU" sz="1400" dirty="0">
                <a:solidFill>
                  <a:srgbClr val="000000"/>
                </a:solidFill>
                <a:latin typeface="Times New Roman" panose="02020603050405020304" pitchFamily="18" charset="0"/>
                <a:ea typeface="Calibri" panose="020F0502020204030204" pitchFamily="34" charset="0"/>
              </a:rPr>
              <a:t>льготы, как и иные освобождения и преференции по налогам и сборам, приводят к недополученным бюджетным доходам, поэтому предоставление налоговых льгот осуществляется взвешенно и ответственно. В соответствии с Постановлением Администрации муниципального образования «Угранский район» Смоленской области и Постановлениями Администраций сельских поселений Угранского района Смоленской области ежегодно осуществляется оценка эффективности предоставления налоговых льгот по местным налогам, совершенствуется работа по их оптимизации. </a:t>
            </a:r>
            <a:r>
              <a:rPr lang="ru-RU" sz="1400" dirty="0" smtClean="0">
                <a:solidFill>
                  <a:srgbClr val="000000"/>
                </a:solidFill>
                <a:latin typeface="Times New Roman" panose="02020603050405020304" pitchFamily="18" charset="0"/>
                <a:ea typeface="Calibri" panose="020F0502020204030204" pitchFamily="34" charset="0"/>
              </a:rPr>
              <a:t>Налоговые </a:t>
            </a:r>
            <a:r>
              <a:rPr lang="ru-RU" sz="1400" dirty="0">
                <a:solidFill>
                  <a:srgbClr val="000000"/>
                </a:solidFill>
                <a:latin typeface="Times New Roman" panose="02020603050405020304" pitchFamily="18" charset="0"/>
                <a:ea typeface="Calibri" panose="020F0502020204030204" pitchFamily="34" charset="0"/>
              </a:rPr>
              <a:t>льготы устанавливаются по налогу на имущество физических лиц и земельному налогу Федеральным законодательством РФ (Налоговым кодексом РФ) и нормативно правовыми актами представительных органов местного самоуправления (решением Советов депутатов поселений, входящих в состав муниципального района)</a:t>
            </a:r>
            <a:endParaRPr lang="ru-RU" sz="2000" dirty="0">
              <a:solidFill>
                <a:srgbClr val="000000"/>
              </a:solidFill>
              <a:latin typeface="Times New Roman" panose="02020603050405020304" pitchFamily="18" charset="0"/>
              <a:ea typeface="Calibri" panose="020F0502020204030204" pitchFamily="34" charset="0"/>
            </a:endParaRPr>
          </a:p>
          <a:p>
            <a:pPr>
              <a:spcAft>
                <a:spcPts val="0"/>
              </a:spcAft>
            </a:pPr>
            <a:r>
              <a:rPr lang="ru-RU" sz="1200" dirty="0">
                <a:solidFill>
                  <a:srgbClr val="000000"/>
                </a:solidFill>
                <a:latin typeface="Times New Roman" panose="02020603050405020304" pitchFamily="18" charset="0"/>
                <a:ea typeface="Calibri" panose="020F0502020204030204" pitchFamily="34" charset="0"/>
              </a:rPr>
              <a:t> </a:t>
            </a:r>
            <a:endParaRPr lang="ru-RU" dirty="0">
              <a:solidFill>
                <a:srgbClr val="000000"/>
              </a:solidFill>
              <a:latin typeface="Times New Roman" panose="02020603050405020304" pitchFamily="18" charset="0"/>
              <a:ea typeface="Calibri" panose="020F0502020204030204" pitchFamily="34" charset="0"/>
            </a:endParaRPr>
          </a:p>
          <a:p>
            <a:pPr algn="ctr">
              <a:spcAft>
                <a:spcPts val="0"/>
              </a:spcAft>
            </a:pPr>
            <a:r>
              <a:rPr lang="ru-RU" sz="1400" b="1" dirty="0" smtClean="0">
                <a:solidFill>
                  <a:srgbClr val="000000"/>
                </a:solidFill>
                <a:latin typeface="Times New Roman" panose="02020603050405020304" pitchFamily="18" charset="0"/>
                <a:ea typeface="Calibri" panose="020F0502020204030204" pitchFamily="34" charset="0"/>
              </a:rPr>
              <a:t> Цель </a:t>
            </a:r>
            <a:r>
              <a:rPr lang="ru-RU" sz="1400" b="1" dirty="0">
                <a:solidFill>
                  <a:srgbClr val="000000"/>
                </a:solidFill>
                <a:latin typeface="Times New Roman" panose="02020603050405020304" pitchFamily="18" charset="0"/>
                <a:ea typeface="Calibri" panose="020F0502020204030204" pitchFamily="34" charset="0"/>
              </a:rPr>
              <a:t>предоставления налоговых льгот:</a:t>
            </a:r>
            <a:endParaRPr lang="ru-RU" sz="2000" dirty="0">
              <a:solidFill>
                <a:srgbClr val="000000"/>
              </a:solidFill>
              <a:latin typeface="Times New Roman" panose="02020603050405020304" pitchFamily="18" charset="0"/>
              <a:ea typeface="Calibri" panose="020F0502020204030204" pitchFamily="34" charset="0"/>
            </a:endParaRPr>
          </a:p>
          <a:p>
            <a:pPr algn="ctr">
              <a:spcAft>
                <a:spcPts val="65"/>
              </a:spcAft>
            </a:pPr>
            <a:r>
              <a:rPr lang="ru-RU" sz="1400" dirty="0" err="1" smtClean="0">
                <a:solidFill>
                  <a:srgbClr val="000000"/>
                </a:solidFill>
                <a:latin typeface="Wingdings" panose="05000000000000000000" pitchFamily="2" charset="2"/>
                <a:ea typeface="Calibri" panose="020F0502020204030204" pitchFamily="34" charset="0"/>
                <a:cs typeface="Wingdings" panose="05000000000000000000" pitchFamily="2" charset="2"/>
              </a:rPr>
              <a:t>ü</a:t>
            </a:r>
            <a:r>
              <a:rPr lang="ru-RU" sz="1400" dirty="0" err="1" smtClean="0">
                <a:solidFill>
                  <a:srgbClr val="000000"/>
                </a:solidFill>
                <a:latin typeface="Times New Roman" panose="02020603050405020304" pitchFamily="18" charset="0"/>
                <a:ea typeface="Calibri" panose="020F0502020204030204" pitchFamily="34" charset="0"/>
              </a:rPr>
              <a:t>социальная</a:t>
            </a:r>
            <a:r>
              <a:rPr lang="ru-RU" sz="1400" dirty="0" smtClean="0">
                <a:solidFill>
                  <a:srgbClr val="000000"/>
                </a:solidFill>
                <a:latin typeface="Times New Roman" panose="02020603050405020304" pitchFamily="18" charset="0"/>
                <a:ea typeface="Calibri" panose="020F0502020204030204" pitchFamily="34" charset="0"/>
              </a:rPr>
              <a:t> </a:t>
            </a:r>
            <a:r>
              <a:rPr lang="ru-RU" sz="1400" dirty="0">
                <a:solidFill>
                  <a:srgbClr val="000000"/>
                </a:solidFill>
                <a:latin typeface="Times New Roman" panose="02020603050405020304" pitchFamily="18" charset="0"/>
                <a:ea typeface="Calibri" panose="020F0502020204030204" pitchFamily="34" charset="0"/>
              </a:rPr>
              <a:t>поддержка отдельных категорий граждан;</a:t>
            </a:r>
            <a:endParaRPr lang="ru-RU" sz="2000" dirty="0">
              <a:solidFill>
                <a:srgbClr val="000000"/>
              </a:solidFill>
              <a:latin typeface="Times New Roman" panose="02020603050405020304" pitchFamily="18" charset="0"/>
              <a:ea typeface="Calibri" panose="020F0502020204030204" pitchFamily="34" charset="0"/>
            </a:endParaRPr>
          </a:p>
          <a:p>
            <a:pPr algn="ctr">
              <a:spcAft>
                <a:spcPts val="65"/>
              </a:spcAft>
            </a:pPr>
            <a:r>
              <a:rPr lang="ru-RU" sz="1400" dirty="0" err="1">
                <a:solidFill>
                  <a:srgbClr val="000000"/>
                </a:solidFill>
                <a:latin typeface="Wingdings" panose="05000000000000000000" pitchFamily="2" charset="2"/>
                <a:ea typeface="Calibri" panose="020F0502020204030204" pitchFamily="34" charset="0"/>
                <a:cs typeface="Wingdings" panose="05000000000000000000" pitchFamily="2" charset="2"/>
              </a:rPr>
              <a:t>ü</a:t>
            </a:r>
            <a:r>
              <a:rPr lang="ru-RU" sz="1400" dirty="0" err="1">
                <a:solidFill>
                  <a:srgbClr val="000000"/>
                </a:solidFill>
                <a:latin typeface="Times New Roman" panose="02020603050405020304" pitchFamily="18" charset="0"/>
                <a:ea typeface="Calibri" panose="020F0502020204030204" pitchFamily="34" charset="0"/>
              </a:rPr>
              <a:t>оптимизация</a:t>
            </a:r>
            <a:r>
              <a:rPr lang="ru-RU" sz="1400" dirty="0">
                <a:solidFill>
                  <a:srgbClr val="000000"/>
                </a:solidFill>
                <a:latin typeface="Times New Roman" panose="02020603050405020304" pitchFamily="18" charset="0"/>
                <a:ea typeface="Calibri" panose="020F0502020204030204" pitchFamily="34" charset="0"/>
              </a:rPr>
              <a:t> бюджетных расходов;</a:t>
            </a:r>
            <a:endParaRPr lang="ru-RU" sz="2000" dirty="0">
              <a:solidFill>
                <a:srgbClr val="000000"/>
              </a:solidFill>
              <a:latin typeface="Times New Roman" panose="02020603050405020304" pitchFamily="18" charset="0"/>
              <a:ea typeface="Calibri" panose="020F0502020204030204" pitchFamily="34" charset="0"/>
            </a:endParaRPr>
          </a:p>
          <a:p>
            <a:pPr algn="ctr">
              <a:spcAft>
                <a:spcPts val="0"/>
              </a:spcAft>
            </a:pPr>
            <a:r>
              <a:rPr lang="ru-RU" sz="1400" dirty="0" err="1">
                <a:solidFill>
                  <a:srgbClr val="000000"/>
                </a:solidFill>
                <a:latin typeface="Wingdings" panose="05000000000000000000" pitchFamily="2" charset="2"/>
                <a:ea typeface="Calibri" panose="020F0502020204030204" pitchFamily="34" charset="0"/>
                <a:cs typeface="Wingdings" panose="05000000000000000000" pitchFamily="2" charset="2"/>
              </a:rPr>
              <a:t>ü</a:t>
            </a:r>
            <a:r>
              <a:rPr lang="ru-RU" sz="1400" dirty="0" err="1">
                <a:solidFill>
                  <a:srgbClr val="000000"/>
                </a:solidFill>
                <a:latin typeface="Times New Roman" panose="02020603050405020304" pitchFamily="18" charset="0"/>
                <a:ea typeface="Calibri" panose="020F0502020204030204" pitchFamily="34" charset="0"/>
              </a:rPr>
              <a:t>снижение</a:t>
            </a:r>
            <a:r>
              <a:rPr lang="ru-RU" sz="1400" dirty="0">
                <a:solidFill>
                  <a:srgbClr val="000000"/>
                </a:solidFill>
                <a:latin typeface="Times New Roman" panose="02020603050405020304" pitchFamily="18" charset="0"/>
                <a:ea typeface="Calibri" panose="020F0502020204030204" pitchFamily="34" charset="0"/>
              </a:rPr>
              <a:t> налогового бремени для предприятий.</a:t>
            </a:r>
            <a:endParaRPr lang="ru-RU" sz="2000" dirty="0">
              <a:solidFill>
                <a:srgbClr val="000000"/>
              </a:solidFill>
              <a:effectLst/>
              <a:latin typeface="Times New Roman" panose="02020603050405020304" pitchFamily="18" charset="0"/>
              <a:ea typeface="Calibri" panose="020F0502020204030204" pitchFamily="34" charset="0"/>
            </a:endParaRPr>
          </a:p>
        </p:txBody>
      </p:sp>
      <p:sp>
        <p:nvSpPr>
          <p:cNvPr id="3" name="Прямоугольник 2"/>
          <p:cNvSpPr/>
          <p:nvPr/>
        </p:nvSpPr>
        <p:spPr>
          <a:xfrm>
            <a:off x="657225" y="5870599"/>
            <a:ext cx="9439275" cy="1015663"/>
          </a:xfrm>
          <a:prstGeom prst="rect">
            <a:avLst/>
          </a:prstGeom>
        </p:spPr>
        <p:txBody>
          <a:bodyPr wrap="square">
            <a:spAutoFit/>
          </a:bodyPr>
          <a:lstStyle/>
          <a:p>
            <a:pPr lvl="0" algn="ctr"/>
            <a:r>
              <a:rPr lang="ru-RU" altLang="ru-RU" sz="2000" b="1" i="1" dirty="0">
                <a:ln w="6600">
                  <a:solidFill>
                    <a:schemeClr val="accent2"/>
                  </a:solidFill>
                  <a:prstDash val="solid"/>
                </a:ln>
                <a:solidFill>
                  <a:srgbClr val="FFFFFF"/>
                </a:solidFill>
                <a:effectLst>
                  <a:outerShdw dist="38100" dir="2700000" algn="tl" rotWithShape="0">
                    <a:schemeClr val="accent2"/>
                  </a:outerShdw>
                </a:effectLst>
              </a:rPr>
              <a:t>Сведения о налоговых льготах:</a:t>
            </a:r>
          </a:p>
          <a:p>
            <a:pPr lvl="0" algn="ctr"/>
            <a:r>
              <a:rPr lang="ru-RU" altLang="ru-RU" sz="2000" b="1" i="1" dirty="0">
                <a:ln w="6600">
                  <a:solidFill>
                    <a:schemeClr val="accent2"/>
                  </a:solidFill>
                  <a:prstDash val="solid"/>
                </a:ln>
                <a:solidFill>
                  <a:srgbClr val="FFFFFF"/>
                </a:solidFill>
                <a:effectLst>
                  <a:outerShdw dist="38100" dir="2700000" algn="tl" rotWithShape="0">
                    <a:schemeClr val="accent2"/>
                  </a:outerShdw>
                </a:effectLst>
              </a:rPr>
              <a:t>Налоговые льготы на уровне бюджета муниципального района</a:t>
            </a:r>
          </a:p>
          <a:p>
            <a:pPr lvl="0" algn="ctr"/>
            <a:r>
              <a:rPr lang="ru-RU" altLang="ru-RU" sz="2000" b="1" i="1" dirty="0">
                <a:ln w="6600">
                  <a:solidFill>
                    <a:schemeClr val="accent2"/>
                  </a:solidFill>
                  <a:prstDash val="solid"/>
                </a:ln>
                <a:solidFill>
                  <a:srgbClr val="FFFFFF"/>
                </a:solidFill>
                <a:effectLst>
                  <a:outerShdw dist="38100" dir="2700000" algn="tl" rotWithShape="0">
                    <a:schemeClr val="accent2"/>
                  </a:outerShdw>
                </a:effectLst>
              </a:rPr>
              <a:t> не предоставлялись</a:t>
            </a:r>
          </a:p>
        </p:txBody>
      </p:sp>
      <p:pic>
        <p:nvPicPr>
          <p:cNvPr id="5" name="Рисунок 4"/>
          <p:cNvPicPr>
            <a:picLocks noChangeAspect="1"/>
          </p:cNvPicPr>
          <p:nvPr/>
        </p:nvPicPr>
        <p:blipFill>
          <a:blip r:embed="rId4"/>
          <a:stretch>
            <a:fillRect/>
          </a:stretch>
        </p:blipFill>
        <p:spPr>
          <a:xfrm flipH="1">
            <a:off x="97838" y="4334013"/>
            <a:ext cx="1512775" cy="2524125"/>
          </a:xfrm>
          <a:prstGeom prst="rect">
            <a:avLst/>
          </a:prstGeom>
        </p:spPr>
      </p:pic>
    </p:spTree>
    <p:extLst>
      <p:ext uri="{BB962C8B-B14F-4D97-AF65-F5344CB8AC3E}">
        <p14:creationId xmlns:p14="http://schemas.microsoft.com/office/powerpoint/2010/main" val="266101643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srcRect/>
          <a:stretch>
            <a:fillRect/>
          </a:stretch>
        </p:blipFill>
        <p:spPr bwMode="auto">
          <a:xfrm>
            <a:off x="7108825" y="4856232"/>
            <a:ext cx="4897438" cy="1884363"/>
          </a:xfrm>
          <a:prstGeom prst="rect">
            <a:avLst/>
          </a:prstGeom>
          <a:ln>
            <a:noFill/>
          </a:ln>
          <a:effectLst>
            <a:softEdge rad="112500"/>
          </a:effectLst>
        </p:spPr>
      </p:pic>
      <p:sp>
        <p:nvSpPr>
          <p:cNvPr id="11" name="Прямоугольник с двумя усеченными противолежащими углами 10"/>
          <p:cNvSpPr/>
          <p:nvPr/>
        </p:nvSpPr>
        <p:spPr>
          <a:xfrm>
            <a:off x="184961" y="3613911"/>
            <a:ext cx="6036365" cy="3117882"/>
          </a:xfrm>
          <a:prstGeom prst="snip2Diag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10" name="Прямоугольник с двумя усеченными противолежащими углами 9"/>
          <p:cNvSpPr/>
          <p:nvPr/>
        </p:nvSpPr>
        <p:spPr>
          <a:xfrm>
            <a:off x="5801139" y="854765"/>
            <a:ext cx="6036365" cy="3117882"/>
          </a:xfrm>
          <a:prstGeom prst="snip2Diag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6" name="Прямоугольник 5"/>
          <p:cNvSpPr/>
          <p:nvPr/>
        </p:nvSpPr>
        <p:spPr>
          <a:xfrm>
            <a:off x="275084" y="3770673"/>
            <a:ext cx="5638801" cy="2804357"/>
          </a:xfrm>
          <a:prstGeom prst="rect">
            <a:avLst/>
          </a:prstGeom>
        </p:spPr>
        <p:txBody>
          <a:bodyPr wrap="square">
            <a:spAutoFit/>
          </a:bodyPr>
          <a:lstStyle/>
          <a:p>
            <a:pPr marL="228600" algn="ctr">
              <a:lnSpc>
                <a:spcPct val="115000"/>
              </a:lnSpc>
              <a:spcAft>
                <a:spcPts val="1000"/>
              </a:spcAft>
            </a:pPr>
            <a:r>
              <a:rPr lang="ru-RU" sz="1600" b="1" i="1" dirty="0">
                <a:latin typeface="Times New Roman" panose="02020603050405020304" pitchFamily="18" charset="0"/>
                <a:ea typeface="Calibri" panose="020F0502020204030204" pitchFamily="34" charset="0"/>
                <a:cs typeface="Times New Roman" panose="02020603050405020304" pitchFamily="18" charset="0"/>
              </a:rPr>
              <a:t>Прогнозирование неналоговых доходов бюджета по доходам от сдачи в аренду имущества, находящегося в муниципальной собственности, по плате за негативное воздействие на окружающую среду, арендной плате за земли, по прочим доходам от оказания платных услуг и компенсации затрат государства, штрафам осуществляется на основании данных администраторов указанных видов доходов.</a:t>
            </a:r>
            <a:endParaRPr lang="ru-RU" sz="1400" i="1"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1000"/>
              </a:spcAft>
            </a:pPr>
            <a:r>
              <a:rPr lang="ru-RU" b="1" dirty="0">
                <a:latin typeface="Calibri" panose="020F0502020204030204" pitchFamily="34" charset="0"/>
                <a:ea typeface="Calibri" panose="020F0502020204030204" pitchFamily="34" charset="0"/>
                <a:cs typeface="Times New Roman" panose="02020603050405020304" pitchFamily="18" charset="0"/>
              </a:rPr>
              <a:t>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Прямоугольник 7"/>
          <p:cNvSpPr/>
          <p:nvPr/>
        </p:nvSpPr>
        <p:spPr>
          <a:xfrm>
            <a:off x="5913885" y="1063789"/>
            <a:ext cx="5810872" cy="2550122"/>
          </a:xfrm>
          <a:prstGeom prst="rect">
            <a:avLst/>
          </a:prstGeom>
        </p:spPr>
        <p:txBody>
          <a:bodyPr wrap="square">
            <a:spAutoFit/>
          </a:bodyPr>
          <a:lstStyle/>
          <a:p>
            <a:pPr algn="ctr">
              <a:lnSpc>
                <a:spcPct val="115000"/>
              </a:lnSpc>
              <a:spcAft>
                <a:spcPts val="1000"/>
              </a:spcAft>
            </a:pPr>
            <a:r>
              <a:rPr lang="ru-RU" sz="1400" b="1" i="1" dirty="0">
                <a:latin typeface="Times New Roman" panose="02020603050405020304" pitchFamily="18" charset="0"/>
                <a:ea typeface="Calibri" panose="020F0502020204030204" pitchFamily="34" charset="0"/>
                <a:cs typeface="Times New Roman" panose="02020603050405020304" pitchFamily="18" charset="0"/>
              </a:rPr>
              <a:t>В бюджеты муниципальных образований будут зачисляться доходы от акцизов на автомобильный и прямогонный бензин, дизельное топливо, моторные масла для дизельных и (или) карбюраторных (</a:t>
            </a:r>
            <a:r>
              <a:rPr lang="ru-RU" sz="1400" b="1" i="1" dirty="0" err="1">
                <a:latin typeface="Times New Roman" panose="02020603050405020304" pitchFamily="18" charset="0"/>
                <a:ea typeface="Calibri" panose="020F0502020204030204" pitchFamily="34" charset="0"/>
                <a:cs typeface="Times New Roman" panose="02020603050405020304" pitchFamily="18" charset="0"/>
              </a:rPr>
              <a:t>инжекторных</a:t>
            </a:r>
            <a:r>
              <a:rPr lang="ru-RU" sz="1400" b="1" i="1" dirty="0">
                <a:latin typeface="Times New Roman" panose="02020603050405020304" pitchFamily="18" charset="0"/>
                <a:ea typeface="Calibri" panose="020F0502020204030204" pitchFamily="34" charset="0"/>
                <a:cs typeface="Times New Roman" panose="02020603050405020304" pitchFamily="18" charset="0"/>
              </a:rPr>
              <a:t>) двигателей, производимые на территории Российской Федерации. Размеры дифференцированных нормативов отчислений устанавливаются исходя из протяженности автомобильных дорог местного значения, находящихся на балансе  соответствующего муниципального образования с учетом видов покрытия дорог – дорог с твердым покрытием и дорог с грунтовым покрытием и применением удельных весов 0,6 и 0,4 соответственно.</a:t>
            </a:r>
            <a:endParaRPr lang="ru-RU" sz="1100" i="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object 2"/>
          <p:cNvSpPr/>
          <p:nvPr/>
        </p:nvSpPr>
        <p:spPr>
          <a:xfrm>
            <a:off x="12113" y="0"/>
            <a:ext cx="12179886" cy="487017"/>
          </a:xfrm>
          <a:prstGeom prst="rect">
            <a:avLst/>
          </a:prstGeom>
          <a:blipFill>
            <a:blip r:embed="rId3" cstate="print"/>
            <a:stretch>
              <a:fillRect/>
            </a:stretch>
          </a:blipFill>
        </p:spPr>
        <p:txBody>
          <a:bodyPr wrap="square" lIns="0" tIns="0" rIns="0" bIns="0" rtlCol="0"/>
          <a:lstStyle/>
          <a:p>
            <a:r>
              <a:rPr lang="ru-RU" sz="2800" b="1" dirty="0"/>
              <a:t>Некоторые особенности планирования доходов</a:t>
            </a:r>
          </a:p>
        </p:txBody>
      </p:sp>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338" y="854765"/>
            <a:ext cx="3137854" cy="2697872"/>
          </a:xfrm>
          <a:prstGeom prst="rect">
            <a:avLst/>
          </a:prstGeom>
          <a:ln>
            <a:noFill/>
          </a:ln>
          <a:effectLst>
            <a:softEdge rad="112500"/>
          </a:effectLst>
        </p:spPr>
      </p:pic>
      <p:sp>
        <p:nvSpPr>
          <p:cNvPr id="7" name="Номер слайда 6"/>
          <p:cNvSpPr>
            <a:spLocks noGrp="1"/>
          </p:cNvSpPr>
          <p:nvPr>
            <p:ph type="sldNum" sz="quarter" idx="7"/>
          </p:nvPr>
        </p:nvSpPr>
        <p:spPr>
          <a:xfrm>
            <a:off x="9353550" y="6549230"/>
            <a:ext cx="2743200" cy="365125"/>
          </a:xfrm>
        </p:spPr>
        <p:txBody>
          <a:bodyPr/>
          <a:lstStyle/>
          <a:p>
            <a:pPr marL="38100">
              <a:lnSpc>
                <a:spcPts val="1240"/>
              </a:lnSpc>
            </a:pPr>
            <a:fld id="{81D60167-4931-47E6-BA6A-407CBD079E47}" type="slidenum">
              <a:rPr lang="ru-RU" smtClean="0"/>
              <a:t>36</a:t>
            </a:fld>
            <a:endParaRPr lang="ru-RU" dirty="0"/>
          </a:p>
        </p:txBody>
      </p:sp>
    </p:spTree>
    <p:extLst>
      <p:ext uri="{BB962C8B-B14F-4D97-AF65-F5344CB8AC3E}">
        <p14:creationId xmlns:p14="http://schemas.microsoft.com/office/powerpoint/2010/main" val="269628725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9009" y="647913"/>
            <a:ext cx="11757217" cy="523220"/>
          </a:xfrm>
          <a:prstGeom prst="rect">
            <a:avLst/>
          </a:prstGeom>
          <a:noFill/>
        </p:spPr>
        <p:txBody>
          <a:bodyPr wrap="square">
            <a:spAutoFit/>
          </a:bodyPr>
          <a:lstStyle/>
          <a:p>
            <a:pPr indent="457200">
              <a:defRPr/>
            </a:pPr>
            <a:r>
              <a:rPr lang="ru-RU" altLang="ru-RU" sz="1400" dirty="0">
                <a:solidFill>
                  <a:prstClr val="black"/>
                </a:solidFill>
              </a:rPr>
              <a:t>Основным налоговым доходом, формирующим бюджет муниципального района, является налог на доходы физических лиц. Таким образом, основными налогоплательщиками, зачисляемых в бюджет муниципального образования, являются налогоплательщики на доходы физических лиц</a:t>
            </a:r>
            <a:r>
              <a:rPr lang="ru-RU" altLang="ru-RU" sz="1400" dirty="0" smtClean="0">
                <a:solidFill>
                  <a:prstClr val="black"/>
                </a:solidFill>
              </a:rPr>
              <a:t>:</a:t>
            </a:r>
            <a:endParaRPr lang="ru-RU" altLang="ru-RU" sz="1400" dirty="0">
              <a:solidFill>
                <a:prstClr val="black"/>
              </a:solidFill>
            </a:endParaRPr>
          </a:p>
        </p:txBody>
      </p:sp>
      <p:pic>
        <p:nvPicPr>
          <p:cNvPr id="128003" name="Picture 2"/>
          <p:cNvPicPr>
            <a:picLocks noChangeAspect="1" noChangeArrowheads="1"/>
          </p:cNvPicPr>
          <p:nvPr/>
        </p:nvPicPr>
        <p:blipFill>
          <a:blip r:embed="rId2" cstate="print"/>
          <a:srcRect/>
          <a:stretch>
            <a:fillRect/>
          </a:stretch>
        </p:blipFill>
        <p:spPr bwMode="auto">
          <a:xfrm>
            <a:off x="289009" y="3933057"/>
            <a:ext cx="5171754" cy="2828280"/>
          </a:xfrm>
          <a:prstGeom prst="rect">
            <a:avLst/>
          </a:prstGeom>
          <a:ln>
            <a:noFill/>
          </a:ln>
          <a:effectLst>
            <a:softEdge rad="112500"/>
          </a:effectLst>
        </p:spPr>
      </p:pic>
      <p:pic>
        <p:nvPicPr>
          <p:cNvPr id="128005" name="Picture 4"/>
          <p:cNvPicPr>
            <a:picLocks noChangeAspect="1" noChangeArrowheads="1"/>
          </p:cNvPicPr>
          <p:nvPr/>
        </p:nvPicPr>
        <p:blipFill>
          <a:blip r:embed="rId3"/>
          <a:srcRect/>
          <a:stretch>
            <a:fillRect/>
          </a:stretch>
        </p:blipFill>
        <p:spPr bwMode="auto">
          <a:xfrm>
            <a:off x="5712242" y="3828516"/>
            <a:ext cx="2833346" cy="2242250"/>
          </a:xfrm>
          <a:prstGeom prst="rect">
            <a:avLst/>
          </a:prstGeom>
          <a:ln>
            <a:noFill/>
          </a:ln>
          <a:effectLst>
            <a:softEdge rad="112500"/>
          </a:effectLst>
        </p:spPr>
      </p:pic>
      <p:pic>
        <p:nvPicPr>
          <p:cNvPr id="3" name="Рисунок 2"/>
          <p:cNvPicPr>
            <a:picLocks noChangeAspect="1"/>
          </p:cNvPicPr>
          <p:nvPr/>
        </p:nvPicPr>
        <p:blipFill>
          <a:blip r:embed="rId4"/>
          <a:stretch>
            <a:fillRect/>
          </a:stretch>
        </p:blipFill>
        <p:spPr>
          <a:xfrm>
            <a:off x="9008882" y="3828516"/>
            <a:ext cx="2989916" cy="2163139"/>
          </a:xfrm>
          <a:prstGeom prst="rect">
            <a:avLst/>
          </a:prstGeom>
        </p:spPr>
      </p:pic>
      <p:sp>
        <p:nvSpPr>
          <p:cNvPr id="7" name="object 2"/>
          <p:cNvSpPr/>
          <p:nvPr/>
        </p:nvSpPr>
        <p:spPr>
          <a:xfrm>
            <a:off x="12114" y="0"/>
            <a:ext cx="12179886" cy="534735"/>
          </a:xfrm>
          <a:prstGeom prst="rect">
            <a:avLst/>
          </a:prstGeom>
          <a:blipFill>
            <a:blip r:embed="rId5" cstate="print"/>
            <a:stretch>
              <a:fillRect/>
            </a:stretch>
          </a:blipFill>
        </p:spPr>
        <p:txBody>
          <a:bodyPr wrap="square" lIns="0" tIns="0" rIns="0" bIns="0" rtlCol="0"/>
          <a:lstStyle/>
          <a:p>
            <a:r>
              <a:rPr lang="ru-RU" sz="2800" i="1" dirty="0">
                <a:solidFill>
                  <a:srgbClr val="5B9BD5"/>
                </a:solidFill>
                <a:effectLst>
                  <a:outerShdw blurRad="38100" dist="38100" dir="2700000" algn="tl">
                    <a:srgbClr val="000000">
                      <a:alpha val="43137"/>
                    </a:srgbClr>
                  </a:outerShdw>
                </a:effectLst>
              </a:rPr>
              <a:t>Основные налогоплательщики </a:t>
            </a:r>
          </a:p>
        </p:txBody>
      </p:sp>
      <p:sp>
        <p:nvSpPr>
          <p:cNvPr id="5" name="Прямоугольник 4"/>
          <p:cNvSpPr/>
          <p:nvPr/>
        </p:nvSpPr>
        <p:spPr>
          <a:xfrm>
            <a:off x="9203820" y="1759856"/>
            <a:ext cx="2600041" cy="1815882"/>
          </a:xfrm>
          <a:prstGeom prst="rect">
            <a:avLst/>
          </a:prstGeom>
        </p:spPr>
        <p:txBody>
          <a:bodyPr wrap="square">
            <a:spAutoFit/>
          </a:bodyPr>
          <a:lstStyle/>
          <a:p>
            <a:pPr marL="285750" indent="285750" algn="ctr">
              <a:buFont typeface="Wingdings" panose="05000000000000000000" pitchFamily="2" charset="2"/>
              <a:buChar char="ü"/>
              <a:defRPr/>
            </a:pPr>
            <a:r>
              <a:rPr lang="ru-RU" sz="1400" dirty="0">
                <a:solidFill>
                  <a:srgbClr val="000000"/>
                </a:solidFill>
              </a:rPr>
              <a:t>ООО </a:t>
            </a:r>
            <a:r>
              <a:rPr lang="ru-RU" sz="1400" dirty="0" smtClean="0">
                <a:solidFill>
                  <a:srgbClr val="000000"/>
                </a:solidFill>
              </a:rPr>
              <a:t>«</a:t>
            </a:r>
            <a:r>
              <a:rPr lang="ru-RU" sz="1400" dirty="0" smtClean="0">
                <a:solidFill>
                  <a:prstClr val="black"/>
                </a:solidFill>
              </a:rPr>
              <a:t>ФОРЭСТ-ЛАЙФ</a:t>
            </a:r>
            <a:r>
              <a:rPr lang="ru-RU" sz="1400" dirty="0" smtClean="0">
                <a:solidFill>
                  <a:srgbClr val="000000"/>
                </a:solidFill>
              </a:rPr>
              <a:t>» - </a:t>
            </a:r>
            <a:r>
              <a:rPr lang="ru-RU" sz="1400" dirty="0">
                <a:solidFill>
                  <a:srgbClr val="000000"/>
                </a:solidFill>
              </a:rPr>
              <a:t>предприятие по </a:t>
            </a:r>
            <a:r>
              <a:rPr lang="ru-RU" sz="1400" dirty="0" smtClean="0">
                <a:solidFill>
                  <a:srgbClr val="000000"/>
                </a:solidFill>
              </a:rPr>
              <a:t>лесозаготовке </a:t>
            </a:r>
            <a:r>
              <a:rPr lang="ru-RU" sz="1400" dirty="0">
                <a:solidFill>
                  <a:srgbClr val="000000"/>
                </a:solidFill>
              </a:rPr>
              <a:t>и лесопереработке, расположенное в Угранском </a:t>
            </a:r>
            <a:r>
              <a:rPr lang="ru-RU" sz="1400" dirty="0" smtClean="0">
                <a:solidFill>
                  <a:srgbClr val="000000"/>
                </a:solidFill>
              </a:rPr>
              <a:t>муниципальном округе </a:t>
            </a:r>
            <a:r>
              <a:rPr lang="ru-RU" sz="1400" dirty="0">
                <a:solidFill>
                  <a:srgbClr val="000000"/>
                </a:solidFill>
              </a:rPr>
              <a:t>Смоленской области</a:t>
            </a:r>
            <a:r>
              <a:rPr lang="ru-RU" sz="1400" dirty="0" smtClean="0">
                <a:solidFill>
                  <a:prstClr val="black"/>
                </a:solidFill>
              </a:rPr>
              <a:t>;</a:t>
            </a:r>
            <a:endParaRPr lang="ru-RU" altLang="ru-RU" sz="1400" dirty="0">
              <a:solidFill>
                <a:prstClr val="black"/>
              </a:solidFill>
            </a:endParaRPr>
          </a:p>
        </p:txBody>
      </p:sp>
      <p:sp>
        <p:nvSpPr>
          <p:cNvPr id="6" name="Прямоугольник 5"/>
          <p:cNvSpPr/>
          <p:nvPr/>
        </p:nvSpPr>
        <p:spPr>
          <a:xfrm>
            <a:off x="5631678" y="1428710"/>
            <a:ext cx="2835604" cy="2246769"/>
          </a:xfrm>
          <a:prstGeom prst="rect">
            <a:avLst/>
          </a:prstGeom>
        </p:spPr>
        <p:txBody>
          <a:bodyPr wrap="square">
            <a:spAutoFit/>
          </a:bodyPr>
          <a:lstStyle/>
          <a:p>
            <a:pPr marL="285750" indent="285750" algn="ctr">
              <a:buFont typeface="Wingdings" panose="05000000000000000000" pitchFamily="2" charset="2"/>
              <a:buChar char="ü"/>
              <a:defRPr/>
            </a:pPr>
            <a:r>
              <a:rPr lang="ru-RU" altLang="ru-RU" sz="1400" dirty="0" smtClean="0">
                <a:solidFill>
                  <a:prstClr val="black"/>
                </a:solidFill>
              </a:rPr>
              <a:t>ПАО «МРСК Центра» - ведущая электросетевая компания России. Компания была основана в 2004 году, в процессе реформирования российской электроэнергетики и разделения энергокомпаний по видам деятельности, их последующей региональной интеграции. </a:t>
            </a:r>
            <a:endParaRPr lang="ru-RU" altLang="ru-RU" sz="1400" dirty="0">
              <a:solidFill>
                <a:prstClr val="black"/>
              </a:solidFill>
            </a:endParaRPr>
          </a:p>
        </p:txBody>
      </p:sp>
      <p:sp>
        <p:nvSpPr>
          <p:cNvPr id="8" name="Прямоугольник 7"/>
          <p:cNvSpPr/>
          <p:nvPr/>
        </p:nvSpPr>
        <p:spPr>
          <a:xfrm>
            <a:off x="-116073" y="1549366"/>
            <a:ext cx="2645628" cy="1815882"/>
          </a:xfrm>
          <a:prstGeom prst="rect">
            <a:avLst/>
          </a:prstGeom>
        </p:spPr>
        <p:txBody>
          <a:bodyPr wrap="square">
            <a:spAutoFit/>
          </a:bodyPr>
          <a:lstStyle/>
          <a:p>
            <a:pPr marL="285750" indent="285750" algn="ctr">
              <a:buFont typeface="Wingdings" panose="05000000000000000000" pitchFamily="2" charset="2"/>
              <a:buChar char="ü"/>
              <a:defRPr/>
            </a:pPr>
            <a:r>
              <a:rPr lang="ru-RU" altLang="ru-RU" sz="1400" dirty="0">
                <a:solidFill>
                  <a:prstClr val="black"/>
                </a:solidFill>
              </a:rPr>
              <a:t>ООО «Угранский карьер» - Основным видом деятельности является «разработка гравийных и песчаных карьеров, добыча глины и каолина» Компания была зарегистрирована в 2006 году</a:t>
            </a:r>
            <a:r>
              <a:rPr lang="ru-RU" altLang="ru-RU" sz="1400" dirty="0" smtClean="0">
                <a:solidFill>
                  <a:prstClr val="black"/>
                </a:solidFill>
              </a:rPr>
              <a:t>.</a:t>
            </a:r>
            <a:endParaRPr lang="ru-RU" altLang="ru-RU" sz="1400" dirty="0">
              <a:solidFill>
                <a:prstClr val="black"/>
              </a:solidFill>
            </a:endParaRPr>
          </a:p>
        </p:txBody>
      </p:sp>
      <p:sp>
        <p:nvSpPr>
          <p:cNvPr id="10" name="Номер слайда 9"/>
          <p:cNvSpPr>
            <a:spLocks noGrp="1"/>
          </p:cNvSpPr>
          <p:nvPr>
            <p:ph type="sldNum" sz="quarter" idx="12"/>
          </p:nvPr>
        </p:nvSpPr>
        <p:spPr>
          <a:xfrm>
            <a:off x="9475695" y="6532111"/>
            <a:ext cx="2743200" cy="365125"/>
          </a:xfrm>
        </p:spPr>
        <p:txBody>
          <a:bodyPr/>
          <a:lstStyle/>
          <a:p>
            <a:fld id="{2E383454-522E-4943-91B6-023101BA01B5}" type="slidenum">
              <a:rPr lang="ru-RU" smtClean="0">
                <a:solidFill>
                  <a:prstClr val="black">
                    <a:tint val="75000"/>
                  </a:prstClr>
                </a:solidFill>
              </a:rPr>
              <a:pPr/>
              <a:t>37</a:t>
            </a:fld>
            <a:endParaRPr lang="ru-RU" dirty="0">
              <a:solidFill>
                <a:prstClr val="black">
                  <a:tint val="75000"/>
                </a:prstClr>
              </a:solidFill>
            </a:endParaRPr>
          </a:p>
        </p:txBody>
      </p:sp>
      <p:sp>
        <p:nvSpPr>
          <p:cNvPr id="2" name="Прямоугольник 1"/>
          <p:cNvSpPr/>
          <p:nvPr/>
        </p:nvSpPr>
        <p:spPr>
          <a:xfrm>
            <a:off x="2409913" y="1549366"/>
            <a:ext cx="2743200" cy="1815882"/>
          </a:xfrm>
          <a:prstGeom prst="rect">
            <a:avLst/>
          </a:prstGeom>
        </p:spPr>
        <p:txBody>
          <a:bodyPr wrap="square">
            <a:spAutoFit/>
          </a:bodyPr>
          <a:lstStyle/>
          <a:p>
            <a:pPr marL="285750" indent="285750" algn="ctr">
              <a:buFont typeface="Wingdings" panose="05000000000000000000" pitchFamily="2" charset="2"/>
              <a:buChar char="ü"/>
              <a:defRPr/>
            </a:pPr>
            <a:r>
              <a:rPr lang="ru-RU" altLang="ru-RU" sz="1400" dirty="0">
                <a:solidFill>
                  <a:prstClr val="black"/>
                </a:solidFill>
              </a:rPr>
              <a:t>ООО </a:t>
            </a:r>
            <a:r>
              <a:rPr lang="ru-RU" altLang="ru-RU" sz="1400" dirty="0" smtClean="0">
                <a:solidFill>
                  <a:prstClr val="black"/>
                </a:solidFill>
              </a:rPr>
              <a:t>«</a:t>
            </a:r>
            <a:r>
              <a:rPr lang="ru-RU" sz="1400" dirty="0" smtClean="0">
                <a:solidFill>
                  <a:prstClr val="black"/>
                </a:solidFill>
              </a:rPr>
              <a:t>Карьер Неруд</a:t>
            </a:r>
            <a:r>
              <a:rPr lang="ru-RU" altLang="ru-RU" sz="1400" dirty="0" smtClean="0">
                <a:solidFill>
                  <a:prstClr val="black"/>
                </a:solidFill>
              </a:rPr>
              <a:t>» </a:t>
            </a:r>
            <a:r>
              <a:rPr lang="ru-RU" altLang="ru-RU" sz="1400" dirty="0">
                <a:solidFill>
                  <a:prstClr val="black"/>
                </a:solidFill>
              </a:rPr>
              <a:t>- Основным видом деятельности является «разработка гравийных и песчаных карьеров, добыча глины и каолина» Компания была зарегистрирована в </a:t>
            </a:r>
            <a:r>
              <a:rPr lang="ru-RU" altLang="ru-RU" sz="1400" dirty="0" smtClean="0">
                <a:solidFill>
                  <a:prstClr val="black"/>
                </a:solidFill>
              </a:rPr>
              <a:t>2019 </a:t>
            </a:r>
            <a:r>
              <a:rPr lang="ru-RU" altLang="ru-RU" sz="1400" dirty="0">
                <a:solidFill>
                  <a:prstClr val="black"/>
                </a:solidFill>
              </a:rPr>
              <a:t>году.</a:t>
            </a:r>
          </a:p>
        </p:txBody>
      </p:sp>
    </p:spTree>
    <p:extLst>
      <p:ext uri="{BB962C8B-B14F-4D97-AF65-F5344CB8AC3E}">
        <p14:creationId xmlns:p14="http://schemas.microsoft.com/office/powerpoint/2010/main" val="213256062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0" y="1"/>
            <a:ext cx="12192000" cy="772199"/>
          </a:xfrm>
          <a:prstGeom prst="rect">
            <a:avLst/>
          </a:prstGeom>
          <a:blipFill>
            <a:blip r:embed="rId2" cstate="print"/>
            <a:stretch>
              <a:fillRect/>
            </a:stretch>
          </a:blipFill>
        </p:spPr>
        <p:txBody>
          <a:bodyPr wrap="square" lIns="0" tIns="0" rIns="0" bIns="0" rtlCol="0"/>
          <a:lstStyle/>
          <a:p>
            <a:pPr algn="ctr"/>
            <a:endParaRPr sz="3200" b="1" dirty="0"/>
          </a:p>
        </p:txBody>
      </p:sp>
      <p:sp>
        <p:nvSpPr>
          <p:cNvPr id="4" name="Прямоугольник 3"/>
          <p:cNvSpPr/>
          <p:nvPr/>
        </p:nvSpPr>
        <p:spPr>
          <a:xfrm>
            <a:off x="0" y="-58797"/>
            <a:ext cx="12058650" cy="830997"/>
          </a:xfrm>
          <a:prstGeom prst="rect">
            <a:avLst/>
          </a:prstGeom>
        </p:spPr>
        <p:txBody>
          <a:bodyPr wrap="square" anchor="b">
            <a:spAutoFit/>
          </a:bodyPr>
          <a:lstStyle/>
          <a:p>
            <a:r>
              <a:rPr lang="ru-RU" sz="2000" b="1" dirty="0" smtClean="0"/>
              <a:t>ОБЪЕМ </a:t>
            </a:r>
            <a:r>
              <a:rPr lang="ru-RU" sz="2000" b="1" dirty="0"/>
              <a:t>И СТРУКТУРА БЕЗВОЗМЕЗДНЫХ </a:t>
            </a:r>
            <a:r>
              <a:rPr lang="ru-RU" sz="2000" b="1" dirty="0" smtClean="0"/>
              <a:t>ПОСТУПЛЕНИЙ </a:t>
            </a:r>
          </a:p>
          <a:p>
            <a:r>
              <a:rPr lang="ru-RU" sz="1400" b="1" dirty="0">
                <a:latin typeface="Bookman Old Style" panose="02050604050505020204" pitchFamily="18" charset="0"/>
              </a:rPr>
              <a:t>Безвозмездные поступления –</a:t>
            </a:r>
            <a:r>
              <a:rPr lang="ru-RU" sz="1400" dirty="0">
                <a:latin typeface="Bookman Old Style" panose="02050604050505020204" pitchFamily="18" charset="0"/>
              </a:rPr>
              <a:t>средства, безвозмездно поступающие в бюджет из другого бюджета в форме дотаций, субсидий, субвенций, иных межбюджетных трансфертов, а также от физических и юридических лиц. </a:t>
            </a:r>
            <a:endParaRPr lang="ru-RU" sz="1400" dirty="0"/>
          </a:p>
        </p:txBody>
      </p:sp>
      <p:pic>
        <p:nvPicPr>
          <p:cNvPr id="11" name="image126.png"/>
          <p:cNvPicPr/>
          <p:nvPr/>
        </p:nvPicPr>
        <p:blipFill>
          <a:blip r:embed="rId3" cstate="print"/>
          <a:stretch>
            <a:fillRect/>
          </a:stretch>
        </p:blipFill>
        <p:spPr>
          <a:xfrm>
            <a:off x="9983083" y="5281572"/>
            <a:ext cx="1807983" cy="1277979"/>
          </a:xfrm>
          <a:prstGeom prst="rect">
            <a:avLst/>
          </a:prstGeom>
          <a:ln>
            <a:noFill/>
          </a:ln>
          <a:effectLst>
            <a:softEdge rad="112500"/>
          </a:effectLst>
        </p:spPr>
      </p:pic>
      <p:sp>
        <p:nvSpPr>
          <p:cNvPr id="6" name="Номер слайда 5"/>
          <p:cNvSpPr>
            <a:spLocks noGrp="1"/>
          </p:cNvSpPr>
          <p:nvPr>
            <p:ph type="sldNum" sz="quarter" idx="12"/>
          </p:nvPr>
        </p:nvSpPr>
        <p:spPr>
          <a:xfrm>
            <a:off x="9448800" y="6559551"/>
            <a:ext cx="2743200" cy="365125"/>
          </a:xfrm>
        </p:spPr>
        <p:txBody>
          <a:bodyPr/>
          <a:lstStyle/>
          <a:p>
            <a:fld id="{2E383454-522E-4943-91B6-023101BA01B5}" type="slidenum">
              <a:rPr lang="ru-RU" smtClean="0"/>
              <a:t>38</a:t>
            </a:fld>
            <a:endParaRPr lang="ru-RU" dirty="0"/>
          </a:p>
        </p:txBody>
      </p:sp>
      <p:pic>
        <p:nvPicPr>
          <p:cNvPr id="2" name="Рисунок 1"/>
          <p:cNvPicPr>
            <a:picLocks noChangeAspect="1"/>
          </p:cNvPicPr>
          <p:nvPr/>
        </p:nvPicPr>
        <p:blipFill>
          <a:blip r:embed="rId4"/>
          <a:stretch>
            <a:fillRect/>
          </a:stretch>
        </p:blipFill>
        <p:spPr>
          <a:xfrm>
            <a:off x="140099" y="830997"/>
            <a:ext cx="11778452" cy="4341077"/>
          </a:xfrm>
          <a:prstGeom prst="rect">
            <a:avLst/>
          </a:prstGeom>
        </p:spPr>
      </p:pic>
    </p:spTree>
    <p:extLst>
      <p:ext uri="{BB962C8B-B14F-4D97-AF65-F5344CB8AC3E}">
        <p14:creationId xmlns:p14="http://schemas.microsoft.com/office/powerpoint/2010/main" val="127963494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0" y="1"/>
            <a:ext cx="12192000" cy="772199"/>
          </a:xfrm>
          <a:prstGeom prst="rect">
            <a:avLst/>
          </a:prstGeom>
          <a:blipFill>
            <a:blip r:embed="rId2" cstate="print"/>
            <a:stretch>
              <a:fillRect/>
            </a:stretch>
          </a:blipFill>
        </p:spPr>
        <p:txBody>
          <a:bodyPr wrap="square" lIns="0" tIns="0" rIns="0" bIns="0" rtlCol="0"/>
          <a:lstStyle/>
          <a:p>
            <a:pPr algn="ctr"/>
            <a:endParaRPr sz="3200" b="1" dirty="0"/>
          </a:p>
        </p:txBody>
      </p:sp>
      <p:sp>
        <p:nvSpPr>
          <p:cNvPr id="4" name="Прямоугольник 3"/>
          <p:cNvSpPr/>
          <p:nvPr/>
        </p:nvSpPr>
        <p:spPr>
          <a:xfrm>
            <a:off x="0" y="-58797"/>
            <a:ext cx="12058650" cy="830997"/>
          </a:xfrm>
          <a:prstGeom prst="rect">
            <a:avLst/>
          </a:prstGeom>
        </p:spPr>
        <p:txBody>
          <a:bodyPr wrap="square" anchor="b">
            <a:spAutoFit/>
          </a:bodyPr>
          <a:lstStyle/>
          <a:p>
            <a:r>
              <a:rPr lang="ru-RU" sz="2000" b="1" dirty="0" smtClean="0"/>
              <a:t>ОБЪЕМ </a:t>
            </a:r>
            <a:r>
              <a:rPr lang="ru-RU" sz="2000" b="1" dirty="0"/>
              <a:t>И СТРУКТУРА БЕЗВОЗМЕЗДНЫХ </a:t>
            </a:r>
            <a:r>
              <a:rPr lang="ru-RU" sz="2000" b="1" dirty="0" smtClean="0"/>
              <a:t>ПОСТУПЛЕНИЙ </a:t>
            </a:r>
          </a:p>
          <a:p>
            <a:r>
              <a:rPr lang="ru-RU" sz="1400" b="1" dirty="0">
                <a:latin typeface="Bookman Old Style" panose="02050604050505020204" pitchFamily="18" charset="0"/>
              </a:rPr>
              <a:t>Безвозмездные поступления –</a:t>
            </a:r>
            <a:r>
              <a:rPr lang="ru-RU" sz="1400" dirty="0">
                <a:latin typeface="Bookman Old Style" panose="02050604050505020204" pitchFamily="18" charset="0"/>
              </a:rPr>
              <a:t>средства, безвозмездно поступающие в бюджет из другого бюджета в форме дотаций, субсидий, субвенций, иных межбюджетных трансфертов, а также от физических и юридических лиц. </a:t>
            </a:r>
            <a:endParaRPr lang="ru-RU" sz="1400" dirty="0"/>
          </a:p>
        </p:txBody>
      </p:sp>
      <p:graphicFrame>
        <p:nvGraphicFramePr>
          <p:cNvPr id="10" name="Диаграмма 9"/>
          <p:cNvGraphicFramePr/>
          <p:nvPr>
            <p:extLst>
              <p:ext uri="{D42A27DB-BD31-4B8C-83A1-F6EECF244321}">
                <p14:modId xmlns:p14="http://schemas.microsoft.com/office/powerpoint/2010/main" val="2688374563"/>
              </p:ext>
            </p:extLst>
          </p:nvPr>
        </p:nvGraphicFramePr>
        <p:xfrm>
          <a:off x="0" y="772200"/>
          <a:ext cx="12125325" cy="5961975"/>
        </p:xfrm>
        <a:graphic>
          <a:graphicData uri="http://schemas.openxmlformats.org/drawingml/2006/chart">
            <c:chart xmlns:c="http://schemas.openxmlformats.org/drawingml/2006/chart" xmlns:r="http://schemas.openxmlformats.org/officeDocument/2006/relationships" r:id="rId3"/>
          </a:graphicData>
        </a:graphic>
      </p:graphicFrame>
      <p:pic>
        <p:nvPicPr>
          <p:cNvPr id="11" name="image126.png"/>
          <p:cNvPicPr/>
          <p:nvPr/>
        </p:nvPicPr>
        <p:blipFill>
          <a:blip r:embed="rId4" cstate="print"/>
          <a:stretch>
            <a:fillRect/>
          </a:stretch>
        </p:blipFill>
        <p:spPr>
          <a:xfrm>
            <a:off x="1392416" y="1063949"/>
            <a:ext cx="1807983" cy="1277979"/>
          </a:xfrm>
          <a:prstGeom prst="rect">
            <a:avLst/>
          </a:prstGeom>
          <a:ln>
            <a:noFill/>
          </a:ln>
          <a:effectLst>
            <a:softEdge rad="112500"/>
          </a:effectLst>
        </p:spPr>
      </p:pic>
      <p:sp>
        <p:nvSpPr>
          <p:cNvPr id="6" name="Номер слайда 5"/>
          <p:cNvSpPr>
            <a:spLocks noGrp="1"/>
          </p:cNvSpPr>
          <p:nvPr>
            <p:ph type="sldNum" sz="quarter" idx="12"/>
          </p:nvPr>
        </p:nvSpPr>
        <p:spPr>
          <a:xfrm>
            <a:off x="9448800" y="6559551"/>
            <a:ext cx="2743200" cy="365125"/>
          </a:xfrm>
        </p:spPr>
        <p:txBody>
          <a:bodyPr/>
          <a:lstStyle/>
          <a:p>
            <a:fld id="{2E383454-522E-4943-91B6-023101BA01B5}" type="slidenum">
              <a:rPr lang="ru-RU" smtClean="0"/>
              <a:t>39</a:t>
            </a:fld>
            <a:endParaRPr lang="ru-RU" dirty="0"/>
          </a:p>
        </p:txBody>
      </p:sp>
    </p:spTree>
    <p:extLst>
      <p:ext uri="{BB962C8B-B14F-4D97-AF65-F5344CB8AC3E}">
        <p14:creationId xmlns:p14="http://schemas.microsoft.com/office/powerpoint/2010/main" val="5097536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905000" cy="6858000"/>
          </a:xfrm>
          <a:custGeom>
            <a:avLst/>
            <a:gdLst/>
            <a:ahLst/>
            <a:cxnLst/>
            <a:rect l="l" t="t" r="r" b="b"/>
            <a:pathLst>
              <a:path w="1905000" h="6858000">
                <a:moveTo>
                  <a:pt x="0" y="6857996"/>
                </a:moveTo>
                <a:lnTo>
                  <a:pt x="1905000" y="6857996"/>
                </a:lnTo>
                <a:lnTo>
                  <a:pt x="1905000" y="0"/>
                </a:lnTo>
                <a:lnTo>
                  <a:pt x="0" y="0"/>
                </a:lnTo>
                <a:lnTo>
                  <a:pt x="0" y="6857996"/>
                </a:lnTo>
                <a:close/>
              </a:path>
            </a:pathLst>
          </a:custGeom>
          <a:solidFill>
            <a:srgbClr val="0055D5"/>
          </a:solidFill>
        </p:spPr>
        <p:txBody>
          <a:bodyPr wrap="square" lIns="0" tIns="0" rIns="0" bIns="0" rtlCol="0"/>
          <a:lstStyle/>
          <a:p>
            <a:endParaRPr/>
          </a:p>
        </p:txBody>
      </p:sp>
      <p:sp>
        <p:nvSpPr>
          <p:cNvPr id="3" name="object 3"/>
          <p:cNvSpPr txBox="1"/>
          <p:nvPr/>
        </p:nvSpPr>
        <p:spPr>
          <a:xfrm>
            <a:off x="722477" y="1432381"/>
            <a:ext cx="647700" cy="3821429"/>
          </a:xfrm>
          <a:prstGeom prst="rect">
            <a:avLst/>
          </a:prstGeom>
        </p:spPr>
        <p:txBody>
          <a:bodyPr vert="vert270" wrap="square" lIns="0" tIns="0" rIns="0" bIns="0" rtlCol="0">
            <a:spAutoFit/>
          </a:bodyPr>
          <a:lstStyle/>
          <a:p>
            <a:pPr marL="12700">
              <a:lnSpc>
                <a:spcPts val="4750"/>
              </a:lnSpc>
            </a:pPr>
            <a:r>
              <a:rPr sz="4900" b="1" spc="-10" dirty="0">
                <a:solidFill>
                  <a:srgbClr val="FFFFFF"/>
                </a:solidFill>
                <a:latin typeface="Calibri"/>
                <a:cs typeface="Calibri"/>
              </a:rPr>
              <a:t>СОДЕРЖАНИЕ</a:t>
            </a:r>
            <a:endParaRPr sz="4900">
              <a:latin typeface="Calibri"/>
              <a:cs typeface="Calibri"/>
            </a:endParaRPr>
          </a:p>
        </p:txBody>
      </p:sp>
      <p:sp>
        <p:nvSpPr>
          <p:cNvPr id="10" name="Номер слайда 9"/>
          <p:cNvSpPr>
            <a:spLocks noGrp="1"/>
          </p:cNvSpPr>
          <p:nvPr>
            <p:ph type="sldNum" sz="quarter" idx="12"/>
          </p:nvPr>
        </p:nvSpPr>
        <p:spPr>
          <a:xfrm>
            <a:off x="9448800" y="6492875"/>
            <a:ext cx="2743200" cy="365125"/>
          </a:xfrm>
        </p:spPr>
        <p:txBody>
          <a:bodyPr/>
          <a:lstStyle/>
          <a:p>
            <a:fld id="{2E383454-522E-4943-91B6-023101BA01B5}" type="slidenum">
              <a:rPr lang="ru-RU" smtClean="0"/>
              <a:t>4</a:t>
            </a:fld>
            <a:endParaRPr lang="ru-RU" dirty="0"/>
          </a:p>
        </p:txBody>
      </p:sp>
      <p:sp>
        <p:nvSpPr>
          <p:cNvPr id="7" name="object 5"/>
          <p:cNvSpPr txBox="1"/>
          <p:nvPr/>
        </p:nvSpPr>
        <p:spPr>
          <a:xfrm>
            <a:off x="2452647" y="151500"/>
            <a:ext cx="7836490" cy="6755054"/>
          </a:xfrm>
          <a:prstGeom prst="rect">
            <a:avLst/>
          </a:prstGeom>
        </p:spPr>
        <p:txBody>
          <a:bodyPr vert="horz" wrap="square" lIns="0" tIns="12065" rIns="0" bIns="0" rtlCol="0">
            <a:spAutoFit/>
          </a:bodyPr>
          <a:lstStyle/>
          <a:p>
            <a:pPr marL="295275" indent="-285750" defTabSz="685800" fontAlgn="auto">
              <a:spcBef>
                <a:spcPts val="4"/>
              </a:spcBef>
              <a:spcAft>
                <a:spcPts val="0"/>
              </a:spcAft>
              <a:buClr>
                <a:schemeClr val="accent1">
                  <a:lumMod val="75000"/>
                </a:schemeClr>
              </a:buClr>
              <a:buFont typeface="Wingdings" panose="05000000000000000000" pitchFamily="2" charset="2"/>
              <a:buChar char="Ø"/>
            </a:pPr>
            <a:r>
              <a:rPr lang="ru-RU" sz="1300" i="1" spc="-4" dirty="0" smtClean="0">
                <a:latin typeface="Calibri "/>
              </a:rPr>
              <a:t>Глоссарий…………………………………………………………………………………………………… .5-13</a:t>
            </a:r>
            <a:endParaRPr lang="ru-RU" sz="1300" i="1" spc="-4" dirty="0">
              <a:latin typeface="Calibri "/>
            </a:endParaRPr>
          </a:p>
          <a:p>
            <a:pPr marL="295275" indent="-285750" defTabSz="685800" fontAlgn="auto">
              <a:spcBef>
                <a:spcPts val="4"/>
              </a:spcBef>
              <a:spcAft>
                <a:spcPts val="0"/>
              </a:spcAft>
              <a:buClr>
                <a:schemeClr val="accent1">
                  <a:lumMod val="75000"/>
                </a:schemeClr>
              </a:buClr>
              <a:buFont typeface="Wingdings" panose="05000000000000000000" pitchFamily="2" charset="2"/>
              <a:buChar char="Ø"/>
            </a:pPr>
            <a:r>
              <a:rPr lang="ru-RU" sz="1300" i="1" spc="-4" dirty="0">
                <a:latin typeface="Calibri "/>
              </a:rPr>
              <a:t>Бюджетная система муниципального района</a:t>
            </a:r>
            <a:r>
              <a:rPr lang="ru-RU" sz="1300" i="1" spc="-4" dirty="0" smtClean="0">
                <a:latin typeface="Calibri "/>
              </a:rPr>
              <a:t>…………………………………………………………..14</a:t>
            </a:r>
            <a:endParaRPr lang="ru-RU" sz="13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spc="-4" dirty="0" smtClean="0">
                <a:latin typeface="Calibri "/>
              </a:rPr>
              <a:t>Участие </a:t>
            </a:r>
            <a:r>
              <a:rPr lang="ru-RU" sz="1300" i="1" spc="-4" dirty="0">
                <a:latin typeface="Calibri "/>
              </a:rPr>
              <a:t>граждан в бюджетном  процессе. . . . . . . . . . </a:t>
            </a:r>
            <a:r>
              <a:rPr lang="ru-RU" sz="1300" i="1" spc="-4" dirty="0" smtClean="0">
                <a:latin typeface="Calibri "/>
              </a:rPr>
              <a:t>……………………………………. </a:t>
            </a:r>
            <a:r>
              <a:rPr lang="ru-RU" sz="1300" i="1" spc="-4" dirty="0">
                <a:latin typeface="Calibri "/>
              </a:rPr>
              <a:t>. . . </a:t>
            </a:r>
            <a:r>
              <a:rPr lang="ru-RU" sz="1300" i="1" spc="-4" dirty="0" smtClean="0">
                <a:latin typeface="Calibri "/>
              </a:rPr>
              <a:t> .. 16-18</a:t>
            </a:r>
            <a:endParaRPr lang="ru-RU" sz="1300" i="1" spc="-4"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spc="-4" dirty="0" smtClean="0">
                <a:latin typeface="Calibri "/>
              </a:rPr>
              <a:t>Бюджетный процесс……………………………………………………………………………………….…15</a:t>
            </a: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spc="-4" dirty="0" smtClean="0">
                <a:latin typeface="Calibri "/>
              </a:rPr>
              <a:t> </a:t>
            </a:r>
            <a:r>
              <a:rPr lang="ru-RU" sz="1300" i="1" dirty="0">
                <a:latin typeface="Calibri "/>
              </a:rPr>
              <a:t>Нормативная  </a:t>
            </a:r>
            <a:r>
              <a:rPr lang="ru-RU" sz="1300" i="1" spc="-5" dirty="0">
                <a:latin typeface="Calibri "/>
              </a:rPr>
              <a:t>база</a:t>
            </a:r>
            <a:r>
              <a:rPr lang="ru-RU" sz="1300" i="1" spc="-90" dirty="0">
                <a:latin typeface="Calibri "/>
              </a:rPr>
              <a:t> </a:t>
            </a:r>
            <a:r>
              <a:rPr lang="ru-RU" sz="1300" i="1" spc="-5" dirty="0">
                <a:latin typeface="Calibri "/>
              </a:rPr>
              <a:t>формирования проекта бюджета</a:t>
            </a:r>
            <a:r>
              <a:rPr lang="ru-RU" sz="1300" i="1" spc="-5" dirty="0" smtClean="0">
                <a:latin typeface="Calibri "/>
              </a:rPr>
              <a:t>………………………………………………..19</a:t>
            </a:r>
            <a:endParaRPr lang="ru-RU" sz="13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dirty="0">
                <a:latin typeface="Calibri "/>
              </a:rPr>
              <a:t>На </a:t>
            </a:r>
            <a:r>
              <a:rPr lang="ru-RU" sz="1300" i="1" spc="-5" dirty="0">
                <a:latin typeface="Calibri "/>
              </a:rPr>
              <a:t>чем  </a:t>
            </a:r>
            <a:r>
              <a:rPr lang="ru-RU" sz="1300" i="1" dirty="0">
                <a:latin typeface="Calibri "/>
              </a:rPr>
              <a:t>осн</a:t>
            </a:r>
            <a:r>
              <a:rPr lang="ru-RU" sz="1300" i="1" spc="-10" dirty="0">
                <a:latin typeface="Calibri "/>
              </a:rPr>
              <a:t>о</a:t>
            </a:r>
            <a:r>
              <a:rPr lang="ru-RU" sz="1300" i="1" dirty="0">
                <a:latin typeface="Calibri "/>
              </a:rPr>
              <a:t>вано </a:t>
            </a:r>
            <a:r>
              <a:rPr lang="ru-RU" sz="1300" i="1" spc="-5" dirty="0">
                <a:latin typeface="Calibri "/>
              </a:rPr>
              <a:t>составление  местного</a:t>
            </a:r>
            <a:r>
              <a:rPr lang="ru-RU" sz="1300" i="1" spc="-95" dirty="0">
                <a:latin typeface="Calibri "/>
              </a:rPr>
              <a:t> </a:t>
            </a:r>
            <a:r>
              <a:rPr lang="ru-RU" sz="1300" i="1" spc="-5" dirty="0">
                <a:latin typeface="Calibri "/>
              </a:rPr>
              <a:t>бюджета</a:t>
            </a:r>
            <a:r>
              <a:rPr lang="ru-RU" sz="1300" i="1" spc="-5" dirty="0" smtClean="0">
                <a:latin typeface="Calibri "/>
              </a:rPr>
              <a:t>………………………………………………..20-21</a:t>
            </a:r>
            <a:endParaRPr lang="ru-RU" sz="13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dirty="0">
                <a:ln w="0"/>
                <a:latin typeface="Calibri "/>
                <a:ea typeface="Calibri" panose="020F0502020204030204" pitchFamily="34" charset="0"/>
              </a:rPr>
              <a:t>Принцип прозрачности (открытости) бюджетной системы РФ</a:t>
            </a:r>
            <a:r>
              <a:rPr lang="ru-RU" sz="1300" i="1" dirty="0" smtClean="0">
                <a:ln w="0"/>
                <a:latin typeface="Calibri "/>
                <a:ea typeface="Calibri" panose="020F0502020204030204" pitchFamily="34" charset="0"/>
              </a:rPr>
              <a:t>……………………………….....</a:t>
            </a:r>
            <a:r>
              <a:rPr lang="ru-RU" sz="1300" i="1" dirty="0" smtClean="0">
                <a:ln w="0"/>
                <a:latin typeface="Calibri "/>
                <a:ea typeface="Calibri" panose="020F0502020204030204" pitchFamily="34" charset="0"/>
              </a:rPr>
              <a:t>22</a:t>
            </a:r>
            <a:endParaRPr lang="ru-RU" sz="1300" i="1" dirty="0">
              <a:ln w="0"/>
              <a:latin typeface="Calibri "/>
              <a:ea typeface="Calibri" panose="020F0502020204030204" pitchFamily="34" charset="0"/>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spc="-5" dirty="0">
                <a:latin typeface="Calibri "/>
              </a:rPr>
              <a:t>Основные параметры </a:t>
            </a:r>
            <a:r>
              <a:rPr lang="ru-RU" sz="1300" i="1" dirty="0">
                <a:latin typeface="Calibri "/>
              </a:rPr>
              <a:t>социально-экономического  </a:t>
            </a:r>
            <a:r>
              <a:rPr lang="ru-RU" sz="1300" i="1" spc="-5" dirty="0">
                <a:latin typeface="Calibri "/>
              </a:rPr>
              <a:t>развития</a:t>
            </a:r>
            <a:r>
              <a:rPr lang="ru-RU" sz="1300" i="1" spc="-5" dirty="0" smtClean="0">
                <a:latin typeface="Calibri "/>
              </a:rPr>
              <a:t>………………………………………..</a:t>
            </a:r>
            <a:r>
              <a:rPr lang="ru-RU" sz="1300" i="1" spc="-5" dirty="0" smtClean="0">
                <a:latin typeface="Calibri "/>
              </a:rPr>
              <a:t>23</a:t>
            </a:r>
            <a:endParaRPr lang="ru-RU" sz="1300" i="1" dirty="0">
              <a:ln w="0"/>
              <a:latin typeface="Calibri "/>
              <a:ea typeface="Calibri" panose="020F0502020204030204" pitchFamily="34" charset="0"/>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dirty="0">
                <a:latin typeface="Calibri "/>
              </a:rPr>
              <a:t>Основные задачи бюджетной и налоговой политики МО</a:t>
            </a:r>
            <a:r>
              <a:rPr lang="ru-RU" sz="1300" i="1" dirty="0" smtClean="0">
                <a:latin typeface="Calibri "/>
              </a:rPr>
              <a:t>……………………………………………..</a:t>
            </a:r>
            <a:r>
              <a:rPr lang="ru-RU" sz="1300" i="1" dirty="0" smtClean="0">
                <a:latin typeface="Calibri "/>
              </a:rPr>
              <a:t>24</a:t>
            </a:r>
            <a:endParaRPr lang="ru-RU" sz="1300" i="1" dirty="0" smtClean="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dirty="0" smtClean="0">
                <a:latin typeface="Calibri "/>
              </a:rPr>
              <a:t>Межбюджетные отношения ……………………..………………………………………………………..</a:t>
            </a:r>
            <a:r>
              <a:rPr lang="ru-RU" sz="1300" i="1" dirty="0" smtClean="0">
                <a:latin typeface="Calibri "/>
              </a:rPr>
              <a:t>25</a:t>
            </a:r>
            <a:endParaRPr lang="ru-RU" sz="13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dirty="0">
                <a:latin typeface="Calibri "/>
              </a:rPr>
              <a:t>Комиссии по увеличению поступления доходов в бюджет</a:t>
            </a:r>
            <a:r>
              <a:rPr lang="ru-RU" sz="1300" i="1" dirty="0" smtClean="0">
                <a:latin typeface="Calibri "/>
              </a:rPr>
              <a:t>…………………………………………...</a:t>
            </a:r>
            <a:r>
              <a:rPr lang="ru-RU" sz="1300" i="1" dirty="0" smtClean="0">
                <a:latin typeface="Calibri "/>
              </a:rPr>
              <a:t>26</a:t>
            </a:r>
            <a:endParaRPr lang="ru-RU" sz="13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dirty="0">
                <a:latin typeface="Calibri "/>
              </a:rPr>
              <a:t>Направления увеличения доходной базы</a:t>
            </a:r>
            <a:r>
              <a:rPr lang="ru-RU" sz="1300" i="1" dirty="0" smtClean="0">
                <a:latin typeface="Calibri "/>
              </a:rPr>
              <a:t>…………………………………………………………………</a:t>
            </a:r>
            <a:r>
              <a:rPr lang="ru-RU" sz="1300" i="1" dirty="0" smtClean="0">
                <a:latin typeface="Calibri "/>
              </a:rPr>
              <a:t>27</a:t>
            </a:r>
            <a:endParaRPr lang="ru-RU" sz="13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spc="-4" dirty="0">
                <a:latin typeface="Calibri "/>
              </a:rPr>
              <a:t>Основные </a:t>
            </a:r>
            <a:r>
              <a:rPr lang="ru-RU" sz="1300" i="1" spc="-8" dirty="0">
                <a:latin typeface="Calibri "/>
              </a:rPr>
              <a:t>характеристики бюджета </a:t>
            </a:r>
            <a:r>
              <a:rPr lang="ru-RU" sz="1300" i="1" spc="-4" dirty="0">
                <a:latin typeface="Calibri "/>
              </a:rPr>
              <a:t>. . . . . . . . . . . . . . . . </a:t>
            </a:r>
            <a:r>
              <a:rPr lang="ru-RU" sz="1300" i="1" spc="-4" dirty="0" smtClean="0">
                <a:latin typeface="Calibri "/>
              </a:rPr>
              <a:t>……………………………………... </a:t>
            </a:r>
            <a:r>
              <a:rPr lang="ru-RU" sz="1300" i="1" spc="-4" dirty="0">
                <a:latin typeface="Calibri "/>
              </a:rPr>
              <a:t>. . .</a:t>
            </a:r>
            <a:r>
              <a:rPr lang="ru-RU" sz="1300" i="1" spc="98" dirty="0">
                <a:latin typeface="Calibri "/>
              </a:rPr>
              <a:t> </a:t>
            </a:r>
            <a:r>
              <a:rPr lang="ru-RU" sz="1300" i="1" spc="98" dirty="0" smtClean="0">
                <a:latin typeface="Calibri "/>
              </a:rPr>
              <a:t>..</a:t>
            </a:r>
            <a:r>
              <a:rPr lang="ru-RU" sz="1300" i="1" spc="4" dirty="0" smtClean="0">
                <a:latin typeface="Calibri "/>
              </a:rPr>
              <a:t>28</a:t>
            </a:r>
            <a:endParaRPr lang="ru-RU" sz="1300" i="1" spc="4"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300" i="1" dirty="0">
                <a:latin typeface="Calibri "/>
              </a:rPr>
              <a:t>Объем и структура налоговых доходов бюджета</a:t>
            </a:r>
            <a:r>
              <a:rPr lang="ru-RU" sz="1300" i="1" dirty="0" smtClean="0">
                <a:latin typeface="Calibri "/>
              </a:rPr>
              <a:t>………...……………………………………….</a:t>
            </a:r>
            <a:r>
              <a:rPr lang="ru-RU" sz="1300" i="1" dirty="0" smtClean="0">
                <a:latin typeface="Calibri "/>
              </a:rPr>
              <a:t>29-30</a:t>
            </a:r>
            <a:endParaRPr lang="ru-RU" sz="1300" i="1" dirty="0" smtClean="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300" i="1" dirty="0" smtClean="0">
                <a:latin typeface="Calibri "/>
              </a:rPr>
              <a:t>Дорожный фонд……………………………………………………………………………………………</a:t>
            </a:r>
            <a:r>
              <a:rPr lang="ru-RU" sz="1300" i="1" dirty="0" smtClean="0">
                <a:latin typeface="Calibri "/>
              </a:rPr>
              <a:t>31-32</a:t>
            </a:r>
            <a:endParaRPr lang="ru-RU" sz="13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300" i="1" dirty="0">
                <a:latin typeface="Calibri "/>
              </a:rPr>
              <a:t>Какие  налоги уплачивают в местный бюджет граждане муниципального образования</a:t>
            </a:r>
            <a:r>
              <a:rPr lang="ru-RU" sz="1300" i="1" dirty="0" smtClean="0">
                <a:latin typeface="Calibri "/>
              </a:rPr>
              <a:t>?........</a:t>
            </a:r>
            <a:r>
              <a:rPr lang="ru-RU" sz="1300" i="1" dirty="0" smtClean="0">
                <a:latin typeface="Calibri "/>
              </a:rPr>
              <a:t>33 </a:t>
            </a:r>
            <a:endParaRPr lang="ru-RU" sz="1300" i="1" dirty="0" smtClean="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300" i="1" dirty="0" smtClean="0">
                <a:latin typeface="Calibri "/>
              </a:rPr>
              <a:t>Нормативы </a:t>
            </a:r>
            <a:r>
              <a:rPr lang="ru-RU" sz="1300" i="1" dirty="0">
                <a:latin typeface="Calibri "/>
              </a:rPr>
              <a:t>зачисления налогов на территории МО</a:t>
            </a:r>
            <a:r>
              <a:rPr lang="ru-RU" sz="1300" i="1" dirty="0" smtClean="0">
                <a:latin typeface="Calibri "/>
              </a:rPr>
              <a:t>………………………………………….…..</a:t>
            </a:r>
            <a:r>
              <a:rPr lang="ru-RU" sz="1300" i="1" dirty="0" smtClean="0">
                <a:latin typeface="Calibri "/>
              </a:rPr>
              <a:t>34-35</a:t>
            </a:r>
            <a:endParaRPr lang="ru-RU" sz="13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300" i="1" dirty="0">
                <a:latin typeface="Calibri "/>
              </a:rPr>
              <a:t>Некоторые особенности планирования доходов</a:t>
            </a:r>
            <a:r>
              <a:rPr lang="ru-RU" sz="1300" i="1" dirty="0" smtClean="0">
                <a:latin typeface="Calibri "/>
              </a:rPr>
              <a:t>………………………………………………...........</a:t>
            </a:r>
            <a:r>
              <a:rPr lang="ru-RU" sz="1300" i="1" dirty="0" smtClean="0">
                <a:latin typeface="Calibri "/>
              </a:rPr>
              <a:t>36</a:t>
            </a:r>
            <a:endParaRPr lang="ru-RU" sz="13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300" i="1" dirty="0">
                <a:latin typeface="Calibri "/>
              </a:rPr>
              <a:t>Основные налогоплательщики </a:t>
            </a:r>
            <a:r>
              <a:rPr lang="ru-RU" sz="1300" i="1" dirty="0" smtClean="0">
                <a:latin typeface="Calibri "/>
              </a:rPr>
              <a:t>…………………………...……………………………………………....</a:t>
            </a:r>
            <a:r>
              <a:rPr lang="ru-RU" sz="1300" i="1" dirty="0" smtClean="0">
                <a:latin typeface="Calibri "/>
              </a:rPr>
              <a:t>37</a:t>
            </a:r>
            <a:endParaRPr lang="ru-RU" sz="13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300" i="1" dirty="0">
                <a:latin typeface="Calibri "/>
              </a:rPr>
              <a:t>Объем и </a:t>
            </a:r>
            <a:r>
              <a:rPr lang="ru-RU" sz="1300" i="1" dirty="0" smtClean="0">
                <a:latin typeface="Calibri "/>
              </a:rPr>
              <a:t>структура безвозмездных поступлений…………………..……………………………..</a:t>
            </a:r>
            <a:r>
              <a:rPr lang="ru-RU" sz="1300" i="1" dirty="0" smtClean="0">
                <a:latin typeface="Calibri "/>
              </a:rPr>
              <a:t>38-39</a:t>
            </a:r>
            <a:endParaRPr lang="ru-RU" sz="1300" i="1" dirty="0" smtClean="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300" i="1" dirty="0" smtClean="0">
                <a:latin typeface="Calibri "/>
              </a:rPr>
              <a:t>Информация </a:t>
            </a:r>
            <a:r>
              <a:rPr lang="ru-RU" sz="1300" i="1" dirty="0">
                <a:latin typeface="Calibri "/>
              </a:rPr>
              <a:t>о доходах и расходах на душу населения</a:t>
            </a:r>
            <a:r>
              <a:rPr lang="ru-RU" sz="1300" i="1" dirty="0" smtClean="0">
                <a:latin typeface="Calibri "/>
              </a:rPr>
              <a:t>……………………………………….............40</a:t>
            </a:r>
            <a:endParaRPr lang="ru-RU" sz="13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altLang="ru-RU" sz="1300" i="1" dirty="0">
                <a:latin typeface="Calibri "/>
              </a:rPr>
              <a:t>Распределение  бюджетных ассигнований по разделам </a:t>
            </a:r>
            <a:r>
              <a:rPr lang="ru-RU" altLang="ru-RU" sz="1300" i="1" dirty="0" smtClean="0">
                <a:latin typeface="Calibri "/>
              </a:rPr>
              <a:t>расходов………………………………….</a:t>
            </a:r>
            <a:r>
              <a:rPr lang="ru-RU" altLang="ru-RU" sz="1300" i="1" dirty="0" smtClean="0">
                <a:latin typeface="Calibri "/>
              </a:rPr>
              <a:t>41</a:t>
            </a:r>
            <a:endParaRPr lang="ru-RU" sz="1300" i="1"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300" i="1" dirty="0">
                <a:latin typeface="Calibri "/>
              </a:rPr>
              <a:t>Объем бюджетных ассигнований по разделам расходов МО</a:t>
            </a:r>
            <a:r>
              <a:rPr lang="ru-RU" sz="1300" i="1" dirty="0" smtClean="0">
                <a:latin typeface="Calibri "/>
              </a:rPr>
              <a:t>……………………… ……………......</a:t>
            </a:r>
            <a:r>
              <a:rPr lang="ru-RU" sz="1300" i="1" dirty="0" smtClean="0">
                <a:latin typeface="Calibri "/>
              </a:rPr>
              <a:t>42</a:t>
            </a:r>
            <a:endParaRPr lang="ru-RU" sz="1300" i="1" dirty="0" smtClean="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300" i="1" dirty="0" smtClean="0">
                <a:latin typeface="Calibri "/>
              </a:rPr>
              <a:t>Плановые показатель расходов бюджета……………………………………………………………</a:t>
            </a:r>
            <a:r>
              <a:rPr lang="ru-RU" sz="1300" i="1" dirty="0" smtClean="0">
                <a:latin typeface="Calibri "/>
              </a:rPr>
              <a:t>43-44</a:t>
            </a:r>
            <a:endParaRPr lang="ru-RU" sz="1300" i="1" dirty="0" smtClean="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300" i="1" dirty="0" smtClean="0">
                <a:latin typeface="Calibri "/>
              </a:rPr>
              <a:t>Структура муниципального долга………………………………………………………………………..</a:t>
            </a:r>
            <a:r>
              <a:rPr lang="ru-RU" sz="1300" i="1" dirty="0" smtClean="0">
                <a:latin typeface="Calibri "/>
              </a:rPr>
              <a:t>45</a:t>
            </a:r>
            <a:endParaRPr lang="ru-RU" sz="1300" i="1"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300" i="1" spc="-5" dirty="0">
                <a:latin typeface="Calibri "/>
              </a:rPr>
              <a:t>Плановые показатели </a:t>
            </a:r>
            <a:r>
              <a:rPr lang="ru-RU" sz="1300" i="1" dirty="0">
                <a:latin typeface="Calibri "/>
              </a:rPr>
              <a:t>расходов муниципальных программ </a:t>
            </a:r>
            <a:r>
              <a:rPr lang="ru-RU" sz="1300" i="1" spc="-5" dirty="0">
                <a:latin typeface="Calibri "/>
              </a:rPr>
              <a:t>бюджета МО</a:t>
            </a:r>
            <a:r>
              <a:rPr lang="ru-RU" sz="1300" i="1" spc="-5" dirty="0" smtClean="0">
                <a:latin typeface="Calibri "/>
              </a:rPr>
              <a:t>…………………… .</a:t>
            </a:r>
            <a:r>
              <a:rPr lang="ru-RU" sz="1300" i="1" spc="-5" dirty="0" smtClean="0">
                <a:latin typeface="Calibri "/>
              </a:rPr>
              <a:t>46-57</a:t>
            </a:r>
            <a:endParaRPr lang="ru-RU" sz="1300" i="1" spc="-5"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altLang="ru-RU" sz="1300" i="1" dirty="0">
                <a:latin typeface="Calibri "/>
                <a:ea typeface="Calibri" panose="020F0502020204030204" pitchFamily="34" charset="0"/>
              </a:rPr>
              <a:t>Расходы бюджета района</a:t>
            </a:r>
            <a:r>
              <a:rPr lang="ru-RU" altLang="ru-RU" sz="1300" i="1" dirty="0" smtClean="0">
                <a:latin typeface="Calibri "/>
                <a:ea typeface="Calibri" panose="020F0502020204030204" pitchFamily="34" charset="0"/>
              </a:rPr>
              <a:t>……………………………………………………………………….………..…</a:t>
            </a:r>
            <a:r>
              <a:rPr lang="ru-RU" altLang="ru-RU" sz="1300" i="1" dirty="0" smtClean="0">
                <a:latin typeface="Calibri "/>
                <a:ea typeface="Calibri" panose="020F0502020204030204" pitchFamily="34" charset="0"/>
              </a:rPr>
              <a:t>58</a:t>
            </a:r>
            <a:endParaRPr lang="ru-RU" altLang="ru-RU" sz="1300" i="1" dirty="0">
              <a:latin typeface="Calibri "/>
              <a:ea typeface="Calibri" panose="020F0502020204030204" pitchFamily="34" charset="0"/>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300" i="1" dirty="0">
                <a:latin typeface="Calibri "/>
              </a:rPr>
              <a:t>Национальные проекты</a:t>
            </a:r>
            <a:r>
              <a:rPr lang="ru-RU" sz="1300" i="1" dirty="0" smtClean="0">
                <a:latin typeface="Calibri "/>
              </a:rPr>
              <a:t>………………………………………………………………………………….59-60</a:t>
            </a: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300" i="1" dirty="0" smtClean="0">
                <a:latin typeface="Calibri "/>
              </a:rPr>
              <a:t>Сведения об объемах бюджетных инвестиций МО………………………………………………  61-66</a:t>
            </a: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300" i="1" dirty="0" smtClean="0">
                <a:latin typeface="Calibri "/>
              </a:rPr>
              <a:t>Структура </a:t>
            </a:r>
            <a:r>
              <a:rPr lang="ru-RU" sz="1300" i="1" dirty="0">
                <a:latin typeface="Calibri "/>
              </a:rPr>
              <a:t>бюджетных ассигнований по разделам расходов </a:t>
            </a:r>
            <a:r>
              <a:rPr lang="ru-RU" sz="1300" i="1" dirty="0" smtClean="0">
                <a:latin typeface="Calibri "/>
              </a:rPr>
              <a:t>………………….........................</a:t>
            </a:r>
            <a:r>
              <a:rPr lang="ru-RU" sz="1300" i="1" dirty="0" smtClean="0">
                <a:latin typeface="Calibri "/>
              </a:rPr>
              <a:t>67-68</a:t>
            </a:r>
            <a:endParaRPr lang="ru-RU" sz="1300" i="1"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300" i="1" spc="-5" dirty="0">
                <a:latin typeface="Calibri "/>
              </a:rPr>
              <a:t>Источники финансирования дефицита </a:t>
            </a:r>
            <a:r>
              <a:rPr lang="ru-RU" sz="1300" i="1" spc="-10" dirty="0">
                <a:latin typeface="Calibri "/>
              </a:rPr>
              <a:t>местного</a:t>
            </a:r>
            <a:r>
              <a:rPr lang="ru-RU" sz="1300" i="1" spc="25" dirty="0">
                <a:latin typeface="Calibri "/>
              </a:rPr>
              <a:t> </a:t>
            </a:r>
            <a:r>
              <a:rPr lang="ru-RU" sz="1300" i="1" spc="-5" dirty="0">
                <a:latin typeface="Calibri "/>
              </a:rPr>
              <a:t>бюджета</a:t>
            </a:r>
            <a:r>
              <a:rPr lang="ru-RU" sz="1300" i="1" spc="-5" dirty="0" smtClean="0">
                <a:latin typeface="Calibri "/>
              </a:rPr>
              <a:t>…………………………………………</a:t>
            </a:r>
            <a:r>
              <a:rPr lang="ru-RU" sz="1300" i="1" spc="-5" dirty="0" smtClean="0">
                <a:latin typeface="Calibri "/>
              </a:rPr>
              <a:t>69</a:t>
            </a:r>
            <a:endParaRPr lang="ru-RU" sz="1300" i="1" dirty="0">
              <a:latin typeface="Calibri "/>
            </a:endParaRPr>
          </a:p>
          <a:p>
            <a:pPr marL="295275" indent="-285750" defTabSz="685800" fontAlgn="auto">
              <a:spcBef>
                <a:spcPts val="4"/>
              </a:spcBef>
              <a:spcAft>
                <a:spcPts val="0"/>
              </a:spcAft>
              <a:buClr>
                <a:schemeClr val="accent1">
                  <a:lumMod val="75000"/>
                </a:schemeClr>
              </a:buClr>
              <a:buFont typeface="Wingdings" panose="05000000000000000000" pitchFamily="2" charset="2"/>
              <a:buChar char="Ø"/>
            </a:pPr>
            <a:r>
              <a:rPr lang="ru-RU" sz="1300" i="1" spc="-4" dirty="0">
                <a:latin typeface="Calibri "/>
              </a:rPr>
              <a:t>Контактная информация . . . . . . . . . . . . . . . . . . . . . . . . . . </a:t>
            </a:r>
            <a:r>
              <a:rPr lang="ru-RU" sz="1300" i="1" spc="-4" dirty="0" smtClean="0">
                <a:latin typeface="Calibri "/>
              </a:rPr>
              <a:t>……………………………………….. </a:t>
            </a:r>
            <a:r>
              <a:rPr lang="ru-RU" sz="1300" i="1" spc="-4" dirty="0">
                <a:latin typeface="Calibri "/>
              </a:rPr>
              <a:t>. . .</a:t>
            </a:r>
            <a:r>
              <a:rPr lang="ru-RU" sz="1300" i="1" spc="49" dirty="0">
                <a:latin typeface="Calibri "/>
              </a:rPr>
              <a:t> </a:t>
            </a:r>
            <a:r>
              <a:rPr lang="ru-RU" sz="1300" i="1" spc="-4" dirty="0" smtClean="0">
                <a:latin typeface="Calibri "/>
              </a:rPr>
              <a:t>70</a:t>
            </a:r>
            <a:endParaRPr lang="ru-RU" sz="1300" i="1" spc="-4" dirty="0">
              <a:latin typeface="Calibri "/>
            </a:endParaRPr>
          </a:p>
        </p:txBody>
      </p:sp>
    </p:spTree>
    <p:extLst>
      <p:ext uri="{BB962C8B-B14F-4D97-AF65-F5344CB8AC3E}">
        <p14:creationId xmlns:p14="http://schemas.microsoft.com/office/powerpoint/2010/main" val="148090756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4" name="object 2"/>
          <p:cNvSpPr/>
          <p:nvPr/>
        </p:nvSpPr>
        <p:spPr>
          <a:xfrm>
            <a:off x="0" y="1"/>
            <a:ext cx="12179886" cy="859722"/>
          </a:xfrm>
          <a:prstGeom prst="rect">
            <a:avLst/>
          </a:prstGeom>
          <a:blipFill>
            <a:blip r:embed="rId2" cstate="print"/>
            <a:stretch>
              <a:fillRect/>
            </a:stretch>
          </a:blipFill>
        </p:spPr>
        <p:txBody>
          <a:bodyPr wrap="square" lIns="0" tIns="0" rIns="0" bIns="0" rtlCol="0"/>
          <a:lstStyle/>
          <a:p>
            <a:r>
              <a:rPr lang="ru-RU" sz="2800" b="1" dirty="0" smtClean="0"/>
              <a:t>ОБЪЕМ ДОХОДОВ Муниципального образования «Угранский район» Смоленской области на 2024 и плановый период 2025-2026 гг.</a:t>
            </a:r>
          </a:p>
          <a:p>
            <a:endParaRPr lang="ru-RU" sz="2800" b="1" dirty="0"/>
          </a:p>
        </p:txBody>
      </p:sp>
      <p:graphicFrame>
        <p:nvGraphicFramePr>
          <p:cNvPr id="6" name="Диаграмма 5"/>
          <p:cNvGraphicFramePr/>
          <p:nvPr>
            <p:extLst>
              <p:ext uri="{D42A27DB-BD31-4B8C-83A1-F6EECF244321}">
                <p14:modId xmlns:p14="http://schemas.microsoft.com/office/powerpoint/2010/main" val="3272938677"/>
              </p:ext>
            </p:extLst>
          </p:nvPr>
        </p:nvGraphicFramePr>
        <p:xfrm>
          <a:off x="0" y="996248"/>
          <a:ext cx="5761330" cy="390788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Диаграмма 7"/>
          <p:cNvGraphicFramePr/>
          <p:nvPr>
            <p:extLst>
              <p:ext uri="{D42A27DB-BD31-4B8C-83A1-F6EECF244321}">
                <p14:modId xmlns:p14="http://schemas.microsoft.com/office/powerpoint/2010/main" val="1549670197"/>
              </p:ext>
            </p:extLst>
          </p:nvPr>
        </p:nvGraphicFramePr>
        <p:xfrm>
          <a:off x="6857747" y="842776"/>
          <a:ext cx="4962525" cy="358359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Диаграмма 8"/>
          <p:cNvGraphicFramePr/>
          <p:nvPr>
            <p:extLst>
              <p:ext uri="{D42A27DB-BD31-4B8C-83A1-F6EECF244321}">
                <p14:modId xmlns:p14="http://schemas.microsoft.com/office/powerpoint/2010/main" val="3350640330"/>
              </p:ext>
            </p:extLst>
          </p:nvPr>
        </p:nvGraphicFramePr>
        <p:xfrm>
          <a:off x="256922" y="3933825"/>
          <a:ext cx="12049379" cy="2924175"/>
        </p:xfrm>
        <a:graphic>
          <a:graphicData uri="http://schemas.openxmlformats.org/drawingml/2006/chart">
            <c:chart xmlns:c="http://schemas.openxmlformats.org/drawingml/2006/chart" xmlns:r="http://schemas.openxmlformats.org/officeDocument/2006/relationships" r:id="rId5"/>
          </a:graphicData>
        </a:graphic>
      </p:graphicFrame>
      <p:sp>
        <p:nvSpPr>
          <p:cNvPr id="5" name="Номер слайда 4"/>
          <p:cNvSpPr>
            <a:spLocks noGrp="1"/>
          </p:cNvSpPr>
          <p:nvPr>
            <p:ph type="sldNum" sz="quarter" idx="12"/>
          </p:nvPr>
        </p:nvSpPr>
        <p:spPr>
          <a:xfrm>
            <a:off x="9393937" y="6492944"/>
            <a:ext cx="2743200" cy="365125"/>
          </a:xfrm>
        </p:spPr>
        <p:txBody>
          <a:bodyPr/>
          <a:lstStyle/>
          <a:p>
            <a:fld id="{2E383454-522E-4943-91B6-023101BA01B5}" type="slidenum">
              <a:rPr lang="ru-RU" smtClean="0"/>
              <a:t>40</a:t>
            </a:fld>
            <a:endParaRPr lang="ru-RU" dirty="0"/>
          </a:p>
        </p:txBody>
      </p:sp>
      <p:graphicFrame>
        <p:nvGraphicFramePr>
          <p:cNvPr id="11" name="Диаграмма 10"/>
          <p:cNvGraphicFramePr/>
          <p:nvPr>
            <p:extLst>
              <p:ext uri="{D42A27DB-BD31-4B8C-83A1-F6EECF244321}">
                <p14:modId xmlns:p14="http://schemas.microsoft.com/office/powerpoint/2010/main" val="4264217910"/>
              </p:ext>
            </p:extLst>
          </p:nvPr>
        </p:nvGraphicFramePr>
        <p:xfrm>
          <a:off x="256922" y="865371"/>
          <a:ext cx="4962525" cy="3583596"/>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3058945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Скругленный прямоугольник 71"/>
          <p:cNvSpPr/>
          <p:nvPr/>
        </p:nvSpPr>
        <p:spPr>
          <a:xfrm>
            <a:off x="9664901" y="5410312"/>
            <a:ext cx="2319776" cy="1388658"/>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71" name="Скругленный прямоугольник 70"/>
          <p:cNvSpPr/>
          <p:nvPr/>
        </p:nvSpPr>
        <p:spPr>
          <a:xfrm>
            <a:off x="9664901" y="4139628"/>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70" name="Скругленный прямоугольник 69"/>
          <p:cNvSpPr/>
          <p:nvPr/>
        </p:nvSpPr>
        <p:spPr>
          <a:xfrm>
            <a:off x="9664901" y="2762165"/>
            <a:ext cx="2319775" cy="1155015"/>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69" name="Скругленный прямоугольник 68"/>
          <p:cNvSpPr/>
          <p:nvPr/>
        </p:nvSpPr>
        <p:spPr>
          <a:xfrm>
            <a:off x="9666005" y="1456632"/>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68" name="Скругленный прямоугольник 67"/>
          <p:cNvSpPr/>
          <p:nvPr/>
        </p:nvSpPr>
        <p:spPr>
          <a:xfrm>
            <a:off x="121794" y="4702350"/>
            <a:ext cx="2421728" cy="1359535"/>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67" name="Скругленный прямоугольник 66"/>
          <p:cNvSpPr/>
          <p:nvPr/>
        </p:nvSpPr>
        <p:spPr>
          <a:xfrm>
            <a:off x="123317" y="3289890"/>
            <a:ext cx="2361121" cy="1233112"/>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66" name="Скругленный прямоугольник 65"/>
          <p:cNvSpPr/>
          <p:nvPr/>
        </p:nvSpPr>
        <p:spPr>
          <a:xfrm>
            <a:off x="123317" y="1744800"/>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pic>
        <p:nvPicPr>
          <p:cNvPr id="34" name="Рисунок 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5796" y="509719"/>
            <a:ext cx="4212912" cy="6059504"/>
          </a:xfrm>
          <a:prstGeom prst="rect">
            <a:avLst/>
          </a:prstGeom>
          <a:ln>
            <a:noFill/>
          </a:ln>
          <a:effectLst>
            <a:softEdge rad="112500"/>
          </a:effectLst>
        </p:spPr>
      </p:pic>
      <p:sp>
        <p:nvSpPr>
          <p:cNvPr id="65" name="Стрелка вправо 64"/>
          <p:cNvSpPr/>
          <p:nvPr/>
        </p:nvSpPr>
        <p:spPr>
          <a:xfrm rot="11419779">
            <a:off x="7594545" y="5425498"/>
            <a:ext cx="2074118" cy="577194"/>
          </a:xfrm>
          <a:prstGeom prst="rightArrow">
            <a:avLst>
              <a:gd name="adj1" fmla="val 50000"/>
              <a:gd name="adj2" fmla="val 163664"/>
            </a:avLst>
          </a:prstGeom>
          <a:gradFill>
            <a:gsLst>
              <a:gs pos="43750">
                <a:srgbClr val="B3C48C"/>
              </a:gs>
              <a:gs pos="37500">
                <a:srgbClr val="BBBA7F"/>
              </a:gs>
              <a:gs pos="25000">
                <a:srgbClr val="CCA665"/>
              </a:gs>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pic>
        <p:nvPicPr>
          <p:cNvPr id="62" name="Рисунок 6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65597" y="5789913"/>
            <a:ext cx="1067282" cy="794257"/>
          </a:xfrm>
          <a:prstGeom prst="rect">
            <a:avLst/>
          </a:prstGeom>
        </p:spPr>
      </p:pic>
      <p:pic>
        <p:nvPicPr>
          <p:cNvPr id="61" name="Рисунок 6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2649" y="2772503"/>
            <a:ext cx="1014833" cy="1258375"/>
          </a:xfrm>
          <a:prstGeom prst="rect">
            <a:avLst/>
          </a:prstGeom>
          <a:ln>
            <a:noFill/>
          </a:ln>
          <a:effectLst>
            <a:softEdge rad="112500"/>
          </a:effectLst>
        </p:spPr>
      </p:pic>
      <p:pic>
        <p:nvPicPr>
          <p:cNvPr id="25" name="Picture 7" descr="чел расх"/>
          <p:cNvPicPr>
            <a:picLocks noChangeAspect="1" noChangeArrowheads="1"/>
          </p:cNvPicPr>
          <p:nvPr/>
        </p:nvPicPr>
        <p:blipFill>
          <a:blip r:embed="rId5"/>
          <a:srcRect/>
          <a:stretch>
            <a:fillRect/>
          </a:stretch>
        </p:blipFill>
        <p:spPr bwMode="auto">
          <a:xfrm>
            <a:off x="10865597" y="4060344"/>
            <a:ext cx="1287682" cy="1303401"/>
          </a:xfrm>
          <a:prstGeom prst="rect">
            <a:avLst/>
          </a:prstGeom>
          <a:ln>
            <a:noFill/>
          </a:ln>
          <a:effectLst>
            <a:softEdge rad="112500"/>
          </a:effectLst>
        </p:spPr>
      </p:pic>
      <p:pic>
        <p:nvPicPr>
          <p:cNvPr id="38" name="Рисунок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721" y="1837006"/>
            <a:ext cx="1283277" cy="850146"/>
          </a:xfrm>
          <a:prstGeom prst="rect">
            <a:avLst/>
          </a:prstGeom>
          <a:ln>
            <a:noFill/>
          </a:ln>
          <a:effectLst>
            <a:softEdge rad="112500"/>
          </a:effectLst>
        </p:spPr>
      </p:pic>
      <p:sp>
        <p:nvSpPr>
          <p:cNvPr id="54" name="Стрелка вправо 53"/>
          <p:cNvSpPr/>
          <p:nvPr/>
        </p:nvSpPr>
        <p:spPr>
          <a:xfrm rot="10800000">
            <a:off x="7638509" y="3281879"/>
            <a:ext cx="1995473" cy="577194"/>
          </a:xfrm>
          <a:prstGeom prst="rightArrow">
            <a:avLst>
              <a:gd name="adj1" fmla="val 50000"/>
              <a:gd name="adj2" fmla="val 163866"/>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48" name="Стрелка вправо 47"/>
          <p:cNvSpPr/>
          <p:nvPr/>
        </p:nvSpPr>
        <p:spPr>
          <a:xfrm rot="21374351">
            <a:off x="2508667" y="3413601"/>
            <a:ext cx="2267093" cy="647055"/>
          </a:xfrm>
          <a:prstGeom prst="rightArrow">
            <a:avLst>
              <a:gd name="adj1" fmla="val 50000"/>
              <a:gd name="adj2" fmla="val 164992"/>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46" name="Стрелка вправо 45"/>
          <p:cNvSpPr/>
          <p:nvPr/>
        </p:nvSpPr>
        <p:spPr>
          <a:xfrm rot="20573572">
            <a:off x="2533438" y="4759590"/>
            <a:ext cx="2529183" cy="656799"/>
          </a:xfrm>
          <a:prstGeom prst="rightArrow">
            <a:avLst>
              <a:gd name="adj1" fmla="val 50000"/>
              <a:gd name="adj2" fmla="val 181719"/>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pic>
        <p:nvPicPr>
          <p:cNvPr id="40" name="Рисунок 39"/>
          <p:cNvPicPr>
            <a:picLocks noChangeAspect="1"/>
          </p:cNvPicPr>
          <p:nvPr/>
        </p:nvPicPr>
        <p:blipFill rotWithShape="1">
          <a:blip r:embed="rId7" cstate="print">
            <a:extLst>
              <a:ext uri="{28A0092B-C50C-407E-A947-70E740481C1C}">
                <a14:useLocalDpi xmlns:a14="http://schemas.microsoft.com/office/drawing/2010/main" val="0"/>
              </a:ext>
            </a:extLst>
          </a:blip>
          <a:srcRect l="26667" r="20555"/>
          <a:stretch/>
        </p:blipFill>
        <p:spPr>
          <a:xfrm>
            <a:off x="1413661" y="3385681"/>
            <a:ext cx="900734" cy="853327"/>
          </a:xfrm>
          <a:prstGeom prst="roundRect">
            <a:avLst>
              <a:gd name="adj" fmla="val 13024"/>
            </a:avLst>
          </a:prstGeom>
          <a:solidFill>
            <a:srgbClr val="FFFFFF">
              <a:shade val="85000"/>
            </a:srgbClr>
          </a:solidFill>
          <a:ln>
            <a:noFill/>
          </a:ln>
          <a:effectLst>
            <a:reflection blurRad="12700" stA="38000" endPos="28000" dist="5000" dir="5400000" sy="-100000" algn="bl" rotWithShape="0"/>
          </a:effectLst>
        </p:spPr>
      </p:pic>
      <p:sp>
        <p:nvSpPr>
          <p:cNvPr id="29" name="object 2"/>
          <p:cNvSpPr/>
          <p:nvPr/>
        </p:nvSpPr>
        <p:spPr>
          <a:xfrm>
            <a:off x="0" y="1"/>
            <a:ext cx="12179886" cy="377934"/>
          </a:xfrm>
          <a:prstGeom prst="rect">
            <a:avLst/>
          </a:prstGeom>
          <a:blipFill>
            <a:blip r:embed="rId8" cstate="print"/>
            <a:stretch>
              <a:fillRect/>
            </a:stretch>
          </a:blipFill>
        </p:spPr>
        <p:txBody>
          <a:bodyPr wrap="square" lIns="0" tIns="0" rIns="0" bIns="0" rtlCol="0"/>
          <a:lstStyle/>
          <a:p>
            <a:endParaRPr lang="ru-RU" sz="2800" b="1" dirty="0"/>
          </a:p>
        </p:txBody>
      </p:sp>
      <p:sp>
        <p:nvSpPr>
          <p:cNvPr id="2" name="object 2"/>
          <p:cNvSpPr txBox="1">
            <a:spLocks noGrp="1"/>
          </p:cNvSpPr>
          <p:nvPr>
            <p:ph type="title"/>
          </p:nvPr>
        </p:nvSpPr>
        <p:spPr>
          <a:xfrm>
            <a:off x="0" y="0"/>
            <a:ext cx="11546580" cy="400622"/>
          </a:xfrm>
          <a:prstGeom prst="rect">
            <a:avLst/>
          </a:prstGeom>
        </p:spPr>
        <p:txBody>
          <a:bodyPr vert="horz" wrap="square" lIns="0" tIns="12700" rIns="0" bIns="0" rtlCol="0" anchor="b">
            <a:spAutoFit/>
          </a:bodyPr>
          <a:lstStyle/>
          <a:p>
            <a:r>
              <a:rPr lang="ru-RU" sz="2800" dirty="0" smtClean="0">
                <a:latin typeface="+mn-lt"/>
              </a:rPr>
              <a:t>ИНФОРМАЦИЯ </a:t>
            </a:r>
            <a:r>
              <a:rPr lang="ru-RU" sz="2800" dirty="0">
                <a:latin typeface="+mn-lt"/>
              </a:rPr>
              <a:t>О ДОХОДАХ И РАСХОДАХ НА ДУШУ НАСЕЛЕНИЯ </a:t>
            </a:r>
            <a:r>
              <a:rPr lang="ru-RU" sz="2800" dirty="0" smtClean="0">
                <a:latin typeface="+mn-lt"/>
              </a:rPr>
              <a:t>в 2024 г.</a:t>
            </a:r>
            <a:endParaRPr sz="2800" i="1" dirty="0">
              <a:latin typeface="+mn-lt"/>
            </a:endParaRPr>
          </a:p>
        </p:txBody>
      </p:sp>
      <p:sp>
        <p:nvSpPr>
          <p:cNvPr id="6" name="object 6"/>
          <p:cNvSpPr txBox="1"/>
          <p:nvPr/>
        </p:nvSpPr>
        <p:spPr>
          <a:xfrm>
            <a:off x="1021398" y="2078084"/>
            <a:ext cx="1807921" cy="443711"/>
          </a:xfrm>
          <a:prstGeom prst="rect">
            <a:avLst/>
          </a:prstGeom>
        </p:spPr>
        <p:txBody>
          <a:bodyPr vert="horz" wrap="square" lIns="0" tIns="12700" rIns="0" bIns="0" rtlCol="0">
            <a:spAutoFit/>
          </a:bodyPr>
          <a:lstStyle/>
          <a:p>
            <a:pPr algn="ctr">
              <a:lnSpc>
                <a:spcPct val="100000"/>
              </a:lnSpc>
              <a:spcBef>
                <a:spcPts val="35"/>
              </a:spcBef>
            </a:pPr>
            <a:endParaRPr sz="2800" dirty="0">
              <a:latin typeface="Calibri"/>
              <a:cs typeface="Calibri"/>
            </a:endParaRPr>
          </a:p>
        </p:txBody>
      </p:sp>
      <p:sp>
        <p:nvSpPr>
          <p:cNvPr id="26" name="Прямоугольник 25"/>
          <p:cNvSpPr/>
          <p:nvPr/>
        </p:nvSpPr>
        <p:spPr>
          <a:xfrm>
            <a:off x="4219633" y="6442068"/>
            <a:ext cx="3895725" cy="369332"/>
          </a:xfrm>
          <a:prstGeom prst="rect">
            <a:avLst/>
          </a:prstGeom>
        </p:spPr>
        <p:txBody>
          <a:bodyPr wrap="square">
            <a:prstTxWarp prst="textPlain">
              <a:avLst/>
            </a:prstTxWarp>
            <a:spAutoFit/>
          </a:bodyPr>
          <a:lstStyle/>
          <a:p>
            <a:r>
              <a:rPr lang="ru-RU" dirty="0" smtClean="0">
                <a:solidFill>
                  <a:srgbClr val="31381C"/>
                </a:solidFill>
                <a:latin typeface="Bookman Old Style" panose="02050604050505020204" pitchFamily="18" charset="0"/>
              </a:rPr>
              <a:t>Численность населения </a:t>
            </a:r>
            <a:r>
              <a:rPr lang="en-US" dirty="0" smtClean="0">
                <a:solidFill>
                  <a:srgbClr val="31381C"/>
                </a:solidFill>
                <a:latin typeface="Bookman Old Style" panose="02050604050505020204" pitchFamily="18" charset="0"/>
              </a:rPr>
              <a:t>6524</a:t>
            </a:r>
            <a:r>
              <a:rPr lang="ru-RU" dirty="0" smtClean="0">
                <a:solidFill>
                  <a:srgbClr val="31381C"/>
                </a:solidFill>
                <a:latin typeface="Bookman Old Style" panose="02050604050505020204" pitchFamily="18" charset="0"/>
              </a:rPr>
              <a:t> </a:t>
            </a:r>
            <a:endParaRPr lang="ru-RU" dirty="0"/>
          </a:p>
        </p:txBody>
      </p:sp>
      <p:sp>
        <p:nvSpPr>
          <p:cNvPr id="30" name="Прямоугольник 29"/>
          <p:cNvSpPr/>
          <p:nvPr/>
        </p:nvSpPr>
        <p:spPr>
          <a:xfrm>
            <a:off x="2543522" y="567939"/>
            <a:ext cx="2582026" cy="917491"/>
          </a:xfrm>
          <a:prstGeom prst="rect">
            <a:avLst/>
          </a:prstGeom>
        </p:spPr>
        <p:txBody>
          <a:bodyPr wrap="square">
            <a:prstTxWarp prst="textPlain">
              <a:avLst/>
            </a:prstTxWarp>
            <a:spAutoFit/>
          </a:bodyPr>
          <a:lstStyle/>
          <a:p>
            <a:r>
              <a:rPr lang="ru-RU" dirty="0" smtClean="0">
                <a:solidFill>
                  <a:srgbClr val="31381C"/>
                </a:solidFill>
                <a:latin typeface="Bookman Old Style" panose="02050604050505020204" pitchFamily="18" charset="0"/>
              </a:rPr>
              <a:t>ДОХОДЫ </a:t>
            </a:r>
            <a:r>
              <a:rPr lang="ru-RU" dirty="0">
                <a:solidFill>
                  <a:srgbClr val="31381C"/>
                </a:solidFill>
                <a:latin typeface="Bookman Old Style" panose="02050604050505020204" pitchFamily="18" charset="0"/>
              </a:rPr>
              <a:t>в </a:t>
            </a:r>
            <a:r>
              <a:rPr lang="ru-RU" dirty="0" smtClean="0">
                <a:solidFill>
                  <a:srgbClr val="31381C"/>
                </a:solidFill>
                <a:latin typeface="Bookman Old Style" panose="02050604050505020204" pitchFamily="18" charset="0"/>
              </a:rPr>
              <a:t>2024 </a:t>
            </a:r>
            <a:r>
              <a:rPr lang="ru-RU" dirty="0">
                <a:solidFill>
                  <a:srgbClr val="31381C"/>
                </a:solidFill>
                <a:latin typeface="Bookman Old Style" panose="02050604050505020204" pitchFamily="18" charset="0"/>
              </a:rPr>
              <a:t>г</a:t>
            </a:r>
            <a:r>
              <a:rPr lang="ru-RU" dirty="0" smtClean="0">
                <a:solidFill>
                  <a:srgbClr val="31381C"/>
                </a:solidFill>
                <a:latin typeface="Bookman Old Style" panose="02050604050505020204" pitchFamily="18" charset="0"/>
              </a:rPr>
              <a:t>.</a:t>
            </a:r>
          </a:p>
          <a:p>
            <a:r>
              <a:rPr lang="ru-RU" b="1" dirty="0" smtClean="0">
                <a:solidFill>
                  <a:srgbClr val="31381C"/>
                </a:solidFill>
                <a:latin typeface="Bookman Old Style" panose="02050604050505020204" pitchFamily="18" charset="0"/>
              </a:rPr>
              <a:t>406241,2</a:t>
            </a:r>
            <a:r>
              <a:rPr lang="ru-RU" dirty="0" smtClean="0">
                <a:solidFill>
                  <a:srgbClr val="31381C"/>
                </a:solidFill>
                <a:latin typeface="Bookman Old Style" panose="02050604050505020204" pitchFamily="18" charset="0"/>
              </a:rPr>
              <a:t> тыс. руб. </a:t>
            </a:r>
            <a:r>
              <a:rPr lang="en-US" b="1" dirty="0" smtClean="0">
                <a:solidFill>
                  <a:srgbClr val="31381C"/>
                </a:solidFill>
                <a:latin typeface="Bookman Old Style" panose="02050604050505020204" pitchFamily="18" charset="0"/>
              </a:rPr>
              <a:t>62,3</a:t>
            </a:r>
            <a:r>
              <a:rPr lang="ru-RU" b="1" dirty="0" smtClean="0">
                <a:solidFill>
                  <a:srgbClr val="31381C"/>
                </a:solidFill>
                <a:latin typeface="Bookman Old Style" panose="02050604050505020204" pitchFamily="18" charset="0"/>
              </a:rPr>
              <a:t> </a:t>
            </a:r>
            <a:r>
              <a:rPr lang="ru-RU" dirty="0">
                <a:solidFill>
                  <a:srgbClr val="31381C"/>
                </a:solidFill>
                <a:latin typeface="Bookman Old Style" panose="02050604050505020204" pitchFamily="18" charset="0"/>
              </a:rPr>
              <a:t>тыс. руб</a:t>
            </a:r>
            <a:r>
              <a:rPr lang="ru-RU" dirty="0" smtClean="0">
                <a:solidFill>
                  <a:srgbClr val="31381C"/>
                </a:solidFill>
                <a:latin typeface="Bookman Old Style" panose="02050604050505020204" pitchFamily="18" charset="0"/>
              </a:rPr>
              <a:t>. </a:t>
            </a:r>
          </a:p>
          <a:p>
            <a:r>
              <a:rPr lang="ru-RU" dirty="0" smtClean="0">
                <a:solidFill>
                  <a:srgbClr val="31381C"/>
                </a:solidFill>
                <a:latin typeface="Bookman Old Style" panose="02050604050505020204" pitchFamily="18" charset="0"/>
              </a:rPr>
              <a:t>на 1 человека</a:t>
            </a:r>
            <a:endParaRPr lang="ru-RU" dirty="0"/>
          </a:p>
        </p:txBody>
      </p:sp>
      <p:sp>
        <p:nvSpPr>
          <p:cNvPr id="31" name="Прямоугольник 30"/>
          <p:cNvSpPr/>
          <p:nvPr/>
        </p:nvSpPr>
        <p:spPr>
          <a:xfrm>
            <a:off x="7457440" y="551124"/>
            <a:ext cx="2627989" cy="820298"/>
          </a:xfrm>
          <a:prstGeom prst="rect">
            <a:avLst/>
          </a:prstGeom>
        </p:spPr>
        <p:txBody>
          <a:bodyPr wrap="square">
            <a:prstTxWarp prst="textPlain">
              <a:avLst/>
            </a:prstTxWarp>
            <a:spAutoFit/>
          </a:bodyPr>
          <a:lstStyle/>
          <a:p>
            <a:r>
              <a:rPr lang="ru-RU" dirty="0" smtClean="0">
                <a:solidFill>
                  <a:srgbClr val="31381C"/>
                </a:solidFill>
                <a:latin typeface="Bookman Old Style" panose="02050604050505020204" pitchFamily="18" charset="0"/>
              </a:rPr>
              <a:t>РАСХОДЫ </a:t>
            </a:r>
            <a:r>
              <a:rPr lang="ru-RU" dirty="0">
                <a:solidFill>
                  <a:srgbClr val="31381C"/>
                </a:solidFill>
                <a:latin typeface="Bookman Old Style" panose="02050604050505020204" pitchFamily="18" charset="0"/>
              </a:rPr>
              <a:t>в </a:t>
            </a:r>
            <a:r>
              <a:rPr lang="ru-RU" dirty="0" smtClean="0">
                <a:solidFill>
                  <a:srgbClr val="31381C"/>
                </a:solidFill>
                <a:latin typeface="Bookman Old Style" panose="02050604050505020204" pitchFamily="18" charset="0"/>
              </a:rPr>
              <a:t>2024 </a:t>
            </a:r>
            <a:r>
              <a:rPr lang="ru-RU" dirty="0">
                <a:solidFill>
                  <a:srgbClr val="31381C"/>
                </a:solidFill>
                <a:latin typeface="Bookman Old Style" panose="02050604050505020204" pitchFamily="18" charset="0"/>
              </a:rPr>
              <a:t>г</a:t>
            </a:r>
            <a:r>
              <a:rPr lang="ru-RU" dirty="0" smtClean="0">
                <a:solidFill>
                  <a:srgbClr val="31381C"/>
                </a:solidFill>
                <a:latin typeface="Bookman Old Style" panose="02050604050505020204" pitchFamily="18" charset="0"/>
              </a:rPr>
              <a:t>.</a:t>
            </a:r>
          </a:p>
          <a:p>
            <a:r>
              <a:rPr lang="ru-RU" b="1" dirty="0" smtClean="0">
                <a:solidFill>
                  <a:srgbClr val="31381C"/>
                </a:solidFill>
                <a:latin typeface="Bookman Old Style" panose="02050604050505020204" pitchFamily="18" charset="0"/>
              </a:rPr>
              <a:t>419843,7</a:t>
            </a:r>
            <a:r>
              <a:rPr lang="ru-RU" dirty="0" smtClean="0">
                <a:solidFill>
                  <a:srgbClr val="31381C"/>
                </a:solidFill>
                <a:latin typeface="Bookman Old Style" panose="02050604050505020204" pitchFamily="18" charset="0"/>
              </a:rPr>
              <a:t> тыс</a:t>
            </a:r>
            <a:r>
              <a:rPr lang="ru-RU" dirty="0">
                <a:solidFill>
                  <a:srgbClr val="31381C"/>
                </a:solidFill>
                <a:latin typeface="Bookman Old Style" panose="02050604050505020204" pitchFamily="18" charset="0"/>
              </a:rPr>
              <a:t>. руб</a:t>
            </a:r>
            <a:r>
              <a:rPr lang="ru-RU" dirty="0" smtClean="0">
                <a:solidFill>
                  <a:srgbClr val="31381C"/>
                </a:solidFill>
                <a:latin typeface="Bookman Old Style" panose="02050604050505020204" pitchFamily="18" charset="0"/>
              </a:rPr>
              <a:t>.</a:t>
            </a:r>
          </a:p>
          <a:p>
            <a:r>
              <a:rPr lang="en-US" b="1" dirty="0" smtClean="0">
                <a:solidFill>
                  <a:srgbClr val="31381C"/>
                </a:solidFill>
                <a:latin typeface="Bookman Old Style" panose="02050604050505020204" pitchFamily="18" charset="0"/>
              </a:rPr>
              <a:t>64,4</a:t>
            </a:r>
            <a:r>
              <a:rPr lang="ru-RU" dirty="0" smtClean="0">
                <a:solidFill>
                  <a:srgbClr val="31381C"/>
                </a:solidFill>
                <a:latin typeface="Bookman Old Style" panose="02050604050505020204" pitchFamily="18" charset="0"/>
              </a:rPr>
              <a:t> тыс. руб. </a:t>
            </a:r>
          </a:p>
          <a:p>
            <a:r>
              <a:rPr lang="ru-RU" dirty="0" smtClean="0">
                <a:solidFill>
                  <a:srgbClr val="31381C"/>
                </a:solidFill>
                <a:latin typeface="Bookman Old Style" panose="02050604050505020204" pitchFamily="18" charset="0"/>
              </a:rPr>
              <a:t>на 1 человека </a:t>
            </a:r>
            <a:endParaRPr lang="ru-RU" dirty="0"/>
          </a:p>
        </p:txBody>
      </p:sp>
      <p:sp>
        <p:nvSpPr>
          <p:cNvPr id="35" name="Прямоугольник 34"/>
          <p:cNvSpPr/>
          <p:nvPr/>
        </p:nvSpPr>
        <p:spPr>
          <a:xfrm>
            <a:off x="-19783" y="1768325"/>
            <a:ext cx="2470548" cy="1169551"/>
          </a:xfrm>
          <a:prstGeom prst="rect">
            <a:avLst/>
          </a:prstGeom>
        </p:spPr>
        <p:txBody>
          <a:bodyPr wrap="square">
            <a:spAutoFit/>
          </a:bodyPr>
          <a:lstStyle/>
          <a:p>
            <a:pPr algn="r"/>
            <a:r>
              <a:rPr lang="ru-RU" sz="1400" b="1" dirty="0">
                <a:solidFill>
                  <a:srgbClr val="000000"/>
                </a:solidFill>
                <a:latin typeface="Bookman Old Style" panose="02050604050505020204" pitchFamily="18" charset="0"/>
              </a:rPr>
              <a:t>61075,4</a:t>
            </a:r>
          </a:p>
          <a:p>
            <a:pPr marR="1620"/>
            <a:r>
              <a:rPr lang="ru-RU" sz="2000" b="1" dirty="0" smtClean="0">
                <a:solidFill>
                  <a:srgbClr val="31381C"/>
                </a:solidFill>
                <a:latin typeface="Bookman Old Style" panose="02050604050505020204" pitchFamily="18" charset="0"/>
              </a:rPr>
              <a:t>            9,4 </a:t>
            </a:r>
            <a:r>
              <a:rPr lang="ru-RU" sz="1200" dirty="0" err="1" smtClean="0">
                <a:solidFill>
                  <a:srgbClr val="31381C"/>
                </a:solidFill>
                <a:latin typeface="Bookman Old Style" panose="02050604050505020204" pitchFamily="18" charset="0"/>
              </a:rPr>
              <a:t>тыс.руб</a:t>
            </a:r>
            <a:r>
              <a:rPr lang="ru-RU" sz="1200" dirty="0" smtClean="0">
                <a:solidFill>
                  <a:srgbClr val="31381C"/>
                </a:solidFill>
                <a:latin typeface="Bookman Old Style" panose="02050604050505020204" pitchFamily="18" charset="0"/>
              </a:rPr>
              <a:t>.</a:t>
            </a:r>
          </a:p>
          <a:p>
            <a:pPr marR="2900" algn="r"/>
            <a:r>
              <a:rPr lang="ru-RU" sz="1200" b="1" dirty="0">
                <a:solidFill>
                  <a:srgbClr val="31381C"/>
                </a:solidFill>
                <a:latin typeface="Bookman Old Style" panose="02050604050505020204" pitchFamily="18" charset="0"/>
              </a:rPr>
              <a:t>7,94</a:t>
            </a:r>
            <a:r>
              <a:rPr lang="ru-RU" sz="1200" dirty="0">
                <a:solidFill>
                  <a:srgbClr val="31381C"/>
                </a:solidFill>
                <a:latin typeface="Bookman Old Style" panose="02050604050505020204" pitchFamily="18" charset="0"/>
              </a:rPr>
              <a:t> тыс. руб. </a:t>
            </a:r>
          </a:p>
          <a:p>
            <a:pPr marR="2900" algn="r"/>
            <a:r>
              <a:rPr lang="ru-RU" sz="1100" b="1" dirty="0">
                <a:solidFill>
                  <a:srgbClr val="31381C"/>
                </a:solidFill>
                <a:latin typeface="Bookman Old Style" panose="02050604050505020204" pitchFamily="18" charset="0"/>
              </a:rPr>
              <a:t>7,88</a:t>
            </a:r>
            <a:r>
              <a:rPr lang="ru-RU" sz="1200" dirty="0">
                <a:solidFill>
                  <a:srgbClr val="31381C"/>
                </a:solidFill>
                <a:latin typeface="Bookman Old Style" panose="02050604050505020204" pitchFamily="18" charset="0"/>
              </a:rPr>
              <a:t> тыс. </a:t>
            </a:r>
            <a:r>
              <a:rPr lang="ru-RU" sz="1200" dirty="0" err="1">
                <a:solidFill>
                  <a:srgbClr val="31381C"/>
                </a:solidFill>
                <a:latin typeface="Bookman Old Style" panose="02050604050505020204" pitchFamily="18" charset="0"/>
              </a:rPr>
              <a:t>руб</a:t>
            </a:r>
            <a:r>
              <a:rPr lang="ru-RU" sz="1200" dirty="0">
                <a:solidFill>
                  <a:srgbClr val="31381C"/>
                </a:solidFill>
                <a:latin typeface="Bookman Old Style" panose="02050604050505020204" pitchFamily="18" charset="0"/>
              </a:rPr>
              <a:t> </a:t>
            </a:r>
            <a:endParaRPr lang="ru-RU" sz="1200" dirty="0">
              <a:solidFill>
                <a:srgbClr val="31381C"/>
              </a:solidFill>
              <a:latin typeface="Bookman Old Style" panose="02050604050505020204" pitchFamily="18" charset="0"/>
            </a:endParaRPr>
          </a:p>
          <a:p>
            <a:pPr marR="3920" algn="r"/>
            <a:r>
              <a:rPr lang="ru-RU" sz="1200" dirty="0">
                <a:solidFill>
                  <a:srgbClr val="31381C"/>
                </a:solidFill>
                <a:latin typeface="Bookman Old Style" panose="02050604050505020204" pitchFamily="18" charset="0"/>
              </a:rPr>
              <a:t>на 1 человека </a:t>
            </a:r>
            <a:endParaRPr lang="ru-RU" sz="1200" dirty="0"/>
          </a:p>
        </p:txBody>
      </p:sp>
      <p:sp>
        <p:nvSpPr>
          <p:cNvPr id="36" name="Прямоугольник 35"/>
          <p:cNvSpPr/>
          <p:nvPr/>
        </p:nvSpPr>
        <p:spPr>
          <a:xfrm>
            <a:off x="146020" y="3225383"/>
            <a:ext cx="1600200" cy="1446550"/>
          </a:xfrm>
          <a:prstGeom prst="rect">
            <a:avLst/>
          </a:prstGeom>
        </p:spPr>
        <p:txBody>
          <a:bodyPr wrap="square">
            <a:spAutoFit/>
          </a:bodyPr>
          <a:lstStyle/>
          <a:p>
            <a:r>
              <a:rPr lang="ru-RU" sz="1400" b="1" dirty="0">
                <a:solidFill>
                  <a:srgbClr val="000000"/>
                </a:solidFill>
                <a:latin typeface="Bookman Old Style" panose="02050604050505020204" pitchFamily="18" charset="0"/>
              </a:rPr>
              <a:t>6129,3</a:t>
            </a:r>
          </a:p>
          <a:p>
            <a:r>
              <a:rPr lang="ru-RU" sz="2000" b="1" dirty="0">
                <a:solidFill>
                  <a:srgbClr val="31381C"/>
                </a:solidFill>
                <a:latin typeface="Bookman Old Style" panose="02050604050505020204" pitchFamily="18" charset="0"/>
              </a:rPr>
              <a:t>0,9 </a:t>
            </a:r>
            <a:r>
              <a:rPr lang="ru-RU" sz="1200" dirty="0" smtClean="0">
                <a:solidFill>
                  <a:srgbClr val="31381C"/>
                </a:solidFill>
                <a:latin typeface="Bookman Old Style" panose="02050604050505020204" pitchFamily="18" charset="0"/>
              </a:rPr>
              <a:t>тыс</a:t>
            </a:r>
            <a:r>
              <a:rPr lang="ru-RU" sz="1200" dirty="0" smtClean="0">
                <a:solidFill>
                  <a:srgbClr val="31381C"/>
                </a:solidFill>
                <a:latin typeface="Bookman Old Style" panose="02050604050505020204" pitchFamily="18" charset="0"/>
              </a:rPr>
              <a:t>. руб</a:t>
            </a:r>
            <a:r>
              <a:rPr lang="ru-RU" sz="1200" dirty="0">
                <a:solidFill>
                  <a:srgbClr val="31381C"/>
                </a:solidFill>
                <a:latin typeface="Bookman Old Style" panose="02050604050505020204" pitchFamily="18" charset="0"/>
              </a:rPr>
              <a:t>. на 1 человека </a:t>
            </a:r>
            <a:endParaRPr lang="ru-RU" sz="1200" dirty="0" smtClean="0">
              <a:solidFill>
                <a:srgbClr val="31381C"/>
              </a:solidFill>
              <a:latin typeface="Bookman Old Style" panose="02050604050505020204" pitchFamily="18" charset="0"/>
            </a:endParaRPr>
          </a:p>
          <a:p>
            <a:r>
              <a:rPr lang="ru-RU" sz="1200" b="1" dirty="0">
                <a:solidFill>
                  <a:srgbClr val="31381C"/>
                </a:solidFill>
                <a:latin typeface="Bookman Old Style" panose="02050604050505020204" pitchFamily="18" charset="0"/>
              </a:rPr>
              <a:t>0,44</a:t>
            </a:r>
            <a:r>
              <a:rPr lang="ru-RU" sz="1400" b="1" dirty="0">
                <a:solidFill>
                  <a:srgbClr val="31381C"/>
                </a:solidFill>
                <a:latin typeface="Bookman Old Style" panose="02050604050505020204" pitchFamily="18" charset="0"/>
              </a:rPr>
              <a:t> </a:t>
            </a:r>
            <a:r>
              <a:rPr lang="ru-RU" sz="1400" dirty="0">
                <a:solidFill>
                  <a:srgbClr val="31381C"/>
                </a:solidFill>
                <a:latin typeface="Bookman Old Style" panose="02050604050505020204" pitchFamily="18" charset="0"/>
              </a:rPr>
              <a:t>тыс. руб. </a:t>
            </a:r>
          </a:p>
          <a:p>
            <a:r>
              <a:rPr lang="ru-RU" sz="1200" b="1" dirty="0">
                <a:solidFill>
                  <a:srgbClr val="31381C"/>
                </a:solidFill>
                <a:latin typeface="Bookman Old Style" panose="02050604050505020204" pitchFamily="18" charset="0"/>
              </a:rPr>
              <a:t>0,43</a:t>
            </a:r>
            <a:r>
              <a:rPr lang="ru-RU" sz="1400" dirty="0">
                <a:solidFill>
                  <a:srgbClr val="31381C"/>
                </a:solidFill>
                <a:latin typeface="Bookman Old Style" panose="02050604050505020204" pitchFamily="18" charset="0"/>
              </a:rPr>
              <a:t> тыс. руб. </a:t>
            </a:r>
          </a:p>
          <a:p>
            <a:endParaRPr lang="ru-RU" sz="1400" dirty="0"/>
          </a:p>
        </p:txBody>
      </p:sp>
      <p:sp>
        <p:nvSpPr>
          <p:cNvPr id="37" name="Прямоугольник 36"/>
          <p:cNvSpPr/>
          <p:nvPr/>
        </p:nvSpPr>
        <p:spPr>
          <a:xfrm>
            <a:off x="117744" y="4647759"/>
            <a:ext cx="2633191" cy="1538883"/>
          </a:xfrm>
          <a:prstGeom prst="rect">
            <a:avLst/>
          </a:prstGeom>
        </p:spPr>
        <p:txBody>
          <a:bodyPr wrap="square">
            <a:spAutoFit/>
          </a:bodyPr>
          <a:lstStyle/>
          <a:p>
            <a:r>
              <a:rPr lang="ru-RU" sz="1400" b="1" dirty="0">
                <a:solidFill>
                  <a:srgbClr val="000000"/>
                </a:solidFill>
                <a:latin typeface="Bookman Old Style" panose="02050604050505020204" pitchFamily="18" charset="0"/>
              </a:rPr>
              <a:t>452688,5</a:t>
            </a:r>
          </a:p>
          <a:p>
            <a:r>
              <a:rPr lang="ru-RU" sz="2000" b="1" dirty="0">
                <a:solidFill>
                  <a:srgbClr val="31381C"/>
                </a:solidFill>
                <a:latin typeface="Bookman Old Style" panose="02050604050505020204" pitchFamily="18" charset="0"/>
              </a:rPr>
              <a:t>73,8</a:t>
            </a:r>
          </a:p>
          <a:p>
            <a:r>
              <a:rPr lang="ru-RU" sz="1200" dirty="0" smtClean="0">
                <a:solidFill>
                  <a:srgbClr val="31381C"/>
                </a:solidFill>
                <a:latin typeface="Bookman Old Style" panose="02050604050505020204" pitchFamily="18" charset="0"/>
              </a:rPr>
              <a:t>тыс</a:t>
            </a:r>
            <a:r>
              <a:rPr lang="ru-RU" sz="1200" dirty="0" smtClean="0">
                <a:solidFill>
                  <a:srgbClr val="31381C"/>
                </a:solidFill>
                <a:latin typeface="Bookman Old Style" panose="02050604050505020204" pitchFamily="18" charset="0"/>
              </a:rPr>
              <a:t>. руб</a:t>
            </a:r>
            <a:r>
              <a:rPr lang="ru-RU" sz="1200" dirty="0" smtClean="0">
                <a:solidFill>
                  <a:srgbClr val="31381C"/>
                </a:solidFill>
                <a:latin typeface="Bookman Old Style" panose="02050604050505020204" pitchFamily="18" charset="0"/>
              </a:rPr>
              <a:t>.</a:t>
            </a:r>
          </a:p>
          <a:p>
            <a:r>
              <a:rPr lang="ru-RU" sz="1100" b="1" dirty="0">
                <a:solidFill>
                  <a:srgbClr val="31381C"/>
                </a:solidFill>
                <a:latin typeface="Bookman Old Style" panose="02050604050505020204" pitchFamily="18" charset="0"/>
              </a:rPr>
              <a:t>34,07</a:t>
            </a:r>
            <a:r>
              <a:rPr lang="ru-RU" sz="1200" dirty="0">
                <a:solidFill>
                  <a:srgbClr val="31381C"/>
                </a:solidFill>
                <a:latin typeface="Bookman Old Style" panose="02050604050505020204" pitchFamily="18" charset="0"/>
              </a:rPr>
              <a:t> тыс. руб. </a:t>
            </a:r>
          </a:p>
          <a:p>
            <a:r>
              <a:rPr lang="ru-RU" sz="1100" b="1" dirty="0">
                <a:solidFill>
                  <a:srgbClr val="31381C"/>
                </a:solidFill>
                <a:latin typeface="Bookman Old Style" panose="02050604050505020204" pitchFamily="18" charset="0"/>
              </a:rPr>
              <a:t>33,02</a:t>
            </a:r>
            <a:r>
              <a:rPr lang="ru-RU" sz="1200" dirty="0">
                <a:solidFill>
                  <a:srgbClr val="31381C"/>
                </a:solidFill>
                <a:latin typeface="Bookman Old Style" panose="02050604050505020204" pitchFamily="18" charset="0"/>
              </a:rPr>
              <a:t> тыс. руб. </a:t>
            </a:r>
          </a:p>
          <a:p>
            <a:r>
              <a:rPr lang="ru-RU" sz="1200" dirty="0">
                <a:solidFill>
                  <a:srgbClr val="31381C"/>
                </a:solidFill>
                <a:latin typeface="Bookman Old Style" panose="02050604050505020204" pitchFamily="18" charset="0"/>
              </a:rPr>
              <a:t>на 1 человека </a:t>
            </a:r>
            <a:endParaRPr lang="ru-RU" sz="1200" dirty="0"/>
          </a:p>
          <a:p>
            <a:r>
              <a:rPr lang="ru-RU" sz="1200" dirty="0" smtClean="0">
                <a:solidFill>
                  <a:srgbClr val="31381C"/>
                </a:solidFill>
                <a:latin typeface="Bookman Old Style" panose="02050604050505020204" pitchFamily="18" charset="0"/>
              </a:rPr>
              <a:t> </a:t>
            </a:r>
            <a:endParaRPr lang="ru-RU" sz="1200" dirty="0"/>
          </a:p>
        </p:txBody>
      </p:sp>
      <p:pic>
        <p:nvPicPr>
          <p:cNvPr id="41" name="Рисунок 40"/>
          <p:cNvPicPr>
            <a:picLocks noChangeAspect="1"/>
          </p:cNvPicPr>
          <p:nvPr/>
        </p:nvPicPr>
        <p:blipFill rotWithShape="1">
          <a:blip r:embed="rId9" cstate="print">
            <a:extLst>
              <a:ext uri="{28A0092B-C50C-407E-A947-70E740481C1C}">
                <a14:useLocalDpi xmlns:a14="http://schemas.microsoft.com/office/drawing/2010/main" val="0"/>
              </a:ext>
            </a:extLst>
          </a:blip>
          <a:srcRect l="17981" t="10938" r="18875" b="13457"/>
          <a:stretch/>
        </p:blipFill>
        <p:spPr>
          <a:xfrm>
            <a:off x="1314826" y="4762678"/>
            <a:ext cx="1181093" cy="1003762"/>
          </a:xfrm>
          <a:prstGeom prst="rect">
            <a:avLst/>
          </a:prstGeom>
          <a:ln>
            <a:noFill/>
          </a:ln>
          <a:effectLst>
            <a:softEdge rad="112500"/>
          </a:effectLst>
        </p:spPr>
      </p:pic>
      <p:sp>
        <p:nvSpPr>
          <p:cNvPr id="45" name="TextBox 44"/>
          <p:cNvSpPr txBox="1"/>
          <p:nvPr/>
        </p:nvSpPr>
        <p:spPr>
          <a:xfrm rot="20542630">
            <a:off x="2814396" y="4944252"/>
            <a:ext cx="2128660" cy="261610"/>
          </a:xfrm>
          <a:prstGeom prst="rect">
            <a:avLst/>
          </a:prstGeom>
          <a:noFill/>
        </p:spPr>
        <p:txBody>
          <a:bodyPr wrap="square" rtlCol="0">
            <a:spAutoFit/>
          </a:bodyPr>
          <a:lstStyle/>
          <a:p>
            <a:r>
              <a:rPr lang="ru-RU" sz="1100" b="1" i="1" dirty="0" smtClean="0"/>
              <a:t>Безвозмездные поступления</a:t>
            </a:r>
            <a:endParaRPr lang="ru-RU" sz="1100" b="1" i="1" dirty="0"/>
          </a:p>
        </p:txBody>
      </p:sp>
      <p:sp>
        <p:nvSpPr>
          <p:cNvPr id="47" name="TextBox 46"/>
          <p:cNvSpPr txBox="1"/>
          <p:nvPr/>
        </p:nvSpPr>
        <p:spPr>
          <a:xfrm rot="21262976">
            <a:off x="2551305" y="3552602"/>
            <a:ext cx="2091002" cy="261610"/>
          </a:xfrm>
          <a:prstGeom prst="rect">
            <a:avLst/>
          </a:prstGeom>
          <a:noFill/>
        </p:spPr>
        <p:txBody>
          <a:bodyPr wrap="square" rtlCol="0">
            <a:spAutoFit/>
          </a:bodyPr>
          <a:lstStyle/>
          <a:p>
            <a:r>
              <a:rPr lang="ru-RU" sz="1100" b="1" i="1" dirty="0" smtClean="0"/>
              <a:t>Не налоговые поступления</a:t>
            </a:r>
            <a:endParaRPr lang="ru-RU" sz="1100" b="1" i="1" dirty="0"/>
          </a:p>
        </p:txBody>
      </p:sp>
      <p:sp>
        <p:nvSpPr>
          <p:cNvPr id="49" name="Стрелка вправо 48"/>
          <p:cNvSpPr/>
          <p:nvPr/>
        </p:nvSpPr>
        <p:spPr>
          <a:xfrm rot="550842">
            <a:off x="2536493" y="2145997"/>
            <a:ext cx="2403796" cy="629084"/>
          </a:xfrm>
          <a:prstGeom prst="rightArrow">
            <a:avLst>
              <a:gd name="adj1" fmla="val 50000"/>
              <a:gd name="adj2" fmla="val 156894"/>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50" name="TextBox 49"/>
          <p:cNvSpPr txBox="1"/>
          <p:nvPr/>
        </p:nvSpPr>
        <p:spPr>
          <a:xfrm rot="557587">
            <a:off x="2810007" y="2288059"/>
            <a:ext cx="1824086" cy="261610"/>
          </a:xfrm>
          <a:prstGeom prst="rect">
            <a:avLst/>
          </a:prstGeom>
          <a:noFill/>
        </p:spPr>
        <p:txBody>
          <a:bodyPr wrap="square" rtlCol="0">
            <a:spAutoFit/>
          </a:bodyPr>
          <a:lstStyle/>
          <a:p>
            <a:r>
              <a:rPr lang="ru-RU" sz="1100" b="1" i="1" dirty="0" smtClean="0"/>
              <a:t> </a:t>
            </a:r>
            <a:r>
              <a:rPr lang="ru-RU" sz="1100" b="1" i="1" dirty="0"/>
              <a:t>Н</a:t>
            </a:r>
            <a:r>
              <a:rPr lang="ru-RU" sz="1100" b="1" i="1" dirty="0" smtClean="0"/>
              <a:t>алоговые поступления</a:t>
            </a:r>
            <a:endParaRPr lang="ru-RU" sz="1100" b="1" i="1" dirty="0"/>
          </a:p>
        </p:txBody>
      </p:sp>
      <p:sp>
        <p:nvSpPr>
          <p:cNvPr id="51" name="Стрелка вправо 50"/>
          <p:cNvSpPr/>
          <p:nvPr/>
        </p:nvSpPr>
        <p:spPr>
          <a:xfrm rot="9931112">
            <a:off x="7239297" y="2234346"/>
            <a:ext cx="2360007" cy="577194"/>
          </a:xfrm>
          <a:prstGeom prst="rightArrow">
            <a:avLst>
              <a:gd name="adj1" fmla="val 50000"/>
              <a:gd name="adj2" fmla="val 187876"/>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52" name="TextBox 51"/>
          <p:cNvSpPr txBox="1"/>
          <p:nvPr/>
        </p:nvSpPr>
        <p:spPr>
          <a:xfrm rot="20740780">
            <a:off x="7498638" y="2381035"/>
            <a:ext cx="1889842" cy="261610"/>
          </a:xfrm>
          <a:prstGeom prst="rect">
            <a:avLst/>
          </a:prstGeom>
          <a:noFill/>
        </p:spPr>
        <p:txBody>
          <a:bodyPr wrap="square" rtlCol="0">
            <a:spAutoFit/>
          </a:bodyPr>
          <a:lstStyle/>
          <a:p>
            <a:r>
              <a:rPr lang="ru-RU" sz="1100" b="1" dirty="0" smtClean="0"/>
              <a:t> </a:t>
            </a:r>
            <a:r>
              <a:rPr lang="ru-RU" sz="1100" b="1" i="1" dirty="0" smtClean="0"/>
              <a:t>Расходы на образование</a:t>
            </a:r>
            <a:endParaRPr lang="ru-RU" sz="1100" b="1" i="1" dirty="0"/>
          </a:p>
        </p:txBody>
      </p:sp>
      <p:sp>
        <p:nvSpPr>
          <p:cNvPr id="53" name="TextBox 52"/>
          <p:cNvSpPr txBox="1"/>
          <p:nvPr/>
        </p:nvSpPr>
        <p:spPr>
          <a:xfrm>
            <a:off x="8028023" y="3425173"/>
            <a:ext cx="1540249" cy="261610"/>
          </a:xfrm>
          <a:prstGeom prst="rect">
            <a:avLst/>
          </a:prstGeom>
          <a:noFill/>
        </p:spPr>
        <p:txBody>
          <a:bodyPr wrap="square" rtlCol="0">
            <a:spAutoFit/>
          </a:bodyPr>
          <a:lstStyle/>
          <a:p>
            <a:r>
              <a:rPr lang="ru-RU" sz="1100" b="1" i="1" dirty="0" smtClean="0"/>
              <a:t>Расходы на культуру</a:t>
            </a:r>
            <a:endParaRPr lang="ru-RU" sz="1100" b="1" i="1" dirty="0"/>
          </a:p>
        </p:txBody>
      </p:sp>
      <p:sp>
        <p:nvSpPr>
          <p:cNvPr id="55" name="Стрелка вправо 54"/>
          <p:cNvSpPr/>
          <p:nvPr/>
        </p:nvSpPr>
        <p:spPr>
          <a:xfrm rot="11225591">
            <a:off x="7315575" y="4308334"/>
            <a:ext cx="2322576" cy="577194"/>
          </a:xfrm>
          <a:prstGeom prst="rightArrow">
            <a:avLst>
              <a:gd name="adj1" fmla="val 50001"/>
              <a:gd name="adj2" fmla="val 205084"/>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56" name="TextBox 55"/>
          <p:cNvSpPr txBox="1"/>
          <p:nvPr/>
        </p:nvSpPr>
        <p:spPr>
          <a:xfrm rot="398487">
            <a:off x="7393939" y="4460529"/>
            <a:ext cx="2410026" cy="261610"/>
          </a:xfrm>
          <a:prstGeom prst="rect">
            <a:avLst/>
          </a:prstGeom>
          <a:noFill/>
        </p:spPr>
        <p:txBody>
          <a:bodyPr wrap="square" rtlCol="0">
            <a:spAutoFit/>
          </a:bodyPr>
          <a:lstStyle/>
          <a:p>
            <a:r>
              <a:rPr lang="ru-RU" sz="1100" b="1" i="1" dirty="0" smtClean="0"/>
              <a:t>Расходы на социальную политику</a:t>
            </a:r>
            <a:endParaRPr lang="ru-RU" sz="1100" b="1" i="1" dirty="0"/>
          </a:p>
        </p:txBody>
      </p:sp>
      <p:sp>
        <p:nvSpPr>
          <p:cNvPr id="57" name="Прямоугольник 56"/>
          <p:cNvSpPr/>
          <p:nvPr/>
        </p:nvSpPr>
        <p:spPr>
          <a:xfrm>
            <a:off x="9711680" y="1412827"/>
            <a:ext cx="1879251" cy="1384995"/>
          </a:xfrm>
          <a:prstGeom prst="rect">
            <a:avLst/>
          </a:prstGeom>
        </p:spPr>
        <p:txBody>
          <a:bodyPr wrap="square">
            <a:spAutoFit/>
          </a:bodyPr>
          <a:lstStyle/>
          <a:p>
            <a:r>
              <a:rPr lang="ru-RU" sz="2000" b="1" dirty="0">
                <a:solidFill>
                  <a:srgbClr val="31381C"/>
                </a:solidFill>
                <a:latin typeface="Bookman Old Style" panose="02050604050505020204" pitchFamily="18" charset="0"/>
              </a:rPr>
              <a:t>173630,3</a:t>
            </a:r>
          </a:p>
          <a:p>
            <a:r>
              <a:rPr lang="ru-RU" sz="2000" b="1" dirty="0">
                <a:solidFill>
                  <a:srgbClr val="31381C"/>
                </a:solidFill>
                <a:latin typeface="Bookman Old Style" panose="02050604050505020204" pitchFamily="18" charset="0"/>
              </a:rPr>
              <a:t>26,6 </a:t>
            </a:r>
            <a:r>
              <a:rPr lang="ru-RU" sz="1100" dirty="0" smtClean="0">
                <a:solidFill>
                  <a:srgbClr val="31381C"/>
                </a:solidFill>
                <a:latin typeface="Bookman Old Style" panose="02050604050505020204" pitchFamily="18" charset="0"/>
              </a:rPr>
              <a:t>тыс</a:t>
            </a:r>
            <a:r>
              <a:rPr lang="ru-RU" sz="1100" dirty="0" smtClean="0">
                <a:solidFill>
                  <a:srgbClr val="31381C"/>
                </a:solidFill>
                <a:latin typeface="Bookman Old Style" panose="02050604050505020204" pitchFamily="18" charset="0"/>
              </a:rPr>
              <a:t>. руб</a:t>
            </a:r>
            <a:r>
              <a:rPr lang="ru-RU" sz="1100" dirty="0">
                <a:solidFill>
                  <a:srgbClr val="31381C"/>
                </a:solidFill>
                <a:latin typeface="Bookman Old Style" panose="02050604050505020204" pitchFamily="18" charset="0"/>
              </a:rPr>
              <a:t>. на 1 человека </a:t>
            </a:r>
            <a:endParaRPr lang="ru-RU" sz="1100" dirty="0" smtClean="0">
              <a:solidFill>
                <a:srgbClr val="31381C"/>
              </a:solidFill>
              <a:latin typeface="Bookman Old Style" panose="02050604050505020204" pitchFamily="18" charset="0"/>
            </a:endParaRPr>
          </a:p>
          <a:p>
            <a:r>
              <a:rPr lang="ru-RU" sz="1100" b="1" dirty="0">
                <a:solidFill>
                  <a:srgbClr val="31381C"/>
                </a:solidFill>
                <a:latin typeface="Bookman Old Style" panose="02050604050505020204" pitchFamily="18" charset="0"/>
              </a:rPr>
              <a:t>19,95</a:t>
            </a:r>
            <a:r>
              <a:rPr lang="ru-RU" sz="1100" dirty="0">
                <a:solidFill>
                  <a:srgbClr val="31381C"/>
                </a:solidFill>
                <a:latin typeface="Bookman Old Style" panose="02050604050505020204" pitchFamily="18" charset="0"/>
              </a:rPr>
              <a:t> тыс. руб.</a:t>
            </a:r>
          </a:p>
          <a:p>
            <a:r>
              <a:rPr lang="ru-RU" sz="1100" b="1" dirty="0">
                <a:solidFill>
                  <a:srgbClr val="31381C"/>
                </a:solidFill>
                <a:latin typeface="Bookman Old Style" panose="02050604050505020204" pitchFamily="18" charset="0"/>
              </a:rPr>
              <a:t>19,50</a:t>
            </a:r>
            <a:r>
              <a:rPr lang="ru-RU" sz="1100" dirty="0">
                <a:solidFill>
                  <a:srgbClr val="31381C"/>
                </a:solidFill>
                <a:latin typeface="Bookman Old Style" panose="02050604050505020204" pitchFamily="18" charset="0"/>
              </a:rPr>
              <a:t> тыс. руб. </a:t>
            </a:r>
          </a:p>
          <a:p>
            <a:r>
              <a:rPr lang="ru-RU" sz="1100" dirty="0">
                <a:solidFill>
                  <a:srgbClr val="31381C"/>
                </a:solidFill>
                <a:latin typeface="Bookman Old Style" panose="02050604050505020204" pitchFamily="18" charset="0"/>
              </a:rPr>
              <a:t> </a:t>
            </a:r>
            <a:endParaRPr lang="ru-RU" sz="1100" dirty="0"/>
          </a:p>
        </p:txBody>
      </p:sp>
      <p:sp>
        <p:nvSpPr>
          <p:cNvPr id="58" name="Прямоугольник 57"/>
          <p:cNvSpPr/>
          <p:nvPr/>
        </p:nvSpPr>
        <p:spPr>
          <a:xfrm>
            <a:off x="10120065" y="2723863"/>
            <a:ext cx="1815524" cy="1231106"/>
          </a:xfrm>
          <a:prstGeom prst="rect">
            <a:avLst/>
          </a:prstGeom>
        </p:spPr>
        <p:txBody>
          <a:bodyPr wrap="square">
            <a:spAutoFit/>
          </a:bodyPr>
          <a:lstStyle/>
          <a:p>
            <a:pPr algn="r"/>
            <a:r>
              <a:rPr lang="ru-RU" sz="2000" b="1" dirty="0" smtClean="0">
                <a:solidFill>
                  <a:srgbClr val="31381C"/>
                </a:solidFill>
                <a:latin typeface="Bookman Old Style" panose="02050604050505020204" pitchFamily="18" charset="0"/>
              </a:rPr>
              <a:t>     </a:t>
            </a:r>
            <a:r>
              <a:rPr lang="ru-RU" sz="2000" b="1" dirty="0" smtClean="0">
                <a:solidFill>
                  <a:srgbClr val="31381C"/>
                </a:solidFill>
                <a:latin typeface="Bookman Old Style" panose="02050604050505020204" pitchFamily="18" charset="0"/>
              </a:rPr>
              <a:t> </a:t>
            </a:r>
            <a:r>
              <a:rPr lang="ru-RU" sz="2000" b="1" dirty="0">
                <a:solidFill>
                  <a:srgbClr val="31381C"/>
                </a:solidFill>
                <a:latin typeface="Bookman Old Style" panose="02050604050505020204" pitchFamily="18" charset="0"/>
              </a:rPr>
              <a:t>55361,3</a:t>
            </a:r>
          </a:p>
          <a:p>
            <a:r>
              <a:rPr lang="ru-RU" sz="2000" b="1" dirty="0" smtClean="0">
                <a:solidFill>
                  <a:srgbClr val="31381C"/>
                </a:solidFill>
                <a:latin typeface="Bookman Old Style" panose="02050604050505020204" pitchFamily="18" charset="0"/>
              </a:rPr>
              <a:t>     8,4</a:t>
            </a:r>
            <a:r>
              <a:rPr lang="ru-RU" sz="1100" dirty="0" smtClean="0">
                <a:solidFill>
                  <a:srgbClr val="31381C"/>
                </a:solidFill>
                <a:latin typeface="Bookman Old Style" panose="02050604050505020204" pitchFamily="18" charset="0"/>
              </a:rPr>
              <a:t>. руб. </a:t>
            </a:r>
          </a:p>
          <a:p>
            <a:pPr algn="ctr"/>
            <a:r>
              <a:rPr lang="ru-RU" sz="1100" b="1" dirty="0" smtClean="0">
                <a:solidFill>
                  <a:srgbClr val="31381C"/>
                </a:solidFill>
                <a:latin typeface="Bookman Old Style" panose="02050604050505020204" pitchFamily="18" charset="0"/>
              </a:rPr>
              <a:t>6,40</a:t>
            </a:r>
            <a:r>
              <a:rPr lang="ru-RU" sz="1100" dirty="0" smtClean="0">
                <a:solidFill>
                  <a:srgbClr val="31381C"/>
                </a:solidFill>
                <a:latin typeface="Bookman Old Style" panose="02050604050505020204" pitchFamily="18" charset="0"/>
              </a:rPr>
              <a:t> </a:t>
            </a:r>
            <a:r>
              <a:rPr lang="ru-RU" sz="1100" dirty="0">
                <a:solidFill>
                  <a:srgbClr val="31381C"/>
                </a:solidFill>
                <a:latin typeface="Bookman Old Style" panose="02050604050505020204" pitchFamily="18" charset="0"/>
              </a:rPr>
              <a:t>тыс. руб. </a:t>
            </a:r>
          </a:p>
          <a:p>
            <a:pPr algn="ctr"/>
            <a:r>
              <a:rPr lang="ru-RU" sz="1100" b="1" dirty="0">
                <a:solidFill>
                  <a:srgbClr val="31381C"/>
                </a:solidFill>
                <a:latin typeface="Bookman Old Style" panose="02050604050505020204" pitchFamily="18" charset="0"/>
              </a:rPr>
              <a:t>60,8 </a:t>
            </a:r>
            <a:r>
              <a:rPr lang="ru-RU" sz="1100" dirty="0">
                <a:solidFill>
                  <a:srgbClr val="31381C"/>
                </a:solidFill>
                <a:latin typeface="Bookman Old Style" panose="02050604050505020204" pitchFamily="18" charset="0"/>
              </a:rPr>
              <a:t>тыс. руб. </a:t>
            </a:r>
            <a:endParaRPr lang="ru-RU" sz="1100" b="1" dirty="0">
              <a:solidFill>
                <a:srgbClr val="31381C"/>
              </a:solidFill>
              <a:latin typeface="Bookman Old Style" panose="02050604050505020204" pitchFamily="18" charset="0"/>
            </a:endParaRPr>
          </a:p>
          <a:p>
            <a:pPr algn="ctr"/>
            <a:r>
              <a:rPr lang="ru-RU" sz="1200" dirty="0">
                <a:solidFill>
                  <a:srgbClr val="31381C"/>
                </a:solidFill>
                <a:latin typeface="Bookman Old Style" panose="02050604050505020204" pitchFamily="18" charset="0"/>
              </a:rPr>
              <a:t>на 1 человека </a:t>
            </a:r>
            <a:endParaRPr lang="ru-RU" sz="1200" dirty="0"/>
          </a:p>
        </p:txBody>
      </p:sp>
      <p:sp>
        <p:nvSpPr>
          <p:cNvPr id="59" name="Прямоугольник 58"/>
          <p:cNvSpPr/>
          <p:nvPr/>
        </p:nvSpPr>
        <p:spPr>
          <a:xfrm>
            <a:off x="9763046" y="4134311"/>
            <a:ext cx="1544625" cy="1215717"/>
          </a:xfrm>
          <a:prstGeom prst="rect">
            <a:avLst/>
          </a:prstGeom>
        </p:spPr>
        <p:txBody>
          <a:bodyPr wrap="square">
            <a:spAutoFit/>
          </a:bodyPr>
          <a:lstStyle/>
          <a:p>
            <a:r>
              <a:rPr lang="ru-RU" sz="2000" b="1" dirty="0">
                <a:solidFill>
                  <a:srgbClr val="31381C"/>
                </a:solidFill>
                <a:latin typeface="Bookman Old Style" panose="02050604050505020204" pitchFamily="18" charset="0"/>
              </a:rPr>
              <a:t>37356,9</a:t>
            </a:r>
          </a:p>
          <a:p>
            <a:r>
              <a:rPr lang="ru-RU" sz="2000" b="1" dirty="0">
                <a:solidFill>
                  <a:srgbClr val="31381C"/>
                </a:solidFill>
                <a:latin typeface="Bookman Old Style" panose="02050604050505020204" pitchFamily="18" charset="0"/>
              </a:rPr>
              <a:t>5,7 </a:t>
            </a:r>
            <a:r>
              <a:rPr lang="ru-RU" sz="1100" dirty="0" smtClean="0">
                <a:solidFill>
                  <a:srgbClr val="31381C"/>
                </a:solidFill>
                <a:latin typeface="Bookman Old Style" panose="02050604050505020204" pitchFamily="18" charset="0"/>
              </a:rPr>
              <a:t>тыс</a:t>
            </a:r>
            <a:r>
              <a:rPr lang="ru-RU" sz="1100" dirty="0" smtClean="0">
                <a:solidFill>
                  <a:srgbClr val="31381C"/>
                </a:solidFill>
                <a:latin typeface="Bookman Old Style" panose="02050604050505020204" pitchFamily="18" charset="0"/>
              </a:rPr>
              <a:t>. руб</a:t>
            </a:r>
            <a:r>
              <a:rPr lang="ru-RU" sz="1100" dirty="0">
                <a:solidFill>
                  <a:srgbClr val="31381C"/>
                </a:solidFill>
                <a:latin typeface="Bookman Old Style" panose="02050604050505020204" pitchFamily="18" charset="0"/>
              </a:rPr>
              <a:t>. </a:t>
            </a:r>
            <a:endParaRPr lang="ru-RU" sz="1100" dirty="0" smtClean="0">
              <a:solidFill>
                <a:srgbClr val="31381C"/>
              </a:solidFill>
              <a:latin typeface="Bookman Old Style" panose="02050604050505020204" pitchFamily="18" charset="0"/>
            </a:endParaRPr>
          </a:p>
          <a:p>
            <a:r>
              <a:rPr lang="ru-RU" sz="1100" b="1" dirty="0">
                <a:solidFill>
                  <a:srgbClr val="31381C"/>
                </a:solidFill>
                <a:latin typeface="Bookman Old Style" panose="02050604050505020204" pitchFamily="18" charset="0"/>
              </a:rPr>
              <a:t>0,35</a:t>
            </a:r>
            <a:r>
              <a:rPr lang="ru-RU" sz="1100" dirty="0">
                <a:solidFill>
                  <a:srgbClr val="31381C"/>
                </a:solidFill>
                <a:latin typeface="Bookman Old Style" panose="02050604050505020204" pitchFamily="18" charset="0"/>
              </a:rPr>
              <a:t> тыс. руб.</a:t>
            </a:r>
          </a:p>
          <a:p>
            <a:r>
              <a:rPr lang="ru-RU" sz="1100" b="1" dirty="0">
                <a:solidFill>
                  <a:srgbClr val="31381C"/>
                </a:solidFill>
                <a:latin typeface="Bookman Old Style" panose="02050604050505020204" pitchFamily="18" charset="0"/>
              </a:rPr>
              <a:t>0,34</a:t>
            </a:r>
            <a:r>
              <a:rPr lang="ru-RU" sz="1100" dirty="0">
                <a:solidFill>
                  <a:srgbClr val="31381C"/>
                </a:solidFill>
                <a:latin typeface="Bookman Old Style" panose="02050604050505020204" pitchFamily="18" charset="0"/>
              </a:rPr>
              <a:t> тыс. руб.</a:t>
            </a:r>
          </a:p>
          <a:p>
            <a:r>
              <a:rPr lang="ru-RU" sz="1100" dirty="0" smtClean="0">
                <a:solidFill>
                  <a:srgbClr val="31381C"/>
                </a:solidFill>
                <a:latin typeface="Bookman Old Style" panose="02050604050505020204" pitchFamily="18" charset="0"/>
              </a:rPr>
              <a:t>на </a:t>
            </a:r>
            <a:r>
              <a:rPr lang="ru-RU" sz="1100" dirty="0">
                <a:solidFill>
                  <a:srgbClr val="31381C"/>
                </a:solidFill>
                <a:latin typeface="Bookman Old Style" panose="02050604050505020204" pitchFamily="18" charset="0"/>
              </a:rPr>
              <a:t>1 человека </a:t>
            </a:r>
            <a:endParaRPr lang="ru-RU" sz="1400" dirty="0"/>
          </a:p>
        </p:txBody>
      </p:sp>
      <p:pic>
        <p:nvPicPr>
          <p:cNvPr id="60" name="Picture 8" descr="образов"/>
          <p:cNvPicPr>
            <a:picLocks noChangeAspect="1" noChangeArrowheads="1"/>
          </p:cNvPicPr>
          <p:nvPr/>
        </p:nvPicPr>
        <p:blipFill>
          <a:blip r:embed="rId10" cstate="print"/>
          <a:srcRect/>
          <a:stretch>
            <a:fillRect/>
          </a:stretch>
        </p:blipFill>
        <p:spPr bwMode="auto">
          <a:xfrm>
            <a:off x="10904743" y="1518929"/>
            <a:ext cx="942432" cy="1042574"/>
          </a:xfrm>
          <a:prstGeom prst="rect">
            <a:avLst/>
          </a:prstGeom>
          <a:ln>
            <a:noFill/>
          </a:ln>
          <a:effectLst>
            <a:softEdge rad="112500"/>
          </a:effectLst>
        </p:spPr>
      </p:pic>
      <p:sp>
        <p:nvSpPr>
          <p:cNvPr id="63" name="Прямоугольник 62"/>
          <p:cNvSpPr/>
          <p:nvPr/>
        </p:nvSpPr>
        <p:spPr>
          <a:xfrm>
            <a:off x="9742747" y="5382117"/>
            <a:ext cx="2202786" cy="1477328"/>
          </a:xfrm>
          <a:prstGeom prst="rect">
            <a:avLst/>
          </a:prstGeom>
        </p:spPr>
        <p:txBody>
          <a:bodyPr wrap="square">
            <a:spAutoFit/>
          </a:bodyPr>
          <a:lstStyle/>
          <a:p>
            <a:r>
              <a:rPr lang="ru-RU" sz="2000" b="1" dirty="0">
                <a:solidFill>
                  <a:srgbClr val="31381C"/>
                </a:solidFill>
                <a:latin typeface="Bookman Old Style" panose="02050604050505020204" pitchFamily="18" charset="0"/>
              </a:rPr>
              <a:t>82549,9</a:t>
            </a:r>
          </a:p>
          <a:p>
            <a:r>
              <a:rPr lang="ru-RU" sz="2000" b="1" dirty="0" smtClean="0">
                <a:solidFill>
                  <a:srgbClr val="31381C"/>
                </a:solidFill>
                <a:latin typeface="Bookman Old Style" panose="02050604050505020204" pitchFamily="18" charset="0"/>
              </a:rPr>
              <a:t>12,6 </a:t>
            </a:r>
            <a:r>
              <a:rPr lang="ru-RU" sz="1200" b="1" dirty="0">
                <a:solidFill>
                  <a:srgbClr val="31381C"/>
                </a:solidFill>
                <a:latin typeface="Bookman Old Style" panose="02050604050505020204" pitchFamily="18" charset="0"/>
              </a:rPr>
              <a:t>84761,7</a:t>
            </a:r>
          </a:p>
          <a:p>
            <a:r>
              <a:rPr lang="ru-RU" sz="1200" b="1" dirty="0" smtClean="0">
                <a:solidFill>
                  <a:srgbClr val="31381C"/>
                </a:solidFill>
                <a:latin typeface="Bookman Old Style" panose="02050604050505020204" pitchFamily="18" charset="0"/>
              </a:rPr>
              <a:t>12,99</a:t>
            </a:r>
            <a:r>
              <a:rPr lang="ru-RU" sz="1200" dirty="0" smtClean="0">
                <a:solidFill>
                  <a:srgbClr val="31381C"/>
                </a:solidFill>
                <a:latin typeface="Bookman Old Style" panose="02050604050505020204" pitchFamily="18" charset="0"/>
              </a:rPr>
              <a:t>тыс</a:t>
            </a:r>
            <a:r>
              <a:rPr lang="ru-RU" sz="1200" dirty="0" smtClean="0">
                <a:solidFill>
                  <a:srgbClr val="31381C"/>
                </a:solidFill>
                <a:latin typeface="Bookman Old Style" panose="02050604050505020204" pitchFamily="18" charset="0"/>
              </a:rPr>
              <a:t>. руб</a:t>
            </a:r>
            <a:r>
              <a:rPr lang="ru-RU" sz="1200" dirty="0">
                <a:solidFill>
                  <a:srgbClr val="31381C"/>
                </a:solidFill>
                <a:latin typeface="Bookman Old Style" panose="02050604050505020204" pitchFamily="18" charset="0"/>
              </a:rPr>
              <a:t>. </a:t>
            </a:r>
            <a:endParaRPr lang="ru-RU" sz="1200" dirty="0" smtClean="0">
              <a:solidFill>
                <a:srgbClr val="31381C"/>
              </a:solidFill>
              <a:latin typeface="Bookman Old Style" panose="02050604050505020204" pitchFamily="18" charset="0"/>
            </a:endParaRPr>
          </a:p>
          <a:p>
            <a:r>
              <a:rPr lang="ru-RU" sz="1200" b="1" dirty="0">
                <a:solidFill>
                  <a:srgbClr val="31381C"/>
                </a:solidFill>
                <a:latin typeface="Bookman Old Style" panose="02050604050505020204" pitchFamily="18" charset="0"/>
              </a:rPr>
              <a:t>0,05</a:t>
            </a:r>
            <a:r>
              <a:rPr lang="ru-RU" sz="1200" dirty="0">
                <a:solidFill>
                  <a:srgbClr val="31381C"/>
                </a:solidFill>
                <a:latin typeface="Bookman Old Style" panose="02050604050505020204" pitchFamily="18" charset="0"/>
              </a:rPr>
              <a:t> тыс. руб. </a:t>
            </a:r>
          </a:p>
          <a:p>
            <a:r>
              <a:rPr lang="ru-RU" sz="1200" b="1" dirty="0">
                <a:solidFill>
                  <a:srgbClr val="31381C"/>
                </a:solidFill>
                <a:latin typeface="Bookman Old Style" panose="02050604050505020204" pitchFamily="18" charset="0"/>
              </a:rPr>
              <a:t>0,05</a:t>
            </a:r>
            <a:r>
              <a:rPr lang="ru-RU" sz="1200" dirty="0">
                <a:solidFill>
                  <a:srgbClr val="31381C"/>
                </a:solidFill>
                <a:latin typeface="Bookman Old Style" panose="02050604050505020204" pitchFamily="18" charset="0"/>
              </a:rPr>
              <a:t> тыс. руб. </a:t>
            </a:r>
          </a:p>
          <a:p>
            <a:r>
              <a:rPr lang="ru-RU" sz="1400" dirty="0">
                <a:solidFill>
                  <a:srgbClr val="31381C"/>
                </a:solidFill>
                <a:latin typeface="Bookman Old Style" panose="02050604050505020204" pitchFamily="18" charset="0"/>
              </a:rPr>
              <a:t>на 1 человека </a:t>
            </a:r>
            <a:endParaRPr lang="ru-RU" sz="1400" dirty="0"/>
          </a:p>
        </p:txBody>
      </p:sp>
      <p:sp>
        <p:nvSpPr>
          <p:cNvPr id="64" name="TextBox 63"/>
          <p:cNvSpPr txBox="1"/>
          <p:nvPr/>
        </p:nvSpPr>
        <p:spPr>
          <a:xfrm rot="773776">
            <a:off x="7940865" y="5629912"/>
            <a:ext cx="1556210" cy="261610"/>
          </a:xfrm>
          <a:prstGeom prst="rect">
            <a:avLst/>
          </a:prstGeom>
          <a:noFill/>
        </p:spPr>
        <p:txBody>
          <a:bodyPr wrap="square" rtlCol="0">
            <a:spAutoFit/>
          </a:bodyPr>
          <a:lstStyle/>
          <a:p>
            <a:r>
              <a:rPr lang="ru-RU" sz="1100" b="1" i="1" dirty="0" smtClean="0"/>
              <a:t>Расходы на спорт</a:t>
            </a:r>
            <a:endParaRPr lang="ru-RU" sz="1100" b="1" i="1" dirty="0"/>
          </a:p>
        </p:txBody>
      </p:sp>
      <p:sp>
        <p:nvSpPr>
          <p:cNvPr id="4" name="Номер слайда 3"/>
          <p:cNvSpPr>
            <a:spLocks noGrp="1"/>
          </p:cNvSpPr>
          <p:nvPr>
            <p:ph type="sldNum" sz="quarter" idx="7"/>
          </p:nvPr>
        </p:nvSpPr>
        <p:spPr>
          <a:xfrm>
            <a:off x="11700837" y="6569223"/>
            <a:ext cx="464084" cy="365125"/>
          </a:xfrm>
        </p:spPr>
        <p:txBody>
          <a:bodyPr/>
          <a:lstStyle/>
          <a:p>
            <a:pPr marL="38100">
              <a:lnSpc>
                <a:spcPts val="1240"/>
              </a:lnSpc>
            </a:pPr>
            <a:fld id="{81D60167-4931-47E6-BA6A-407CBD079E47}" type="slidenum">
              <a:rPr lang="ru-RU" smtClean="0"/>
              <a:t>41</a:t>
            </a:fld>
            <a:endParaRPr lang="ru-RU" dirty="0"/>
          </a:p>
        </p:txBody>
      </p:sp>
      <p:sp>
        <p:nvSpPr>
          <p:cNvPr id="3" name="Прямоугольник 2"/>
          <p:cNvSpPr/>
          <p:nvPr/>
        </p:nvSpPr>
        <p:spPr>
          <a:xfrm>
            <a:off x="136165" y="373207"/>
            <a:ext cx="2348273" cy="1354217"/>
          </a:xfrm>
          <a:prstGeom prst="rect">
            <a:avLst/>
          </a:prstGeom>
        </p:spPr>
        <p:txBody>
          <a:bodyPr wrap="square">
            <a:spAutoFit/>
          </a:bodyPr>
          <a:lstStyle/>
          <a:p>
            <a:pPr algn="just"/>
            <a:r>
              <a:rPr lang="ru-RU" sz="1600" dirty="0">
                <a:solidFill>
                  <a:srgbClr val="31381C"/>
                </a:solidFill>
                <a:latin typeface="Bookman Old Style" panose="02050604050505020204" pitchFamily="18" charset="0"/>
              </a:rPr>
              <a:t>ДОХОДЫ </a:t>
            </a:r>
          </a:p>
          <a:p>
            <a:pPr algn="just"/>
            <a:r>
              <a:rPr lang="ru-RU" sz="1600" dirty="0">
                <a:solidFill>
                  <a:srgbClr val="31381C"/>
                </a:solidFill>
                <a:latin typeface="Bookman Old Style" panose="02050604050505020204" pitchFamily="18" charset="0"/>
              </a:rPr>
              <a:t>в 2025- 2026г.</a:t>
            </a:r>
          </a:p>
          <a:p>
            <a:pPr algn="just"/>
            <a:r>
              <a:rPr lang="ru-RU" sz="1600" b="1" dirty="0">
                <a:solidFill>
                  <a:srgbClr val="31381C"/>
                </a:solidFill>
                <a:latin typeface="Bookman Old Style" panose="02050604050505020204" pitchFamily="18" charset="0"/>
              </a:rPr>
              <a:t>40,37</a:t>
            </a:r>
            <a:r>
              <a:rPr lang="ru-RU" sz="1600" dirty="0">
                <a:solidFill>
                  <a:srgbClr val="31381C"/>
                </a:solidFill>
                <a:latin typeface="Bookman Old Style" panose="02050604050505020204" pitchFamily="18" charset="0"/>
              </a:rPr>
              <a:t>тыс. руб.</a:t>
            </a:r>
          </a:p>
          <a:p>
            <a:pPr algn="just"/>
            <a:r>
              <a:rPr lang="ru-RU" sz="1600" b="1" dirty="0">
                <a:solidFill>
                  <a:srgbClr val="31381C"/>
                </a:solidFill>
                <a:latin typeface="Bookman Old Style" panose="02050604050505020204" pitchFamily="18" charset="0"/>
              </a:rPr>
              <a:t>41,2</a:t>
            </a:r>
            <a:r>
              <a:rPr lang="ru-RU" sz="1600" dirty="0">
                <a:solidFill>
                  <a:srgbClr val="31381C"/>
                </a:solidFill>
                <a:latin typeface="Bookman Old Style" panose="02050604050505020204" pitchFamily="18" charset="0"/>
              </a:rPr>
              <a:t>тыс. </a:t>
            </a:r>
            <a:r>
              <a:rPr lang="ru-RU" sz="1600" dirty="0" err="1">
                <a:solidFill>
                  <a:srgbClr val="31381C"/>
                </a:solidFill>
                <a:latin typeface="Bookman Old Style" panose="02050604050505020204" pitchFamily="18" charset="0"/>
              </a:rPr>
              <a:t>руб</a:t>
            </a:r>
            <a:r>
              <a:rPr lang="ru-RU" sz="1600" dirty="0">
                <a:solidFill>
                  <a:srgbClr val="31381C"/>
                </a:solidFill>
                <a:latin typeface="Bookman Old Style" panose="02050604050505020204" pitchFamily="18" charset="0"/>
              </a:rPr>
              <a:t> </a:t>
            </a:r>
          </a:p>
          <a:p>
            <a:pPr algn="just"/>
            <a:r>
              <a:rPr lang="ru-RU" sz="1600" dirty="0">
                <a:solidFill>
                  <a:srgbClr val="31381C"/>
                </a:solidFill>
                <a:latin typeface="Bookman Old Style" panose="02050604050505020204" pitchFamily="18" charset="0"/>
              </a:rPr>
              <a:t>на 1 человека </a:t>
            </a:r>
            <a:endParaRPr lang="ru-RU" sz="1600" dirty="0"/>
          </a:p>
        </p:txBody>
      </p:sp>
      <p:sp>
        <p:nvSpPr>
          <p:cNvPr id="5" name="Прямоугольник 4"/>
          <p:cNvSpPr/>
          <p:nvPr/>
        </p:nvSpPr>
        <p:spPr>
          <a:xfrm>
            <a:off x="9168359" y="294484"/>
            <a:ext cx="2958003" cy="1261884"/>
          </a:xfrm>
          <a:prstGeom prst="rect">
            <a:avLst/>
          </a:prstGeom>
        </p:spPr>
        <p:txBody>
          <a:bodyPr wrap="square">
            <a:spAutoFit/>
          </a:bodyPr>
          <a:lstStyle/>
          <a:p>
            <a:pPr algn="r"/>
            <a:r>
              <a:rPr lang="ru-RU" sz="1600" dirty="0">
                <a:solidFill>
                  <a:srgbClr val="31381C"/>
                </a:solidFill>
                <a:latin typeface="Bookman Old Style" panose="02050604050505020204" pitchFamily="18" charset="0"/>
              </a:rPr>
              <a:t>РАСХОДЫ </a:t>
            </a:r>
          </a:p>
          <a:p>
            <a:pPr algn="r"/>
            <a:r>
              <a:rPr lang="ru-RU" sz="1600" dirty="0">
                <a:solidFill>
                  <a:srgbClr val="31381C"/>
                </a:solidFill>
                <a:latin typeface="Bookman Old Style" panose="02050604050505020204" pitchFamily="18" charset="0"/>
              </a:rPr>
              <a:t>в 2025-2026 г.</a:t>
            </a:r>
          </a:p>
          <a:p>
            <a:pPr algn="r"/>
            <a:r>
              <a:rPr lang="ru-RU" sz="1600" b="1" dirty="0">
                <a:solidFill>
                  <a:srgbClr val="31381C"/>
                </a:solidFill>
                <a:latin typeface="Bookman Old Style" panose="02050604050505020204" pitchFamily="18" charset="0"/>
              </a:rPr>
              <a:t>40,37</a:t>
            </a:r>
            <a:r>
              <a:rPr lang="ru-RU" sz="1600" dirty="0">
                <a:solidFill>
                  <a:srgbClr val="31381C"/>
                </a:solidFill>
                <a:latin typeface="Bookman Old Style" panose="02050604050505020204" pitchFamily="18" charset="0"/>
              </a:rPr>
              <a:t>тыс. руб.</a:t>
            </a:r>
          </a:p>
          <a:p>
            <a:pPr algn="r"/>
            <a:r>
              <a:rPr lang="ru-RU" sz="1600" b="1" dirty="0">
                <a:solidFill>
                  <a:srgbClr val="31381C"/>
                </a:solidFill>
                <a:latin typeface="Bookman Old Style" panose="02050604050505020204" pitchFamily="18" charset="0"/>
              </a:rPr>
              <a:t>41,2</a:t>
            </a:r>
            <a:r>
              <a:rPr lang="ru-RU" sz="1600" dirty="0">
                <a:solidFill>
                  <a:srgbClr val="31381C"/>
                </a:solidFill>
                <a:latin typeface="Bookman Old Style" panose="02050604050505020204" pitchFamily="18" charset="0"/>
              </a:rPr>
              <a:t> тыс. руб. </a:t>
            </a:r>
          </a:p>
          <a:p>
            <a:pPr algn="r"/>
            <a:r>
              <a:rPr lang="ru-RU" sz="1200" dirty="0">
                <a:solidFill>
                  <a:srgbClr val="31381C"/>
                </a:solidFill>
                <a:latin typeface="Bookman Old Style" panose="02050604050505020204" pitchFamily="18" charset="0"/>
              </a:rPr>
              <a:t>на 1 человека </a:t>
            </a:r>
            <a:endParaRPr lang="ru-RU" sz="1200" dirty="0">
              <a:latin typeface="Bookman Old Style" panose="02050604050505020204" pitchFamily="18" charset="0"/>
            </a:endParaRPr>
          </a:p>
        </p:txBody>
      </p:sp>
    </p:spTree>
    <p:extLst>
      <p:ext uri="{BB962C8B-B14F-4D97-AF65-F5344CB8AC3E}">
        <p14:creationId xmlns:p14="http://schemas.microsoft.com/office/powerpoint/2010/main" val="400212409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Скругленный прямоугольник 71"/>
          <p:cNvSpPr/>
          <p:nvPr/>
        </p:nvSpPr>
        <p:spPr>
          <a:xfrm>
            <a:off x="9687711" y="5648629"/>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71" name="Скругленный прямоугольник 70"/>
          <p:cNvSpPr/>
          <p:nvPr/>
        </p:nvSpPr>
        <p:spPr>
          <a:xfrm>
            <a:off x="9664901" y="4139628"/>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70" name="Скругленный прямоугольник 69"/>
          <p:cNvSpPr/>
          <p:nvPr/>
        </p:nvSpPr>
        <p:spPr>
          <a:xfrm>
            <a:off x="9664901" y="2762165"/>
            <a:ext cx="2319775" cy="1155015"/>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69" name="Скругленный прямоугольник 68"/>
          <p:cNvSpPr/>
          <p:nvPr/>
        </p:nvSpPr>
        <p:spPr>
          <a:xfrm>
            <a:off x="9666005" y="1456632"/>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68" name="Скругленный прямоугольник 67"/>
          <p:cNvSpPr/>
          <p:nvPr/>
        </p:nvSpPr>
        <p:spPr>
          <a:xfrm>
            <a:off x="121794" y="4702351"/>
            <a:ext cx="2366942" cy="1206308"/>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67" name="Скругленный прямоугольник 66"/>
          <p:cNvSpPr/>
          <p:nvPr/>
        </p:nvSpPr>
        <p:spPr>
          <a:xfrm>
            <a:off x="123317" y="3289890"/>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66" name="Скругленный прямоугольник 65"/>
          <p:cNvSpPr/>
          <p:nvPr/>
        </p:nvSpPr>
        <p:spPr>
          <a:xfrm>
            <a:off x="123317" y="1744800"/>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pic>
        <p:nvPicPr>
          <p:cNvPr id="34" name="Рисунок 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5796" y="509719"/>
            <a:ext cx="4212912" cy="6059504"/>
          </a:xfrm>
          <a:prstGeom prst="rect">
            <a:avLst/>
          </a:prstGeom>
          <a:ln>
            <a:noFill/>
          </a:ln>
          <a:effectLst>
            <a:softEdge rad="112500"/>
          </a:effectLst>
        </p:spPr>
      </p:pic>
      <p:sp>
        <p:nvSpPr>
          <p:cNvPr id="65" name="Стрелка вправо 64"/>
          <p:cNvSpPr/>
          <p:nvPr/>
        </p:nvSpPr>
        <p:spPr>
          <a:xfrm rot="11419779">
            <a:off x="7594545" y="5425498"/>
            <a:ext cx="2074118" cy="577194"/>
          </a:xfrm>
          <a:prstGeom prst="rightArrow">
            <a:avLst>
              <a:gd name="adj1" fmla="val 50000"/>
              <a:gd name="adj2" fmla="val 163664"/>
            </a:avLst>
          </a:prstGeom>
          <a:gradFill>
            <a:gsLst>
              <a:gs pos="43750">
                <a:srgbClr val="B3C48C"/>
              </a:gs>
              <a:gs pos="37500">
                <a:srgbClr val="BBBA7F"/>
              </a:gs>
              <a:gs pos="25000">
                <a:srgbClr val="CCA665"/>
              </a:gs>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pic>
        <p:nvPicPr>
          <p:cNvPr id="62" name="Рисунок 6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65597" y="5789913"/>
            <a:ext cx="1067282" cy="794257"/>
          </a:xfrm>
          <a:prstGeom prst="rect">
            <a:avLst/>
          </a:prstGeom>
        </p:spPr>
      </p:pic>
      <p:pic>
        <p:nvPicPr>
          <p:cNvPr id="61" name="Рисунок 6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2649" y="2772503"/>
            <a:ext cx="1014833" cy="1258375"/>
          </a:xfrm>
          <a:prstGeom prst="rect">
            <a:avLst/>
          </a:prstGeom>
          <a:ln>
            <a:noFill/>
          </a:ln>
          <a:effectLst>
            <a:softEdge rad="112500"/>
          </a:effectLst>
        </p:spPr>
      </p:pic>
      <p:pic>
        <p:nvPicPr>
          <p:cNvPr id="25" name="Picture 7" descr="чел расх"/>
          <p:cNvPicPr>
            <a:picLocks noChangeAspect="1" noChangeArrowheads="1"/>
          </p:cNvPicPr>
          <p:nvPr/>
        </p:nvPicPr>
        <p:blipFill>
          <a:blip r:embed="rId5"/>
          <a:srcRect/>
          <a:stretch>
            <a:fillRect/>
          </a:stretch>
        </p:blipFill>
        <p:spPr bwMode="auto">
          <a:xfrm>
            <a:off x="10865597" y="4060344"/>
            <a:ext cx="1287682" cy="1303401"/>
          </a:xfrm>
          <a:prstGeom prst="rect">
            <a:avLst/>
          </a:prstGeom>
          <a:ln>
            <a:noFill/>
          </a:ln>
          <a:effectLst>
            <a:softEdge rad="112500"/>
          </a:effectLst>
        </p:spPr>
      </p:pic>
      <p:pic>
        <p:nvPicPr>
          <p:cNvPr id="38" name="Рисунок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1088" y="1826991"/>
            <a:ext cx="1283277" cy="850146"/>
          </a:xfrm>
          <a:prstGeom prst="rect">
            <a:avLst/>
          </a:prstGeom>
          <a:ln>
            <a:noFill/>
          </a:ln>
          <a:effectLst>
            <a:softEdge rad="112500"/>
          </a:effectLst>
        </p:spPr>
      </p:pic>
      <p:sp>
        <p:nvSpPr>
          <p:cNvPr id="54" name="Стрелка вправо 53"/>
          <p:cNvSpPr/>
          <p:nvPr/>
        </p:nvSpPr>
        <p:spPr>
          <a:xfrm rot="10800000">
            <a:off x="7638509" y="3281879"/>
            <a:ext cx="1995473" cy="577194"/>
          </a:xfrm>
          <a:prstGeom prst="rightArrow">
            <a:avLst>
              <a:gd name="adj1" fmla="val 50000"/>
              <a:gd name="adj2" fmla="val 163866"/>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48" name="Стрелка вправо 47"/>
          <p:cNvSpPr/>
          <p:nvPr/>
        </p:nvSpPr>
        <p:spPr>
          <a:xfrm rot="21374351">
            <a:off x="2508667" y="3413601"/>
            <a:ext cx="2267093" cy="647055"/>
          </a:xfrm>
          <a:prstGeom prst="rightArrow">
            <a:avLst>
              <a:gd name="adj1" fmla="val 50000"/>
              <a:gd name="adj2" fmla="val 164992"/>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46" name="Стрелка вправо 45"/>
          <p:cNvSpPr/>
          <p:nvPr/>
        </p:nvSpPr>
        <p:spPr>
          <a:xfrm rot="20573572">
            <a:off x="2533438" y="4759590"/>
            <a:ext cx="2529183" cy="656799"/>
          </a:xfrm>
          <a:prstGeom prst="rightArrow">
            <a:avLst>
              <a:gd name="adj1" fmla="val 50000"/>
              <a:gd name="adj2" fmla="val 181719"/>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pic>
        <p:nvPicPr>
          <p:cNvPr id="40" name="Рисунок 39"/>
          <p:cNvPicPr>
            <a:picLocks noChangeAspect="1"/>
          </p:cNvPicPr>
          <p:nvPr/>
        </p:nvPicPr>
        <p:blipFill rotWithShape="1">
          <a:blip r:embed="rId7" cstate="print">
            <a:extLst>
              <a:ext uri="{28A0092B-C50C-407E-A947-70E740481C1C}">
                <a14:useLocalDpi xmlns:a14="http://schemas.microsoft.com/office/drawing/2010/main" val="0"/>
              </a:ext>
            </a:extLst>
          </a:blip>
          <a:srcRect l="26667" r="20555"/>
          <a:stretch/>
        </p:blipFill>
        <p:spPr>
          <a:xfrm>
            <a:off x="1413661" y="3385681"/>
            <a:ext cx="900734" cy="853327"/>
          </a:xfrm>
          <a:prstGeom prst="roundRect">
            <a:avLst>
              <a:gd name="adj" fmla="val 13024"/>
            </a:avLst>
          </a:prstGeom>
          <a:solidFill>
            <a:srgbClr val="FFFFFF">
              <a:shade val="85000"/>
            </a:srgbClr>
          </a:solidFill>
          <a:ln>
            <a:noFill/>
          </a:ln>
          <a:effectLst>
            <a:reflection blurRad="12700" stA="38000" endPos="28000" dist="5000" dir="5400000" sy="-100000" algn="bl" rotWithShape="0"/>
          </a:effectLst>
        </p:spPr>
      </p:pic>
      <p:sp>
        <p:nvSpPr>
          <p:cNvPr id="29" name="object 2"/>
          <p:cNvSpPr/>
          <p:nvPr/>
        </p:nvSpPr>
        <p:spPr>
          <a:xfrm>
            <a:off x="0" y="1"/>
            <a:ext cx="12179886" cy="377934"/>
          </a:xfrm>
          <a:prstGeom prst="rect">
            <a:avLst/>
          </a:prstGeom>
          <a:blipFill>
            <a:blip r:embed="rId8" cstate="print"/>
            <a:stretch>
              <a:fillRect/>
            </a:stretch>
          </a:blipFill>
        </p:spPr>
        <p:txBody>
          <a:bodyPr wrap="square" lIns="0" tIns="0" rIns="0" bIns="0" rtlCol="0"/>
          <a:lstStyle/>
          <a:p>
            <a:endParaRPr lang="ru-RU" sz="2800" b="1" dirty="0"/>
          </a:p>
        </p:txBody>
      </p:sp>
      <p:sp>
        <p:nvSpPr>
          <p:cNvPr id="2" name="object 2"/>
          <p:cNvSpPr txBox="1">
            <a:spLocks noGrp="1"/>
          </p:cNvSpPr>
          <p:nvPr>
            <p:ph type="title"/>
          </p:nvPr>
        </p:nvSpPr>
        <p:spPr>
          <a:xfrm>
            <a:off x="0" y="0"/>
            <a:ext cx="11546580" cy="400622"/>
          </a:xfrm>
          <a:prstGeom prst="rect">
            <a:avLst/>
          </a:prstGeom>
        </p:spPr>
        <p:txBody>
          <a:bodyPr vert="horz" wrap="square" lIns="0" tIns="12700" rIns="0" bIns="0" rtlCol="0" anchor="b">
            <a:spAutoFit/>
          </a:bodyPr>
          <a:lstStyle/>
          <a:p>
            <a:r>
              <a:rPr lang="ru-RU" sz="2800" dirty="0" smtClean="0">
                <a:latin typeface="+mn-lt"/>
              </a:rPr>
              <a:t>ИНФОРМАЦИЯ </a:t>
            </a:r>
            <a:r>
              <a:rPr lang="ru-RU" sz="2800" dirty="0">
                <a:latin typeface="+mn-lt"/>
              </a:rPr>
              <a:t>О ДОХОДАХ И РАСХОДАХ НА ДУШУ НАСЕЛЕНИЯ </a:t>
            </a:r>
            <a:r>
              <a:rPr lang="ru-RU" sz="2800" dirty="0" smtClean="0">
                <a:latin typeface="+mn-lt"/>
              </a:rPr>
              <a:t>в 2024 г.</a:t>
            </a:r>
            <a:endParaRPr sz="2800" i="1" dirty="0">
              <a:latin typeface="+mn-lt"/>
            </a:endParaRPr>
          </a:p>
        </p:txBody>
      </p:sp>
      <p:sp>
        <p:nvSpPr>
          <p:cNvPr id="6" name="object 6"/>
          <p:cNvSpPr txBox="1"/>
          <p:nvPr/>
        </p:nvSpPr>
        <p:spPr>
          <a:xfrm>
            <a:off x="1021398" y="2078084"/>
            <a:ext cx="1807921" cy="443711"/>
          </a:xfrm>
          <a:prstGeom prst="rect">
            <a:avLst/>
          </a:prstGeom>
        </p:spPr>
        <p:txBody>
          <a:bodyPr vert="horz" wrap="square" lIns="0" tIns="12700" rIns="0" bIns="0" rtlCol="0">
            <a:spAutoFit/>
          </a:bodyPr>
          <a:lstStyle/>
          <a:p>
            <a:pPr algn="ctr">
              <a:lnSpc>
                <a:spcPct val="100000"/>
              </a:lnSpc>
              <a:spcBef>
                <a:spcPts val="35"/>
              </a:spcBef>
            </a:pPr>
            <a:endParaRPr sz="2800" dirty="0">
              <a:latin typeface="Calibri"/>
              <a:cs typeface="Calibri"/>
            </a:endParaRPr>
          </a:p>
        </p:txBody>
      </p:sp>
      <p:sp>
        <p:nvSpPr>
          <p:cNvPr id="26" name="Прямоугольник 25"/>
          <p:cNvSpPr/>
          <p:nvPr/>
        </p:nvSpPr>
        <p:spPr>
          <a:xfrm>
            <a:off x="4219633" y="6442068"/>
            <a:ext cx="3895725" cy="369332"/>
          </a:xfrm>
          <a:prstGeom prst="rect">
            <a:avLst/>
          </a:prstGeom>
        </p:spPr>
        <p:txBody>
          <a:bodyPr wrap="square">
            <a:prstTxWarp prst="textPlain">
              <a:avLst/>
            </a:prstTxWarp>
            <a:spAutoFit/>
          </a:bodyPr>
          <a:lstStyle/>
          <a:p>
            <a:r>
              <a:rPr lang="ru-RU" dirty="0" smtClean="0">
                <a:solidFill>
                  <a:srgbClr val="31381C"/>
                </a:solidFill>
                <a:latin typeface="Bookman Old Style" panose="02050604050505020204" pitchFamily="18" charset="0"/>
              </a:rPr>
              <a:t>Численность населения 6524 </a:t>
            </a:r>
            <a:endParaRPr lang="ru-RU" dirty="0"/>
          </a:p>
        </p:txBody>
      </p:sp>
      <p:sp>
        <p:nvSpPr>
          <p:cNvPr id="30" name="Прямоугольник 29"/>
          <p:cNvSpPr/>
          <p:nvPr/>
        </p:nvSpPr>
        <p:spPr>
          <a:xfrm>
            <a:off x="1679508" y="628413"/>
            <a:ext cx="2582026" cy="917491"/>
          </a:xfrm>
          <a:prstGeom prst="rect">
            <a:avLst/>
          </a:prstGeom>
        </p:spPr>
        <p:txBody>
          <a:bodyPr wrap="square">
            <a:prstTxWarp prst="textPlain">
              <a:avLst/>
            </a:prstTxWarp>
            <a:spAutoFit/>
          </a:bodyPr>
          <a:lstStyle/>
          <a:p>
            <a:r>
              <a:rPr lang="ru-RU" dirty="0" smtClean="0">
                <a:solidFill>
                  <a:srgbClr val="31381C"/>
                </a:solidFill>
                <a:latin typeface="Bookman Old Style" panose="02050604050505020204" pitchFamily="18" charset="0"/>
              </a:rPr>
              <a:t>ДОХОДЫ </a:t>
            </a:r>
            <a:r>
              <a:rPr lang="ru-RU" dirty="0">
                <a:solidFill>
                  <a:srgbClr val="31381C"/>
                </a:solidFill>
                <a:latin typeface="Bookman Old Style" panose="02050604050505020204" pitchFamily="18" charset="0"/>
              </a:rPr>
              <a:t>в </a:t>
            </a:r>
            <a:r>
              <a:rPr lang="ru-RU" dirty="0" smtClean="0">
                <a:solidFill>
                  <a:srgbClr val="31381C"/>
                </a:solidFill>
                <a:latin typeface="Bookman Old Style" panose="02050604050505020204" pitchFamily="18" charset="0"/>
              </a:rPr>
              <a:t>2024 </a:t>
            </a:r>
            <a:r>
              <a:rPr lang="ru-RU" dirty="0">
                <a:solidFill>
                  <a:srgbClr val="31381C"/>
                </a:solidFill>
                <a:latin typeface="Bookman Old Style" panose="02050604050505020204" pitchFamily="18" charset="0"/>
              </a:rPr>
              <a:t>г</a:t>
            </a:r>
            <a:r>
              <a:rPr lang="ru-RU" dirty="0" smtClean="0">
                <a:solidFill>
                  <a:srgbClr val="31381C"/>
                </a:solidFill>
                <a:latin typeface="Bookman Old Style" panose="02050604050505020204" pitchFamily="18" charset="0"/>
              </a:rPr>
              <a:t>.</a:t>
            </a:r>
          </a:p>
          <a:p>
            <a:r>
              <a:rPr lang="ru-RU" b="1" dirty="0" smtClean="0">
                <a:solidFill>
                  <a:srgbClr val="31381C"/>
                </a:solidFill>
                <a:latin typeface="Bookman Old Style" panose="02050604050505020204" pitchFamily="18" charset="0"/>
              </a:rPr>
              <a:t>519893,2</a:t>
            </a:r>
            <a:r>
              <a:rPr lang="ru-RU" dirty="0" smtClean="0">
                <a:solidFill>
                  <a:srgbClr val="31381C"/>
                </a:solidFill>
                <a:latin typeface="Bookman Old Style" panose="02050604050505020204" pitchFamily="18" charset="0"/>
              </a:rPr>
              <a:t> тыс. руб. </a:t>
            </a:r>
            <a:r>
              <a:rPr lang="ru-RU" b="1" dirty="0" smtClean="0">
                <a:solidFill>
                  <a:srgbClr val="31381C"/>
                </a:solidFill>
                <a:latin typeface="Bookman Old Style" panose="02050604050505020204" pitchFamily="18" charset="0"/>
              </a:rPr>
              <a:t>79,7 </a:t>
            </a:r>
            <a:r>
              <a:rPr lang="ru-RU" dirty="0">
                <a:solidFill>
                  <a:srgbClr val="31381C"/>
                </a:solidFill>
                <a:latin typeface="Bookman Old Style" panose="02050604050505020204" pitchFamily="18" charset="0"/>
              </a:rPr>
              <a:t>тыс. руб</a:t>
            </a:r>
            <a:r>
              <a:rPr lang="ru-RU" dirty="0" smtClean="0">
                <a:solidFill>
                  <a:srgbClr val="31381C"/>
                </a:solidFill>
                <a:latin typeface="Bookman Old Style" panose="02050604050505020204" pitchFamily="18" charset="0"/>
              </a:rPr>
              <a:t>. </a:t>
            </a:r>
          </a:p>
          <a:p>
            <a:r>
              <a:rPr lang="ru-RU" dirty="0" smtClean="0">
                <a:solidFill>
                  <a:srgbClr val="31381C"/>
                </a:solidFill>
                <a:latin typeface="Bookman Old Style" panose="02050604050505020204" pitchFamily="18" charset="0"/>
              </a:rPr>
              <a:t>на 1 человека</a:t>
            </a:r>
            <a:endParaRPr lang="ru-RU" dirty="0"/>
          </a:p>
        </p:txBody>
      </p:sp>
      <p:sp>
        <p:nvSpPr>
          <p:cNvPr id="31" name="Прямоугольник 30"/>
          <p:cNvSpPr/>
          <p:nvPr/>
        </p:nvSpPr>
        <p:spPr>
          <a:xfrm>
            <a:off x="7960715" y="620184"/>
            <a:ext cx="2627989" cy="820298"/>
          </a:xfrm>
          <a:prstGeom prst="rect">
            <a:avLst/>
          </a:prstGeom>
        </p:spPr>
        <p:txBody>
          <a:bodyPr wrap="square">
            <a:prstTxWarp prst="textPlain">
              <a:avLst/>
            </a:prstTxWarp>
            <a:spAutoFit/>
          </a:bodyPr>
          <a:lstStyle/>
          <a:p>
            <a:r>
              <a:rPr lang="ru-RU" dirty="0" smtClean="0">
                <a:solidFill>
                  <a:srgbClr val="31381C"/>
                </a:solidFill>
                <a:latin typeface="Bookman Old Style" panose="02050604050505020204" pitchFamily="18" charset="0"/>
              </a:rPr>
              <a:t>РАСХОДЫ в 2024 г.</a:t>
            </a:r>
          </a:p>
          <a:p>
            <a:r>
              <a:rPr lang="ru-RU" b="1" dirty="0" smtClean="0">
                <a:solidFill>
                  <a:srgbClr val="31381C"/>
                </a:solidFill>
                <a:latin typeface="Bookman Old Style" panose="02050604050505020204" pitchFamily="18" charset="0"/>
              </a:rPr>
              <a:t>546135,1</a:t>
            </a:r>
            <a:r>
              <a:rPr lang="ru-RU" dirty="0" smtClean="0">
                <a:solidFill>
                  <a:srgbClr val="31381C"/>
                </a:solidFill>
                <a:latin typeface="Bookman Old Style" panose="02050604050505020204" pitchFamily="18" charset="0"/>
              </a:rPr>
              <a:t> тыс. руб.</a:t>
            </a:r>
          </a:p>
          <a:p>
            <a:r>
              <a:rPr lang="ru-RU" b="1" dirty="0" smtClean="0">
                <a:solidFill>
                  <a:srgbClr val="31381C"/>
                </a:solidFill>
                <a:latin typeface="Bookman Old Style" panose="02050604050505020204" pitchFamily="18" charset="0"/>
              </a:rPr>
              <a:t>85,5</a:t>
            </a:r>
            <a:r>
              <a:rPr lang="ru-RU" dirty="0" smtClean="0">
                <a:solidFill>
                  <a:srgbClr val="31381C"/>
                </a:solidFill>
                <a:latin typeface="Bookman Old Style" panose="02050604050505020204" pitchFamily="18" charset="0"/>
              </a:rPr>
              <a:t> тыс. руб. </a:t>
            </a:r>
          </a:p>
          <a:p>
            <a:r>
              <a:rPr lang="ru-RU" dirty="0" smtClean="0">
                <a:solidFill>
                  <a:srgbClr val="31381C"/>
                </a:solidFill>
                <a:latin typeface="Bookman Old Style" panose="02050604050505020204" pitchFamily="18" charset="0"/>
              </a:rPr>
              <a:t>на 1 человека </a:t>
            </a:r>
            <a:endParaRPr lang="ru-RU" dirty="0"/>
          </a:p>
        </p:txBody>
      </p:sp>
      <p:sp>
        <p:nvSpPr>
          <p:cNvPr id="35" name="Прямоугольник 34"/>
          <p:cNvSpPr/>
          <p:nvPr/>
        </p:nvSpPr>
        <p:spPr>
          <a:xfrm>
            <a:off x="211736" y="1796595"/>
            <a:ext cx="2252402" cy="984885"/>
          </a:xfrm>
          <a:prstGeom prst="rect">
            <a:avLst/>
          </a:prstGeom>
        </p:spPr>
        <p:txBody>
          <a:bodyPr wrap="square">
            <a:spAutoFit/>
          </a:bodyPr>
          <a:lstStyle/>
          <a:p>
            <a:pPr algn="r"/>
            <a:r>
              <a:rPr lang="ru-RU" sz="1400" dirty="0" smtClean="0">
                <a:solidFill>
                  <a:srgbClr val="000000"/>
                </a:solidFill>
                <a:latin typeface="Bookman Old Style" panose="02050604050505020204" pitchFamily="18" charset="0"/>
              </a:rPr>
              <a:t>                     </a:t>
            </a:r>
            <a:r>
              <a:rPr lang="ru-RU" sz="1400" b="1" dirty="0" smtClean="0">
                <a:solidFill>
                  <a:srgbClr val="000000"/>
                </a:solidFill>
                <a:latin typeface="Bookman Old Style" panose="02050604050505020204" pitchFamily="18" charset="0"/>
              </a:rPr>
              <a:t>61075,4</a:t>
            </a:r>
            <a:endParaRPr lang="ru-RU" sz="1400" b="1" dirty="0">
              <a:solidFill>
                <a:srgbClr val="000000"/>
              </a:solidFill>
              <a:latin typeface="Bookman Old Style" panose="02050604050505020204" pitchFamily="18" charset="0"/>
            </a:endParaRPr>
          </a:p>
          <a:p>
            <a:pPr marR="1620" algn="r"/>
            <a:r>
              <a:rPr lang="ru-RU" sz="2000" b="1" dirty="0" smtClean="0">
                <a:solidFill>
                  <a:srgbClr val="31381C"/>
                </a:solidFill>
                <a:latin typeface="Bookman Old Style" panose="02050604050505020204" pitchFamily="18" charset="0"/>
              </a:rPr>
              <a:t>9,4 </a:t>
            </a:r>
            <a:endParaRPr lang="ru-RU" sz="2000" dirty="0">
              <a:solidFill>
                <a:srgbClr val="31381C"/>
              </a:solidFill>
              <a:latin typeface="Bookman Old Style" panose="02050604050505020204" pitchFamily="18" charset="0"/>
            </a:endParaRPr>
          </a:p>
          <a:p>
            <a:pPr marR="2900" algn="r"/>
            <a:r>
              <a:rPr lang="ru-RU" sz="1200" dirty="0" err="1">
                <a:solidFill>
                  <a:srgbClr val="31381C"/>
                </a:solidFill>
                <a:latin typeface="Bookman Old Style" panose="02050604050505020204" pitchFamily="18" charset="0"/>
              </a:rPr>
              <a:t>тыс.руб</a:t>
            </a:r>
            <a:r>
              <a:rPr lang="ru-RU" sz="1200" dirty="0">
                <a:solidFill>
                  <a:srgbClr val="31381C"/>
                </a:solidFill>
                <a:latin typeface="Bookman Old Style" panose="02050604050505020204" pitchFamily="18" charset="0"/>
              </a:rPr>
              <a:t>. </a:t>
            </a:r>
          </a:p>
          <a:p>
            <a:pPr marR="3920" algn="r"/>
            <a:r>
              <a:rPr lang="ru-RU" sz="1200" dirty="0">
                <a:solidFill>
                  <a:srgbClr val="31381C"/>
                </a:solidFill>
                <a:latin typeface="Bookman Old Style" panose="02050604050505020204" pitchFamily="18" charset="0"/>
              </a:rPr>
              <a:t>на 1 человека </a:t>
            </a:r>
            <a:endParaRPr lang="ru-RU" sz="1200" dirty="0"/>
          </a:p>
        </p:txBody>
      </p:sp>
      <p:sp>
        <p:nvSpPr>
          <p:cNvPr id="36" name="Прямоугольник 35"/>
          <p:cNvSpPr/>
          <p:nvPr/>
        </p:nvSpPr>
        <p:spPr>
          <a:xfrm>
            <a:off x="156364" y="3479680"/>
            <a:ext cx="1600200" cy="830997"/>
          </a:xfrm>
          <a:prstGeom prst="rect">
            <a:avLst/>
          </a:prstGeom>
        </p:spPr>
        <p:txBody>
          <a:bodyPr wrap="square">
            <a:spAutoFit/>
          </a:bodyPr>
          <a:lstStyle/>
          <a:p>
            <a:r>
              <a:rPr lang="ru-RU" sz="1400" b="1" dirty="0" smtClean="0">
                <a:solidFill>
                  <a:srgbClr val="000000"/>
                </a:solidFill>
                <a:latin typeface="Bookman Old Style" panose="02050604050505020204" pitchFamily="18" charset="0"/>
              </a:rPr>
              <a:t>6129,3</a:t>
            </a:r>
            <a:endParaRPr lang="ru-RU" sz="1400" b="1" dirty="0">
              <a:solidFill>
                <a:srgbClr val="000000"/>
              </a:solidFill>
              <a:latin typeface="Bookman Old Style" panose="02050604050505020204" pitchFamily="18" charset="0"/>
            </a:endParaRPr>
          </a:p>
          <a:p>
            <a:r>
              <a:rPr lang="ru-RU" sz="2000" b="1" dirty="0" smtClean="0">
                <a:solidFill>
                  <a:srgbClr val="31381C"/>
                </a:solidFill>
                <a:latin typeface="Bookman Old Style" panose="02050604050505020204" pitchFamily="18" charset="0"/>
              </a:rPr>
              <a:t>0,9 </a:t>
            </a:r>
            <a:r>
              <a:rPr lang="ru-RU" sz="1200" dirty="0">
                <a:solidFill>
                  <a:srgbClr val="31381C"/>
                </a:solidFill>
                <a:latin typeface="Bookman Old Style" panose="02050604050505020204" pitchFamily="18" charset="0"/>
              </a:rPr>
              <a:t>тыс</a:t>
            </a:r>
            <a:r>
              <a:rPr lang="ru-RU" sz="1200" dirty="0" smtClean="0">
                <a:solidFill>
                  <a:srgbClr val="31381C"/>
                </a:solidFill>
                <a:latin typeface="Bookman Old Style" panose="02050604050505020204" pitchFamily="18" charset="0"/>
              </a:rPr>
              <a:t>. руб</a:t>
            </a:r>
            <a:r>
              <a:rPr lang="ru-RU" sz="1200" dirty="0">
                <a:solidFill>
                  <a:srgbClr val="31381C"/>
                </a:solidFill>
                <a:latin typeface="Bookman Old Style" panose="02050604050505020204" pitchFamily="18" charset="0"/>
              </a:rPr>
              <a:t>. на 1 человека </a:t>
            </a:r>
            <a:endParaRPr lang="ru-RU" sz="1400" dirty="0"/>
          </a:p>
        </p:txBody>
      </p:sp>
      <p:sp>
        <p:nvSpPr>
          <p:cNvPr id="37" name="Прямоугольник 36"/>
          <p:cNvSpPr/>
          <p:nvPr/>
        </p:nvSpPr>
        <p:spPr>
          <a:xfrm>
            <a:off x="189703" y="4749999"/>
            <a:ext cx="2294735" cy="1107996"/>
          </a:xfrm>
          <a:prstGeom prst="rect">
            <a:avLst/>
          </a:prstGeom>
        </p:spPr>
        <p:txBody>
          <a:bodyPr wrap="square">
            <a:spAutoFit/>
          </a:bodyPr>
          <a:lstStyle/>
          <a:p>
            <a:r>
              <a:rPr lang="ru-RU" sz="1400" b="1" dirty="0" smtClean="0">
                <a:solidFill>
                  <a:srgbClr val="000000"/>
                </a:solidFill>
                <a:latin typeface="Bookman Old Style" panose="02050604050505020204" pitchFamily="18" charset="0"/>
              </a:rPr>
              <a:t>452688,5</a:t>
            </a:r>
            <a:endParaRPr lang="ru-RU" sz="1400" b="1" dirty="0">
              <a:solidFill>
                <a:srgbClr val="000000"/>
              </a:solidFill>
              <a:latin typeface="Bookman Old Style" panose="02050604050505020204" pitchFamily="18" charset="0"/>
            </a:endParaRPr>
          </a:p>
          <a:p>
            <a:r>
              <a:rPr lang="ru-RU" sz="2000" b="1" dirty="0" smtClean="0">
                <a:solidFill>
                  <a:srgbClr val="31381C"/>
                </a:solidFill>
                <a:latin typeface="Bookman Old Style" panose="02050604050505020204" pitchFamily="18" charset="0"/>
              </a:rPr>
              <a:t>73,8</a:t>
            </a:r>
          </a:p>
          <a:p>
            <a:r>
              <a:rPr lang="ru-RU" sz="2000" b="1" dirty="0" smtClean="0">
                <a:solidFill>
                  <a:srgbClr val="31381C"/>
                </a:solidFill>
                <a:latin typeface="Bookman Old Style" panose="02050604050505020204" pitchFamily="18" charset="0"/>
              </a:rPr>
              <a:t> </a:t>
            </a:r>
            <a:r>
              <a:rPr lang="ru-RU" sz="1200" dirty="0">
                <a:solidFill>
                  <a:srgbClr val="31381C"/>
                </a:solidFill>
                <a:latin typeface="Bookman Old Style" panose="02050604050505020204" pitchFamily="18" charset="0"/>
              </a:rPr>
              <a:t>тыс</a:t>
            </a:r>
            <a:r>
              <a:rPr lang="ru-RU" sz="1200" dirty="0" smtClean="0">
                <a:solidFill>
                  <a:srgbClr val="31381C"/>
                </a:solidFill>
                <a:latin typeface="Bookman Old Style" panose="02050604050505020204" pitchFamily="18" charset="0"/>
              </a:rPr>
              <a:t>. руб</a:t>
            </a:r>
            <a:r>
              <a:rPr lang="ru-RU" sz="1200" dirty="0">
                <a:solidFill>
                  <a:srgbClr val="31381C"/>
                </a:solidFill>
                <a:latin typeface="Bookman Old Style" panose="02050604050505020204" pitchFamily="18" charset="0"/>
              </a:rPr>
              <a:t>. </a:t>
            </a:r>
            <a:endParaRPr lang="ru-RU" sz="1200" dirty="0" smtClean="0">
              <a:solidFill>
                <a:srgbClr val="31381C"/>
              </a:solidFill>
              <a:latin typeface="Bookman Old Style" panose="02050604050505020204" pitchFamily="18" charset="0"/>
            </a:endParaRPr>
          </a:p>
          <a:p>
            <a:r>
              <a:rPr lang="ru-RU" sz="1200" dirty="0" smtClean="0">
                <a:solidFill>
                  <a:srgbClr val="31381C"/>
                </a:solidFill>
                <a:latin typeface="Bookman Old Style" panose="02050604050505020204" pitchFamily="18" charset="0"/>
              </a:rPr>
              <a:t>на </a:t>
            </a:r>
            <a:r>
              <a:rPr lang="ru-RU" sz="1200" dirty="0">
                <a:solidFill>
                  <a:srgbClr val="31381C"/>
                </a:solidFill>
                <a:latin typeface="Bookman Old Style" panose="02050604050505020204" pitchFamily="18" charset="0"/>
              </a:rPr>
              <a:t>1 человека </a:t>
            </a:r>
            <a:endParaRPr lang="ru-RU" sz="1200" dirty="0"/>
          </a:p>
        </p:txBody>
      </p:sp>
      <p:pic>
        <p:nvPicPr>
          <p:cNvPr id="41" name="Рисунок 40"/>
          <p:cNvPicPr>
            <a:picLocks noChangeAspect="1"/>
          </p:cNvPicPr>
          <p:nvPr/>
        </p:nvPicPr>
        <p:blipFill rotWithShape="1">
          <a:blip r:embed="rId9" cstate="print">
            <a:extLst>
              <a:ext uri="{28A0092B-C50C-407E-A947-70E740481C1C}">
                <a14:useLocalDpi xmlns:a14="http://schemas.microsoft.com/office/drawing/2010/main" val="0"/>
              </a:ext>
            </a:extLst>
          </a:blip>
          <a:srcRect l="17981" t="10938" r="18875" b="13457"/>
          <a:stretch/>
        </p:blipFill>
        <p:spPr>
          <a:xfrm>
            <a:off x="1314826" y="4762678"/>
            <a:ext cx="1181093" cy="1003762"/>
          </a:xfrm>
          <a:prstGeom prst="rect">
            <a:avLst/>
          </a:prstGeom>
          <a:ln>
            <a:noFill/>
          </a:ln>
          <a:effectLst>
            <a:softEdge rad="112500"/>
          </a:effectLst>
        </p:spPr>
      </p:pic>
      <p:sp>
        <p:nvSpPr>
          <p:cNvPr id="45" name="TextBox 44"/>
          <p:cNvSpPr txBox="1"/>
          <p:nvPr/>
        </p:nvSpPr>
        <p:spPr>
          <a:xfrm rot="20542630">
            <a:off x="2814396" y="4944252"/>
            <a:ext cx="2128660" cy="261610"/>
          </a:xfrm>
          <a:prstGeom prst="rect">
            <a:avLst/>
          </a:prstGeom>
          <a:noFill/>
        </p:spPr>
        <p:txBody>
          <a:bodyPr wrap="square" rtlCol="0">
            <a:spAutoFit/>
          </a:bodyPr>
          <a:lstStyle/>
          <a:p>
            <a:r>
              <a:rPr lang="ru-RU" sz="1100" b="1" i="1" dirty="0" smtClean="0"/>
              <a:t>Безвозмездные поступления</a:t>
            </a:r>
            <a:endParaRPr lang="ru-RU" sz="1100" b="1" i="1" dirty="0"/>
          </a:p>
        </p:txBody>
      </p:sp>
      <p:sp>
        <p:nvSpPr>
          <p:cNvPr id="47" name="TextBox 46"/>
          <p:cNvSpPr txBox="1"/>
          <p:nvPr/>
        </p:nvSpPr>
        <p:spPr>
          <a:xfrm rot="21262976">
            <a:off x="2551305" y="3552602"/>
            <a:ext cx="2091002" cy="261610"/>
          </a:xfrm>
          <a:prstGeom prst="rect">
            <a:avLst/>
          </a:prstGeom>
          <a:noFill/>
        </p:spPr>
        <p:txBody>
          <a:bodyPr wrap="square" rtlCol="0">
            <a:spAutoFit/>
          </a:bodyPr>
          <a:lstStyle/>
          <a:p>
            <a:r>
              <a:rPr lang="ru-RU" sz="1100" b="1" i="1" dirty="0" smtClean="0"/>
              <a:t>Не налоговые поступления</a:t>
            </a:r>
            <a:endParaRPr lang="ru-RU" sz="1100" b="1" i="1" dirty="0"/>
          </a:p>
        </p:txBody>
      </p:sp>
      <p:sp>
        <p:nvSpPr>
          <p:cNvPr id="49" name="Стрелка вправо 48"/>
          <p:cNvSpPr/>
          <p:nvPr/>
        </p:nvSpPr>
        <p:spPr>
          <a:xfrm rot="550842">
            <a:off x="2536493" y="2145997"/>
            <a:ext cx="2403796" cy="629084"/>
          </a:xfrm>
          <a:prstGeom prst="rightArrow">
            <a:avLst>
              <a:gd name="adj1" fmla="val 50000"/>
              <a:gd name="adj2" fmla="val 156894"/>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50" name="TextBox 49"/>
          <p:cNvSpPr txBox="1"/>
          <p:nvPr/>
        </p:nvSpPr>
        <p:spPr>
          <a:xfrm rot="557587">
            <a:off x="2810007" y="2288059"/>
            <a:ext cx="1824086" cy="261610"/>
          </a:xfrm>
          <a:prstGeom prst="rect">
            <a:avLst/>
          </a:prstGeom>
          <a:noFill/>
        </p:spPr>
        <p:txBody>
          <a:bodyPr wrap="square" rtlCol="0">
            <a:spAutoFit/>
          </a:bodyPr>
          <a:lstStyle/>
          <a:p>
            <a:r>
              <a:rPr lang="ru-RU" sz="1100" b="1" i="1" dirty="0" smtClean="0"/>
              <a:t> </a:t>
            </a:r>
            <a:r>
              <a:rPr lang="ru-RU" sz="1100" b="1" i="1" dirty="0"/>
              <a:t>Н</a:t>
            </a:r>
            <a:r>
              <a:rPr lang="ru-RU" sz="1100" b="1" i="1" dirty="0" smtClean="0"/>
              <a:t>алоговые поступления</a:t>
            </a:r>
            <a:endParaRPr lang="ru-RU" sz="1100" b="1" i="1" dirty="0"/>
          </a:p>
        </p:txBody>
      </p:sp>
      <p:sp>
        <p:nvSpPr>
          <p:cNvPr id="51" name="Стрелка вправо 50"/>
          <p:cNvSpPr/>
          <p:nvPr/>
        </p:nvSpPr>
        <p:spPr>
          <a:xfrm rot="9931112">
            <a:off x="7239297" y="2234346"/>
            <a:ext cx="2360007" cy="577194"/>
          </a:xfrm>
          <a:prstGeom prst="rightArrow">
            <a:avLst>
              <a:gd name="adj1" fmla="val 50000"/>
              <a:gd name="adj2" fmla="val 187876"/>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52" name="TextBox 51"/>
          <p:cNvSpPr txBox="1"/>
          <p:nvPr/>
        </p:nvSpPr>
        <p:spPr>
          <a:xfrm rot="20740780">
            <a:off x="7498638" y="2381035"/>
            <a:ext cx="1889842" cy="261610"/>
          </a:xfrm>
          <a:prstGeom prst="rect">
            <a:avLst/>
          </a:prstGeom>
          <a:noFill/>
        </p:spPr>
        <p:txBody>
          <a:bodyPr wrap="square" rtlCol="0">
            <a:spAutoFit/>
          </a:bodyPr>
          <a:lstStyle/>
          <a:p>
            <a:r>
              <a:rPr lang="ru-RU" sz="1100" b="1" dirty="0" smtClean="0"/>
              <a:t> </a:t>
            </a:r>
            <a:r>
              <a:rPr lang="ru-RU" sz="1100" b="1" i="1" dirty="0" smtClean="0"/>
              <a:t>Расходы на образование</a:t>
            </a:r>
            <a:endParaRPr lang="ru-RU" sz="1100" b="1" i="1" dirty="0"/>
          </a:p>
        </p:txBody>
      </p:sp>
      <p:sp>
        <p:nvSpPr>
          <p:cNvPr id="53" name="TextBox 52"/>
          <p:cNvSpPr txBox="1"/>
          <p:nvPr/>
        </p:nvSpPr>
        <p:spPr>
          <a:xfrm>
            <a:off x="8028023" y="3425173"/>
            <a:ext cx="1540249" cy="261610"/>
          </a:xfrm>
          <a:prstGeom prst="rect">
            <a:avLst/>
          </a:prstGeom>
          <a:noFill/>
        </p:spPr>
        <p:txBody>
          <a:bodyPr wrap="square" rtlCol="0">
            <a:spAutoFit/>
          </a:bodyPr>
          <a:lstStyle/>
          <a:p>
            <a:r>
              <a:rPr lang="ru-RU" sz="1100" b="1" i="1" dirty="0" smtClean="0"/>
              <a:t>Расходы на культуру</a:t>
            </a:r>
            <a:endParaRPr lang="ru-RU" sz="1100" b="1" i="1" dirty="0"/>
          </a:p>
        </p:txBody>
      </p:sp>
      <p:sp>
        <p:nvSpPr>
          <p:cNvPr id="55" name="Стрелка вправо 54"/>
          <p:cNvSpPr/>
          <p:nvPr/>
        </p:nvSpPr>
        <p:spPr>
          <a:xfrm rot="11225591">
            <a:off x="7315575" y="4308334"/>
            <a:ext cx="2322576" cy="577194"/>
          </a:xfrm>
          <a:prstGeom prst="rightArrow">
            <a:avLst>
              <a:gd name="adj1" fmla="val 50001"/>
              <a:gd name="adj2" fmla="val 205084"/>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56" name="TextBox 55"/>
          <p:cNvSpPr txBox="1"/>
          <p:nvPr/>
        </p:nvSpPr>
        <p:spPr>
          <a:xfrm rot="398487">
            <a:off x="7393939" y="4460529"/>
            <a:ext cx="2410026" cy="261610"/>
          </a:xfrm>
          <a:prstGeom prst="rect">
            <a:avLst/>
          </a:prstGeom>
          <a:noFill/>
        </p:spPr>
        <p:txBody>
          <a:bodyPr wrap="square" rtlCol="0">
            <a:spAutoFit/>
          </a:bodyPr>
          <a:lstStyle/>
          <a:p>
            <a:r>
              <a:rPr lang="ru-RU" sz="1100" b="1" i="1" dirty="0" smtClean="0"/>
              <a:t>Расходы на социальную политику</a:t>
            </a:r>
            <a:endParaRPr lang="ru-RU" sz="1100" b="1" i="1" dirty="0"/>
          </a:p>
        </p:txBody>
      </p:sp>
      <p:sp>
        <p:nvSpPr>
          <p:cNvPr id="57" name="Прямоугольник 56"/>
          <p:cNvSpPr/>
          <p:nvPr/>
        </p:nvSpPr>
        <p:spPr>
          <a:xfrm>
            <a:off x="9667329" y="1515384"/>
            <a:ext cx="1879251" cy="877163"/>
          </a:xfrm>
          <a:prstGeom prst="rect">
            <a:avLst/>
          </a:prstGeom>
        </p:spPr>
        <p:txBody>
          <a:bodyPr wrap="square">
            <a:spAutoFit/>
          </a:bodyPr>
          <a:lstStyle/>
          <a:p>
            <a:r>
              <a:rPr lang="ru-RU" sz="2000" b="1" dirty="0" smtClean="0">
                <a:solidFill>
                  <a:srgbClr val="31381C"/>
                </a:solidFill>
                <a:latin typeface="Bookman Old Style" panose="02050604050505020204" pitchFamily="18" charset="0"/>
              </a:rPr>
              <a:t>173630,3</a:t>
            </a:r>
          </a:p>
          <a:p>
            <a:r>
              <a:rPr lang="ru-RU" sz="2000" b="1" dirty="0" smtClean="0">
                <a:solidFill>
                  <a:srgbClr val="31381C"/>
                </a:solidFill>
                <a:latin typeface="Bookman Old Style" panose="02050604050505020204" pitchFamily="18" charset="0"/>
              </a:rPr>
              <a:t>26,6 </a:t>
            </a:r>
            <a:r>
              <a:rPr lang="ru-RU" sz="1100" dirty="0">
                <a:solidFill>
                  <a:srgbClr val="31381C"/>
                </a:solidFill>
                <a:latin typeface="Bookman Old Style" panose="02050604050505020204" pitchFamily="18" charset="0"/>
              </a:rPr>
              <a:t>тыс</a:t>
            </a:r>
            <a:r>
              <a:rPr lang="ru-RU" sz="1100" dirty="0" smtClean="0">
                <a:solidFill>
                  <a:srgbClr val="31381C"/>
                </a:solidFill>
                <a:latin typeface="Bookman Old Style" panose="02050604050505020204" pitchFamily="18" charset="0"/>
              </a:rPr>
              <a:t>. руб</a:t>
            </a:r>
            <a:r>
              <a:rPr lang="ru-RU" sz="1100" dirty="0">
                <a:solidFill>
                  <a:srgbClr val="31381C"/>
                </a:solidFill>
                <a:latin typeface="Bookman Old Style" panose="02050604050505020204" pitchFamily="18" charset="0"/>
              </a:rPr>
              <a:t>. на 1 человека </a:t>
            </a:r>
            <a:endParaRPr lang="ru-RU" sz="1100" dirty="0"/>
          </a:p>
        </p:txBody>
      </p:sp>
      <p:sp>
        <p:nvSpPr>
          <p:cNvPr id="58" name="Прямоугольник 57"/>
          <p:cNvSpPr/>
          <p:nvPr/>
        </p:nvSpPr>
        <p:spPr>
          <a:xfrm>
            <a:off x="10120066" y="2780084"/>
            <a:ext cx="1815524" cy="1046440"/>
          </a:xfrm>
          <a:prstGeom prst="rect">
            <a:avLst/>
          </a:prstGeom>
        </p:spPr>
        <p:txBody>
          <a:bodyPr wrap="square">
            <a:spAutoFit/>
          </a:bodyPr>
          <a:lstStyle/>
          <a:p>
            <a:pPr algn="r"/>
            <a:r>
              <a:rPr lang="ru-RU" sz="2000" b="1" dirty="0" smtClean="0">
                <a:solidFill>
                  <a:srgbClr val="31381C"/>
                </a:solidFill>
                <a:latin typeface="Bookman Old Style" panose="02050604050505020204" pitchFamily="18" charset="0"/>
              </a:rPr>
              <a:t>      55361,3</a:t>
            </a:r>
          </a:p>
          <a:p>
            <a:pPr algn="r"/>
            <a:r>
              <a:rPr lang="ru-RU" sz="2000" b="1" dirty="0" smtClean="0">
                <a:solidFill>
                  <a:srgbClr val="31381C"/>
                </a:solidFill>
                <a:latin typeface="Bookman Old Style" panose="02050604050505020204" pitchFamily="18" charset="0"/>
              </a:rPr>
              <a:t>8,4</a:t>
            </a:r>
          </a:p>
          <a:p>
            <a:pPr algn="r"/>
            <a:r>
              <a:rPr lang="ru-RU" sz="1100" dirty="0" smtClean="0">
                <a:solidFill>
                  <a:srgbClr val="31381C"/>
                </a:solidFill>
                <a:latin typeface="Bookman Old Style" panose="02050604050505020204" pitchFamily="18" charset="0"/>
              </a:rPr>
              <a:t>тыс. руб</a:t>
            </a:r>
            <a:r>
              <a:rPr lang="ru-RU" sz="1100" dirty="0">
                <a:solidFill>
                  <a:srgbClr val="31381C"/>
                </a:solidFill>
                <a:latin typeface="Bookman Old Style" panose="02050604050505020204" pitchFamily="18" charset="0"/>
              </a:rPr>
              <a:t>. на 1 человека </a:t>
            </a:r>
            <a:endParaRPr lang="ru-RU" sz="1400" dirty="0"/>
          </a:p>
        </p:txBody>
      </p:sp>
      <p:sp>
        <p:nvSpPr>
          <p:cNvPr id="59" name="Прямоугольник 58"/>
          <p:cNvSpPr/>
          <p:nvPr/>
        </p:nvSpPr>
        <p:spPr>
          <a:xfrm>
            <a:off x="9763046" y="4134311"/>
            <a:ext cx="1544625" cy="877163"/>
          </a:xfrm>
          <a:prstGeom prst="rect">
            <a:avLst/>
          </a:prstGeom>
        </p:spPr>
        <p:txBody>
          <a:bodyPr wrap="square">
            <a:spAutoFit/>
          </a:bodyPr>
          <a:lstStyle/>
          <a:p>
            <a:r>
              <a:rPr lang="ru-RU" sz="2000" b="1" dirty="0" smtClean="0">
                <a:solidFill>
                  <a:srgbClr val="31381C"/>
                </a:solidFill>
                <a:latin typeface="Bookman Old Style" panose="02050604050505020204" pitchFamily="18" charset="0"/>
              </a:rPr>
              <a:t>37356,9</a:t>
            </a:r>
          </a:p>
          <a:p>
            <a:r>
              <a:rPr lang="ru-RU" sz="2000" b="1" dirty="0" smtClean="0">
                <a:solidFill>
                  <a:srgbClr val="31381C"/>
                </a:solidFill>
                <a:latin typeface="Bookman Old Style" panose="02050604050505020204" pitchFamily="18" charset="0"/>
              </a:rPr>
              <a:t>5,7     </a:t>
            </a:r>
            <a:r>
              <a:rPr lang="ru-RU" sz="1100" dirty="0">
                <a:solidFill>
                  <a:srgbClr val="31381C"/>
                </a:solidFill>
                <a:latin typeface="Bookman Old Style" panose="02050604050505020204" pitchFamily="18" charset="0"/>
              </a:rPr>
              <a:t>тыс</a:t>
            </a:r>
            <a:r>
              <a:rPr lang="ru-RU" sz="1100" dirty="0" smtClean="0">
                <a:solidFill>
                  <a:srgbClr val="31381C"/>
                </a:solidFill>
                <a:latin typeface="Bookman Old Style" panose="02050604050505020204" pitchFamily="18" charset="0"/>
              </a:rPr>
              <a:t>. руб</a:t>
            </a:r>
            <a:r>
              <a:rPr lang="ru-RU" sz="1100" dirty="0">
                <a:solidFill>
                  <a:srgbClr val="31381C"/>
                </a:solidFill>
                <a:latin typeface="Bookman Old Style" panose="02050604050505020204" pitchFamily="18" charset="0"/>
              </a:rPr>
              <a:t>. на 1 человека </a:t>
            </a:r>
            <a:endParaRPr lang="ru-RU" sz="1400" dirty="0"/>
          </a:p>
        </p:txBody>
      </p:sp>
      <p:pic>
        <p:nvPicPr>
          <p:cNvPr id="60" name="Picture 8" descr="образов"/>
          <p:cNvPicPr>
            <a:picLocks noChangeAspect="1" noChangeArrowheads="1"/>
          </p:cNvPicPr>
          <p:nvPr/>
        </p:nvPicPr>
        <p:blipFill>
          <a:blip r:embed="rId10" cstate="print"/>
          <a:srcRect/>
          <a:stretch>
            <a:fillRect/>
          </a:stretch>
        </p:blipFill>
        <p:spPr bwMode="auto">
          <a:xfrm>
            <a:off x="10904743" y="1518929"/>
            <a:ext cx="942432" cy="1042574"/>
          </a:xfrm>
          <a:prstGeom prst="rect">
            <a:avLst/>
          </a:prstGeom>
          <a:ln>
            <a:noFill/>
          </a:ln>
          <a:effectLst>
            <a:softEdge rad="112500"/>
          </a:effectLst>
        </p:spPr>
      </p:pic>
      <p:sp>
        <p:nvSpPr>
          <p:cNvPr id="63" name="Прямоугольник 62"/>
          <p:cNvSpPr/>
          <p:nvPr/>
        </p:nvSpPr>
        <p:spPr>
          <a:xfrm>
            <a:off x="9611458" y="5700256"/>
            <a:ext cx="1954492" cy="1077218"/>
          </a:xfrm>
          <a:prstGeom prst="rect">
            <a:avLst/>
          </a:prstGeom>
        </p:spPr>
        <p:txBody>
          <a:bodyPr wrap="square">
            <a:spAutoFit/>
          </a:bodyPr>
          <a:lstStyle/>
          <a:p>
            <a:r>
              <a:rPr lang="ru-RU" sz="2000" b="1" dirty="0" smtClean="0">
                <a:solidFill>
                  <a:srgbClr val="31381C"/>
                </a:solidFill>
                <a:latin typeface="Bookman Old Style" panose="02050604050505020204" pitchFamily="18" charset="0"/>
              </a:rPr>
              <a:t>84761,7</a:t>
            </a:r>
          </a:p>
          <a:p>
            <a:r>
              <a:rPr lang="ru-RU" sz="2000" b="1" dirty="0" smtClean="0">
                <a:solidFill>
                  <a:srgbClr val="31381C"/>
                </a:solidFill>
                <a:latin typeface="Bookman Old Style" panose="02050604050505020204" pitchFamily="18" charset="0"/>
              </a:rPr>
              <a:t>12,99</a:t>
            </a:r>
          </a:p>
          <a:p>
            <a:r>
              <a:rPr lang="ru-RU" sz="1200" dirty="0" smtClean="0">
                <a:solidFill>
                  <a:srgbClr val="31381C"/>
                </a:solidFill>
                <a:latin typeface="Bookman Old Style" panose="02050604050505020204" pitchFamily="18" charset="0"/>
              </a:rPr>
              <a:t>тыс. руб</a:t>
            </a:r>
            <a:r>
              <a:rPr lang="ru-RU" sz="1200" dirty="0">
                <a:solidFill>
                  <a:srgbClr val="31381C"/>
                </a:solidFill>
                <a:latin typeface="Bookman Old Style" panose="02050604050505020204" pitchFamily="18" charset="0"/>
              </a:rPr>
              <a:t>. на 1 человека </a:t>
            </a:r>
            <a:endParaRPr lang="ru-RU" sz="1200" dirty="0"/>
          </a:p>
        </p:txBody>
      </p:sp>
      <p:sp>
        <p:nvSpPr>
          <p:cNvPr id="64" name="TextBox 63"/>
          <p:cNvSpPr txBox="1"/>
          <p:nvPr/>
        </p:nvSpPr>
        <p:spPr>
          <a:xfrm rot="773776">
            <a:off x="7940865" y="5629912"/>
            <a:ext cx="1556210" cy="261610"/>
          </a:xfrm>
          <a:prstGeom prst="rect">
            <a:avLst/>
          </a:prstGeom>
          <a:noFill/>
        </p:spPr>
        <p:txBody>
          <a:bodyPr wrap="square" rtlCol="0">
            <a:spAutoFit/>
          </a:bodyPr>
          <a:lstStyle/>
          <a:p>
            <a:r>
              <a:rPr lang="ru-RU" sz="1100" b="1" i="1" dirty="0" smtClean="0"/>
              <a:t>Расходы на спорт</a:t>
            </a:r>
            <a:endParaRPr lang="ru-RU" sz="1100" b="1" i="1" dirty="0"/>
          </a:p>
        </p:txBody>
      </p:sp>
      <p:sp>
        <p:nvSpPr>
          <p:cNvPr id="4" name="Номер слайда 3"/>
          <p:cNvSpPr>
            <a:spLocks noGrp="1"/>
          </p:cNvSpPr>
          <p:nvPr>
            <p:ph type="sldNum" sz="quarter" idx="7"/>
          </p:nvPr>
        </p:nvSpPr>
        <p:spPr>
          <a:xfrm>
            <a:off x="11700837" y="6569223"/>
            <a:ext cx="464084" cy="365125"/>
          </a:xfrm>
        </p:spPr>
        <p:txBody>
          <a:bodyPr/>
          <a:lstStyle/>
          <a:p>
            <a:pPr marL="38100">
              <a:lnSpc>
                <a:spcPts val="1240"/>
              </a:lnSpc>
            </a:pPr>
            <a:fld id="{81D60167-4931-47E6-BA6A-407CBD079E47}" type="slidenum">
              <a:rPr lang="ru-RU" smtClean="0"/>
              <a:t>42</a:t>
            </a:fld>
            <a:endParaRPr lang="ru-RU" dirty="0"/>
          </a:p>
        </p:txBody>
      </p:sp>
    </p:spTree>
    <p:extLst>
      <p:ext uri="{BB962C8B-B14F-4D97-AF65-F5344CB8AC3E}">
        <p14:creationId xmlns:p14="http://schemas.microsoft.com/office/powerpoint/2010/main" val="212107101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object 17"/>
          <p:cNvGrpSpPr/>
          <p:nvPr/>
        </p:nvGrpSpPr>
        <p:grpSpPr>
          <a:xfrm>
            <a:off x="10596508" y="5298614"/>
            <a:ext cx="1602105" cy="1565910"/>
            <a:chOff x="10596508" y="5298614"/>
            <a:chExt cx="1602105" cy="1565910"/>
          </a:xfrm>
        </p:grpSpPr>
        <p:sp>
          <p:nvSpPr>
            <p:cNvPr id="7"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8"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3" name="object 2"/>
          <p:cNvSpPr/>
          <p:nvPr/>
        </p:nvSpPr>
        <p:spPr>
          <a:xfrm>
            <a:off x="0" y="0"/>
            <a:ext cx="12191999" cy="759046"/>
          </a:xfrm>
          <a:prstGeom prst="rect">
            <a:avLst/>
          </a:prstGeom>
          <a:blipFill>
            <a:blip r:embed="rId2" cstate="print"/>
            <a:stretch>
              <a:fillRect/>
            </a:stretch>
          </a:blipFill>
        </p:spPr>
        <p:txBody>
          <a:bodyPr wrap="square" lIns="0" tIns="0" rIns="0" bIns="0" rtlCol="0"/>
          <a:lstStyle/>
          <a:p>
            <a:r>
              <a:rPr lang="ru-RU" altLang="ru-RU" sz="2400" b="1" i="1" dirty="0">
                <a:latin typeface="Times New Roman" pitchFamily="18" charset="0"/>
                <a:cs typeface="Times New Roman" pitchFamily="18" charset="0"/>
              </a:rPr>
              <a:t>Распределение  бюджетных ассигнований по разделам расходов  на </a:t>
            </a:r>
            <a:r>
              <a:rPr lang="ru-RU" altLang="ru-RU" sz="2400" b="1" i="1" dirty="0" smtClean="0">
                <a:latin typeface="Times New Roman" pitchFamily="18" charset="0"/>
                <a:cs typeface="Times New Roman" pitchFamily="18" charset="0"/>
              </a:rPr>
              <a:t>2024 </a:t>
            </a:r>
            <a:r>
              <a:rPr lang="ru-RU" altLang="ru-RU" sz="2400" b="1" i="1" dirty="0">
                <a:latin typeface="Times New Roman" pitchFamily="18" charset="0"/>
                <a:cs typeface="Times New Roman" pitchFamily="18" charset="0"/>
              </a:rPr>
              <a:t>и плановый период </a:t>
            </a:r>
            <a:r>
              <a:rPr lang="ru-RU" altLang="ru-RU" sz="2400" b="1" i="1" dirty="0" smtClean="0">
                <a:latin typeface="Times New Roman" pitchFamily="18" charset="0"/>
                <a:cs typeface="Times New Roman" pitchFamily="18" charset="0"/>
              </a:rPr>
              <a:t>2025 и 2026 </a:t>
            </a:r>
            <a:r>
              <a:rPr lang="ru-RU" altLang="ru-RU" sz="2400" b="1" i="1" dirty="0">
                <a:latin typeface="Times New Roman" pitchFamily="18" charset="0"/>
                <a:cs typeface="Times New Roman" pitchFamily="18" charset="0"/>
              </a:rPr>
              <a:t>год (тыс. руб.)</a:t>
            </a:r>
            <a:endParaRPr lang="ru-RU" sz="2400" b="1" dirty="0"/>
          </a:p>
        </p:txBody>
      </p:sp>
      <p:sp>
        <p:nvSpPr>
          <p:cNvPr id="10" name="Номер слайда 9"/>
          <p:cNvSpPr>
            <a:spLocks noGrp="1"/>
          </p:cNvSpPr>
          <p:nvPr>
            <p:ph type="sldNum" sz="quarter" idx="12"/>
          </p:nvPr>
        </p:nvSpPr>
        <p:spPr>
          <a:xfrm>
            <a:off x="9448799" y="6492875"/>
            <a:ext cx="2743200" cy="365125"/>
          </a:xfrm>
        </p:spPr>
        <p:txBody>
          <a:bodyPr/>
          <a:lstStyle/>
          <a:p>
            <a:fld id="{2E383454-522E-4943-91B6-023101BA01B5}" type="slidenum">
              <a:rPr lang="ru-RU" smtClean="0"/>
              <a:t>43</a:t>
            </a:fld>
            <a:endParaRPr lang="ru-RU" dirty="0"/>
          </a:p>
        </p:txBody>
      </p:sp>
      <p:pic>
        <p:nvPicPr>
          <p:cNvPr id="5" name="Рисунок 4"/>
          <p:cNvPicPr>
            <a:picLocks noChangeAspect="1"/>
          </p:cNvPicPr>
          <p:nvPr/>
        </p:nvPicPr>
        <p:blipFill>
          <a:blip r:embed="rId3"/>
          <a:stretch>
            <a:fillRect/>
          </a:stretch>
        </p:blipFill>
        <p:spPr>
          <a:xfrm>
            <a:off x="264920" y="1117960"/>
            <a:ext cx="10959449" cy="4343573"/>
          </a:xfrm>
          <a:prstGeom prst="rect">
            <a:avLst/>
          </a:prstGeom>
        </p:spPr>
      </p:pic>
    </p:spTree>
    <p:extLst>
      <p:ext uri="{BB962C8B-B14F-4D97-AF65-F5344CB8AC3E}">
        <p14:creationId xmlns:p14="http://schemas.microsoft.com/office/powerpoint/2010/main" val="250364849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sp>
        <p:nvSpPr>
          <p:cNvPr id="2" name="object 2"/>
          <p:cNvSpPr txBox="1">
            <a:spLocks noGrp="1"/>
          </p:cNvSpPr>
          <p:nvPr>
            <p:ph type="title"/>
          </p:nvPr>
        </p:nvSpPr>
        <p:spPr>
          <a:xfrm>
            <a:off x="22058" y="-53997"/>
            <a:ext cx="12074305" cy="874598"/>
          </a:xfrm>
          <a:prstGeom prst="rect">
            <a:avLst/>
          </a:prstGeom>
        </p:spPr>
        <p:txBody>
          <a:bodyPr vert="horz" wrap="square" lIns="0" tIns="12700" rIns="0" bIns="0" rtlCol="0">
            <a:spAutoFit/>
          </a:bodyPr>
          <a:lstStyle/>
          <a:p>
            <a:pPr marL="12700" algn="ctr">
              <a:lnSpc>
                <a:spcPct val="100000"/>
              </a:lnSpc>
              <a:spcBef>
                <a:spcPts val="100"/>
              </a:spcBef>
            </a:pPr>
            <a:r>
              <a:rPr lang="ru-RU" sz="2800" b="1" i="1" dirty="0" smtClean="0">
                <a:latin typeface="+mn-lt"/>
              </a:rPr>
              <a:t>Объем </a:t>
            </a:r>
            <a:r>
              <a:rPr lang="ru-RU" sz="2800" b="1" i="1" dirty="0">
                <a:latin typeface="+mn-lt"/>
              </a:rPr>
              <a:t>бюджетных ассигнований по разделам </a:t>
            </a:r>
            <a:r>
              <a:rPr lang="ru-RU" sz="2800" b="1" i="1" dirty="0" smtClean="0">
                <a:latin typeface="+mn-lt"/>
              </a:rPr>
              <a:t>расходов </a:t>
            </a:r>
            <a:r>
              <a:rPr sz="2800" b="1" i="1" dirty="0" smtClean="0">
                <a:latin typeface="+mn-lt"/>
              </a:rPr>
              <a:t>МО </a:t>
            </a:r>
            <a:r>
              <a:rPr lang="ru-RU" sz="2800" b="1" i="1" dirty="0" smtClean="0">
                <a:latin typeface="+mn-lt"/>
              </a:rPr>
              <a:t>«Угранский район» Смоленской области</a:t>
            </a:r>
            <a:endParaRPr sz="2800" b="1" i="1" dirty="0">
              <a:latin typeface="+mn-lt"/>
            </a:endParaRPr>
          </a:p>
        </p:txBody>
      </p:sp>
      <p:graphicFrame>
        <p:nvGraphicFramePr>
          <p:cNvPr id="25" name="Диаграмма 24"/>
          <p:cNvGraphicFramePr/>
          <p:nvPr>
            <p:extLst>
              <p:ext uri="{D42A27DB-BD31-4B8C-83A1-F6EECF244321}">
                <p14:modId xmlns:p14="http://schemas.microsoft.com/office/powerpoint/2010/main" val="36731274"/>
              </p:ext>
            </p:extLst>
          </p:nvPr>
        </p:nvGraphicFramePr>
        <p:xfrm>
          <a:off x="22058" y="759046"/>
          <a:ext cx="12169942" cy="6098954"/>
        </p:xfrm>
        <a:graphic>
          <a:graphicData uri="http://schemas.openxmlformats.org/drawingml/2006/chart">
            <c:chart xmlns:c="http://schemas.openxmlformats.org/drawingml/2006/chart" xmlns:r="http://schemas.openxmlformats.org/officeDocument/2006/relationships" r:id="rId3"/>
          </a:graphicData>
        </a:graphic>
      </p:graphicFrame>
      <p:sp>
        <p:nvSpPr>
          <p:cNvPr id="27" name="Номер слайда 26"/>
          <p:cNvSpPr>
            <a:spLocks noGrp="1"/>
          </p:cNvSpPr>
          <p:nvPr>
            <p:ph type="sldNum" sz="quarter" idx="12"/>
          </p:nvPr>
        </p:nvSpPr>
        <p:spPr>
          <a:xfrm>
            <a:off x="9448800" y="6492875"/>
            <a:ext cx="2743200" cy="365125"/>
          </a:xfrm>
        </p:spPr>
        <p:txBody>
          <a:bodyPr/>
          <a:lstStyle/>
          <a:p>
            <a:fld id="{2E383454-522E-4943-91B6-023101BA01B5}" type="slidenum">
              <a:rPr lang="ru-RU" smtClean="0"/>
              <a:t>44</a:t>
            </a:fld>
            <a:endParaRPr lang="ru-RU" dirty="0"/>
          </a:p>
        </p:txBody>
      </p:sp>
    </p:spTree>
    <p:extLst>
      <p:ext uri="{BB962C8B-B14F-4D97-AF65-F5344CB8AC3E}">
        <p14:creationId xmlns:p14="http://schemas.microsoft.com/office/powerpoint/2010/main" val="75934193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object 17"/>
          <p:cNvGrpSpPr/>
          <p:nvPr/>
        </p:nvGrpSpPr>
        <p:grpSpPr>
          <a:xfrm>
            <a:off x="10904434" y="5708590"/>
            <a:ext cx="1294179" cy="1155933"/>
            <a:chOff x="10596508" y="5298614"/>
            <a:chExt cx="1602105" cy="1565910"/>
          </a:xfrm>
        </p:grpSpPr>
        <p:sp>
          <p:nvSpPr>
            <p:cNvPr id="9"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0"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6663" y="5048224"/>
            <a:ext cx="1931349" cy="1722816"/>
          </a:xfrm>
          <a:prstGeom prst="rect">
            <a:avLst/>
          </a:prstGeom>
        </p:spPr>
      </p:pic>
      <p:sp>
        <p:nvSpPr>
          <p:cNvPr id="7" name="object 2"/>
          <p:cNvSpPr/>
          <p:nvPr/>
        </p:nvSpPr>
        <p:spPr>
          <a:xfrm>
            <a:off x="-30734" y="0"/>
            <a:ext cx="12222733" cy="461473"/>
          </a:xfrm>
          <a:prstGeom prst="rect">
            <a:avLst/>
          </a:prstGeom>
          <a:blipFill>
            <a:blip r:embed="rId3" cstate="print"/>
            <a:stretch>
              <a:fillRect/>
            </a:stretch>
          </a:blipFill>
        </p:spPr>
        <p:txBody>
          <a:bodyPr wrap="square" lIns="0" tIns="0" rIns="0" bIns="0" rtlCol="0"/>
          <a:lstStyle/>
          <a:p>
            <a:endParaRPr lang="ru-RU" sz="2800" b="1" dirty="0"/>
          </a:p>
        </p:txBody>
      </p:sp>
      <p:sp>
        <p:nvSpPr>
          <p:cNvPr id="6" name="Прямоугольник 5"/>
          <p:cNvSpPr/>
          <p:nvPr/>
        </p:nvSpPr>
        <p:spPr>
          <a:xfrm>
            <a:off x="-30734" y="10191"/>
            <a:ext cx="9271064" cy="369332"/>
          </a:xfrm>
          <a:prstGeom prst="rect">
            <a:avLst/>
          </a:prstGeom>
        </p:spPr>
        <p:txBody>
          <a:bodyPr wrap="none">
            <a:spAutoFit/>
          </a:bodyPr>
          <a:lstStyle/>
          <a:p>
            <a:r>
              <a:rPr lang="ru-RU" b="1" i="1" spc="-5" dirty="0"/>
              <a:t>Плановые показатели </a:t>
            </a:r>
            <a:r>
              <a:rPr lang="ru-RU" b="1" i="1" dirty="0"/>
              <a:t>расходов </a:t>
            </a:r>
            <a:r>
              <a:rPr lang="ru-RU" b="1" i="1" spc="-5" dirty="0" smtClean="0"/>
              <a:t>бюджета </a:t>
            </a:r>
            <a:r>
              <a:rPr lang="ru-RU" b="1" i="1" dirty="0"/>
              <a:t>МО «Угранский район» Смоленской области</a:t>
            </a:r>
            <a:r>
              <a:rPr lang="ru-RU" spc="-5" dirty="0" smtClean="0"/>
              <a:t>  </a:t>
            </a:r>
            <a:endParaRPr lang="ru-RU" dirty="0"/>
          </a:p>
        </p:txBody>
      </p:sp>
      <p:sp>
        <p:nvSpPr>
          <p:cNvPr id="11" name="Номер слайда 3"/>
          <p:cNvSpPr>
            <a:spLocks noGrp="1"/>
          </p:cNvSpPr>
          <p:nvPr>
            <p:ph type="sldNum" sz="quarter" idx="4294967295"/>
          </p:nvPr>
        </p:nvSpPr>
        <p:spPr>
          <a:xfrm>
            <a:off x="11721268" y="6473958"/>
            <a:ext cx="470731" cy="365125"/>
          </a:xfrm>
          <a:prstGeom prst="rect">
            <a:avLst/>
          </a:prstGeom>
        </p:spPr>
        <p:txBody>
          <a:bodyPr/>
          <a:lstStyle/>
          <a:p>
            <a:r>
              <a:rPr lang="ru-RU" sz="1400" dirty="0" smtClean="0"/>
              <a:t>42</a:t>
            </a:r>
            <a:endParaRPr lang="ru-RU" sz="1400" dirty="0"/>
          </a:p>
        </p:txBody>
      </p:sp>
      <p:pic>
        <p:nvPicPr>
          <p:cNvPr id="2" name="Рисунок 1"/>
          <p:cNvPicPr>
            <a:picLocks noChangeAspect="1"/>
          </p:cNvPicPr>
          <p:nvPr/>
        </p:nvPicPr>
        <p:blipFill>
          <a:blip r:embed="rId4"/>
          <a:stretch>
            <a:fillRect/>
          </a:stretch>
        </p:blipFill>
        <p:spPr>
          <a:xfrm>
            <a:off x="-162370" y="559328"/>
            <a:ext cx="12192000" cy="5448785"/>
          </a:xfrm>
          <a:prstGeom prst="rect">
            <a:avLst/>
          </a:prstGeom>
        </p:spPr>
      </p:pic>
    </p:spTree>
    <p:extLst>
      <p:ext uri="{BB962C8B-B14F-4D97-AF65-F5344CB8AC3E}">
        <p14:creationId xmlns:p14="http://schemas.microsoft.com/office/powerpoint/2010/main" val="23639767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0" y="0"/>
            <a:ext cx="12222733" cy="461473"/>
          </a:xfrm>
          <a:prstGeom prst="rect">
            <a:avLst/>
          </a:prstGeom>
          <a:blipFill>
            <a:blip r:embed="rId2" cstate="print"/>
            <a:stretch>
              <a:fillRect/>
            </a:stretch>
          </a:blipFill>
        </p:spPr>
        <p:txBody>
          <a:bodyPr wrap="square" lIns="0" tIns="0" rIns="0" bIns="0" rtlCol="0"/>
          <a:lstStyle/>
          <a:p>
            <a:r>
              <a:rPr lang="ru-RU" b="1" i="1" spc="-5" dirty="0"/>
              <a:t>Плановые показатели </a:t>
            </a:r>
            <a:r>
              <a:rPr lang="ru-RU" b="1" i="1" dirty="0"/>
              <a:t>расходов </a:t>
            </a:r>
            <a:r>
              <a:rPr lang="ru-RU" b="1" i="1" spc="-5" dirty="0"/>
              <a:t>бюджета </a:t>
            </a:r>
            <a:r>
              <a:rPr lang="ru-RU" b="1" i="1" dirty="0"/>
              <a:t>МО «Угранский район» Смоленской области</a:t>
            </a:r>
            <a:r>
              <a:rPr lang="ru-RU" spc="-5" dirty="0"/>
              <a:t>  </a:t>
            </a:r>
            <a:endParaRPr lang="ru-RU" dirty="0"/>
          </a:p>
        </p:txBody>
      </p:sp>
      <p:sp>
        <p:nvSpPr>
          <p:cNvPr id="4" name="Номер слайда 3"/>
          <p:cNvSpPr>
            <a:spLocks noGrp="1"/>
          </p:cNvSpPr>
          <p:nvPr>
            <p:ph type="sldNum" sz="quarter" idx="4294967295"/>
          </p:nvPr>
        </p:nvSpPr>
        <p:spPr>
          <a:xfrm>
            <a:off x="11836637" y="6646749"/>
            <a:ext cx="386096" cy="166124"/>
          </a:xfrm>
          <a:prstGeom prst="rect">
            <a:avLst/>
          </a:prstGeom>
        </p:spPr>
        <p:txBody>
          <a:bodyPr/>
          <a:lstStyle/>
          <a:p>
            <a:r>
              <a:rPr lang="ru-RU" sz="1200" dirty="0" smtClean="0"/>
              <a:t>43</a:t>
            </a:r>
            <a:endParaRPr lang="ru-RU" sz="1200" dirty="0"/>
          </a:p>
        </p:txBody>
      </p:sp>
      <p:pic>
        <p:nvPicPr>
          <p:cNvPr id="3" name="Рисунок 2"/>
          <p:cNvPicPr>
            <a:picLocks noChangeAspect="1"/>
          </p:cNvPicPr>
          <p:nvPr/>
        </p:nvPicPr>
        <p:blipFill>
          <a:blip r:embed="rId3"/>
          <a:stretch>
            <a:fillRect/>
          </a:stretch>
        </p:blipFill>
        <p:spPr>
          <a:xfrm>
            <a:off x="0" y="609585"/>
            <a:ext cx="12192000" cy="5638830"/>
          </a:xfrm>
          <a:prstGeom prst="rect">
            <a:avLst/>
          </a:prstGeom>
        </p:spPr>
      </p:pic>
    </p:spTree>
    <p:extLst>
      <p:ext uri="{BB962C8B-B14F-4D97-AF65-F5344CB8AC3E}">
        <p14:creationId xmlns:p14="http://schemas.microsoft.com/office/powerpoint/2010/main" val="9979894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0" y="1"/>
            <a:ext cx="12192000" cy="772199"/>
          </a:xfrm>
          <a:prstGeom prst="rect">
            <a:avLst/>
          </a:prstGeom>
          <a:blipFill>
            <a:blip r:embed="rId2" cstate="print"/>
            <a:stretch>
              <a:fillRect/>
            </a:stretch>
          </a:blipFill>
        </p:spPr>
        <p:txBody>
          <a:bodyPr wrap="square" lIns="0" tIns="0" rIns="0" bIns="0" rtlCol="0"/>
          <a:lstStyle/>
          <a:p>
            <a:pPr algn="ctr"/>
            <a:endParaRPr sz="3200" b="1" dirty="0"/>
          </a:p>
        </p:txBody>
      </p:sp>
      <p:sp>
        <p:nvSpPr>
          <p:cNvPr id="2" name="Заголовок 1"/>
          <p:cNvSpPr>
            <a:spLocks noGrp="1"/>
          </p:cNvSpPr>
          <p:nvPr>
            <p:ph type="title"/>
          </p:nvPr>
        </p:nvSpPr>
        <p:spPr>
          <a:xfrm>
            <a:off x="0" y="0"/>
            <a:ext cx="10515600" cy="700755"/>
          </a:xfrm>
        </p:spPr>
        <p:txBody>
          <a:bodyPr>
            <a:normAutofit/>
          </a:bodyPr>
          <a:lstStyle/>
          <a:p>
            <a:r>
              <a:rPr lang="ru-RU" sz="2800" b="1" dirty="0">
                <a:latin typeface="+mn-lt"/>
              </a:rPr>
              <a:t>С</a:t>
            </a:r>
            <a:r>
              <a:rPr lang="ru-RU" sz="2800" b="1" dirty="0" smtClean="0">
                <a:latin typeface="+mn-lt"/>
              </a:rPr>
              <a:t>труктура муниципального долга</a:t>
            </a:r>
            <a:endParaRPr lang="ru-RU" sz="2800" b="1" dirty="0">
              <a:latin typeface="+mn-lt"/>
            </a:endParaRPr>
          </a:p>
        </p:txBody>
      </p:sp>
      <p:sp>
        <p:nvSpPr>
          <p:cNvPr id="4" name="Номер слайда 3"/>
          <p:cNvSpPr>
            <a:spLocks noGrp="1"/>
          </p:cNvSpPr>
          <p:nvPr>
            <p:ph type="sldNum" sz="quarter" idx="12"/>
          </p:nvPr>
        </p:nvSpPr>
        <p:spPr>
          <a:xfrm>
            <a:off x="11721268" y="6473958"/>
            <a:ext cx="470731" cy="365125"/>
          </a:xfrm>
        </p:spPr>
        <p:txBody>
          <a:bodyPr/>
          <a:lstStyle/>
          <a:p>
            <a:fld id="{2E383454-522E-4943-91B6-023101BA01B5}" type="slidenum">
              <a:rPr lang="ru-RU" smtClean="0"/>
              <a:t>47</a:t>
            </a:fld>
            <a:endParaRPr lang="ru-RU" dirty="0"/>
          </a:p>
        </p:txBody>
      </p:sp>
      <p:graphicFrame>
        <p:nvGraphicFramePr>
          <p:cNvPr id="6" name="Диаграмма 5"/>
          <p:cNvGraphicFramePr/>
          <p:nvPr>
            <p:extLst>
              <p:ext uri="{D42A27DB-BD31-4B8C-83A1-F6EECF244321}">
                <p14:modId xmlns:p14="http://schemas.microsoft.com/office/powerpoint/2010/main" val="1766121760"/>
              </p:ext>
            </p:extLst>
          </p:nvPr>
        </p:nvGraphicFramePr>
        <p:xfrm>
          <a:off x="173912" y="2179177"/>
          <a:ext cx="5144510" cy="4542297"/>
        </p:xfrm>
        <a:graphic>
          <a:graphicData uri="http://schemas.openxmlformats.org/drawingml/2006/chart">
            <c:chart xmlns:c="http://schemas.openxmlformats.org/drawingml/2006/chart" xmlns:r="http://schemas.openxmlformats.org/officeDocument/2006/relationships" r:id="rId3"/>
          </a:graphicData>
        </a:graphic>
      </p:graphicFrame>
      <p:pic>
        <p:nvPicPr>
          <p:cNvPr id="8" name="Рисунок 7"/>
          <p:cNvPicPr>
            <a:picLocks noChangeAspect="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6772818" y="4450326"/>
            <a:ext cx="3465480" cy="2388757"/>
          </a:xfrm>
          <a:prstGeom prst="rect">
            <a:avLst/>
          </a:prstGeom>
        </p:spPr>
      </p:pic>
      <p:sp>
        <p:nvSpPr>
          <p:cNvPr id="7" name="Прямоугольник 6"/>
          <p:cNvSpPr/>
          <p:nvPr/>
        </p:nvSpPr>
        <p:spPr>
          <a:xfrm>
            <a:off x="0" y="706185"/>
            <a:ext cx="12192001" cy="1292662"/>
          </a:xfrm>
          <a:prstGeom prst="rect">
            <a:avLst/>
          </a:prstGeom>
        </p:spPr>
        <p:txBody>
          <a:bodyPr wrap="square">
            <a:spAutoFit/>
          </a:bodyPr>
          <a:lstStyle/>
          <a:p>
            <a:endParaRPr lang="ru-RU" sz="1400" dirty="0">
              <a:solidFill>
                <a:srgbClr val="000000"/>
              </a:solidFill>
              <a:latin typeface="Bookman Old Style" panose="02050604050505020204" pitchFamily="18" charset="0"/>
            </a:endParaRPr>
          </a:p>
          <a:p>
            <a:pPr marR="0" algn="ctr"/>
            <a:r>
              <a:rPr lang="ru-RU" sz="1600" b="1" i="1" dirty="0">
                <a:effectLst>
                  <a:outerShdw blurRad="38100" dist="38100" dir="2700000" algn="tl">
                    <a:srgbClr val="000000">
                      <a:alpha val="43137"/>
                    </a:srgbClr>
                  </a:outerShdw>
                </a:effectLst>
                <a:latin typeface="+mj-lt"/>
              </a:rPr>
              <a:t>Программой муниципальных внутренних </a:t>
            </a:r>
          </a:p>
          <a:p>
            <a:pPr marR="0" algn="ctr"/>
            <a:r>
              <a:rPr lang="ru-RU" sz="1600" b="1" i="1" dirty="0">
                <a:effectLst>
                  <a:outerShdw blurRad="38100" dist="38100" dir="2700000" algn="tl">
                    <a:srgbClr val="000000">
                      <a:alpha val="43137"/>
                    </a:srgbClr>
                  </a:outerShdw>
                </a:effectLst>
                <a:latin typeface="+mj-lt"/>
              </a:rPr>
              <a:t>заимствований </a:t>
            </a:r>
            <a:r>
              <a:rPr lang="ru-RU" sz="1600" b="1" i="1" dirty="0" smtClean="0">
                <a:effectLst>
                  <a:outerShdw blurRad="38100" dist="38100" dir="2700000" algn="tl">
                    <a:srgbClr val="000000">
                      <a:alpha val="43137"/>
                    </a:srgbClr>
                  </a:outerShdw>
                </a:effectLst>
                <a:latin typeface="+mj-lt"/>
              </a:rPr>
              <a:t>МО «Угранский район» Смоленской области </a:t>
            </a:r>
            <a:r>
              <a:rPr lang="ru-RU" sz="1600" b="1" i="1" dirty="0">
                <a:effectLst>
                  <a:outerShdw blurRad="38100" dist="38100" dir="2700000" algn="tl">
                    <a:srgbClr val="000000">
                      <a:alpha val="43137"/>
                    </a:srgbClr>
                  </a:outerShdw>
                </a:effectLst>
                <a:latin typeface="+mj-lt"/>
              </a:rPr>
              <a:t>на </a:t>
            </a:r>
            <a:r>
              <a:rPr lang="ru-RU" sz="1600" b="1" i="1" dirty="0" smtClean="0">
                <a:effectLst>
                  <a:outerShdw blurRad="38100" dist="38100" dir="2700000" algn="tl">
                    <a:srgbClr val="000000">
                      <a:alpha val="43137"/>
                    </a:srgbClr>
                  </a:outerShdw>
                </a:effectLst>
                <a:latin typeface="+mj-lt"/>
              </a:rPr>
              <a:t>2024 </a:t>
            </a:r>
            <a:r>
              <a:rPr lang="ru-RU" sz="1600" b="1" i="1" dirty="0">
                <a:effectLst>
                  <a:outerShdw blurRad="38100" dist="38100" dir="2700000" algn="tl">
                    <a:srgbClr val="000000">
                      <a:alpha val="43137"/>
                    </a:srgbClr>
                  </a:outerShdw>
                </a:effectLst>
                <a:latin typeface="+mj-lt"/>
              </a:rPr>
              <a:t>год и плановый период </a:t>
            </a:r>
            <a:r>
              <a:rPr lang="ru-RU" sz="1600" b="1" i="1" dirty="0" smtClean="0">
                <a:effectLst>
                  <a:outerShdw blurRad="38100" dist="38100" dir="2700000" algn="tl">
                    <a:srgbClr val="000000">
                      <a:alpha val="43137"/>
                    </a:srgbClr>
                  </a:outerShdw>
                </a:effectLst>
                <a:latin typeface="+mj-lt"/>
              </a:rPr>
              <a:t>2025-2026 </a:t>
            </a:r>
            <a:r>
              <a:rPr lang="ru-RU" sz="1600" b="1" i="1" dirty="0">
                <a:effectLst>
                  <a:outerShdw blurRad="38100" dist="38100" dir="2700000" algn="tl">
                    <a:srgbClr val="000000">
                      <a:alpha val="43137"/>
                    </a:srgbClr>
                  </a:outerShdw>
                </a:effectLst>
                <a:latin typeface="+mj-lt"/>
              </a:rPr>
              <a:t>годов не предусматривается получение кредитов от кредитных организаций. </a:t>
            </a:r>
            <a:endParaRPr lang="ru-RU" sz="1600" b="1" i="1" dirty="0" smtClean="0">
              <a:effectLst>
                <a:outerShdw blurRad="38100" dist="38100" dir="2700000" algn="tl">
                  <a:srgbClr val="000000">
                    <a:alpha val="43137"/>
                  </a:srgbClr>
                </a:outerShdw>
              </a:effectLst>
              <a:latin typeface="+mj-lt"/>
            </a:endParaRPr>
          </a:p>
          <a:p>
            <a:pPr marR="0" algn="ctr"/>
            <a:r>
              <a:rPr lang="ru-RU" sz="1600" b="1" i="1" dirty="0" smtClean="0">
                <a:effectLst>
                  <a:outerShdw blurRad="38100" dist="38100" dir="2700000" algn="tl">
                    <a:srgbClr val="000000">
                      <a:alpha val="43137"/>
                    </a:srgbClr>
                  </a:outerShdw>
                </a:effectLst>
                <a:latin typeface="+mj-lt"/>
              </a:rPr>
              <a:t>Выдача </a:t>
            </a:r>
            <a:r>
              <a:rPr lang="ru-RU" sz="1600" b="1" i="1" dirty="0">
                <a:effectLst>
                  <a:outerShdw blurRad="38100" dist="38100" dir="2700000" algn="tl">
                    <a:srgbClr val="000000">
                      <a:alpha val="43137"/>
                    </a:srgbClr>
                  </a:outerShdw>
                </a:effectLst>
                <a:latin typeface="+mj-lt"/>
              </a:rPr>
              <a:t>бюджетных кредитов в </a:t>
            </a:r>
            <a:r>
              <a:rPr lang="ru-RU" sz="1600" b="1" i="1" dirty="0" smtClean="0">
                <a:effectLst>
                  <a:outerShdw blurRad="38100" dist="38100" dir="2700000" algn="tl">
                    <a:srgbClr val="000000">
                      <a:alpha val="43137"/>
                    </a:srgbClr>
                  </a:outerShdw>
                </a:effectLst>
                <a:latin typeface="+mj-lt"/>
              </a:rPr>
              <a:t>2024-2026 </a:t>
            </a:r>
            <a:r>
              <a:rPr lang="ru-RU" sz="1600" b="1" i="1" dirty="0">
                <a:effectLst>
                  <a:outerShdw blurRad="38100" dist="38100" dir="2700000" algn="tl">
                    <a:srgbClr val="000000">
                      <a:alpha val="43137"/>
                    </a:srgbClr>
                  </a:outerShdw>
                </a:effectLst>
                <a:latin typeface="+mj-lt"/>
              </a:rPr>
              <a:t>годах также не планируется. </a:t>
            </a:r>
          </a:p>
        </p:txBody>
      </p:sp>
      <p:sp>
        <p:nvSpPr>
          <p:cNvPr id="9" name="Прямоугольник 8"/>
          <p:cNvSpPr/>
          <p:nvPr/>
        </p:nvSpPr>
        <p:spPr>
          <a:xfrm>
            <a:off x="4828374" y="2427849"/>
            <a:ext cx="7204105" cy="2039020"/>
          </a:xfrm>
          <a:prstGeom prst="rect">
            <a:avLst/>
          </a:prstGeom>
        </p:spPr>
        <p:txBody>
          <a:bodyPr wrap="square">
            <a:spAutoFit/>
          </a:bodyPr>
          <a:lstStyle/>
          <a:p>
            <a:pPr marL="171450" indent="-171450" algn="just">
              <a:lnSpc>
                <a:spcPct val="115000"/>
              </a:lnSpc>
              <a:spcAft>
                <a:spcPts val="0"/>
              </a:spcAft>
              <a:buFont typeface="Wingdings" panose="05000000000000000000" pitchFamily="2" charset="2"/>
              <a:buChar char="ü"/>
            </a:pPr>
            <a:r>
              <a:rPr lang="ru-RU" sz="1100" i="1" dirty="0">
                <a:solidFill>
                  <a:srgbClr val="1A1A1A"/>
                </a:solidFill>
                <a:latin typeface="Arial" panose="020B0604020202020204" pitchFamily="34" charset="0"/>
                <a:ea typeface="Times New Roman" panose="02020603050405020304" pitchFamily="18" charset="0"/>
                <a:cs typeface="Arial" panose="020B0604020202020204" pitchFamily="34" charset="0"/>
              </a:rPr>
              <a:t>В целях недопущения образования муниципального долга обеспечено эффективное и целевое использование бюджетных средств, обеспечено погашение текущих долговых обязательств за счет собственных доходов, не используются заемные средства, проводятся мероприятия по недопущению увеличения расходных обязательств, необеспеченных финансовыми источниками. </a:t>
            </a:r>
            <a:endParaRPr lang="ru-RU" sz="1100" i="1" dirty="0" smtClean="0">
              <a:solidFill>
                <a:srgbClr val="1A1A1A"/>
              </a:solidFill>
              <a:latin typeface="Arial" panose="020B0604020202020204" pitchFamily="34" charset="0"/>
              <a:ea typeface="Times New Roman" panose="02020603050405020304" pitchFamily="18" charset="0"/>
              <a:cs typeface="Arial" panose="020B0604020202020204" pitchFamily="34" charset="0"/>
            </a:endParaRPr>
          </a:p>
          <a:p>
            <a:pPr marL="171450" indent="-171450" algn="just">
              <a:lnSpc>
                <a:spcPct val="115000"/>
              </a:lnSpc>
              <a:spcAft>
                <a:spcPts val="0"/>
              </a:spcAft>
              <a:buFont typeface="Wingdings" panose="05000000000000000000" pitchFamily="2" charset="2"/>
              <a:buChar char="ü"/>
            </a:pPr>
            <a:endParaRPr lang="en-US" sz="1100" i="1" dirty="0" smtClean="0">
              <a:solidFill>
                <a:srgbClr val="1A1A1A"/>
              </a:solidFill>
              <a:latin typeface="Arial" panose="020B0604020202020204" pitchFamily="34" charset="0"/>
              <a:ea typeface="Times New Roman" panose="02020603050405020304" pitchFamily="18" charset="0"/>
              <a:cs typeface="Arial" panose="020B0604020202020204" pitchFamily="34" charset="0"/>
            </a:endParaRPr>
          </a:p>
          <a:p>
            <a:pPr marL="171450" indent="-171450" algn="just">
              <a:lnSpc>
                <a:spcPct val="115000"/>
              </a:lnSpc>
              <a:spcAft>
                <a:spcPts val="0"/>
              </a:spcAft>
              <a:buFont typeface="Wingdings" panose="05000000000000000000" pitchFamily="2" charset="2"/>
              <a:buChar char="ü"/>
            </a:pPr>
            <a:r>
              <a:rPr lang="ru-RU" sz="1100" i="1" dirty="0" smtClean="0">
                <a:solidFill>
                  <a:srgbClr val="1A1A1A"/>
                </a:solidFill>
                <a:latin typeface="Arial" panose="020B0604020202020204" pitchFamily="34" charset="0"/>
                <a:ea typeface="Times New Roman" panose="02020603050405020304" pitchFamily="18" charset="0"/>
                <a:cs typeface="Arial" panose="020B0604020202020204" pitchFamily="34" charset="0"/>
              </a:rPr>
              <a:t>По </a:t>
            </a:r>
            <a:r>
              <a:rPr lang="ru-RU" sz="1100" i="1" dirty="0">
                <a:solidFill>
                  <a:srgbClr val="1A1A1A"/>
                </a:solidFill>
                <a:latin typeface="Arial" panose="020B0604020202020204" pitchFamily="34" charset="0"/>
                <a:ea typeface="Times New Roman" panose="02020603050405020304" pitchFamily="18" charset="0"/>
                <a:cs typeface="Arial" panose="020B0604020202020204" pitchFamily="34" charset="0"/>
              </a:rPr>
              <a:t>итогам 2023 года у муниципального образования нет муниципального долга, нет заимствований, непогашенных долговых обязательств и процентов по ним, не привлекались кредитные средства для покрытия дефицита бюджета и кассового разрыва. Администрацией оцениваются реальные возможности местного бюджета и не </a:t>
            </a:r>
            <a:r>
              <a:rPr lang="ru-RU" sz="1100" i="1" dirty="0" smtClean="0">
                <a:solidFill>
                  <a:srgbClr val="1A1A1A"/>
                </a:solidFill>
                <a:latin typeface="Arial" panose="020B0604020202020204" pitchFamily="34" charset="0"/>
                <a:ea typeface="Times New Roman" panose="02020603050405020304" pitchFamily="18" charset="0"/>
                <a:cs typeface="Arial" panose="020B0604020202020204" pitchFamily="34" charset="0"/>
              </a:rPr>
              <a:t>принимаются</a:t>
            </a:r>
            <a:r>
              <a:rPr lang="en-US" sz="1100" i="1" dirty="0" smtClean="0">
                <a:solidFill>
                  <a:srgbClr val="1A1A1A"/>
                </a:solidFill>
                <a:latin typeface="Arial" panose="020B0604020202020204" pitchFamily="34" charset="0"/>
                <a:ea typeface="Times New Roman" panose="02020603050405020304" pitchFamily="18" charset="0"/>
                <a:cs typeface="Arial" panose="020B0604020202020204" pitchFamily="34" charset="0"/>
              </a:rPr>
              <a:t> </a:t>
            </a:r>
            <a:r>
              <a:rPr lang="ru-RU" sz="1100" i="1" dirty="0" smtClean="0">
                <a:solidFill>
                  <a:srgbClr val="1A1A1A"/>
                </a:solidFill>
                <a:latin typeface="Arial" panose="020B0604020202020204" pitchFamily="34" charset="0"/>
                <a:ea typeface="Times New Roman" panose="02020603050405020304" pitchFamily="18" charset="0"/>
                <a:cs typeface="Arial" panose="020B0604020202020204" pitchFamily="34" charset="0"/>
              </a:rPr>
              <a:t>расходные </a:t>
            </a:r>
            <a:r>
              <a:rPr lang="ru-RU" sz="1100" i="1" dirty="0">
                <a:solidFill>
                  <a:srgbClr val="1A1A1A"/>
                </a:solidFill>
                <a:latin typeface="Arial" panose="020B0604020202020204" pitchFamily="34" charset="0"/>
                <a:ea typeface="Times New Roman" panose="02020603050405020304" pitchFamily="18" charset="0"/>
                <a:cs typeface="Arial" panose="020B0604020202020204" pitchFamily="34" charset="0"/>
              </a:rPr>
              <a:t>обязательства, не обеспеченные доходными источниками.</a:t>
            </a:r>
            <a:endParaRPr lang="ru-RU" sz="1050" i="1"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0025251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cstate="print">
            <a:extLst>
              <a:ext uri="{28A0092B-C50C-407E-A947-70E740481C1C}">
                <a14:useLocalDpi xmlns:a14="http://schemas.microsoft.com/office/drawing/2010/main" val="0"/>
              </a:ext>
            </a:extLst>
          </a:blip>
          <a:srcRect r="53797" b="42596"/>
          <a:stretch/>
        </p:blipFill>
        <p:spPr>
          <a:xfrm>
            <a:off x="5175852" y="3222010"/>
            <a:ext cx="1963313" cy="1373051"/>
          </a:xfrm>
          <a:prstGeom prst="rect">
            <a:avLst/>
          </a:prstGeom>
          <a:ln>
            <a:noFill/>
          </a:ln>
          <a:effectLst>
            <a:softEdge rad="112500"/>
          </a:effectLst>
        </p:spPr>
      </p:pic>
      <p:sp>
        <p:nvSpPr>
          <p:cNvPr id="15" name="object 2"/>
          <p:cNvSpPr/>
          <p:nvPr/>
        </p:nvSpPr>
        <p:spPr>
          <a:xfrm>
            <a:off x="-30734" y="0"/>
            <a:ext cx="12222733" cy="759046"/>
          </a:xfrm>
          <a:prstGeom prst="rect">
            <a:avLst/>
          </a:prstGeom>
          <a:blipFill>
            <a:blip r:embed="rId3" cstate="print"/>
            <a:stretch>
              <a:fillRect/>
            </a:stretch>
          </a:blipFill>
        </p:spPr>
        <p:txBody>
          <a:bodyPr wrap="square" lIns="0" tIns="0" rIns="0" bIns="0" rtlCol="0"/>
          <a:lstStyle/>
          <a:p>
            <a:pPr algn="ctr"/>
            <a:r>
              <a:rPr lang="ru-RU" sz="2400" b="1" i="1" dirty="0">
                <a:cs typeface="Times New Roman" pitchFamily="18" charset="0"/>
              </a:rPr>
              <a:t>Программная структура расходов  районного бюджета на </a:t>
            </a:r>
            <a:r>
              <a:rPr lang="ru-RU" sz="2400" b="1" i="1" dirty="0" smtClean="0">
                <a:cs typeface="Times New Roman" pitchFamily="18" charset="0"/>
              </a:rPr>
              <a:t>2024 год </a:t>
            </a:r>
            <a:r>
              <a:rPr lang="ru-RU" sz="2400" b="1" i="1" dirty="0">
                <a:cs typeface="Times New Roman" pitchFamily="18" charset="0"/>
              </a:rPr>
              <a:t>и плановый период </a:t>
            </a:r>
            <a:r>
              <a:rPr lang="ru-RU" sz="2400" b="1" i="1" dirty="0" smtClean="0">
                <a:cs typeface="Times New Roman" pitchFamily="18" charset="0"/>
              </a:rPr>
              <a:t>2025 </a:t>
            </a:r>
            <a:r>
              <a:rPr lang="ru-RU" sz="2400" b="1" i="1" dirty="0">
                <a:cs typeface="Times New Roman" pitchFamily="18" charset="0"/>
              </a:rPr>
              <a:t>и </a:t>
            </a:r>
            <a:r>
              <a:rPr lang="ru-RU" sz="2400" b="1" i="1" dirty="0" smtClean="0">
                <a:cs typeface="Times New Roman" pitchFamily="18" charset="0"/>
              </a:rPr>
              <a:t>2026 </a:t>
            </a:r>
            <a:r>
              <a:rPr lang="ru-RU" sz="2400" b="1" i="1" dirty="0">
                <a:cs typeface="Times New Roman" pitchFamily="18" charset="0"/>
              </a:rPr>
              <a:t>г (в тыс</a:t>
            </a:r>
            <a:r>
              <a:rPr lang="ru-RU" sz="2400" b="1" i="1" dirty="0" smtClean="0">
                <a:cs typeface="Times New Roman" pitchFamily="18" charset="0"/>
              </a:rPr>
              <a:t>. руб</a:t>
            </a:r>
            <a:r>
              <a:rPr lang="ru-RU" sz="2400" b="1" i="1" dirty="0">
                <a:cs typeface="Times New Roman" pitchFamily="18" charset="0"/>
              </a:rPr>
              <a:t>.)</a:t>
            </a:r>
            <a:endParaRPr lang="ru-RU" sz="2400" b="1" dirty="0"/>
          </a:p>
        </p:txBody>
      </p:sp>
      <p:sp>
        <p:nvSpPr>
          <p:cNvPr id="32" name="Прямоугольник 31"/>
          <p:cNvSpPr/>
          <p:nvPr/>
        </p:nvSpPr>
        <p:spPr>
          <a:xfrm>
            <a:off x="7268216" y="3647916"/>
            <a:ext cx="4363713" cy="2708434"/>
          </a:xfrm>
          <a:prstGeom prst="rect">
            <a:avLst/>
          </a:prstGeom>
        </p:spPr>
        <p:txBody>
          <a:bodyPr wrap="square">
            <a:spAutoFit/>
          </a:bodyPr>
          <a:lstStyle/>
          <a:p>
            <a:pPr algn="ctr" eaLnBrk="0" hangingPunct="0">
              <a:spcBef>
                <a:spcPts val="1200"/>
              </a:spcBef>
              <a:buClr>
                <a:srgbClr val="838995"/>
              </a:buClr>
            </a:pPr>
            <a:r>
              <a:rPr lang="ru-RU" sz="1400" b="1" i="1" dirty="0"/>
              <a:t>Цель программы:</a:t>
            </a:r>
            <a:r>
              <a:rPr lang="ru-RU" sz="1400" i="1" dirty="0"/>
              <a:t> </a:t>
            </a:r>
            <a:endParaRPr lang="ru-RU" sz="1400" i="1" dirty="0" smtClean="0"/>
          </a:p>
          <a:p>
            <a:pPr algn="ctr" eaLnBrk="0" hangingPunct="0">
              <a:spcBef>
                <a:spcPts val="1200"/>
              </a:spcBef>
              <a:buClr>
                <a:srgbClr val="838995"/>
              </a:buClr>
            </a:pPr>
            <a:r>
              <a:rPr lang="ru-RU" sz="1400" i="1" dirty="0" smtClean="0">
                <a:solidFill>
                  <a:srgbClr val="000000"/>
                </a:solidFill>
              </a:rPr>
              <a:t>Развитие </a:t>
            </a:r>
            <a:r>
              <a:rPr lang="ru-RU" sz="1400" i="1" dirty="0">
                <a:solidFill>
                  <a:srgbClr val="000000"/>
                </a:solidFill>
              </a:rPr>
              <a:t>дорожно-транспортного комплекса Угранского района Смоленской области, обеспечение безопасности дорожного движения, улучшение транспортного обслуживания населения</a:t>
            </a:r>
            <a:r>
              <a:rPr lang="ru-RU" sz="1400" i="1" dirty="0" smtClean="0">
                <a:solidFill>
                  <a:srgbClr val="000000"/>
                </a:solidFill>
              </a:rPr>
              <a:t>.</a:t>
            </a:r>
          </a:p>
          <a:p>
            <a:pPr algn="ctr" eaLnBrk="0" hangingPunct="0">
              <a:spcBef>
                <a:spcPts val="1200"/>
              </a:spcBef>
              <a:buClr>
                <a:srgbClr val="838995"/>
              </a:buClr>
            </a:pPr>
            <a:r>
              <a:rPr lang="ru-RU" sz="1400" b="1" i="1" dirty="0">
                <a:solidFill>
                  <a:srgbClr val="000000"/>
                </a:solidFill>
                <a:latin typeface="Times New Roman" pitchFamily="18" charset="0"/>
                <a:cs typeface="Times New Roman" pitchFamily="18" charset="0"/>
              </a:rPr>
              <a:t>Ожидаемые результаты реализации муниципальной программы:</a:t>
            </a:r>
            <a:r>
              <a:rPr lang="ru-RU" sz="1400" i="1" dirty="0">
                <a:solidFill>
                  <a:srgbClr val="000000"/>
                </a:solidFill>
                <a:latin typeface="Times New Roman" pitchFamily="18" charset="0"/>
                <a:cs typeface="Times New Roman" pitchFamily="18" charset="0"/>
              </a:rPr>
              <a:t> Снижение количества ДТП с пострадавшими; улучшение транспортного обслуживания населения</a:t>
            </a:r>
          </a:p>
          <a:p>
            <a:pPr algn="ctr" eaLnBrk="0" hangingPunct="0">
              <a:spcBef>
                <a:spcPts val="1200"/>
              </a:spcBef>
              <a:buClr>
                <a:srgbClr val="838995"/>
              </a:buClr>
            </a:pPr>
            <a:r>
              <a:rPr lang="ru-RU" sz="1400" i="1" dirty="0" smtClean="0">
                <a:solidFill>
                  <a:schemeClr val="bg1"/>
                </a:solidFill>
              </a:rPr>
              <a:t> </a:t>
            </a:r>
            <a:endParaRPr lang="ru-RU" sz="1400" i="1" dirty="0">
              <a:solidFill>
                <a:schemeClr val="bg1"/>
              </a:solidFill>
            </a:endParaRPr>
          </a:p>
        </p:txBody>
      </p:sp>
      <p:sp>
        <p:nvSpPr>
          <p:cNvPr id="36" name="Прямоугольник 35"/>
          <p:cNvSpPr/>
          <p:nvPr/>
        </p:nvSpPr>
        <p:spPr>
          <a:xfrm>
            <a:off x="492372" y="3832639"/>
            <a:ext cx="4463940" cy="2031325"/>
          </a:xfrm>
          <a:prstGeom prst="rect">
            <a:avLst/>
          </a:prstGeom>
        </p:spPr>
        <p:txBody>
          <a:bodyPr wrap="square">
            <a:spAutoFit/>
          </a:bodyPr>
          <a:lstStyle/>
          <a:p>
            <a:pPr algn="ctr"/>
            <a:r>
              <a:rPr lang="ru-RU" sz="1400" b="1" i="1" dirty="0"/>
              <a:t>Цель </a:t>
            </a:r>
            <a:r>
              <a:rPr lang="ru-RU" sz="1400" b="1" i="1" dirty="0" smtClean="0"/>
              <a:t>программы: </a:t>
            </a:r>
          </a:p>
          <a:p>
            <a:pPr algn="ctr"/>
            <a:r>
              <a:rPr lang="ru-RU" sz="1400" i="1" dirty="0" smtClean="0"/>
              <a:t>Создание </a:t>
            </a:r>
            <a:r>
              <a:rPr lang="ru-RU" sz="1400" i="1" dirty="0"/>
              <a:t>условий для развития сферы малого и среднего предпринимательства на территории муниципального образования «Угранский район» Смоленской области, как одного из факторов, с одной стороны, улучшения отраслевой структуры экономики, а с другой стороны, – социального развития и обеспечения стабильно высокого уровня занятости</a:t>
            </a:r>
            <a:endParaRPr lang="ru-RU" sz="1400" i="1" dirty="0" smtClean="0">
              <a:latin typeface="Times New Roman" panose="02020603050405020304" pitchFamily="18" charset="0"/>
              <a:ea typeface="Times New Roman" panose="02020603050405020304" pitchFamily="18" charset="0"/>
            </a:endParaRPr>
          </a:p>
        </p:txBody>
      </p:sp>
      <p:sp>
        <p:nvSpPr>
          <p:cNvPr id="7" name="Прямоугольник 6"/>
          <p:cNvSpPr/>
          <p:nvPr/>
        </p:nvSpPr>
        <p:spPr>
          <a:xfrm>
            <a:off x="65526" y="1018820"/>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1</a:t>
            </a:r>
            <a:endParaRPr lang="ru-RU" dirty="0"/>
          </a:p>
        </p:txBody>
      </p:sp>
      <p:sp>
        <p:nvSpPr>
          <p:cNvPr id="9" name="Прямоугольник 8"/>
          <p:cNvSpPr/>
          <p:nvPr/>
        </p:nvSpPr>
        <p:spPr>
          <a:xfrm>
            <a:off x="11760981" y="975112"/>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2</a:t>
            </a:r>
            <a:endParaRPr lang="ru-RU" dirty="0"/>
          </a:p>
        </p:txBody>
      </p:sp>
      <p:sp>
        <p:nvSpPr>
          <p:cNvPr id="13" name="Номер слайда 12"/>
          <p:cNvSpPr>
            <a:spLocks noGrp="1"/>
          </p:cNvSpPr>
          <p:nvPr>
            <p:ph type="sldNum" sz="quarter" idx="12"/>
          </p:nvPr>
        </p:nvSpPr>
        <p:spPr>
          <a:xfrm>
            <a:off x="9434664" y="6492875"/>
            <a:ext cx="2743200" cy="365125"/>
          </a:xfrm>
        </p:spPr>
        <p:txBody>
          <a:bodyPr/>
          <a:lstStyle/>
          <a:p>
            <a:fld id="{2E383454-522E-4943-91B6-023101BA01B5}" type="slidenum">
              <a:rPr lang="ru-RU" smtClean="0"/>
              <a:t>48</a:t>
            </a:fld>
            <a:endParaRPr lang="ru-RU" dirty="0"/>
          </a:p>
        </p:txBody>
      </p:sp>
      <p:pic>
        <p:nvPicPr>
          <p:cNvPr id="14" name="Рисунок 13"/>
          <p:cNvPicPr>
            <a:picLocks noChangeAspect="1"/>
          </p:cNvPicPr>
          <p:nvPr/>
        </p:nvPicPr>
        <p:blipFill>
          <a:blip r:embed="rId4"/>
          <a:stretch>
            <a:fillRect/>
          </a:stretch>
        </p:blipFill>
        <p:spPr>
          <a:xfrm>
            <a:off x="403995" y="911573"/>
            <a:ext cx="4652633" cy="5108774"/>
          </a:xfrm>
          <a:prstGeom prst="rect">
            <a:avLst/>
          </a:prstGeom>
        </p:spPr>
      </p:pic>
      <p:pic>
        <p:nvPicPr>
          <p:cNvPr id="16" name="Рисунок 15"/>
          <p:cNvPicPr>
            <a:picLocks noChangeAspect="1"/>
          </p:cNvPicPr>
          <p:nvPr/>
        </p:nvPicPr>
        <p:blipFill>
          <a:blip r:embed="rId4"/>
          <a:stretch>
            <a:fillRect/>
          </a:stretch>
        </p:blipFill>
        <p:spPr>
          <a:xfrm>
            <a:off x="7108348" y="911573"/>
            <a:ext cx="4652633" cy="5108774"/>
          </a:xfrm>
          <a:prstGeom prst="rect">
            <a:avLst/>
          </a:prstGeom>
        </p:spPr>
      </p:pic>
      <p:sp>
        <p:nvSpPr>
          <p:cNvPr id="3" name="Прямоугольник 2"/>
          <p:cNvSpPr/>
          <p:nvPr/>
        </p:nvSpPr>
        <p:spPr>
          <a:xfrm>
            <a:off x="1070710" y="1059894"/>
            <a:ext cx="4135959" cy="2062103"/>
          </a:xfrm>
          <a:prstGeom prst="rect">
            <a:avLst/>
          </a:prstGeom>
        </p:spPr>
        <p:txBody>
          <a:bodyPr wrap="square">
            <a:spAutoFit/>
          </a:bodyPr>
          <a:lstStyle/>
          <a:p>
            <a:pPr algn="ctr"/>
            <a:r>
              <a:rPr lang="ru-RU" sz="1600" b="1" dirty="0">
                <a:solidFill>
                  <a:srgbClr val="FFFFFF"/>
                </a:solidFill>
                <a:latin typeface="Times New Roman" panose="02020603050405020304" pitchFamily="18" charset="0"/>
              </a:rPr>
              <a:t>Муниципальная программа </a:t>
            </a:r>
            <a:endParaRPr lang="ru-RU" sz="1600" dirty="0">
              <a:solidFill>
                <a:srgbClr val="FFFFFF"/>
              </a:solidFill>
              <a:latin typeface="Times New Roman" panose="02020603050405020304" pitchFamily="18" charset="0"/>
            </a:endParaRPr>
          </a:p>
          <a:p>
            <a:pPr algn="ctr"/>
            <a:r>
              <a:rPr lang="ru-RU" sz="1600" b="1" dirty="0">
                <a:solidFill>
                  <a:srgbClr val="FFFFFF"/>
                </a:solidFill>
                <a:latin typeface="Times New Roman" panose="02020603050405020304" pitchFamily="18" charset="0"/>
              </a:rPr>
              <a:t>« Создание благоприятного предпринимательского и инвестиционного климата в МО « Угранский район» Смоленской области</a:t>
            </a:r>
            <a:endParaRPr lang="ru-RU" sz="1600" dirty="0">
              <a:solidFill>
                <a:srgbClr val="FFFFFF"/>
              </a:solidFill>
              <a:latin typeface="Times New Roman" panose="02020603050405020304" pitchFamily="18" charset="0"/>
            </a:endParaRPr>
          </a:p>
          <a:p>
            <a:pPr algn="ctr"/>
            <a:r>
              <a:rPr lang="ru-RU" sz="1600" b="1" dirty="0" smtClean="0">
                <a:solidFill>
                  <a:srgbClr val="FFFFFF"/>
                </a:solidFill>
                <a:latin typeface="Calibri" panose="020F0502020204030204" pitchFamily="34" charset="0"/>
              </a:rPr>
              <a:t>1305,0 </a:t>
            </a:r>
            <a:r>
              <a:rPr lang="ru-RU" sz="1600" b="1" dirty="0" err="1" smtClean="0">
                <a:solidFill>
                  <a:srgbClr val="FFFFFF"/>
                </a:solidFill>
                <a:latin typeface="Calibri" panose="020F0502020204030204" pitchFamily="34" charset="0"/>
              </a:rPr>
              <a:t>тыс.руб</a:t>
            </a:r>
            <a:r>
              <a:rPr lang="ru-RU" sz="1600" b="1" dirty="0" smtClean="0">
                <a:solidFill>
                  <a:srgbClr val="FFFFFF"/>
                </a:solidFill>
                <a:latin typeface="Calibri" panose="020F0502020204030204" pitchFamily="34" charset="0"/>
              </a:rPr>
              <a:t>.–2024 год</a:t>
            </a:r>
          </a:p>
          <a:p>
            <a:pPr algn="ctr"/>
            <a:r>
              <a:rPr lang="ru-RU" sz="1600" b="1" dirty="0" smtClean="0">
                <a:solidFill>
                  <a:srgbClr val="FFFFFF"/>
                </a:solidFill>
                <a:latin typeface="Calibri" panose="020F0502020204030204" pitchFamily="34" charset="0"/>
              </a:rPr>
              <a:t>105,0 </a:t>
            </a:r>
            <a:r>
              <a:rPr lang="ru-RU" sz="1600" b="1" dirty="0" err="1" smtClean="0">
                <a:solidFill>
                  <a:srgbClr val="FFFFFF"/>
                </a:solidFill>
                <a:latin typeface="Calibri" panose="020F0502020204030204" pitchFamily="34" charset="0"/>
              </a:rPr>
              <a:t>тыс.руб</a:t>
            </a:r>
            <a:r>
              <a:rPr lang="ru-RU" sz="1600" b="1" dirty="0" smtClean="0">
                <a:solidFill>
                  <a:srgbClr val="FFFFFF"/>
                </a:solidFill>
                <a:latin typeface="Calibri" panose="020F0502020204030204" pitchFamily="34" charset="0"/>
              </a:rPr>
              <a:t>. –2025 год</a:t>
            </a:r>
          </a:p>
          <a:p>
            <a:pPr algn="ctr"/>
            <a:r>
              <a:rPr lang="ru-RU" sz="1600" b="1" dirty="0" smtClean="0">
                <a:solidFill>
                  <a:srgbClr val="FFFFFF"/>
                </a:solidFill>
                <a:latin typeface="Calibri" panose="020F0502020204030204" pitchFamily="34" charset="0"/>
              </a:rPr>
              <a:t>105,0 </a:t>
            </a:r>
            <a:r>
              <a:rPr lang="ru-RU" sz="1600" b="1" dirty="0" err="1" smtClean="0">
                <a:solidFill>
                  <a:srgbClr val="FFFFFF"/>
                </a:solidFill>
                <a:latin typeface="Calibri" panose="020F0502020204030204" pitchFamily="34" charset="0"/>
              </a:rPr>
              <a:t>тыс.руб</a:t>
            </a:r>
            <a:r>
              <a:rPr lang="ru-RU" sz="1600" b="1" dirty="0" smtClean="0">
                <a:solidFill>
                  <a:srgbClr val="FFFFFF"/>
                </a:solidFill>
                <a:latin typeface="Calibri" panose="020F0502020204030204" pitchFamily="34" charset="0"/>
              </a:rPr>
              <a:t>. –2026 год</a:t>
            </a:r>
            <a:endParaRPr lang="ru-RU" sz="1600" dirty="0"/>
          </a:p>
        </p:txBody>
      </p:sp>
      <p:pic>
        <p:nvPicPr>
          <p:cNvPr id="5" name="Рисунок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902" y="1344444"/>
            <a:ext cx="1199800" cy="1902797"/>
          </a:xfrm>
          <a:prstGeom prst="rect">
            <a:avLst/>
          </a:prstGeom>
          <a:ln>
            <a:noFill/>
          </a:ln>
          <a:effectLst>
            <a:softEdge rad="112500"/>
          </a:effectLst>
        </p:spPr>
      </p:pic>
      <p:sp>
        <p:nvSpPr>
          <p:cNvPr id="6" name="Прямоугольник 5"/>
          <p:cNvSpPr/>
          <p:nvPr/>
        </p:nvSpPr>
        <p:spPr>
          <a:xfrm>
            <a:off x="7661386" y="911573"/>
            <a:ext cx="4095750" cy="1846659"/>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a:t>
            </a:r>
            <a:r>
              <a:rPr lang="ru-RU" sz="1600" b="1" dirty="0">
                <a:solidFill>
                  <a:srgbClr val="FFFFFF"/>
                </a:solidFill>
                <a:latin typeface="Times New Roman" panose="02020603050405020304" pitchFamily="18" charset="0"/>
              </a:rPr>
              <a:t>ипальная программа «Развитие дорожно-транспортного комплекса в </a:t>
            </a:r>
            <a:r>
              <a:rPr lang="ru-RU" sz="1600" b="1" dirty="0" smtClean="0">
                <a:solidFill>
                  <a:srgbClr val="FFFFFF"/>
                </a:solidFill>
                <a:latin typeface="Times New Roman" panose="02020603050405020304" pitchFamily="18" charset="0"/>
              </a:rPr>
              <a:t>МО « </a:t>
            </a:r>
            <a:r>
              <a:rPr lang="ru-RU" sz="1600" b="1" dirty="0">
                <a:solidFill>
                  <a:srgbClr val="FFFFFF"/>
                </a:solidFill>
                <a:latin typeface="Times New Roman" panose="02020603050405020304" pitchFamily="18" charset="0"/>
              </a:rPr>
              <a:t>Угранский район» Смоленской области</a:t>
            </a:r>
            <a:r>
              <a:rPr lang="ru-RU" sz="1600" b="1" dirty="0" smtClean="0">
                <a:solidFill>
                  <a:srgbClr val="FFFFFF"/>
                </a:solidFill>
                <a:latin typeface="Times New Roman" panose="02020603050405020304" pitchFamily="18" charset="0"/>
              </a:rPr>
              <a:t>»</a:t>
            </a:r>
          </a:p>
          <a:p>
            <a:pPr algn="ctr"/>
            <a:endParaRPr lang="ru-RU" sz="1600" dirty="0">
              <a:solidFill>
                <a:srgbClr val="FFFFFF"/>
              </a:solidFill>
              <a:latin typeface="Times New Roman" panose="02020603050405020304" pitchFamily="18" charset="0"/>
            </a:endParaRPr>
          </a:p>
          <a:p>
            <a:pPr algn="ctr"/>
            <a:r>
              <a:rPr lang="ru-RU" sz="1600" b="1" dirty="0" smtClean="0">
                <a:solidFill>
                  <a:srgbClr val="FFFFFF"/>
                </a:solidFill>
                <a:latin typeface="Calibri" panose="020F0502020204030204" pitchFamily="34" charset="0"/>
              </a:rPr>
              <a:t>57100,7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 –</a:t>
            </a:r>
            <a:r>
              <a:rPr lang="ru-RU" sz="1600" b="1" dirty="0" smtClean="0">
                <a:solidFill>
                  <a:srgbClr val="FFFFFF"/>
                </a:solidFill>
                <a:latin typeface="Calibri" panose="020F0502020204030204" pitchFamily="34" charset="0"/>
              </a:rPr>
              <a:t>2024 год</a:t>
            </a:r>
          </a:p>
          <a:p>
            <a:pPr algn="ctr"/>
            <a:r>
              <a:rPr lang="ru-RU" sz="1600" b="1" dirty="0" smtClean="0">
                <a:solidFill>
                  <a:srgbClr val="FFFFFF"/>
                </a:solidFill>
                <a:latin typeface="Calibri" panose="020F0502020204030204" pitchFamily="34" charset="0"/>
              </a:rPr>
              <a:t>18266,8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 –</a:t>
            </a:r>
            <a:r>
              <a:rPr lang="ru-RU" sz="1600" b="1" dirty="0" smtClean="0">
                <a:solidFill>
                  <a:srgbClr val="FFFFFF"/>
                </a:solidFill>
                <a:latin typeface="Calibri" panose="020F0502020204030204" pitchFamily="34" charset="0"/>
              </a:rPr>
              <a:t>2025 год</a:t>
            </a:r>
          </a:p>
          <a:p>
            <a:pPr algn="ctr"/>
            <a:r>
              <a:rPr lang="ru-RU" sz="1600" b="1" dirty="0" smtClean="0">
                <a:solidFill>
                  <a:srgbClr val="FFFFFF"/>
                </a:solidFill>
                <a:latin typeface="Calibri" panose="020F0502020204030204" pitchFamily="34" charset="0"/>
              </a:rPr>
              <a:t>18256,7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 –</a:t>
            </a:r>
            <a:r>
              <a:rPr lang="ru-RU" sz="1600" b="1" dirty="0" smtClean="0">
                <a:solidFill>
                  <a:srgbClr val="FFFFFF"/>
                </a:solidFill>
                <a:latin typeface="Calibri" panose="020F0502020204030204" pitchFamily="34" charset="0"/>
              </a:rPr>
              <a:t>2026 </a:t>
            </a:r>
            <a:r>
              <a:rPr lang="ru-RU" sz="1600" b="1" dirty="0">
                <a:solidFill>
                  <a:srgbClr val="FFFFFF"/>
                </a:solidFill>
                <a:latin typeface="Calibri" panose="020F0502020204030204" pitchFamily="34" charset="0"/>
              </a:rPr>
              <a:t>год</a:t>
            </a:r>
            <a:endParaRPr lang="ru-RU" sz="1600" dirty="0"/>
          </a:p>
        </p:txBody>
      </p:sp>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58389" y="1750631"/>
            <a:ext cx="1133476" cy="1715329"/>
          </a:xfrm>
          <a:prstGeom prst="rect">
            <a:avLst/>
          </a:prstGeom>
          <a:ln>
            <a:noFill/>
          </a:ln>
          <a:effectLst>
            <a:softEdge rad="112500"/>
          </a:effectLst>
        </p:spPr>
      </p:pic>
    </p:spTree>
    <p:extLst>
      <p:ext uri="{BB962C8B-B14F-4D97-AF65-F5344CB8AC3E}">
        <p14:creationId xmlns:p14="http://schemas.microsoft.com/office/powerpoint/2010/main" val="82618930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p:cNvPicPr>
            <a:picLocks noChangeAspect="1"/>
          </p:cNvPicPr>
          <p:nvPr/>
        </p:nvPicPr>
        <p:blipFill>
          <a:blip r:embed="rId2"/>
          <a:stretch>
            <a:fillRect/>
          </a:stretch>
        </p:blipFill>
        <p:spPr>
          <a:xfrm>
            <a:off x="6796400" y="833297"/>
            <a:ext cx="5029923" cy="5523053"/>
          </a:xfrm>
          <a:prstGeom prst="rect">
            <a:avLst/>
          </a:prstGeom>
        </p:spPr>
      </p:pic>
      <p:pic>
        <p:nvPicPr>
          <p:cNvPr id="15" name="Рисунок 14"/>
          <p:cNvPicPr>
            <a:picLocks noChangeAspect="1"/>
          </p:cNvPicPr>
          <p:nvPr/>
        </p:nvPicPr>
        <p:blipFill>
          <a:blip r:embed="rId2"/>
          <a:stretch>
            <a:fillRect/>
          </a:stretch>
        </p:blipFill>
        <p:spPr>
          <a:xfrm>
            <a:off x="242152" y="899204"/>
            <a:ext cx="4663844" cy="5121084"/>
          </a:xfrm>
          <a:prstGeom prst="rect">
            <a:avLst/>
          </a:prstGeom>
        </p:spPr>
      </p:pic>
      <p:sp>
        <p:nvSpPr>
          <p:cNvPr id="14" name="object 2"/>
          <p:cNvSpPr/>
          <p:nvPr/>
        </p:nvSpPr>
        <p:spPr>
          <a:xfrm>
            <a:off x="-30734" y="0"/>
            <a:ext cx="12222733" cy="759046"/>
          </a:xfrm>
          <a:prstGeom prst="rect">
            <a:avLst/>
          </a:prstGeom>
          <a:blipFill>
            <a:blip r:embed="rId3" cstate="print"/>
            <a:stretch>
              <a:fillRect/>
            </a:stretch>
          </a:blipFill>
        </p:spPr>
        <p:txBody>
          <a:bodyPr wrap="square" lIns="0" tIns="0" rIns="0" bIns="0" rtlCol="0"/>
          <a:lstStyle/>
          <a:p>
            <a:pPr algn="ctr"/>
            <a:r>
              <a:rPr lang="ru-RU" sz="2400" b="1" i="1" dirty="0">
                <a:cs typeface="Times New Roman" pitchFamily="18" charset="0"/>
              </a:rPr>
              <a:t>Программная структура расходов  районного бюджета на 2024 год и плановый период 2025 и 2026 г (в тыс. руб.)</a:t>
            </a:r>
            <a:endParaRPr lang="ru-RU" sz="2400" b="1" dirty="0"/>
          </a:p>
        </p:txBody>
      </p:sp>
      <p:sp>
        <p:nvSpPr>
          <p:cNvPr id="11" name="Прямоугольник 10"/>
          <p:cNvSpPr/>
          <p:nvPr/>
        </p:nvSpPr>
        <p:spPr>
          <a:xfrm>
            <a:off x="327746" y="3678056"/>
            <a:ext cx="4475127" cy="1846659"/>
          </a:xfrm>
          <a:prstGeom prst="rect">
            <a:avLst/>
          </a:prstGeom>
        </p:spPr>
        <p:txBody>
          <a:bodyPr wrap="square">
            <a:spAutoFit/>
          </a:bodyPr>
          <a:lstStyle/>
          <a:p>
            <a:pPr algn="ctr"/>
            <a:r>
              <a:rPr lang="ru-RU" sz="1600" b="1" i="1" dirty="0"/>
              <a:t>Цель </a:t>
            </a:r>
            <a:r>
              <a:rPr lang="ru-RU" sz="1600" b="1" i="1" dirty="0" smtClean="0"/>
              <a:t>муниципальной программы: </a:t>
            </a:r>
          </a:p>
          <a:p>
            <a:pPr algn="just"/>
            <a:r>
              <a:rPr lang="ru-RU" sz="1400" dirty="0" smtClean="0"/>
              <a:t>Увеличение </a:t>
            </a:r>
            <a:r>
              <a:rPr lang="ru-RU" sz="1400" dirty="0"/>
              <a:t>производства продукции сельского хозяйства, производимой в </a:t>
            </a:r>
            <a:r>
              <a:rPr lang="ru-RU" sz="1400" dirty="0" err="1"/>
              <a:t>Угранском</a:t>
            </a:r>
            <a:r>
              <a:rPr lang="ru-RU" sz="1400" dirty="0"/>
              <a:t> районе и повышение ее конкурентоспособности; обеспечение финансовой устойчивости сельскохозяйственных товаропроизводителей и повышение эффективности использования ресурсного потенциала в сельском хозяйстве Угранского района</a:t>
            </a:r>
            <a:r>
              <a:rPr lang="ru-RU" sz="1400" b="1" i="1" dirty="0" smtClean="0"/>
              <a:t> </a:t>
            </a:r>
            <a:endParaRPr lang="ru-RU" sz="1400" dirty="0"/>
          </a:p>
        </p:txBody>
      </p:sp>
      <p:sp>
        <p:nvSpPr>
          <p:cNvPr id="28" name="Прямоугольник 27"/>
          <p:cNvSpPr/>
          <p:nvPr/>
        </p:nvSpPr>
        <p:spPr>
          <a:xfrm>
            <a:off x="7076450" y="3922998"/>
            <a:ext cx="4469822" cy="2031325"/>
          </a:xfrm>
          <a:prstGeom prst="rect">
            <a:avLst/>
          </a:prstGeom>
        </p:spPr>
        <p:txBody>
          <a:bodyPr wrap="square">
            <a:spAutoFit/>
          </a:bodyPr>
          <a:lstStyle/>
          <a:p>
            <a:pPr lvl="0" algn="ctr"/>
            <a:r>
              <a:rPr lang="ru-RU" b="1" i="1" dirty="0"/>
              <a:t>Цель программы: </a:t>
            </a:r>
            <a:endParaRPr lang="ru-RU" b="1" i="1" dirty="0" smtClean="0"/>
          </a:p>
          <a:p>
            <a:pPr lvl="0" algn="just"/>
            <a:r>
              <a:rPr lang="ru-RU" b="1" i="1" dirty="0" smtClean="0"/>
              <a:t> </a:t>
            </a:r>
            <a:r>
              <a:rPr lang="ru-RU" dirty="0"/>
              <a:t>Обеспечение общедоступного бесплатного  дошкольного и общего образования.</a:t>
            </a:r>
          </a:p>
          <a:p>
            <a:pPr algn="just"/>
            <a:r>
              <a:rPr lang="ru-RU" dirty="0" smtClean="0"/>
              <a:t>Обеспечение </a:t>
            </a:r>
            <a:r>
              <a:rPr lang="ru-RU" dirty="0"/>
              <a:t>современного качества, доступности и эффективности дополнительного образования. </a:t>
            </a:r>
          </a:p>
          <a:p>
            <a:endParaRPr lang="ru-RU" dirty="0"/>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02873" y="3434584"/>
            <a:ext cx="2190779" cy="1680164"/>
          </a:xfrm>
          <a:prstGeom prst="rect">
            <a:avLst/>
          </a:prstGeom>
          <a:ln>
            <a:noFill/>
          </a:ln>
          <a:effectLst>
            <a:softEdge rad="112500"/>
          </a:effectLst>
        </p:spPr>
      </p:pic>
      <p:sp>
        <p:nvSpPr>
          <p:cNvPr id="5" name="Прямоугольник 4"/>
          <p:cNvSpPr/>
          <p:nvPr/>
        </p:nvSpPr>
        <p:spPr>
          <a:xfrm>
            <a:off x="177705" y="975768"/>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3</a:t>
            </a:r>
            <a:endParaRPr lang="ru-RU" dirty="0"/>
          </a:p>
        </p:txBody>
      </p:sp>
      <p:sp>
        <p:nvSpPr>
          <p:cNvPr id="6" name="Прямоугольник 5"/>
          <p:cNvSpPr/>
          <p:nvPr/>
        </p:nvSpPr>
        <p:spPr>
          <a:xfrm>
            <a:off x="11794991" y="833297"/>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4</a:t>
            </a:r>
            <a:endParaRPr lang="ru-RU" dirty="0"/>
          </a:p>
        </p:txBody>
      </p:sp>
      <p:sp>
        <p:nvSpPr>
          <p:cNvPr id="7" name="Номер слайда 6"/>
          <p:cNvSpPr>
            <a:spLocks noGrp="1"/>
          </p:cNvSpPr>
          <p:nvPr>
            <p:ph type="sldNum" sz="quarter" idx="12"/>
          </p:nvPr>
        </p:nvSpPr>
        <p:spPr>
          <a:xfrm>
            <a:off x="9448799" y="6492875"/>
            <a:ext cx="2743200" cy="365125"/>
          </a:xfrm>
        </p:spPr>
        <p:txBody>
          <a:bodyPr/>
          <a:lstStyle/>
          <a:p>
            <a:fld id="{2E383454-522E-4943-91B6-023101BA01B5}" type="slidenum">
              <a:rPr lang="ru-RU" smtClean="0"/>
              <a:t>49</a:t>
            </a:fld>
            <a:endParaRPr lang="ru-RU" dirty="0"/>
          </a:p>
        </p:txBody>
      </p:sp>
      <p:sp>
        <p:nvSpPr>
          <p:cNvPr id="2" name="Прямоугольник 1"/>
          <p:cNvSpPr/>
          <p:nvPr/>
        </p:nvSpPr>
        <p:spPr>
          <a:xfrm>
            <a:off x="260838" y="899204"/>
            <a:ext cx="4752975" cy="2062103"/>
          </a:xfrm>
          <a:prstGeom prst="rect">
            <a:avLst/>
          </a:prstGeom>
        </p:spPr>
        <p:txBody>
          <a:bodyPr wrap="square">
            <a:spAutoFit/>
          </a:bodyPr>
          <a:lstStyle/>
          <a:p>
            <a:pPr algn="ctr"/>
            <a:r>
              <a:rPr lang="ru-RU" sz="1600" b="1" dirty="0">
                <a:solidFill>
                  <a:srgbClr val="FFFFFF"/>
                </a:solidFill>
                <a:latin typeface="Times New Roman" panose="02020603050405020304" pitchFamily="18" charset="0"/>
              </a:rPr>
              <a:t>Муниципальная программа </a:t>
            </a:r>
            <a:endParaRPr lang="ru-RU" sz="1600" dirty="0">
              <a:solidFill>
                <a:srgbClr val="FFFFFF"/>
              </a:solidFill>
              <a:latin typeface="Times New Roman" panose="02020603050405020304" pitchFamily="18" charset="0"/>
            </a:endParaRPr>
          </a:p>
          <a:p>
            <a:pPr algn="ctr"/>
            <a:r>
              <a:rPr lang="ru-RU" sz="1600" b="1" dirty="0">
                <a:solidFill>
                  <a:srgbClr val="FFFFFF"/>
                </a:solidFill>
                <a:latin typeface="Times New Roman" panose="02020603050405020304" pitchFamily="18" charset="0"/>
              </a:rPr>
              <a:t>« Создание благоприятного предпринимательского и инвестиционного климата в МО « Угранский район» Смоленской области</a:t>
            </a:r>
            <a:endParaRPr lang="ru-RU" sz="1600" dirty="0">
              <a:solidFill>
                <a:srgbClr val="FFFFFF"/>
              </a:solidFill>
              <a:latin typeface="Times New Roman" panose="02020603050405020304" pitchFamily="18" charset="0"/>
            </a:endParaRPr>
          </a:p>
          <a:p>
            <a:pPr algn="ctr"/>
            <a:r>
              <a:rPr lang="ru-RU" sz="1600" b="1" dirty="0" smtClean="0">
                <a:solidFill>
                  <a:srgbClr val="FFFFFF"/>
                </a:solidFill>
                <a:latin typeface="Calibri" panose="020F0502020204030204" pitchFamily="34" charset="0"/>
              </a:rPr>
              <a:t>100,0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a:t>
            </a:r>
            <a:r>
              <a:rPr lang="ru-RU" sz="1600" b="1" dirty="0" smtClean="0">
                <a:solidFill>
                  <a:srgbClr val="FFFFFF"/>
                </a:solidFill>
                <a:latin typeface="Calibri" panose="020F0502020204030204" pitchFamily="34" charset="0"/>
              </a:rPr>
              <a:t>2024 год</a:t>
            </a:r>
          </a:p>
          <a:p>
            <a:pPr algn="ctr"/>
            <a:r>
              <a:rPr lang="ru-RU" sz="1600" b="1" dirty="0" smtClean="0">
                <a:solidFill>
                  <a:srgbClr val="FFFFFF"/>
                </a:solidFill>
                <a:latin typeface="Calibri" panose="020F0502020204030204" pitchFamily="34" charset="0"/>
              </a:rPr>
              <a:t>100,0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 –</a:t>
            </a:r>
            <a:r>
              <a:rPr lang="ru-RU" sz="1600" b="1" dirty="0" smtClean="0">
                <a:solidFill>
                  <a:srgbClr val="FFFFFF"/>
                </a:solidFill>
                <a:latin typeface="Calibri" panose="020F0502020204030204" pitchFamily="34" charset="0"/>
              </a:rPr>
              <a:t>2025 год</a:t>
            </a:r>
          </a:p>
          <a:p>
            <a:pPr algn="ctr"/>
            <a:r>
              <a:rPr lang="ru-RU" sz="1600" b="1" dirty="0" smtClean="0">
                <a:solidFill>
                  <a:srgbClr val="FFFFFF"/>
                </a:solidFill>
                <a:latin typeface="Calibri" panose="020F0502020204030204" pitchFamily="34" charset="0"/>
              </a:rPr>
              <a:t>100,0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 –</a:t>
            </a:r>
            <a:r>
              <a:rPr lang="ru-RU" sz="1600" b="1" dirty="0" smtClean="0">
                <a:solidFill>
                  <a:srgbClr val="FFFFFF"/>
                </a:solidFill>
                <a:latin typeface="Calibri" panose="020F0502020204030204" pitchFamily="34" charset="0"/>
              </a:rPr>
              <a:t>2026 </a:t>
            </a:r>
            <a:r>
              <a:rPr lang="ru-RU" sz="1600" b="1" dirty="0">
                <a:solidFill>
                  <a:srgbClr val="FFFFFF"/>
                </a:solidFill>
                <a:latin typeface="Calibri" panose="020F0502020204030204" pitchFamily="34" charset="0"/>
              </a:rPr>
              <a:t>год</a:t>
            </a:r>
            <a:endParaRPr lang="ru-RU" sz="1600" dirty="0"/>
          </a:p>
        </p:txBody>
      </p:sp>
      <p:pic>
        <p:nvPicPr>
          <p:cNvPr id="3" name="Рисунок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7705" y="1895474"/>
            <a:ext cx="1281979" cy="1564271"/>
          </a:xfrm>
          <a:prstGeom prst="rect">
            <a:avLst/>
          </a:prstGeom>
          <a:ln>
            <a:noFill/>
          </a:ln>
          <a:effectLst>
            <a:softEdge rad="112500"/>
          </a:effectLst>
        </p:spPr>
      </p:pic>
      <p:sp>
        <p:nvSpPr>
          <p:cNvPr id="9" name="Прямоугольник 8"/>
          <p:cNvSpPr/>
          <p:nvPr/>
        </p:nvSpPr>
        <p:spPr>
          <a:xfrm>
            <a:off x="7810500" y="975768"/>
            <a:ext cx="3949995" cy="2308324"/>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Муниципальная программа </a:t>
            </a:r>
            <a:endParaRPr lang="ru-RU" dirty="0">
              <a:solidFill>
                <a:srgbClr val="FFFFFF"/>
              </a:solidFill>
              <a:latin typeface="Times New Roman" panose="02020603050405020304" pitchFamily="18" charset="0"/>
            </a:endParaRPr>
          </a:p>
          <a:p>
            <a:pPr algn="ctr"/>
            <a:r>
              <a:rPr lang="ru-RU" b="1" dirty="0">
                <a:solidFill>
                  <a:srgbClr val="FFFFFF"/>
                </a:solidFill>
                <a:latin typeface="Times New Roman" panose="02020603050405020304" pitchFamily="18" charset="0"/>
              </a:rPr>
              <a:t>«Развитие образования в муниципальном образовании в МО « Угранский район» Смоленской области</a:t>
            </a:r>
            <a:endParaRPr lang="ru-RU" dirty="0">
              <a:solidFill>
                <a:srgbClr val="FFFFFF"/>
              </a:solidFill>
              <a:latin typeface="Times New Roman" panose="02020603050405020304" pitchFamily="18" charset="0"/>
            </a:endParaRPr>
          </a:p>
          <a:p>
            <a:pPr algn="ctr"/>
            <a:r>
              <a:rPr lang="ru-RU" b="1" dirty="0" smtClean="0">
                <a:solidFill>
                  <a:srgbClr val="FFFFFF"/>
                </a:solidFill>
                <a:latin typeface="Times New Roman" panose="02020603050405020304" pitchFamily="18" charset="0"/>
              </a:rPr>
              <a:t>198678,5</a:t>
            </a:r>
            <a:r>
              <a:rPr lang="ru-RU" b="1" dirty="0"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a:t>
            </a:r>
            <a:r>
              <a:rPr lang="ru-RU" b="1" dirty="0" smtClean="0">
                <a:solidFill>
                  <a:srgbClr val="FFFFFF"/>
                </a:solidFill>
                <a:latin typeface="Calibri" panose="020F0502020204030204" pitchFamily="34" charset="0"/>
              </a:rPr>
              <a:t>2024 </a:t>
            </a:r>
            <a:r>
              <a:rPr lang="ru-RU" b="1" dirty="0">
                <a:solidFill>
                  <a:srgbClr val="FFFFFF"/>
                </a:solidFill>
                <a:latin typeface="Calibri" panose="020F0502020204030204" pitchFamily="34" charset="0"/>
              </a:rPr>
              <a:t>год</a:t>
            </a:r>
            <a:endParaRPr lang="ru-RU" dirty="0">
              <a:solidFill>
                <a:srgbClr val="FFFFFF"/>
              </a:solidFill>
              <a:latin typeface="Calibri" panose="020F0502020204030204" pitchFamily="34" charset="0"/>
            </a:endParaRPr>
          </a:p>
          <a:p>
            <a:pPr algn="ctr"/>
            <a:r>
              <a:rPr lang="ru-RU" b="1" dirty="0" smtClean="0">
                <a:solidFill>
                  <a:srgbClr val="FFFFFF"/>
                </a:solidFill>
                <a:latin typeface="Times New Roman" panose="02020603050405020304" pitchFamily="18" charset="0"/>
              </a:rPr>
              <a:t>148410,2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2025 год</a:t>
            </a:r>
          </a:p>
          <a:p>
            <a:pPr algn="ctr"/>
            <a:r>
              <a:rPr lang="ru-RU" b="1" dirty="0" smtClean="0">
                <a:solidFill>
                  <a:srgbClr val="FFFFFF"/>
                </a:solidFill>
                <a:latin typeface="Times New Roman" panose="02020603050405020304" pitchFamily="18" charset="0"/>
              </a:rPr>
              <a:t>152210,0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2026 год</a:t>
            </a:r>
            <a:endParaRPr lang="ru-RU" dirty="0">
              <a:solidFill>
                <a:srgbClr val="FFFFFF"/>
              </a:solidFill>
              <a:latin typeface="Calibri" panose="020F0502020204030204" pitchFamily="34" charset="0"/>
            </a:endParaRPr>
          </a:p>
        </p:txBody>
      </p:sp>
      <p:pic>
        <p:nvPicPr>
          <p:cNvPr id="10" name="Рисунок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94988" y="1781174"/>
            <a:ext cx="1377462" cy="1800027"/>
          </a:xfrm>
          <a:prstGeom prst="rect">
            <a:avLst/>
          </a:prstGeom>
          <a:ln>
            <a:noFill/>
          </a:ln>
          <a:effectLst>
            <a:softEdge rad="112500"/>
          </a:effectLst>
        </p:spPr>
      </p:pic>
    </p:spTree>
    <p:extLst>
      <p:ext uri="{BB962C8B-B14F-4D97-AF65-F5344CB8AC3E}">
        <p14:creationId xmlns:p14="http://schemas.microsoft.com/office/powerpoint/2010/main" val="23145240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Рисунок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2225" y="2667442"/>
            <a:ext cx="2661132" cy="3081402"/>
          </a:xfrm>
          <a:prstGeom prst="rect">
            <a:avLst/>
          </a:prstGeom>
          <a:ln>
            <a:noFill/>
          </a:ln>
          <a:effectLst>
            <a:softEdge rad="112500"/>
          </a:effectLst>
        </p:spPr>
      </p:pic>
      <p:sp>
        <p:nvSpPr>
          <p:cNvPr id="2" name="object 2"/>
          <p:cNvSpPr/>
          <p:nvPr/>
        </p:nvSpPr>
        <p:spPr>
          <a:xfrm>
            <a:off x="0" y="0"/>
            <a:ext cx="12191999" cy="807581"/>
          </a:xfrm>
          <a:prstGeom prst="rect">
            <a:avLst/>
          </a:prstGeom>
          <a:blipFill>
            <a:blip r:embed="rId4"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894994" y="0"/>
            <a:ext cx="2870835" cy="788670"/>
          </a:xfrm>
          <a:prstGeom prst="rect">
            <a:avLst/>
          </a:prstGeom>
        </p:spPr>
        <p:txBody>
          <a:bodyPr vert="horz" wrap="square" lIns="0" tIns="13335" rIns="0" bIns="0" rtlCol="0">
            <a:spAutoFit/>
          </a:bodyPr>
          <a:lstStyle/>
          <a:p>
            <a:pPr marL="12700">
              <a:lnSpc>
                <a:spcPct val="100000"/>
              </a:lnSpc>
              <a:spcBef>
                <a:spcPts val="105"/>
              </a:spcBef>
            </a:pPr>
            <a:r>
              <a:rPr sz="5000" spc="-5" dirty="0"/>
              <a:t>Глоссарий</a:t>
            </a:r>
            <a:endParaRPr sz="5000"/>
          </a:p>
        </p:txBody>
      </p:sp>
      <p:sp>
        <p:nvSpPr>
          <p:cNvPr id="4" name="object 4"/>
          <p:cNvSpPr txBox="1"/>
          <p:nvPr/>
        </p:nvSpPr>
        <p:spPr>
          <a:xfrm>
            <a:off x="2648310" y="640746"/>
            <a:ext cx="6705599" cy="1687641"/>
          </a:xfrm>
          <a:prstGeom prst="rect">
            <a:avLst/>
          </a:prstGeom>
        </p:spPr>
        <p:txBody>
          <a:bodyPr vert="horz" wrap="square" lIns="0" tIns="12700" rIns="0" bIns="0" rtlCol="0">
            <a:spAutoFit/>
          </a:bodyPr>
          <a:lstStyle/>
          <a:p>
            <a:pPr marL="3810" algn="ctr">
              <a:lnSpc>
                <a:spcPct val="100000"/>
              </a:lnSpc>
              <a:spcBef>
                <a:spcPts val="100"/>
              </a:spcBef>
            </a:pPr>
            <a:r>
              <a:rPr sz="3600" b="1" dirty="0">
                <a:latin typeface="Calibri"/>
                <a:cs typeface="Calibri"/>
              </a:rPr>
              <a:t>Бюджет</a:t>
            </a:r>
            <a:endParaRPr sz="3600" dirty="0">
              <a:latin typeface="Calibri"/>
              <a:cs typeface="Calibri"/>
            </a:endParaRPr>
          </a:p>
          <a:p>
            <a:pPr marL="12700" marR="5080" indent="3175" algn="ctr">
              <a:lnSpc>
                <a:spcPct val="100000"/>
              </a:lnSpc>
              <a:spcBef>
                <a:spcPts val="105"/>
              </a:spcBef>
            </a:pPr>
            <a:r>
              <a:rPr sz="1800" spc="-5" dirty="0">
                <a:latin typeface="Calibri"/>
                <a:cs typeface="Calibri"/>
              </a:rPr>
              <a:t>Форма образования </a:t>
            </a:r>
            <a:r>
              <a:rPr sz="1800" dirty="0">
                <a:latin typeface="Calibri"/>
                <a:cs typeface="Calibri"/>
              </a:rPr>
              <a:t>и </a:t>
            </a:r>
            <a:r>
              <a:rPr sz="1800" spc="-5" dirty="0">
                <a:latin typeface="Calibri"/>
                <a:cs typeface="Calibri"/>
              </a:rPr>
              <a:t>расходования </a:t>
            </a:r>
            <a:r>
              <a:rPr sz="1800" dirty="0">
                <a:latin typeface="Calibri"/>
                <a:cs typeface="Calibri"/>
              </a:rPr>
              <a:t>денежных </a:t>
            </a:r>
            <a:r>
              <a:rPr sz="1800" spc="-5" dirty="0">
                <a:latin typeface="Calibri"/>
                <a:cs typeface="Calibri"/>
              </a:rPr>
              <a:t>средств,  предназначенных </a:t>
            </a:r>
            <a:r>
              <a:rPr sz="1800" dirty="0">
                <a:latin typeface="Calibri"/>
                <a:cs typeface="Calibri"/>
              </a:rPr>
              <a:t>для </a:t>
            </a:r>
            <a:r>
              <a:rPr sz="1800" spc="-5" dirty="0">
                <a:latin typeface="Calibri"/>
                <a:cs typeface="Calibri"/>
              </a:rPr>
              <a:t>финансового обеспечения задач </a:t>
            </a:r>
            <a:r>
              <a:rPr sz="1800" dirty="0">
                <a:latin typeface="Calibri"/>
                <a:cs typeface="Calibri"/>
              </a:rPr>
              <a:t>и  функций государства и </a:t>
            </a:r>
            <a:r>
              <a:rPr sz="1800" spc="-5" dirty="0">
                <a:latin typeface="Calibri"/>
                <a:cs typeface="Calibri"/>
              </a:rPr>
              <a:t>местного</a:t>
            </a:r>
            <a:r>
              <a:rPr sz="1800" spc="15" dirty="0">
                <a:latin typeface="Calibri"/>
                <a:cs typeface="Calibri"/>
              </a:rPr>
              <a:t> </a:t>
            </a:r>
            <a:r>
              <a:rPr sz="1800" spc="-5" dirty="0" err="1">
                <a:latin typeface="Calibri"/>
                <a:cs typeface="Calibri"/>
              </a:rPr>
              <a:t>самоуправления</a:t>
            </a:r>
            <a:r>
              <a:rPr sz="1800" spc="-5" dirty="0" smtClean="0">
                <a:latin typeface="Calibri"/>
                <a:cs typeface="Calibri"/>
              </a:rPr>
              <a:t>.</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 (Бюджетный</a:t>
            </a:r>
            <a:r>
              <a:rPr lang="ru-RU" spc="-55"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кодекс</a:t>
            </a:r>
            <a:r>
              <a:rPr lang="ru-RU" spc="-30"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РФ</a:t>
            </a:r>
            <a:r>
              <a:rPr lang="ru-RU" spc="-25"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от</a:t>
            </a:r>
            <a:r>
              <a:rPr lang="ru-RU" spc="-35"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smtClean="0">
                <a:solidFill>
                  <a:srgbClr val="000804"/>
                </a:solidFill>
                <a:latin typeface="Cambria" panose="02040503050406030204" pitchFamily="18" charset="0"/>
                <a:ea typeface="Cambria" panose="02040503050406030204" pitchFamily="18" charset="0"/>
                <a:cs typeface="Cambria" panose="02040503050406030204" pitchFamily="18" charset="0"/>
              </a:rPr>
              <a:t>31.07.1998</a:t>
            </a:r>
            <a:r>
              <a:rPr lang="ru-RU" spc="-55" dirty="0" smtClean="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a:t>
            </a:r>
            <a:r>
              <a:rPr lang="ru-RU" spc="-25"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145-</a:t>
            </a:r>
            <a:r>
              <a:rPr lang="ru-RU" spc="-25" dirty="0">
                <a:solidFill>
                  <a:srgbClr val="000804"/>
                </a:solidFill>
                <a:latin typeface="Cambria" panose="02040503050406030204" pitchFamily="18" charset="0"/>
                <a:ea typeface="Cambria" panose="02040503050406030204" pitchFamily="18" charset="0"/>
                <a:cs typeface="Cambria" panose="02040503050406030204" pitchFamily="18" charset="0"/>
              </a:rPr>
              <a:t>ФЗ</a:t>
            </a:r>
            <a:r>
              <a:rPr lang="ru-RU" spc="-25" dirty="0" smtClean="0">
                <a:latin typeface="Cambria" panose="02040503050406030204" pitchFamily="18" charset="0"/>
                <a:ea typeface="Cambria" panose="02040503050406030204" pitchFamily="18" charset="0"/>
                <a:cs typeface="Cambria" panose="02040503050406030204" pitchFamily="18" charset="0"/>
              </a:rPr>
              <a:t>)</a:t>
            </a:r>
          </a:p>
        </p:txBody>
      </p:sp>
      <p:sp>
        <p:nvSpPr>
          <p:cNvPr id="5" name="object 5"/>
          <p:cNvSpPr txBox="1"/>
          <p:nvPr/>
        </p:nvSpPr>
        <p:spPr>
          <a:xfrm>
            <a:off x="654507" y="2843606"/>
            <a:ext cx="2369820" cy="1009015"/>
          </a:xfrm>
          <a:prstGeom prst="rect">
            <a:avLst/>
          </a:prstGeom>
        </p:spPr>
        <p:txBody>
          <a:bodyPr vert="horz" wrap="square" lIns="0" tIns="12065" rIns="0" bIns="0" rtlCol="0">
            <a:spAutoFit/>
          </a:bodyPr>
          <a:lstStyle/>
          <a:p>
            <a:pPr algn="ctr">
              <a:lnSpc>
                <a:spcPct val="100000"/>
              </a:lnSpc>
              <a:spcBef>
                <a:spcPts val="95"/>
              </a:spcBef>
            </a:pPr>
            <a:r>
              <a:rPr sz="2800" b="1" spc="-10" dirty="0">
                <a:latin typeface="Calibri"/>
                <a:cs typeface="Calibri"/>
              </a:rPr>
              <a:t>Доходы</a:t>
            </a:r>
            <a:endParaRPr sz="2800" dirty="0">
              <a:latin typeface="Calibri"/>
              <a:cs typeface="Calibri"/>
            </a:endParaRPr>
          </a:p>
          <a:p>
            <a:pPr marL="12700" marR="5080" algn="ctr">
              <a:lnSpc>
                <a:spcPct val="100000"/>
              </a:lnSpc>
              <a:spcBef>
                <a:spcPts val="70"/>
              </a:spcBef>
            </a:pPr>
            <a:r>
              <a:rPr sz="1800" spc="-5" dirty="0">
                <a:latin typeface="Calibri"/>
                <a:cs typeface="Calibri"/>
              </a:rPr>
              <a:t>Поступающие </a:t>
            </a:r>
            <a:r>
              <a:rPr sz="1800" dirty="0">
                <a:latin typeface="Calibri"/>
                <a:cs typeface="Calibri"/>
              </a:rPr>
              <a:t>в</a:t>
            </a:r>
            <a:r>
              <a:rPr sz="1800" spc="-55" dirty="0">
                <a:latin typeface="Calibri"/>
                <a:cs typeface="Calibri"/>
              </a:rPr>
              <a:t> </a:t>
            </a:r>
            <a:r>
              <a:rPr sz="1800" dirty="0">
                <a:latin typeface="Calibri"/>
                <a:cs typeface="Calibri"/>
              </a:rPr>
              <a:t>бюджет  </a:t>
            </a:r>
            <a:r>
              <a:rPr sz="1800" spc="-5" dirty="0">
                <a:latin typeface="Calibri"/>
                <a:cs typeface="Calibri"/>
              </a:rPr>
              <a:t>денежные</a:t>
            </a:r>
            <a:r>
              <a:rPr sz="1800" spc="-15" dirty="0">
                <a:latin typeface="Calibri"/>
                <a:cs typeface="Calibri"/>
              </a:rPr>
              <a:t> </a:t>
            </a:r>
            <a:r>
              <a:rPr sz="1800" spc="-5" dirty="0">
                <a:latin typeface="Calibri"/>
                <a:cs typeface="Calibri"/>
              </a:rPr>
              <a:t>средства</a:t>
            </a:r>
            <a:endParaRPr sz="1800" dirty="0">
              <a:latin typeface="Calibri"/>
              <a:cs typeface="Calibri"/>
            </a:endParaRPr>
          </a:p>
        </p:txBody>
      </p:sp>
      <p:sp>
        <p:nvSpPr>
          <p:cNvPr id="6" name="object 6"/>
          <p:cNvSpPr txBox="1"/>
          <p:nvPr/>
        </p:nvSpPr>
        <p:spPr>
          <a:xfrm>
            <a:off x="8846566" y="2835910"/>
            <a:ext cx="2841625" cy="1009015"/>
          </a:xfrm>
          <a:prstGeom prst="rect">
            <a:avLst/>
          </a:prstGeom>
        </p:spPr>
        <p:txBody>
          <a:bodyPr vert="horz" wrap="square" lIns="0" tIns="12065" rIns="0" bIns="0" rtlCol="0">
            <a:spAutoFit/>
          </a:bodyPr>
          <a:lstStyle/>
          <a:p>
            <a:pPr algn="ctr">
              <a:lnSpc>
                <a:spcPct val="100000"/>
              </a:lnSpc>
              <a:spcBef>
                <a:spcPts val="95"/>
              </a:spcBef>
            </a:pPr>
            <a:r>
              <a:rPr sz="2800" b="1" spc="-10" dirty="0">
                <a:latin typeface="Calibri"/>
                <a:cs typeface="Calibri"/>
              </a:rPr>
              <a:t>Расходы</a:t>
            </a:r>
            <a:endParaRPr sz="2800">
              <a:latin typeface="Calibri"/>
              <a:cs typeface="Calibri"/>
            </a:endParaRPr>
          </a:p>
          <a:p>
            <a:pPr marL="12700" marR="5080" algn="ctr">
              <a:lnSpc>
                <a:spcPct val="100000"/>
              </a:lnSpc>
              <a:spcBef>
                <a:spcPts val="65"/>
              </a:spcBef>
            </a:pPr>
            <a:r>
              <a:rPr sz="1800" spc="-5" dirty="0">
                <a:latin typeface="Calibri"/>
                <a:cs typeface="Calibri"/>
              </a:rPr>
              <a:t>Выплачиваемые </a:t>
            </a:r>
            <a:r>
              <a:rPr sz="1800" dirty="0">
                <a:latin typeface="Calibri"/>
                <a:cs typeface="Calibri"/>
              </a:rPr>
              <a:t>из</a:t>
            </a:r>
            <a:r>
              <a:rPr sz="1800" spc="-40" dirty="0">
                <a:latin typeface="Calibri"/>
                <a:cs typeface="Calibri"/>
              </a:rPr>
              <a:t> </a:t>
            </a:r>
            <a:r>
              <a:rPr sz="1800" dirty="0">
                <a:latin typeface="Calibri"/>
                <a:cs typeface="Calibri"/>
              </a:rPr>
              <a:t>бюджета  </a:t>
            </a:r>
            <a:r>
              <a:rPr sz="1800" spc="-5" dirty="0">
                <a:latin typeface="Calibri"/>
                <a:cs typeface="Calibri"/>
              </a:rPr>
              <a:t>денежные</a:t>
            </a:r>
            <a:r>
              <a:rPr sz="1800" spc="-10" dirty="0">
                <a:latin typeface="Calibri"/>
                <a:cs typeface="Calibri"/>
              </a:rPr>
              <a:t> </a:t>
            </a:r>
            <a:r>
              <a:rPr sz="1800" spc="-5" dirty="0">
                <a:latin typeface="Calibri"/>
                <a:cs typeface="Calibri"/>
              </a:rPr>
              <a:t>средства</a:t>
            </a:r>
            <a:endParaRPr sz="1800">
              <a:latin typeface="Calibri"/>
              <a:cs typeface="Calibri"/>
            </a:endParaRPr>
          </a:p>
        </p:txBody>
      </p:sp>
      <p:sp>
        <p:nvSpPr>
          <p:cNvPr id="7" name="object 7"/>
          <p:cNvSpPr txBox="1"/>
          <p:nvPr/>
        </p:nvSpPr>
        <p:spPr>
          <a:xfrm>
            <a:off x="2566212" y="4954600"/>
            <a:ext cx="2092960" cy="331470"/>
          </a:xfrm>
          <a:prstGeom prst="rect">
            <a:avLst/>
          </a:prstGeom>
        </p:spPr>
        <p:txBody>
          <a:bodyPr vert="horz" wrap="square" lIns="0" tIns="13335" rIns="0" bIns="0" rtlCol="0">
            <a:spAutoFit/>
          </a:bodyPr>
          <a:lstStyle/>
          <a:p>
            <a:pPr marL="12700">
              <a:lnSpc>
                <a:spcPct val="100000"/>
              </a:lnSpc>
              <a:spcBef>
                <a:spcPts val="105"/>
              </a:spcBef>
            </a:pPr>
            <a:r>
              <a:rPr sz="2000" b="1" spc="-5" dirty="0">
                <a:latin typeface="Calibri"/>
                <a:cs typeface="Calibri"/>
              </a:rPr>
              <a:t>Дефицит</a:t>
            </a:r>
            <a:r>
              <a:rPr sz="2000" b="1" spc="-55" dirty="0">
                <a:latin typeface="Calibri"/>
                <a:cs typeface="Calibri"/>
              </a:rPr>
              <a:t> </a:t>
            </a:r>
            <a:r>
              <a:rPr sz="2000" b="1" spc="-5" dirty="0">
                <a:latin typeface="Calibri"/>
                <a:cs typeface="Calibri"/>
              </a:rPr>
              <a:t>бюджета</a:t>
            </a:r>
            <a:endParaRPr sz="2000" dirty="0">
              <a:latin typeface="Calibri"/>
              <a:cs typeface="Calibri"/>
            </a:endParaRPr>
          </a:p>
        </p:txBody>
      </p:sp>
      <p:sp>
        <p:nvSpPr>
          <p:cNvPr id="8" name="object 8"/>
          <p:cNvSpPr txBox="1"/>
          <p:nvPr/>
        </p:nvSpPr>
        <p:spPr>
          <a:xfrm>
            <a:off x="7463357" y="4954600"/>
            <a:ext cx="2226945" cy="331470"/>
          </a:xfrm>
          <a:prstGeom prst="rect">
            <a:avLst/>
          </a:prstGeom>
        </p:spPr>
        <p:txBody>
          <a:bodyPr vert="horz" wrap="square" lIns="0" tIns="13335" rIns="0" bIns="0" rtlCol="0">
            <a:spAutoFit/>
          </a:bodyPr>
          <a:lstStyle/>
          <a:p>
            <a:pPr marL="12700">
              <a:lnSpc>
                <a:spcPct val="100000"/>
              </a:lnSpc>
              <a:spcBef>
                <a:spcPts val="105"/>
              </a:spcBef>
            </a:pPr>
            <a:r>
              <a:rPr sz="2000" b="1" dirty="0">
                <a:latin typeface="Calibri"/>
                <a:cs typeface="Calibri"/>
              </a:rPr>
              <a:t>Профицит</a:t>
            </a:r>
            <a:r>
              <a:rPr sz="2000" b="1" spc="-75" dirty="0">
                <a:latin typeface="Calibri"/>
                <a:cs typeface="Calibri"/>
              </a:rPr>
              <a:t> </a:t>
            </a:r>
            <a:r>
              <a:rPr sz="2000" b="1" spc="-5" dirty="0">
                <a:latin typeface="Calibri"/>
                <a:cs typeface="Calibri"/>
              </a:rPr>
              <a:t>бюджета</a:t>
            </a:r>
            <a:endParaRPr sz="2000" dirty="0">
              <a:latin typeface="Calibri"/>
              <a:cs typeface="Calibri"/>
            </a:endParaRPr>
          </a:p>
        </p:txBody>
      </p:sp>
      <p:sp>
        <p:nvSpPr>
          <p:cNvPr id="9" name="object 9"/>
          <p:cNvSpPr/>
          <p:nvPr/>
        </p:nvSpPr>
        <p:spPr>
          <a:xfrm>
            <a:off x="1658111" y="2019300"/>
            <a:ext cx="652272" cy="591312"/>
          </a:xfrm>
          <a:prstGeom prst="rect">
            <a:avLst/>
          </a:prstGeom>
          <a:blipFill>
            <a:blip r:embed="rId5" cstate="print"/>
            <a:stretch>
              <a:fillRect/>
            </a:stretch>
          </a:blipFill>
        </p:spPr>
        <p:txBody>
          <a:bodyPr wrap="square" lIns="0" tIns="0" rIns="0" bIns="0" rtlCol="0"/>
          <a:lstStyle/>
          <a:p>
            <a:endParaRPr b="1">
              <a:ln w="22225">
                <a:solidFill>
                  <a:schemeClr val="accent2"/>
                </a:solidFill>
                <a:prstDash val="solid"/>
              </a:ln>
              <a:solidFill>
                <a:schemeClr val="accent2">
                  <a:lumMod val="40000"/>
                  <a:lumOff val="60000"/>
                </a:schemeClr>
              </a:solidFill>
            </a:endParaRPr>
          </a:p>
        </p:txBody>
      </p:sp>
      <p:grpSp>
        <p:nvGrpSpPr>
          <p:cNvPr id="10" name="object 10"/>
          <p:cNvGrpSpPr/>
          <p:nvPr/>
        </p:nvGrpSpPr>
        <p:grpSpPr>
          <a:xfrm>
            <a:off x="3486725" y="3663885"/>
            <a:ext cx="265430" cy="1088390"/>
            <a:chOff x="4355591" y="3669791"/>
            <a:chExt cx="265430" cy="1088390"/>
          </a:xfrm>
        </p:grpSpPr>
        <p:sp>
          <p:nvSpPr>
            <p:cNvPr id="11" name="object 11"/>
            <p:cNvSpPr/>
            <p:nvPr/>
          </p:nvSpPr>
          <p:spPr>
            <a:xfrm>
              <a:off x="4361687" y="3675887"/>
              <a:ext cx="253365" cy="1076325"/>
            </a:xfrm>
            <a:custGeom>
              <a:avLst/>
              <a:gdLst/>
              <a:ahLst/>
              <a:cxnLst/>
              <a:rect l="l" t="t" r="r" b="b"/>
              <a:pathLst>
                <a:path w="253364" h="1076325">
                  <a:moveTo>
                    <a:pt x="189737" y="0"/>
                  </a:moveTo>
                  <a:lnTo>
                    <a:pt x="63246" y="0"/>
                  </a:lnTo>
                  <a:lnTo>
                    <a:pt x="63246" y="884047"/>
                  </a:lnTo>
                  <a:lnTo>
                    <a:pt x="0" y="884047"/>
                  </a:lnTo>
                  <a:lnTo>
                    <a:pt x="126491" y="1075944"/>
                  </a:lnTo>
                  <a:lnTo>
                    <a:pt x="252984" y="884047"/>
                  </a:lnTo>
                  <a:lnTo>
                    <a:pt x="189737" y="884047"/>
                  </a:lnTo>
                  <a:lnTo>
                    <a:pt x="189737" y="0"/>
                  </a:lnTo>
                  <a:close/>
                </a:path>
              </a:pathLst>
            </a:custGeom>
            <a:ln/>
          </p:spPr>
          <p:style>
            <a:lnRef idx="2">
              <a:schemeClr val="dk1">
                <a:shade val="50000"/>
              </a:schemeClr>
            </a:lnRef>
            <a:fillRef idx="1">
              <a:schemeClr val="dk1"/>
            </a:fillRef>
            <a:effectRef idx="0">
              <a:schemeClr val="dk1"/>
            </a:effectRef>
            <a:fontRef idx="minor">
              <a:schemeClr val="lt1"/>
            </a:fontRef>
          </p:style>
          <p:txBody>
            <a:bodyPr wrap="square" lIns="0" tIns="0" rIns="0" bIns="0" rtlCol="0"/>
            <a:lstStyle/>
            <a:p>
              <a:endParaRPr>
                <a:solidFill>
                  <a:schemeClr val="tx1"/>
                </a:solidFill>
              </a:endParaRPr>
            </a:p>
          </p:txBody>
        </p:sp>
        <p:sp>
          <p:nvSpPr>
            <p:cNvPr id="12" name="object 12"/>
            <p:cNvSpPr/>
            <p:nvPr/>
          </p:nvSpPr>
          <p:spPr>
            <a:xfrm>
              <a:off x="4361687" y="3675887"/>
              <a:ext cx="253365" cy="1076325"/>
            </a:xfrm>
            <a:custGeom>
              <a:avLst/>
              <a:gdLst/>
              <a:ahLst/>
              <a:cxnLst/>
              <a:rect l="l" t="t" r="r" b="b"/>
              <a:pathLst>
                <a:path w="253364" h="1076325">
                  <a:moveTo>
                    <a:pt x="0" y="884047"/>
                  </a:moveTo>
                  <a:lnTo>
                    <a:pt x="63246" y="884047"/>
                  </a:lnTo>
                  <a:lnTo>
                    <a:pt x="63246" y="0"/>
                  </a:lnTo>
                  <a:lnTo>
                    <a:pt x="189737" y="0"/>
                  </a:lnTo>
                  <a:lnTo>
                    <a:pt x="189737" y="884047"/>
                  </a:lnTo>
                  <a:lnTo>
                    <a:pt x="252984" y="884047"/>
                  </a:lnTo>
                  <a:lnTo>
                    <a:pt x="126491" y="1075944"/>
                  </a:lnTo>
                  <a:lnTo>
                    <a:pt x="0" y="884047"/>
                  </a:lnTo>
                  <a:close/>
                </a:path>
              </a:pathLst>
            </a:custGeom>
            <a:ln/>
          </p:spPr>
          <p:style>
            <a:lnRef idx="2">
              <a:schemeClr val="dk1">
                <a:shade val="50000"/>
              </a:schemeClr>
            </a:lnRef>
            <a:fillRef idx="1">
              <a:schemeClr val="dk1"/>
            </a:fillRef>
            <a:effectRef idx="0">
              <a:schemeClr val="dk1"/>
            </a:effectRef>
            <a:fontRef idx="minor">
              <a:schemeClr val="lt1"/>
            </a:fontRef>
          </p:style>
          <p:txBody>
            <a:bodyPr wrap="square" lIns="0" tIns="0" rIns="0" bIns="0" rtlCol="0"/>
            <a:lstStyle/>
            <a:p>
              <a:endParaRPr>
                <a:solidFill>
                  <a:schemeClr val="tx1"/>
                </a:solidFill>
              </a:endParaRPr>
            </a:p>
          </p:txBody>
        </p:sp>
      </p:grpSp>
      <p:grpSp>
        <p:nvGrpSpPr>
          <p:cNvPr id="13" name="object 13"/>
          <p:cNvGrpSpPr/>
          <p:nvPr/>
        </p:nvGrpSpPr>
        <p:grpSpPr>
          <a:xfrm>
            <a:off x="8444052" y="3669854"/>
            <a:ext cx="265430" cy="1088390"/>
            <a:chOff x="7571231" y="3669791"/>
            <a:chExt cx="265430" cy="1088390"/>
          </a:xfrm>
        </p:grpSpPr>
        <p:sp>
          <p:nvSpPr>
            <p:cNvPr id="14" name="object 14"/>
            <p:cNvSpPr/>
            <p:nvPr/>
          </p:nvSpPr>
          <p:spPr>
            <a:xfrm>
              <a:off x="7577327" y="3675887"/>
              <a:ext cx="253365" cy="1076325"/>
            </a:xfrm>
            <a:custGeom>
              <a:avLst/>
              <a:gdLst/>
              <a:ahLst/>
              <a:cxnLst/>
              <a:rect l="l" t="t" r="r" b="b"/>
              <a:pathLst>
                <a:path w="253365" h="1076325">
                  <a:moveTo>
                    <a:pt x="189738" y="0"/>
                  </a:moveTo>
                  <a:lnTo>
                    <a:pt x="63246" y="0"/>
                  </a:lnTo>
                  <a:lnTo>
                    <a:pt x="63246" y="884047"/>
                  </a:lnTo>
                  <a:lnTo>
                    <a:pt x="0" y="884047"/>
                  </a:lnTo>
                  <a:lnTo>
                    <a:pt x="126492" y="1075944"/>
                  </a:lnTo>
                  <a:lnTo>
                    <a:pt x="252983" y="884047"/>
                  </a:lnTo>
                  <a:lnTo>
                    <a:pt x="189738" y="884047"/>
                  </a:lnTo>
                  <a:lnTo>
                    <a:pt x="189738" y="0"/>
                  </a:lnTo>
                  <a:close/>
                </a:path>
              </a:pathLst>
            </a:custGeom>
          </p:spPr>
          <p:style>
            <a:lnRef idx="2">
              <a:schemeClr val="dk1">
                <a:shade val="50000"/>
              </a:schemeClr>
            </a:lnRef>
            <a:fillRef idx="1">
              <a:schemeClr val="dk1"/>
            </a:fillRef>
            <a:effectRef idx="0">
              <a:schemeClr val="dk1"/>
            </a:effectRef>
            <a:fontRef idx="minor">
              <a:schemeClr val="lt1"/>
            </a:fontRef>
          </p:style>
          <p:txBody>
            <a:bodyPr wrap="square" lIns="0" tIns="0" rIns="0" bIns="0" rtlCol="0"/>
            <a:lstStyle/>
            <a:p>
              <a:endParaRPr/>
            </a:p>
          </p:txBody>
        </p:sp>
        <p:sp>
          <p:nvSpPr>
            <p:cNvPr id="15" name="object 15"/>
            <p:cNvSpPr/>
            <p:nvPr/>
          </p:nvSpPr>
          <p:spPr>
            <a:xfrm>
              <a:off x="7577327" y="3675887"/>
              <a:ext cx="253365" cy="1076325"/>
            </a:xfrm>
            <a:custGeom>
              <a:avLst/>
              <a:gdLst/>
              <a:ahLst/>
              <a:cxnLst/>
              <a:rect l="l" t="t" r="r" b="b"/>
              <a:pathLst>
                <a:path w="253365" h="1076325">
                  <a:moveTo>
                    <a:pt x="0" y="884047"/>
                  </a:moveTo>
                  <a:lnTo>
                    <a:pt x="63246" y="884047"/>
                  </a:lnTo>
                  <a:lnTo>
                    <a:pt x="63246" y="0"/>
                  </a:lnTo>
                  <a:lnTo>
                    <a:pt x="189738" y="0"/>
                  </a:lnTo>
                  <a:lnTo>
                    <a:pt x="189738" y="884047"/>
                  </a:lnTo>
                  <a:lnTo>
                    <a:pt x="252983" y="884047"/>
                  </a:lnTo>
                  <a:lnTo>
                    <a:pt x="126492" y="1075944"/>
                  </a:lnTo>
                  <a:lnTo>
                    <a:pt x="0" y="884047"/>
                  </a:lnTo>
                  <a:close/>
                </a:path>
              </a:pathLst>
            </a:custGeom>
            <a:ln/>
          </p:spPr>
          <p:style>
            <a:lnRef idx="2">
              <a:schemeClr val="dk1">
                <a:shade val="50000"/>
              </a:schemeClr>
            </a:lnRef>
            <a:fillRef idx="1">
              <a:schemeClr val="dk1"/>
            </a:fillRef>
            <a:effectRef idx="0">
              <a:schemeClr val="dk1"/>
            </a:effectRef>
            <a:fontRef idx="minor">
              <a:schemeClr val="lt1"/>
            </a:fontRef>
          </p:style>
          <p:txBody>
            <a:bodyPr wrap="square" lIns="0" tIns="0" rIns="0" bIns="0" rtlCol="0"/>
            <a:lstStyle/>
            <a:p>
              <a:endParaRPr/>
            </a:p>
          </p:txBody>
        </p:sp>
      </p:grpSp>
      <p:sp>
        <p:nvSpPr>
          <p:cNvPr id="16" name="object 16"/>
          <p:cNvSpPr/>
          <p:nvPr/>
        </p:nvSpPr>
        <p:spPr>
          <a:xfrm>
            <a:off x="9880092" y="2019300"/>
            <a:ext cx="650748" cy="591312"/>
          </a:xfrm>
          <a:prstGeom prst="rect">
            <a:avLst/>
          </a:prstGeom>
          <a:blipFill>
            <a:blip r:embed="rId6" cstate="print"/>
            <a:stretch>
              <a:fillRect/>
            </a:stretch>
          </a:blipFill>
        </p:spPr>
        <p:txBody>
          <a:bodyPr wrap="square" lIns="0" tIns="0" rIns="0" bIns="0" rtlCol="0"/>
          <a:lstStyle/>
          <a:p>
            <a:endParaRPr/>
          </a:p>
        </p:txBody>
      </p:sp>
      <p:grpSp>
        <p:nvGrpSpPr>
          <p:cNvPr id="17" name="object 17"/>
          <p:cNvGrpSpPr/>
          <p:nvPr/>
        </p:nvGrpSpPr>
        <p:grpSpPr>
          <a:xfrm>
            <a:off x="10596508" y="5298614"/>
            <a:ext cx="1602105" cy="1565910"/>
            <a:chOff x="10596508" y="5298614"/>
            <a:chExt cx="1602105" cy="1565910"/>
          </a:xfrm>
        </p:grpSpPr>
        <p:sp>
          <p:nvSpPr>
            <p:cNvPr id="18"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9"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22" name="Номер слайда 21"/>
          <p:cNvSpPr>
            <a:spLocks noGrp="1"/>
          </p:cNvSpPr>
          <p:nvPr>
            <p:ph type="sldNum" sz="quarter" idx="12"/>
          </p:nvPr>
        </p:nvSpPr>
        <p:spPr>
          <a:xfrm>
            <a:off x="9448799" y="6492875"/>
            <a:ext cx="2743200" cy="365125"/>
          </a:xfrm>
        </p:spPr>
        <p:txBody>
          <a:bodyPr/>
          <a:lstStyle/>
          <a:p>
            <a:fld id="{2E383454-522E-4943-91B6-023101BA01B5}" type="slidenum">
              <a:rPr lang="ru-RU" smtClean="0"/>
              <a:t>5</a:t>
            </a:fld>
            <a:endParaRPr lang="ru-RU" dirty="0"/>
          </a:p>
        </p:txBody>
      </p:sp>
      <p:sp>
        <p:nvSpPr>
          <p:cNvPr id="21" name="Прямоугольник 20"/>
          <p:cNvSpPr/>
          <p:nvPr/>
        </p:nvSpPr>
        <p:spPr>
          <a:xfrm>
            <a:off x="979329" y="6321689"/>
            <a:ext cx="10230928" cy="369332"/>
          </a:xfrm>
          <a:prstGeom prst="rect">
            <a:avLst/>
          </a:prstGeom>
        </p:spPr>
        <p:txBody>
          <a:bodyPr wrap="square">
            <a:spAutoFit/>
          </a:bodyPr>
          <a:lstStyle/>
          <a:p>
            <a:r>
              <a:rPr lang="ru-RU" b="1" dirty="0">
                <a:solidFill>
                  <a:srgbClr val="000000"/>
                </a:solidFill>
                <a:effectLst>
                  <a:outerShdw blurRad="38100" dist="38100" dir="2700000" algn="tl">
                    <a:srgbClr val="000000">
                      <a:alpha val="43137"/>
                    </a:srgbClr>
                  </a:outerShdw>
                </a:effectLst>
              </a:rPr>
              <a:t>Открытость бюджета </a:t>
            </a:r>
            <a:r>
              <a:rPr lang="ru-RU" dirty="0">
                <a:solidFill>
                  <a:srgbClr val="000000"/>
                </a:solidFill>
              </a:rPr>
              <a:t>–важнейший фактор успешного стратегического развития </a:t>
            </a:r>
            <a:r>
              <a:rPr lang="ru-RU" dirty="0" smtClean="0">
                <a:solidFill>
                  <a:srgbClr val="000000"/>
                </a:solidFill>
              </a:rPr>
              <a:t>Угранского </a:t>
            </a:r>
            <a:r>
              <a:rPr lang="ru-RU" dirty="0">
                <a:solidFill>
                  <a:srgbClr val="000000"/>
                </a:solidFill>
              </a:rPr>
              <a:t>района. </a:t>
            </a:r>
            <a:endParaRPr lang="ru-RU" dirty="0"/>
          </a:p>
        </p:txBody>
      </p:sp>
    </p:spTree>
    <p:extLst>
      <p:ext uri="{BB962C8B-B14F-4D97-AF65-F5344CB8AC3E}">
        <p14:creationId xmlns:p14="http://schemas.microsoft.com/office/powerpoint/2010/main" val="131085680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p:cNvPicPr>
            <a:picLocks noChangeAspect="1"/>
          </p:cNvPicPr>
          <p:nvPr/>
        </p:nvPicPr>
        <p:blipFill>
          <a:blip r:embed="rId2"/>
          <a:stretch>
            <a:fillRect/>
          </a:stretch>
        </p:blipFill>
        <p:spPr>
          <a:xfrm>
            <a:off x="7278495" y="899204"/>
            <a:ext cx="4663844" cy="5121084"/>
          </a:xfrm>
          <a:prstGeom prst="rect">
            <a:avLst/>
          </a:prstGeom>
        </p:spPr>
      </p:pic>
      <p:pic>
        <p:nvPicPr>
          <p:cNvPr id="14" name="Рисунок 13"/>
          <p:cNvPicPr>
            <a:picLocks noChangeAspect="1"/>
          </p:cNvPicPr>
          <p:nvPr/>
        </p:nvPicPr>
        <p:blipFill>
          <a:blip r:embed="rId2"/>
          <a:stretch>
            <a:fillRect/>
          </a:stretch>
        </p:blipFill>
        <p:spPr>
          <a:xfrm>
            <a:off x="242152" y="899204"/>
            <a:ext cx="4663844" cy="5121084"/>
          </a:xfrm>
          <a:prstGeom prst="rect">
            <a:avLst/>
          </a:prstGeom>
        </p:spPr>
      </p:pic>
      <p:sp>
        <p:nvSpPr>
          <p:cNvPr id="13" name="object 2"/>
          <p:cNvSpPr/>
          <p:nvPr/>
        </p:nvSpPr>
        <p:spPr>
          <a:xfrm>
            <a:off x="-30734" y="0"/>
            <a:ext cx="12222733" cy="759046"/>
          </a:xfrm>
          <a:prstGeom prst="rect">
            <a:avLst/>
          </a:prstGeom>
          <a:blipFill>
            <a:blip r:embed="rId3" cstate="print"/>
            <a:stretch>
              <a:fillRect/>
            </a:stretch>
          </a:blipFill>
        </p:spPr>
        <p:txBody>
          <a:bodyPr wrap="square" lIns="0" tIns="0" rIns="0" bIns="0" rtlCol="0"/>
          <a:lstStyle/>
          <a:p>
            <a:endParaRPr lang="ru-RU" sz="2800" b="1" dirty="0"/>
          </a:p>
        </p:txBody>
      </p:sp>
      <p:sp>
        <p:nvSpPr>
          <p:cNvPr id="2" name="object 2"/>
          <p:cNvSpPr txBox="1">
            <a:spLocks noGrp="1"/>
          </p:cNvSpPr>
          <p:nvPr>
            <p:ph type="title"/>
          </p:nvPr>
        </p:nvSpPr>
        <p:spPr>
          <a:xfrm>
            <a:off x="-30734" y="-3225"/>
            <a:ext cx="12222734" cy="677621"/>
          </a:xfrm>
          <a:prstGeom prst="rect">
            <a:avLst/>
          </a:prstGeom>
        </p:spPr>
        <p:txBody>
          <a:bodyPr vert="horz" wrap="square" lIns="0" tIns="12700" rIns="0" bIns="0" rtlCol="0">
            <a:spAutoFit/>
          </a:bodyPr>
          <a:lstStyle/>
          <a:p>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i="1" dirty="0">
              <a:latin typeface="+mn-lt"/>
            </a:endParaRPr>
          </a:p>
        </p:txBody>
      </p:sp>
      <p:sp>
        <p:nvSpPr>
          <p:cNvPr id="11" name="Прямоугольник 10"/>
          <p:cNvSpPr/>
          <p:nvPr/>
        </p:nvSpPr>
        <p:spPr>
          <a:xfrm>
            <a:off x="269347" y="3645152"/>
            <a:ext cx="4553692" cy="2031325"/>
          </a:xfrm>
          <a:prstGeom prst="rect">
            <a:avLst/>
          </a:prstGeom>
        </p:spPr>
        <p:txBody>
          <a:bodyPr wrap="square">
            <a:spAutoFit/>
          </a:bodyPr>
          <a:lstStyle/>
          <a:p>
            <a:pPr algn="ctr"/>
            <a:r>
              <a:rPr lang="ru-RU" b="1" i="1" dirty="0"/>
              <a:t>Цель </a:t>
            </a:r>
            <a:r>
              <a:rPr lang="ru-RU" b="1" i="1" dirty="0" smtClean="0"/>
              <a:t>муниципальной программы:</a:t>
            </a:r>
          </a:p>
          <a:p>
            <a:pPr algn="ctr"/>
            <a:r>
              <a:rPr lang="ru-RU" b="1" i="1" dirty="0" smtClean="0"/>
              <a:t> </a:t>
            </a:r>
            <a:r>
              <a:rPr lang="ru-RU" dirty="0"/>
              <a:t>Развитие и модернизация системы патриотического воспитания, формирование у детей и молодежи Угранского района гражданской идентичности, высокого патриотического сознания и верности Отечеству</a:t>
            </a:r>
          </a:p>
        </p:txBody>
      </p:sp>
      <p:sp>
        <p:nvSpPr>
          <p:cNvPr id="28" name="Прямоугольник 27"/>
          <p:cNvSpPr/>
          <p:nvPr/>
        </p:nvSpPr>
        <p:spPr>
          <a:xfrm>
            <a:off x="7370335" y="3651516"/>
            <a:ext cx="4421184" cy="2308324"/>
          </a:xfrm>
          <a:prstGeom prst="rect">
            <a:avLst/>
          </a:prstGeom>
        </p:spPr>
        <p:txBody>
          <a:bodyPr wrap="square">
            <a:spAutoFit/>
          </a:bodyPr>
          <a:lstStyle/>
          <a:p>
            <a:pPr algn="ctr"/>
            <a:r>
              <a:rPr lang="ru-RU" b="1" i="1" dirty="0"/>
              <a:t>Цель </a:t>
            </a:r>
            <a:r>
              <a:rPr lang="ru-RU" b="1" i="1" dirty="0" smtClean="0"/>
              <a:t>муниципальной программы: </a:t>
            </a:r>
            <a:r>
              <a:rPr lang="ru-RU" dirty="0"/>
              <a:t>противодействие незаконному обороту наркотиков, профилактика правонарушений связанных с употреблением и распространением наркотических и психотропных веществ на территории муниципального образования «Угранский район» Смоленской области</a:t>
            </a:r>
            <a:r>
              <a:rPr lang="ru-RU" b="1" i="1" dirty="0" smtClean="0"/>
              <a:t> </a:t>
            </a:r>
            <a:endParaRPr lang="ru-RU" dirty="0"/>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5178883" y="2952175"/>
            <a:ext cx="1907789" cy="1527836"/>
          </a:xfrm>
          <a:prstGeom prst="rect">
            <a:avLst/>
          </a:prstGeom>
          <a:ln>
            <a:noFill/>
          </a:ln>
          <a:effectLst>
            <a:softEdge rad="112500"/>
          </a:effectLst>
        </p:spPr>
      </p:pic>
      <p:sp>
        <p:nvSpPr>
          <p:cNvPr id="6" name="Прямоугольник 5"/>
          <p:cNvSpPr/>
          <p:nvPr/>
        </p:nvSpPr>
        <p:spPr>
          <a:xfrm>
            <a:off x="-30735" y="759046"/>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5</a:t>
            </a:r>
            <a:endParaRPr lang="ru-RU" dirty="0"/>
          </a:p>
        </p:txBody>
      </p:sp>
      <p:sp>
        <p:nvSpPr>
          <p:cNvPr id="7" name="Прямоугольник 6"/>
          <p:cNvSpPr/>
          <p:nvPr/>
        </p:nvSpPr>
        <p:spPr>
          <a:xfrm>
            <a:off x="11791519" y="869681"/>
            <a:ext cx="301640" cy="368525"/>
          </a:xfrm>
          <a:prstGeom prst="rect">
            <a:avLst/>
          </a:prstGeom>
        </p:spPr>
        <p:txBody>
          <a:bodyPr wrap="square">
            <a:spAutoFit/>
          </a:bodyPr>
          <a:lstStyle/>
          <a:p>
            <a:r>
              <a:rPr lang="ru-RU" b="1" i="1" dirty="0" smtClean="0">
                <a:latin typeface="Times New Roman" panose="02020603050405020304" pitchFamily="18" charset="0"/>
                <a:ea typeface="Times New Roman" panose="02020603050405020304" pitchFamily="18" charset="0"/>
              </a:rPr>
              <a:t>6</a:t>
            </a:r>
            <a:endParaRPr lang="ru-RU" dirty="0"/>
          </a:p>
        </p:txBody>
      </p:sp>
      <p:sp>
        <p:nvSpPr>
          <p:cNvPr id="8" name="Номер слайда 7"/>
          <p:cNvSpPr>
            <a:spLocks noGrp="1"/>
          </p:cNvSpPr>
          <p:nvPr>
            <p:ph type="sldNum" sz="quarter" idx="12"/>
          </p:nvPr>
        </p:nvSpPr>
        <p:spPr>
          <a:xfrm>
            <a:off x="9448799" y="6492875"/>
            <a:ext cx="2743200" cy="365125"/>
          </a:xfrm>
        </p:spPr>
        <p:txBody>
          <a:bodyPr/>
          <a:lstStyle/>
          <a:p>
            <a:fld id="{2E383454-522E-4943-91B6-023101BA01B5}" type="slidenum">
              <a:rPr lang="ru-RU" smtClean="0"/>
              <a:t>50</a:t>
            </a:fld>
            <a:endParaRPr lang="ru-RU"/>
          </a:p>
        </p:txBody>
      </p:sp>
      <p:sp>
        <p:nvSpPr>
          <p:cNvPr id="4" name="Прямоугольник 3"/>
          <p:cNvSpPr/>
          <p:nvPr/>
        </p:nvSpPr>
        <p:spPr>
          <a:xfrm>
            <a:off x="664108" y="920850"/>
            <a:ext cx="4241888" cy="2031325"/>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Муниципальная программа </a:t>
            </a:r>
            <a:endParaRPr lang="ru-RU" dirty="0">
              <a:solidFill>
                <a:srgbClr val="FFFFFF"/>
              </a:solidFill>
              <a:latin typeface="Times New Roman" panose="02020603050405020304" pitchFamily="18" charset="0"/>
            </a:endParaRPr>
          </a:p>
          <a:p>
            <a:pPr algn="ctr"/>
            <a:r>
              <a:rPr lang="ru-RU" b="1" dirty="0">
                <a:solidFill>
                  <a:srgbClr val="FFFFFF"/>
                </a:solidFill>
                <a:latin typeface="Times New Roman" panose="02020603050405020304" pitchFamily="18" charset="0"/>
              </a:rPr>
              <a:t>« Патриотическое воспитание граждан в </a:t>
            </a:r>
            <a:r>
              <a:rPr lang="ru-RU" b="1" dirty="0" smtClean="0">
                <a:solidFill>
                  <a:srgbClr val="FFFFFF"/>
                </a:solidFill>
                <a:latin typeface="Times New Roman" panose="02020603050405020304" pitchFamily="18" charset="0"/>
              </a:rPr>
              <a:t>МО « </a:t>
            </a:r>
            <a:r>
              <a:rPr lang="ru-RU" b="1" dirty="0">
                <a:solidFill>
                  <a:srgbClr val="FFFFFF"/>
                </a:solidFill>
                <a:latin typeface="Times New Roman" panose="02020603050405020304" pitchFamily="18" charset="0"/>
              </a:rPr>
              <a:t>Угранский район» Смоленской области»</a:t>
            </a:r>
            <a:endParaRPr lang="ru-RU" dirty="0">
              <a:solidFill>
                <a:srgbClr val="FFFFFF"/>
              </a:solidFill>
              <a:latin typeface="Times New Roman" panose="02020603050405020304" pitchFamily="18" charset="0"/>
            </a:endParaRPr>
          </a:p>
          <a:p>
            <a:pPr algn="ctr"/>
            <a:r>
              <a:rPr lang="ru-RU" b="1" dirty="0" smtClean="0">
                <a:solidFill>
                  <a:srgbClr val="FFFFFF"/>
                </a:solidFill>
                <a:latin typeface="Calibri" panose="020F0502020204030204" pitchFamily="34" charset="0"/>
              </a:rPr>
              <a:t>150,0 </a:t>
            </a:r>
            <a:r>
              <a:rPr lang="ru-RU" b="1" dirty="0">
                <a:solidFill>
                  <a:srgbClr val="FFFFFF"/>
                </a:solidFill>
                <a:latin typeface="Calibri" panose="020F0502020204030204" pitchFamily="34" charset="0"/>
              </a:rPr>
              <a:t>тыс</a:t>
            </a:r>
            <a:r>
              <a:rPr lang="ru-RU" b="1" dirty="0" smtClean="0">
                <a:solidFill>
                  <a:srgbClr val="FFFFFF"/>
                </a:solidFill>
                <a:latin typeface="Calibri" panose="020F0502020204030204" pitchFamily="34" charset="0"/>
              </a:rPr>
              <a:t>. руб</a:t>
            </a:r>
            <a:r>
              <a:rPr lang="ru-RU" b="1" dirty="0">
                <a:solidFill>
                  <a:srgbClr val="FFFFFF"/>
                </a:solidFill>
                <a:latin typeface="Calibri" panose="020F0502020204030204" pitchFamily="34" charset="0"/>
              </a:rPr>
              <a:t>.–</a:t>
            </a:r>
            <a:r>
              <a:rPr lang="ru-RU" b="1" dirty="0" smtClean="0">
                <a:solidFill>
                  <a:srgbClr val="FFFFFF"/>
                </a:solidFill>
                <a:latin typeface="Calibri" panose="020F0502020204030204" pitchFamily="34" charset="0"/>
              </a:rPr>
              <a:t>2024 год</a:t>
            </a:r>
          </a:p>
          <a:p>
            <a:pPr algn="ctr"/>
            <a:r>
              <a:rPr lang="ru-RU" b="1" dirty="0" smtClean="0">
                <a:solidFill>
                  <a:srgbClr val="FFFFFF"/>
                </a:solidFill>
                <a:latin typeface="Calibri" panose="020F0502020204030204" pitchFamily="34" charset="0"/>
              </a:rPr>
              <a:t>150,0 </a:t>
            </a:r>
            <a:r>
              <a:rPr lang="ru-RU" b="1" dirty="0">
                <a:solidFill>
                  <a:srgbClr val="FFFFFF"/>
                </a:solidFill>
                <a:latin typeface="Calibri" panose="020F0502020204030204" pitchFamily="34" charset="0"/>
              </a:rPr>
              <a:t>тыс</a:t>
            </a:r>
            <a:r>
              <a:rPr lang="ru-RU" b="1" dirty="0" smtClean="0">
                <a:solidFill>
                  <a:srgbClr val="FFFFFF"/>
                </a:solidFill>
                <a:latin typeface="Calibri" panose="020F0502020204030204" pitchFamily="34" charset="0"/>
              </a:rPr>
              <a:t>. 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2025 год</a:t>
            </a:r>
          </a:p>
          <a:p>
            <a:pPr algn="ctr"/>
            <a:r>
              <a:rPr lang="ru-RU" b="1" dirty="0" smtClean="0">
                <a:solidFill>
                  <a:srgbClr val="FFFFFF"/>
                </a:solidFill>
                <a:latin typeface="Calibri" panose="020F0502020204030204" pitchFamily="34" charset="0"/>
              </a:rPr>
              <a:t>150,0 </a:t>
            </a:r>
            <a:r>
              <a:rPr lang="ru-RU" b="1" dirty="0">
                <a:solidFill>
                  <a:srgbClr val="FFFFFF"/>
                </a:solidFill>
                <a:latin typeface="Calibri" panose="020F0502020204030204" pitchFamily="34" charset="0"/>
              </a:rPr>
              <a:t>тыс</a:t>
            </a:r>
            <a:r>
              <a:rPr lang="ru-RU" b="1" dirty="0" smtClean="0">
                <a:solidFill>
                  <a:srgbClr val="FFFFFF"/>
                </a:solidFill>
                <a:latin typeface="Calibri" panose="020F0502020204030204" pitchFamily="34" charset="0"/>
              </a:rPr>
              <a:t>. 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2026 </a:t>
            </a:r>
            <a:r>
              <a:rPr lang="ru-RU" b="1" dirty="0">
                <a:solidFill>
                  <a:srgbClr val="FFFFFF"/>
                </a:solidFill>
                <a:latin typeface="Calibri" panose="020F0502020204030204" pitchFamily="34" charset="0"/>
              </a:rPr>
              <a:t>год</a:t>
            </a:r>
            <a:endParaRPr lang="ru-RU" dirty="0"/>
          </a:p>
        </p:txBody>
      </p:sp>
      <p:pic>
        <p:nvPicPr>
          <p:cNvPr id="5" name="Рисунок 4"/>
          <p:cNvPicPr>
            <a:picLocks noChangeAspect="1"/>
          </p:cNvPicPr>
          <p:nvPr/>
        </p:nvPicPr>
        <p:blipFill rotWithShape="1">
          <a:blip r:embed="rId5">
            <a:extLst>
              <a:ext uri="{28A0092B-C50C-407E-A947-70E740481C1C}">
                <a14:useLocalDpi xmlns:a14="http://schemas.microsoft.com/office/drawing/2010/main" val="0"/>
              </a:ext>
            </a:extLst>
          </a:blip>
          <a:srcRect l="19590" r="16809"/>
          <a:stretch/>
        </p:blipFill>
        <p:spPr>
          <a:xfrm>
            <a:off x="269347" y="1649320"/>
            <a:ext cx="1121303" cy="1652022"/>
          </a:xfrm>
          <a:prstGeom prst="rect">
            <a:avLst/>
          </a:prstGeom>
          <a:ln>
            <a:noFill/>
          </a:ln>
          <a:effectLst>
            <a:softEdge rad="112500"/>
          </a:effectLst>
        </p:spPr>
      </p:pic>
      <p:sp>
        <p:nvSpPr>
          <p:cNvPr id="9" name="Прямоугольник 8"/>
          <p:cNvSpPr/>
          <p:nvPr/>
        </p:nvSpPr>
        <p:spPr>
          <a:xfrm>
            <a:off x="7445745" y="851488"/>
            <a:ext cx="4572004" cy="2031325"/>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Муниципальная программа «Комплексные меры противодействия незаконному обороту наркотиков в </a:t>
            </a:r>
            <a:r>
              <a:rPr lang="ru-RU" b="1" dirty="0" smtClean="0">
                <a:solidFill>
                  <a:srgbClr val="FFFFFF"/>
                </a:solidFill>
                <a:latin typeface="Times New Roman" panose="02020603050405020304" pitchFamily="18" charset="0"/>
              </a:rPr>
              <a:t>МО</a:t>
            </a:r>
          </a:p>
          <a:p>
            <a:pPr algn="ctr"/>
            <a:r>
              <a:rPr lang="ru-RU" b="1" dirty="0" smtClean="0">
                <a:solidFill>
                  <a:srgbClr val="FFFFFF"/>
                </a:solidFill>
                <a:latin typeface="Times New Roman" panose="02020603050405020304" pitchFamily="18" charset="0"/>
              </a:rPr>
              <a:t>«Угранский </a:t>
            </a:r>
            <a:r>
              <a:rPr lang="ru-RU" b="1" dirty="0">
                <a:solidFill>
                  <a:srgbClr val="FFFFFF"/>
                </a:solidFill>
                <a:latin typeface="Times New Roman" panose="02020603050405020304" pitchFamily="18" charset="0"/>
              </a:rPr>
              <a:t>район» Смоленской области</a:t>
            </a:r>
            <a:endParaRPr lang="ru-RU" dirty="0">
              <a:solidFill>
                <a:srgbClr val="FFFFFF"/>
              </a:solidFill>
              <a:latin typeface="Times New Roman" panose="02020603050405020304" pitchFamily="18" charset="0"/>
            </a:endParaRPr>
          </a:p>
          <a:p>
            <a:pPr algn="ctr"/>
            <a:r>
              <a:rPr lang="ru-RU" b="1" dirty="0" smtClean="0">
                <a:solidFill>
                  <a:srgbClr val="FFFFFF"/>
                </a:solidFill>
                <a:latin typeface="Times New Roman" panose="02020603050405020304" pitchFamily="18" charset="0"/>
              </a:rPr>
              <a:t>10,0 </a:t>
            </a:r>
            <a:r>
              <a:rPr lang="ru-RU" b="1" dirty="0" smtClean="0">
                <a:solidFill>
                  <a:srgbClr val="FFFFFF"/>
                </a:solidFill>
                <a:latin typeface="Calibri" panose="020F0502020204030204" pitchFamily="34" charset="0"/>
              </a:rPr>
              <a:t>тыс. руб</a:t>
            </a:r>
            <a:r>
              <a:rPr lang="ru-RU" b="1" dirty="0">
                <a:solidFill>
                  <a:srgbClr val="FFFFFF"/>
                </a:solidFill>
                <a:latin typeface="Calibri" panose="020F0502020204030204" pitchFamily="34" charset="0"/>
              </a:rPr>
              <a:t>.–</a:t>
            </a:r>
            <a:r>
              <a:rPr lang="ru-RU" b="1" dirty="0" smtClean="0">
                <a:solidFill>
                  <a:srgbClr val="FFFFFF"/>
                </a:solidFill>
                <a:latin typeface="Calibri" panose="020F0502020204030204" pitchFamily="34" charset="0"/>
              </a:rPr>
              <a:t>2024 </a:t>
            </a:r>
            <a:r>
              <a:rPr lang="ru-RU" b="1" dirty="0">
                <a:solidFill>
                  <a:srgbClr val="FFFFFF"/>
                </a:solidFill>
                <a:latin typeface="Calibri" panose="020F0502020204030204" pitchFamily="34" charset="0"/>
              </a:rPr>
              <a:t>год</a:t>
            </a:r>
            <a:endParaRPr lang="ru-RU" dirty="0">
              <a:solidFill>
                <a:srgbClr val="FFFFFF"/>
              </a:solidFill>
              <a:latin typeface="Calibri" panose="020F0502020204030204" pitchFamily="34" charset="0"/>
            </a:endParaRPr>
          </a:p>
          <a:p>
            <a:pPr algn="ctr"/>
            <a:r>
              <a:rPr lang="ru-RU" b="1" dirty="0" smtClean="0">
                <a:solidFill>
                  <a:srgbClr val="FFFFFF"/>
                </a:solidFill>
                <a:latin typeface="Times New Roman" panose="02020603050405020304" pitchFamily="18" charset="0"/>
              </a:rPr>
              <a:t>10,0 </a:t>
            </a:r>
            <a:r>
              <a:rPr lang="ru-RU" b="1" dirty="0" smtClean="0">
                <a:solidFill>
                  <a:srgbClr val="FFFFFF"/>
                </a:solidFill>
                <a:latin typeface="Calibri" panose="020F0502020204030204" pitchFamily="34" charset="0"/>
              </a:rPr>
              <a:t>тыс. 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2025 год</a:t>
            </a:r>
          </a:p>
          <a:p>
            <a:pPr algn="ctr"/>
            <a:r>
              <a:rPr lang="ru-RU" b="1" dirty="0" smtClean="0">
                <a:solidFill>
                  <a:srgbClr val="FFFFFF"/>
                </a:solidFill>
                <a:latin typeface="Times New Roman" panose="02020603050405020304" pitchFamily="18" charset="0"/>
              </a:rPr>
              <a:t>10,0 </a:t>
            </a:r>
            <a:r>
              <a:rPr lang="ru-RU" b="1" dirty="0" smtClean="0">
                <a:solidFill>
                  <a:srgbClr val="FFFFFF"/>
                </a:solidFill>
                <a:latin typeface="Calibri" panose="020F0502020204030204" pitchFamily="34" charset="0"/>
              </a:rPr>
              <a:t>тыс. 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2026 </a:t>
            </a:r>
            <a:r>
              <a:rPr lang="ru-RU" b="1" dirty="0">
                <a:solidFill>
                  <a:srgbClr val="FFFFFF"/>
                </a:solidFill>
                <a:latin typeface="Calibri" panose="020F0502020204030204" pitchFamily="34" charset="0"/>
              </a:rPr>
              <a:t>год</a:t>
            </a:r>
            <a:endParaRPr lang="ru-RU" dirty="0"/>
          </a:p>
        </p:txBody>
      </p:sp>
      <p:pic>
        <p:nvPicPr>
          <p:cNvPr id="17" name="Рисунок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38954" y="1867150"/>
            <a:ext cx="1228093" cy="1570956"/>
          </a:xfrm>
          <a:prstGeom prst="rect">
            <a:avLst/>
          </a:prstGeom>
          <a:ln>
            <a:noFill/>
          </a:ln>
          <a:effectLst>
            <a:softEdge rad="112500"/>
          </a:effectLst>
        </p:spPr>
      </p:pic>
    </p:spTree>
    <p:extLst>
      <p:ext uri="{BB962C8B-B14F-4D97-AF65-F5344CB8AC3E}">
        <p14:creationId xmlns:p14="http://schemas.microsoft.com/office/powerpoint/2010/main" val="379171540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Рисунок 22"/>
          <p:cNvPicPr>
            <a:picLocks noChangeAspect="1"/>
          </p:cNvPicPr>
          <p:nvPr/>
        </p:nvPicPr>
        <p:blipFill>
          <a:blip r:embed="rId2"/>
          <a:stretch>
            <a:fillRect/>
          </a:stretch>
        </p:blipFill>
        <p:spPr>
          <a:xfrm>
            <a:off x="7171897" y="911572"/>
            <a:ext cx="4652633" cy="5374927"/>
          </a:xfrm>
          <a:prstGeom prst="rect">
            <a:avLst/>
          </a:prstGeom>
        </p:spPr>
      </p:pic>
      <p:pic>
        <p:nvPicPr>
          <p:cNvPr id="19" name="Рисунок 18"/>
          <p:cNvPicPr>
            <a:picLocks noChangeAspect="1"/>
          </p:cNvPicPr>
          <p:nvPr/>
        </p:nvPicPr>
        <p:blipFill>
          <a:blip r:embed="rId2"/>
          <a:stretch>
            <a:fillRect/>
          </a:stretch>
        </p:blipFill>
        <p:spPr>
          <a:xfrm>
            <a:off x="403995" y="911573"/>
            <a:ext cx="4652633" cy="5108774"/>
          </a:xfrm>
          <a:prstGeom prst="rect">
            <a:avLst/>
          </a:prstGeom>
        </p:spPr>
      </p:pic>
      <p:pic>
        <p:nvPicPr>
          <p:cNvPr id="6" name="Рисунок 5"/>
          <p:cNvPicPr>
            <a:picLocks noChangeAspect="1"/>
          </p:cNvPicPr>
          <p:nvPr/>
        </p:nvPicPr>
        <p:blipFill>
          <a:blip r:embed="rId3"/>
          <a:stretch>
            <a:fillRect/>
          </a:stretch>
        </p:blipFill>
        <p:spPr>
          <a:xfrm>
            <a:off x="0" y="3966"/>
            <a:ext cx="12192000" cy="760100"/>
          </a:xfrm>
          <a:prstGeom prst="rect">
            <a:avLst/>
          </a:prstGeom>
        </p:spPr>
      </p:pic>
      <p:sp>
        <p:nvSpPr>
          <p:cNvPr id="2" name="object 2"/>
          <p:cNvSpPr txBox="1">
            <a:spLocks noGrp="1"/>
          </p:cNvSpPr>
          <p:nvPr>
            <p:ph type="title"/>
          </p:nvPr>
        </p:nvSpPr>
        <p:spPr>
          <a:xfrm>
            <a:off x="0" y="-58625"/>
            <a:ext cx="12192000" cy="788421"/>
          </a:xfrm>
          <a:prstGeom prst="rect">
            <a:avLst/>
          </a:prstGeom>
        </p:spPr>
        <p:txBody>
          <a:bodyPr vert="horz" wrap="square" lIns="0" tIns="12700" rIns="0" bIns="0" rtlCol="0">
            <a:spAutoFit/>
          </a:bodyPr>
          <a:lstStyle/>
          <a:p>
            <a:pPr algn="ctr"/>
            <a:r>
              <a:rPr lang="ru-RU" sz="28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800" b="1" dirty="0">
              <a:latin typeface="+mn-lt"/>
            </a:endParaRPr>
          </a:p>
        </p:txBody>
      </p:sp>
      <p:sp>
        <p:nvSpPr>
          <p:cNvPr id="11" name="Прямоугольник 10"/>
          <p:cNvSpPr/>
          <p:nvPr/>
        </p:nvSpPr>
        <p:spPr>
          <a:xfrm>
            <a:off x="232156" y="3636723"/>
            <a:ext cx="4763092" cy="2769989"/>
          </a:xfrm>
          <a:prstGeom prst="rect">
            <a:avLst/>
          </a:prstGeom>
        </p:spPr>
        <p:txBody>
          <a:bodyPr wrap="square">
            <a:spAutoFit/>
          </a:bodyPr>
          <a:lstStyle/>
          <a:p>
            <a:pPr algn="ctr"/>
            <a:r>
              <a:rPr lang="ru-RU" sz="1600" b="1" i="1" dirty="0" smtClean="0"/>
              <a:t>Цель муниципальной </a:t>
            </a:r>
            <a:r>
              <a:rPr lang="ru-RU" sz="1600" b="1" i="1" dirty="0"/>
              <a:t>программы</a:t>
            </a:r>
            <a:r>
              <a:rPr lang="ru-RU" sz="1600" b="1" i="1" dirty="0" smtClean="0"/>
              <a:t>: </a:t>
            </a:r>
          </a:p>
          <a:p>
            <a:pPr algn="ctr"/>
            <a:r>
              <a:rPr lang="ru-RU" altLang="zh-CN" sz="1400" i="1" dirty="0" smtClean="0">
                <a:solidFill>
                  <a:srgbClr val="000000"/>
                </a:solidFill>
                <a:latin typeface="Times New Roman" pitchFamily="18" charset="0"/>
                <a:cs typeface="Times New Roman" pitchFamily="18" charset="0"/>
              </a:rPr>
              <a:t>Создание </a:t>
            </a:r>
            <a:r>
              <a:rPr lang="ru-RU" altLang="zh-CN" sz="1400" i="1" dirty="0">
                <a:solidFill>
                  <a:srgbClr val="000000"/>
                </a:solidFill>
                <a:latin typeface="Times New Roman" pitchFamily="18" charset="0"/>
                <a:cs typeface="Times New Roman" pitchFamily="18" charset="0"/>
              </a:rPr>
              <a:t>социально-экономических условий для развития культуры и туризма в </a:t>
            </a:r>
            <a:r>
              <a:rPr lang="ru-RU" altLang="zh-CN" sz="1400" i="1" dirty="0" err="1">
                <a:solidFill>
                  <a:srgbClr val="000000"/>
                </a:solidFill>
                <a:latin typeface="Times New Roman" pitchFamily="18" charset="0"/>
                <a:cs typeface="Times New Roman" pitchFamily="18" charset="0"/>
              </a:rPr>
              <a:t>Угранском</a:t>
            </a:r>
            <a:r>
              <a:rPr lang="ru-RU" altLang="zh-CN" sz="1400" i="1" dirty="0">
                <a:solidFill>
                  <a:srgbClr val="000000"/>
                </a:solidFill>
                <a:latin typeface="Times New Roman" pitchFamily="18" charset="0"/>
                <a:cs typeface="Times New Roman" pitchFamily="18" charset="0"/>
              </a:rPr>
              <a:t> районе Смоленской </a:t>
            </a:r>
            <a:r>
              <a:rPr lang="ru-RU" altLang="zh-CN" sz="1400" i="1" dirty="0" smtClean="0">
                <a:solidFill>
                  <a:srgbClr val="000000"/>
                </a:solidFill>
                <a:latin typeface="Times New Roman" pitchFamily="18" charset="0"/>
                <a:cs typeface="Times New Roman" pitchFamily="18" charset="0"/>
              </a:rPr>
              <a:t>области</a:t>
            </a:r>
          </a:p>
          <a:p>
            <a:pPr algn="ctr"/>
            <a:r>
              <a:rPr lang="ru-RU" altLang="zh-CN" sz="1400" b="1" i="1" dirty="0">
                <a:solidFill>
                  <a:srgbClr val="000000"/>
                </a:solidFill>
                <a:cs typeface="华文楷体"/>
              </a:rPr>
              <a:t>Ожидаемые результаты реализации муниципальной программы:</a:t>
            </a:r>
            <a:r>
              <a:rPr lang="ru-RU" altLang="zh-CN" sz="1400" i="1" dirty="0">
                <a:solidFill>
                  <a:srgbClr val="000000"/>
                </a:solidFill>
                <a:cs typeface="华文楷体"/>
              </a:rPr>
              <a:t> </a:t>
            </a:r>
            <a:endParaRPr lang="ru-RU" altLang="zh-CN" sz="1400" i="1" dirty="0" smtClean="0">
              <a:solidFill>
                <a:srgbClr val="000000"/>
              </a:solidFill>
              <a:cs typeface="华文楷体"/>
            </a:endParaRPr>
          </a:p>
          <a:p>
            <a:pPr algn="ctr"/>
            <a:r>
              <a:rPr lang="ru-RU" altLang="zh-CN" sz="1400" i="1" dirty="0" smtClean="0">
                <a:solidFill>
                  <a:srgbClr val="000000"/>
                </a:solidFill>
                <a:latin typeface="Times New Roman" panose="02020603050405020304" pitchFamily="18" charset="0"/>
                <a:cs typeface="Times New Roman" panose="02020603050405020304" pitchFamily="18" charset="0"/>
              </a:rPr>
              <a:t>Увеличение </a:t>
            </a:r>
            <a:r>
              <a:rPr lang="ru-RU" altLang="zh-CN" sz="1400" i="1" dirty="0">
                <a:solidFill>
                  <a:srgbClr val="000000"/>
                </a:solidFill>
                <a:latin typeface="Times New Roman" panose="02020603050405020304" pitchFamily="18" charset="0"/>
                <a:cs typeface="Times New Roman" panose="02020603050405020304" pitchFamily="18" charset="0"/>
              </a:rPr>
              <a:t>доли населения получающих услуги учреждений культуры. Увеличение количества посетителей туристического маршрута. Увеличение количества населения, занимающегося физической культурой и спортом</a:t>
            </a:r>
            <a:r>
              <a:rPr lang="ru-RU" altLang="zh-CN" sz="1400" i="1" dirty="0">
                <a:solidFill>
                  <a:srgbClr val="000000"/>
                </a:solidFill>
                <a:cs typeface="华文楷体"/>
              </a:rPr>
              <a:t>.</a:t>
            </a:r>
            <a:endParaRPr lang="ru-RU" sz="1400" i="1" dirty="0">
              <a:solidFill>
                <a:srgbClr val="000000"/>
              </a:solidFill>
              <a:latin typeface="Times New Roman" pitchFamily="18" charset="0"/>
              <a:cs typeface="Times New Roman" pitchFamily="18" charset="0"/>
            </a:endParaRPr>
          </a:p>
          <a:p>
            <a:r>
              <a:rPr lang="ru-RU" b="1" i="1" dirty="0" smtClean="0"/>
              <a:t> </a:t>
            </a:r>
            <a:endParaRPr lang="ru-RU" dirty="0"/>
          </a:p>
        </p:txBody>
      </p:sp>
      <p:sp>
        <p:nvSpPr>
          <p:cNvPr id="28" name="Прямоугольник 27"/>
          <p:cNvSpPr/>
          <p:nvPr/>
        </p:nvSpPr>
        <p:spPr>
          <a:xfrm>
            <a:off x="7227159" y="3742800"/>
            <a:ext cx="4542107" cy="2277547"/>
          </a:xfrm>
          <a:prstGeom prst="rect">
            <a:avLst/>
          </a:prstGeom>
        </p:spPr>
        <p:txBody>
          <a:bodyPr wrap="square">
            <a:spAutoFit/>
          </a:bodyPr>
          <a:lstStyle/>
          <a:p>
            <a:pPr algn="ctr"/>
            <a:r>
              <a:rPr lang="ru-RU" sz="1600" b="1" i="1" dirty="0"/>
              <a:t>Цель программы</a:t>
            </a:r>
            <a:r>
              <a:rPr lang="ru-RU" sz="1600" b="1" i="1" dirty="0" smtClean="0"/>
              <a:t>: </a:t>
            </a:r>
          </a:p>
          <a:p>
            <a:pPr marL="285750" indent="-285750" algn="ctr">
              <a:buFontTx/>
              <a:buChar char="-"/>
            </a:pPr>
            <a:r>
              <a:rPr lang="ru-RU" sz="1400" dirty="0" smtClean="0"/>
              <a:t>снижение </a:t>
            </a:r>
            <a:r>
              <a:rPr lang="ru-RU" sz="1400" dirty="0"/>
              <a:t>числа преступлений, совершаемых на улицах и в иных общественных местах на территории Угранского района Смоленской области </a:t>
            </a:r>
          </a:p>
          <a:p>
            <a:pPr marL="285750" indent="-285750" algn="ctr">
              <a:buFontTx/>
              <a:buChar char="-"/>
            </a:pPr>
            <a:r>
              <a:rPr lang="ru-RU" sz="1400" dirty="0" smtClean="0"/>
              <a:t>снижение  </a:t>
            </a:r>
            <a:r>
              <a:rPr lang="ru-RU" sz="1400" dirty="0"/>
              <a:t>числа преступлений, совершенных несовершеннолетними  </a:t>
            </a:r>
          </a:p>
          <a:p>
            <a:pPr marL="285750" indent="-285750" algn="ctr">
              <a:buFontTx/>
              <a:buChar char="-"/>
            </a:pPr>
            <a:r>
              <a:rPr lang="ru-RU" sz="1400" dirty="0" smtClean="0"/>
              <a:t>увеличение </a:t>
            </a:r>
            <a:r>
              <a:rPr lang="ru-RU" sz="1400" dirty="0"/>
              <a:t>количества материалов в районной газете по освещению профилактики правонарушений и борьбы с преступностью на территории Угранского района</a:t>
            </a:r>
            <a:r>
              <a:rPr lang="ru-RU" sz="1400" b="1" i="1" dirty="0" smtClean="0"/>
              <a:t> </a:t>
            </a:r>
            <a:endParaRPr lang="ru-RU" sz="1400" dirty="0"/>
          </a:p>
        </p:txBody>
      </p:sp>
      <p:sp>
        <p:nvSpPr>
          <p:cNvPr id="8" name="Прямоугольник 7"/>
          <p:cNvSpPr/>
          <p:nvPr/>
        </p:nvSpPr>
        <p:spPr>
          <a:xfrm>
            <a:off x="-67926" y="714625"/>
            <a:ext cx="300082" cy="369332"/>
          </a:xfrm>
          <a:prstGeom prst="rect">
            <a:avLst/>
          </a:prstGeom>
        </p:spPr>
        <p:txBody>
          <a:bodyPr wrap="none">
            <a:spAutoFit/>
          </a:bodyPr>
          <a:lstStyle/>
          <a:p>
            <a:r>
              <a:rPr lang="ru-RU" b="1" i="1" dirty="0" smtClean="0">
                <a:latin typeface="Times New Roman" panose="02020603050405020304" pitchFamily="18" charset="0"/>
              </a:rPr>
              <a:t>7</a:t>
            </a:r>
            <a:endParaRPr lang="ru-RU" dirty="0"/>
          </a:p>
        </p:txBody>
      </p:sp>
      <p:sp>
        <p:nvSpPr>
          <p:cNvPr id="10" name="Прямоугольник 9"/>
          <p:cNvSpPr/>
          <p:nvPr/>
        </p:nvSpPr>
        <p:spPr>
          <a:xfrm>
            <a:off x="11824530" y="767806"/>
            <a:ext cx="300082" cy="369332"/>
          </a:xfrm>
          <a:prstGeom prst="rect">
            <a:avLst/>
          </a:prstGeom>
        </p:spPr>
        <p:txBody>
          <a:bodyPr wrap="none">
            <a:spAutoFit/>
          </a:bodyPr>
          <a:lstStyle/>
          <a:p>
            <a:r>
              <a:rPr lang="ru-RU" b="1" i="1" dirty="0" smtClean="0">
                <a:latin typeface="Times New Roman" panose="02020603050405020304" pitchFamily="18" charset="0"/>
              </a:rPr>
              <a:t>8</a:t>
            </a:r>
            <a:endParaRPr lang="ru-RU" dirty="0"/>
          </a:p>
        </p:txBody>
      </p:sp>
      <p:sp>
        <p:nvSpPr>
          <p:cNvPr id="12" name="Номер слайда 11"/>
          <p:cNvSpPr>
            <a:spLocks noGrp="1"/>
          </p:cNvSpPr>
          <p:nvPr>
            <p:ph type="sldNum" sz="quarter" idx="12"/>
          </p:nvPr>
        </p:nvSpPr>
        <p:spPr>
          <a:xfrm>
            <a:off x="9498212" y="6540278"/>
            <a:ext cx="2743200" cy="365125"/>
          </a:xfrm>
        </p:spPr>
        <p:txBody>
          <a:bodyPr/>
          <a:lstStyle/>
          <a:p>
            <a:fld id="{2E383454-522E-4943-91B6-023101BA01B5}" type="slidenum">
              <a:rPr lang="ru-RU" smtClean="0"/>
              <a:t>51</a:t>
            </a:fld>
            <a:endParaRPr lang="ru-RU" dirty="0"/>
          </a:p>
        </p:txBody>
      </p:sp>
      <p:sp>
        <p:nvSpPr>
          <p:cNvPr id="18" name="Прямоугольник 17"/>
          <p:cNvSpPr/>
          <p:nvPr/>
        </p:nvSpPr>
        <p:spPr>
          <a:xfrm>
            <a:off x="726545" y="913166"/>
            <a:ext cx="4277921" cy="2308324"/>
          </a:xfrm>
          <a:prstGeom prst="rect">
            <a:avLst/>
          </a:prstGeom>
        </p:spPr>
        <p:txBody>
          <a:bodyPr wrap="square">
            <a:spAutoFit/>
          </a:bodyPr>
          <a:lstStyle/>
          <a:p>
            <a:pPr lvl="0" algn="ctr"/>
            <a:r>
              <a:rPr lang="ru-RU" b="1" dirty="0">
                <a:solidFill>
                  <a:schemeClr val="bg1"/>
                </a:solidFill>
              </a:rPr>
              <a:t>Муниципальная программа «Развитие    культуры и туризма в </a:t>
            </a:r>
            <a:r>
              <a:rPr lang="ru-RU" b="1" dirty="0" smtClean="0">
                <a:solidFill>
                  <a:schemeClr val="bg1"/>
                </a:solidFill>
              </a:rPr>
              <a:t>МО « </a:t>
            </a:r>
            <a:r>
              <a:rPr lang="ru-RU" b="1" dirty="0">
                <a:solidFill>
                  <a:schemeClr val="bg1"/>
                </a:solidFill>
              </a:rPr>
              <a:t>Угранский район» Смоленской </a:t>
            </a:r>
            <a:r>
              <a:rPr lang="ru-RU" b="1" dirty="0" smtClean="0">
                <a:solidFill>
                  <a:schemeClr val="bg1"/>
                </a:solidFill>
              </a:rPr>
              <a:t>области»</a:t>
            </a:r>
          </a:p>
          <a:p>
            <a:pPr lvl="0" algn="ctr"/>
            <a:endParaRPr lang="ru-RU" b="1" dirty="0" smtClean="0">
              <a:solidFill>
                <a:schemeClr val="bg1"/>
              </a:solidFill>
            </a:endParaRPr>
          </a:p>
          <a:p>
            <a:pPr lvl="0" algn="r"/>
            <a:r>
              <a:rPr lang="ru-RU" b="1" dirty="0" smtClean="0">
                <a:solidFill>
                  <a:schemeClr val="bg1"/>
                </a:solidFill>
              </a:rPr>
              <a:t>145277,2 тыс. руб.- 2024 </a:t>
            </a:r>
            <a:r>
              <a:rPr lang="ru-RU" b="1" dirty="0">
                <a:solidFill>
                  <a:schemeClr val="bg1"/>
                </a:solidFill>
              </a:rPr>
              <a:t>год</a:t>
            </a:r>
            <a:br>
              <a:rPr lang="ru-RU" b="1" dirty="0">
                <a:solidFill>
                  <a:schemeClr val="bg1"/>
                </a:solidFill>
              </a:rPr>
            </a:br>
            <a:r>
              <a:rPr lang="ru-RU" b="1" dirty="0" smtClean="0">
                <a:solidFill>
                  <a:schemeClr val="bg1"/>
                </a:solidFill>
              </a:rPr>
              <a:t>47653,8 </a:t>
            </a:r>
            <a:r>
              <a:rPr lang="ru-RU" b="1" dirty="0">
                <a:solidFill>
                  <a:schemeClr val="bg1"/>
                </a:solidFill>
              </a:rPr>
              <a:t>тыс</a:t>
            </a:r>
            <a:r>
              <a:rPr lang="ru-RU" b="1" dirty="0" smtClean="0">
                <a:solidFill>
                  <a:schemeClr val="bg1"/>
                </a:solidFill>
              </a:rPr>
              <a:t>. руб</a:t>
            </a:r>
            <a:r>
              <a:rPr lang="ru-RU" b="1" dirty="0">
                <a:solidFill>
                  <a:schemeClr val="bg1"/>
                </a:solidFill>
              </a:rPr>
              <a:t>. </a:t>
            </a:r>
            <a:r>
              <a:rPr lang="ru-RU" b="1" dirty="0" smtClean="0">
                <a:solidFill>
                  <a:schemeClr val="bg1"/>
                </a:solidFill>
              </a:rPr>
              <a:t>–2025 </a:t>
            </a:r>
            <a:r>
              <a:rPr lang="ru-RU" b="1" dirty="0">
                <a:solidFill>
                  <a:schemeClr val="bg1"/>
                </a:solidFill>
              </a:rPr>
              <a:t>год</a:t>
            </a:r>
            <a:br>
              <a:rPr lang="ru-RU" b="1" dirty="0">
                <a:solidFill>
                  <a:schemeClr val="bg1"/>
                </a:solidFill>
              </a:rPr>
            </a:br>
            <a:r>
              <a:rPr lang="ru-RU" b="1" dirty="0" smtClean="0">
                <a:solidFill>
                  <a:schemeClr val="bg1"/>
                </a:solidFill>
              </a:rPr>
              <a:t>47653,8 </a:t>
            </a:r>
            <a:r>
              <a:rPr lang="ru-RU" b="1" dirty="0">
                <a:solidFill>
                  <a:schemeClr val="bg1"/>
                </a:solidFill>
              </a:rPr>
              <a:t>тыс</a:t>
            </a:r>
            <a:r>
              <a:rPr lang="ru-RU" b="1" dirty="0" smtClean="0">
                <a:solidFill>
                  <a:schemeClr val="bg1"/>
                </a:solidFill>
              </a:rPr>
              <a:t>. руб</a:t>
            </a:r>
            <a:r>
              <a:rPr lang="ru-RU" b="1" dirty="0">
                <a:solidFill>
                  <a:schemeClr val="bg1"/>
                </a:solidFill>
              </a:rPr>
              <a:t>. </a:t>
            </a:r>
            <a:r>
              <a:rPr lang="ru-RU" b="1" dirty="0" smtClean="0">
                <a:solidFill>
                  <a:schemeClr val="bg1"/>
                </a:solidFill>
              </a:rPr>
              <a:t>-2026 </a:t>
            </a:r>
            <a:r>
              <a:rPr lang="ru-RU" b="1" dirty="0">
                <a:solidFill>
                  <a:schemeClr val="bg1"/>
                </a:solidFill>
              </a:rPr>
              <a:t>год</a:t>
            </a:r>
            <a:endParaRPr lang="ru-RU" dirty="0">
              <a:solidFill>
                <a:schemeClr val="bg1"/>
              </a:solidFill>
            </a:endParaRPr>
          </a:p>
          <a:p>
            <a:pPr lvl="0" algn="ctr"/>
            <a:endParaRPr lang="ru-RU" b="1" dirty="0">
              <a:solidFill>
                <a:schemeClr val="bg1"/>
              </a:solidFill>
            </a:endParaRPr>
          </a:p>
        </p:txBody>
      </p:sp>
      <p:pic>
        <p:nvPicPr>
          <p:cNvPr id="21" name="Рисунок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320" y="1682376"/>
            <a:ext cx="1509455" cy="1686622"/>
          </a:xfrm>
          <a:prstGeom prst="rect">
            <a:avLst/>
          </a:prstGeom>
          <a:ln>
            <a:noFill/>
          </a:ln>
          <a:effectLst>
            <a:softEdge rad="112500"/>
          </a:effectLst>
        </p:spPr>
      </p:pic>
      <p:sp>
        <p:nvSpPr>
          <p:cNvPr id="22" name="Прямоугольник 21"/>
          <p:cNvSpPr/>
          <p:nvPr/>
        </p:nvSpPr>
        <p:spPr>
          <a:xfrm>
            <a:off x="7233278" y="866206"/>
            <a:ext cx="4668736" cy="2308324"/>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Муниципальная программа </a:t>
            </a:r>
            <a:endParaRPr lang="ru-RU" dirty="0">
              <a:solidFill>
                <a:srgbClr val="FFFFFF"/>
              </a:solidFill>
              <a:latin typeface="Times New Roman" panose="02020603050405020304" pitchFamily="18" charset="0"/>
            </a:endParaRPr>
          </a:p>
          <a:p>
            <a:pPr algn="ctr"/>
            <a:r>
              <a:rPr lang="ru-RU" b="1" dirty="0">
                <a:solidFill>
                  <a:srgbClr val="FFFFFF"/>
                </a:solidFill>
                <a:latin typeface="Times New Roman" panose="02020603050405020304" pitchFamily="18" charset="0"/>
              </a:rPr>
              <a:t>« Комплексные меры по профилактике правонарушений и усилению борьбы с преступностью в </a:t>
            </a:r>
            <a:r>
              <a:rPr lang="ru-RU" b="1" dirty="0" smtClean="0">
                <a:solidFill>
                  <a:srgbClr val="FFFFFF"/>
                </a:solidFill>
                <a:latin typeface="Times New Roman" panose="02020603050405020304" pitchFamily="18" charset="0"/>
              </a:rPr>
              <a:t>МО</a:t>
            </a:r>
            <a:endParaRPr lang="ru-RU" dirty="0">
              <a:solidFill>
                <a:srgbClr val="FFFFFF"/>
              </a:solidFill>
              <a:latin typeface="Times New Roman" panose="02020603050405020304" pitchFamily="18" charset="0"/>
            </a:endParaRPr>
          </a:p>
          <a:p>
            <a:pPr algn="ctr"/>
            <a:r>
              <a:rPr lang="ru-RU" b="1" dirty="0">
                <a:solidFill>
                  <a:srgbClr val="FFFFFF"/>
                </a:solidFill>
                <a:latin typeface="Times New Roman" panose="02020603050405020304" pitchFamily="18" charset="0"/>
              </a:rPr>
              <a:t>« Угранский район» Смоленской области»</a:t>
            </a:r>
            <a:endParaRPr lang="ru-RU" dirty="0">
              <a:solidFill>
                <a:srgbClr val="FFFFFF"/>
              </a:solidFill>
              <a:latin typeface="Times New Roman" panose="02020603050405020304" pitchFamily="18" charset="0"/>
            </a:endParaRPr>
          </a:p>
          <a:p>
            <a:pPr algn="ctr"/>
            <a:r>
              <a:rPr lang="ru-RU" b="1" dirty="0" smtClean="0">
                <a:solidFill>
                  <a:srgbClr val="FFFFFF"/>
                </a:solidFill>
                <a:latin typeface="Times New Roman" panose="02020603050405020304" pitchFamily="18" charset="0"/>
              </a:rPr>
              <a:t>150.0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a:t>
            </a:r>
            <a:r>
              <a:rPr lang="ru-RU" b="1" dirty="0" smtClean="0">
                <a:solidFill>
                  <a:srgbClr val="FFFFFF"/>
                </a:solidFill>
                <a:latin typeface="Calibri" panose="020F0502020204030204" pitchFamily="34" charset="0"/>
              </a:rPr>
              <a:t>2024 </a:t>
            </a:r>
            <a:r>
              <a:rPr lang="ru-RU" b="1" dirty="0">
                <a:solidFill>
                  <a:srgbClr val="FFFFFF"/>
                </a:solidFill>
                <a:latin typeface="Calibri" panose="020F0502020204030204" pitchFamily="34" charset="0"/>
              </a:rPr>
              <a:t>год</a:t>
            </a:r>
            <a:endParaRPr lang="ru-RU" dirty="0">
              <a:solidFill>
                <a:srgbClr val="FFFFFF"/>
              </a:solidFill>
              <a:latin typeface="Calibri" panose="020F0502020204030204" pitchFamily="34" charset="0"/>
            </a:endParaRPr>
          </a:p>
          <a:p>
            <a:pPr algn="ctr"/>
            <a:r>
              <a:rPr lang="ru-RU" b="1" dirty="0" smtClean="0">
                <a:solidFill>
                  <a:srgbClr val="FFFFFF"/>
                </a:solidFill>
                <a:latin typeface="Times New Roman" panose="02020603050405020304" pitchFamily="18" charset="0"/>
              </a:rPr>
              <a:t>150,0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2025год</a:t>
            </a:r>
          </a:p>
          <a:p>
            <a:pPr algn="ctr"/>
            <a:r>
              <a:rPr lang="ru-RU" b="1" dirty="0" smtClean="0">
                <a:solidFill>
                  <a:srgbClr val="FFFFFF"/>
                </a:solidFill>
                <a:latin typeface="Times New Roman" panose="02020603050405020304" pitchFamily="18" charset="0"/>
              </a:rPr>
              <a:t>150,0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2026 </a:t>
            </a:r>
            <a:r>
              <a:rPr lang="ru-RU" b="1" dirty="0">
                <a:solidFill>
                  <a:srgbClr val="FFFFFF"/>
                </a:solidFill>
                <a:latin typeface="Calibri" panose="020F0502020204030204" pitchFamily="34" charset="0"/>
              </a:rPr>
              <a:t>год</a:t>
            </a:r>
            <a:endParaRPr lang="ru-RU" dirty="0"/>
          </a:p>
        </p:txBody>
      </p:sp>
      <p:pic>
        <p:nvPicPr>
          <p:cNvPr id="24" name="Рисунок 23"/>
          <p:cNvPicPr>
            <a:picLocks noChangeAspect="1"/>
          </p:cNvPicPr>
          <p:nvPr/>
        </p:nvPicPr>
        <p:blipFill rotWithShape="1">
          <a:blip r:embed="rId5" cstate="print">
            <a:extLst>
              <a:ext uri="{28A0092B-C50C-407E-A947-70E740481C1C}">
                <a14:useLocalDpi xmlns:a14="http://schemas.microsoft.com/office/drawing/2010/main" val="0"/>
              </a:ext>
            </a:extLst>
          </a:blip>
          <a:srcRect l="5259" t="7943" r="11851" b="15981"/>
          <a:stretch/>
        </p:blipFill>
        <p:spPr>
          <a:xfrm>
            <a:off x="7087891" y="2352675"/>
            <a:ext cx="1338502" cy="1189883"/>
          </a:xfrm>
          <a:prstGeom prst="rect">
            <a:avLst/>
          </a:prstGeom>
          <a:ln>
            <a:noFill/>
          </a:ln>
          <a:effectLst>
            <a:softEdge rad="112500"/>
          </a:effectLst>
        </p:spPr>
      </p:pic>
    </p:spTree>
    <p:extLst>
      <p:ext uri="{BB962C8B-B14F-4D97-AF65-F5344CB8AC3E}">
        <p14:creationId xmlns:p14="http://schemas.microsoft.com/office/powerpoint/2010/main" val="416843355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Рисунок 21"/>
          <p:cNvPicPr>
            <a:picLocks noChangeAspect="1"/>
          </p:cNvPicPr>
          <p:nvPr/>
        </p:nvPicPr>
        <p:blipFill>
          <a:blip r:embed="rId2"/>
          <a:stretch>
            <a:fillRect/>
          </a:stretch>
        </p:blipFill>
        <p:spPr>
          <a:xfrm>
            <a:off x="242152" y="899204"/>
            <a:ext cx="4663844" cy="5121084"/>
          </a:xfrm>
          <a:prstGeom prst="rect">
            <a:avLst/>
          </a:prstGeom>
        </p:spPr>
      </p:pic>
      <p:pic>
        <p:nvPicPr>
          <p:cNvPr id="19" name="Рисунок 18"/>
          <p:cNvPicPr>
            <a:picLocks noChangeAspect="1"/>
          </p:cNvPicPr>
          <p:nvPr/>
        </p:nvPicPr>
        <p:blipFill>
          <a:blip r:embed="rId2"/>
          <a:stretch>
            <a:fillRect/>
          </a:stretch>
        </p:blipFill>
        <p:spPr>
          <a:xfrm>
            <a:off x="7060852" y="696374"/>
            <a:ext cx="4902548" cy="5383190"/>
          </a:xfrm>
          <a:prstGeom prst="rect">
            <a:avLst/>
          </a:prstGeom>
        </p:spPr>
      </p:pic>
      <p:sp>
        <p:nvSpPr>
          <p:cNvPr id="14" name="object 2"/>
          <p:cNvSpPr/>
          <p:nvPr/>
        </p:nvSpPr>
        <p:spPr>
          <a:xfrm>
            <a:off x="-30734" y="0"/>
            <a:ext cx="12222733" cy="759046"/>
          </a:xfrm>
          <a:prstGeom prst="rect">
            <a:avLst/>
          </a:prstGeom>
          <a:blipFill>
            <a:blip r:embed="rId3" cstate="print"/>
            <a:stretch>
              <a:fillRect/>
            </a:stretch>
          </a:blipFill>
        </p:spPr>
        <p:txBody>
          <a:bodyPr wrap="square" lIns="0" tIns="0" rIns="0" bIns="0" rtlCol="0"/>
          <a:lstStyle/>
          <a:p>
            <a:endParaRPr lang="ru-RU" sz="2800" b="1" dirty="0"/>
          </a:p>
        </p:txBody>
      </p:sp>
      <p:sp>
        <p:nvSpPr>
          <p:cNvPr id="2" name="object 2"/>
          <p:cNvSpPr txBox="1">
            <a:spLocks noGrp="1"/>
          </p:cNvSpPr>
          <p:nvPr>
            <p:ph type="title"/>
          </p:nvPr>
        </p:nvSpPr>
        <p:spPr>
          <a:xfrm>
            <a:off x="0" y="10460"/>
            <a:ext cx="12192000"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11" name="Прямоугольник 10"/>
          <p:cNvSpPr/>
          <p:nvPr/>
        </p:nvSpPr>
        <p:spPr>
          <a:xfrm>
            <a:off x="190365" y="4009895"/>
            <a:ext cx="4587348" cy="1231106"/>
          </a:xfrm>
          <a:prstGeom prst="rect">
            <a:avLst/>
          </a:prstGeom>
        </p:spPr>
        <p:txBody>
          <a:bodyPr wrap="square">
            <a:spAutoFit/>
          </a:bodyPr>
          <a:lstStyle/>
          <a:p>
            <a:pPr algn="ctr"/>
            <a:r>
              <a:rPr lang="ru-RU" sz="1400" b="1" i="1" dirty="0" smtClean="0">
                <a:solidFill>
                  <a:srgbClr val="000000"/>
                </a:solidFill>
                <a:latin typeface="Times New Roman" pitchFamily="18" charset="0"/>
                <a:cs typeface="Times New Roman" pitchFamily="18" charset="0"/>
              </a:rPr>
              <a:t>Цель </a:t>
            </a:r>
            <a:r>
              <a:rPr lang="ru-RU" sz="1400" b="1" i="1" dirty="0">
                <a:solidFill>
                  <a:srgbClr val="000000"/>
                </a:solidFill>
                <a:latin typeface="Times New Roman" pitchFamily="18" charset="0"/>
                <a:cs typeface="Times New Roman" pitchFamily="18" charset="0"/>
              </a:rPr>
              <a:t>муниципальной программы</a:t>
            </a:r>
            <a:r>
              <a:rPr lang="ru-RU" sz="1400" b="1" i="1" dirty="0" smtClean="0">
                <a:solidFill>
                  <a:srgbClr val="000000"/>
                </a:solidFill>
                <a:latin typeface="Times New Roman" pitchFamily="18" charset="0"/>
                <a:cs typeface="Times New Roman" pitchFamily="18" charset="0"/>
              </a:rPr>
              <a:t>:</a:t>
            </a:r>
          </a:p>
          <a:p>
            <a:pPr algn="ctr"/>
            <a:r>
              <a:rPr lang="ru-RU" sz="1600" i="1" dirty="0" smtClean="0">
                <a:solidFill>
                  <a:srgbClr val="000000"/>
                </a:solidFill>
                <a:latin typeface="Times New Roman" pitchFamily="18" charset="0"/>
                <a:cs typeface="Times New Roman" pitchFamily="18" charset="0"/>
              </a:rPr>
              <a:t> </a:t>
            </a:r>
            <a:r>
              <a:rPr lang="ru-RU" sz="1200" i="1" dirty="0">
                <a:solidFill>
                  <a:srgbClr val="000000"/>
                </a:solidFill>
                <a:latin typeface="Times New Roman" pitchFamily="18" charset="0"/>
                <a:cs typeface="Times New Roman" pitchFamily="18" charset="0"/>
              </a:rPr>
              <a:t>Создание условий для обеспечения качественными услугами ЖКХ населения муниципального образования </a:t>
            </a:r>
            <a:r>
              <a:rPr lang="ru-RU" sz="1200" i="1" dirty="0">
                <a:solidFill>
                  <a:srgbClr val="000000"/>
                </a:solidFill>
                <a:cs typeface="Times New Roman" pitchFamily="18" charset="0"/>
              </a:rPr>
              <a:t>«</a:t>
            </a:r>
            <a:r>
              <a:rPr lang="ru-RU" sz="1200" i="1" dirty="0">
                <a:solidFill>
                  <a:srgbClr val="000000"/>
                </a:solidFill>
                <a:latin typeface="Times New Roman" pitchFamily="18" charset="0"/>
                <a:cs typeface="Times New Roman" pitchFamily="18" charset="0"/>
              </a:rPr>
              <a:t>Угранский район</a:t>
            </a:r>
            <a:r>
              <a:rPr lang="ru-RU" sz="1200" i="1" dirty="0">
                <a:solidFill>
                  <a:srgbClr val="000000"/>
                </a:solidFill>
                <a:cs typeface="Times New Roman" pitchFamily="18" charset="0"/>
              </a:rPr>
              <a:t>»</a:t>
            </a:r>
            <a:r>
              <a:rPr lang="ru-RU" sz="1200" i="1" dirty="0">
                <a:solidFill>
                  <a:srgbClr val="000000"/>
                </a:solidFill>
                <a:latin typeface="Times New Roman" pitchFamily="18" charset="0"/>
                <a:cs typeface="Times New Roman" pitchFamily="18" charset="0"/>
              </a:rPr>
              <a:t> Смоленской области</a:t>
            </a:r>
          </a:p>
          <a:p>
            <a:r>
              <a:rPr lang="ru-RU" b="1" i="1" dirty="0" smtClean="0"/>
              <a:t> </a:t>
            </a:r>
            <a:endParaRPr lang="ru-RU" dirty="0"/>
          </a:p>
        </p:txBody>
      </p:sp>
      <p:sp>
        <p:nvSpPr>
          <p:cNvPr id="28" name="Прямоугольник 27"/>
          <p:cNvSpPr/>
          <p:nvPr/>
        </p:nvSpPr>
        <p:spPr>
          <a:xfrm>
            <a:off x="7193341" y="3959578"/>
            <a:ext cx="4440639" cy="1477328"/>
          </a:xfrm>
          <a:prstGeom prst="rect">
            <a:avLst/>
          </a:prstGeom>
        </p:spPr>
        <p:txBody>
          <a:bodyPr wrap="square">
            <a:spAutoFit/>
          </a:bodyPr>
          <a:lstStyle/>
          <a:p>
            <a:pPr algn="ctr"/>
            <a:r>
              <a:rPr lang="ru-RU" b="1" i="1" dirty="0"/>
              <a:t>Цель муниципальной программы </a:t>
            </a:r>
            <a:r>
              <a:rPr lang="ru-RU" b="1" i="1" dirty="0" smtClean="0"/>
              <a:t>: </a:t>
            </a:r>
          </a:p>
          <a:p>
            <a:pPr algn="ctr"/>
            <a:r>
              <a:rPr lang="ru-RU" dirty="0" smtClean="0"/>
              <a:t>Высокий </a:t>
            </a:r>
            <a:r>
              <a:rPr lang="ru-RU" dirty="0"/>
              <a:t>уровень оказания автотранспортных услуг, содержание зданий гаражей, автомобилей в надлежащем порядке.</a:t>
            </a:r>
            <a:r>
              <a:rPr lang="ru-RU" b="1" i="1" dirty="0" smtClean="0"/>
              <a:t> </a:t>
            </a:r>
            <a:endParaRPr lang="ru-RU" dirty="0"/>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131031" y="4844382"/>
            <a:ext cx="4686181" cy="2154436"/>
          </a:xfrm>
          <a:prstGeom prst="rect">
            <a:avLst/>
          </a:prstGeom>
        </p:spPr>
        <p:txBody>
          <a:bodyPr wrap="square">
            <a:spAutoFit/>
          </a:bodyPr>
          <a:lstStyle/>
          <a:p>
            <a:pPr algn="ctr">
              <a:spcBef>
                <a:spcPct val="50000"/>
              </a:spcBef>
            </a:pPr>
            <a:r>
              <a:rPr lang="ru-RU" sz="1400" b="1" i="1" dirty="0"/>
              <a:t>Ожидаемые результаты реализации муниципальной программы:</a:t>
            </a:r>
            <a:r>
              <a:rPr lang="ru-RU" sz="1400" i="1" dirty="0"/>
              <a:t> </a:t>
            </a:r>
            <a:endParaRPr lang="ru-RU" sz="1400" i="1" dirty="0" smtClean="0"/>
          </a:p>
          <a:p>
            <a:pPr algn="ctr">
              <a:spcBef>
                <a:spcPct val="50000"/>
              </a:spcBef>
            </a:pPr>
            <a:r>
              <a:rPr lang="ru-RU" sz="1200" i="1" dirty="0" smtClean="0"/>
              <a:t>повышение </a:t>
            </a:r>
            <a:r>
              <a:rPr lang="ru-RU" sz="1200" i="1" dirty="0"/>
              <a:t>надёжности и эффективности работы объектов жилищно-коммунального хозяйства Угранского района Смоленской области;- повышение удовлетворенности населения Угранского района Смоленской области уровнем жилищно-коммунального обслуживания;- снижение уровня потерь при производстве, транспортировке и распределении коммунальных и энергетических ресурсов;- снижение уровня износа объектов коммунальной инфраструктуры</a:t>
            </a:r>
          </a:p>
        </p:txBody>
      </p:sp>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21720" y="2064471"/>
            <a:ext cx="1108714" cy="1380956"/>
          </a:xfrm>
          <a:prstGeom prst="rect">
            <a:avLst/>
          </a:prstGeom>
          <a:ln>
            <a:noFill/>
          </a:ln>
          <a:effectLst>
            <a:softEdge rad="112500"/>
          </a:effectLst>
        </p:spPr>
      </p:pic>
      <p:sp>
        <p:nvSpPr>
          <p:cNvPr id="7" name="Прямоугольник 6"/>
          <p:cNvSpPr/>
          <p:nvPr/>
        </p:nvSpPr>
        <p:spPr>
          <a:xfrm>
            <a:off x="0" y="966892"/>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9</a:t>
            </a:r>
            <a:endParaRPr lang="ru-RU" dirty="0"/>
          </a:p>
        </p:txBody>
      </p:sp>
      <p:sp>
        <p:nvSpPr>
          <p:cNvPr id="8" name="Прямоугольник 7"/>
          <p:cNvSpPr/>
          <p:nvPr/>
        </p:nvSpPr>
        <p:spPr>
          <a:xfrm>
            <a:off x="11853936" y="751488"/>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10</a:t>
            </a:r>
            <a:endParaRPr lang="ru-RU" sz="1600" dirty="0"/>
          </a:p>
        </p:txBody>
      </p:sp>
      <p:sp>
        <p:nvSpPr>
          <p:cNvPr id="10" name="Номер слайда 9"/>
          <p:cNvSpPr>
            <a:spLocks noGrp="1"/>
          </p:cNvSpPr>
          <p:nvPr>
            <p:ph type="sldNum" sz="quarter" idx="12"/>
          </p:nvPr>
        </p:nvSpPr>
        <p:spPr>
          <a:xfrm>
            <a:off x="9413660" y="6492875"/>
            <a:ext cx="2743200" cy="365125"/>
          </a:xfrm>
        </p:spPr>
        <p:txBody>
          <a:bodyPr/>
          <a:lstStyle/>
          <a:p>
            <a:fld id="{2E383454-522E-4943-91B6-023101BA01B5}" type="slidenum">
              <a:rPr lang="ru-RU" smtClean="0"/>
              <a:t>52</a:t>
            </a:fld>
            <a:endParaRPr lang="ru-RU" dirty="0"/>
          </a:p>
        </p:txBody>
      </p:sp>
      <p:sp>
        <p:nvSpPr>
          <p:cNvPr id="15" name="Прямоугольник 14"/>
          <p:cNvSpPr/>
          <p:nvPr/>
        </p:nvSpPr>
        <p:spPr>
          <a:xfrm>
            <a:off x="7631496" y="864201"/>
            <a:ext cx="4217993" cy="2616101"/>
          </a:xfrm>
          <a:prstGeom prst="rect">
            <a:avLst/>
          </a:prstGeom>
        </p:spPr>
        <p:txBody>
          <a:bodyPr wrap="square">
            <a:spAutoFit/>
          </a:bodyPr>
          <a:lstStyle/>
          <a:p>
            <a:pPr lvl="0" algn="ctr"/>
            <a:r>
              <a:rPr lang="ru-RU" sz="1600" b="1" dirty="0">
                <a:solidFill>
                  <a:schemeClr val="bg1"/>
                </a:solidFill>
              </a:rPr>
              <a:t>Муниципальная программа "Материально-техническое и транспортное обеспечение деятельности представительного и исполнительно-распорядительного органов местного самоуправления МО "Угранский район" Смоленской </a:t>
            </a:r>
            <a:r>
              <a:rPr lang="ru-RU" sz="1600" b="1" dirty="0" smtClean="0">
                <a:solidFill>
                  <a:schemeClr val="bg1"/>
                </a:solidFill>
              </a:rPr>
              <a:t>области</a:t>
            </a:r>
            <a:r>
              <a:rPr lang="ru-RU" sz="1600" b="1" dirty="0">
                <a:solidFill>
                  <a:schemeClr val="bg1"/>
                </a:solidFill>
              </a:rPr>
              <a:t> "</a:t>
            </a:r>
            <a:endParaRPr lang="ru-RU" sz="1600" b="1" dirty="0" smtClean="0">
              <a:solidFill>
                <a:schemeClr val="bg1"/>
              </a:solidFill>
            </a:endParaRPr>
          </a:p>
          <a:p>
            <a:pPr lvl="0" algn="ctr"/>
            <a:r>
              <a:rPr lang="ru-RU" b="1" dirty="0" smtClean="0">
                <a:solidFill>
                  <a:schemeClr val="bg1"/>
                </a:solidFill>
              </a:rPr>
              <a:t>13878,9</a:t>
            </a:r>
            <a:r>
              <a:rPr lang="ru-RU" sz="1600" b="1" dirty="0" smtClean="0">
                <a:solidFill>
                  <a:schemeClr val="bg1"/>
                </a:solidFill>
              </a:rPr>
              <a:t> </a:t>
            </a:r>
            <a:r>
              <a:rPr lang="ru-RU" sz="1600" b="1" dirty="0" err="1">
                <a:solidFill>
                  <a:schemeClr val="bg1"/>
                </a:solidFill>
              </a:rPr>
              <a:t>тыс.руб</a:t>
            </a:r>
            <a:r>
              <a:rPr lang="ru-RU" sz="1600" b="1" dirty="0">
                <a:solidFill>
                  <a:schemeClr val="bg1"/>
                </a:solidFill>
              </a:rPr>
              <a:t>. – </a:t>
            </a:r>
            <a:r>
              <a:rPr lang="ru-RU" sz="1600" b="1" dirty="0" smtClean="0">
                <a:solidFill>
                  <a:schemeClr val="bg1"/>
                </a:solidFill>
              </a:rPr>
              <a:t>2024 </a:t>
            </a:r>
            <a:r>
              <a:rPr lang="ru-RU" sz="1600" b="1" dirty="0">
                <a:solidFill>
                  <a:schemeClr val="bg1"/>
                </a:solidFill>
              </a:rPr>
              <a:t>год</a:t>
            </a:r>
          </a:p>
          <a:p>
            <a:pPr algn="ctr"/>
            <a:r>
              <a:rPr lang="ru-RU" b="1" dirty="0" smtClean="0">
                <a:solidFill>
                  <a:schemeClr val="bg1"/>
                </a:solidFill>
              </a:rPr>
              <a:t>10385,0</a:t>
            </a:r>
            <a:r>
              <a:rPr lang="ru-RU" sz="1600" b="1" dirty="0" smtClean="0">
                <a:solidFill>
                  <a:schemeClr val="bg1"/>
                </a:solidFill>
              </a:rPr>
              <a:t> </a:t>
            </a:r>
            <a:r>
              <a:rPr lang="ru-RU" sz="1600" b="1" dirty="0" err="1">
                <a:solidFill>
                  <a:schemeClr val="bg1"/>
                </a:solidFill>
              </a:rPr>
              <a:t>тыс.руб</a:t>
            </a:r>
            <a:r>
              <a:rPr lang="ru-RU" sz="1600" b="1" dirty="0">
                <a:solidFill>
                  <a:schemeClr val="bg1"/>
                </a:solidFill>
              </a:rPr>
              <a:t>. – </a:t>
            </a:r>
            <a:r>
              <a:rPr lang="ru-RU" sz="1600" b="1" dirty="0" smtClean="0">
                <a:solidFill>
                  <a:schemeClr val="bg1"/>
                </a:solidFill>
              </a:rPr>
              <a:t>2025 </a:t>
            </a:r>
            <a:r>
              <a:rPr lang="ru-RU" sz="1600" b="1" dirty="0">
                <a:solidFill>
                  <a:schemeClr val="bg1"/>
                </a:solidFill>
              </a:rPr>
              <a:t>год</a:t>
            </a:r>
            <a:br>
              <a:rPr lang="ru-RU" sz="1600" b="1" dirty="0">
                <a:solidFill>
                  <a:schemeClr val="bg1"/>
                </a:solidFill>
              </a:rPr>
            </a:br>
            <a:r>
              <a:rPr lang="ru-RU" b="1" dirty="0" smtClean="0">
                <a:solidFill>
                  <a:schemeClr val="bg1"/>
                </a:solidFill>
              </a:rPr>
              <a:t>10385,0</a:t>
            </a:r>
            <a:r>
              <a:rPr lang="ru-RU" sz="1600" b="1" dirty="0" smtClean="0">
                <a:solidFill>
                  <a:schemeClr val="bg1"/>
                </a:solidFill>
              </a:rPr>
              <a:t> </a:t>
            </a:r>
            <a:r>
              <a:rPr lang="ru-RU" sz="1600" b="1" dirty="0" err="1">
                <a:solidFill>
                  <a:schemeClr val="bg1"/>
                </a:solidFill>
              </a:rPr>
              <a:t>тыс.руб</a:t>
            </a:r>
            <a:r>
              <a:rPr lang="ru-RU" sz="1600" b="1" dirty="0">
                <a:solidFill>
                  <a:schemeClr val="bg1"/>
                </a:solidFill>
              </a:rPr>
              <a:t>. – </a:t>
            </a:r>
            <a:r>
              <a:rPr lang="ru-RU" sz="1600" b="1" dirty="0" smtClean="0">
                <a:solidFill>
                  <a:schemeClr val="bg1"/>
                </a:solidFill>
              </a:rPr>
              <a:t>2026 </a:t>
            </a:r>
            <a:r>
              <a:rPr lang="ru-RU" sz="1600" b="1" dirty="0">
                <a:solidFill>
                  <a:schemeClr val="bg1"/>
                </a:solidFill>
              </a:rPr>
              <a:t>год</a:t>
            </a:r>
            <a:endParaRPr lang="ru-RU" sz="1600" dirty="0">
              <a:solidFill>
                <a:schemeClr val="bg1"/>
              </a:solidFill>
            </a:endParaRPr>
          </a:p>
          <a:p>
            <a:pPr lvl="0" algn="ctr"/>
            <a:endParaRPr lang="ru-RU" sz="1400" dirty="0">
              <a:solidFill>
                <a:schemeClr val="bg1"/>
              </a:solidFill>
            </a:endParaRPr>
          </a:p>
        </p:txBody>
      </p:sp>
      <p:sp>
        <p:nvSpPr>
          <p:cNvPr id="17" name="Прямоугольник 16"/>
          <p:cNvSpPr/>
          <p:nvPr/>
        </p:nvSpPr>
        <p:spPr>
          <a:xfrm>
            <a:off x="532928" y="926085"/>
            <a:ext cx="4284284" cy="2862322"/>
          </a:xfrm>
          <a:prstGeom prst="rect">
            <a:avLst/>
          </a:prstGeom>
        </p:spPr>
        <p:txBody>
          <a:bodyPr wrap="square">
            <a:spAutoFit/>
          </a:bodyPr>
          <a:lstStyle/>
          <a:p>
            <a:pPr lvl="0" algn="ctr"/>
            <a:r>
              <a:rPr lang="ru-RU" b="1" dirty="0">
                <a:solidFill>
                  <a:schemeClr val="bg1"/>
                </a:solidFill>
              </a:rPr>
              <a:t>Муниципальная программа  «Создание условий для обеспечения качественными услугами ЖКХ населения МО « Угранский район» Смоленской области</a:t>
            </a:r>
            <a:r>
              <a:rPr lang="ru-RU" b="1" dirty="0" smtClean="0">
                <a:solidFill>
                  <a:schemeClr val="bg1"/>
                </a:solidFill>
              </a:rPr>
              <a:t>»</a:t>
            </a:r>
          </a:p>
          <a:p>
            <a:pPr algn="ctr"/>
            <a:r>
              <a:rPr lang="ru-RU" b="1" dirty="0" smtClean="0">
                <a:solidFill>
                  <a:schemeClr val="bg1"/>
                </a:solidFill>
              </a:rPr>
              <a:t>41358,3 </a:t>
            </a:r>
            <a:r>
              <a:rPr lang="ru-RU" b="1" dirty="0" err="1">
                <a:solidFill>
                  <a:schemeClr val="bg1"/>
                </a:solidFill>
              </a:rPr>
              <a:t>тыс.руб</a:t>
            </a:r>
            <a:r>
              <a:rPr lang="ru-RU" b="1" dirty="0">
                <a:solidFill>
                  <a:schemeClr val="bg1"/>
                </a:solidFill>
              </a:rPr>
              <a:t>. </a:t>
            </a:r>
            <a:r>
              <a:rPr lang="ru-RU" b="1" dirty="0" smtClean="0">
                <a:solidFill>
                  <a:schemeClr val="bg1"/>
                </a:solidFill>
              </a:rPr>
              <a:t>2024 год</a:t>
            </a:r>
          </a:p>
          <a:p>
            <a:pPr algn="ctr"/>
            <a:r>
              <a:rPr lang="ru-RU" b="1" dirty="0" smtClean="0">
                <a:solidFill>
                  <a:schemeClr val="bg1"/>
                </a:solidFill>
              </a:rPr>
              <a:t>710,0 </a:t>
            </a:r>
            <a:r>
              <a:rPr lang="ru-RU" b="1" dirty="0" err="1">
                <a:solidFill>
                  <a:schemeClr val="bg1"/>
                </a:solidFill>
              </a:rPr>
              <a:t>тыс.руб</a:t>
            </a:r>
            <a:r>
              <a:rPr lang="ru-RU" b="1" dirty="0">
                <a:solidFill>
                  <a:schemeClr val="bg1"/>
                </a:solidFill>
              </a:rPr>
              <a:t>.  </a:t>
            </a:r>
            <a:r>
              <a:rPr lang="ru-RU" b="1" dirty="0" smtClean="0">
                <a:solidFill>
                  <a:schemeClr val="bg1"/>
                </a:solidFill>
              </a:rPr>
              <a:t>2025 </a:t>
            </a:r>
            <a:r>
              <a:rPr lang="ru-RU" b="1" dirty="0">
                <a:solidFill>
                  <a:schemeClr val="bg1"/>
                </a:solidFill>
              </a:rPr>
              <a:t>год</a:t>
            </a:r>
            <a:br>
              <a:rPr lang="ru-RU" b="1" dirty="0">
                <a:solidFill>
                  <a:schemeClr val="bg1"/>
                </a:solidFill>
              </a:rPr>
            </a:br>
            <a:r>
              <a:rPr lang="ru-RU" b="1" dirty="0" smtClean="0">
                <a:solidFill>
                  <a:schemeClr val="bg1"/>
                </a:solidFill>
              </a:rPr>
              <a:t>710,0 </a:t>
            </a:r>
            <a:r>
              <a:rPr lang="ru-RU" b="1" dirty="0" err="1">
                <a:solidFill>
                  <a:schemeClr val="bg1"/>
                </a:solidFill>
              </a:rPr>
              <a:t>тыс.руб</a:t>
            </a:r>
            <a:r>
              <a:rPr lang="ru-RU" b="1" dirty="0">
                <a:solidFill>
                  <a:schemeClr val="bg1"/>
                </a:solidFill>
              </a:rPr>
              <a:t>.  </a:t>
            </a:r>
            <a:r>
              <a:rPr lang="ru-RU" b="1" dirty="0" smtClean="0">
                <a:solidFill>
                  <a:schemeClr val="bg1"/>
                </a:solidFill>
              </a:rPr>
              <a:t>2026 </a:t>
            </a:r>
            <a:r>
              <a:rPr lang="ru-RU" b="1" dirty="0">
                <a:solidFill>
                  <a:schemeClr val="bg1"/>
                </a:solidFill>
              </a:rPr>
              <a:t>год</a:t>
            </a:r>
            <a:endParaRPr lang="ru-RU" dirty="0">
              <a:solidFill>
                <a:schemeClr val="bg1"/>
              </a:solidFill>
            </a:endParaRPr>
          </a:p>
          <a:p>
            <a:pPr algn="ctr"/>
            <a:endParaRPr lang="ru-RU" dirty="0"/>
          </a:p>
          <a:p>
            <a:pPr lvl="0" algn="ctr"/>
            <a:endParaRPr lang="ru-RU" dirty="0">
              <a:solidFill>
                <a:schemeClr val="bg1"/>
              </a:solidFill>
            </a:endParaRPr>
          </a:p>
        </p:txBody>
      </p:sp>
      <p:pic>
        <p:nvPicPr>
          <p:cNvPr id="18" name="Рисунок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0082" y="2003508"/>
            <a:ext cx="1181235" cy="1381766"/>
          </a:xfrm>
          <a:prstGeom prst="rect">
            <a:avLst/>
          </a:prstGeom>
          <a:ln>
            <a:noFill/>
          </a:ln>
          <a:effectLst>
            <a:softEdge rad="112500"/>
          </a:effectLst>
        </p:spPr>
      </p:pic>
    </p:spTree>
    <p:extLst>
      <p:ext uri="{BB962C8B-B14F-4D97-AF65-F5344CB8AC3E}">
        <p14:creationId xmlns:p14="http://schemas.microsoft.com/office/powerpoint/2010/main" val="42142724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51100"/>
            <a:ext cx="12039600"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26" name="object 3"/>
          <p:cNvSpPr txBox="1"/>
          <p:nvPr/>
        </p:nvSpPr>
        <p:spPr>
          <a:xfrm>
            <a:off x="242152" y="1017845"/>
            <a:ext cx="4463940" cy="2278701"/>
          </a:xfrm>
          <a:prstGeom prst="rect">
            <a:avLst/>
          </a:prstGeom>
        </p:spPr>
        <p:txBody>
          <a:bodyPr vert="horz" wrap="square" lIns="0" tIns="13335" rIns="0" bIns="0" rtlCol="0">
            <a:spAutoFit/>
          </a:bodyPr>
          <a:lstStyle/>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«Повышение эффективности  деятельности Администрации муниципального образования «Угранский район» Смоленской области» на 2016-2020 годы»</a:t>
            </a:r>
          </a:p>
          <a:p>
            <a:pPr marL="1270" algn="ctr"/>
            <a:endParaRPr lang="ru-RU" sz="1600" b="1" spc="-5" dirty="0" smtClean="0">
              <a:solidFill>
                <a:srgbClr val="FFFFFF"/>
              </a:solidFill>
              <a:latin typeface="Calibri"/>
              <a:cs typeface="Calibri"/>
            </a:endParaRPr>
          </a:p>
          <a:p>
            <a:pPr marL="1270" algn="ctr"/>
            <a:r>
              <a:rPr lang="ru-RU" sz="1600" b="1" spc="-5" dirty="0" smtClean="0">
                <a:solidFill>
                  <a:srgbClr val="FFFFFF"/>
                </a:solidFill>
                <a:latin typeface="Calibri"/>
                <a:cs typeface="Calibri"/>
              </a:rPr>
              <a:t>27686,6 </a:t>
            </a:r>
            <a:r>
              <a:rPr sz="1600" b="1" dirty="0" err="1" smtClean="0">
                <a:solidFill>
                  <a:srgbClr val="FFFFFF"/>
                </a:solidFill>
                <a:latin typeface="Calibri"/>
                <a:cs typeface="Calibri"/>
              </a:rPr>
              <a:t>тыс.руб</a:t>
            </a:r>
            <a:r>
              <a:rPr sz="1600" b="1" dirty="0" smtClean="0">
                <a:solidFill>
                  <a:srgbClr val="FFFFFF"/>
                </a:solidFill>
                <a:latin typeface="Calibri"/>
                <a:cs typeface="Calibri"/>
              </a:rPr>
              <a:t>.</a:t>
            </a:r>
            <a:r>
              <a:rPr lang="ru-RU" sz="1600" b="1" dirty="0" smtClean="0">
                <a:solidFill>
                  <a:srgbClr val="FFFFFF"/>
                </a:solidFill>
                <a:latin typeface="Calibri"/>
                <a:cs typeface="Calibri"/>
              </a:rPr>
              <a:t> – 2024 год</a:t>
            </a:r>
            <a:br>
              <a:rPr lang="ru-RU" sz="1600" b="1" dirty="0" smtClean="0">
                <a:solidFill>
                  <a:srgbClr val="FFFFFF"/>
                </a:solidFill>
                <a:latin typeface="Calibri"/>
                <a:cs typeface="Calibri"/>
              </a:rPr>
            </a:br>
            <a:r>
              <a:rPr lang="ru-RU" sz="1600" b="1" dirty="0" smtClean="0">
                <a:solidFill>
                  <a:srgbClr val="FFFFFF"/>
                </a:solidFill>
                <a:latin typeface="Calibri"/>
                <a:cs typeface="Calibri"/>
              </a:rPr>
              <a:t>19691,7 </a:t>
            </a:r>
            <a:r>
              <a:rPr lang="ru-RU" sz="1600" b="1" dirty="0" err="1" smtClean="0">
                <a:solidFill>
                  <a:srgbClr val="FFFFFF"/>
                </a:solidFill>
                <a:latin typeface="Calibri"/>
                <a:cs typeface="Calibri"/>
              </a:rPr>
              <a:t>тыс.руб</a:t>
            </a:r>
            <a:r>
              <a:rPr lang="ru-RU" sz="1600" b="1" dirty="0" smtClean="0">
                <a:solidFill>
                  <a:srgbClr val="FFFFFF"/>
                </a:solidFill>
                <a:latin typeface="Calibri"/>
                <a:cs typeface="Calibri"/>
              </a:rPr>
              <a:t>. – 2025 год</a:t>
            </a:r>
            <a:br>
              <a:rPr lang="ru-RU" sz="1600" b="1" dirty="0" smtClean="0">
                <a:solidFill>
                  <a:srgbClr val="FFFFFF"/>
                </a:solidFill>
                <a:latin typeface="Calibri"/>
                <a:cs typeface="Calibri"/>
              </a:rPr>
            </a:br>
            <a:r>
              <a:rPr lang="ru-RU" sz="1600" b="1" dirty="0" smtClean="0">
                <a:solidFill>
                  <a:srgbClr val="FFFFFF"/>
                </a:solidFill>
                <a:latin typeface="Calibri"/>
                <a:cs typeface="Calibri"/>
              </a:rPr>
              <a:t>19657,7 </a:t>
            </a:r>
            <a:r>
              <a:rPr lang="ru-RU" sz="1600" b="1" dirty="0" err="1" smtClean="0">
                <a:solidFill>
                  <a:srgbClr val="FFFFFF"/>
                </a:solidFill>
                <a:latin typeface="Calibri"/>
                <a:cs typeface="Calibri"/>
              </a:rPr>
              <a:t>тыс.руб</a:t>
            </a:r>
            <a:r>
              <a:rPr lang="ru-RU" sz="1600" b="1" dirty="0" smtClean="0">
                <a:solidFill>
                  <a:srgbClr val="FFFFFF"/>
                </a:solidFill>
                <a:latin typeface="Calibri"/>
                <a:cs typeface="Calibri"/>
              </a:rPr>
              <a:t>. – 2026 год</a:t>
            </a:r>
            <a:endParaRPr sz="1600" dirty="0">
              <a:latin typeface="Calibri"/>
              <a:cs typeface="Calibri"/>
            </a:endParaRPr>
          </a:p>
        </p:txBody>
      </p:sp>
      <p:sp>
        <p:nvSpPr>
          <p:cNvPr id="27" name="object 3"/>
          <p:cNvSpPr txBox="1"/>
          <p:nvPr/>
        </p:nvSpPr>
        <p:spPr>
          <a:xfrm>
            <a:off x="7045224" y="964503"/>
            <a:ext cx="4602976" cy="2081724"/>
          </a:xfrm>
          <a:prstGeom prst="rect">
            <a:avLst/>
          </a:prstGeom>
        </p:spPr>
        <p:txBody>
          <a:bodyPr vert="horz" wrap="square" lIns="0" tIns="13335" rIns="0" bIns="0" rtlCol="0">
            <a:spAutoFit/>
          </a:bodyPr>
          <a:lstStyle/>
          <a:p>
            <a:pPr lvl="0" algn="ctr" fontAlgn="base">
              <a:spcBef>
                <a:spcPct val="20000"/>
              </a:spcBef>
              <a:spcAft>
                <a:spcPct val="0"/>
              </a:spcAft>
              <a:buClr>
                <a:schemeClr val="hlink"/>
              </a:buClr>
              <a:buSzPct val="70000"/>
            </a:pPr>
            <a:r>
              <a:rPr lang="ru-RU" sz="900" dirty="0" smtClean="0">
                <a:solidFill>
                  <a:schemeClr val="bg1"/>
                </a:solidFill>
                <a:latin typeface="Times New Roman" pitchFamily="18" charset="0"/>
                <a:cs typeface="Times New Roman" pitchFamily="18" charset="0"/>
              </a:rPr>
              <a:t> </a:t>
            </a:r>
            <a:r>
              <a:rPr lang="ru-RU" sz="1600"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 Управление  муниципальными финансами в муниципальном образовании </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 Угранский район» Смоленской области»</a:t>
            </a:r>
          </a:p>
          <a:p>
            <a:pPr marL="1270" algn="ctr"/>
            <a:endParaRPr lang="ru-RU" sz="1600" b="1" spc="-5" dirty="0">
              <a:solidFill>
                <a:srgbClr val="FFFFFF"/>
              </a:solidFill>
              <a:cs typeface="Calibri"/>
            </a:endParaRPr>
          </a:p>
          <a:p>
            <a:pPr marL="1270" algn="ctr"/>
            <a:r>
              <a:rPr lang="ru-RU" sz="1600" b="1" spc="-5" dirty="0" smtClean="0">
                <a:solidFill>
                  <a:srgbClr val="FFFFFF"/>
                </a:solidFill>
                <a:cs typeface="Calibri"/>
              </a:rPr>
              <a:t>51253,8 </a:t>
            </a:r>
            <a:r>
              <a:rPr lang="ru-RU" sz="1600" b="1" dirty="0" err="1" smtClean="0">
                <a:solidFill>
                  <a:srgbClr val="FFFFFF"/>
                </a:solidFill>
                <a:cs typeface="Calibri"/>
              </a:rPr>
              <a:t>тыс.руб</a:t>
            </a:r>
            <a:r>
              <a:rPr lang="ru-RU" sz="1600" b="1" dirty="0">
                <a:solidFill>
                  <a:srgbClr val="FFFFFF"/>
                </a:solidFill>
                <a:cs typeface="Calibri"/>
              </a:rPr>
              <a:t>. – </a:t>
            </a:r>
            <a:r>
              <a:rPr lang="ru-RU" sz="1600" b="1" dirty="0" smtClean="0">
                <a:solidFill>
                  <a:srgbClr val="FFFFFF"/>
                </a:solidFill>
                <a:cs typeface="Calibri"/>
              </a:rPr>
              <a:t>2024 </a:t>
            </a:r>
            <a:r>
              <a:rPr lang="ru-RU" sz="1600" b="1" dirty="0">
                <a:solidFill>
                  <a:srgbClr val="FFFFFF"/>
                </a:solidFill>
                <a:cs typeface="Calibri"/>
              </a:rPr>
              <a:t>год</a:t>
            </a:r>
            <a:br>
              <a:rPr lang="ru-RU" sz="1600" b="1" dirty="0">
                <a:solidFill>
                  <a:srgbClr val="FFFFFF"/>
                </a:solidFill>
                <a:cs typeface="Calibri"/>
              </a:rPr>
            </a:br>
            <a:r>
              <a:rPr lang="ru-RU" sz="1600" b="1" dirty="0" smtClean="0">
                <a:solidFill>
                  <a:srgbClr val="FFFFFF"/>
                </a:solidFill>
                <a:cs typeface="Calibri"/>
              </a:rPr>
              <a:t>23564,3 </a:t>
            </a:r>
            <a:r>
              <a:rPr lang="ru-RU" sz="1600" b="1" dirty="0" err="1">
                <a:solidFill>
                  <a:srgbClr val="FFFFFF"/>
                </a:solidFill>
                <a:cs typeface="Calibri"/>
              </a:rPr>
              <a:t>тыс.руб</a:t>
            </a:r>
            <a:r>
              <a:rPr lang="ru-RU" sz="1600" b="1" dirty="0">
                <a:solidFill>
                  <a:srgbClr val="FFFFFF"/>
                </a:solidFill>
                <a:cs typeface="Calibri"/>
              </a:rPr>
              <a:t>. – 2024 год</a:t>
            </a:r>
            <a:br>
              <a:rPr lang="ru-RU" sz="1600" b="1" dirty="0">
                <a:solidFill>
                  <a:srgbClr val="FFFFFF"/>
                </a:solidFill>
                <a:cs typeface="Calibri"/>
              </a:rPr>
            </a:br>
            <a:r>
              <a:rPr lang="ru-RU" sz="1600" b="1" dirty="0" smtClean="0">
                <a:solidFill>
                  <a:srgbClr val="FFFFFF"/>
                </a:solidFill>
                <a:cs typeface="Calibri"/>
              </a:rPr>
              <a:t>23607,5 </a:t>
            </a:r>
            <a:r>
              <a:rPr lang="ru-RU" sz="1600" b="1" dirty="0" err="1">
                <a:solidFill>
                  <a:srgbClr val="FFFFFF"/>
                </a:solidFill>
                <a:cs typeface="Calibri"/>
              </a:rPr>
              <a:t>тыс.руб</a:t>
            </a:r>
            <a:r>
              <a:rPr lang="ru-RU" sz="1600" b="1" dirty="0">
                <a:solidFill>
                  <a:srgbClr val="FFFFFF"/>
                </a:solidFill>
                <a:cs typeface="Calibri"/>
              </a:rPr>
              <a:t>. – 2025 год</a:t>
            </a:r>
            <a:endParaRPr lang="ru-RU" sz="1600" dirty="0">
              <a:cs typeface="Calibri"/>
            </a:endParaRPr>
          </a:p>
        </p:txBody>
      </p:sp>
      <p:sp>
        <p:nvSpPr>
          <p:cNvPr id="11" name="Прямоугольник 10"/>
          <p:cNvSpPr/>
          <p:nvPr/>
        </p:nvSpPr>
        <p:spPr>
          <a:xfrm>
            <a:off x="304172" y="3589886"/>
            <a:ext cx="4234774" cy="923330"/>
          </a:xfrm>
          <a:prstGeom prst="rect">
            <a:avLst/>
          </a:prstGeom>
        </p:spPr>
        <p:txBody>
          <a:bodyPr wrap="square">
            <a:spAutoFit/>
          </a:bodyPr>
          <a:lstStyle/>
          <a:p>
            <a:pPr algn="just"/>
            <a:r>
              <a:rPr lang="ru-RU" b="1" i="1" dirty="0"/>
              <a:t>Цель программы</a:t>
            </a:r>
            <a:r>
              <a:rPr lang="ru-RU" b="1" i="1" dirty="0" smtClean="0"/>
              <a:t>: </a:t>
            </a:r>
          </a:p>
          <a:p>
            <a:pPr algn="just"/>
            <a:r>
              <a:rPr lang="ru-RU" b="1" i="1" dirty="0" smtClean="0"/>
              <a:t>Повышение </a:t>
            </a:r>
            <a:r>
              <a:rPr lang="ru-RU" b="1" i="1" dirty="0"/>
              <a:t>эффективности муниципального управления</a:t>
            </a:r>
            <a:r>
              <a:rPr lang="ru-RU" b="1" i="1" dirty="0" smtClean="0"/>
              <a:t> </a:t>
            </a:r>
            <a:endParaRPr lang="ru-RU" dirty="0"/>
          </a:p>
        </p:txBody>
      </p:sp>
      <p:sp>
        <p:nvSpPr>
          <p:cNvPr id="28" name="Прямоугольник 27"/>
          <p:cNvSpPr/>
          <p:nvPr/>
        </p:nvSpPr>
        <p:spPr>
          <a:xfrm>
            <a:off x="7106093" y="3618718"/>
            <a:ext cx="4542107" cy="2031325"/>
          </a:xfrm>
          <a:prstGeom prst="rect">
            <a:avLst/>
          </a:prstGeom>
        </p:spPr>
        <p:txBody>
          <a:bodyPr wrap="square">
            <a:spAutoFit/>
          </a:bodyPr>
          <a:lstStyle/>
          <a:p>
            <a:pPr algn="just"/>
            <a:r>
              <a:rPr lang="ru-RU" b="1" i="1" dirty="0"/>
              <a:t>Цель программы</a:t>
            </a:r>
            <a:r>
              <a:rPr lang="ru-RU" b="1" i="1" dirty="0" smtClean="0"/>
              <a:t>: </a:t>
            </a:r>
          </a:p>
          <a:p>
            <a:pPr algn="just"/>
            <a:r>
              <a:rPr lang="ru-RU" i="1" dirty="0" smtClean="0"/>
              <a:t>Обеспечение </a:t>
            </a:r>
            <a:r>
              <a:rPr lang="ru-RU" i="1" dirty="0"/>
              <a:t>долгосрочной сбалансированности и устойчивости бюджета муниципального образования «Угранский район» Смоленской области, создание условий для повышения качества управления муниципальными финансами.</a:t>
            </a:r>
            <a:r>
              <a:rPr lang="ru-RU" b="1" i="1" dirty="0" smtClean="0"/>
              <a:t> </a:t>
            </a:r>
            <a:endParaRPr lang="ru-RU" dirty="0"/>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4183216" y="958480"/>
            <a:ext cx="378502"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11</a:t>
            </a:r>
            <a:endParaRPr lang="ru-RU" sz="1600" dirty="0"/>
          </a:p>
        </p:txBody>
      </p:sp>
      <p:sp>
        <p:nvSpPr>
          <p:cNvPr id="5" name="Прямоугольник 4"/>
          <p:cNvSpPr/>
          <p:nvPr/>
        </p:nvSpPr>
        <p:spPr>
          <a:xfrm>
            <a:off x="11151635" y="95187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12</a:t>
            </a:r>
            <a:endParaRPr lang="ru-RU" sz="1600" dirty="0"/>
          </a:p>
        </p:txBody>
      </p:sp>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84356" y="1968223"/>
            <a:ext cx="1159799" cy="1530596"/>
          </a:xfrm>
          <a:prstGeom prst="rect">
            <a:avLst/>
          </a:prstGeom>
          <a:ln>
            <a:noFill/>
          </a:ln>
          <a:effectLst>
            <a:softEdge rad="112500"/>
          </a:effectLst>
        </p:spPr>
      </p:pic>
      <p:pic>
        <p:nvPicPr>
          <p:cNvPr id="4" name="Рисунок 3"/>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52399" y="2099565"/>
            <a:ext cx="1076326" cy="1323975"/>
          </a:xfrm>
          <a:prstGeom prst="rect">
            <a:avLst/>
          </a:prstGeom>
          <a:ln>
            <a:noFill/>
          </a:ln>
          <a:effectLst>
            <a:softEdge rad="112500"/>
          </a:effectLst>
        </p:spPr>
      </p:pic>
      <p:sp>
        <p:nvSpPr>
          <p:cNvPr id="8" name="Номер слайда 7"/>
          <p:cNvSpPr>
            <a:spLocks noGrp="1"/>
          </p:cNvSpPr>
          <p:nvPr>
            <p:ph type="sldNum" sz="quarter" idx="12"/>
          </p:nvPr>
        </p:nvSpPr>
        <p:spPr>
          <a:xfrm>
            <a:off x="9448800" y="6492875"/>
            <a:ext cx="2743200" cy="365125"/>
          </a:xfrm>
        </p:spPr>
        <p:txBody>
          <a:bodyPr/>
          <a:lstStyle/>
          <a:p>
            <a:fld id="{2E383454-522E-4943-91B6-023101BA01B5}" type="slidenum">
              <a:rPr lang="ru-RU" smtClean="0"/>
              <a:t>53</a:t>
            </a:fld>
            <a:endParaRPr lang="ru-RU" dirty="0"/>
          </a:p>
        </p:txBody>
      </p:sp>
    </p:spTree>
    <p:extLst>
      <p:ext uri="{BB962C8B-B14F-4D97-AF65-F5344CB8AC3E}">
        <p14:creationId xmlns:p14="http://schemas.microsoft.com/office/powerpoint/2010/main" val="55544047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36933"/>
            <a:ext cx="12222733"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25" name="object 2"/>
          <p:cNvSpPr/>
          <p:nvPr/>
        </p:nvSpPr>
        <p:spPr>
          <a:xfrm>
            <a:off x="118305"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lvl="0" algn="ctr" fontAlgn="base">
              <a:spcBef>
                <a:spcPct val="20000"/>
              </a:spcBef>
              <a:spcAft>
                <a:spcPct val="0"/>
              </a:spcAft>
              <a:buClr>
                <a:schemeClr val="hlink"/>
              </a:buClr>
              <a:buSzPct val="70000"/>
            </a:pPr>
            <a:endParaRPr lang="ru-RU" dirty="0">
              <a:cs typeface="Calibri"/>
            </a:endParaRPr>
          </a:p>
        </p:txBody>
      </p:sp>
      <p:sp>
        <p:nvSpPr>
          <p:cNvPr id="27" name="object 3"/>
          <p:cNvSpPr txBox="1"/>
          <p:nvPr/>
        </p:nvSpPr>
        <p:spPr>
          <a:xfrm>
            <a:off x="7045224" y="964503"/>
            <a:ext cx="4602976" cy="2081724"/>
          </a:xfrm>
          <a:prstGeom prst="rect">
            <a:avLst/>
          </a:prstGeom>
        </p:spPr>
        <p:txBody>
          <a:bodyPr vert="horz" wrap="square" lIns="0" tIns="13335" rIns="0" bIns="0" rtlCol="0">
            <a:spAutoFit/>
          </a:bodyPr>
          <a:lstStyle/>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 Поддержка общественных организаций  муниципального образования</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 Угранский район» Смоленской области»</a:t>
            </a:r>
          </a:p>
          <a:p>
            <a:pPr marL="1270" algn="ctr"/>
            <a:endParaRPr lang="ru-RU" sz="1600" b="1" spc="-5" dirty="0">
              <a:solidFill>
                <a:srgbClr val="FFFFFF"/>
              </a:solidFill>
              <a:cs typeface="Calibri"/>
            </a:endParaRPr>
          </a:p>
          <a:p>
            <a:pPr marL="1270" algn="ctr"/>
            <a:r>
              <a:rPr lang="ru-RU" sz="1600" b="1" spc="-5" dirty="0" smtClean="0">
                <a:solidFill>
                  <a:srgbClr val="FFFFFF"/>
                </a:solidFill>
                <a:cs typeface="Calibri"/>
              </a:rPr>
              <a:t>464,1 </a:t>
            </a:r>
            <a:r>
              <a:rPr lang="ru-RU" sz="1600" b="1" dirty="0" err="1">
                <a:solidFill>
                  <a:srgbClr val="FFFFFF"/>
                </a:solidFill>
                <a:cs typeface="Calibri"/>
              </a:rPr>
              <a:t>тыс.руб</a:t>
            </a:r>
            <a:r>
              <a:rPr lang="ru-RU" sz="1600" b="1" dirty="0">
                <a:solidFill>
                  <a:srgbClr val="FFFFFF"/>
                </a:solidFill>
                <a:cs typeface="Calibri"/>
              </a:rPr>
              <a:t>. – </a:t>
            </a:r>
            <a:r>
              <a:rPr lang="ru-RU" sz="1600" b="1" dirty="0" smtClean="0">
                <a:solidFill>
                  <a:srgbClr val="FFFFFF"/>
                </a:solidFill>
                <a:cs typeface="Calibri"/>
              </a:rPr>
              <a:t>2024 </a:t>
            </a:r>
            <a:r>
              <a:rPr lang="ru-RU" sz="1600" b="1" dirty="0">
                <a:solidFill>
                  <a:srgbClr val="FFFFFF"/>
                </a:solidFill>
                <a:cs typeface="Calibri"/>
              </a:rPr>
              <a:t>год</a:t>
            </a:r>
            <a:br>
              <a:rPr lang="ru-RU" sz="1600" b="1" dirty="0">
                <a:solidFill>
                  <a:srgbClr val="FFFFFF"/>
                </a:solidFill>
                <a:cs typeface="Calibri"/>
              </a:rPr>
            </a:br>
            <a:r>
              <a:rPr lang="ru-RU" sz="1600" b="1" spc="-5" dirty="0">
                <a:solidFill>
                  <a:srgbClr val="FFFFFF"/>
                </a:solidFill>
                <a:cs typeface="Calibri"/>
              </a:rPr>
              <a:t>453,4</a:t>
            </a:r>
            <a:r>
              <a:rPr lang="ru-RU" sz="1600" b="1" dirty="0" smtClean="0">
                <a:solidFill>
                  <a:srgbClr val="FFFFFF"/>
                </a:solidFill>
                <a:cs typeface="Calibri"/>
              </a:rPr>
              <a:t> </a:t>
            </a:r>
            <a:r>
              <a:rPr lang="ru-RU" sz="1600" b="1" dirty="0" err="1">
                <a:solidFill>
                  <a:srgbClr val="FFFFFF"/>
                </a:solidFill>
                <a:cs typeface="Calibri"/>
              </a:rPr>
              <a:t>тыс.руб</a:t>
            </a:r>
            <a:r>
              <a:rPr lang="ru-RU" sz="1600" b="1" dirty="0">
                <a:solidFill>
                  <a:srgbClr val="FFFFFF"/>
                </a:solidFill>
                <a:cs typeface="Calibri"/>
              </a:rPr>
              <a:t>. – </a:t>
            </a:r>
            <a:r>
              <a:rPr lang="ru-RU" sz="1600" b="1" dirty="0" smtClean="0">
                <a:solidFill>
                  <a:srgbClr val="FFFFFF"/>
                </a:solidFill>
                <a:cs typeface="Calibri"/>
              </a:rPr>
              <a:t>2025 </a:t>
            </a:r>
            <a:r>
              <a:rPr lang="ru-RU" sz="1600" b="1" dirty="0">
                <a:solidFill>
                  <a:srgbClr val="FFFFFF"/>
                </a:solidFill>
                <a:cs typeface="Calibri"/>
              </a:rPr>
              <a:t>год</a:t>
            </a:r>
            <a:br>
              <a:rPr lang="ru-RU" sz="1600" b="1" dirty="0">
                <a:solidFill>
                  <a:srgbClr val="FFFFFF"/>
                </a:solidFill>
                <a:cs typeface="Calibri"/>
              </a:rPr>
            </a:br>
            <a:r>
              <a:rPr lang="ru-RU" sz="1600" b="1" spc="-5" dirty="0">
                <a:solidFill>
                  <a:srgbClr val="FFFFFF"/>
                </a:solidFill>
                <a:cs typeface="Calibri"/>
              </a:rPr>
              <a:t>453,4</a:t>
            </a:r>
            <a:r>
              <a:rPr lang="ru-RU" sz="1600" b="1" dirty="0" smtClean="0">
                <a:solidFill>
                  <a:srgbClr val="FFFFFF"/>
                </a:solidFill>
                <a:cs typeface="Calibri"/>
              </a:rPr>
              <a:t> </a:t>
            </a:r>
            <a:r>
              <a:rPr lang="ru-RU" sz="1600" b="1" dirty="0" err="1">
                <a:solidFill>
                  <a:srgbClr val="FFFFFF"/>
                </a:solidFill>
                <a:cs typeface="Calibri"/>
              </a:rPr>
              <a:t>тыс.руб</a:t>
            </a:r>
            <a:r>
              <a:rPr lang="ru-RU" sz="1600" b="1" dirty="0">
                <a:solidFill>
                  <a:srgbClr val="FFFFFF"/>
                </a:solidFill>
                <a:cs typeface="Calibri"/>
              </a:rPr>
              <a:t>. – </a:t>
            </a:r>
            <a:r>
              <a:rPr lang="ru-RU" sz="1600" b="1" dirty="0" smtClean="0">
                <a:solidFill>
                  <a:srgbClr val="FFFFFF"/>
                </a:solidFill>
                <a:cs typeface="Calibri"/>
              </a:rPr>
              <a:t>2026 </a:t>
            </a:r>
            <a:r>
              <a:rPr lang="ru-RU" sz="1600" b="1" dirty="0">
                <a:solidFill>
                  <a:srgbClr val="FFFFFF"/>
                </a:solidFill>
                <a:cs typeface="Calibri"/>
              </a:rPr>
              <a:t>год</a:t>
            </a:r>
            <a:endParaRPr lang="ru-RU" sz="1600" dirty="0">
              <a:cs typeface="Calibri"/>
            </a:endParaRPr>
          </a:p>
        </p:txBody>
      </p:sp>
      <p:sp>
        <p:nvSpPr>
          <p:cNvPr id="11" name="Прямоугольник 10"/>
          <p:cNvSpPr/>
          <p:nvPr/>
        </p:nvSpPr>
        <p:spPr>
          <a:xfrm>
            <a:off x="152401" y="3561629"/>
            <a:ext cx="4686180" cy="2308324"/>
          </a:xfrm>
          <a:prstGeom prst="rect">
            <a:avLst/>
          </a:prstGeom>
        </p:spPr>
        <p:txBody>
          <a:bodyPr wrap="square">
            <a:spAutoFit/>
          </a:bodyPr>
          <a:lstStyle/>
          <a:p>
            <a:pPr lvl="0" algn="just"/>
            <a:r>
              <a:rPr lang="ru-RU" sz="1600" b="1" i="1" dirty="0"/>
              <a:t>Цель </a:t>
            </a:r>
            <a:r>
              <a:rPr lang="ru-RU" sz="1600" b="1" i="1" dirty="0" smtClean="0"/>
              <a:t>программы:</a:t>
            </a:r>
          </a:p>
          <a:p>
            <a:pPr lvl="0" algn="just"/>
            <a:r>
              <a:rPr lang="ru-RU" sz="1600" b="1" i="1" dirty="0" smtClean="0"/>
              <a:t> </a:t>
            </a:r>
            <a:r>
              <a:rPr lang="ru-RU" sz="1600" dirty="0" smtClean="0"/>
              <a:t>Улучшение </a:t>
            </a:r>
            <a:r>
              <a:rPr lang="ru-RU" sz="1600" dirty="0"/>
              <a:t>условий жизнедеятельности на сельских территориях муниципального образования «Угранский район» Смоленской области (далее – Муниципальный район);</a:t>
            </a:r>
          </a:p>
          <a:p>
            <a:pPr algn="just"/>
            <a:r>
              <a:rPr lang="ru-RU" sz="1600" dirty="0"/>
              <a:t>-   улучшение инвестиционного климата в сфере АПК на        сельских территориях Муниципального района за счет реализации инфраструктурных мероприятий в рамках</a:t>
            </a:r>
            <a:r>
              <a:rPr lang="ru-RU" sz="1600" b="1" i="1" dirty="0" smtClean="0"/>
              <a:t> </a:t>
            </a:r>
            <a:endParaRPr lang="ru-RU" sz="1600" dirty="0"/>
          </a:p>
        </p:txBody>
      </p:sp>
      <p:sp>
        <p:nvSpPr>
          <p:cNvPr id="28" name="Прямоугольник 27"/>
          <p:cNvSpPr/>
          <p:nvPr/>
        </p:nvSpPr>
        <p:spPr>
          <a:xfrm>
            <a:off x="7106093" y="3618718"/>
            <a:ext cx="4450367" cy="1200329"/>
          </a:xfrm>
          <a:prstGeom prst="rect">
            <a:avLst/>
          </a:prstGeom>
        </p:spPr>
        <p:txBody>
          <a:bodyPr wrap="square">
            <a:spAutoFit/>
          </a:bodyPr>
          <a:lstStyle/>
          <a:p>
            <a:pPr algn="just"/>
            <a:r>
              <a:rPr lang="ru-RU" b="1" i="1" dirty="0"/>
              <a:t>Цель </a:t>
            </a:r>
            <a:r>
              <a:rPr lang="ru-RU" b="1" i="1" dirty="0" smtClean="0"/>
              <a:t>программы: </a:t>
            </a:r>
          </a:p>
          <a:p>
            <a:pPr algn="just"/>
            <a:r>
              <a:rPr lang="ru-RU" dirty="0" smtClean="0"/>
              <a:t>Поддержка </a:t>
            </a:r>
            <a:r>
              <a:rPr lang="ru-RU" dirty="0"/>
              <a:t>общественно-полезной деятельности общественных объединений и организаций</a:t>
            </a:r>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4273459" y="958480"/>
            <a:ext cx="415498" cy="369332"/>
          </a:xfrm>
          <a:prstGeom prst="rect">
            <a:avLst/>
          </a:prstGeom>
        </p:spPr>
        <p:txBody>
          <a:bodyPr wrap="none">
            <a:spAutoFit/>
          </a:bodyPr>
          <a:lstStyle/>
          <a:p>
            <a:r>
              <a:rPr lang="ru-RU" b="1" i="1" dirty="0">
                <a:latin typeface="Times New Roman" panose="02020603050405020304" pitchFamily="18" charset="0"/>
                <a:ea typeface="Times New Roman" panose="02020603050405020304" pitchFamily="18" charset="0"/>
              </a:rPr>
              <a:t>13</a:t>
            </a:r>
            <a:endParaRPr lang="ru-RU" dirty="0"/>
          </a:p>
        </p:txBody>
      </p:sp>
      <p:sp>
        <p:nvSpPr>
          <p:cNvPr id="4" name="Прямоугольник 3"/>
          <p:cNvSpPr/>
          <p:nvPr/>
        </p:nvSpPr>
        <p:spPr>
          <a:xfrm>
            <a:off x="11035747" y="958480"/>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14</a:t>
            </a:r>
            <a:endParaRPr lang="ru-RU" sz="1600" dirty="0"/>
          </a:p>
        </p:txBody>
      </p:sp>
      <p:sp>
        <p:nvSpPr>
          <p:cNvPr id="5" name="Прямоугольник 4"/>
          <p:cNvSpPr/>
          <p:nvPr/>
        </p:nvSpPr>
        <p:spPr>
          <a:xfrm>
            <a:off x="47458" y="1061803"/>
            <a:ext cx="4745882" cy="2197525"/>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Устойчивое развитие сельских территорий в муниципальном образовании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Угранский район» Смоленской области»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60,0</a:t>
            </a:r>
            <a:r>
              <a:rPr lang="ru-RU" dirty="0">
                <a:solidFill>
                  <a:schemeClr val="bg1"/>
                </a:solidFill>
                <a:latin typeface="Times New Roman" pitchFamily="18" charset="0"/>
                <a:cs typeface="Times New Roman" pitchFamily="18" charset="0"/>
              </a:rPr>
              <a:t> </a:t>
            </a:r>
            <a:r>
              <a:rPr lang="ru-RU" b="1" spc="-5"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60,0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60,0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5946" y="2153434"/>
            <a:ext cx="1236694" cy="1160174"/>
          </a:xfrm>
          <a:prstGeom prst="rect">
            <a:avLst/>
          </a:prstGeom>
          <a:ln>
            <a:noFill/>
          </a:ln>
          <a:effectLst>
            <a:softEdge rad="112500"/>
          </a:effectLst>
        </p:spPr>
      </p:pic>
      <p:pic>
        <p:nvPicPr>
          <p:cNvPr id="14" name="Рисунок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715" y="2378385"/>
            <a:ext cx="1140783" cy="1000125"/>
          </a:xfrm>
          <a:prstGeom prst="rect">
            <a:avLst/>
          </a:prstGeom>
          <a:ln>
            <a:noFill/>
          </a:ln>
          <a:effectLst>
            <a:softEdge rad="112500"/>
          </a:effectLst>
        </p:spPr>
      </p:pic>
      <p:sp>
        <p:nvSpPr>
          <p:cNvPr id="15" name="Номер слайда 14"/>
          <p:cNvSpPr>
            <a:spLocks noGrp="1"/>
          </p:cNvSpPr>
          <p:nvPr>
            <p:ph type="sldNum" sz="quarter" idx="12"/>
          </p:nvPr>
        </p:nvSpPr>
        <p:spPr>
          <a:xfrm>
            <a:off x="9406972" y="6469492"/>
            <a:ext cx="2743200" cy="365125"/>
          </a:xfrm>
        </p:spPr>
        <p:txBody>
          <a:bodyPr/>
          <a:lstStyle/>
          <a:p>
            <a:fld id="{2E383454-522E-4943-91B6-023101BA01B5}" type="slidenum">
              <a:rPr lang="ru-RU" smtClean="0"/>
              <a:t>54</a:t>
            </a:fld>
            <a:endParaRPr lang="ru-RU" dirty="0"/>
          </a:p>
        </p:txBody>
      </p:sp>
    </p:spTree>
    <p:extLst>
      <p:ext uri="{BB962C8B-B14F-4D97-AF65-F5344CB8AC3E}">
        <p14:creationId xmlns:p14="http://schemas.microsoft.com/office/powerpoint/2010/main" val="137415678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5" y="40712"/>
            <a:ext cx="12222734"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11" name="Прямоугольник 10"/>
          <p:cNvSpPr/>
          <p:nvPr/>
        </p:nvSpPr>
        <p:spPr>
          <a:xfrm>
            <a:off x="152400" y="3561629"/>
            <a:ext cx="4598569" cy="1477328"/>
          </a:xfrm>
          <a:prstGeom prst="rect">
            <a:avLst/>
          </a:prstGeom>
        </p:spPr>
        <p:txBody>
          <a:bodyPr wrap="square">
            <a:spAutoFit/>
          </a:bodyPr>
          <a:lstStyle/>
          <a:p>
            <a:pPr algn="just"/>
            <a:r>
              <a:rPr lang="ru-RU" b="1" i="1" dirty="0"/>
              <a:t>Цель программы</a:t>
            </a:r>
            <a:r>
              <a:rPr lang="ru-RU" b="1" i="1" dirty="0" smtClean="0"/>
              <a:t>: </a:t>
            </a:r>
          </a:p>
          <a:p>
            <a:pPr algn="just"/>
            <a:r>
              <a:rPr lang="ru-RU" dirty="0" smtClean="0"/>
              <a:t>Улучшение </a:t>
            </a:r>
            <a:r>
              <a:rPr lang="ru-RU" dirty="0"/>
              <a:t>жилищных условий молодых семей, проживающих в муниципальном образовании «Угранский район» Смоленской области</a:t>
            </a:r>
            <a:r>
              <a:rPr lang="ru-RU" b="1" i="1" dirty="0" smtClean="0"/>
              <a:t> </a:t>
            </a:r>
            <a:endParaRPr lang="ru-RU" dirty="0"/>
          </a:p>
        </p:txBody>
      </p:sp>
      <p:sp>
        <p:nvSpPr>
          <p:cNvPr id="28" name="Прямоугольник 27"/>
          <p:cNvSpPr/>
          <p:nvPr/>
        </p:nvSpPr>
        <p:spPr>
          <a:xfrm>
            <a:off x="7106093" y="3618718"/>
            <a:ext cx="4409681" cy="2585323"/>
          </a:xfrm>
          <a:prstGeom prst="rect">
            <a:avLst/>
          </a:prstGeom>
        </p:spPr>
        <p:txBody>
          <a:bodyPr wrap="square">
            <a:spAutoFit/>
          </a:bodyPr>
          <a:lstStyle/>
          <a:p>
            <a:pPr algn="just"/>
            <a:r>
              <a:rPr lang="ru-RU" b="1" i="1" dirty="0"/>
              <a:t>Цель программы</a:t>
            </a:r>
            <a:r>
              <a:rPr lang="ru-RU" b="1" i="1" dirty="0" smtClean="0"/>
              <a:t>: </a:t>
            </a:r>
          </a:p>
          <a:p>
            <a:pPr algn="just"/>
            <a:r>
              <a:rPr lang="ru-RU" i="1" dirty="0" smtClean="0"/>
              <a:t>-</a:t>
            </a:r>
            <a:r>
              <a:rPr lang="ru-RU" dirty="0"/>
              <a:t>Повышение энергетической эффективности экономики муниципального образования «Угранский район».</a:t>
            </a:r>
          </a:p>
          <a:p>
            <a:pPr algn="just"/>
            <a:r>
              <a:rPr lang="ru-RU" i="1" dirty="0" smtClean="0"/>
              <a:t>-</a:t>
            </a:r>
            <a:r>
              <a:rPr lang="ru-RU" dirty="0" smtClean="0"/>
              <a:t> </a:t>
            </a:r>
            <a:r>
              <a:rPr lang="ru-RU" dirty="0"/>
              <a:t>Обеспечение системности и комплексности при проведении мероприятий по энергосбережению.</a:t>
            </a:r>
          </a:p>
          <a:p>
            <a:pPr algn="just"/>
            <a:r>
              <a:rPr lang="ru-RU" b="1" i="1" dirty="0" smtClean="0"/>
              <a:t> </a:t>
            </a:r>
            <a:endParaRPr lang="ru-RU" dirty="0"/>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4" name="Прямоугольник 3"/>
          <p:cNvSpPr/>
          <p:nvPr/>
        </p:nvSpPr>
        <p:spPr>
          <a:xfrm>
            <a:off x="4361119" y="968009"/>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15</a:t>
            </a:r>
            <a:endParaRPr lang="ru-RU" sz="1600" dirty="0"/>
          </a:p>
        </p:txBody>
      </p:sp>
      <p:sp>
        <p:nvSpPr>
          <p:cNvPr id="5" name="Прямоугольник 4"/>
          <p:cNvSpPr/>
          <p:nvPr/>
        </p:nvSpPr>
        <p:spPr>
          <a:xfrm>
            <a:off x="-574496" y="1230299"/>
            <a:ext cx="6096000" cy="1846659"/>
          </a:xfrm>
          <a:prstGeom prst="rect">
            <a:avLst/>
          </a:prstGeom>
        </p:spPr>
        <p:txBody>
          <a:bodyPr>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Обеспечение жильем молодых семей»</a:t>
            </a:r>
          </a:p>
          <a:p>
            <a:pPr lvl="0" algn="ctr" fontAlgn="base">
              <a:spcBef>
                <a:spcPct val="20000"/>
              </a:spcBef>
              <a:spcAft>
                <a:spcPct val="0"/>
              </a:spcAft>
              <a:buClr>
                <a:schemeClr val="hlink"/>
              </a:buClr>
              <a:buSzPct val="70000"/>
            </a:pPr>
            <a:endParaRPr lang="ru-RU" sz="14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smtClean="0">
                <a:solidFill>
                  <a:schemeClr val="bg1"/>
                </a:solidFill>
                <a:latin typeface="Times New Roman" pitchFamily="18" charset="0"/>
                <a:cs typeface="Times New Roman" pitchFamily="18" charset="0"/>
              </a:rPr>
              <a:t>966,3</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227,9</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227,9</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sp>
        <p:nvSpPr>
          <p:cNvPr id="6" name="Прямоугольник 5"/>
          <p:cNvSpPr/>
          <p:nvPr/>
        </p:nvSpPr>
        <p:spPr>
          <a:xfrm>
            <a:off x="11100276" y="952620"/>
            <a:ext cx="415498"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16</a:t>
            </a:r>
            <a:endParaRPr lang="ru-RU" dirty="0"/>
          </a:p>
        </p:txBody>
      </p:sp>
      <p:sp>
        <p:nvSpPr>
          <p:cNvPr id="7" name="Прямоугольник 6"/>
          <p:cNvSpPr/>
          <p:nvPr/>
        </p:nvSpPr>
        <p:spPr>
          <a:xfrm>
            <a:off x="6939480" y="917480"/>
            <a:ext cx="4986631" cy="2533001"/>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Энергосбережение и повышение энергетической эффективности на территории муниципального образования «Угранский район» Смоленской области </a:t>
            </a:r>
          </a:p>
          <a:p>
            <a:pPr marL="1270" algn="ctr"/>
            <a:endParaRPr lang="ru-RU" sz="1000" b="1" spc="-5" dirty="0">
              <a:solidFill>
                <a:srgbClr val="FFFFFF"/>
              </a:solidFill>
              <a:cs typeface="Calibri"/>
            </a:endParaRPr>
          </a:p>
          <a:p>
            <a:pPr marL="1270" algn="ctr"/>
            <a:r>
              <a:rPr lang="ru-RU" b="1" spc="-5" dirty="0">
                <a:solidFill>
                  <a:srgbClr val="FFFFFF"/>
                </a:solidFill>
                <a:cs typeface="Calibri"/>
              </a:rPr>
              <a:t>5,0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br>
              <a:rPr lang="ru-RU" b="1" dirty="0">
                <a:solidFill>
                  <a:srgbClr val="FFFFFF"/>
                </a:solidFill>
                <a:cs typeface="Calibri"/>
              </a:rPr>
            </a:br>
            <a:r>
              <a:rPr lang="ru-RU" b="1" dirty="0">
                <a:solidFill>
                  <a:srgbClr val="FFFFFF"/>
                </a:solidFill>
                <a:cs typeface="Calibri"/>
              </a:rPr>
              <a:t>5,0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rgbClr val="FFFFFF"/>
                </a:solidFill>
                <a:cs typeface="Calibri"/>
              </a:rPr>
              <a:t>5,0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158" y="2041593"/>
            <a:ext cx="1149985" cy="1293632"/>
          </a:xfrm>
          <a:prstGeom prst="rect">
            <a:avLst/>
          </a:prstGeom>
          <a:ln>
            <a:noFill/>
          </a:ln>
          <a:effectLst>
            <a:softEdge rad="112500"/>
          </a:effectLst>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18183" y="2400300"/>
            <a:ext cx="1093911" cy="1062592"/>
          </a:xfrm>
          <a:prstGeom prst="rect">
            <a:avLst/>
          </a:prstGeom>
          <a:ln>
            <a:noFill/>
          </a:ln>
          <a:effectLst>
            <a:softEdge rad="112500"/>
          </a:effectLst>
        </p:spPr>
      </p:pic>
      <p:sp>
        <p:nvSpPr>
          <p:cNvPr id="14" name="Номер слайда 13"/>
          <p:cNvSpPr>
            <a:spLocks noGrp="1"/>
          </p:cNvSpPr>
          <p:nvPr>
            <p:ph type="sldNum" sz="quarter" idx="12"/>
          </p:nvPr>
        </p:nvSpPr>
        <p:spPr>
          <a:xfrm>
            <a:off x="9432795" y="6492875"/>
            <a:ext cx="2743200" cy="365125"/>
          </a:xfrm>
        </p:spPr>
        <p:txBody>
          <a:bodyPr/>
          <a:lstStyle/>
          <a:p>
            <a:fld id="{2E383454-522E-4943-91B6-023101BA01B5}" type="slidenum">
              <a:rPr lang="ru-RU" smtClean="0"/>
              <a:t>55</a:t>
            </a:fld>
            <a:endParaRPr lang="ru-RU" dirty="0"/>
          </a:p>
        </p:txBody>
      </p:sp>
    </p:spTree>
    <p:extLst>
      <p:ext uri="{BB962C8B-B14F-4D97-AF65-F5344CB8AC3E}">
        <p14:creationId xmlns:p14="http://schemas.microsoft.com/office/powerpoint/2010/main" val="12335062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52855"/>
            <a:ext cx="12181848"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100939" y="3618718"/>
            <a:ext cx="4646577" cy="2123658"/>
          </a:xfrm>
          <a:prstGeom prst="rect">
            <a:avLst/>
          </a:prstGeom>
        </p:spPr>
        <p:txBody>
          <a:bodyPr wrap="square">
            <a:spAutoFit/>
          </a:bodyPr>
          <a:lstStyle/>
          <a:p>
            <a:pPr algn="just"/>
            <a:r>
              <a:rPr lang="ru-RU" sz="1600" b="1" i="1" dirty="0">
                <a:solidFill>
                  <a:srgbClr val="000000"/>
                </a:solidFill>
                <a:latin typeface="Times New Roman" pitchFamily="18" charset="0"/>
                <a:cs typeface="Times New Roman" pitchFamily="18" charset="0"/>
              </a:rPr>
              <a:t>Цель муниципальной программы:</a:t>
            </a:r>
            <a:r>
              <a:rPr lang="ru-RU" sz="1600" i="1" dirty="0">
                <a:solidFill>
                  <a:srgbClr val="000000"/>
                </a:solidFill>
                <a:latin typeface="Times New Roman" pitchFamily="18" charset="0"/>
                <a:cs typeface="Times New Roman" pitchFamily="18" charset="0"/>
              </a:rPr>
              <a:t> </a:t>
            </a:r>
            <a:endParaRPr lang="ru-RU" sz="1600" i="1" dirty="0" smtClean="0">
              <a:solidFill>
                <a:srgbClr val="000000"/>
              </a:solidFill>
              <a:latin typeface="Times New Roman" pitchFamily="18" charset="0"/>
              <a:cs typeface="Times New Roman" pitchFamily="18" charset="0"/>
            </a:endParaRPr>
          </a:p>
          <a:p>
            <a:pPr algn="just"/>
            <a:r>
              <a:rPr lang="ru-RU" sz="1400" i="1" dirty="0" smtClean="0">
                <a:solidFill>
                  <a:srgbClr val="000000"/>
                </a:solidFill>
                <a:latin typeface="Times New Roman" pitchFamily="18" charset="0"/>
                <a:cs typeface="Times New Roman" pitchFamily="18" charset="0"/>
              </a:rPr>
              <a:t>Поддержка </a:t>
            </a:r>
            <a:r>
              <a:rPr lang="ru-RU" sz="1400" i="1" dirty="0">
                <a:solidFill>
                  <a:srgbClr val="000000"/>
                </a:solidFill>
                <a:latin typeface="Times New Roman" pitchFamily="18" charset="0"/>
                <a:cs typeface="Times New Roman" pitchFamily="18" charset="0"/>
              </a:rPr>
              <a:t>материнства, детства и формирование предпосылок к последующему демографическому </a:t>
            </a:r>
            <a:r>
              <a:rPr lang="ru-RU" sz="1400" i="1" dirty="0" smtClean="0">
                <a:solidFill>
                  <a:srgbClr val="000000"/>
                </a:solidFill>
                <a:latin typeface="Times New Roman" pitchFamily="18" charset="0"/>
                <a:cs typeface="Times New Roman" pitchFamily="18" charset="0"/>
              </a:rPr>
              <a:t>росту</a:t>
            </a:r>
          </a:p>
          <a:p>
            <a:pPr algn="just"/>
            <a:r>
              <a:rPr lang="ru-RU" sz="1400" dirty="0"/>
              <a:t>Влияние на достижение целей </a:t>
            </a:r>
            <a:r>
              <a:rPr lang="ru-RU" sz="1400" dirty="0" smtClean="0"/>
              <a:t>:</a:t>
            </a:r>
            <a:endParaRPr lang="ru-RU" sz="1400" i="1" dirty="0">
              <a:solidFill>
                <a:srgbClr val="000000"/>
              </a:solidFill>
              <a:latin typeface="Times New Roman" pitchFamily="18" charset="0"/>
              <a:cs typeface="Times New Roman" pitchFamily="18" charset="0"/>
            </a:endParaRPr>
          </a:p>
          <a:p>
            <a:r>
              <a:rPr lang="ru-RU" sz="1400" dirty="0"/>
              <a:t>-  снижение темпов убыли численности населения;</a:t>
            </a:r>
          </a:p>
          <a:p>
            <a:r>
              <a:rPr lang="ru-RU" sz="1400" dirty="0"/>
              <a:t>- увеличение количества зарегистрированных браков на;</a:t>
            </a:r>
          </a:p>
          <a:p>
            <a:r>
              <a:rPr lang="ru-RU" sz="1400" dirty="0"/>
              <a:t>- устройство в семьи  детей-сирот и детей, оставшихся без попечения родителей;</a:t>
            </a:r>
          </a:p>
          <a:p>
            <a:r>
              <a:rPr lang="ru-RU" sz="1400" dirty="0"/>
              <a:t>- стабилизация коэффициента рождаемости</a:t>
            </a:r>
          </a:p>
        </p:txBody>
      </p:sp>
      <p:sp>
        <p:nvSpPr>
          <p:cNvPr id="14" name="Прямоугольник 13"/>
          <p:cNvSpPr/>
          <p:nvPr/>
        </p:nvSpPr>
        <p:spPr>
          <a:xfrm>
            <a:off x="4337610" y="1017845"/>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17</a:t>
            </a:r>
            <a:endParaRPr lang="ru-RU" sz="1600" dirty="0"/>
          </a:p>
        </p:txBody>
      </p:sp>
      <p:sp>
        <p:nvSpPr>
          <p:cNvPr id="5" name="Прямоугольник 4"/>
          <p:cNvSpPr/>
          <p:nvPr/>
        </p:nvSpPr>
        <p:spPr>
          <a:xfrm>
            <a:off x="0" y="866147"/>
            <a:ext cx="4747516" cy="2419124"/>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 Приоритетные направления  демографического развития  муниципального образования  «Угранский район» Смоленской области »</a:t>
            </a:r>
          </a:p>
          <a:p>
            <a:pPr lvl="0" algn="ctr" fontAlgn="base">
              <a:spcBef>
                <a:spcPct val="20000"/>
              </a:spcBef>
              <a:spcAft>
                <a:spcPct val="0"/>
              </a:spcAft>
              <a:buClr>
                <a:schemeClr val="hlink"/>
              </a:buClr>
              <a:buSzPct val="70000"/>
            </a:pPr>
            <a:r>
              <a:rPr lang="ru-RU" b="1" dirty="0" smtClean="0">
                <a:solidFill>
                  <a:schemeClr val="bg1"/>
                </a:solidFill>
                <a:latin typeface="Times New Roman" pitchFamily="18" charset="0"/>
                <a:cs typeface="Times New Roman" pitchFamily="18" charset="0"/>
              </a:rPr>
              <a:t>17,0</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17,0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17,0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sp>
        <p:nvSpPr>
          <p:cNvPr id="4" name="Прямоугольник 3"/>
          <p:cNvSpPr/>
          <p:nvPr/>
        </p:nvSpPr>
        <p:spPr>
          <a:xfrm>
            <a:off x="11114785" y="950116"/>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18</a:t>
            </a:r>
            <a:endParaRPr lang="ru-RU" sz="1600" dirty="0"/>
          </a:p>
        </p:txBody>
      </p:sp>
      <p:sp>
        <p:nvSpPr>
          <p:cNvPr id="6" name="Прямоугольник 5"/>
          <p:cNvSpPr/>
          <p:nvPr/>
        </p:nvSpPr>
        <p:spPr>
          <a:xfrm>
            <a:off x="7060852" y="984985"/>
            <a:ext cx="4587347" cy="2477601"/>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"Противодействие экстремизму и профилактика терроризма на территории муниципального образования "Угранский район" Смоленской области"</a:t>
            </a:r>
          </a:p>
          <a:p>
            <a:pPr marL="1270" algn="ctr"/>
            <a:endParaRPr lang="ru-RU" sz="1100" b="1" spc="-5" dirty="0">
              <a:solidFill>
                <a:srgbClr val="FFFFFF"/>
              </a:solidFill>
              <a:cs typeface="Calibri"/>
            </a:endParaRPr>
          </a:p>
          <a:p>
            <a:pPr marL="1270" algn="ctr"/>
            <a:r>
              <a:rPr lang="ru-RU" b="1" spc="-5" dirty="0">
                <a:solidFill>
                  <a:srgbClr val="FFFFFF"/>
                </a:solidFill>
                <a:cs typeface="Calibri"/>
              </a:rPr>
              <a:t>10,0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br>
              <a:rPr lang="ru-RU" b="1" dirty="0">
                <a:solidFill>
                  <a:srgbClr val="FFFFFF"/>
                </a:solidFill>
                <a:cs typeface="Calibri"/>
              </a:rPr>
            </a:br>
            <a:r>
              <a:rPr lang="ru-RU" b="1" dirty="0">
                <a:solidFill>
                  <a:srgbClr val="FFFFFF"/>
                </a:solidFill>
                <a:cs typeface="Calibri"/>
              </a:rPr>
              <a:t>10,0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rgbClr val="FFFFFF"/>
                </a:solidFill>
                <a:cs typeface="Calibri"/>
              </a:rPr>
              <a:t>10,0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sp>
        <p:nvSpPr>
          <p:cNvPr id="7" name="Прямоугольник 6"/>
          <p:cNvSpPr/>
          <p:nvPr/>
        </p:nvSpPr>
        <p:spPr>
          <a:xfrm>
            <a:off x="7091319" y="3732682"/>
            <a:ext cx="4449917" cy="1754326"/>
          </a:xfrm>
          <a:prstGeom prst="rect">
            <a:avLst/>
          </a:prstGeom>
        </p:spPr>
        <p:txBody>
          <a:bodyPr wrap="square">
            <a:spAutoFit/>
          </a:bodyPr>
          <a:lstStyle/>
          <a:p>
            <a:pPr algn="just"/>
            <a:r>
              <a:rPr lang="ru-RU" b="1" i="1" dirty="0">
                <a:solidFill>
                  <a:srgbClr val="000000"/>
                </a:solidFill>
                <a:latin typeface="Times New Roman" pitchFamily="18" charset="0"/>
                <a:cs typeface="Times New Roman" pitchFamily="18" charset="0"/>
              </a:rPr>
              <a:t>Цель муниципальной программы:</a:t>
            </a:r>
            <a:r>
              <a:rPr lang="ru-RU" i="1" dirty="0">
                <a:solidFill>
                  <a:srgbClr val="000000"/>
                </a:solidFill>
                <a:latin typeface="Times New Roman" pitchFamily="18" charset="0"/>
                <a:cs typeface="Times New Roman" pitchFamily="18" charset="0"/>
              </a:rPr>
              <a:t> </a:t>
            </a:r>
            <a:r>
              <a:rPr lang="ru-RU" dirty="0" smtClean="0">
                <a:latin typeface="Times New Roman" panose="02020603050405020304" pitchFamily="18" charset="0"/>
                <a:ea typeface="Times New Roman" panose="02020603050405020304" pitchFamily="18" charset="0"/>
              </a:rPr>
              <a:t>профилактика </a:t>
            </a:r>
            <a:r>
              <a:rPr lang="ru-RU" dirty="0">
                <a:latin typeface="Times New Roman" panose="02020603050405020304" pitchFamily="18" charset="0"/>
                <a:ea typeface="Times New Roman" panose="02020603050405020304" pitchFamily="18" charset="0"/>
              </a:rPr>
              <a:t>терроризма и экстремизма, а так же минимизация и (или) ликвидация последствий терроризма и экстремизма на территории муниципального образования «Угранский район» Смоленской области</a:t>
            </a:r>
            <a:endParaRPr lang="ru-RU" dirty="0"/>
          </a:p>
        </p:txBody>
      </p:sp>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399" y="2234286"/>
            <a:ext cx="912954" cy="1206811"/>
          </a:xfrm>
          <a:prstGeom prst="rect">
            <a:avLst/>
          </a:prstGeom>
          <a:ln>
            <a:noFill/>
          </a:ln>
          <a:effectLst>
            <a:softEdge rad="112500"/>
          </a:effectLst>
        </p:spPr>
      </p:pic>
      <p:sp>
        <p:nvSpPr>
          <p:cNvPr id="11" name="Номер слайда 10"/>
          <p:cNvSpPr>
            <a:spLocks noGrp="1"/>
          </p:cNvSpPr>
          <p:nvPr>
            <p:ph type="sldNum" sz="quarter" idx="12"/>
          </p:nvPr>
        </p:nvSpPr>
        <p:spPr>
          <a:xfrm>
            <a:off x="9407914" y="6492875"/>
            <a:ext cx="2743200" cy="365125"/>
          </a:xfrm>
        </p:spPr>
        <p:txBody>
          <a:bodyPr/>
          <a:lstStyle/>
          <a:p>
            <a:fld id="{2E383454-522E-4943-91B6-023101BA01B5}" type="slidenum">
              <a:rPr lang="ru-RU" smtClean="0"/>
              <a:t>56</a:t>
            </a:fld>
            <a:endParaRPr lang="ru-RU" dirty="0"/>
          </a:p>
        </p:txBody>
      </p:sp>
    </p:spTree>
    <p:extLst>
      <p:ext uri="{BB962C8B-B14F-4D97-AF65-F5344CB8AC3E}">
        <p14:creationId xmlns:p14="http://schemas.microsoft.com/office/powerpoint/2010/main" val="240204700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71189" y="958480"/>
            <a:ext cx="4663844" cy="5121084"/>
          </a:xfrm>
          <a:prstGeom prst="rect">
            <a:avLst/>
          </a:prstGeom>
        </p:spPr>
      </p:pic>
      <p:sp>
        <p:nvSpPr>
          <p:cNvPr id="2" name="object 2"/>
          <p:cNvSpPr txBox="1">
            <a:spLocks noGrp="1"/>
          </p:cNvSpPr>
          <p:nvPr>
            <p:ph type="title"/>
          </p:nvPr>
        </p:nvSpPr>
        <p:spPr>
          <a:xfrm>
            <a:off x="0" y="52855"/>
            <a:ext cx="12151114"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11" name="Прямоугольник 10"/>
          <p:cNvSpPr/>
          <p:nvPr/>
        </p:nvSpPr>
        <p:spPr>
          <a:xfrm>
            <a:off x="152400" y="3834571"/>
            <a:ext cx="4487966" cy="646331"/>
          </a:xfrm>
          <a:prstGeom prst="rect">
            <a:avLst/>
          </a:prstGeom>
        </p:spPr>
        <p:txBody>
          <a:bodyPr wrap="square">
            <a:spAutoFit/>
          </a:bodyPr>
          <a:lstStyle/>
          <a:p>
            <a:pPr algn="just"/>
            <a:r>
              <a:rPr lang="ru-RU" b="1" i="1" dirty="0">
                <a:solidFill>
                  <a:srgbClr val="000000"/>
                </a:solidFill>
                <a:latin typeface="Times New Roman" pitchFamily="18" charset="0"/>
                <a:cs typeface="Times New Roman" pitchFamily="18" charset="0"/>
              </a:rPr>
              <a:t>Цель муниципальной программы </a:t>
            </a:r>
            <a:r>
              <a:rPr lang="ru-RU" b="1" i="1" dirty="0" smtClean="0"/>
              <a:t>: </a:t>
            </a:r>
            <a:r>
              <a:rPr lang="ru-RU" dirty="0"/>
              <a:t>Улучшение  качества  жизни инвалидов</a:t>
            </a:r>
            <a:r>
              <a:rPr lang="ru-RU" b="1" i="1" dirty="0" smtClean="0"/>
              <a:t> </a:t>
            </a:r>
            <a:endParaRPr lang="ru-RU" dirty="0"/>
          </a:p>
        </p:txBody>
      </p:sp>
      <p:sp>
        <p:nvSpPr>
          <p:cNvPr id="28" name="Прямоугольник 27"/>
          <p:cNvSpPr/>
          <p:nvPr/>
        </p:nvSpPr>
        <p:spPr>
          <a:xfrm>
            <a:off x="7103588" y="3618718"/>
            <a:ext cx="4501011" cy="2308324"/>
          </a:xfrm>
          <a:prstGeom prst="rect">
            <a:avLst/>
          </a:prstGeom>
        </p:spPr>
        <p:txBody>
          <a:bodyPr wrap="square">
            <a:spAutoFit/>
          </a:bodyPr>
          <a:lstStyle/>
          <a:p>
            <a:pPr algn="just"/>
            <a:r>
              <a:rPr lang="ru-RU" sz="1600" b="1" i="1" dirty="0" smtClean="0">
                <a:solidFill>
                  <a:srgbClr val="000000"/>
                </a:solidFill>
                <a:latin typeface="Times New Roman" pitchFamily="18" charset="0"/>
                <a:cs typeface="Times New Roman" pitchFamily="18" charset="0"/>
              </a:rPr>
              <a:t>Цель </a:t>
            </a:r>
            <a:r>
              <a:rPr lang="ru-RU" sz="1600" b="1" i="1" dirty="0">
                <a:solidFill>
                  <a:srgbClr val="000000"/>
                </a:solidFill>
                <a:latin typeface="Times New Roman" pitchFamily="18" charset="0"/>
                <a:cs typeface="Times New Roman" pitchFamily="18" charset="0"/>
              </a:rPr>
              <a:t>муниципальной программы</a:t>
            </a:r>
            <a:r>
              <a:rPr lang="ru-RU" sz="1600" b="1" i="1" dirty="0" smtClean="0">
                <a:solidFill>
                  <a:srgbClr val="000000"/>
                </a:solidFill>
                <a:latin typeface="Times New Roman" pitchFamily="18" charset="0"/>
                <a:cs typeface="Times New Roman" pitchFamily="18" charset="0"/>
              </a:rPr>
              <a:t>: </a:t>
            </a:r>
            <a:r>
              <a:rPr lang="ru-RU" sz="1600" dirty="0"/>
              <a:t>построение АПК «Безопасный город» для обеспечения согласованных действий органов местного самоуправления, правоохранительных органов, служб гражданской обороны и чрезвычайных ситуаций, служб поселковой инфраструктуры по созданию благоприятной и безопасной среды проживающих на территории Угранского района Смоленской области</a:t>
            </a:r>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4316242" y="307561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19</a:t>
            </a:r>
            <a:endParaRPr lang="ru-RU" sz="1600" dirty="0"/>
          </a:p>
        </p:txBody>
      </p:sp>
      <p:sp>
        <p:nvSpPr>
          <p:cNvPr id="4" name="Прямоугольник 3"/>
          <p:cNvSpPr/>
          <p:nvPr/>
        </p:nvSpPr>
        <p:spPr>
          <a:xfrm>
            <a:off x="11190610" y="315970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20</a:t>
            </a:r>
            <a:endParaRPr lang="ru-RU" sz="1600" dirty="0"/>
          </a:p>
        </p:txBody>
      </p:sp>
      <p:sp>
        <p:nvSpPr>
          <p:cNvPr id="5" name="Прямоугольник 4"/>
          <p:cNvSpPr/>
          <p:nvPr/>
        </p:nvSpPr>
        <p:spPr>
          <a:xfrm>
            <a:off x="768190" y="1157872"/>
            <a:ext cx="4070391" cy="1754326"/>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"Доступная среда"</a:t>
            </a:r>
          </a:p>
          <a:p>
            <a:pPr marL="1270" algn="ctr"/>
            <a:endParaRPr lang="ru-RU" b="1" spc="-5" dirty="0" smtClean="0">
              <a:solidFill>
                <a:srgbClr val="FFFFFF"/>
              </a:solidFill>
              <a:cs typeface="Calibri"/>
            </a:endParaRPr>
          </a:p>
          <a:p>
            <a:pPr marL="1270" algn="ctr"/>
            <a:r>
              <a:rPr lang="ru-RU" b="1" spc="-5" dirty="0" smtClean="0">
                <a:solidFill>
                  <a:srgbClr val="FFFFFF"/>
                </a:solidFill>
                <a:cs typeface="Calibri"/>
              </a:rPr>
              <a:t>50,0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br>
              <a:rPr lang="ru-RU" b="1" dirty="0">
                <a:solidFill>
                  <a:srgbClr val="FFFFFF"/>
                </a:solidFill>
                <a:cs typeface="Calibri"/>
              </a:rPr>
            </a:br>
            <a:r>
              <a:rPr lang="ru-RU" b="1" dirty="0" smtClean="0">
                <a:solidFill>
                  <a:srgbClr val="FFFFFF"/>
                </a:solidFill>
                <a:cs typeface="Calibri"/>
              </a:rPr>
              <a:t>50,0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rgbClr val="FFFFFF"/>
                </a:solidFill>
                <a:cs typeface="Calibri"/>
              </a:rPr>
              <a:t>50,0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sp>
        <p:nvSpPr>
          <p:cNvPr id="6" name="Прямоугольник 5"/>
          <p:cNvSpPr/>
          <p:nvPr/>
        </p:nvSpPr>
        <p:spPr>
          <a:xfrm>
            <a:off x="7016580" y="992405"/>
            <a:ext cx="4563880" cy="2557623"/>
          </a:xfrm>
          <a:prstGeom prst="rect">
            <a:avLst/>
          </a:prstGeom>
        </p:spPr>
        <p:txBody>
          <a:bodyPr wrap="square">
            <a:spAutoFit/>
          </a:bodyPr>
          <a:lstStyle/>
          <a:p>
            <a:pPr lvl="0" algn="ctr" eaLnBrk="0" fontAlgn="base" hangingPunct="0">
              <a:spcBef>
                <a:spcPts val="1200"/>
              </a:spcBef>
              <a:spcAft>
                <a:spcPct val="0"/>
              </a:spcAft>
              <a:buClr>
                <a:srgbClr val="838995"/>
              </a:buClr>
            </a:pPr>
            <a:r>
              <a:rPr lang="ru-RU" b="1" dirty="0">
                <a:solidFill>
                  <a:schemeClr val="bg1"/>
                </a:solidFill>
                <a:latin typeface="Times New Roman" pitchFamily="18" charset="0"/>
                <a:cs typeface="Tahoma" pitchFamily="34" charset="0"/>
              </a:rPr>
              <a:t>Муниципальная программа "Построение (развитие) аппаратно-программного комплекса "Безопасный город" на территории муниципального образования "Угранский район" Смоленской области"</a:t>
            </a:r>
          </a:p>
          <a:p>
            <a:pPr lvl="0" algn="ctr" fontAlgn="base">
              <a:spcBef>
                <a:spcPct val="20000"/>
              </a:spcBef>
              <a:spcAft>
                <a:spcPct val="0"/>
              </a:spcAft>
              <a:buClr>
                <a:schemeClr val="hlink"/>
              </a:buClr>
              <a:buSzPct val="70000"/>
            </a:pPr>
            <a:endParaRPr lang="ru-RU" sz="8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smtClean="0">
                <a:solidFill>
                  <a:schemeClr val="bg1"/>
                </a:solidFill>
                <a:latin typeface="Times New Roman" pitchFamily="18" charset="0"/>
                <a:cs typeface="Times New Roman" pitchFamily="18" charset="0"/>
              </a:rPr>
              <a:t>64,0</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64,0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64,0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1973565"/>
            <a:ext cx="1413716" cy="1357867"/>
          </a:xfrm>
          <a:prstGeom prst="rect">
            <a:avLst/>
          </a:prstGeom>
          <a:ln>
            <a:noFill/>
          </a:ln>
          <a:effectLst>
            <a:softEdge rad="112500"/>
          </a:effectLst>
        </p:spPr>
      </p:pic>
      <p:pic>
        <p:nvPicPr>
          <p:cNvPr id="14" name="Рисунок 13"/>
          <p:cNvPicPr>
            <a:picLocks noChangeAspect="1"/>
          </p:cNvPicPr>
          <p:nvPr/>
        </p:nvPicPr>
        <p:blipFill rotWithShape="1">
          <a:blip r:embed="rId6" cstate="print">
            <a:extLst>
              <a:ext uri="{28A0092B-C50C-407E-A947-70E740481C1C}">
                <a14:useLocalDpi xmlns:a14="http://schemas.microsoft.com/office/drawing/2010/main" val="0"/>
              </a:ext>
            </a:extLst>
          </a:blip>
          <a:srcRect l="13031" t="11111" r="10977" b="17223"/>
          <a:stretch/>
        </p:blipFill>
        <p:spPr>
          <a:xfrm>
            <a:off x="6993018" y="2375760"/>
            <a:ext cx="943743" cy="1087132"/>
          </a:xfrm>
          <a:prstGeom prst="rect">
            <a:avLst/>
          </a:prstGeom>
          <a:ln>
            <a:noFill/>
          </a:ln>
          <a:effectLst>
            <a:softEdge rad="112500"/>
          </a:effectLst>
        </p:spPr>
      </p:pic>
      <p:sp>
        <p:nvSpPr>
          <p:cNvPr id="15" name="Номер слайда 14"/>
          <p:cNvSpPr>
            <a:spLocks noGrp="1"/>
          </p:cNvSpPr>
          <p:nvPr>
            <p:ph type="sldNum" sz="quarter" idx="12"/>
          </p:nvPr>
        </p:nvSpPr>
        <p:spPr>
          <a:xfrm>
            <a:off x="9448799" y="6492875"/>
            <a:ext cx="2743200" cy="365125"/>
          </a:xfrm>
        </p:spPr>
        <p:txBody>
          <a:bodyPr/>
          <a:lstStyle/>
          <a:p>
            <a:fld id="{2E383454-522E-4943-91B6-023101BA01B5}" type="slidenum">
              <a:rPr lang="ru-RU" smtClean="0"/>
              <a:t>57</a:t>
            </a:fld>
            <a:endParaRPr lang="ru-RU" dirty="0"/>
          </a:p>
        </p:txBody>
      </p:sp>
    </p:spTree>
    <p:extLst>
      <p:ext uri="{BB962C8B-B14F-4D97-AF65-F5344CB8AC3E}">
        <p14:creationId xmlns:p14="http://schemas.microsoft.com/office/powerpoint/2010/main" val="408324225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52855"/>
            <a:ext cx="12181848"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11" name="Прямоугольник 10"/>
          <p:cNvSpPr/>
          <p:nvPr/>
        </p:nvSpPr>
        <p:spPr>
          <a:xfrm>
            <a:off x="152402" y="3561629"/>
            <a:ext cx="4642578" cy="3108543"/>
          </a:xfrm>
          <a:prstGeom prst="rect">
            <a:avLst/>
          </a:prstGeom>
        </p:spPr>
        <p:txBody>
          <a:bodyPr wrap="square">
            <a:spAutoFit/>
          </a:bodyPr>
          <a:lstStyle/>
          <a:p>
            <a:pPr algn="just"/>
            <a:r>
              <a:rPr lang="ru-RU" b="1" i="1" dirty="0">
                <a:solidFill>
                  <a:srgbClr val="000000"/>
                </a:solidFill>
                <a:latin typeface="Times New Roman" pitchFamily="18" charset="0"/>
                <a:cs typeface="Times New Roman" pitchFamily="18" charset="0"/>
              </a:rPr>
              <a:t>Цель муниципальной программы </a:t>
            </a:r>
            <a:r>
              <a:rPr lang="ru-RU" b="1" i="1" dirty="0" smtClean="0">
                <a:solidFill>
                  <a:srgbClr val="000000"/>
                </a:solidFill>
                <a:latin typeface="Times New Roman" pitchFamily="18" charset="0"/>
                <a:cs typeface="Times New Roman" pitchFamily="18" charset="0"/>
              </a:rPr>
              <a:t>: </a:t>
            </a:r>
            <a:r>
              <a:rPr lang="ru-RU" sz="1600" dirty="0" smtClean="0"/>
              <a:t>Обеспечение </a:t>
            </a:r>
            <a:r>
              <a:rPr lang="ru-RU" sz="1600" dirty="0"/>
              <a:t>устойчивого развития территории муниципального образования «Угранский район» Смоленской области на основании своевременной  актуализации Схем территориального планирования района, сельских поселений,  муниципальных нормативов градостроительного проектирования, подготовка документов территориального планирования, градостроительного зонирования сельских поселений  Угранского района Смоленской области</a:t>
            </a:r>
            <a:r>
              <a:rPr lang="ru-RU" sz="1600" i="1" dirty="0"/>
              <a:t> </a:t>
            </a:r>
            <a:r>
              <a:rPr lang="ru-RU" sz="1600" b="1" i="1" dirty="0" smtClean="0"/>
              <a:t> </a:t>
            </a:r>
            <a:endParaRPr lang="ru-RU" sz="1600" dirty="0"/>
          </a:p>
        </p:txBody>
      </p:sp>
      <p:sp>
        <p:nvSpPr>
          <p:cNvPr id="28" name="Прямоугольник 27"/>
          <p:cNvSpPr/>
          <p:nvPr/>
        </p:nvSpPr>
        <p:spPr>
          <a:xfrm>
            <a:off x="7103588" y="3618718"/>
            <a:ext cx="4501011" cy="1815882"/>
          </a:xfrm>
          <a:prstGeom prst="rect">
            <a:avLst/>
          </a:prstGeom>
        </p:spPr>
        <p:txBody>
          <a:bodyPr wrap="square">
            <a:spAutoFit/>
          </a:bodyPr>
          <a:lstStyle/>
          <a:p>
            <a:pPr algn="just"/>
            <a:r>
              <a:rPr lang="ru-RU" sz="1600" b="1" i="1" dirty="0" smtClean="0">
                <a:solidFill>
                  <a:srgbClr val="000000"/>
                </a:solidFill>
                <a:latin typeface="Times New Roman" pitchFamily="18" charset="0"/>
                <a:cs typeface="Times New Roman" pitchFamily="18" charset="0"/>
              </a:rPr>
              <a:t>Цель </a:t>
            </a:r>
            <a:r>
              <a:rPr lang="ru-RU" sz="1600" b="1" i="1" dirty="0">
                <a:solidFill>
                  <a:srgbClr val="000000"/>
                </a:solidFill>
                <a:latin typeface="Times New Roman" pitchFamily="18" charset="0"/>
                <a:cs typeface="Times New Roman" pitchFamily="18" charset="0"/>
              </a:rPr>
              <a:t>муниципальной программы</a:t>
            </a:r>
            <a:r>
              <a:rPr lang="ru-RU" sz="1600" b="1" i="1" dirty="0" smtClean="0">
                <a:solidFill>
                  <a:srgbClr val="000000"/>
                </a:solidFill>
                <a:latin typeface="Times New Roman" pitchFamily="18" charset="0"/>
                <a:cs typeface="Times New Roman" pitchFamily="18" charset="0"/>
              </a:rPr>
              <a:t>: </a:t>
            </a:r>
          </a:p>
          <a:p>
            <a:pPr algn="just"/>
            <a:r>
              <a:rPr lang="ru-RU" sz="1600" dirty="0" smtClean="0"/>
              <a:t>Увеличение </a:t>
            </a:r>
            <a:r>
              <a:rPr lang="ru-RU" sz="1600" dirty="0"/>
              <a:t>поступлений денежных средств в доходную часть бюджета МО «Угранский район» Смоленской области на основе эффективного управления муниципальным имуществом муниципального образования «Угранский район» Смоленской области</a:t>
            </a:r>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7060852" y="4355344"/>
            <a:ext cx="4765936" cy="307777"/>
          </a:xfrm>
          <a:prstGeom prst="rect">
            <a:avLst/>
          </a:prstGeom>
        </p:spPr>
        <p:txBody>
          <a:bodyPr wrap="square">
            <a:spAutoFit/>
          </a:bodyPr>
          <a:lstStyle/>
          <a:p>
            <a:pPr>
              <a:spcBef>
                <a:spcPct val="50000"/>
              </a:spcBef>
            </a:pPr>
            <a:endParaRPr lang="ru-RU" sz="1400" i="1" dirty="0">
              <a:solidFill>
                <a:srgbClr val="000000"/>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4359437" y="309265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21</a:t>
            </a:r>
            <a:endParaRPr lang="ru-RU" sz="1600" dirty="0"/>
          </a:p>
        </p:txBody>
      </p:sp>
      <p:sp>
        <p:nvSpPr>
          <p:cNvPr id="5" name="Прямоугольник 4"/>
          <p:cNvSpPr/>
          <p:nvPr/>
        </p:nvSpPr>
        <p:spPr>
          <a:xfrm>
            <a:off x="11151635" y="3180468"/>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22</a:t>
            </a:r>
            <a:endParaRPr lang="ru-RU" sz="1600" dirty="0"/>
          </a:p>
        </p:txBody>
      </p:sp>
      <p:sp>
        <p:nvSpPr>
          <p:cNvPr id="6" name="Прямоугольник 5"/>
          <p:cNvSpPr/>
          <p:nvPr/>
        </p:nvSpPr>
        <p:spPr>
          <a:xfrm>
            <a:off x="51538" y="899558"/>
            <a:ext cx="4787043" cy="2622256"/>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"Создание условий для осуществления градостроительной деятельности на территории муниципального образования "Угранский район" Смоленской области"</a:t>
            </a:r>
          </a:p>
          <a:p>
            <a:pPr lvl="0" algn="ctr" fontAlgn="base">
              <a:spcBef>
                <a:spcPct val="20000"/>
              </a:spcBef>
              <a:spcAft>
                <a:spcPct val="0"/>
              </a:spcAft>
              <a:buClr>
                <a:schemeClr val="hlink"/>
              </a:buClr>
              <a:buSzPct val="70000"/>
            </a:pPr>
            <a:endParaRPr lang="ru-RU" sz="14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smtClean="0">
                <a:solidFill>
                  <a:schemeClr val="bg1"/>
                </a:solidFill>
                <a:latin typeface="Times New Roman" pitchFamily="18" charset="0"/>
                <a:cs typeface="Times New Roman" pitchFamily="18" charset="0"/>
              </a:rPr>
              <a:t>                  10,0</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smtClean="0">
                <a:solidFill>
                  <a:schemeClr val="bg1"/>
                </a:solidFill>
                <a:latin typeface="Times New Roman" pitchFamily="18" charset="0"/>
                <a:cs typeface="Times New Roman" pitchFamily="18" charset="0"/>
              </a:rPr>
              <a:t>                 10,0</a:t>
            </a:r>
            <a:r>
              <a:rPr lang="ru-RU" b="1"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smtClean="0">
                <a:solidFill>
                  <a:srgbClr val="FFFFFF"/>
                </a:solidFill>
                <a:cs typeface="Calibri"/>
              </a:rPr>
              <a:t>                  </a:t>
            </a:r>
            <a:r>
              <a:rPr lang="ru-RU" b="1" dirty="0" smtClean="0">
                <a:solidFill>
                  <a:schemeClr val="bg1"/>
                </a:solidFill>
                <a:latin typeface="Times New Roman" pitchFamily="18" charset="0"/>
                <a:cs typeface="Times New Roman" pitchFamily="18" charset="0"/>
              </a:rPr>
              <a:t>10,0</a:t>
            </a:r>
            <a:r>
              <a:rPr lang="ru-RU" b="1"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sp>
        <p:nvSpPr>
          <p:cNvPr id="7" name="Прямоугольник 6"/>
          <p:cNvSpPr/>
          <p:nvPr/>
        </p:nvSpPr>
        <p:spPr>
          <a:xfrm>
            <a:off x="7076301" y="899558"/>
            <a:ext cx="4571899" cy="2622256"/>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"Повышение эффективности управления муниципальным имуществом муниципального образования "Угранский район" Смоленской области"</a:t>
            </a:r>
          </a:p>
          <a:p>
            <a:pPr lvl="0" algn="ctr" fontAlgn="base">
              <a:spcBef>
                <a:spcPct val="20000"/>
              </a:spcBef>
              <a:spcAft>
                <a:spcPct val="0"/>
              </a:spcAft>
              <a:buClr>
                <a:schemeClr val="hlink"/>
              </a:buClr>
              <a:buSzPct val="70000"/>
            </a:pPr>
            <a:endParaRPr lang="ru-RU" sz="11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smtClean="0">
                <a:solidFill>
                  <a:schemeClr val="bg1"/>
                </a:solidFill>
                <a:latin typeface="Times New Roman" pitchFamily="18" charset="0"/>
                <a:cs typeface="Times New Roman" pitchFamily="18" charset="0"/>
              </a:rPr>
              <a:t>  2</a:t>
            </a:r>
            <a:r>
              <a:rPr lang="en-US" b="1" dirty="0" smtClean="0">
                <a:solidFill>
                  <a:schemeClr val="bg1"/>
                </a:solidFill>
                <a:latin typeface="Times New Roman" pitchFamily="18" charset="0"/>
                <a:cs typeface="Times New Roman" pitchFamily="18" charset="0"/>
              </a:rPr>
              <a:t>649,2</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379,5</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379,5</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3644" y="2234275"/>
            <a:ext cx="1424655" cy="1196930"/>
          </a:xfrm>
          <a:prstGeom prst="rect">
            <a:avLst/>
          </a:prstGeom>
          <a:ln>
            <a:noFill/>
          </a:ln>
          <a:effectLst>
            <a:softEdge rad="112500"/>
          </a:effectLst>
        </p:spPr>
      </p:pic>
      <p:pic>
        <p:nvPicPr>
          <p:cNvPr id="14" name="Рисунок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27957" y="2153629"/>
            <a:ext cx="1125443" cy="1358222"/>
          </a:xfrm>
          <a:prstGeom prst="rect">
            <a:avLst/>
          </a:prstGeom>
          <a:ln>
            <a:noFill/>
          </a:ln>
          <a:effectLst>
            <a:softEdge rad="112500"/>
          </a:effectLst>
        </p:spPr>
      </p:pic>
      <p:sp>
        <p:nvSpPr>
          <p:cNvPr id="15" name="Номер слайда 14"/>
          <p:cNvSpPr>
            <a:spLocks noGrp="1"/>
          </p:cNvSpPr>
          <p:nvPr>
            <p:ph type="sldNum" sz="quarter" idx="12"/>
          </p:nvPr>
        </p:nvSpPr>
        <p:spPr/>
        <p:txBody>
          <a:bodyPr/>
          <a:lstStyle/>
          <a:p>
            <a:fld id="{2E383454-522E-4943-91B6-023101BA01B5}" type="slidenum">
              <a:rPr lang="ru-RU" smtClean="0"/>
              <a:t>58</a:t>
            </a:fld>
            <a:endParaRPr lang="ru-RU"/>
          </a:p>
        </p:txBody>
      </p:sp>
    </p:spTree>
    <p:extLst>
      <p:ext uri="{BB962C8B-B14F-4D97-AF65-F5344CB8AC3E}">
        <p14:creationId xmlns:p14="http://schemas.microsoft.com/office/powerpoint/2010/main" val="17395242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15922"/>
            <a:ext cx="12137010" cy="751488"/>
          </a:xfrm>
          <a:prstGeom prst="rect">
            <a:avLst/>
          </a:prstGeom>
        </p:spPr>
        <p:txBody>
          <a:bodyPr vert="horz" wrap="square" lIns="0" tIns="12700" rIns="0" bIns="0" rtlCol="0">
            <a:spAutoFit/>
          </a:bodyPr>
          <a:lstStyle/>
          <a:p>
            <a:pPr marL="12700" algn="ctr">
              <a:lnSpc>
                <a:spcPct val="100000"/>
              </a:lnSpc>
              <a:spcBef>
                <a:spcPts val="100"/>
              </a:spcBef>
            </a:pPr>
            <a:r>
              <a:rPr lang="ru-RU" sz="2400" b="1" i="1" dirty="0">
                <a:latin typeface="+mn-lt"/>
                <a:cs typeface="Times New Roman" pitchFamily="18" charset="0"/>
              </a:rPr>
              <a:t>Программная структура расходов  районного бюджета на </a:t>
            </a:r>
            <a:r>
              <a:rPr lang="ru-RU" sz="2400" b="1" i="1" dirty="0" smtClean="0">
                <a:latin typeface="+mn-lt"/>
                <a:cs typeface="Times New Roman" pitchFamily="18" charset="0"/>
              </a:rPr>
              <a:t>2024 </a:t>
            </a:r>
            <a:r>
              <a:rPr lang="ru-RU" sz="2400" b="1" i="1" dirty="0">
                <a:latin typeface="+mn-lt"/>
                <a:cs typeface="Times New Roman" pitchFamily="18" charset="0"/>
              </a:rPr>
              <a:t>год и плановый период </a:t>
            </a:r>
            <a:r>
              <a:rPr lang="ru-RU" sz="2400" b="1" i="1" dirty="0" smtClean="0">
                <a:latin typeface="+mn-lt"/>
                <a:cs typeface="Times New Roman" pitchFamily="18" charset="0"/>
              </a:rPr>
              <a:t>2025 </a:t>
            </a:r>
            <a:r>
              <a:rPr lang="ru-RU" sz="2400" b="1" i="1" dirty="0">
                <a:latin typeface="+mn-lt"/>
                <a:cs typeface="Times New Roman" pitchFamily="18" charset="0"/>
              </a:rPr>
              <a:t>и </a:t>
            </a:r>
            <a:r>
              <a:rPr lang="ru-RU" sz="2400" b="1" i="1" dirty="0" smtClean="0">
                <a:latin typeface="+mn-lt"/>
                <a:cs typeface="Times New Roman" pitchFamily="18" charset="0"/>
              </a:rPr>
              <a:t>2026 </a:t>
            </a:r>
            <a:r>
              <a:rPr lang="ru-RU" sz="2400" b="1" i="1" dirty="0">
                <a:latin typeface="+mn-lt"/>
                <a:cs typeface="Times New Roman" pitchFamily="18" charset="0"/>
              </a:rPr>
              <a:t>г (в </a:t>
            </a:r>
            <a:r>
              <a:rPr lang="ru-RU" sz="2400" b="1" i="1" dirty="0" err="1">
                <a:latin typeface="+mn-lt"/>
                <a:cs typeface="Times New Roman" pitchFamily="18" charset="0"/>
              </a:rPr>
              <a:t>тыс.руб</a:t>
            </a:r>
            <a:r>
              <a:rPr lang="ru-RU" sz="2400" b="1" i="1" dirty="0">
                <a:latin typeface="+mn-lt"/>
                <a:cs typeface="Times New Roman" pitchFamily="18" charset="0"/>
              </a:rPr>
              <a:t>.)</a:t>
            </a:r>
            <a:endParaRPr sz="2400" spc="-5"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11" name="Прямоугольник 10"/>
          <p:cNvSpPr/>
          <p:nvPr/>
        </p:nvSpPr>
        <p:spPr>
          <a:xfrm>
            <a:off x="152400" y="3618718"/>
            <a:ext cx="4590541" cy="2554545"/>
          </a:xfrm>
          <a:prstGeom prst="rect">
            <a:avLst/>
          </a:prstGeom>
        </p:spPr>
        <p:txBody>
          <a:bodyPr wrap="square">
            <a:spAutoFit/>
          </a:bodyPr>
          <a:lstStyle/>
          <a:p>
            <a:pPr algn="just"/>
            <a:r>
              <a:rPr lang="ru-RU" b="1" i="1" dirty="0">
                <a:solidFill>
                  <a:srgbClr val="000000"/>
                </a:solidFill>
                <a:latin typeface="Times New Roman" pitchFamily="18" charset="0"/>
                <a:cs typeface="Times New Roman" pitchFamily="18" charset="0"/>
              </a:rPr>
              <a:t>Цель муниципальной программы: </a:t>
            </a:r>
            <a:endParaRPr lang="ru-RU" b="1" i="1" dirty="0" smtClean="0">
              <a:solidFill>
                <a:srgbClr val="000000"/>
              </a:solidFill>
              <a:latin typeface="Times New Roman" pitchFamily="18" charset="0"/>
              <a:cs typeface="Times New Roman" pitchFamily="18" charset="0"/>
            </a:endParaRPr>
          </a:p>
          <a:p>
            <a:pPr algn="just"/>
            <a:r>
              <a:rPr lang="ru-RU" sz="1600" dirty="0" smtClean="0"/>
              <a:t>-</a:t>
            </a:r>
            <a:r>
              <a:rPr lang="ru-RU" sz="1600" dirty="0"/>
              <a:t> </a:t>
            </a:r>
            <a:r>
              <a:rPr lang="ru-RU" sz="1400" dirty="0"/>
              <a:t>формирование информационного пространства на территории </a:t>
            </a:r>
            <a:r>
              <a:rPr lang="ru-RU" sz="1400" dirty="0" smtClean="0"/>
              <a:t>муниципального</a:t>
            </a:r>
          </a:p>
          <a:p>
            <a:pPr algn="just"/>
            <a:r>
              <a:rPr lang="ru-RU" sz="1400" dirty="0" smtClean="0"/>
              <a:t> </a:t>
            </a:r>
            <a:r>
              <a:rPr lang="ru-RU" sz="1400" dirty="0"/>
              <a:t>образования «Угранский район» Смоленской области с учетом повышения эффективности муниципального управления, развития экономики и социальной сферы, потребностей граждан муниципального образования в получении качественных и достоверных сведений;</a:t>
            </a:r>
          </a:p>
          <a:p>
            <a:pPr algn="just"/>
            <a:r>
              <a:rPr lang="ru-RU" sz="1400" dirty="0"/>
              <a:t>- развитие информационной и коммуникационной инфраструктуры, обеспечение ее надежного функционирования </a:t>
            </a:r>
            <a:r>
              <a:rPr lang="ru-RU" sz="1400" b="1" i="1" dirty="0" smtClean="0"/>
              <a:t> </a:t>
            </a:r>
            <a:endParaRPr lang="ru-RU" sz="1400" dirty="0"/>
          </a:p>
        </p:txBody>
      </p:sp>
      <p:sp>
        <p:nvSpPr>
          <p:cNvPr id="28" name="Прямоугольник 27"/>
          <p:cNvSpPr/>
          <p:nvPr/>
        </p:nvSpPr>
        <p:spPr>
          <a:xfrm>
            <a:off x="7103588" y="3698989"/>
            <a:ext cx="4501011" cy="1200329"/>
          </a:xfrm>
          <a:prstGeom prst="rect">
            <a:avLst/>
          </a:prstGeom>
        </p:spPr>
        <p:txBody>
          <a:bodyPr wrap="square">
            <a:spAutoFit/>
          </a:bodyPr>
          <a:lstStyle/>
          <a:p>
            <a:pPr algn="just"/>
            <a:r>
              <a:rPr lang="ru-RU" sz="1600" b="1" i="1" dirty="0" smtClean="0">
                <a:solidFill>
                  <a:srgbClr val="000000"/>
                </a:solidFill>
                <a:latin typeface="Times New Roman" pitchFamily="18" charset="0"/>
                <a:cs typeface="Times New Roman" pitchFamily="18" charset="0"/>
              </a:rPr>
              <a:t>Цель </a:t>
            </a:r>
            <a:r>
              <a:rPr lang="ru-RU" sz="1600" b="1" i="1" dirty="0">
                <a:solidFill>
                  <a:srgbClr val="000000"/>
                </a:solidFill>
                <a:latin typeface="Times New Roman" pitchFamily="18" charset="0"/>
                <a:cs typeface="Times New Roman" pitchFamily="18" charset="0"/>
              </a:rPr>
              <a:t>муниципальной программы</a:t>
            </a:r>
            <a:r>
              <a:rPr lang="ru-RU" sz="1600" b="1" i="1" dirty="0" smtClean="0">
                <a:solidFill>
                  <a:srgbClr val="000000"/>
                </a:solidFill>
                <a:latin typeface="Times New Roman" pitchFamily="18" charset="0"/>
                <a:cs typeface="Times New Roman" pitchFamily="18" charset="0"/>
              </a:rPr>
              <a:t>: </a:t>
            </a:r>
          </a:p>
          <a:p>
            <a:pPr algn="just"/>
            <a:r>
              <a:rPr lang="ru-RU" sz="1400" dirty="0" smtClean="0"/>
              <a:t>вовлечение </a:t>
            </a:r>
            <a:r>
              <a:rPr lang="ru-RU" sz="1400" dirty="0"/>
              <a:t>в добровольческую (волонтерскую) деятельность граждан всех возрастов, проживающих на территории муниципального образования «Угранский район» Смоленской области</a:t>
            </a:r>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7060852" y="4355344"/>
            <a:ext cx="4765936" cy="307777"/>
          </a:xfrm>
          <a:prstGeom prst="rect">
            <a:avLst/>
          </a:prstGeom>
        </p:spPr>
        <p:txBody>
          <a:bodyPr wrap="square">
            <a:spAutoFit/>
          </a:bodyPr>
          <a:lstStyle/>
          <a:p>
            <a:pPr>
              <a:spcBef>
                <a:spcPct val="50000"/>
              </a:spcBef>
            </a:pPr>
            <a:endParaRPr lang="ru-RU" sz="1400" i="1" dirty="0">
              <a:solidFill>
                <a:srgbClr val="000000"/>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4265863" y="2966337"/>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24</a:t>
            </a:r>
            <a:endParaRPr lang="ru-RU" sz="1600" dirty="0"/>
          </a:p>
        </p:txBody>
      </p:sp>
      <p:sp>
        <p:nvSpPr>
          <p:cNvPr id="5" name="Прямоугольник 4"/>
          <p:cNvSpPr/>
          <p:nvPr/>
        </p:nvSpPr>
        <p:spPr>
          <a:xfrm>
            <a:off x="11151635" y="307202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25</a:t>
            </a:r>
            <a:endParaRPr lang="ru-RU" sz="1600" dirty="0"/>
          </a:p>
        </p:txBody>
      </p:sp>
      <p:sp>
        <p:nvSpPr>
          <p:cNvPr id="6" name="Прямоугольник 5"/>
          <p:cNvSpPr/>
          <p:nvPr/>
        </p:nvSpPr>
        <p:spPr>
          <a:xfrm>
            <a:off x="0" y="1038057"/>
            <a:ext cx="4791976" cy="2345257"/>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"Информатизация Администрации муниципального образования "Угранский район" Смоленской области"</a:t>
            </a:r>
          </a:p>
          <a:p>
            <a:pPr lvl="0" algn="ctr" fontAlgn="base">
              <a:spcBef>
                <a:spcPct val="20000"/>
              </a:spcBef>
              <a:spcAft>
                <a:spcPct val="0"/>
              </a:spcAft>
              <a:buClr>
                <a:schemeClr val="hlink"/>
              </a:buClr>
              <a:buSzPct val="70000"/>
            </a:pPr>
            <a:endParaRPr lang="ru-RU" sz="14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386,5</a:t>
            </a:r>
            <a:r>
              <a:rPr lang="ru-RU" dirty="0">
                <a:solidFill>
                  <a:schemeClr val="bg1"/>
                </a:solidFill>
                <a:latin typeface="Times New Roman" pitchFamily="18" charset="0"/>
                <a:cs typeface="Times New Roman" pitchFamily="18" charset="0"/>
              </a:rPr>
              <a:t> </a:t>
            </a:r>
            <a:r>
              <a:rPr lang="ru-RU" b="1" spc="-5"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386,5</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386,5</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sp>
        <p:nvSpPr>
          <p:cNvPr id="7" name="Прямоугольник 6"/>
          <p:cNvSpPr/>
          <p:nvPr/>
        </p:nvSpPr>
        <p:spPr>
          <a:xfrm>
            <a:off x="7156492" y="996462"/>
            <a:ext cx="4396067" cy="2511457"/>
          </a:xfrm>
          <a:prstGeom prst="rect">
            <a:avLst/>
          </a:prstGeom>
        </p:spPr>
        <p:txBody>
          <a:bodyPr wrap="square">
            <a:spAutoFit/>
          </a:bodyPr>
          <a:lstStyle/>
          <a:p>
            <a:pPr lvl="0" algn="ctr" eaLnBrk="0" fontAlgn="base" hangingPunct="0">
              <a:spcBef>
                <a:spcPts val="1200"/>
              </a:spcBef>
              <a:spcAft>
                <a:spcPct val="0"/>
              </a:spcAft>
              <a:buClr>
                <a:srgbClr val="838995"/>
              </a:buClr>
            </a:pPr>
            <a:r>
              <a:rPr lang="ru-RU" b="1" dirty="0">
                <a:solidFill>
                  <a:schemeClr val="bg1"/>
                </a:solidFill>
                <a:latin typeface="Times New Roman" pitchFamily="18" charset="0"/>
                <a:cs typeface="Tahoma" pitchFamily="34" charset="0"/>
              </a:rPr>
              <a:t>Муниципальная программа "Развитие добровольчества (</a:t>
            </a:r>
            <a:r>
              <a:rPr lang="ru-RU" b="1" dirty="0" err="1">
                <a:solidFill>
                  <a:schemeClr val="bg1"/>
                </a:solidFill>
                <a:latin typeface="Times New Roman" pitchFamily="18" charset="0"/>
                <a:cs typeface="Tahoma" pitchFamily="34" charset="0"/>
              </a:rPr>
              <a:t>волонтерства</a:t>
            </a:r>
            <a:r>
              <a:rPr lang="ru-RU" b="1" dirty="0">
                <a:solidFill>
                  <a:schemeClr val="bg1"/>
                </a:solidFill>
                <a:latin typeface="Times New Roman" pitchFamily="18" charset="0"/>
                <a:cs typeface="Tahoma" pitchFamily="34" charset="0"/>
              </a:rPr>
              <a:t>) в муниципальном образовании "Угранский район" Смоленской области"</a:t>
            </a:r>
          </a:p>
          <a:p>
            <a:pPr lvl="0" algn="ctr" fontAlgn="base">
              <a:spcBef>
                <a:spcPct val="20000"/>
              </a:spcBef>
              <a:spcAft>
                <a:spcPct val="0"/>
              </a:spcAft>
              <a:buClr>
                <a:schemeClr val="hlink"/>
              </a:buClr>
              <a:buSzPct val="70000"/>
            </a:pPr>
            <a:endParaRPr lang="ru-RU" sz="4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5,0</a:t>
            </a:r>
            <a:r>
              <a:rPr lang="ru-RU" dirty="0">
                <a:solidFill>
                  <a:schemeClr val="bg1"/>
                </a:solidFill>
                <a:latin typeface="Times New Roman" pitchFamily="18" charset="0"/>
                <a:cs typeface="Times New Roman" pitchFamily="18" charset="0"/>
              </a:rPr>
              <a:t> </a:t>
            </a:r>
            <a:r>
              <a:rPr lang="ru-RU" b="1" spc="-5"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5,0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5,0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pic>
        <p:nvPicPr>
          <p:cNvPr id="10" name="Рисунок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4356" y="2077231"/>
            <a:ext cx="1247095" cy="1385661"/>
          </a:xfrm>
          <a:prstGeom prst="rect">
            <a:avLst/>
          </a:prstGeom>
          <a:ln>
            <a:noFill/>
          </a:ln>
          <a:effectLst>
            <a:softEdge rad="112500"/>
          </a:effectLst>
        </p:spPr>
      </p:pic>
      <p:sp>
        <p:nvSpPr>
          <p:cNvPr id="14" name="Номер слайда 13"/>
          <p:cNvSpPr>
            <a:spLocks noGrp="1"/>
          </p:cNvSpPr>
          <p:nvPr>
            <p:ph type="sldNum" sz="quarter" idx="12"/>
          </p:nvPr>
        </p:nvSpPr>
        <p:spPr>
          <a:xfrm>
            <a:off x="9498830" y="6487124"/>
            <a:ext cx="2743200" cy="365125"/>
          </a:xfrm>
        </p:spPr>
        <p:txBody>
          <a:bodyPr/>
          <a:lstStyle/>
          <a:p>
            <a:fld id="{2E383454-522E-4943-91B6-023101BA01B5}" type="slidenum">
              <a:rPr lang="ru-RU" smtClean="0"/>
              <a:t>59</a:t>
            </a:fld>
            <a:endParaRPr lang="ru-RU" dirty="0"/>
          </a:p>
        </p:txBody>
      </p:sp>
    </p:spTree>
    <p:extLst>
      <p:ext uri="{BB962C8B-B14F-4D97-AF65-F5344CB8AC3E}">
        <p14:creationId xmlns:p14="http://schemas.microsoft.com/office/powerpoint/2010/main" val="41269039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1999" cy="795205"/>
          </a:xfrm>
          <a:prstGeom prst="rect">
            <a:avLst/>
          </a:prstGeom>
          <a:blipFill>
            <a:blip r:embed="rId3"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77002" y="0"/>
            <a:ext cx="12114997" cy="1460500"/>
          </a:xfrm>
          <a:prstGeom prst="rect">
            <a:avLst/>
          </a:prstGeom>
        </p:spPr>
        <p:txBody>
          <a:bodyPr vert="horz" wrap="square" lIns="0" tIns="94615" rIns="0" bIns="0" rtlCol="0">
            <a:spAutoFit/>
          </a:bodyPr>
          <a:lstStyle/>
          <a:p>
            <a:pPr marL="12700">
              <a:lnSpc>
                <a:spcPct val="100000"/>
              </a:lnSpc>
              <a:spcBef>
                <a:spcPts val="745"/>
              </a:spcBef>
            </a:pPr>
            <a:r>
              <a:rPr sz="5000" spc="-5" dirty="0"/>
              <a:t>Глоссарий</a:t>
            </a:r>
            <a:endParaRPr sz="5000" dirty="0"/>
          </a:p>
          <a:p>
            <a:pPr marL="2839085">
              <a:lnSpc>
                <a:spcPct val="100000"/>
              </a:lnSpc>
              <a:spcBef>
                <a:spcPts val="450"/>
              </a:spcBef>
            </a:pPr>
            <a:r>
              <a:rPr sz="3500" dirty="0"/>
              <a:t>Дефицит и</a:t>
            </a:r>
            <a:r>
              <a:rPr sz="3500" spc="-90" dirty="0"/>
              <a:t> </a:t>
            </a:r>
            <a:r>
              <a:rPr sz="3500" spc="-5" dirty="0"/>
              <a:t>профицит</a:t>
            </a:r>
            <a:endParaRPr sz="3500" dirty="0"/>
          </a:p>
        </p:txBody>
      </p:sp>
      <p:sp>
        <p:nvSpPr>
          <p:cNvPr id="4" name="object 4"/>
          <p:cNvSpPr txBox="1"/>
          <p:nvPr/>
        </p:nvSpPr>
        <p:spPr>
          <a:xfrm>
            <a:off x="293014" y="1823084"/>
            <a:ext cx="5327015" cy="2040255"/>
          </a:xfrm>
          <a:prstGeom prst="rect">
            <a:avLst/>
          </a:prstGeom>
        </p:spPr>
        <p:txBody>
          <a:bodyPr vert="horz" wrap="square" lIns="0" tIns="12700" rIns="0" bIns="0" rtlCol="0">
            <a:spAutoFit/>
          </a:bodyPr>
          <a:lstStyle/>
          <a:p>
            <a:pPr marL="1814195" marR="5080" indent="-1681480" algn="just">
              <a:lnSpc>
                <a:spcPct val="100000"/>
              </a:lnSpc>
              <a:spcBef>
                <a:spcPts val="100"/>
              </a:spcBef>
            </a:pPr>
            <a:r>
              <a:rPr sz="1800" b="1" spc="-5" dirty="0">
                <a:latin typeface="Calibri"/>
                <a:cs typeface="Calibri"/>
              </a:rPr>
              <a:t>Дефицит бюджета </a:t>
            </a:r>
            <a:r>
              <a:rPr sz="1800" dirty="0">
                <a:latin typeface="Calibri"/>
                <a:cs typeface="Calibri"/>
              </a:rPr>
              <a:t>- </a:t>
            </a:r>
            <a:r>
              <a:rPr sz="1800" spc="-5" dirty="0">
                <a:latin typeface="Calibri"/>
                <a:cs typeface="Calibri"/>
              </a:rPr>
              <a:t>превышение расходов </a:t>
            </a:r>
            <a:r>
              <a:rPr sz="1800" dirty="0">
                <a:latin typeface="Calibri"/>
                <a:cs typeface="Calibri"/>
              </a:rPr>
              <a:t>бюджета  над его</a:t>
            </a:r>
            <a:r>
              <a:rPr sz="1800" spc="-10" dirty="0">
                <a:latin typeface="Calibri"/>
                <a:cs typeface="Calibri"/>
              </a:rPr>
              <a:t> </a:t>
            </a:r>
            <a:r>
              <a:rPr sz="1800" spc="-5" dirty="0">
                <a:latin typeface="Calibri"/>
                <a:cs typeface="Calibri"/>
              </a:rPr>
              <a:t>доходами.</a:t>
            </a:r>
            <a:endParaRPr sz="1800" dirty="0">
              <a:latin typeface="Calibri"/>
              <a:cs typeface="Calibri"/>
            </a:endParaRPr>
          </a:p>
          <a:p>
            <a:pPr marL="12700" marR="447675" algn="just">
              <a:lnSpc>
                <a:spcPct val="100000"/>
              </a:lnSpc>
              <a:spcBef>
                <a:spcPts val="20"/>
              </a:spcBef>
            </a:pPr>
            <a:r>
              <a:rPr sz="1600" spc="-5" dirty="0">
                <a:latin typeface="Calibri"/>
                <a:cs typeface="Calibri"/>
              </a:rPr>
              <a:t>При превышении расходов над </a:t>
            </a:r>
            <a:r>
              <a:rPr sz="1600" spc="-10" dirty="0">
                <a:latin typeface="Calibri"/>
                <a:cs typeface="Calibri"/>
              </a:rPr>
              <a:t>доходами </a:t>
            </a:r>
            <a:r>
              <a:rPr sz="1600" spc="-5" dirty="0">
                <a:latin typeface="Calibri"/>
                <a:cs typeface="Calibri"/>
              </a:rPr>
              <a:t>принимается  </a:t>
            </a:r>
            <a:r>
              <a:rPr sz="1600" spc="-10" dirty="0">
                <a:latin typeface="Calibri"/>
                <a:cs typeface="Calibri"/>
              </a:rPr>
              <a:t>решение </a:t>
            </a:r>
            <a:r>
              <a:rPr sz="1600" spc="-5" dirty="0">
                <a:latin typeface="Calibri"/>
                <a:cs typeface="Calibri"/>
              </a:rPr>
              <a:t>об источниках покрытия дефицита (например,  использовать </a:t>
            </a:r>
            <a:r>
              <a:rPr sz="1600" spc="-10" dirty="0">
                <a:latin typeface="Calibri"/>
                <a:cs typeface="Calibri"/>
              </a:rPr>
              <a:t>накопившиеся </a:t>
            </a:r>
            <a:r>
              <a:rPr sz="1600" spc="-5" dirty="0">
                <a:latin typeface="Calibri"/>
                <a:cs typeface="Calibri"/>
              </a:rPr>
              <a:t>остатки средств на</a:t>
            </a:r>
            <a:r>
              <a:rPr sz="1600" spc="60" dirty="0">
                <a:latin typeface="Calibri"/>
                <a:cs typeface="Calibri"/>
              </a:rPr>
              <a:t> </a:t>
            </a:r>
            <a:r>
              <a:rPr sz="1600" spc="-5" dirty="0">
                <a:latin typeface="Calibri"/>
                <a:cs typeface="Calibri"/>
              </a:rPr>
              <a:t>счёте</a:t>
            </a:r>
            <a:endParaRPr sz="1600" dirty="0">
              <a:latin typeface="Calibri"/>
              <a:cs typeface="Calibri"/>
            </a:endParaRPr>
          </a:p>
          <a:p>
            <a:pPr marL="12700" marR="290830" algn="just">
              <a:lnSpc>
                <a:spcPct val="100000"/>
              </a:lnSpc>
            </a:pPr>
            <a:r>
              <a:rPr sz="1600" spc="-5" dirty="0">
                <a:latin typeface="Calibri"/>
                <a:cs typeface="Calibri"/>
              </a:rPr>
              <a:t>бюджета, взять в </a:t>
            </a:r>
            <a:r>
              <a:rPr sz="1600" spc="-10" dirty="0">
                <a:latin typeface="Calibri"/>
                <a:cs typeface="Calibri"/>
              </a:rPr>
              <a:t>долг </a:t>
            </a:r>
            <a:r>
              <a:rPr sz="1600" spc="-5" dirty="0">
                <a:latin typeface="Calibri"/>
                <a:cs typeface="Calibri"/>
              </a:rPr>
              <a:t>при отсутствии остатков средств на  счёте бюджета). При дефицитном бюджете растёт </a:t>
            </a:r>
            <a:r>
              <a:rPr sz="1600" spc="-10" dirty="0">
                <a:latin typeface="Calibri"/>
                <a:cs typeface="Calibri"/>
              </a:rPr>
              <a:t>долг </a:t>
            </a:r>
            <a:r>
              <a:rPr sz="1600" spc="-5" dirty="0">
                <a:latin typeface="Calibri"/>
                <a:cs typeface="Calibri"/>
              </a:rPr>
              <a:t>и  </a:t>
            </a:r>
            <a:r>
              <a:rPr sz="1600" spc="-10" dirty="0">
                <a:latin typeface="Calibri"/>
                <a:cs typeface="Calibri"/>
              </a:rPr>
              <a:t>(или) </a:t>
            </a:r>
            <a:r>
              <a:rPr sz="1600" spc="-5" dirty="0">
                <a:latin typeface="Calibri"/>
                <a:cs typeface="Calibri"/>
              </a:rPr>
              <a:t>снижаются остатки средств бюджета</a:t>
            </a:r>
            <a:r>
              <a:rPr sz="1600" spc="45" dirty="0">
                <a:latin typeface="Calibri"/>
                <a:cs typeface="Calibri"/>
              </a:rPr>
              <a:t> </a:t>
            </a:r>
            <a:r>
              <a:rPr sz="1600" spc="-10" dirty="0">
                <a:latin typeface="Calibri"/>
                <a:cs typeface="Calibri"/>
              </a:rPr>
              <a:t>(накопления).</a:t>
            </a:r>
            <a:endParaRPr sz="1600" dirty="0">
              <a:latin typeface="Calibri"/>
              <a:cs typeface="Calibri"/>
            </a:endParaRPr>
          </a:p>
        </p:txBody>
      </p:sp>
      <p:sp>
        <p:nvSpPr>
          <p:cNvPr id="5" name="object 5"/>
          <p:cNvSpPr txBox="1"/>
          <p:nvPr/>
        </p:nvSpPr>
        <p:spPr>
          <a:xfrm>
            <a:off x="6451219" y="1978914"/>
            <a:ext cx="5370195" cy="1796414"/>
          </a:xfrm>
          <a:prstGeom prst="rect">
            <a:avLst/>
          </a:prstGeom>
        </p:spPr>
        <p:txBody>
          <a:bodyPr vert="horz" wrap="square" lIns="0" tIns="12700" rIns="0" bIns="0" rtlCol="0">
            <a:spAutoFit/>
          </a:bodyPr>
          <a:lstStyle/>
          <a:p>
            <a:pPr marL="1775460" marR="5080" indent="-1685925">
              <a:lnSpc>
                <a:spcPct val="100000"/>
              </a:lnSpc>
              <a:spcBef>
                <a:spcPts val="100"/>
              </a:spcBef>
            </a:pPr>
            <a:r>
              <a:rPr sz="1800" b="1" spc="-5" dirty="0">
                <a:latin typeface="Calibri"/>
                <a:cs typeface="Calibri"/>
              </a:rPr>
              <a:t>Профицит бюджета </a:t>
            </a:r>
            <a:r>
              <a:rPr sz="1800" dirty="0">
                <a:latin typeface="Calibri"/>
                <a:cs typeface="Calibri"/>
              </a:rPr>
              <a:t>– </a:t>
            </a:r>
            <a:r>
              <a:rPr sz="1800" spc="-5" dirty="0">
                <a:latin typeface="Calibri"/>
                <a:cs typeface="Calibri"/>
              </a:rPr>
              <a:t>превышение доходов </a:t>
            </a:r>
            <a:r>
              <a:rPr sz="1800" dirty="0">
                <a:latin typeface="Calibri"/>
                <a:cs typeface="Calibri"/>
              </a:rPr>
              <a:t>бюджета  над его</a:t>
            </a:r>
            <a:r>
              <a:rPr sz="1800" spc="-10" dirty="0">
                <a:latin typeface="Calibri"/>
                <a:cs typeface="Calibri"/>
              </a:rPr>
              <a:t> </a:t>
            </a:r>
            <a:r>
              <a:rPr sz="1800" spc="-5" dirty="0">
                <a:latin typeface="Calibri"/>
                <a:cs typeface="Calibri"/>
              </a:rPr>
              <a:t>расходами.</a:t>
            </a:r>
            <a:endParaRPr sz="1800">
              <a:latin typeface="Calibri"/>
              <a:cs typeface="Calibri"/>
            </a:endParaRPr>
          </a:p>
          <a:p>
            <a:pPr marL="12700" marR="150495">
              <a:lnSpc>
                <a:spcPct val="100000"/>
              </a:lnSpc>
              <a:spcBef>
                <a:spcPts val="20"/>
              </a:spcBef>
            </a:pPr>
            <a:r>
              <a:rPr sz="1600" spc="-5" dirty="0">
                <a:latin typeface="Calibri"/>
                <a:cs typeface="Calibri"/>
              </a:rPr>
              <a:t>При превышении </a:t>
            </a:r>
            <a:r>
              <a:rPr sz="1600" spc="-10" dirty="0">
                <a:latin typeface="Calibri"/>
                <a:cs typeface="Calibri"/>
              </a:rPr>
              <a:t>доходов </a:t>
            </a:r>
            <a:r>
              <a:rPr sz="1600" spc="-5" dirty="0">
                <a:latin typeface="Calibri"/>
                <a:cs typeface="Calibri"/>
              </a:rPr>
              <a:t>над </a:t>
            </a:r>
            <a:r>
              <a:rPr sz="1600" spc="-10" dirty="0">
                <a:latin typeface="Calibri"/>
                <a:cs typeface="Calibri"/>
              </a:rPr>
              <a:t>расходами </a:t>
            </a:r>
            <a:r>
              <a:rPr sz="1600" spc="-5" dirty="0">
                <a:latin typeface="Calibri"/>
                <a:cs typeface="Calibri"/>
              </a:rPr>
              <a:t>принимается  </a:t>
            </a:r>
            <a:r>
              <a:rPr sz="1600" spc="-10" dirty="0">
                <a:latin typeface="Calibri"/>
                <a:cs typeface="Calibri"/>
              </a:rPr>
              <a:t>решение, </a:t>
            </a:r>
            <a:r>
              <a:rPr sz="1600" spc="-5" dirty="0">
                <a:latin typeface="Calibri"/>
                <a:cs typeface="Calibri"/>
              </a:rPr>
              <a:t>как их использовать (например, накапливать  резервы-остатки средств на счёте бюджета, погашать </a:t>
            </a:r>
            <a:r>
              <a:rPr sz="1600" spc="-10" dirty="0">
                <a:latin typeface="Calibri"/>
                <a:cs typeface="Calibri"/>
              </a:rPr>
              <a:t>долг).  </a:t>
            </a:r>
            <a:r>
              <a:rPr sz="1600" spc="-5" dirty="0">
                <a:latin typeface="Calibri"/>
                <a:cs typeface="Calibri"/>
              </a:rPr>
              <a:t>При профиците бюджета снижается </a:t>
            </a:r>
            <a:r>
              <a:rPr sz="1600" spc="-10" dirty="0">
                <a:latin typeface="Calibri"/>
                <a:cs typeface="Calibri"/>
              </a:rPr>
              <a:t>долг </a:t>
            </a:r>
            <a:r>
              <a:rPr sz="1600" spc="-5" dirty="0">
                <a:latin typeface="Calibri"/>
                <a:cs typeface="Calibri"/>
              </a:rPr>
              <a:t>и (или) </a:t>
            </a:r>
            <a:r>
              <a:rPr sz="1600" spc="-10" dirty="0">
                <a:latin typeface="Calibri"/>
                <a:cs typeface="Calibri"/>
              </a:rPr>
              <a:t>растут  </a:t>
            </a:r>
            <a:r>
              <a:rPr sz="1600" spc="-5" dirty="0">
                <a:latin typeface="Calibri"/>
                <a:cs typeface="Calibri"/>
              </a:rPr>
              <a:t>остатки средств</a:t>
            </a:r>
            <a:r>
              <a:rPr sz="1600" spc="5" dirty="0">
                <a:latin typeface="Calibri"/>
                <a:cs typeface="Calibri"/>
              </a:rPr>
              <a:t> </a:t>
            </a:r>
            <a:r>
              <a:rPr sz="1600" spc="-10" dirty="0">
                <a:latin typeface="Calibri"/>
                <a:cs typeface="Calibri"/>
              </a:rPr>
              <a:t>(накопления).</a:t>
            </a:r>
            <a:endParaRPr sz="1600">
              <a:latin typeface="Calibri"/>
              <a:cs typeface="Calibri"/>
            </a:endParaRPr>
          </a:p>
        </p:txBody>
      </p:sp>
      <p:grpSp>
        <p:nvGrpSpPr>
          <p:cNvPr id="6" name="object 6"/>
          <p:cNvGrpSpPr/>
          <p:nvPr/>
        </p:nvGrpSpPr>
        <p:grpSpPr>
          <a:xfrm>
            <a:off x="7243444" y="4864480"/>
            <a:ext cx="2823210" cy="1999614"/>
            <a:chOff x="7243444" y="4864480"/>
            <a:chExt cx="2823210" cy="1999614"/>
          </a:xfrm>
        </p:grpSpPr>
        <p:sp>
          <p:nvSpPr>
            <p:cNvPr id="7" name="object 7"/>
            <p:cNvSpPr/>
            <p:nvPr/>
          </p:nvSpPr>
          <p:spPr>
            <a:xfrm>
              <a:off x="8396193" y="6475475"/>
              <a:ext cx="430530" cy="382905"/>
            </a:xfrm>
            <a:custGeom>
              <a:avLst/>
              <a:gdLst/>
              <a:ahLst/>
              <a:cxnLst/>
              <a:rect l="l" t="t" r="r" b="b"/>
              <a:pathLst>
                <a:path w="430529" h="382904">
                  <a:moveTo>
                    <a:pt x="215168" y="0"/>
                  </a:moveTo>
                  <a:lnTo>
                    <a:pt x="0" y="382521"/>
                  </a:lnTo>
                  <a:lnTo>
                    <a:pt x="430336" y="382521"/>
                  </a:lnTo>
                  <a:lnTo>
                    <a:pt x="215168" y="0"/>
                  </a:lnTo>
                  <a:close/>
                </a:path>
              </a:pathLst>
            </a:custGeom>
            <a:solidFill>
              <a:srgbClr val="FFC000">
                <a:alpha val="90194"/>
              </a:srgbClr>
            </a:solidFill>
          </p:spPr>
          <p:txBody>
            <a:bodyPr wrap="square" lIns="0" tIns="0" rIns="0" bIns="0" rtlCol="0"/>
            <a:lstStyle/>
            <a:p>
              <a:endParaRPr/>
            </a:p>
          </p:txBody>
        </p:sp>
        <p:sp>
          <p:nvSpPr>
            <p:cNvPr id="8" name="object 8"/>
            <p:cNvSpPr/>
            <p:nvPr/>
          </p:nvSpPr>
          <p:spPr>
            <a:xfrm>
              <a:off x="8396193" y="6475475"/>
              <a:ext cx="430530" cy="382905"/>
            </a:xfrm>
            <a:custGeom>
              <a:avLst/>
              <a:gdLst/>
              <a:ahLst/>
              <a:cxnLst/>
              <a:rect l="l" t="t" r="r" b="b"/>
              <a:pathLst>
                <a:path w="430529" h="382904">
                  <a:moveTo>
                    <a:pt x="0" y="382521"/>
                  </a:moveTo>
                  <a:lnTo>
                    <a:pt x="215168" y="0"/>
                  </a:lnTo>
                  <a:lnTo>
                    <a:pt x="430336" y="382521"/>
                  </a:lnTo>
                </a:path>
              </a:pathLst>
            </a:custGeom>
            <a:ln w="12191">
              <a:solidFill>
                <a:srgbClr val="FFC000"/>
              </a:solidFill>
            </a:ln>
          </p:spPr>
          <p:txBody>
            <a:bodyPr wrap="square" lIns="0" tIns="0" rIns="0" bIns="0" rtlCol="0"/>
            <a:lstStyle/>
            <a:p>
              <a:endParaRPr/>
            </a:p>
          </p:txBody>
        </p:sp>
        <p:sp>
          <p:nvSpPr>
            <p:cNvPr id="9" name="object 9"/>
            <p:cNvSpPr/>
            <p:nvPr/>
          </p:nvSpPr>
          <p:spPr>
            <a:xfrm>
              <a:off x="7249794" y="6209664"/>
              <a:ext cx="2722245" cy="357505"/>
            </a:xfrm>
            <a:custGeom>
              <a:avLst/>
              <a:gdLst/>
              <a:ahLst/>
              <a:cxnLst/>
              <a:rect l="l" t="t" r="r" b="b"/>
              <a:pathLst>
                <a:path w="2722245" h="357504">
                  <a:moveTo>
                    <a:pt x="11810" y="0"/>
                  </a:moveTo>
                  <a:lnTo>
                    <a:pt x="0" y="167957"/>
                  </a:lnTo>
                  <a:lnTo>
                    <a:pt x="2710433" y="357492"/>
                  </a:lnTo>
                  <a:lnTo>
                    <a:pt x="2722118" y="189534"/>
                  </a:lnTo>
                  <a:lnTo>
                    <a:pt x="11810" y="0"/>
                  </a:lnTo>
                  <a:close/>
                </a:path>
              </a:pathLst>
            </a:custGeom>
            <a:solidFill>
              <a:srgbClr val="FFC000">
                <a:alpha val="90194"/>
              </a:srgbClr>
            </a:solidFill>
          </p:spPr>
          <p:txBody>
            <a:bodyPr wrap="square" lIns="0" tIns="0" rIns="0" bIns="0" rtlCol="0"/>
            <a:lstStyle/>
            <a:p>
              <a:endParaRPr/>
            </a:p>
          </p:txBody>
        </p:sp>
        <p:sp>
          <p:nvSpPr>
            <p:cNvPr id="10" name="object 10"/>
            <p:cNvSpPr/>
            <p:nvPr/>
          </p:nvSpPr>
          <p:spPr>
            <a:xfrm>
              <a:off x="7249794" y="6209664"/>
              <a:ext cx="2722245" cy="357505"/>
            </a:xfrm>
            <a:custGeom>
              <a:avLst/>
              <a:gdLst/>
              <a:ahLst/>
              <a:cxnLst/>
              <a:rect l="l" t="t" r="r" b="b"/>
              <a:pathLst>
                <a:path w="2722245" h="357504">
                  <a:moveTo>
                    <a:pt x="11810" y="0"/>
                  </a:moveTo>
                  <a:lnTo>
                    <a:pt x="2722118" y="189534"/>
                  </a:lnTo>
                  <a:lnTo>
                    <a:pt x="2710433" y="357492"/>
                  </a:lnTo>
                  <a:lnTo>
                    <a:pt x="0" y="167957"/>
                  </a:lnTo>
                  <a:lnTo>
                    <a:pt x="11810" y="0"/>
                  </a:lnTo>
                  <a:close/>
                </a:path>
              </a:pathLst>
            </a:custGeom>
            <a:ln w="12700">
              <a:solidFill>
                <a:srgbClr val="FFC000"/>
              </a:solidFill>
            </a:ln>
          </p:spPr>
          <p:txBody>
            <a:bodyPr wrap="square" lIns="0" tIns="0" rIns="0" bIns="0" rtlCol="0"/>
            <a:lstStyle/>
            <a:p>
              <a:endParaRPr/>
            </a:p>
          </p:txBody>
        </p:sp>
        <p:sp>
          <p:nvSpPr>
            <p:cNvPr id="11" name="object 11"/>
            <p:cNvSpPr/>
            <p:nvPr/>
          </p:nvSpPr>
          <p:spPr>
            <a:xfrm>
              <a:off x="8845168" y="4864480"/>
              <a:ext cx="1221485" cy="1500898"/>
            </a:xfrm>
            <a:prstGeom prst="rect">
              <a:avLst/>
            </a:prstGeom>
            <a:blipFill>
              <a:blip r:embed="rId4" cstate="print"/>
              <a:stretch>
                <a:fillRect/>
              </a:stretch>
            </a:blipFill>
          </p:spPr>
          <p:txBody>
            <a:bodyPr wrap="square" lIns="0" tIns="0" rIns="0" bIns="0" rtlCol="0"/>
            <a:lstStyle/>
            <a:p>
              <a:endParaRPr/>
            </a:p>
          </p:txBody>
        </p:sp>
        <p:sp>
          <p:nvSpPr>
            <p:cNvPr id="12" name="object 12"/>
            <p:cNvSpPr/>
            <p:nvPr/>
          </p:nvSpPr>
          <p:spPr>
            <a:xfrm>
              <a:off x="7290942" y="5495670"/>
              <a:ext cx="1161033" cy="773417"/>
            </a:xfrm>
            <a:prstGeom prst="rect">
              <a:avLst/>
            </a:prstGeom>
            <a:blipFill>
              <a:blip r:embed="rId5" cstate="print"/>
              <a:stretch>
                <a:fillRect/>
              </a:stretch>
            </a:blipFill>
          </p:spPr>
          <p:txBody>
            <a:bodyPr wrap="square" lIns="0" tIns="0" rIns="0" bIns="0" rtlCol="0"/>
            <a:lstStyle/>
            <a:p>
              <a:endParaRPr/>
            </a:p>
          </p:txBody>
        </p:sp>
      </p:grpSp>
      <p:grpSp>
        <p:nvGrpSpPr>
          <p:cNvPr id="13" name="object 13"/>
          <p:cNvGrpSpPr/>
          <p:nvPr/>
        </p:nvGrpSpPr>
        <p:grpSpPr>
          <a:xfrm>
            <a:off x="1966595" y="4903596"/>
            <a:ext cx="2745740" cy="1960880"/>
            <a:chOff x="1966595" y="4903596"/>
            <a:chExt cx="2745740" cy="1960880"/>
          </a:xfrm>
        </p:grpSpPr>
        <p:sp>
          <p:nvSpPr>
            <p:cNvPr id="14" name="object 14"/>
            <p:cNvSpPr/>
            <p:nvPr/>
          </p:nvSpPr>
          <p:spPr>
            <a:xfrm>
              <a:off x="3170306" y="6483095"/>
              <a:ext cx="418465" cy="375285"/>
            </a:xfrm>
            <a:custGeom>
              <a:avLst/>
              <a:gdLst/>
              <a:ahLst/>
              <a:cxnLst/>
              <a:rect l="l" t="t" r="r" b="b"/>
              <a:pathLst>
                <a:path w="418464" h="375284">
                  <a:moveTo>
                    <a:pt x="209163" y="0"/>
                  </a:moveTo>
                  <a:lnTo>
                    <a:pt x="0" y="374901"/>
                  </a:lnTo>
                  <a:lnTo>
                    <a:pt x="418326" y="374901"/>
                  </a:lnTo>
                  <a:lnTo>
                    <a:pt x="209163" y="0"/>
                  </a:lnTo>
                  <a:close/>
                </a:path>
              </a:pathLst>
            </a:custGeom>
            <a:solidFill>
              <a:srgbClr val="FFC000">
                <a:alpha val="90194"/>
              </a:srgbClr>
            </a:solidFill>
          </p:spPr>
          <p:txBody>
            <a:bodyPr wrap="square" lIns="0" tIns="0" rIns="0" bIns="0" rtlCol="0"/>
            <a:lstStyle/>
            <a:p>
              <a:endParaRPr/>
            </a:p>
          </p:txBody>
        </p:sp>
        <p:sp>
          <p:nvSpPr>
            <p:cNvPr id="15" name="object 15"/>
            <p:cNvSpPr/>
            <p:nvPr/>
          </p:nvSpPr>
          <p:spPr>
            <a:xfrm>
              <a:off x="3170306" y="6483095"/>
              <a:ext cx="418465" cy="375285"/>
            </a:xfrm>
            <a:custGeom>
              <a:avLst/>
              <a:gdLst/>
              <a:ahLst/>
              <a:cxnLst/>
              <a:rect l="l" t="t" r="r" b="b"/>
              <a:pathLst>
                <a:path w="418464" h="375284">
                  <a:moveTo>
                    <a:pt x="418326" y="374901"/>
                  </a:moveTo>
                  <a:lnTo>
                    <a:pt x="209163" y="0"/>
                  </a:lnTo>
                  <a:lnTo>
                    <a:pt x="0" y="374901"/>
                  </a:lnTo>
                </a:path>
              </a:pathLst>
            </a:custGeom>
            <a:ln w="12192">
              <a:solidFill>
                <a:srgbClr val="FFC000"/>
              </a:solidFill>
            </a:ln>
          </p:spPr>
          <p:txBody>
            <a:bodyPr wrap="square" lIns="0" tIns="0" rIns="0" bIns="0" rtlCol="0"/>
            <a:lstStyle/>
            <a:p>
              <a:endParaRPr/>
            </a:p>
          </p:txBody>
        </p:sp>
        <p:sp>
          <p:nvSpPr>
            <p:cNvPr id="16" name="object 16"/>
            <p:cNvSpPr/>
            <p:nvPr/>
          </p:nvSpPr>
          <p:spPr>
            <a:xfrm>
              <a:off x="2052701" y="6221323"/>
              <a:ext cx="2653665" cy="350520"/>
            </a:xfrm>
            <a:custGeom>
              <a:avLst/>
              <a:gdLst/>
              <a:ahLst/>
              <a:cxnLst/>
              <a:rect l="l" t="t" r="r" b="b"/>
              <a:pathLst>
                <a:path w="2653665" h="350520">
                  <a:moveTo>
                    <a:pt x="2641727" y="0"/>
                  </a:moveTo>
                  <a:lnTo>
                    <a:pt x="0" y="184734"/>
                  </a:lnTo>
                  <a:lnTo>
                    <a:pt x="11556" y="349973"/>
                  </a:lnTo>
                  <a:lnTo>
                    <a:pt x="2653284" y="165252"/>
                  </a:lnTo>
                  <a:lnTo>
                    <a:pt x="2641727" y="0"/>
                  </a:lnTo>
                  <a:close/>
                </a:path>
              </a:pathLst>
            </a:custGeom>
            <a:solidFill>
              <a:srgbClr val="FFC000">
                <a:alpha val="90194"/>
              </a:srgbClr>
            </a:solidFill>
          </p:spPr>
          <p:txBody>
            <a:bodyPr wrap="square" lIns="0" tIns="0" rIns="0" bIns="0" rtlCol="0"/>
            <a:lstStyle/>
            <a:p>
              <a:endParaRPr/>
            </a:p>
          </p:txBody>
        </p:sp>
        <p:sp>
          <p:nvSpPr>
            <p:cNvPr id="17" name="object 17"/>
            <p:cNvSpPr/>
            <p:nvPr/>
          </p:nvSpPr>
          <p:spPr>
            <a:xfrm>
              <a:off x="2052701" y="6221323"/>
              <a:ext cx="2653665" cy="350520"/>
            </a:xfrm>
            <a:custGeom>
              <a:avLst/>
              <a:gdLst/>
              <a:ahLst/>
              <a:cxnLst/>
              <a:rect l="l" t="t" r="r" b="b"/>
              <a:pathLst>
                <a:path w="2653665" h="350520">
                  <a:moveTo>
                    <a:pt x="2641727" y="0"/>
                  </a:moveTo>
                  <a:lnTo>
                    <a:pt x="0" y="184734"/>
                  </a:lnTo>
                  <a:lnTo>
                    <a:pt x="11556" y="349973"/>
                  </a:lnTo>
                  <a:lnTo>
                    <a:pt x="2653284" y="165252"/>
                  </a:lnTo>
                  <a:lnTo>
                    <a:pt x="2641727" y="0"/>
                  </a:lnTo>
                </a:path>
              </a:pathLst>
            </a:custGeom>
            <a:ln w="12699">
              <a:solidFill>
                <a:srgbClr val="FFC000"/>
              </a:solidFill>
            </a:ln>
          </p:spPr>
          <p:txBody>
            <a:bodyPr wrap="square" lIns="0" tIns="0" rIns="0" bIns="0" rtlCol="0"/>
            <a:lstStyle/>
            <a:p>
              <a:endParaRPr/>
            </a:p>
          </p:txBody>
        </p:sp>
        <p:sp>
          <p:nvSpPr>
            <p:cNvPr id="18" name="object 18"/>
            <p:cNvSpPr/>
            <p:nvPr/>
          </p:nvSpPr>
          <p:spPr>
            <a:xfrm>
              <a:off x="1966595" y="4903596"/>
              <a:ext cx="1178306" cy="1463535"/>
            </a:xfrm>
            <a:prstGeom prst="rect">
              <a:avLst/>
            </a:prstGeom>
            <a:blipFill>
              <a:blip r:embed="rId6" cstate="print"/>
              <a:stretch>
                <a:fillRect/>
              </a:stretch>
            </a:blipFill>
          </p:spPr>
          <p:txBody>
            <a:bodyPr wrap="square" lIns="0" tIns="0" rIns="0" bIns="0" rtlCol="0"/>
            <a:lstStyle/>
            <a:p>
              <a:endParaRPr/>
            </a:p>
          </p:txBody>
        </p:sp>
        <p:sp>
          <p:nvSpPr>
            <p:cNvPr id="19" name="object 19"/>
            <p:cNvSpPr/>
            <p:nvPr/>
          </p:nvSpPr>
          <p:spPr>
            <a:xfrm>
              <a:off x="3540252" y="5524499"/>
              <a:ext cx="1119505" cy="747903"/>
            </a:xfrm>
            <a:prstGeom prst="rect">
              <a:avLst/>
            </a:prstGeom>
            <a:blipFill>
              <a:blip r:embed="rId7" cstate="print"/>
              <a:stretch>
                <a:fillRect/>
              </a:stretch>
            </a:blipFill>
          </p:spPr>
          <p:txBody>
            <a:bodyPr wrap="square" lIns="0" tIns="0" rIns="0" bIns="0" rtlCol="0"/>
            <a:lstStyle/>
            <a:p>
              <a:endParaRPr/>
            </a:p>
          </p:txBody>
        </p:sp>
      </p:grpSp>
      <p:sp>
        <p:nvSpPr>
          <p:cNvPr id="23" name="Номер слайда 22"/>
          <p:cNvSpPr>
            <a:spLocks noGrp="1"/>
          </p:cNvSpPr>
          <p:nvPr>
            <p:ph type="sldNum" sz="quarter" idx="7"/>
          </p:nvPr>
        </p:nvSpPr>
        <p:spPr>
          <a:xfrm>
            <a:off x="9401523" y="6468628"/>
            <a:ext cx="2743200" cy="365125"/>
          </a:xfrm>
        </p:spPr>
        <p:txBody>
          <a:bodyPr/>
          <a:lstStyle/>
          <a:p>
            <a:pPr marL="38100">
              <a:lnSpc>
                <a:spcPts val="1240"/>
              </a:lnSpc>
            </a:pPr>
            <a:fld id="{81D60167-4931-47E6-BA6A-407CBD079E47}" type="slidenum">
              <a:rPr lang="ru-RU" smtClean="0"/>
              <a:t>6</a:t>
            </a:fld>
            <a:endParaRPr lang="ru-RU" dirty="0"/>
          </a:p>
        </p:txBody>
      </p:sp>
    </p:spTree>
    <p:extLst>
      <p:ext uri="{BB962C8B-B14F-4D97-AF65-F5344CB8AC3E}">
        <p14:creationId xmlns:p14="http://schemas.microsoft.com/office/powerpoint/2010/main" val="188173652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p:cNvSpPr/>
          <p:nvPr/>
        </p:nvSpPr>
        <p:spPr>
          <a:xfrm>
            <a:off x="0" y="10765"/>
            <a:ext cx="12222733" cy="461665"/>
          </a:xfrm>
          <a:prstGeom prst="rect">
            <a:avLst/>
          </a:prstGeom>
          <a:blipFill>
            <a:blip r:embed="rId2" cstate="print"/>
            <a:stretch>
              <a:fillRect/>
            </a:stretch>
          </a:blipFill>
        </p:spPr>
        <p:txBody>
          <a:bodyPr wrap="square" lIns="0" tIns="0" rIns="0" bIns="0" rtlCol="0"/>
          <a:lstStyle/>
          <a:p>
            <a:pPr lvl="0" eaLnBrk="0" fontAlgn="base" hangingPunct="0">
              <a:spcBef>
                <a:spcPct val="0"/>
              </a:spcBef>
              <a:spcAft>
                <a:spcPct val="0"/>
              </a:spcAft>
            </a:pPr>
            <a:r>
              <a:rPr lang="ru-RU" altLang="ru-RU" sz="2800" b="1" dirty="0">
                <a:ea typeface="Calibri" panose="020F0502020204030204" pitchFamily="34" charset="0"/>
                <a:cs typeface="Times New Roman" panose="02020603050405020304" pitchFamily="18" charset="0"/>
              </a:rPr>
              <a:t>Расходы бюджета района на </a:t>
            </a:r>
            <a:r>
              <a:rPr lang="ru-RU" altLang="ru-RU" sz="3200" b="1" dirty="0" smtClean="0">
                <a:ea typeface="Calibri" panose="020F0502020204030204" pitchFamily="34" charset="0"/>
                <a:cs typeface="Times New Roman" panose="02020603050405020304" pitchFamily="18" charset="0"/>
              </a:rPr>
              <a:t>2024</a:t>
            </a:r>
            <a:r>
              <a:rPr lang="ru-RU" altLang="ru-RU" sz="2800" b="1" dirty="0" smtClean="0">
                <a:ea typeface="Calibri" panose="020F0502020204030204" pitchFamily="34" charset="0"/>
                <a:cs typeface="Times New Roman" panose="02020603050405020304" pitchFamily="18" charset="0"/>
              </a:rPr>
              <a:t> </a:t>
            </a:r>
            <a:r>
              <a:rPr lang="ru-RU" altLang="ru-RU" sz="2800" b="1" dirty="0">
                <a:ea typeface="Calibri" panose="020F0502020204030204" pitchFamily="34" charset="0"/>
                <a:cs typeface="Times New Roman" panose="02020603050405020304" pitchFamily="18" charset="0"/>
              </a:rPr>
              <a:t>год и на плановый период </a:t>
            </a:r>
            <a:r>
              <a:rPr lang="ru-RU" altLang="ru-RU" sz="3200" b="1" dirty="0" smtClean="0">
                <a:ea typeface="Calibri" panose="020F0502020204030204" pitchFamily="34" charset="0"/>
                <a:cs typeface="Times New Roman" panose="02020603050405020304" pitchFamily="18" charset="0"/>
              </a:rPr>
              <a:t>2025</a:t>
            </a:r>
            <a:r>
              <a:rPr lang="ru-RU" altLang="ru-RU" sz="2800" b="1" dirty="0" smtClean="0">
                <a:ea typeface="Calibri" panose="020F0502020204030204" pitchFamily="34" charset="0"/>
                <a:cs typeface="Times New Roman" panose="02020603050405020304" pitchFamily="18" charset="0"/>
              </a:rPr>
              <a:t> </a:t>
            </a:r>
            <a:r>
              <a:rPr lang="ru-RU" altLang="ru-RU" sz="2800" b="1" dirty="0">
                <a:ea typeface="Calibri" panose="020F0502020204030204" pitchFamily="34" charset="0"/>
                <a:cs typeface="Times New Roman" panose="02020603050405020304" pitchFamily="18" charset="0"/>
              </a:rPr>
              <a:t>и </a:t>
            </a:r>
            <a:r>
              <a:rPr lang="ru-RU" altLang="ru-RU" sz="3200" b="1" dirty="0" smtClean="0">
                <a:ea typeface="Calibri" panose="020F0502020204030204" pitchFamily="34" charset="0"/>
                <a:cs typeface="Times New Roman" panose="02020603050405020304" pitchFamily="18" charset="0"/>
              </a:rPr>
              <a:t>2026</a:t>
            </a:r>
            <a:r>
              <a:rPr lang="ru-RU" altLang="ru-RU" sz="2800" b="1" dirty="0" smtClean="0">
                <a:ea typeface="Calibri" panose="020F0502020204030204" pitchFamily="34" charset="0"/>
                <a:cs typeface="Times New Roman" panose="02020603050405020304" pitchFamily="18" charset="0"/>
              </a:rPr>
              <a:t> </a:t>
            </a:r>
            <a:r>
              <a:rPr lang="ru-RU" altLang="ru-RU" sz="2800" b="1"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годов</a:t>
            </a:r>
            <a:endParaRPr lang="ru-RU" altLang="ru-RU" sz="1050" dirty="0"/>
          </a:p>
        </p:txBody>
      </p:sp>
      <p:sp>
        <p:nvSpPr>
          <p:cNvPr id="11" name="AutoShape 16"/>
          <p:cNvSpPr>
            <a:spLocks noChangeArrowheads="1"/>
          </p:cNvSpPr>
          <p:nvPr/>
        </p:nvSpPr>
        <p:spPr bwMode="auto">
          <a:xfrm>
            <a:off x="468313" y="1325096"/>
            <a:ext cx="2835275" cy="1466850"/>
          </a:xfrm>
          <a:prstGeom prst="roundRect">
            <a:avLst>
              <a:gd name="adj" fmla="val 16667"/>
            </a:avLst>
          </a:prstGeom>
          <a:gradFill rotWithShape="0">
            <a:gsLst>
              <a:gs pos="0">
                <a:srgbClr val="FBD4B4"/>
              </a:gs>
              <a:gs pos="100000">
                <a:srgbClr val="FBD4B4">
                  <a:gamma/>
                  <a:tint val="20000"/>
                  <a:invGamma/>
                </a:srgbClr>
              </a:gs>
            </a:gsLst>
            <a:lin ang="2700000" scaled="1"/>
          </a:gradFill>
          <a:ln w="12700">
            <a:solidFill>
              <a:srgbClr val="005024"/>
            </a:solidFill>
            <a:round/>
            <a:headEnd/>
            <a:tailEnd/>
          </a:ln>
          <a:effectLst/>
          <a:extLs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2024 год</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Всего расходы бюджета</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2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557796,6</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12" name="AutoShape 18"/>
          <p:cNvSpPr>
            <a:spLocks noChangeArrowheads="1"/>
          </p:cNvSpPr>
          <p:nvPr/>
        </p:nvSpPr>
        <p:spPr bwMode="auto">
          <a:xfrm>
            <a:off x="4222750" y="1257300"/>
            <a:ext cx="2987675" cy="1466850"/>
          </a:xfrm>
          <a:prstGeom prst="roundRect">
            <a:avLst>
              <a:gd name="adj" fmla="val 16667"/>
            </a:avLst>
          </a:prstGeom>
          <a:gradFill rotWithShape="0">
            <a:gsLst>
              <a:gs pos="0">
                <a:srgbClr val="67D8EB"/>
              </a:gs>
              <a:gs pos="100000">
                <a:srgbClr val="67D8EB">
                  <a:gamma/>
                  <a:tint val="20000"/>
                  <a:invGamma/>
                </a:srgbClr>
              </a:gs>
            </a:gsLst>
            <a:lin ang="2700000" scaled="1"/>
          </a:gradFill>
          <a:ln w="12700">
            <a:solidFill>
              <a:srgbClr val="005024"/>
            </a:solidFill>
            <a:round/>
            <a:headEnd/>
            <a:tailEnd/>
          </a:ln>
          <a:effectLst/>
          <a:extLs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2025 год</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Всего расходы бюджета</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2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284 454,7</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sz="1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 т. ч. условно утвержденные</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4 106,9 (2,2%)</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13" name="AutoShape 17"/>
          <p:cNvSpPr>
            <a:spLocks noChangeArrowheads="1"/>
          </p:cNvSpPr>
          <p:nvPr/>
        </p:nvSpPr>
        <p:spPr bwMode="auto">
          <a:xfrm>
            <a:off x="8099424" y="1255480"/>
            <a:ext cx="2889250" cy="1466850"/>
          </a:xfrm>
          <a:prstGeom prst="roundRect">
            <a:avLst>
              <a:gd name="adj" fmla="val 16667"/>
            </a:avLst>
          </a:prstGeom>
          <a:gradFill rotWithShape="0">
            <a:gsLst>
              <a:gs pos="0">
                <a:srgbClr val="90E040"/>
              </a:gs>
              <a:gs pos="100000">
                <a:srgbClr val="90E040">
                  <a:gamma/>
                  <a:tint val="20000"/>
                  <a:invGamma/>
                </a:srgbClr>
              </a:gs>
            </a:gsLst>
            <a:lin ang="2700000" scaled="1"/>
          </a:gradFill>
          <a:ln w="12700">
            <a:solidFill>
              <a:srgbClr val="005024"/>
            </a:solidFill>
            <a:round/>
            <a:headEnd/>
            <a:tailEnd/>
          </a:ln>
          <a:effectLst/>
          <a:extLs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2026 год</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Всего расходы бюджета</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2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274664,0</a:t>
            </a: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1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 т. ч</a:t>
            </a:r>
            <a:r>
              <a:rPr kumimoji="0" lang="ru-RU" altLang="ru-RU" sz="1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условно утвержденные </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lang="ru-RU" altLang="ru-RU" sz="1400" b="1" dirty="0" smtClean="0">
                <a:latin typeface="Times New Roman" panose="02020603050405020304" pitchFamily="18" charset="0"/>
                <a:ea typeface="Calibri" panose="020F0502020204030204" pitchFamily="34" charset="0"/>
                <a:cs typeface="Times New Roman" panose="02020603050405020304" pitchFamily="18" charset="0"/>
              </a:rPr>
              <a:t>8 360,9</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(2,5%)</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14" name="AutoShape 10"/>
          <p:cNvSpPr>
            <a:spLocks noChangeArrowheads="1"/>
          </p:cNvSpPr>
          <p:nvPr/>
        </p:nvSpPr>
        <p:spPr bwMode="auto">
          <a:xfrm>
            <a:off x="468313" y="2931086"/>
            <a:ext cx="2835275" cy="500528"/>
          </a:xfrm>
          <a:prstGeom prst="roundRect">
            <a:avLst>
              <a:gd name="adj" fmla="val 16667"/>
            </a:avLst>
          </a:prstGeom>
          <a:solidFill>
            <a:schemeClr val="accent2"/>
          </a:solidFill>
          <a:ln w="12700">
            <a:solidFill>
              <a:srgbClr val="005024"/>
            </a:solidFill>
            <a:round/>
            <a:headEnd/>
            <a:tailEnd/>
          </a:ln>
          <a:effectLst/>
          <a:extLst/>
        </p:spPr>
        <p:txBody>
          <a:bodyPr vert="horz" wrap="square" lIns="91440" tIns="45720" rIns="91440" bIns="45720" numCol="1" anchor="t" anchorCtr="0" compatLnSpc="1">
            <a:prstTxWarp prst="textNoShape">
              <a:avLst/>
            </a:prstTxWarp>
          </a:bodyPr>
          <a:lstStyle/>
          <a:p>
            <a:endParaRPr lang="ru-RU"/>
          </a:p>
        </p:txBody>
      </p:sp>
      <p:sp>
        <p:nvSpPr>
          <p:cNvPr id="15" name="AutoShape 4"/>
          <p:cNvSpPr>
            <a:spLocks noChangeArrowheads="1"/>
          </p:cNvSpPr>
          <p:nvPr/>
        </p:nvSpPr>
        <p:spPr bwMode="auto">
          <a:xfrm>
            <a:off x="468313" y="3704663"/>
            <a:ext cx="2835276" cy="419100"/>
          </a:xfrm>
          <a:prstGeom prst="roundRect">
            <a:avLst>
              <a:gd name="adj" fmla="val 16667"/>
            </a:avLst>
          </a:prstGeom>
          <a:solidFill>
            <a:schemeClr val="accent1"/>
          </a:solidFill>
          <a:ln w="12700">
            <a:solidFill>
              <a:srgbClr val="005024"/>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16" name="AutoShape 13"/>
          <p:cNvSpPr>
            <a:spLocks noChangeArrowheads="1"/>
          </p:cNvSpPr>
          <p:nvPr/>
        </p:nvSpPr>
        <p:spPr bwMode="auto">
          <a:xfrm>
            <a:off x="4222749" y="2947427"/>
            <a:ext cx="2987676" cy="498475"/>
          </a:xfrm>
          <a:prstGeom prst="roundRect">
            <a:avLst>
              <a:gd name="adj" fmla="val 16667"/>
            </a:avLst>
          </a:prstGeom>
          <a:solidFill>
            <a:schemeClr val="accent2"/>
          </a:solidFill>
          <a:ln w="12700">
            <a:solidFill>
              <a:srgbClr val="005024"/>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17" name="AutoShape 5"/>
          <p:cNvSpPr>
            <a:spLocks noChangeArrowheads="1"/>
          </p:cNvSpPr>
          <p:nvPr/>
        </p:nvSpPr>
        <p:spPr bwMode="auto">
          <a:xfrm>
            <a:off x="4189413" y="3707045"/>
            <a:ext cx="3043238" cy="428625"/>
          </a:xfrm>
          <a:prstGeom prst="roundRect">
            <a:avLst>
              <a:gd name="adj" fmla="val 16667"/>
            </a:avLst>
          </a:prstGeom>
          <a:solidFill>
            <a:schemeClr val="accent1"/>
          </a:solidFill>
          <a:ln w="12700">
            <a:solidFill>
              <a:srgbClr val="005024"/>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18" name="AutoShape 11"/>
          <p:cNvSpPr>
            <a:spLocks noChangeArrowheads="1"/>
          </p:cNvSpPr>
          <p:nvPr/>
        </p:nvSpPr>
        <p:spPr bwMode="auto">
          <a:xfrm>
            <a:off x="8099424" y="2949342"/>
            <a:ext cx="2889250" cy="460376"/>
          </a:xfrm>
          <a:prstGeom prst="roundRect">
            <a:avLst>
              <a:gd name="adj" fmla="val 16667"/>
            </a:avLst>
          </a:prstGeom>
          <a:solidFill>
            <a:schemeClr val="accent2"/>
          </a:solidFill>
          <a:ln w="12700">
            <a:solidFill>
              <a:srgbClr val="005024"/>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19" name="AutoShape 7"/>
          <p:cNvSpPr>
            <a:spLocks noChangeArrowheads="1"/>
          </p:cNvSpPr>
          <p:nvPr/>
        </p:nvSpPr>
        <p:spPr bwMode="auto">
          <a:xfrm>
            <a:off x="8099424" y="3703289"/>
            <a:ext cx="2889249" cy="432381"/>
          </a:xfrm>
          <a:prstGeom prst="roundRect">
            <a:avLst>
              <a:gd name="adj" fmla="val 16667"/>
            </a:avLst>
          </a:prstGeom>
          <a:solidFill>
            <a:schemeClr val="accent1"/>
          </a:solidFill>
          <a:ln w="12700">
            <a:solidFill>
              <a:srgbClr val="005024"/>
            </a:solidFill>
            <a:round/>
            <a:headEnd/>
            <a:tailEnd/>
          </a:ln>
          <a:effectLst/>
          <a:extLst/>
        </p:spPr>
        <p:txBody>
          <a:bodyPr vert="horz" wrap="square" lIns="91440" tIns="45720" rIns="91440" bIns="45720" numCol="1" anchor="t" anchorCtr="0" compatLnSpc="1">
            <a:prstTxWarp prst="textNoShape">
              <a:avLst/>
            </a:prstTxWarp>
          </a:bodyPr>
          <a:lstStyle/>
          <a:p>
            <a:endParaRPr lang="ru-RU"/>
          </a:p>
        </p:txBody>
      </p:sp>
      <p:sp>
        <p:nvSpPr>
          <p:cNvPr id="20" name="AutoShape 8"/>
          <p:cNvSpPr>
            <a:spLocks noChangeArrowheads="1"/>
          </p:cNvSpPr>
          <p:nvPr/>
        </p:nvSpPr>
        <p:spPr bwMode="auto">
          <a:xfrm>
            <a:off x="468313" y="3661123"/>
            <a:ext cx="2835275" cy="402663"/>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Непрограммные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sz="1400" b="1" i="0" u="none" strike="noStrike" cap="none" normalizeH="0" baseline="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16160,6</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1" name="AutoShape 14"/>
          <p:cNvSpPr>
            <a:spLocks noChangeArrowheads="1"/>
          </p:cNvSpPr>
          <p:nvPr/>
        </p:nvSpPr>
        <p:spPr bwMode="auto">
          <a:xfrm>
            <a:off x="400050" y="2882668"/>
            <a:ext cx="2903538" cy="571500"/>
          </a:xfrm>
          <a:prstGeom prst="roundRect">
            <a:avLst>
              <a:gd name="adj" fmla="val 50000"/>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541636,0</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2" name="AutoShape 12"/>
          <p:cNvSpPr>
            <a:spLocks noChangeArrowheads="1"/>
          </p:cNvSpPr>
          <p:nvPr/>
        </p:nvSpPr>
        <p:spPr bwMode="auto">
          <a:xfrm>
            <a:off x="4697413" y="2901950"/>
            <a:ext cx="2505075" cy="571500"/>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270 865,1</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3" name="AutoShape 9"/>
          <p:cNvSpPr>
            <a:spLocks noChangeArrowheads="1"/>
          </p:cNvSpPr>
          <p:nvPr/>
        </p:nvSpPr>
        <p:spPr bwMode="auto">
          <a:xfrm>
            <a:off x="4257676" y="3651929"/>
            <a:ext cx="2944812" cy="476695"/>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Непрограммные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9 482,7</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4" name="AutoShape 15"/>
          <p:cNvSpPr>
            <a:spLocks noChangeArrowheads="1"/>
          </p:cNvSpPr>
          <p:nvPr/>
        </p:nvSpPr>
        <p:spPr bwMode="auto">
          <a:xfrm>
            <a:off x="8215310" y="2927350"/>
            <a:ext cx="2649537" cy="460936"/>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274 664,0</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5" name="AutoShape 6"/>
          <p:cNvSpPr>
            <a:spLocks noChangeArrowheads="1"/>
          </p:cNvSpPr>
          <p:nvPr/>
        </p:nvSpPr>
        <p:spPr bwMode="auto">
          <a:xfrm>
            <a:off x="8215310" y="3631735"/>
            <a:ext cx="2657475" cy="571500"/>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Непрограммные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8 169,7</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graphicFrame>
        <p:nvGraphicFramePr>
          <p:cNvPr id="26" name="Диаграмма 25"/>
          <p:cNvGraphicFramePr/>
          <p:nvPr>
            <p:extLst>
              <p:ext uri="{D42A27DB-BD31-4B8C-83A1-F6EECF244321}">
                <p14:modId xmlns:p14="http://schemas.microsoft.com/office/powerpoint/2010/main" val="2659667703"/>
              </p:ext>
            </p:extLst>
          </p:nvPr>
        </p:nvGraphicFramePr>
        <p:xfrm>
          <a:off x="142875" y="4418476"/>
          <a:ext cx="3790950" cy="240347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7" name="Диаграмма 26"/>
          <p:cNvGraphicFramePr/>
          <p:nvPr>
            <p:extLst>
              <p:ext uri="{D42A27DB-BD31-4B8C-83A1-F6EECF244321}">
                <p14:modId xmlns:p14="http://schemas.microsoft.com/office/powerpoint/2010/main" val="3974989005"/>
              </p:ext>
            </p:extLst>
          </p:nvPr>
        </p:nvGraphicFramePr>
        <p:xfrm>
          <a:off x="4248151" y="4200988"/>
          <a:ext cx="3454399" cy="283845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8" name="Диаграмма 27"/>
          <p:cNvGraphicFramePr/>
          <p:nvPr>
            <p:extLst>
              <p:ext uri="{D42A27DB-BD31-4B8C-83A1-F6EECF244321}">
                <p14:modId xmlns:p14="http://schemas.microsoft.com/office/powerpoint/2010/main" val="3534461202"/>
              </p:ext>
            </p:extLst>
          </p:nvPr>
        </p:nvGraphicFramePr>
        <p:xfrm>
          <a:off x="8172449" y="4032250"/>
          <a:ext cx="3457575" cy="3000375"/>
        </p:xfrm>
        <a:graphic>
          <a:graphicData uri="http://schemas.openxmlformats.org/drawingml/2006/chart">
            <c:chart xmlns:c="http://schemas.openxmlformats.org/drawingml/2006/chart" xmlns:r="http://schemas.openxmlformats.org/officeDocument/2006/relationships" r:id="rId5"/>
          </a:graphicData>
        </a:graphic>
      </p:graphicFrame>
      <p:pic>
        <p:nvPicPr>
          <p:cNvPr id="6163" name="Рисунок 8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01422" y="1650553"/>
            <a:ext cx="474663" cy="293688"/>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0"/>
          <p:cNvSpPr>
            <a:spLocks noChangeArrowheads="1"/>
          </p:cNvSpPr>
          <p:nvPr/>
        </p:nvSpPr>
        <p:spPr bwMode="auto">
          <a:xfrm>
            <a:off x="1351756" y="514350"/>
            <a:ext cx="917257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449263" algn="ctr" defTabSz="914400" rtl="0" eaLnBrk="0" fontAlgn="base" latinLnBrk="0" hangingPunct="0">
              <a:lnSpc>
                <a:spcPct val="100000"/>
              </a:lnSpc>
              <a:spcBef>
                <a:spcPct val="0"/>
              </a:spcBef>
              <a:spcAft>
                <a:spcPct val="0"/>
              </a:spcAft>
              <a:buClrTx/>
              <a:buSzTx/>
              <a:buFontTx/>
              <a:buNone/>
              <a:tabLst/>
            </a:pPr>
            <a:r>
              <a:rPr kumimoji="0" lang="ru-RU" altLang="ru-RU" sz="1500" b="1" i="0" u="none" strike="noStrike" cap="none" normalizeH="0" baseline="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Доля расходов бюджета муниципального района, сформированных в рамках муниципальных программ, в общем объеме расходов составляет на 2024 год -96,4 %, 2025 год -95,2%, 2026 год -94,3%.</a:t>
            </a:r>
            <a:endParaRPr kumimoji="0" lang="ru-RU" altLang="ru-RU" sz="800" b="0" i="0" u="none" strike="noStrike" cap="none" normalizeH="0" baseline="0" dirty="0" smtClean="0">
              <a:ln>
                <a:noFill/>
              </a:ln>
              <a:solidFill>
                <a:schemeClr val="tx1"/>
              </a:solidFill>
              <a:effectLst/>
            </a:endParaRPr>
          </a:p>
          <a:p>
            <a:pPr marL="0" marR="0" lvl="0" indent="449263"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31" name="Rectangle 22"/>
          <p:cNvSpPr>
            <a:spLocks noChangeArrowheads="1"/>
          </p:cNvSpPr>
          <p:nvPr/>
        </p:nvSpPr>
        <p:spPr bwMode="auto">
          <a:xfrm>
            <a:off x="723900" y="6667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6145" name="Rectangle 26"/>
          <p:cNvSpPr>
            <a:spLocks noChangeArrowheads="1"/>
          </p:cNvSpPr>
          <p:nvPr/>
        </p:nvSpPr>
        <p:spPr bwMode="auto">
          <a:xfrm>
            <a:off x="723900" y="15811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449263"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49263"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anose="020B0604020202020204" pitchFamily="34" charset="0"/>
            </a:endParaRPr>
          </a:p>
          <a:p>
            <a:pPr marL="0" marR="0" lvl="0" indent="449263"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anose="020B0604020202020204" pitchFamily="34" charset="0"/>
            </a:endParaRPr>
          </a:p>
        </p:txBody>
      </p:sp>
      <p:sp>
        <p:nvSpPr>
          <p:cNvPr id="5" name="Номер слайда 4"/>
          <p:cNvSpPr>
            <a:spLocks noGrp="1"/>
          </p:cNvSpPr>
          <p:nvPr>
            <p:ph type="sldNum" sz="quarter" idx="12"/>
          </p:nvPr>
        </p:nvSpPr>
        <p:spPr>
          <a:xfrm>
            <a:off x="9479533" y="6492875"/>
            <a:ext cx="2743200" cy="365125"/>
          </a:xfrm>
        </p:spPr>
        <p:txBody>
          <a:bodyPr/>
          <a:lstStyle/>
          <a:p>
            <a:fld id="{2E383454-522E-4943-91B6-023101BA01B5}" type="slidenum">
              <a:rPr lang="ru-RU" smtClean="0"/>
              <a:t>60</a:t>
            </a:fld>
            <a:endParaRPr lang="ru-RU" dirty="0"/>
          </a:p>
        </p:txBody>
      </p:sp>
    </p:spTree>
    <p:extLst>
      <p:ext uri="{BB962C8B-B14F-4D97-AF65-F5344CB8AC3E}">
        <p14:creationId xmlns:p14="http://schemas.microsoft.com/office/powerpoint/2010/main" val="341346778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Рисунок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1239" y="868158"/>
            <a:ext cx="5452710" cy="4022453"/>
          </a:xfrm>
          <a:prstGeom prst="rect">
            <a:avLst/>
          </a:prstGeom>
          <a:ln>
            <a:noFill/>
          </a:ln>
          <a:effectLst>
            <a:softEdge rad="112500"/>
          </a:effectLst>
        </p:spPr>
      </p:pic>
      <p:sp>
        <p:nvSpPr>
          <p:cNvPr id="9" name="object 2"/>
          <p:cNvSpPr/>
          <p:nvPr/>
        </p:nvSpPr>
        <p:spPr>
          <a:xfrm>
            <a:off x="-30733" y="-14375"/>
            <a:ext cx="12222733" cy="628622"/>
          </a:xfrm>
          <a:prstGeom prst="rect">
            <a:avLst/>
          </a:prstGeom>
          <a:blipFill>
            <a:blip r:embed="rId3" cstate="print"/>
            <a:stretch>
              <a:fillRect/>
            </a:stretch>
          </a:blipFill>
        </p:spPr>
        <p:txBody>
          <a:bodyPr wrap="square" lIns="0" tIns="0" rIns="0" bIns="0" rtlCol="0"/>
          <a:lstStyle/>
          <a:p>
            <a:endParaRPr lang="ru-RU" sz="2800" b="1" dirty="0"/>
          </a:p>
        </p:txBody>
      </p:sp>
      <p:sp>
        <p:nvSpPr>
          <p:cNvPr id="121858" name="Text Box 6"/>
          <p:cNvSpPr txBox="1">
            <a:spLocks noChangeArrowheads="1"/>
          </p:cNvSpPr>
          <p:nvPr/>
        </p:nvSpPr>
        <p:spPr bwMode="auto">
          <a:xfrm>
            <a:off x="-30733" y="-71110"/>
            <a:ext cx="10888777" cy="1508105"/>
          </a:xfrm>
          <a:prstGeom prst="rect">
            <a:avLst/>
          </a:prstGeom>
          <a:noFill/>
          <a:ln w="9525">
            <a:noFill/>
            <a:miter lim="800000"/>
            <a:headEnd/>
            <a:tailEnd/>
          </a:ln>
        </p:spPr>
        <p:txBody>
          <a:bodyPr wrap="square">
            <a:spAutoFit/>
          </a:bodyPr>
          <a:lstStyle/>
          <a:p>
            <a:pPr>
              <a:spcBef>
                <a:spcPct val="50000"/>
              </a:spcBef>
            </a:pPr>
            <a:r>
              <a:rPr lang="ru-RU" sz="2000" b="1" i="1" dirty="0"/>
              <a:t>Национальные </a:t>
            </a:r>
            <a:r>
              <a:rPr lang="ru-RU" sz="2000" b="1" i="1" dirty="0" smtClean="0"/>
              <a:t>проекты </a:t>
            </a:r>
            <a:r>
              <a:rPr lang="ru-RU" i="1" dirty="0"/>
              <a:t>– это предлагаемые и разрабатываемые Президентом и Правительством стратегические планы по развитию конкретной сферы общественных отношений.</a:t>
            </a:r>
          </a:p>
          <a:p>
            <a:pPr>
              <a:spcBef>
                <a:spcPct val="50000"/>
              </a:spcBef>
            </a:pPr>
            <a:endParaRPr lang="ru-RU" i="1" dirty="0"/>
          </a:p>
          <a:p>
            <a:pPr>
              <a:spcBef>
                <a:spcPct val="50000"/>
              </a:spcBef>
            </a:pPr>
            <a:endParaRPr lang="ru-RU" b="1" i="1" dirty="0"/>
          </a:p>
        </p:txBody>
      </p:sp>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563" y="1266051"/>
            <a:ext cx="3063451" cy="2965685"/>
          </a:xfrm>
          <a:prstGeom prst="rect">
            <a:avLst/>
          </a:prstGeom>
        </p:spPr>
      </p:pic>
      <p:pic>
        <p:nvPicPr>
          <p:cNvPr id="6" name="Рисунок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7023" y="1411065"/>
            <a:ext cx="3103521" cy="2936640"/>
          </a:xfrm>
          <a:prstGeom prst="rect">
            <a:avLst/>
          </a:prstGeom>
        </p:spPr>
      </p:pic>
      <p:pic>
        <p:nvPicPr>
          <p:cNvPr id="10" name="Рисунок 9"/>
          <p:cNvPicPr>
            <a:picLocks noChangeAspect="1"/>
          </p:cNvPicPr>
          <p:nvPr/>
        </p:nvPicPr>
        <p:blipFill>
          <a:blip r:embed="rId6">
            <a:lum bright="19000" contrast="1000"/>
            <a:extLst>
              <a:ext uri="{28A0092B-C50C-407E-A947-70E740481C1C}">
                <a14:useLocalDpi xmlns:a14="http://schemas.microsoft.com/office/drawing/2010/main" val="0"/>
              </a:ext>
            </a:extLst>
          </a:blip>
          <a:stretch>
            <a:fillRect/>
          </a:stretch>
        </p:blipFill>
        <p:spPr>
          <a:xfrm>
            <a:off x="4081171" y="3852146"/>
            <a:ext cx="3195118" cy="3005992"/>
          </a:xfrm>
          <a:prstGeom prst="rect">
            <a:avLst/>
          </a:prstGeom>
          <a:effectLst>
            <a:softEdge rad="0"/>
          </a:effectLst>
        </p:spPr>
      </p:pic>
      <p:sp>
        <p:nvSpPr>
          <p:cNvPr id="13" name="Прямоугольник 12"/>
          <p:cNvSpPr/>
          <p:nvPr/>
        </p:nvSpPr>
        <p:spPr>
          <a:xfrm>
            <a:off x="213964" y="1934498"/>
            <a:ext cx="3005050" cy="1815882"/>
          </a:xfrm>
          <a:prstGeom prst="rect">
            <a:avLst/>
          </a:prstGeom>
        </p:spPr>
        <p:txBody>
          <a:bodyPr wrap="square">
            <a:spAutoFit/>
          </a:bodyPr>
          <a:lstStyle/>
          <a:p>
            <a:pPr algn="ctr"/>
            <a:r>
              <a:rPr lang="ru-RU" sz="1400" b="1" dirty="0"/>
              <a:t>Региональный проект, обеспечивающие достижения результатов федерального проекта, входящего в состав национального проекта "Формирование комфортной городской </a:t>
            </a:r>
            <a:r>
              <a:rPr lang="ru-RU" sz="1400" b="1" dirty="0" smtClean="0"/>
              <a:t>среды«</a:t>
            </a:r>
          </a:p>
          <a:p>
            <a:pPr algn="ctr"/>
            <a:r>
              <a:rPr lang="ru-RU" sz="1400" b="1" dirty="0" smtClean="0"/>
              <a:t>2172,6</a:t>
            </a:r>
          </a:p>
          <a:p>
            <a:pPr algn="ctr"/>
            <a:r>
              <a:rPr lang="ru-RU" sz="1400" b="1" dirty="0" smtClean="0"/>
              <a:t>Тыс. руб.</a:t>
            </a:r>
            <a:endParaRPr lang="ru-RU" sz="1400" b="1" dirty="0"/>
          </a:p>
        </p:txBody>
      </p:sp>
      <p:sp>
        <p:nvSpPr>
          <p:cNvPr id="17" name="Прямоугольник 16"/>
          <p:cNvSpPr/>
          <p:nvPr/>
        </p:nvSpPr>
        <p:spPr>
          <a:xfrm>
            <a:off x="8400873" y="1917896"/>
            <a:ext cx="3009671" cy="1446550"/>
          </a:xfrm>
          <a:prstGeom prst="rect">
            <a:avLst/>
          </a:prstGeom>
        </p:spPr>
        <p:txBody>
          <a:bodyPr wrap="square">
            <a:spAutoFit/>
          </a:bodyPr>
          <a:lstStyle/>
          <a:p>
            <a:pPr algn="ctr"/>
            <a:r>
              <a:rPr lang="ru-RU" dirty="0"/>
              <a:t> </a:t>
            </a:r>
            <a:r>
              <a:rPr lang="ru-RU" sz="1400" b="1" dirty="0"/>
              <a:t>Региональный проект, обеспечивающие достижения результатов федерального проекта, входящего в состав национального проекта </a:t>
            </a:r>
            <a:r>
              <a:rPr lang="ru-RU" sz="1400" b="1" dirty="0" smtClean="0"/>
              <a:t> Региональный </a:t>
            </a:r>
            <a:r>
              <a:rPr lang="ru-RU" sz="1400" b="1" dirty="0"/>
              <a:t>проект "Современная школа"</a:t>
            </a:r>
          </a:p>
        </p:txBody>
      </p:sp>
      <p:sp>
        <p:nvSpPr>
          <p:cNvPr id="18" name="Прямоугольник 17"/>
          <p:cNvSpPr/>
          <p:nvPr/>
        </p:nvSpPr>
        <p:spPr>
          <a:xfrm>
            <a:off x="9216106" y="3579889"/>
            <a:ext cx="1024623" cy="584775"/>
          </a:xfrm>
          <a:prstGeom prst="rect">
            <a:avLst/>
          </a:prstGeom>
        </p:spPr>
        <p:txBody>
          <a:bodyPr wrap="square">
            <a:spAutoFit/>
          </a:bodyPr>
          <a:lstStyle/>
          <a:p>
            <a:pPr algn="ctr"/>
            <a:r>
              <a:rPr lang="ru-RU" sz="1600" b="1" dirty="0" smtClean="0"/>
              <a:t>4683,3</a:t>
            </a:r>
          </a:p>
          <a:p>
            <a:pPr algn="ctr"/>
            <a:r>
              <a:rPr lang="ru-RU" sz="1600" b="1" dirty="0"/>
              <a:t>т</a:t>
            </a:r>
            <a:r>
              <a:rPr lang="ru-RU" sz="1600" b="1" dirty="0" smtClean="0"/>
              <a:t>ыс. руб.</a:t>
            </a:r>
            <a:endParaRPr lang="ru-RU" sz="1600" b="1" dirty="0"/>
          </a:p>
        </p:txBody>
      </p:sp>
      <p:sp>
        <p:nvSpPr>
          <p:cNvPr id="19" name="Прямоугольник 18"/>
          <p:cNvSpPr/>
          <p:nvPr/>
        </p:nvSpPr>
        <p:spPr>
          <a:xfrm>
            <a:off x="4154128" y="4514749"/>
            <a:ext cx="3049203" cy="2062103"/>
          </a:xfrm>
          <a:prstGeom prst="rect">
            <a:avLst/>
          </a:prstGeom>
        </p:spPr>
        <p:txBody>
          <a:bodyPr wrap="square">
            <a:spAutoFit/>
          </a:bodyPr>
          <a:lstStyle/>
          <a:p>
            <a:pPr algn="ctr"/>
            <a:r>
              <a:rPr lang="ru-RU" sz="1600" b="1" dirty="0"/>
              <a:t> </a:t>
            </a:r>
            <a:r>
              <a:rPr lang="ru-RU" sz="1400" b="1" dirty="0"/>
              <a:t>Региональный проект, обеспечивающие достижения результатов федерального проекта, входящего в состав национального проекта </a:t>
            </a:r>
            <a:r>
              <a:rPr lang="ru-RU" sz="1400" b="1" dirty="0" smtClean="0"/>
              <a:t>Региональный </a:t>
            </a:r>
            <a:r>
              <a:rPr lang="ru-RU" sz="1400" b="1" dirty="0"/>
              <a:t>проект "Патриотическое воспитание </a:t>
            </a:r>
            <a:r>
              <a:rPr lang="ru-RU" sz="1400" b="1" dirty="0" smtClean="0"/>
              <a:t>граждан«</a:t>
            </a:r>
            <a:endParaRPr lang="ru-RU" sz="1400" b="1" dirty="0"/>
          </a:p>
          <a:p>
            <a:pPr algn="ctr"/>
            <a:r>
              <a:rPr lang="ru-RU" sz="1400" b="1" dirty="0" smtClean="0"/>
              <a:t>753,0</a:t>
            </a:r>
          </a:p>
          <a:p>
            <a:pPr algn="ctr"/>
            <a:r>
              <a:rPr lang="ru-RU" sz="1400" b="1" dirty="0" smtClean="0"/>
              <a:t>Тыс. руб.</a:t>
            </a:r>
            <a:endParaRPr lang="ru-RU" sz="1400" b="1" dirty="0"/>
          </a:p>
        </p:txBody>
      </p:sp>
      <p:sp>
        <p:nvSpPr>
          <p:cNvPr id="35"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4" name="Номер слайда 3"/>
          <p:cNvSpPr>
            <a:spLocks noGrp="1"/>
          </p:cNvSpPr>
          <p:nvPr>
            <p:ph type="sldNum" sz="quarter" idx="12"/>
          </p:nvPr>
        </p:nvSpPr>
        <p:spPr>
          <a:xfrm>
            <a:off x="9393937" y="6493013"/>
            <a:ext cx="2743200" cy="365125"/>
          </a:xfrm>
        </p:spPr>
        <p:txBody>
          <a:bodyPr/>
          <a:lstStyle/>
          <a:p>
            <a:fld id="{2E383454-522E-4943-91B6-023101BA01B5}" type="slidenum">
              <a:rPr lang="ru-RU" smtClean="0"/>
              <a:t>61</a:t>
            </a:fld>
            <a:endParaRPr lang="ru-RU" dirty="0"/>
          </a:p>
        </p:txBody>
      </p:sp>
    </p:spTree>
    <p:extLst>
      <p:ext uri="{BB962C8B-B14F-4D97-AF65-F5344CB8AC3E}">
        <p14:creationId xmlns:p14="http://schemas.microsoft.com/office/powerpoint/2010/main" val="376119188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с двумя скругленными противолежащими углами 8"/>
          <p:cNvSpPr/>
          <p:nvPr/>
        </p:nvSpPr>
        <p:spPr>
          <a:xfrm>
            <a:off x="566872" y="4001588"/>
            <a:ext cx="5639760" cy="2199193"/>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1400" i="1" dirty="0" smtClean="0">
              <a:latin typeface="Times New Roman" panose="02020603050405020304" pitchFamily="18" charset="0"/>
              <a:cs typeface="Times New Roman" panose="02020603050405020304" pitchFamily="18" charset="0"/>
            </a:endParaRPr>
          </a:p>
          <a:p>
            <a:pPr algn="ctr"/>
            <a:endParaRPr lang="ru-RU" sz="1400" i="1" dirty="0">
              <a:latin typeface="Times New Roman" panose="02020603050405020304" pitchFamily="18" charset="0"/>
              <a:cs typeface="Times New Roman" panose="02020603050405020304" pitchFamily="18" charset="0"/>
            </a:endParaRPr>
          </a:p>
          <a:p>
            <a:pPr algn="ctr"/>
            <a:endParaRPr lang="ru-RU" sz="1400" i="1" dirty="0" smtClean="0">
              <a:latin typeface="Times New Roman" panose="02020603050405020304" pitchFamily="18" charset="0"/>
              <a:cs typeface="Times New Roman" panose="02020603050405020304" pitchFamily="18" charset="0"/>
            </a:endParaRPr>
          </a:p>
          <a:p>
            <a:pPr algn="ctr"/>
            <a:endParaRPr lang="ru-RU" sz="1400" i="1" dirty="0">
              <a:latin typeface="Times New Roman" panose="02020603050405020304" pitchFamily="18" charset="0"/>
              <a:cs typeface="Times New Roman" panose="02020603050405020304" pitchFamily="18" charset="0"/>
            </a:endParaRPr>
          </a:p>
          <a:p>
            <a:pPr algn="ctr"/>
            <a:endParaRPr lang="ru-RU" sz="100" i="1" dirty="0" smtClean="0">
              <a:latin typeface="Times New Roman" panose="02020603050405020304" pitchFamily="18" charset="0"/>
              <a:cs typeface="Times New Roman" panose="02020603050405020304" pitchFamily="18" charset="0"/>
            </a:endParaRPr>
          </a:p>
          <a:p>
            <a:pPr algn="ctr"/>
            <a:r>
              <a:rPr lang="ru-RU" sz="1400" i="1" dirty="0" smtClean="0">
                <a:latin typeface="Times New Roman" panose="02020603050405020304" pitchFamily="18" charset="0"/>
                <a:cs typeface="Times New Roman" panose="02020603050405020304" pitchFamily="18" charset="0"/>
              </a:rPr>
              <a:t>Стоимость </a:t>
            </a:r>
            <a:r>
              <a:rPr lang="ru-RU" sz="1400" i="1" dirty="0">
                <a:latin typeface="Times New Roman" panose="02020603050405020304" pitchFamily="18" charset="0"/>
                <a:cs typeface="Times New Roman" panose="02020603050405020304" pitchFamily="18" charset="0"/>
              </a:rPr>
              <a:t>проекта составила </a:t>
            </a:r>
            <a:r>
              <a:rPr lang="ru-RU" sz="1400" i="1" dirty="0" smtClean="0">
                <a:latin typeface="Times New Roman" panose="02020603050405020304" pitchFamily="18" charset="0"/>
                <a:cs typeface="Times New Roman" panose="02020603050405020304" pitchFamily="18" charset="0"/>
              </a:rPr>
              <a:t>163,3 </a:t>
            </a:r>
            <a:r>
              <a:rPr lang="ru-RU" sz="1400" i="1" dirty="0">
                <a:latin typeface="Times New Roman" panose="02020603050405020304" pitchFamily="18" charset="0"/>
                <a:cs typeface="Times New Roman" panose="02020603050405020304" pitchFamily="18" charset="0"/>
              </a:rPr>
              <a:t>тыс. руб., из них средства федерального и областного бюджетов – </a:t>
            </a:r>
            <a:r>
              <a:rPr lang="ru-RU" sz="1400" i="1" dirty="0" smtClean="0">
                <a:latin typeface="Times New Roman" panose="02020603050405020304" pitchFamily="18" charset="0"/>
                <a:cs typeface="Times New Roman" panose="02020603050405020304" pitchFamily="18" charset="0"/>
              </a:rPr>
              <a:t>158,2 </a:t>
            </a:r>
            <a:r>
              <a:rPr lang="ru-RU" sz="1400" i="1" dirty="0">
                <a:latin typeface="Times New Roman" panose="02020603050405020304" pitchFamily="18" charset="0"/>
                <a:cs typeface="Times New Roman" panose="02020603050405020304" pitchFamily="18" charset="0"/>
              </a:rPr>
              <a:t>тыс. руб.</a:t>
            </a:r>
          </a:p>
        </p:txBody>
      </p:sp>
      <p:pic>
        <p:nvPicPr>
          <p:cNvPr id="13" name="Picture 4" descr="https://sun9-68.userapi.com/impg/cFzq_6_lCivKNmikSljUslyTp_SgZaUVPsz5yw/Om47Yz7jvTQ.jpg?size=723x771&amp;quality=96&amp;sign=7be3115a1ba81a7c06e0c8c0e4644068&amp;type=album"/>
          <p:cNvPicPr>
            <a:picLocks noChangeAspect="1" noChangeArrowheads="1"/>
          </p:cNvPicPr>
          <p:nvPr/>
        </p:nvPicPr>
        <p:blipFill>
          <a:blip r:embed="rId2" cstate="print"/>
          <a:srcRect/>
          <a:stretch>
            <a:fillRect/>
          </a:stretch>
        </p:blipFill>
        <p:spPr bwMode="auto">
          <a:xfrm>
            <a:off x="4145158" y="668973"/>
            <a:ext cx="2635250" cy="2962990"/>
          </a:xfrm>
          <a:prstGeom prst="rect">
            <a:avLst/>
          </a:prstGeom>
          <a:ln>
            <a:noFill/>
          </a:ln>
          <a:effectLst>
            <a:softEdge rad="112500"/>
          </a:effectLst>
        </p:spPr>
      </p:pic>
      <p:sp>
        <p:nvSpPr>
          <p:cNvPr id="10" name="Прямоугольник с двумя скругленными противолежащими углами 9"/>
          <p:cNvSpPr/>
          <p:nvPr/>
        </p:nvSpPr>
        <p:spPr>
          <a:xfrm>
            <a:off x="6910699" y="739110"/>
            <a:ext cx="5341122" cy="2259996"/>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1600" i="1" dirty="0" smtClean="0"/>
          </a:p>
          <a:p>
            <a:pPr algn="ctr"/>
            <a:endParaRPr lang="ru-RU" sz="200" i="1" dirty="0"/>
          </a:p>
          <a:p>
            <a:pPr algn="ctr"/>
            <a:r>
              <a:rPr lang="ru-RU" sz="1600" i="1" dirty="0" smtClean="0"/>
              <a:t>В </a:t>
            </a:r>
            <a:r>
              <a:rPr lang="ru-RU" sz="1600" i="1" dirty="0"/>
              <a:t>рамках данного национального проекта финансируются расходы на </a:t>
            </a:r>
            <a:r>
              <a:rPr lang="ru-RU" sz="1600" i="1" dirty="0" smtClean="0"/>
              <a:t>создание центра </a:t>
            </a:r>
            <a:r>
              <a:rPr lang="ru-RU" sz="1600" i="1" dirty="0" smtClean="0">
                <a:solidFill>
                  <a:schemeClr val="tx1"/>
                </a:solidFill>
              </a:rPr>
              <a:t>«</a:t>
            </a:r>
            <a:r>
              <a:rPr lang="ru-RU" sz="1600" i="1" dirty="0">
                <a:solidFill>
                  <a:schemeClr val="tx1"/>
                </a:solidFill>
              </a:rPr>
              <a:t>Точка роста» естественно-научной и технологической направленности </a:t>
            </a:r>
            <a:r>
              <a:rPr lang="ru-RU" sz="1600" i="1" dirty="0" smtClean="0">
                <a:solidFill>
                  <a:schemeClr val="tx1"/>
                </a:solidFill>
              </a:rPr>
              <a:t>в </a:t>
            </a:r>
            <a:r>
              <a:rPr lang="ru-RU" sz="1600" i="1" dirty="0">
                <a:solidFill>
                  <a:schemeClr val="tx1"/>
                </a:solidFill>
              </a:rPr>
              <a:t>МБОУ «</a:t>
            </a:r>
            <a:r>
              <a:rPr lang="ru-RU" sz="1600" i="1" dirty="0" err="1">
                <a:solidFill>
                  <a:schemeClr val="tx1"/>
                </a:solidFill>
              </a:rPr>
              <a:t>Всходская</a:t>
            </a:r>
            <a:r>
              <a:rPr lang="ru-RU" sz="1600" i="1" dirty="0">
                <a:solidFill>
                  <a:schemeClr val="tx1"/>
                </a:solidFill>
              </a:rPr>
              <a:t> </a:t>
            </a:r>
            <a:r>
              <a:rPr lang="ru-RU" sz="1600" i="1" dirty="0" smtClean="0">
                <a:solidFill>
                  <a:schemeClr val="tx1"/>
                </a:solidFill>
              </a:rPr>
              <a:t>СШ» </a:t>
            </a:r>
          </a:p>
          <a:p>
            <a:pPr algn="ctr"/>
            <a:endParaRPr lang="ru-RU" sz="1000" i="1" dirty="0" smtClean="0">
              <a:solidFill>
                <a:schemeClr val="tx1"/>
              </a:solidFill>
            </a:endParaRPr>
          </a:p>
          <a:p>
            <a:pPr algn="ctr"/>
            <a:r>
              <a:rPr lang="ru-RU" sz="1400" i="1" dirty="0" smtClean="0">
                <a:latin typeface="Times New Roman" panose="02020603050405020304" pitchFamily="18" charset="0"/>
                <a:cs typeface="Times New Roman" panose="02020603050405020304" pitchFamily="18" charset="0"/>
              </a:rPr>
              <a:t>Стоимость </a:t>
            </a:r>
            <a:r>
              <a:rPr lang="ru-RU" sz="1400" i="1" dirty="0">
                <a:latin typeface="Times New Roman" panose="02020603050405020304" pitchFamily="18" charset="0"/>
                <a:cs typeface="Times New Roman" panose="02020603050405020304" pitchFamily="18" charset="0"/>
              </a:rPr>
              <a:t>проекта составила </a:t>
            </a:r>
            <a:r>
              <a:rPr lang="ru-RU" sz="1400" i="1" dirty="0" smtClean="0">
                <a:latin typeface="Times New Roman" panose="02020603050405020304" pitchFamily="18" charset="0"/>
                <a:cs typeface="Times New Roman" panose="02020603050405020304" pitchFamily="18" charset="0"/>
              </a:rPr>
              <a:t>1878,5 </a:t>
            </a:r>
            <a:r>
              <a:rPr lang="ru-RU" sz="1400" i="1" dirty="0">
                <a:latin typeface="Times New Roman" panose="02020603050405020304" pitchFamily="18" charset="0"/>
                <a:cs typeface="Times New Roman" panose="02020603050405020304" pitchFamily="18" charset="0"/>
              </a:rPr>
              <a:t>тыс. руб., из них средства федерального </a:t>
            </a:r>
            <a:r>
              <a:rPr lang="ru-RU" sz="1400" i="1" dirty="0" smtClean="0">
                <a:latin typeface="Times New Roman" panose="02020603050405020304" pitchFamily="18" charset="0"/>
                <a:cs typeface="Times New Roman" panose="02020603050405020304" pitchFamily="18" charset="0"/>
              </a:rPr>
              <a:t>-1822,1 </a:t>
            </a:r>
            <a:r>
              <a:rPr lang="ru-RU" sz="1400" i="1" dirty="0">
                <a:latin typeface="Times New Roman" panose="02020603050405020304" pitchFamily="18" charset="0"/>
                <a:cs typeface="Times New Roman" panose="02020603050405020304" pitchFamily="18" charset="0"/>
              </a:rPr>
              <a:t>тыс. руб.</a:t>
            </a:r>
          </a:p>
          <a:p>
            <a:pPr algn="ctr"/>
            <a:r>
              <a:rPr lang="ru-RU" sz="1400" i="1" dirty="0" smtClean="0">
                <a:latin typeface="Times New Roman" panose="02020603050405020304" pitchFamily="18" charset="0"/>
                <a:cs typeface="Times New Roman" panose="02020603050405020304" pitchFamily="18" charset="0"/>
              </a:rPr>
              <a:t>и </a:t>
            </a:r>
            <a:r>
              <a:rPr lang="ru-RU" sz="1400" i="1" dirty="0">
                <a:latin typeface="Times New Roman" panose="02020603050405020304" pitchFamily="18" charset="0"/>
                <a:cs typeface="Times New Roman" panose="02020603050405020304" pitchFamily="18" charset="0"/>
              </a:rPr>
              <a:t>областного бюджетов – </a:t>
            </a:r>
            <a:r>
              <a:rPr lang="ru-RU" sz="1400" i="1" dirty="0" smtClean="0">
                <a:latin typeface="Times New Roman" panose="02020603050405020304" pitchFamily="18" charset="0"/>
                <a:cs typeface="Times New Roman" panose="02020603050405020304" pitchFamily="18" charset="0"/>
              </a:rPr>
              <a:t>56,4 </a:t>
            </a:r>
            <a:r>
              <a:rPr lang="ru-RU" sz="1400" i="1" dirty="0">
                <a:latin typeface="Times New Roman" panose="02020603050405020304" pitchFamily="18" charset="0"/>
                <a:cs typeface="Times New Roman" panose="02020603050405020304" pitchFamily="18" charset="0"/>
              </a:rPr>
              <a:t>тыс. руб.</a:t>
            </a:r>
          </a:p>
          <a:p>
            <a:endParaRPr lang="ru-RU" sz="1400" i="1" dirty="0">
              <a:solidFill>
                <a:schemeClr val="tx1"/>
              </a:solidFill>
            </a:endParaRPr>
          </a:p>
        </p:txBody>
      </p:sp>
      <p:sp>
        <p:nvSpPr>
          <p:cNvPr id="3" name="object 2"/>
          <p:cNvSpPr/>
          <p:nvPr/>
        </p:nvSpPr>
        <p:spPr>
          <a:xfrm>
            <a:off x="-30733" y="-14375"/>
            <a:ext cx="12222733" cy="628622"/>
          </a:xfrm>
          <a:prstGeom prst="rect">
            <a:avLst/>
          </a:prstGeom>
          <a:blipFill>
            <a:blip r:embed="rId3" cstate="print"/>
            <a:stretch>
              <a:fillRect/>
            </a:stretch>
          </a:blipFill>
        </p:spPr>
        <p:txBody>
          <a:bodyPr wrap="square" lIns="0" tIns="0" rIns="0" bIns="0" rtlCol="0"/>
          <a:lstStyle/>
          <a:p>
            <a:endParaRPr lang="ru-RU" sz="2800" b="1" dirty="0"/>
          </a:p>
        </p:txBody>
      </p:sp>
      <p:sp>
        <p:nvSpPr>
          <p:cNvPr id="2" name="Прямоугольник 1"/>
          <p:cNvSpPr/>
          <p:nvPr/>
        </p:nvSpPr>
        <p:spPr>
          <a:xfrm>
            <a:off x="-30733" y="-32084"/>
            <a:ext cx="11528826" cy="400110"/>
          </a:xfrm>
          <a:prstGeom prst="rect">
            <a:avLst/>
          </a:prstGeom>
        </p:spPr>
        <p:txBody>
          <a:bodyPr wrap="square">
            <a:spAutoFit/>
          </a:bodyPr>
          <a:lstStyle/>
          <a:p>
            <a:pPr lvl="0" defTabSz="457200" fontAlgn="base">
              <a:spcBef>
                <a:spcPct val="0"/>
              </a:spcBef>
              <a:spcAft>
                <a:spcPct val="0"/>
              </a:spcAft>
            </a:pPr>
            <a:r>
              <a:rPr lang="ru-RU" sz="2000" b="1" i="1" spc="85"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Национальный проект «Современная школа»</a:t>
            </a:r>
          </a:p>
        </p:txBody>
      </p:sp>
      <p:sp>
        <p:nvSpPr>
          <p:cNvPr id="12" name="Номер слайда 11"/>
          <p:cNvSpPr>
            <a:spLocks noGrp="1"/>
          </p:cNvSpPr>
          <p:nvPr>
            <p:ph type="sldNum" sz="quarter" idx="12"/>
          </p:nvPr>
        </p:nvSpPr>
        <p:spPr>
          <a:xfrm>
            <a:off x="9448800" y="6492875"/>
            <a:ext cx="2743200" cy="365125"/>
          </a:xfrm>
        </p:spPr>
        <p:txBody>
          <a:bodyPr/>
          <a:lstStyle/>
          <a:p>
            <a:fld id="{2E383454-522E-4943-91B6-023101BA01B5}" type="slidenum">
              <a:rPr lang="ru-RU" smtClean="0"/>
              <a:t>62</a:t>
            </a:fld>
            <a:endParaRPr lang="ru-RU"/>
          </a:p>
        </p:txBody>
      </p:sp>
      <p:pic>
        <p:nvPicPr>
          <p:cNvPr id="14" name="Picture 2" descr="https://sun9-37.userapi.com/impg/Ke9rAPnxRCwA3kQlrE_4dXQ8s1yLp6GF_MzSVQ/lvgJ_C5rseE.jpg?size=955x772&amp;quality=96&amp;sign=1840f52553313e9c825d3d69d4f4467d&amp;type=album"/>
          <p:cNvPicPr>
            <a:picLocks noChangeAspect="1" noChangeArrowheads="1"/>
          </p:cNvPicPr>
          <p:nvPr/>
        </p:nvPicPr>
        <p:blipFill>
          <a:blip r:embed="rId4" cstate="print"/>
          <a:srcRect/>
          <a:stretch>
            <a:fillRect/>
          </a:stretch>
        </p:blipFill>
        <p:spPr bwMode="auto">
          <a:xfrm>
            <a:off x="897199" y="2906689"/>
            <a:ext cx="3456369" cy="1270566"/>
          </a:xfrm>
          <a:prstGeom prst="rect">
            <a:avLst/>
          </a:prstGeom>
          <a:ln>
            <a:noFill/>
          </a:ln>
          <a:effectLst>
            <a:softEdge rad="112500"/>
          </a:effectLst>
        </p:spPr>
      </p:pic>
      <p:sp>
        <p:nvSpPr>
          <p:cNvPr id="5" name="Прямоугольник 4"/>
          <p:cNvSpPr/>
          <p:nvPr/>
        </p:nvSpPr>
        <p:spPr>
          <a:xfrm>
            <a:off x="1176838" y="4194971"/>
            <a:ext cx="4536139" cy="1077218"/>
          </a:xfrm>
          <a:prstGeom prst="rect">
            <a:avLst/>
          </a:prstGeom>
        </p:spPr>
        <p:txBody>
          <a:bodyPr wrap="square">
            <a:spAutoFit/>
          </a:bodyPr>
          <a:lstStyle/>
          <a:p>
            <a:pPr algn="ctr"/>
            <a:r>
              <a:rPr lang="ru-RU" sz="1600" i="1" dirty="0" smtClean="0"/>
              <a:t>В рамках данного национального проекта финансируются расходы на обеспечение центров « Точка роста» В МБОУ «</a:t>
            </a:r>
            <a:r>
              <a:rPr lang="ru-RU" sz="1600" i="1" dirty="0" err="1" smtClean="0"/>
              <a:t>Угранская</a:t>
            </a:r>
            <a:r>
              <a:rPr lang="ru-RU" sz="1600" i="1" dirty="0" smtClean="0"/>
              <a:t> СШ» и МБОУ «Знаменская средняя школа»</a:t>
            </a:r>
            <a:endParaRPr lang="ru-RU" sz="1600" i="1" dirty="0"/>
          </a:p>
        </p:txBody>
      </p:sp>
      <p:pic>
        <p:nvPicPr>
          <p:cNvPr id="11" name="Рисунок 10"/>
          <p:cNvPicPr>
            <a:picLocks noChangeAspect="1"/>
          </p:cNvPicPr>
          <p:nvPr/>
        </p:nvPicPr>
        <p:blipFill>
          <a:blip r:embed="rId5"/>
          <a:stretch>
            <a:fillRect/>
          </a:stretch>
        </p:blipFill>
        <p:spPr>
          <a:xfrm>
            <a:off x="65145" y="964278"/>
            <a:ext cx="4014868" cy="2317653"/>
          </a:xfrm>
          <a:prstGeom prst="rect">
            <a:avLst/>
          </a:prstGeom>
        </p:spPr>
      </p:pic>
      <p:sp>
        <p:nvSpPr>
          <p:cNvPr id="7" name="Прямоугольник 6"/>
          <p:cNvSpPr/>
          <p:nvPr/>
        </p:nvSpPr>
        <p:spPr>
          <a:xfrm>
            <a:off x="1008405" y="6170626"/>
            <a:ext cx="10742062" cy="584775"/>
          </a:xfrm>
          <a:prstGeom prst="rect">
            <a:avLst/>
          </a:prstGeom>
        </p:spPr>
        <p:txBody>
          <a:bodyPr wrap="square">
            <a:spAutoFit/>
          </a:bodyPr>
          <a:lstStyle/>
          <a:p>
            <a:pPr algn="ctr">
              <a:spcBef>
                <a:spcPct val="50000"/>
              </a:spcBef>
            </a:pPr>
            <a:r>
              <a:rPr lang="ru-RU" sz="1600" i="1" dirty="0"/>
              <a:t>Национальные проекты – это предлагаемые и разрабатываемые Президентом и Правительством стратегические планы по развитию конкретной сферы общественных отношений.</a:t>
            </a:r>
          </a:p>
        </p:txBody>
      </p:sp>
      <p:pic>
        <p:nvPicPr>
          <p:cNvPr id="4" name="Рисунок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53743" y="3134948"/>
            <a:ext cx="3456017" cy="2592013"/>
          </a:xfrm>
          <a:prstGeom prst="rect">
            <a:avLst/>
          </a:prstGeom>
          <a:ln>
            <a:noFill/>
          </a:ln>
          <a:effectLst>
            <a:softEdge rad="112500"/>
          </a:effectLst>
        </p:spPr>
      </p:pic>
      <p:pic>
        <p:nvPicPr>
          <p:cNvPr id="6" name="Рисунок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09760" y="3061269"/>
            <a:ext cx="1857375" cy="2476500"/>
          </a:xfrm>
          <a:prstGeom prst="rect">
            <a:avLst/>
          </a:prstGeom>
          <a:ln>
            <a:noFill/>
          </a:ln>
          <a:effectLst>
            <a:softEdge rad="112500"/>
          </a:effectLst>
        </p:spPr>
      </p:pic>
    </p:spTree>
    <p:extLst>
      <p:ext uri="{BB962C8B-B14F-4D97-AF65-F5344CB8AC3E}">
        <p14:creationId xmlns:p14="http://schemas.microsoft.com/office/powerpoint/2010/main" val="386283053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2E383454-522E-4943-91B6-023101BA01B5}" type="slidenum">
              <a:rPr lang="ru-RU" smtClean="0"/>
              <a:t>63</a:t>
            </a:fld>
            <a:endParaRPr lang="ru-RU"/>
          </a:p>
        </p:txBody>
      </p:sp>
      <p:pic>
        <p:nvPicPr>
          <p:cNvPr id="3" name="Рисунок 2"/>
          <p:cNvPicPr>
            <a:picLocks noChangeAspect="1"/>
          </p:cNvPicPr>
          <p:nvPr/>
        </p:nvPicPr>
        <p:blipFill>
          <a:blip r:embed="rId2"/>
          <a:stretch>
            <a:fillRect/>
          </a:stretch>
        </p:blipFill>
        <p:spPr>
          <a:xfrm>
            <a:off x="0" y="0"/>
            <a:ext cx="12192000" cy="626322"/>
          </a:xfrm>
          <a:prstGeom prst="rect">
            <a:avLst/>
          </a:prstGeom>
        </p:spPr>
      </p:pic>
      <p:sp>
        <p:nvSpPr>
          <p:cNvPr id="4" name="Прямоугольник 3"/>
          <p:cNvSpPr/>
          <p:nvPr/>
        </p:nvSpPr>
        <p:spPr>
          <a:xfrm>
            <a:off x="-1" y="-20009"/>
            <a:ext cx="11947021" cy="369332"/>
          </a:xfrm>
          <a:prstGeom prst="rect">
            <a:avLst/>
          </a:prstGeom>
        </p:spPr>
        <p:txBody>
          <a:bodyPr wrap="square">
            <a:spAutoFit/>
          </a:bodyPr>
          <a:lstStyle/>
          <a:p>
            <a:pPr lvl="0" defTabSz="457200" fontAlgn="base">
              <a:spcBef>
                <a:spcPct val="0"/>
              </a:spcBef>
              <a:spcAft>
                <a:spcPct val="0"/>
              </a:spcAft>
            </a:pPr>
            <a:r>
              <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Проект «Развитие культуры в Смоленской области»</a:t>
            </a:r>
          </a:p>
        </p:txBody>
      </p:sp>
      <p:sp>
        <p:nvSpPr>
          <p:cNvPr id="7" name="Прямоугольник с двумя скругленными противолежащими углами 6"/>
          <p:cNvSpPr/>
          <p:nvPr/>
        </p:nvSpPr>
        <p:spPr>
          <a:xfrm>
            <a:off x="348919" y="4241656"/>
            <a:ext cx="4964642" cy="2114694"/>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r>
              <a:rPr lang="ru-RU" sz="1400" i="1" dirty="0"/>
              <a:t>В рамках </a:t>
            </a:r>
            <a:r>
              <a:rPr lang="ru-RU" sz="1400" i="1" dirty="0" smtClean="0"/>
              <a:t>ведомственного проекта « Развитие театрально-концертного и культурно-досугового обслуживание населения» предполагается ремонт </a:t>
            </a:r>
            <a:r>
              <a:rPr lang="ru-RU" sz="1400" i="1" dirty="0" err="1" smtClean="0"/>
              <a:t>Мытишинского</a:t>
            </a:r>
            <a:r>
              <a:rPr lang="ru-RU" sz="1400" i="1" dirty="0" smtClean="0"/>
              <a:t>  Дома культуры( крыша, потолок, 2 крыльца) .</a:t>
            </a:r>
            <a:endParaRPr lang="ru-RU" sz="1200" i="1" dirty="0" smtClean="0"/>
          </a:p>
          <a:p>
            <a:pPr algn="ctr"/>
            <a:r>
              <a:rPr lang="ru-RU" sz="1400" i="1" dirty="0">
                <a:latin typeface="Times New Roman" panose="02020603050405020304" pitchFamily="18" charset="0"/>
                <a:cs typeface="Times New Roman" panose="02020603050405020304" pitchFamily="18" charset="0"/>
              </a:rPr>
              <a:t>Стоимость проекта </a:t>
            </a:r>
            <a:r>
              <a:rPr lang="ru-RU" sz="1400" i="1" dirty="0" smtClean="0">
                <a:latin typeface="Times New Roman" panose="02020603050405020304" pitchFamily="18" charset="0"/>
                <a:cs typeface="Times New Roman" panose="02020603050405020304" pitchFamily="18" charset="0"/>
              </a:rPr>
              <a:t>составила 800,0 </a:t>
            </a:r>
            <a:r>
              <a:rPr lang="ru-RU" sz="1400" i="1" dirty="0">
                <a:latin typeface="Times New Roman" panose="02020603050405020304" pitchFamily="18" charset="0"/>
                <a:cs typeface="Times New Roman" panose="02020603050405020304" pitchFamily="18" charset="0"/>
              </a:rPr>
              <a:t>тыс. руб., из них средства федерального </a:t>
            </a:r>
            <a:r>
              <a:rPr lang="ru-RU" sz="1400" i="1" dirty="0" smtClean="0">
                <a:latin typeface="Times New Roman" panose="02020603050405020304" pitchFamily="18" charset="0"/>
                <a:cs typeface="Times New Roman" panose="02020603050405020304" pitchFamily="18" charset="0"/>
              </a:rPr>
              <a:t>– 664,0 </a:t>
            </a:r>
            <a:r>
              <a:rPr lang="ru-RU" sz="1400" i="1" dirty="0">
                <a:latin typeface="Times New Roman" panose="02020603050405020304" pitchFamily="18" charset="0"/>
                <a:cs typeface="Times New Roman" panose="02020603050405020304" pitchFamily="18" charset="0"/>
              </a:rPr>
              <a:t>тыс. руб</a:t>
            </a:r>
            <a:r>
              <a:rPr lang="ru-RU" sz="1400" i="1" dirty="0" smtClean="0">
                <a:latin typeface="Times New Roman" panose="02020603050405020304" pitchFamily="18" charset="0"/>
                <a:cs typeface="Times New Roman" panose="02020603050405020304" pitchFamily="18" charset="0"/>
              </a:rPr>
              <a:t>.,</a:t>
            </a:r>
            <a:endParaRPr lang="ru-RU" sz="1400" i="1" dirty="0">
              <a:latin typeface="Times New Roman" panose="02020603050405020304" pitchFamily="18" charset="0"/>
              <a:cs typeface="Times New Roman" panose="02020603050405020304" pitchFamily="18" charset="0"/>
            </a:endParaRPr>
          </a:p>
          <a:p>
            <a:pPr algn="ctr"/>
            <a:r>
              <a:rPr lang="ru-RU" sz="1400" i="1" dirty="0" smtClean="0">
                <a:latin typeface="Times New Roman" panose="02020603050405020304" pitchFamily="18" charset="0"/>
                <a:cs typeface="Times New Roman" panose="02020603050405020304" pitchFamily="18" charset="0"/>
              </a:rPr>
              <a:t> </a:t>
            </a:r>
            <a:r>
              <a:rPr lang="ru-RU" sz="1400" i="1" dirty="0">
                <a:latin typeface="Times New Roman" panose="02020603050405020304" pitchFamily="18" charset="0"/>
                <a:cs typeface="Times New Roman" panose="02020603050405020304" pitchFamily="18" charset="0"/>
              </a:rPr>
              <a:t>областного бюджетов </a:t>
            </a:r>
            <a:r>
              <a:rPr lang="ru-RU" sz="1400" i="1" dirty="0" smtClean="0">
                <a:latin typeface="Times New Roman" panose="02020603050405020304" pitchFamily="18" charset="0"/>
                <a:cs typeface="Times New Roman" panose="02020603050405020304" pitchFamily="18" charset="0"/>
              </a:rPr>
              <a:t>– 136,0 </a:t>
            </a:r>
            <a:r>
              <a:rPr lang="ru-RU" sz="1400" i="1" dirty="0">
                <a:latin typeface="Times New Roman" panose="02020603050405020304" pitchFamily="18" charset="0"/>
                <a:cs typeface="Times New Roman" panose="02020603050405020304" pitchFamily="18" charset="0"/>
              </a:rPr>
              <a:t>тыс. руб</a:t>
            </a:r>
            <a:r>
              <a:rPr lang="ru-RU" sz="1400" i="1" dirty="0" smtClean="0">
                <a:latin typeface="Times New Roman" panose="02020603050405020304" pitchFamily="18" charset="0"/>
                <a:cs typeface="Times New Roman" panose="02020603050405020304" pitchFamily="18" charset="0"/>
              </a:rPr>
              <a:t>.</a:t>
            </a:r>
          </a:p>
          <a:p>
            <a:pPr algn="ctr"/>
            <a:endParaRPr lang="ru-RU" sz="1400" i="1" dirty="0"/>
          </a:p>
        </p:txBody>
      </p:sp>
      <p:sp>
        <p:nvSpPr>
          <p:cNvPr id="8" name="Прямоугольник с двумя скругленными противолежащими углами 7"/>
          <p:cNvSpPr/>
          <p:nvPr/>
        </p:nvSpPr>
        <p:spPr>
          <a:xfrm>
            <a:off x="6982378" y="777781"/>
            <a:ext cx="4964642" cy="2114694"/>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r>
              <a:rPr lang="ru-RU" sz="1400" i="1" dirty="0"/>
              <a:t>В рамках </a:t>
            </a:r>
            <a:r>
              <a:rPr lang="ru-RU" sz="1400" i="1" dirty="0" smtClean="0"/>
              <a:t>ведомственного проекта « Сохранение культурного и исторического наследия » планируется приобретение  книжного фонда для МБУК «</a:t>
            </a:r>
            <a:r>
              <a:rPr lang="ru-RU" sz="1400" i="1" dirty="0" err="1" smtClean="0"/>
              <a:t>Угранская</a:t>
            </a:r>
            <a:r>
              <a:rPr lang="ru-RU" sz="1400" i="1" dirty="0" smtClean="0"/>
              <a:t> РЦБС» </a:t>
            </a:r>
          </a:p>
          <a:p>
            <a:pPr algn="ctr"/>
            <a:endParaRPr lang="ru-RU" sz="700" i="1" dirty="0" smtClean="0"/>
          </a:p>
          <a:p>
            <a:pPr algn="ctr"/>
            <a:r>
              <a:rPr lang="ru-RU" sz="1400" i="1" dirty="0">
                <a:latin typeface="Times New Roman" panose="02020603050405020304" pitchFamily="18" charset="0"/>
                <a:cs typeface="Times New Roman" panose="02020603050405020304" pitchFamily="18" charset="0"/>
              </a:rPr>
              <a:t>Стоимость проекта составила </a:t>
            </a:r>
            <a:r>
              <a:rPr lang="ru-RU" sz="1400" i="1" dirty="0" smtClean="0">
                <a:latin typeface="Times New Roman" panose="02020603050405020304" pitchFamily="18" charset="0"/>
                <a:cs typeface="Times New Roman" panose="02020603050405020304" pitchFamily="18" charset="0"/>
              </a:rPr>
              <a:t>13,0 </a:t>
            </a:r>
            <a:r>
              <a:rPr lang="ru-RU" sz="1400" i="1" dirty="0">
                <a:latin typeface="Times New Roman" panose="02020603050405020304" pitchFamily="18" charset="0"/>
                <a:cs typeface="Times New Roman" panose="02020603050405020304" pitchFamily="18" charset="0"/>
              </a:rPr>
              <a:t>тыс. руб., из них средства федерального </a:t>
            </a:r>
            <a:r>
              <a:rPr lang="ru-RU" sz="1400" i="1" dirty="0" smtClean="0">
                <a:latin typeface="Times New Roman" panose="02020603050405020304" pitchFamily="18" charset="0"/>
                <a:cs typeface="Times New Roman" panose="02020603050405020304" pitchFamily="18" charset="0"/>
              </a:rPr>
              <a:t>– 10,8 </a:t>
            </a:r>
            <a:r>
              <a:rPr lang="ru-RU" sz="1400" i="1" dirty="0">
                <a:latin typeface="Times New Roman" panose="02020603050405020304" pitchFamily="18" charset="0"/>
                <a:cs typeface="Times New Roman" panose="02020603050405020304" pitchFamily="18" charset="0"/>
              </a:rPr>
              <a:t>тыс. руб</a:t>
            </a:r>
            <a:r>
              <a:rPr lang="ru-RU" sz="1400" i="1" dirty="0" smtClean="0">
                <a:latin typeface="Times New Roman" panose="02020603050405020304" pitchFamily="18" charset="0"/>
                <a:cs typeface="Times New Roman" panose="02020603050405020304" pitchFamily="18" charset="0"/>
              </a:rPr>
              <a:t>.,</a:t>
            </a:r>
            <a:endParaRPr lang="ru-RU" sz="1400" i="1" dirty="0">
              <a:latin typeface="Times New Roman" panose="02020603050405020304" pitchFamily="18" charset="0"/>
              <a:cs typeface="Times New Roman" panose="02020603050405020304" pitchFamily="18" charset="0"/>
            </a:endParaRPr>
          </a:p>
          <a:p>
            <a:pPr algn="ctr"/>
            <a:r>
              <a:rPr lang="ru-RU" sz="1400" i="1" dirty="0" smtClean="0">
                <a:latin typeface="Times New Roman" panose="02020603050405020304" pitchFamily="18" charset="0"/>
                <a:cs typeface="Times New Roman" panose="02020603050405020304" pitchFamily="18" charset="0"/>
              </a:rPr>
              <a:t> </a:t>
            </a:r>
            <a:r>
              <a:rPr lang="ru-RU" sz="1400" i="1" dirty="0">
                <a:latin typeface="Times New Roman" panose="02020603050405020304" pitchFamily="18" charset="0"/>
                <a:cs typeface="Times New Roman" panose="02020603050405020304" pitchFamily="18" charset="0"/>
              </a:rPr>
              <a:t>областного бюджетов </a:t>
            </a:r>
            <a:r>
              <a:rPr lang="ru-RU" sz="1400" i="1" dirty="0" smtClean="0">
                <a:latin typeface="Times New Roman" panose="02020603050405020304" pitchFamily="18" charset="0"/>
                <a:cs typeface="Times New Roman" panose="02020603050405020304" pitchFamily="18" charset="0"/>
              </a:rPr>
              <a:t>– 2,2 </a:t>
            </a:r>
            <a:r>
              <a:rPr lang="ru-RU" sz="1400" i="1" dirty="0">
                <a:latin typeface="Times New Roman" panose="02020603050405020304" pitchFamily="18" charset="0"/>
                <a:cs typeface="Times New Roman" panose="02020603050405020304" pitchFamily="18" charset="0"/>
              </a:rPr>
              <a:t>тыс. руб</a:t>
            </a:r>
            <a:r>
              <a:rPr lang="ru-RU" sz="1400" i="1" dirty="0" smtClean="0">
                <a:latin typeface="Times New Roman" panose="02020603050405020304" pitchFamily="18" charset="0"/>
                <a:cs typeface="Times New Roman" panose="02020603050405020304" pitchFamily="18" charset="0"/>
              </a:rPr>
              <a:t>.</a:t>
            </a:r>
          </a:p>
          <a:p>
            <a:pPr algn="ctr"/>
            <a:endParaRPr lang="ru-RU" sz="1400" i="1" dirty="0"/>
          </a:p>
        </p:txBody>
      </p:sp>
      <p:pic>
        <p:nvPicPr>
          <p:cNvPr id="11" name="Рисунок 10"/>
          <p:cNvPicPr>
            <a:picLocks noChangeAspect="1"/>
          </p:cNvPicPr>
          <p:nvPr/>
        </p:nvPicPr>
        <p:blipFill rotWithShape="1">
          <a:blip r:embed="rId3" cstate="print">
            <a:extLst>
              <a:ext uri="{28A0092B-C50C-407E-A947-70E740481C1C}">
                <a14:useLocalDpi xmlns:a14="http://schemas.microsoft.com/office/drawing/2010/main" val="0"/>
              </a:ext>
            </a:extLst>
          </a:blip>
          <a:srcRect t="8194" b="15833"/>
          <a:stretch/>
        </p:blipFill>
        <p:spPr>
          <a:xfrm>
            <a:off x="7195767" y="3338069"/>
            <a:ext cx="4537863" cy="2572687"/>
          </a:xfrm>
          <a:prstGeom prst="rect">
            <a:avLst/>
          </a:prstGeom>
          <a:ln>
            <a:noFill/>
          </a:ln>
          <a:effectLst>
            <a:softEdge rad="112500"/>
          </a:effectLst>
        </p:spPr>
      </p:pic>
      <p:pic>
        <p:nvPicPr>
          <p:cNvPr id="14" name="Рисунок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99" y="646331"/>
            <a:ext cx="4429347" cy="3322010"/>
          </a:xfrm>
          <a:prstGeom prst="rect">
            <a:avLst/>
          </a:prstGeom>
          <a:ln>
            <a:noFill/>
          </a:ln>
          <a:effectLst>
            <a:softEdge rad="112500"/>
          </a:effectLst>
        </p:spPr>
      </p:pic>
      <p:pic>
        <p:nvPicPr>
          <p:cNvPr id="16" name="Рисунок 15"/>
          <p:cNvPicPr>
            <a:picLocks noChangeAspect="1"/>
          </p:cNvPicPr>
          <p:nvPr/>
        </p:nvPicPr>
        <p:blipFill>
          <a:blip r:embed="rId5"/>
          <a:stretch>
            <a:fillRect/>
          </a:stretch>
        </p:blipFill>
        <p:spPr>
          <a:xfrm>
            <a:off x="3612581" y="1080309"/>
            <a:ext cx="3186928" cy="3038523"/>
          </a:xfrm>
          <a:prstGeom prst="rect">
            <a:avLst/>
          </a:prstGeom>
          <a:ln>
            <a:noFill/>
          </a:ln>
          <a:effectLst>
            <a:softEdge rad="112500"/>
          </a:effectLst>
        </p:spPr>
      </p:pic>
    </p:spTree>
    <p:extLst>
      <p:ext uri="{BB962C8B-B14F-4D97-AF65-F5344CB8AC3E}">
        <p14:creationId xmlns:p14="http://schemas.microsoft.com/office/powerpoint/2010/main" val="19611247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2E383454-522E-4943-91B6-023101BA01B5}" type="slidenum">
              <a:rPr lang="ru-RU" smtClean="0"/>
              <a:t>64</a:t>
            </a:fld>
            <a:endParaRPr lang="ru-RU"/>
          </a:p>
        </p:txBody>
      </p:sp>
      <p:pic>
        <p:nvPicPr>
          <p:cNvPr id="3" name="Рисунок 2"/>
          <p:cNvPicPr>
            <a:picLocks noChangeAspect="1"/>
          </p:cNvPicPr>
          <p:nvPr/>
        </p:nvPicPr>
        <p:blipFill>
          <a:blip r:embed="rId2"/>
          <a:stretch>
            <a:fillRect/>
          </a:stretch>
        </p:blipFill>
        <p:spPr>
          <a:xfrm>
            <a:off x="0" y="0"/>
            <a:ext cx="12192000" cy="626322"/>
          </a:xfrm>
          <a:prstGeom prst="rect">
            <a:avLst/>
          </a:prstGeom>
        </p:spPr>
      </p:pic>
      <p:sp>
        <p:nvSpPr>
          <p:cNvPr id="4" name="Прямоугольник 3"/>
          <p:cNvSpPr/>
          <p:nvPr/>
        </p:nvSpPr>
        <p:spPr>
          <a:xfrm>
            <a:off x="-1" y="-20009"/>
            <a:ext cx="11947021" cy="369332"/>
          </a:xfrm>
          <a:prstGeom prst="rect">
            <a:avLst/>
          </a:prstGeom>
        </p:spPr>
        <p:txBody>
          <a:bodyPr wrap="square">
            <a:spAutoFit/>
          </a:bodyPr>
          <a:lstStyle/>
          <a:p>
            <a:pPr lvl="0" defTabSz="457200" fontAlgn="base">
              <a:spcBef>
                <a:spcPct val="0"/>
              </a:spcBef>
              <a:spcAft>
                <a:spcPct val="0"/>
              </a:spcAft>
            </a:pPr>
            <a:r>
              <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Проект </a:t>
            </a:r>
            <a:r>
              <a:rPr lang="ru-RU" b="1" i="1" spc="85"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«Социальная поддержка граждан, проживающих на территории Смоленской области»</a:t>
            </a:r>
            <a:endPar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9" name="Прямоугольник с двумя скругленными противолежащими углами 8"/>
          <p:cNvSpPr/>
          <p:nvPr/>
        </p:nvSpPr>
        <p:spPr>
          <a:xfrm>
            <a:off x="4267201" y="646331"/>
            <a:ext cx="7972266" cy="2687419"/>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r>
              <a:rPr lang="ru-RU" sz="1400" i="1" dirty="0" smtClean="0"/>
              <a:t>           В </a:t>
            </a:r>
            <a:r>
              <a:rPr lang="ru-RU" sz="1400" i="1" dirty="0"/>
              <a:t>рамках ведомственного проекта </a:t>
            </a:r>
            <a:r>
              <a:rPr lang="ru-RU" sz="1400" i="1" dirty="0" smtClean="0"/>
              <a:t>«Оказание государственной поддержки гражданам, проживающим на территории Смоленской области, в обеспечении жильем и оплате жилищно-коммунальных услуг» планируется  социальная выплата на приобретение жилого помещения или создание объекта индивидуального жилищного строительства двум семьям. </a:t>
            </a:r>
          </a:p>
          <a:p>
            <a:pPr algn="ctr"/>
            <a:endParaRPr lang="ru-RU" sz="200" i="1" dirty="0"/>
          </a:p>
          <a:p>
            <a:pPr algn="ctr"/>
            <a:endParaRPr lang="ru-RU" sz="500" i="1" dirty="0"/>
          </a:p>
          <a:p>
            <a:r>
              <a:rPr lang="ru-RU" sz="1400" i="1" dirty="0">
                <a:latin typeface="Times New Roman" panose="02020603050405020304" pitchFamily="18" charset="0"/>
                <a:cs typeface="Times New Roman" panose="02020603050405020304" pitchFamily="18" charset="0"/>
              </a:rPr>
              <a:t>Стоимость проекта составила </a:t>
            </a:r>
            <a:r>
              <a:rPr lang="ru-RU" sz="1400" i="1" dirty="0" smtClean="0">
                <a:latin typeface="Times New Roman" panose="02020603050405020304" pitchFamily="18" charset="0"/>
                <a:cs typeface="Times New Roman" panose="02020603050405020304" pitchFamily="18" charset="0"/>
              </a:rPr>
              <a:t>1080,5 </a:t>
            </a:r>
            <a:r>
              <a:rPr lang="ru-RU" sz="1400" i="1" dirty="0">
                <a:latin typeface="Times New Roman" panose="02020603050405020304" pitchFamily="18" charset="0"/>
                <a:cs typeface="Times New Roman" panose="02020603050405020304" pitchFamily="18" charset="0"/>
              </a:rPr>
              <a:t>тыс. руб., из </a:t>
            </a:r>
            <a:r>
              <a:rPr lang="ru-RU" sz="1400" i="1" dirty="0" smtClean="0">
                <a:latin typeface="Times New Roman" panose="02020603050405020304" pitchFamily="18" charset="0"/>
                <a:cs typeface="Times New Roman" panose="02020603050405020304" pitchFamily="18" charset="0"/>
              </a:rPr>
              <a:t>них:</a:t>
            </a:r>
          </a:p>
          <a:p>
            <a:r>
              <a:rPr lang="ru-RU" sz="1400" i="1" dirty="0" smtClean="0">
                <a:latin typeface="Times New Roman" panose="02020603050405020304" pitchFamily="18" charset="0"/>
                <a:cs typeface="Times New Roman" panose="02020603050405020304" pitchFamily="18" charset="0"/>
              </a:rPr>
              <a:t>средства </a:t>
            </a:r>
            <a:r>
              <a:rPr lang="ru-RU" sz="1400" i="1" dirty="0">
                <a:latin typeface="Times New Roman" panose="02020603050405020304" pitchFamily="18" charset="0"/>
                <a:cs typeface="Times New Roman" panose="02020603050405020304" pitchFamily="18" charset="0"/>
              </a:rPr>
              <a:t>федерального </a:t>
            </a:r>
            <a:r>
              <a:rPr lang="ru-RU" sz="1400" i="1" dirty="0" smtClean="0">
                <a:latin typeface="Times New Roman" panose="02020603050405020304" pitchFamily="18" charset="0"/>
                <a:cs typeface="Times New Roman" panose="02020603050405020304" pitchFamily="18" charset="0"/>
              </a:rPr>
              <a:t>– 504,6 </a:t>
            </a:r>
            <a:r>
              <a:rPr lang="ru-RU" sz="1400" i="1" dirty="0">
                <a:latin typeface="Times New Roman" panose="02020603050405020304" pitchFamily="18" charset="0"/>
                <a:cs typeface="Times New Roman" panose="02020603050405020304" pitchFamily="18" charset="0"/>
              </a:rPr>
              <a:t>тыс. руб.,</a:t>
            </a:r>
          </a:p>
          <a:p>
            <a:r>
              <a:rPr lang="ru-RU" sz="1400" i="1" dirty="0">
                <a:latin typeface="Times New Roman" panose="02020603050405020304" pitchFamily="18" charset="0"/>
                <a:cs typeface="Times New Roman" panose="02020603050405020304" pitchFamily="18" charset="0"/>
              </a:rPr>
              <a:t> областного бюджетов </a:t>
            </a:r>
            <a:r>
              <a:rPr lang="ru-RU" sz="1400" i="1" dirty="0" smtClean="0">
                <a:latin typeface="Times New Roman" panose="02020603050405020304" pitchFamily="18" charset="0"/>
                <a:cs typeface="Times New Roman" panose="02020603050405020304" pitchFamily="18" charset="0"/>
              </a:rPr>
              <a:t>– 325,3 </a:t>
            </a:r>
            <a:r>
              <a:rPr lang="ru-RU" sz="1400" i="1" dirty="0">
                <a:latin typeface="Times New Roman" panose="02020603050405020304" pitchFamily="18" charset="0"/>
                <a:cs typeface="Times New Roman" panose="02020603050405020304" pitchFamily="18" charset="0"/>
              </a:rPr>
              <a:t>тыс. руб</a:t>
            </a:r>
            <a:r>
              <a:rPr lang="ru-RU" sz="1400" i="1" dirty="0" smtClean="0">
                <a:latin typeface="Times New Roman" panose="02020603050405020304" pitchFamily="18" charset="0"/>
                <a:cs typeface="Times New Roman" panose="02020603050405020304" pitchFamily="18" charset="0"/>
              </a:rPr>
              <a:t>.</a:t>
            </a:r>
          </a:p>
          <a:p>
            <a:r>
              <a:rPr lang="ru-RU" sz="1400" i="1" dirty="0" smtClean="0">
                <a:latin typeface="Times New Roman" panose="02020603050405020304" pitchFamily="18" charset="0"/>
                <a:cs typeface="Times New Roman" panose="02020603050405020304" pitchFamily="18" charset="0"/>
              </a:rPr>
              <a:t>Софинансирование за счет местного бюджета -250,6 тыс. руб.</a:t>
            </a:r>
            <a:endParaRPr lang="ru-RU" sz="1400" i="1" dirty="0">
              <a:latin typeface="Times New Roman" panose="02020603050405020304" pitchFamily="18" charset="0"/>
              <a:cs typeface="Times New Roman" panose="02020603050405020304" pitchFamily="18" charset="0"/>
            </a:endParaRPr>
          </a:p>
          <a:p>
            <a:pPr algn="ctr"/>
            <a:endParaRPr lang="ru-RU" sz="1400" i="1" dirty="0"/>
          </a:p>
        </p:txBody>
      </p:sp>
      <p:pic>
        <p:nvPicPr>
          <p:cNvPr id="12" name="Picture 10" descr="7c1ec2c4b7371046d2a96a87b78fec0f_XL"/>
          <p:cNvPicPr>
            <a:picLocks noChangeAspect="1" noChangeArrowheads="1"/>
          </p:cNvPicPr>
          <p:nvPr/>
        </p:nvPicPr>
        <p:blipFill>
          <a:blip r:embed="rId3"/>
          <a:srcRect/>
          <a:stretch>
            <a:fillRect/>
          </a:stretch>
        </p:blipFill>
        <p:spPr bwMode="auto">
          <a:xfrm>
            <a:off x="8383695" y="3782243"/>
            <a:ext cx="3674421" cy="2756669"/>
          </a:xfrm>
          <a:prstGeom prst="rect">
            <a:avLst/>
          </a:prstGeom>
          <a:ln>
            <a:noFill/>
          </a:ln>
          <a:effectLst>
            <a:softEdge rad="112500"/>
          </a:effectLst>
        </p:spPr>
      </p:pic>
      <p:pic>
        <p:nvPicPr>
          <p:cNvPr id="13" name="Picture 14" descr="inx960x640"/>
          <p:cNvPicPr>
            <a:picLocks noChangeAspect="1" noChangeArrowheads="1"/>
          </p:cNvPicPr>
          <p:nvPr/>
        </p:nvPicPr>
        <p:blipFill>
          <a:blip r:embed="rId4"/>
          <a:srcRect/>
          <a:stretch>
            <a:fillRect/>
          </a:stretch>
        </p:blipFill>
        <p:spPr bwMode="auto">
          <a:xfrm>
            <a:off x="771525" y="4807970"/>
            <a:ext cx="2439089" cy="1625064"/>
          </a:xfrm>
          <a:prstGeom prst="rect">
            <a:avLst/>
          </a:prstGeom>
          <a:ln>
            <a:noFill/>
          </a:ln>
          <a:effectLst>
            <a:softEdge rad="112500"/>
          </a:effectLst>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70916" y="3704958"/>
            <a:ext cx="3798488" cy="3153042"/>
          </a:xfrm>
          <a:prstGeom prst="rect">
            <a:avLst/>
          </a:prstGeom>
        </p:spPr>
      </p:pic>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46331"/>
            <a:ext cx="4135775" cy="3668885"/>
          </a:xfrm>
          <a:prstGeom prst="rect">
            <a:avLst/>
          </a:prstGeom>
        </p:spPr>
      </p:pic>
    </p:spTree>
    <p:extLst>
      <p:ext uri="{BB962C8B-B14F-4D97-AF65-F5344CB8AC3E}">
        <p14:creationId xmlns:p14="http://schemas.microsoft.com/office/powerpoint/2010/main" val="16732485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9167" y="3605211"/>
            <a:ext cx="4478933" cy="2933701"/>
          </a:xfrm>
          <a:prstGeom prst="rect">
            <a:avLst/>
          </a:prstGeom>
          <a:ln>
            <a:noFill/>
          </a:ln>
          <a:effectLst>
            <a:softEdge rad="112500"/>
          </a:effectLst>
        </p:spPr>
      </p:pic>
      <p:sp>
        <p:nvSpPr>
          <p:cNvPr id="2" name="Номер слайда 1"/>
          <p:cNvSpPr>
            <a:spLocks noGrp="1"/>
          </p:cNvSpPr>
          <p:nvPr>
            <p:ph type="sldNum" sz="quarter" idx="12"/>
          </p:nvPr>
        </p:nvSpPr>
        <p:spPr/>
        <p:txBody>
          <a:bodyPr/>
          <a:lstStyle/>
          <a:p>
            <a:fld id="{2E383454-522E-4943-91B6-023101BA01B5}" type="slidenum">
              <a:rPr lang="ru-RU" smtClean="0"/>
              <a:t>65</a:t>
            </a:fld>
            <a:endParaRPr lang="ru-RU"/>
          </a:p>
        </p:txBody>
      </p:sp>
      <p:pic>
        <p:nvPicPr>
          <p:cNvPr id="3" name="Рисунок 2"/>
          <p:cNvPicPr>
            <a:picLocks noChangeAspect="1"/>
          </p:cNvPicPr>
          <p:nvPr/>
        </p:nvPicPr>
        <p:blipFill>
          <a:blip r:embed="rId3"/>
          <a:stretch>
            <a:fillRect/>
          </a:stretch>
        </p:blipFill>
        <p:spPr>
          <a:xfrm>
            <a:off x="35801" y="-20009"/>
            <a:ext cx="12192000" cy="626322"/>
          </a:xfrm>
          <a:prstGeom prst="rect">
            <a:avLst/>
          </a:prstGeom>
        </p:spPr>
      </p:pic>
      <p:sp>
        <p:nvSpPr>
          <p:cNvPr id="4" name="Прямоугольник 3"/>
          <p:cNvSpPr/>
          <p:nvPr/>
        </p:nvSpPr>
        <p:spPr>
          <a:xfrm>
            <a:off x="-1" y="-20009"/>
            <a:ext cx="11947021" cy="369332"/>
          </a:xfrm>
          <a:prstGeom prst="rect">
            <a:avLst/>
          </a:prstGeom>
        </p:spPr>
        <p:txBody>
          <a:bodyPr wrap="square">
            <a:spAutoFit/>
          </a:bodyPr>
          <a:lstStyle/>
          <a:p>
            <a:pPr lvl="0" defTabSz="457200" fontAlgn="base">
              <a:spcBef>
                <a:spcPct val="0"/>
              </a:spcBef>
              <a:spcAft>
                <a:spcPct val="0"/>
              </a:spcAft>
            </a:pPr>
            <a:r>
              <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Проект </a:t>
            </a:r>
            <a:r>
              <a:rPr lang="ru-RU" b="1" i="1" spc="85"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«Развитие дорожно-транспортного комплекса»</a:t>
            </a:r>
            <a:endPar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Прямоугольник с двумя скругленными противолежащими углами 4"/>
          <p:cNvSpPr/>
          <p:nvPr/>
        </p:nvSpPr>
        <p:spPr>
          <a:xfrm>
            <a:off x="873288" y="1084876"/>
            <a:ext cx="8080212" cy="2839423"/>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r>
              <a:rPr lang="ru-RU" sz="1600" i="1" dirty="0"/>
              <a:t>В рамках ведомственного проекта </a:t>
            </a:r>
            <a:r>
              <a:rPr lang="ru-RU" sz="1600" i="1" dirty="0" smtClean="0"/>
              <a:t>«</a:t>
            </a:r>
            <a:r>
              <a:rPr lang="ru-RU" sz="1600" i="1" spc="85" dirty="0" smtClean="0">
                <a:latin typeface="Times New Roman" panose="02020603050405020304" pitchFamily="18" charset="0"/>
                <a:cs typeface="Times New Roman" panose="02020603050405020304" pitchFamily="18" charset="0"/>
              </a:rPr>
              <a:t>Развитие сети автомобильных дорог общего пользования»</a:t>
            </a:r>
            <a:r>
              <a:rPr lang="ru-RU" sz="1600" i="1" dirty="0" smtClean="0"/>
              <a:t>» будет осуществлен ремонт автомобильной дороги: «Угра-Всходы- Баскаковка- </a:t>
            </a:r>
            <a:r>
              <a:rPr lang="ru-RU" sz="1600" i="1" dirty="0" err="1" smtClean="0"/>
              <a:t>Вертехово</a:t>
            </a:r>
            <a:r>
              <a:rPr lang="ru-RU" sz="1600" i="1" dirty="0" smtClean="0"/>
              <a:t>»</a:t>
            </a:r>
          </a:p>
          <a:p>
            <a:pPr algn="ctr"/>
            <a:r>
              <a:rPr lang="ru-RU" sz="1600" i="1" dirty="0" smtClean="0">
                <a:latin typeface="Times New Roman" panose="02020603050405020304" pitchFamily="18" charset="0"/>
                <a:cs typeface="Times New Roman" panose="02020603050405020304" pitchFamily="18" charset="0"/>
              </a:rPr>
              <a:t>Стоимость </a:t>
            </a:r>
            <a:r>
              <a:rPr lang="ru-RU" sz="1600" i="1" dirty="0">
                <a:latin typeface="Times New Roman" panose="02020603050405020304" pitchFamily="18" charset="0"/>
                <a:cs typeface="Times New Roman" panose="02020603050405020304" pitchFamily="18" charset="0"/>
              </a:rPr>
              <a:t>проекта составила </a:t>
            </a:r>
            <a:r>
              <a:rPr lang="ru-RU" sz="1600" i="1" dirty="0" smtClean="0">
                <a:latin typeface="Times New Roman" panose="02020603050405020304" pitchFamily="18" charset="0"/>
                <a:cs typeface="Times New Roman" panose="02020603050405020304" pitchFamily="18" charset="0"/>
              </a:rPr>
              <a:t>30232,4 тыс</a:t>
            </a:r>
            <a:r>
              <a:rPr lang="ru-RU" sz="1600" i="1" dirty="0">
                <a:latin typeface="Times New Roman" panose="02020603050405020304" pitchFamily="18" charset="0"/>
                <a:cs typeface="Times New Roman" panose="02020603050405020304" pitchFamily="18" charset="0"/>
              </a:rPr>
              <a:t>. руб., из </a:t>
            </a:r>
            <a:r>
              <a:rPr lang="ru-RU" sz="1600" i="1" dirty="0" smtClean="0">
                <a:latin typeface="Times New Roman" panose="02020603050405020304" pitchFamily="18" charset="0"/>
                <a:cs typeface="Times New Roman" panose="02020603050405020304" pitchFamily="18" charset="0"/>
              </a:rPr>
              <a:t>них:</a:t>
            </a:r>
          </a:p>
          <a:p>
            <a:pPr algn="ctr"/>
            <a:r>
              <a:rPr lang="ru-RU" sz="1600" i="1" dirty="0" smtClean="0">
                <a:latin typeface="Times New Roman" panose="02020603050405020304" pitchFamily="18" charset="0"/>
                <a:cs typeface="Times New Roman" panose="02020603050405020304" pitchFamily="18" charset="0"/>
              </a:rPr>
              <a:t>Софинансирование за счет местного бюджета -30,2 тыс. руб.</a:t>
            </a:r>
            <a:endParaRPr lang="ru-RU" sz="1600" i="1" dirty="0">
              <a:latin typeface="Times New Roman" panose="02020603050405020304" pitchFamily="18" charset="0"/>
              <a:cs typeface="Times New Roman" panose="02020603050405020304" pitchFamily="18" charset="0"/>
            </a:endParaRPr>
          </a:p>
          <a:p>
            <a:pPr algn="ctr"/>
            <a:endParaRPr lang="ru-RU" sz="1400" i="1" dirty="0"/>
          </a:p>
        </p:txBody>
      </p:sp>
    </p:spTree>
    <p:extLst>
      <p:ext uri="{BB962C8B-B14F-4D97-AF65-F5344CB8AC3E}">
        <p14:creationId xmlns:p14="http://schemas.microsoft.com/office/powerpoint/2010/main" val="34139719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2E383454-522E-4943-91B6-023101BA01B5}" type="slidenum">
              <a:rPr lang="ru-RU" smtClean="0"/>
              <a:t>66</a:t>
            </a:fld>
            <a:endParaRPr lang="ru-RU"/>
          </a:p>
        </p:txBody>
      </p:sp>
      <p:pic>
        <p:nvPicPr>
          <p:cNvPr id="3" name="Рисунок 2"/>
          <p:cNvPicPr>
            <a:picLocks noChangeAspect="1"/>
          </p:cNvPicPr>
          <p:nvPr/>
        </p:nvPicPr>
        <p:blipFill>
          <a:blip r:embed="rId2"/>
          <a:stretch>
            <a:fillRect/>
          </a:stretch>
        </p:blipFill>
        <p:spPr>
          <a:xfrm>
            <a:off x="35801" y="-20009"/>
            <a:ext cx="12192000" cy="626322"/>
          </a:xfrm>
          <a:prstGeom prst="rect">
            <a:avLst/>
          </a:prstGeom>
        </p:spPr>
      </p:pic>
      <p:sp>
        <p:nvSpPr>
          <p:cNvPr id="4" name="Прямоугольник 3"/>
          <p:cNvSpPr/>
          <p:nvPr/>
        </p:nvSpPr>
        <p:spPr>
          <a:xfrm>
            <a:off x="-1" y="-20009"/>
            <a:ext cx="11947021" cy="646331"/>
          </a:xfrm>
          <a:prstGeom prst="rect">
            <a:avLst/>
          </a:prstGeom>
        </p:spPr>
        <p:txBody>
          <a:bodyPr wrap="square">
            <a:spAutoFit/>
          </a:bodyPr>
          <a:lstStyle/>
          <a:p>
            <a:pPr lvl="0" defTabSz="457200" fontAlgn="base">
              <a:spcBef>
                <a:spcPct val="0"/>
              </a:spcBef>
              <a:spcAft>
                <a:spcPct val="0"/>
              </a:spcAft>
            </a:pPr>
            <a:r>
              <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Проект </a:t>
            </a:r>
            <a:r>
              <a:rPr lang="ru-RU" b="1" i="1" spc="85"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«Создание условий для обеспечения качественными услугами жилищно-коммунального хозяйства населения Смоленской области»</a:t>
            </a:r>
            <a:endPar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Прямоугольник с двумя скругленными противолежащими углами 5"/>
          <p:cNvSpPr/>
          <p:nvPr/>
        </p:nvSpPr>
        <p:spPr>
          <a:xfrm>
            <a:off x="5079344" y="950912"/>
            <a:ext cx="6700561" cy="3333299"/>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r>
              <a:rPr lang="ru-RU" sz="1400" i="1" dirty="0"/>
              <a:t>В рамках ведомственного проекта </a:t>
            </a:r>
            <a:r>
              <a:rPr lang="ru-RU" sz="1400" i="1" dirty="0" smtClean="0"/>
              <a:t>«</a:t>
            </a:r>
            <a:r>
              <a:rPr lang="ru-RU" sz="1400" i="1" spc="85" dirty="0" smtClean="0">
                <a:latin typeface="Times New Roman" panose="02020603050405020304" pitchFamily="18" charset="0"/>
                <a:cs typeface="Times New Roman" panose="02020603050405020304" pitchFamily="18" charset="0"/>
              </a:rPr>
              <a:t>Модернизация </a:t>
            </a:r>
            <a:r>
              <a:rPr lang="ru-RU" sz="1400" i="1" spc="85" dirty="0" err="1" smtClean="0">
                <a:latin typeface="Times New Roman" panose="02020603050405020304" pitchFamily="18" charset="0"/>
                <a:cs typeface="Times New Roman" panose="02020603050405020304" pitchFamily="18" charset="0"/>
              </a:rPr>
              <a:t>объъектов</a:t>
            </a:r>
            <a:r>
              <a:rPr lang="ru-RU" sz="1400" i="1" spc="85" dirty="0" smtClean="0">
                <a:latin typeface="Times New Roman" panose="02020603050405020304" pitchFamily="18" charset="0"/>
                <a:cs typeface="Times New Roman" panose="02020603050405020304" pitchFamily="18" charset="0"/>
              </a:rPr>
              <a:t> жилищно-коммунального хозяйства Смоленской области</a:t>
            </a:r>
            <a:r>
              <a:rPr lang="ru-RU" sz="1400" i="1" dirty="0" smtClean="0"/>
              <a:t>» выполнены работы по объектам( </a:t>
            </a:r>
            <a:r>
              <a:rPr lang="en-US" sz="1400" i="1" dirty="0" smtClean="0"/>
              <a:t>II</a:t>
            </a:r>
            <a:r>
              <a:rPr lang="ru-RU" sz="1400" i="1" dirty="0" smtClean="0"/>
              <a:t> этап): </a:t>
            </a:r>
            <a:r>
              <a:rPr lang="ru-RU" sz="1400" i="1" dirty="0">
                <a:latin typeface="Times New Roman" panose="02020603050405020304" pitchFamily="18" charset="0"/>
                <a:ea typeface="Times New Roman" panose="02020603050405020304" pitchFamily="18" charset="0"/>
              </a:rPr>
              <a:t>Капитальный ремонт сетей водоснабжения в д. Дрожжино Угранского района Смоленской </a:t>
            </a:r>
            <a:r>
              <a:rPr lang="ru-RU" sz="1400" i="1" dirty="0" smtClean="0">
                <a:latin typeface="Times New Roman" panose="02020603050405020304" pitchFamily="18" charset="0"/>
                <a:ea typeface="Times New Roman" panose="02020603050405020304" pitchFamily="18" charset="0"/>
              </a:rPr>
              <a:t>области, </a:t>
            </a:r>
            <a:r>
              <a:rPr lang="ru-RU" sz="1400" i="1" dirty="0">
                <a:latin typeface="Times New Roman" panose="02020603050405020304" pitchFamily="18" charset="0"/>
                <a:ea typeface="Times New Roman" panose="02020603050405020304" pitchFamily="18" charset="0"/>
              </a:rPr>
              <a:t>Капитальный ремонт сетей водоснабжения в с. Всходы Угранского района Смоленской </a:t>
            </a:r>
            <a:r>
              <a:rPr lang="ru-RU" sz="1400" i="1" dirty="0" smtClean="0">
                <a:latin typeface="Times New Roman" panose="02020603050405020304" pitchFamily="18" charset="0"/>
                <a:ea typeface="Times New Roman" panose="02020603050405020304" pitchFamily="18" charset="0"/>
              </a:rPr>
              <a:t>области, подготовка сметной документации на выполнение работ по капитальному ремонту сетей водоснабжения в с. Всходы и д. Дрожжино и государственной экспертизы проектной документации в объеме проверки сметной стоимости по объектам. </a:t>
            </a:r>
            <a:endParaRPr lang="ru-RU" sz="1400" i="1" dirty="0" smtClean="0"/>
          </a:p>
          <a:p>
            <a:pPr algn="ctr"/>
            <a:endParaRPr lang="ru-RU" sz="200" i="1" dirty="0"/>
          </a:p>
          <a:p>
            <a:pPr algn="ctr"/>
            <a:endParaRPr lang="ru-RU" sz="500" i="1" dirty="0"/>
          </a:p>
          <a:p>
            <a:pPr algn="ctr"/>
            <a:r>
              <a:rPr lang="ru-RU" sz="1400" i="1" dirty="0">
                <a:latin typeface="Times New Roman" panose="02020603050405020304" pitchFamily="18" charset="0"/>
                <a:cs typeface="Times New Roman" panose="02020603050405020304" pitchFamily="18" charset="0"/>
              </a:rPr>
              <a:t>Стоимость проекта составила </a:t>
            </a:r>
            <a:r>
              <a:rPr lang="ru-RU" sz="1400" i="1" dirty="0" smtClean="0">
                <a:latin typeface="Times New Roman" panose="02020603050405020304" pitchFamily="18" charset="0"/>
                <a:cs typeface="Times New Roman" panose="02020603050405020304" pitchFamily="18" charset="0"/>
              </a:rPr>
              <a:t>18288,9 тыс</a:t>
            </a:r>
            <a:r>
              <a:rPr lang="ru-RU" sz="1400" i="1" dirty="0">
                <a:latin typeface="Times New Roman" panose="02020603050405020304" pitchFamily="18" charset="0"/>
                <a:cs typeface="Times New Roman" panose="02020603050405020304" pitchFamily="18" charset="0"/>
              </a:rPr>
              <a:t>. руб., из </a:t>
            </a:r>
            <a:r>
              <a:rPr lang="ru-RU" sz="1400" i="1" dirty="0" smtClean="0">
                <a:latin typeface="Times New Roman" panose="02020603050405020304" pitchFamily="18" charset="0"/>
                <a:cs typeface="Times New Roman" panose="02020603050405020304" pitchFamily="18" charset="0"/>
              </a:rPr>
              <a:t>них:</a:t>
            </a:r>
          </a:p>
          <a:p>
            <a:pPr algn="ctr"/>
            <a:r>
              <a:rPr lang="ru-RU" sz="1400" i="1" dirty="0" smtClean="0">
                <a:latin typeface="Times New Roman" panose="02020603050405020304" pitchFamily="18" charset="0"/>
                <a:cs typeface="Times New Roman" panose="02020603050405020304" pitchFamily="18" charset="0"/>
              </a:rPr>
              <a:t>Фонд развития территории- 12611,0 </a:t>
            </a:r>
            <a:r>
              <a:rPr lang="ru-RU" sz="1400" i="1" dirty="0" err="1" smtClean="0">
                <a:latin typeface="Times New Roman" panose="02020603050405020304" pitchFamily="18" charset="0"/>
                <a:cs typeface="Times New Roman" panose="02020603050405020304" pitchFamily="18" charset="0"/>
              </a:rPr>
              <a:t>тыс.руб</a:t>
            </a:r>
            <a:r>
              <a:rPr lang="ru-RU" sz="1400" i="1" dirty="0" smtClean="0">
                <a:latin typeface="Times New Roman" panose="02020603050405020304" pitchFamily="18" charset="0"/>
                <a:cs typeface="Times New Roman" panose="02020603050405020304" pitchFamily="18" charset="0"/>
              </a:rPr>
              <a:t>.</a:t>
            </a:r>
          </a:p>
          <a:p>
            <a:pPr algn="ctr"/>
            <a:r>
              <a:rPr lang="ru-RU" sz="1400" i="1" dirty="0" smtClean="0">
                <a:latin typeface="Times New Roman" panose="02020603050405020304" pitchFamily="18" charset="0"/>
                <a:cs typeface="Times New Roman" panose="02020603050405020304" pitchFamily="18" charset="0"/>
              </a:rPr>
              <a:t>Софинансирование за счет местного бюджета – 58,9 тыс. руб.</a:t>
            </a:r>
            <a:endParaRPr lang="ru-RU" sz="1400" i="1" dirty="0">
              <a:latin typeface="Times New Roman" panose="02020603050405020304" pitchFamily="18" charset="0"/>
              <a:cs typeface="Times New Roman" panose="02020603050405020304" pitchFamily="18" charset="0"/>
            </a:endParaRPr>
          </a:p>
          <a:p>
            <a:pPr algn="ctr"/>
            <a:endParaRPr lang="ru-RU" sz="1400" i="1" dirty="0"/>
          </a:p>
        </p:txBody>
      </p:sp>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61950" y="950912"/>
            <a:ext cx="4191000" cy="5588000"/>
          </a:xfrm>
          <a:prstGeom prst="rect">
            <a:avLst/>
          </a:prstGeom>
          <a:ln>
            <a:noFill/>
          </a:ln>
          <a:effectLst>
            <a:softEdge rad="112500"/>
          </a:effectLst>
        </p:spPr>
      </p:pic>
      <p:pic>
        <p:nvPicPr>
          <p:cNvPr id="9" name="Рисунок 8"/>
          <p:cNvPicPr>
            <a:picLocks noChangeAspect="1"/>
          </p:cNvPicPr>
          <p:nvPr/>
        </p:nvPicPr>
        <p:blipFill rotWithShape="1">
          <a:blip r:embed="rId4" cstate="print">
            <a:extLst>
              <a:ext uri="{28A0092B-C50C-407E-A947-70E740481C1C}">
                <a14:useLocalDpi xmlns:a14="http://schemas.microsoft.com/office/drawing/2010/main" val="0"/>
              </a:ext>
            </a:extLst>
          </a:blip>
          <a:srcRect b="39489"/>
          <a:stretch/>
        </p:blipFill>
        <p:spPr>
          <a:xfrm>
            <a:off x="6362700" y="4404549"/>
            <a:ext cx="3886199" cy="2385477"/>
          </a:xfrm>
          <a:prstGeom prst="rect">
            <a:avLst/>
          </a:prstGeom>
          <a:ln>
            <a:noFill/>
          </a:ln>
          <a:effectLst>
            <a:softEdge rad="112500"/>
          </a:effectLst>
        </p:spPr>
      </p:pic>
    </p:spTree>
    <p:extLst>
      <p:ext uri="{BB962C8B-B14F-4D97-AF65-F5344CB8AC3E}">
        <p14:creationId xmlns:p14="http://schemas.microsoft.com/office/powerpoint/2010/main" val="394669732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725" y="2631420"/>
            <a:ext cx="3106031" cy="4143397"/>
          </a:xfrm>
          <a:prstGeom prst="rect">
            <a:avLst/>
          </a:prstGeom>
          <a:ln>
            <a:noFill/>
          </a:ln>
          <a:effectLst>
            <a:softEdge rad="112500"/>
          </a:effectLst>
        </p:spPr>
      </p:pic>
      <p:pic>
        <p:nvPicPr>
          <p:cNvPr id="11" name="Рисунок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4516" y="3430669"/>
            <a:ext cx="2600319" cy="3194888"/>
          </a:xfrm>
          <a:prstGeom prst="rect">
            <a:avLst/>
          </a:prstGeom>
          <a:ln>
            <a:noFill/>
          </a:ln>
          <a:effectLst>
            <a:softEdge rad="112500"/>
          </a:effectLst>
        </p:spPr>
      </p:pic>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3595" y="3604843"/>
            <a:ext cx="3045978" cy="3020713"/>
          </a:xfrm>
          <a:prstGeom prst="rect">
            <a:avLst/>
          </a:prstGeom>
          <a:ln>
            <a:noFill/>
          </a:ln>
          <a:effectLst>
            <a:softEdge rad="112500"/>
          </a:effectLst>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701118"/>
            <a:ext cx="3576354" cy="2011699"/>
          </a:xfrm>
          <a:prstGeom prst="rect">
            <a:avLst/>
          </a:prstGeom>
          <a:ln>
            <a:noFill/>
          </a:ln>
          <a:effectLst>
            <a:softEdge rad="112500"/>
          </a:effectLst>
        </p:spPr>
      </p:pic>
      <p:sp>
        <p:nvSpPr>
          <p:cNvPr id="2" name="Номер слайда 1"/>
          <p:cNvSpPr>
            <a:spLocks noGrp="1"/>
          </p:cNvSpPr>
          <p:nvPr>
            <p:ph type="sldNum" sz="quarter" idx="12"/>
          </p:nvPr>
        </p:nvSpPr>
        <p:spPr/>
        <p:txBody>
          <a:bodyPr/>
          <a:lstStyle/>
          <a:p>
            <a:fld id="{2E383454-522E-4943-91B6-023101BA01B5}" type="slidenum">
              <a:rPr lang="ru-RU" smtClean="0"/>
              <a:t>67</a:t>
            </a:fld>
            <a:endParaRPr lang="ru-RU"/>
          </a:p>
        </p:txBody>
      </p:sp>
      <p:pic>
        <p:nvPicPr>
          <p:cNvPr id="3" name="Рисунок 2"/>
          <p:cNvPicPr>
            <a:picLocks noChangeAspect="1"/>
          </p:cNvPicPr>
          <p:nvPr/>
        </p:nvPicPr>
        <p:blipFill>
          <a:blip r:embed="rId6"/>
          <a:stretch>
            <a:fillRect/>
          </a:stretch>
        </p:blipFill>
        <p:spPr>
          <a:xfrm>
            <a:off x="35801" y="-20009"/>
            <a:ext cx="12192000" cy="626322"/>
          </a:xfrm>
          <a:prstGeom prst="rect">
            <a:avLst/>
          </a:prstGeom>
        </p:spPr>
      </p:pic>
      <p:sp>
        <p:nvSpPr>
          <p:cNvPr id="4" name="Прямоугольник 3"/>
          <p:cNvSpPr/>
          <p:nvPr/>
        </p:nvSpPr>
        <p:spPr>
          <a:xfrm>
            <a:off x="-1" y="-20009"/>
            <a:ext cx="11947021" cy="369332"/>
          </a:xfrm>
          <a:prstGeom prst="rect">
            <a:avLst/>
          </a:prstGeom>
        </p:spPr>
        <p:txBody>
          <a:bodyPr wrap="square">
            <a:spAutoFit/>
          </a:bodyPr>
          <a:lstStyle/>
          <a:p>
            <a:pPr lvl="0" defTabSz="457200" fontAlgn="base">
              <a:spcBef>
                <a:spcPct val="0"/>
              </a:spcBef>
              <a:spcAft>
                <a:spcPct val="0"/>
              </a:spcAft>
            </a:pPr>
            <a:r>
              <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Проект </a:t>
            </a:r>
            <a:r>
              <a:rPr lang="ru-RU" b="1" i="1" spc="85"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«Развитие физической культуры и спорта в Смоленской области»</a:t>
            </a:r>
            <a:endPar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a:blip r:embed="rId7"/>
          <a:stretch>
            <a:fillRect/>
          </a:stretch>
        </p:blipFill>
        <p:spPr>
          <a:xfrm>
            <a:off x="8759439" y="829305"/>
            <a:ext cx="3318872" cy="2031963"/>
          </a:xfrm>
          <a:prstGeom prst="rect">
            <a:avLst/>
          </a:prstGeom>
        </p:spPr>
      </p:pic>
      <p:sp>
        <p:nvSpPr>
          <p:cNvPr id="7" name="Прямоугольник с двумя скругленными противолежащими углами 6"/>
          <p:cNvSpPr/>
          <p:nvPr/>
        </p:nvSpPr>
        <p:spPr>
          <a:xfrm>
            <a:off x="2999352" y="894315"/>
            <a:ext cx="6264898" cy="2422525"/>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r>
              <a:rPr lang="ru-RU" sz="1600" i="1" dirty="0"/>
              <a:t>В рамках ведомственного проекта </a:t>
            </a:r>
            <a:r>
              <a:rPr lang="ru-RU" sz="1600" i="1" dirty="0" smtClean="0"/>
              <a:t>«</a:t>
            </a:r>
            <a:r>
              <a:rPr lang="ru-RU" sz="1600" i="1" spc="85" dirty="0" smtClean="0">
                <a:latin typeface="Times New Roman" panose="02020603050405020304" pitchFamily="18" charset="0"/>
                <a:cs typeface="Times New Roman" panose="02020603050405020304" pitchFamily="18" charset="0"/>
              </a:rPr>
              <a:t>Развитие физической культуры и массового спорта</a:t>
            </a:r>
            <a:r>
              <a:rPr lang="ru-RU" sz="1600" i="1" dirty="0" smtClean="0"/>
              <a:t>» выполнены работы за изготовление и поставку оборудование для создания «умной» спортивной площадки.</a:t>
            </a:r>
          </a:p>
          <a:p>
            <a:pPr algn="ctr"/>
            <a:endParaRPr lang="ru-RU" sz="300" i="1" dirty="0"/>
          </a:p>
          <a:p>
            <a:pPr algn="ctr"/>
            <a:endParaRPr lang="ru-RU" sz="600" i="1" dirty="0"/>
          </a:p>
          <a:p>
            <a:pPr algn="ctr"/>
            <a:r>
              <a:rPr lang="ru-RU" sz="1600" i="1" dirty="0">
                <a:latin typeface="Times New Roman" panose="02020603050405020304" pitchFamily="18" charset="0"/>
                <a:cs typeface="Times New Roman" panose="02020603050405020304" pitchFamily="18" charset="0"/>
              </a:rPr>
              <a:t>Стоимость проекта составила </a:t>
            </a:r>
            <a:r>
              <a:rPr lang="en-US" sz="1600" i="1" dirty="0" smtClean="0">
                <a:latin typeface="Times New Roman" panose="02020603050405020304" pitchFamily="18" charset="0"/>
                <a:cs typeface="Times New Roman" panose="02020603050405020304" pitchFamily="18" charset="0"/>
              </a:rPr>
              <a:t>82199,9</a:t>
            </a:r>
            <a:r>
              <a:rPr lang="ru-RU" sz="1600" i="1" dirty="0" smtClean="0">
                <a:latin typeface="Times New Roman" panose="02020603050405020304" pitchFamily="18" charset="0"/>
                <a:cs typeface="Times New Roman" panose="02020603050405020304" pitchFamily="18" charset="0"/>
              </a:rPr>
              <a:t> тыс</a:t>
            </a:r>
            <a:r>
              <a:rPr lang="ru-RU" sz="1600" i="1" dirty="0">
                <a:latin typeface="Times New Roman" panose="02020603050405020304" pitchFamily="18" charset="0"/>
                <a:cs typeface="Times New Roman" panose="02020603050405020304" pitchFamily="18" charset="0"/>
              </a:rPr>
              <a:t>. руб</a:t>
            </a:r>
            <a:r>
              <a:rPr lang="ru-RU" sz="1600" i="1" dirty="0" smtClean="0">
                <a:latin typeface="Times New Roman" panose="02020603050405020304" pitchFamily="18" charset="0"/>
                <a:cs typeface="Times New Roman" panose="02020603050405020304" pitchFamily="18" charset="0"/>
              </a:rPr>
              <a:t>.</a:t>
            </a:r>
          </a:p>
          <a:p>
            <a:pPr algn="ctr"/>
            <a:endParaRPr lang="ru-RU" sz="1600" i="1" dirty="0"/>
          </a:p>
        </p:txBody>
      </p:sp>
      <p:pic>
        <p:nvPicPr>
          <p:cNvPr id="12" name="Рисунок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38199" y="3184702"/>
            <a:ext cx="3187782" cy="3187782"/>
          </a:xfrm>
          <a:prstGeom prst="rect">
            <a:avLst/>
          </a:prstGeom>
          <a:ln>
            <a:noFill/>
          </a:ln>
          <a:effectLst>
            <a:softEdge rad="112500"/>
          </a:effectLst>
        </p:spPr>
      </p:pic>
    </p:spTree>
    <p:extLst>
      <p:ext uri="{BB962C8B-B14F-4D97-AF65-F5344CB8AC3E}">
        <p14:creationId xmlns:p14="http://schemas.microsoft.com/office/powerpoint/2010/main" val="1780938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98833" y="3867150"/>
            <a:ext cx="3658183" cy="2990850"/>
          </a:xfrm>
          <a:prstGeom prst="rect">
            <a:avLst/>
          </a:prstGeom>
          <a:ln>
            <a:noFill/>
          </a:ln>
          <a:effectLst>
            <a:softEdge rad="112500"/>
          </a:effectLst>
        </p:spPr>
      </p:pic>
      <p:pic>
        <p:nvPicPr>
          <p:cNvPr id="4" name="Рисунок 3"/>
          <p:cNvPicPr>
            <a:picLocks noChangeAspect="1"/>
          </p:cNvPicPr>
          <p:nvPr/>
        </p:nvPicPr>
        <p:blipFill>
          <a:blip r:embed="rId3"/>
          <a:stretch>
            <a:fillRect/>
          </a:stretch>
        </p:blipFill>
        <p:spPr>
          <a:xfrm>
            <a:off x="0" y="0"/>
            <a:ext cx="12192000" cy="626322"/>
          </a:xfrm>
          <a:prstGeom prst="rect">
            <a:avLst/>
          </a:prstGeom>
        </p:spPr>
      </p:pic>
      <p:sp>
        <p:nvSpPr>
          <p:cNvPr id="2" name="Номер слайда 1"/>
          <p:cNvSpPr>
            <a:spLocks noGrp="1"/>
          </p:cNvSpPr>
          <p:nvPr>
            <p:ph type="sldNum" sz="quarter" idx="12"/>
          </p:nvPr>
        </p:nvSpPr>
        <p:spPr/>
        <p:txBody>
          <a:bodyPr/>
          <a:lstStyle/>
          <a:p>
            <a:fld id="{2E383454-522E-4943-91B6-023101BA01B5}" type="slidenum">
              <a:rPr lang="ru-RU" smtClean="0"/>
              <a:t>68</a:t>
            </a:fld>
            <a:endParaRPr lang="ru-RU"/>
          </a:p>
        </p:txBody>
      </p:sp>
      <p:sp>
        <p:nvSpPr>
          <p:cNvPr id="3" name="Прямоугольник 2"/>
          <p:cNvSpPr/>
          <p:nvPr/>
        </p:nvSpPr>
        <p:spPr>
          <a:xfrm>
            <a:off x="0" y="0"/>
            <a:ext cx="11896927" cy="369332"/>
          </a:xfrm>
          <a:prstGeom prst="rect">
            <a:avLst/>
          </a:prstGeom>
        </p:spPr>
        <p:txBody>
          <a:bodyPr wrap="square">
            <a:spAutoFit/>
          </a:bodyPr>
          <a:lstStyle/>
          <a:p>
            <a:pPr lvl="0" defTabSz="457200" fontAlgn="base">
              <a:spcBef>
                <a:spcPct val="0"/>
              </a:spcBef>
              <a:spcAft>
                <a:spcPct val="0"/>
              </a:spcAft>
            </a:pPr>
            <a:r>
              <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Проект </a:t>
            </a:r>
            <a:r>
              <a:rPr lang="ru-RU" b="1" i="1" spc="85"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«Развитие </a:t>
            </a:r>
            <a:r>
              <a:rPr lang="ru-RU" b="1" i="1" spc="85"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кульуры</a:t>
            </a:r>
            <a:r>
              <a:rPr lang="ru-RU" b="1" i="1" spc="85"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в Смоленской области»</a:t>
            </a:r>
            <a:endPar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6270" y="2400301"/>
            <a:ext cx="4523361" cy="1766002"/>
          </a:xfrm>
          <a:prstGeom prst="rect">
            <a:avLst/>
          </a:prstGeom>
          <a:ln>
            <a:noFill/>
          </a:ln>
          <a:effectLst>
            <a:softEdge rad="112500"/>
          </a:effectLst>
        </p:spPr>
      </p:pic>
      <p:sp>
        <p:nvSpPr>
          <p:cNvPr id="10" name="Прямоугольник с двумя скругленными противолежащими углами 9"/>
          <p:cNvSpPr/>
          <p:nvPr/>
        </p:nvSpPr>
        <p:spPr>
          <a:xfrm>
            <a:off x="2743200" y="785775"/>
            <a:ext cx="6189431" cy="1614526"/>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lvl="0" algn="ctr" fontAlgn="base">
              <a:spcBef>
                <a:spcPct val="0"/>
              </a:spcBef>
              <a:spcAft>
                <a:spcPct val="0"/>
              </a:spcAft>
            </a:pPr>
            <a:r>
              <a:rPr lang="ru-RU" sz="1600" i="1" dirty="0">
                <a:solidFill>
                  <a:srgbClr val="000000"/>
                </a:solidFill>
                <a:latin typeface="Times New Roman" pitchFamily="18" charset="0"/>
                <a:cs typeface="Times New Roman" pitchFamily="18" charset="0"/>
              </a:rPr>
              <a:t>Приобретение жилых помещений детям-сиротам и детям, оставшимся без попечения родителей, лицам на их числа по договорам найма специализированных жилых помещений</a:t>
            </a:r>
          </a:p>
          <a:p>
            <a:pPr lvl="0" algn="ctr" fontAlgn="base">
              <a:spcBef>
                <a:spcPct val="0"/>
              </a:spcBef>
              <a:spcAft>
                <a:spcPct val="0"/>
              </a:spcAft>
            </a:pPr>
            <a:r>
              <a:rPr lang="ru-RU" sz="1600" i="1" dirty="0">
                <a:solidFill>
                  <a:srgbClr val="000000"/>
                </a:solidFill>
                <a:latin typeface="Times New Roman" pitchFamily="18" charset="0"/>
                <a:cs typeface="Times New Roman" pitchFamily="18" charset="0"/>
              </a:rPr>
              <a:t>10 802,8тыс. руб.</a:t>
            </a:r>
          </a:p>
          <a:p>
            <a:pPr algn="ctr"/>
            <a:endParaRPr lang="ru-RU" sz="1400" i="1" dirty="0"/>
          </a:p>
        </p:txBody>
      </p:sp>
    </p:spTree>
    <p:extLst>
      <p:ext uri="{BB962C8B-B14F-4D97-AF65-F5344CB8AC3E}">
        <p14:creationId xmlns:p14="http://schemas.microsoft.com/office/powerpoint/2010/main" val="373597198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3430" y="2103096"/>
            <a:ext cx="3460808" cy="4612608"/>
          </a:xfrm>
          <a:prstGeom prst="rect">
            <a:avLst/>
          </a:prstGeom>
        </p:spPr>
      </p:pic>
      <p:pic>
        <p:nvPicPr>
          <p:cNvPr id="4" name="Рисунок 3"/>
          <p:cNvPicPr>
            <a:picLocks noChangeAspect="1"/>
          </p:cNvPicPr>
          <p:nvPr/>
        </p:nvPicPr>
        <p:blipFill>
          <a:blip r:embed="rId3"/>
          <a:stretch>
            <a:fillRect/>
          </a:stretch>
        </p:blipFill>
        <p:spPr>
          <a:xfrm>
            <a:off x="0" y="0"/>
            <a:ext cx="12192000" cy="626322"/>
          </a:xfrm>
          <a:prstGeom prst="rect">
            <a:avLst/>
          </a:prstGeom>
        </p:spPr>
      </p:pic>
      <p:sp>
        <p:nvSpPr>
          <p:cNvPr id="2" name="Номер слайда 1"/>
          <p:cNvSpPr>
            <a:spLocks noGrp="1"/>
          </p:cNvSpPr>
          <p:nvPr>
            <p:ph type="sldNum" sz="quarter" idx="12"/>
          </p:nvPr>
        </p:nvSpPr>
        <p:spPr/>
        <p:txBody>
          <a:bodyPr/>
          <a:lstStyle/>
          <a:p>
            <a:fld id="{2E383454-522E-4943-91B6-023101BA01B5}" type="slidenum">
              <a:rPr lang="ru-RU" smtClean="0"/>
              <a:t>69</a:t>
            </a:fld>
            <a:endParaRPr lang="ru-RU"/>
          </a:p>
        </p:txBody>
      </p:sp>
      <p:sp>
        <p:nvSpPr>
          <p:cNvPr id="3" name="Прямоугольник 2"/>
          <p:cNvSpPr/>
          <p:nvPr/>
        </p:nvSpPr>
        <p:spPr>
          <a:xfrm>
            <a:off x="0" y="0"/>
            <a:ext cx="11896927" cy="369332"/>
          </a:xfrm>
          <a:prstGeom prst="rect">
            <a:avLst/>
          </a:prstGeom>
        </p:spPr>
        <p:txBody>
          <a:bodyPr wrap="square">
            <a:spAutoFit/>
          </a:bodyPr>
          <a:lstStyle/>
          <a:p>
            <a:pPr lvl="0" defTabSz="457200" fontAlgn="base">
              <a:spcBef>
                <a:spcPct val="0"/>
              </a:spcBef>
              <a:spcAft>
                <a:spcPct val="0"/>
              </a:spcAft>
            </a:pPr>
            <a:r>
              <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Проект </a:t>
            </a:r>
            <a:r>
              <a:rPr lang="ru-RU" b="1" i="1" spc="85"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ru-RU" b="1" i="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Инициативное бюджетирование</a:t>
            </a:r>
            <a:r>
              <a:rPr lang="ru-RU" b="1" i="1" spc="85"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0" name="Прямоугольник с двумя скругленными противолежащими углами 9"/>
          <p:cNvSpPr/>
          <p:nvPr/>
        </p:nvSpPr>
        <p:spPr>
          <a:xfrm>
            <a:off x="2512464" y="744062"/>
            <a:ext cx="6024786" cy="1416406"/>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lvl="0" algn="ctr" fontAlgn="base">
              <a:spcBef>
                <a:spcPct val="0"/>
              </a:spcBef>
              <a:spcAft>
                <a:spcPct val="0"/>
              </a:spcAft>
            </a:pPr>
            <a:r>
              <a:rPr lang="ru-RU" sz="1600" dirty="0" smtClean="0"/>
              <a:t>Реализация </a:t>
            </a:r>
            <a:r>
              <a:rPr lang="ru-RU" sz="1600" dirty="0"/>
              <a:t>инициативного </a:t>
            </a:r>
            <a:r>
              <a:rPr lang="ru-RU" sz="1600" dirty="0" smtClean="0"/>
              <a:t>проекта «</a:t>
            </a:r>
            <a:r>
              <a:rPr lang="ru-RU" sz="1600" dirty="0"/>
              <a:t>Обустройство тротуара в селе Угра по ул. Ленина от д. 22 до д. 38</a:t>
            </a:r>
            <a:r>
              <a:rPr lang="ru-RU" sz="1600" dirty="0" smtClean="0"/>
              <a:t>»</a:t>
            </a:r>
          </a:p>
          <a:p>
            <a:pPr lvl="0" algn="ctr" fontAlgn="base">
              <a:spcBef>
                <a:spcPct val="0"/>
              </a:spcBef>
              <a:spcAft>
                <a:spcPct val="0"/>
              </a:spcAft>
            </a:pPr>
            <a:r>
              <a:rPr lang="ru-RU" sz="1600" i="1" dirty="0">
                <a:latin typeface="Times New Roman" panose="02020603050405020304" pitchFamily="18" charset="0"/>
                <a:cs typeface="Times New Roman" panose="02020603050405020304" pitchFamily="18" charset="0"/>
              </a:rPr>
              <a:t>Стоимость проекта составила </a:t>
            </a:r>
            <a:r>
              <a:rPr lang="ru-RU" sz="1600" i="1" dirty="0" smtClean="0">
                <a:solidFill>
                  <a:srgbClr val="000000"/>
                </a:solidFill>
                <a:latin typeface="Times New Roman" pitchFamily="18" charset="0"/>
                <a:cs typeface="Times New Roman" pitchFamily="18" charset="0"/>
              </a:rPr>
              <a:t>2 365,6 тыс</a:t>
            </a:r>
            <a:r>
              <a:rPr lang="ru-RU" sz="1600" i="1" dirty="0">
                <a:solidFill>
                  <a:srgbClr val="000000"/>
                </a:solidFill>
                <a:latin typeface="Times New Roman" pitchFamily="18" charset="0"/>
                <a:cs typeface="Times New Roman" pitchFamily="18" charset="0"/>
              </a:rPr>
              <a:t>. руб.</a:t>
            </a:r>
          </a:p>
          <a:p>
            <a:pPr algn="ctr"/>
            <a:endParaRPr lang="ru-RU" sz="1400" i="1" dirty="0"/>
          </a:p>
        </p:txBody>
      </p:sp>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4278" y="2417458"/>
            <a:ext cx="3222111" cy="4298246"/>
          </a:xfrm>
          <a:prstGeom prst="rect">
            <a:avLst/>
          </a:prstGeom>
        </p:spPr>
      </p:pic>
      <p:pic>
        <p:nvPicPr>
          <p:cNvPr id="9" name="Рисунок 8"/>
          <p:cNvPicPr>
            <a:picLocks noChangeAspect="1"/>
          </p:cNvPicPr>
          <p:nvPr/>
        </p:nvPicPr>
        <p:blipFill rotWithShape="1">
          <a:blip r:embed="rId5">
            <a:extLst>
              <a:ext uri="{28A0092B-C50C-407E-A947-70E740481C1C}">
                <a14:useLocalDpi xmlns:a14="http://schemas.microsoft.com/office/drawing/2010/main" val="0"/>
              </a:ext>
            </a:extLst>
          </a:blip>
          <a:srcRect l="32345" t="373" r="-1821" b="-373"/>
          <a:stretch/>
        </p:blipFill>
        <p:spPr>
          <a:xfrm>
            <a:off x="3848295" y="2281676"/>
            <a:ext cx="4239303" cy="4576324"/>
          </a:xfrm>
          <a:prstGeom prst="rect">
            <a:avLst/>
          </a:prstGeom>
          <a:ln>
            <a:noFill/>
          </a:ln>
          <a:effectLst>
            <a:softEdge rad="112500"/>
          </a:effectLst>
        </p:spPr>
      </p:pic>
    </p:spTree>
    <p:extLst>
      <p:ext uri="{BB962C8B-B14F-4D97-AF65-F5344CB8AC3E}">
        <p14:creationId xmlns:p14="http://schemas.microsoft.com/office/powerpoint/2010/main" val="17000944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4283" y="3269124"/>
            <a:ext cx="5509654" cy="2327829"/>
          </a:xfrm>
          <a:prstGeom prst="rect">
            <a:avLst/>
          </a:prstGeom>
        </p:spPr>
      </p:pic>
      <p:pic>
        <p:nvPicPr>
          <p:cNvPr id="7" name="Рисунок 6"/>
          <p:cNvPicPr>
            <a:picLocks noChangeAspect="1"/>
          </p:cNvPicPr>
          <p:nvPr/>
        </p:nvPicPr>
        <p:blipFill>
          <a:blip r:embed="rId3"/>
          <a:stretch>
            <a:fillRect/>
          </a:stretch>
        </p:blipFill>
        <p:spPr>
          <a:xfrm>
            <a:off x="10323665" y="3367096"/>
            <a:ext cx="1708765" cy="1210070"/>
          </a:xfrm>
          <a:prstGeom prst="rect">
            <a:avLst/>
          </a:prstGeom>
        </p:spPr>
      </p:pic>
      <p:pic>
        <p:nvPicPr>
          <p:cNvPr id="12" name="Рисунок 11"/>
          <p:cNvPicPr>
            <a:picLocks noChangeAspect="1"/>
          </p:cNvPicPr>
          <p:nvPr/>
        </p:nvPicPr>
        <p:blipFill>
          <a:blip r:embed="rId4">
            <a:duotone>
              <a:prstClr val="black"/>
              <a:schemeClr val="accent1">
                <a:tint val="45000"/>
                <a:satMod val="400000"/>
              </a:schemeClr>
            </a:duotone>
          </a:blip>
          <a:stretch>
            <a:fillRect/>
          </a:stretch>
        </p:blipFill>
        <p:spPr>
          <a:xfrm>
            <a:off x="457123" y="5203298"/>
            <a:ext cx="2794320" cy="1654840"/>
          </a:xfrm>
          <a:prstGeom prst="rect">
            <a:avLst/>
          </a:prstGeom>
        </p:spPr>
      </p:pic>
      <p:sp>
        <p:nvSpPr>
          <p:cNvPr id="2" name="object 2"/>
          <p:cNvSpPr/>
          <p:nvPr/>
        </p:nvSpPr>
        <p:spPr>
          <a:xfrm>
            <a:off x="12179" y="-382478"/>
            <a:ext cx="12179886" cy="917058"/>
          </a:xfrm>
          <a:prstGeom prst="rect">
            <a:avLst/>
          </a:prstGeom>
          <a:blipFill>
            <a:blip r:embed="rId5"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2112" y="14796"/>
            <a:ext cx="2870835" cy="505908"/>
          </a:xfrm>
          <a:prstGeom prst="rect">
            <a:avLst/>
          </a:prstGeom>
        </p:spPr>
        <p:txBody>
          <a:bodyPr vert="horz" wrap="square" lIns="0" tIns="13335" rIns="0" bIns="0" rtlCol="0">
            <a:spAutoFit/>
          </a:bodyPr>
          <a:lstStyle/>
          <a:p>
            <a:pPr marL="12700">
              <a:lnSpc>
                <a:spcPct val="100000"/>
              </a:lnSpc>
              <a:spcBef>
                <a:spcPts val="105"/>
              </a:spcBef>
            </a:pPr>
            <a:r>
              <a:rPr sz="3200" b="1" spc="-5" dirty="0">
                <a:latin typeface="+mn-lt"/>
              </a:rPr>
              <a:t>Глоссарий</a:t>
            </a:r>
            <a:endParaRPr sz="5000" b="1" dirty="0">
              <a:latin typeface="+mn-lt"/>
            </a:endParaRPr>
          </a:p>
        </p:txBody>
      </p:sp>
      <p:sp>
        <p:nvSpPr>
          <p:cNvPr id="5"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6" name="Прямоугольник 5"/>
          <p:cNvSpPr/>
          <p:nvPr/>
        </p:nvSpPr>
        <p:spPr>
          <a:xfrm>
            <a:off x="0" y="348324"/>
            <a:ext cx="12032430" cy="1538883"/>
          </a:xfrm>
          <a:prstGeom prst="rect">
            <a:avLst/>
          </a:prstGeom>
        </p:spPr>
        <p:txBody>
          <a:bodyPr wrap="square">
            <a:spAutoFit/>
          </a:bodyPr>
          <a:lstStyle/>
          <a:p>
            <a:pPr algn="ctr"/>
            <a:endParaRPr lang="ru-RU" sz="1400" dirty="0">
              <a:solidFill>
                <a:srgbClr val="000000"/>
              </a:solidFill>
              <a:latin typeface="Bookman Old Style" panose="02050604050505020204" pitchFamily="18" charset="0"/>
            </a:endParaRPr>
          </a:p>
          <a:p>
            <a:pPr marR="0" algn="ctr"/>
            <a:r>
              <a:rPr lang="ru-RU" sz="1600" i="1" dirty="0">
                <a:solidFill>
                  <a:srgbClr val="07012C"/>
                </a:solidFill>
                <a:latin typeface="Bookman Old Style" panose="02050604050505020204" pitchFamily="18" charset="0"/>
              </a:rPr>
              <a:t>Бюджет формируется в новом «программном» формате на основе муниципальных программ. Это связано со вступившими в силу изменениями в Бюджетный кодекс РФ в 2014 году. </a:t>
            </a:r>
          </a:p>
          <a:p>
            <a:pPr algn="ctr"/>
            <a:r>
              <a:rPr lang="ru-RU" sz="1600" i="1" dirty="0">
                <a:solidFill>
                  <a:srgbClr val="07012C"/>
                </a:solidFill>
                <a:latin typeface="Bookman Old Style" panose="02050604050505020204" pitchFamily="18" charset="0"/>
              </a:rPr>
              <a:t>Каждая муниципальная программа увязывает бюджетные ассигнования с результатами их использования для достижения заявленных целей. Таким образом, программный бюджет призван повысить качество формирования и исполнения главного финансового документа. </a:t>
            </a:r>
            <a:endParaRPr lang="ru-RU" sz="1600" i="1" dirty="0"/>
          </a:p>
        </p:txBody>
      </p:sp>
      <p:sp>
        <p:nvSpPr>
          <p:cNvPr id="8" name="Прямоугольник 7"/>
          <p:cNvSpPr/>
          <p:nvPr/>
        </p:nvSpPr>
        <p:spPr>
          <a:xfrm>
            <a:off x="582848" y="2000010"/>
            <a:ext cx="4332718" cy="1600438"/>
          </a:xfrm>
          <a:prstGeom prst="rect">
            <a:avLst/>
          </a:prstGeom>
        </p:spPr>
        <p:txBody>
          <a:bodyPr wrap="square">
            <a:spAutoFit/>
          </a:bodyPr>
          <a:lstStyle/>
          <a:p>
            <a:pPr marR="3360" algn="ctr"/>
            <a:r>
              <a:rPr lang="ru-RU" sz="1400" i="1" dirty="0" smtClean="0">
                <a:solidFill>
                  <a:srgbClr val="2B2800"/>
                </a:solidFill>
                <a:effectLst>
                  <a:outerShdw blurRad="38100" dist="38100" dir="2700000" algn="tl">
                    <a:srgbClr val="000000">
                      <a:alpha val="43137"/>
                    </a:srgbClr>
                  </a:outerShdw>
                </a:effectLst>
                <a:latin typeface="Bookman Old Style" panose="02050604050505020204" pitchFamily="18" charset="0"/>
              </a:rPr>
              <a:t>Повышение </a:t>
            </a:r>
            <a:r>
              <a:rPr lang="ru-RU" sz="1400" i="1" dirty="0">
                <a:solidFill>
                  <a:srgbClr val="2B2800"/>
                </a:solidFill>
                <a:effectLst>
                  <a:outerShdw blurRad="38100" dist="38100" dir="2700000" algn="tl">
                    <a:srgbClr val="000000">
                      <a:alpha val="43137"/>
                    </a:srgbClr>
                  </a:outerShdw>
                </a:effectLst>
                <a:latin typeface="Bookman Old Style" panose="02050604050505020204" pitchFamily="18" charset="0"/>
              </a:rPr>
              <a:t>эффективности деятельности всех участников программы за счет полномасштабного охвата всех сфер деятельности органов местного самоуправления и, как следствие, бюджетных ассигнований, находящихся в их распоряжении. </a:t>
            </a:r>
            <a:endParaRPr lang="ru-RU" sz="1400" i="1" dirty="0">
              <a:effectLst>
                <a:outerShdw blurRad="38100" dist="38100" dir="2700000" algn="tl">
                  <a:srgbClr val="000000">
                    <a:alpha val="43137"/>
                  </a:srgbClr>
                </a:outerShdw>
              </a:effectLst>
            </a:endParaRPr>
          </a:p>
        </p:txBody>
      </p:sp>
      <p:sp>
        <p:nvSpPr>
          <p:cNvPr id="9" name="Прямоугольник 8"/>
          <p:cNvSpPr/>
          <p:nvPr/>
        </p:nvSpPr>
        <p:spPr>
          <a:xfrm>
            <a:off x="6466317" y="2107731"/>
            <a:ext cx="3657911" cy="1384995"/>
          </a:xfrm>
          <a:prstGeom prst="rect">
            <a:avLst/>
          </a:prstGeom>
        </p:spPr>
        <p:txBody>
          <a:bodyPr wrap="square">
            <a:spAutoFit/>
          </a:bodyPr>
          <a:lstStyle/>
          <a:p>
            <a:pPr algn="ctr"/>
            <a:r>
              <a:rPr lang="ru-RU" sz="1400" i="1" dirty="0" smtClean="0">
                <a:solidFill>
                  <a:srgbClr val="2B2800"/>
                </a:solidFill>
                <a:effectLst>
                  <a:outerShdw blurRad="38100" dist="38100" dir="2700000" algn="tl">
                    <a:srgbClr val="000000">
                      <a:alpha val="43137"/>
                    </a:srgbClr>
                  </a:outerShdw>
                </a:effectLst>
                <a:latin typeface="Bookman Old Style" panose="02050604050505020204" pitchFamily="18" charset="0"/>
              </a:rPr>
              <a:t>Обеспечение </a:t>
            </a:r>
            <a:r>
              <a:rPr lang="ru-RU" sz="1400" i="1" dirty="0">
                <a:solidFill>
                  <a:srgbClr val="2B2800"/>
                </a:solidFill>
                <a:effectLst>
                  <a:outerShdw blurRad="38100" dist="38100" dir="2700000" algn="tl">
                    <a:srgbClr val="000000">
                      <a:alpha val="43137"/>
                    </a:srgbClr>
                  </a:outerShdw>
                </a:effectLst>
                <a:latin typeface="Bookman Old Style" panose="02050604050505020204" pitchFamily="18" charset="0"/>
              </a:rPr>
              <a:t>прозрачности расходования бюджетных средств, что позволяет увязать результаты, достигнутые в ходе реализации программ с бюджетными ресурсами, направленными на их достижение. </a:t>
            </a:r>
            <a:r>
              <a:rPr lang="ru-RU" sz="1400" i="1" dirty="0" smtClean="0">
                <a:solidFill>
                  <a:srgbClr val="2B2800"/>
                </a:solidFill>
                <a:effectLst>
                  <a:outerShdw blurRad="38100" dist="38100" dir="2700000" algn="tl">
                    <a:srgbClr val="000000">
                      <a:alpha val="43137"/>
                    </a:srgbClr>
                  </a:outerShdw>
                </a:effectLst>
                <a:latin typeface="Bookman Old Style" panose="02050604050505020204" pitchFamily="18" charset="0"/>
              </a:rPr>
              <a:t> </a:t>
            </a:r>
            <a:endParaRPr lang="ru-RU" sz="1400" i="1" dirty="0">
              <a:effectLst>
                <a:outerShdw blurRad="38100" dist="38100" dir="2700000" algn="tl">
                  <a:srgbClr val="000000">
                    <a:alpha val="43137"/>
                  </a:srgbClr>
                </a:outerShdw>
              </a:effectLst>
            </a:endParaRPr>
          </a:p>
        </p:txBody>
      </p:sp>
      <p:sp>
        <p:nvSpPr>
          <p:cNvPr id="10" name="Прямоугольник 9"/>
          <p:cNvSpPr/>
          <p:nvPr/>
        </p:nvSpPr>
        <p:spPr>
          <a:xfrm>
            <a:off x="6563317" y="4641283"/>
            <a:ext cx="4614730" cy="1415772"/>
          </a:xfrm>
          <a:prstGeom prst="rect">
            <a:avLst/>
          </a:prstGeom>
        </p:spPr>
        <p:txBody>
          <a:bodyPr wrap="square">
            <a:spAutoFit/>
          </a:bodyPr>
          <a:lstStyle/>
          <a:p>
            <a:endParaRPr lang="ru-RU" sz="1600" dirty="0">
              <a:solidFill>
                <a:srgbClr val="000000"/>
              </a:solidFill>
              <a:latin typeface="Bookman Old Style" panose="02050604050505020204" pitchFamily="18" charset="0"/>
            </a:endParaRPr>
          </a:p>
          <a:p>
            <a:pPr algn="ctr"/>
            <a:r>
              <a:rPr lang="ru-RU" sz="1400" i="1" dirty="0">
                <a:solidFill>
                  <a:srgbClr val="2B2800"/>
                </a:solidFill>
                <a:effectLst>
                  <a:outerShdw blurRad="38100" dist="38100" dir="2700000" algn="tl">
                    <a:srgbClr val="000000">
                      <a:alpha val="43137"/>
                    </a:srgbClr>
                  </a:outerShdw>
                </a:effectLst>
                <a:latin typeface="Bookman Old Style" panose="02050604050505020204" pitchFamily="18" charset="0"/>
              </a:rPr>
              <a:t>Четкая определенная ответственность за достижение результатов. Вытекает из необходимости назначения исполнителя и соисполнителей, ответственных за реализацию муниципальной программы. </a:t>
            </a:r>
            <a:endParaRPr lang="ru-RU" sz="1400" i="1" dirty="0">
              <a:effectLst>
                <a:outerShdw blurRad="38100" dist="38100" dir="2700000" algn="tl">
                  <a:srgbClr val="000000">
                    <a:alpha val="43137"/>
                  </a:srgbClr>
                </a:outerShdw>
              </a:effectLst>
            </a:endParaRPr>
          </a:p>
        </p:txBody>
      </p:sp>
      <p:sp>
        <p:nvSpPr>
          <p:cNvPr id="11" name="Прямоугольник 10"/>
          <p:cNvSpPr/>
          <p:nvPr/>
        </p:nvSpPr>
        <p:spPr>
          <a:xfrm>
            <a:off x="273312" y="5532801"/>
            <a:ext cx="3161942" cy="861774"/>
          </a:xfrm>
          <a:prstGeom prst="rect">
            <a:avLst/>
          </a:prstGeom>
        </p:spPr>
        <p:txBody>
          <a:bodyPr wrap="square">
            <a:spAutoFit/>
          </a:bodyPr>
          <a:lstStyle/>
          <a:p>
            <a:endParaRPr lang="ru-RU" sz="1400" dirty="0">
              <a:solidFill>
                <a:srgbClr val="000000"/>
              </a:solidFill>
              <a:latin typeface="Book Antiqua" panose="02040602050305030304" pitchFamily="18" charset="0"/>
            </a:endParaRPr>
          </a:p>
          <a:p>
            <a:pPr algn="ctr"/>
            <a:r>
              <a:rPr lang="ru-RU" b="1" dirty="0">
                <a:solidFill>
                  <a:srgbClr val="07012C"/>
                </a:solidFill>
                <a:effectLst>
                  <a:outerShdw blurRad="38100" dist="38100" dir="2700000" algn="tl">
                    <a:srgbClr val="000000">
                      <a:alpha val="43137"/>
                    </a:srgbClr>
                  </a:outerShdw>
                </a:effectLst>
                <a:latin typeface="Book Antiqua" panose="02040602050305030304" pitchFamily="18" charset="0"/>
              </a:rPr>
              <a:t>Программный бюджет , это </a:t>
            </a:r>
            <a:endParaRPr lang="ru-RU" dirty="0">
              <a:effectLst>
                <a:outerShdw blurRad="38100" dist="38100" dir="2700000" algn="tl">
                  <a:srgbClr val="000000">
                    <a:alpha val="43137"/>
                  </a:srgbClr>
                </a:outerShdw>
              </a:effectLst>
            </a:endParaRPr>
          </a:p>
        </p:txBody>
      </p:sp>
      <p:sp>
        <p:nvSpPr>
          <p:cNvPr id="14" name="Номер слайда 13"/>
          <p:cNvSpPr>
            <a:spLocks noGrp="1"/>
          </p:cNvSpPr>
          <p:nvPr>
            <p:ph type="sldNum" sz="quarter" idx="12"/>
          </p:nvPr>
        </p:nvSpPr>
        <p:spPr>
          <a:xfrm>
            <a:off x="9393937" y="6455025"/>
            <a:ext cx="2743200" cy="365125"/>
          </a:xfrm>
        </p:spPr>
        <p:txBody>
          <a:bodyPr/>
          <a:lstStyle/>
          <a:p>
            <a:fld id="{2E383454-522E-4943-91B6-023101BA01B5}" type="slidenum">
              <a:rPr lang="ru-RU" smtClean="0"/>
              <a:t>7</a:t>
            </a:fld>
            <a:endParaRPr lang="ru-RU" dirty="0"/>
          </a:p>
        </p:txBody>
      </p:sp>
    </p:spTree>
    <p:extLst>
      <p:ext uri="{BB962C8B-B14F-4D97-AF65-F5344CB8AC3E}">
        <p14:creationId xmlns:p14="http://schemas.microsoft.com/office/powerpoint/2010/main" val="92573601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30734" y="0"/>
            <a:ext cx="12222733" cy="512748"/>
          </a:xfrm>
          <a:prstGeom prst="rect">
            <a:avLst/>
          </a:prstGeom>
          <a:blipFill>
            <a:blip r:embed="rId2" cstate="print"/>
            <a:stretch>
              <a:fillRect/>
            </a:stretch>
          </a:blipFill>
        </p:spPr>
        <p:txBody>
          <a:bodyPr wrap="square" lIns="0" tIns="0" rIns="0" bIns="0" rtlCol="0"/>
          <a:lstStyle/>
          <a:p>
            <a:endParaRPr lang="ru-RU" sz="2800" b="1" dirty="0"/>
          </a:p>
        </p:txBody>
      </p:sp>
      <p:sp>
        <p:nvSpPr>
          <p:cNvPr id="68613" name="TextBox 3"/>
          <p:cNvSpPr txBox="1">
            <a:spLocks noChangeArrowheads="1"/>
          </p:cNvSpPr>
          <p:nvPr/>
        </p:nvSpPr>
        <p:spPr bwMode="auto">
          <a:xfrm>
            <a:off x="1" y="0"/>
            <a:ext cx="12191999" cy="677108"/>
          </a:xfrm>
          <a:prstGeom prst="rect">
            <a:avLst/>
          </a:prstGeom>
          <a:noFill/>
          <a:ln w="9525">
            <a:noFill/>
            <a:miter lim="800000"/>
            <a:headEnd/>
            <a:tailEnd/>
          </a:ln>
        </p:spPr>
        <p:txBody>
          <a:bodyPr wrap="square">
            <a:spAutoFit/>
          </a:bodyPr>
          <a:lstStyle/>
          <a:p>
            <a:r>
              <a:rPr lang="ru-RU" sz="2000" b="1" i="1" dirty="0"/>
              <a:t>Структура бюджетных ассигнований по разделам расходов на </a:t>
            </a:r>
            <a:r>
              <a:rPr lang="ru-RU" sz="2000" b="1" i="1" dirty="0" smtClean="0"/>
              <a:t>2024 </a:t>
            </a:r>
            <a:r>
              <a:rPr lang="ru-RU" sz="2000" b="1" i="1" dirty="0"/>
              <a:t>год</a:t>
            </a:r>
          </a:p>
          <a:p>
            <a:endParaRPr lang="ru-RU" b="1" i="1" dirty="0"/>
          </a:p>
        </p:txBody>
      </p:sp>
      <p:graphicFrame>
        <p:nvGraphicFramePr>
          <p:cNvPr id="4" name="Диаграмма 5"/>
          <p:cNvGraphicFramePr>
            <a:graphicFrameLocks/>
          </p:cNvGraphicFramePr>
          <p:nvPr>
            <p:extLst>
              <p:ext uri="{D42A27DB-BD31-4B8C-83A1-F6EECF244321}">
                <p14:modId xmlns:p14="http://schemas.microsoft.com/office/powerpoint/2010/main" val="1656748723"/>
              </p:ext>
            </p:extLst>
          </p:nvPr>
        </p:nvGraphicFramePr>
        <p:xfrm>
          <a:off x="115668" y="569105"/>
          <a:ext cx="11929928" cy="6042597"/>
        </p:xfrm>
        <a:graphic>
          <a:graphicData uri="http://schemas.openxmlformats.org/drawingml/2006/chart">
            <c:chart xmlns:c="http://schemas.openxmlformats.org/drawingml/2006/chart" xmlns:r="http://schemas.openxmlformats.org/officeDocument/2006/relationships" r:id="rId3"/>
          </a:graphicData>
        </a:graphic>
      </p:graphicFrame>
      <p:sp>
        <p:nvSpPr>
          <p:cNvPr id="6" name="Номер слайда 5"/>
          <p:cNvSpPr>
            <a:spLocks noGrp="1"/>
          </p:cNvSpPr>
          <p:nvPr>
            <p:ph type="sldNum" sz="quarter" idx="12"/>
          </p:nvPr>
        </p:nvSpPr>
        <p:spPr>
          <a:xfrm>
            <a:off x="9418063" y="6492875"/>
            <a:ext cx="2743200" cy="365125"/>
          </a:xfrm>
        </p:spPr>
        <p:txBody>
          <a:bodyPr/>
          <a:lstStyle/>
          <a:p>
            <a:fld id="{2E383454-522E-4943-91B6-023101BA01B5}" type="slidenum">
              <a:rPr lang="ru-RU" smtClean="0"/>
              <a:t>70</a:t>
            </a:fld>
            <a:endParaRPr lang="ru-RU"/>
          </a:p>
        </p:txBody>
      </p:sp>
    </p:spTree>
    <p:extLst>
      <p:ext uri="{BB962C8B-B14F-4D97-AF65-F5344CB8AC3E}">
        <p14:creationId xmlns:p14="http://schemas.microsoft.com/office/powerpoint/2010/main" val="390589514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5" name="object 2"/>
          <p:cNvSpPr/>
          <p:nvPr/>
        </p:nvSpPr>
        <p:spPr>
          <a:xfrm>
            <a:off x="-30734" y="0"/>
            <a:ext cx="12222733" cy="512748"/>
          </a:xfrm>
          <a:prstGeom prst="rect">
            <a:avLst/>
          </a:prstGeom>
          <a:blipFill>
            <a:blip r:embed="rId2" cstate="print"/>
            <a:stretch>
              <a:fillRect/>
            </a:stretch>
          </a:blipFill>
        </p:spPr>
        <p:txBody>
          <a:bodyPr wrap="square" lIns="0" tIns="0" rIns="0" bIns="0" rtlCol="0"/>
          <a:lstStyle/>
          <a:p>
            <a:endParaRPr lang="ru-RU" sz="2800" b="1" dirty="0"/>
          </a:p>
        </p:txBody>
      </p:sp>
      <p:sp>
        <p:nvSpPr>
          <p:cNvPr id="68613" name="TextBox 3"/>
          <p:cNvSpPr txBox="1">
            <a:spLocks noChangeArrowheads="1"/>
          </p:cNvSpPr>
          <p:nvPr/>
        </p:nvSpPr>
        <p:spPr bwMode="auto">
          <a:xfrm>
            <a:off x="0" y="0"/>
            <a:ext cx="12192000" cy="677108"/>
          </a:xfrm>
          <a:prstGeom prst="rect">
            <a:avLst/>
          </a:prstGeom>
          <a:noFill/>
          <a:ln w="9525">
            <a:noFill/>
            <a:miter lim="800000"/>
            <a:headEnd/>
            <a:tailEnd/>
          </a:ln>
        </p:spPr>
        <p:txBody>
          <a:bodyPr wrap="square">
            <a:spAutoFit/>
          </a:bodyPr>
          <a:lstStyle/>
          <a:p>
            <a:r>
              <a:rPr lang="ru-RU" sz="2000" b="1" i="1" dirty="0"/>
              <a:t>Структура</a:t>
            </a:r>
            <a:r>
              <a:rPr lang="ru-RU" b="1" i="1" dirty="0"/>
              <a:t> бюджетных ассигнований по разделам расходов на </a:t>
            </a:r>
            <a:r>
              <a:rPr lang="ru-RU" b="1" i="1" dirty="0" smtClean="0"/>
              <a:t>2025 -2026 </a:t>
            </a:r>
            <a:r>
              <a:rPr lang="ru-RU" b="1" i="1" dirty="0"/>
              <a:t>год</a:t>
            </a:r>
          </a:p>
          <a:p>
            <a:endParaRPr lang="ru-RU" b="1" i="1" dirty="0"/>
          </a:p>
        </p:txBody>
      </p:sp>
      <p:graphicFrame>
        <p:nvGraphicFramePr>
          <p:cNvPr id="4" name="Диаграмма 5"/>
          <p:cNvGraphicFramePr>
            <a:graphicFrameLocks/>
          </p:cNvGraphicFramePr>
          <p:nvPr>
            <p:extLst>
              <p:ext uri="{D42A27DB-BD31-4B8C-83A1-F6EECF244321}">
                <p14:modId xmlns:p14="http://schemas.microsoft.com/office/powerpoint/2010/main" val="1376878210"/>
              </p:ext>
            </p:extLst>
          </p:nvPr>
        </p:nvGraphicFramePr>
        <p:xfrm>
          <a:off x="-132935" y="1270516"/>
          <a:ext cx="7533860" cy="55112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Диаграмма 5"/>
          <p:cNvGraphicFramePr>
            <a:graphicFrameLocks/>
          </p:cNvGraphicFramePr>
          <p:nvPr>
            <p:extLst>
              <p:ext uri="{D42A27DB-BD31-4B8C-83A1-F6EECF244321}">
                <p14:modId xmlns:p14="http://schemas.microsoft.com/office/powerpoint/2010/main" val="3899604659"/>
              </p:ext>
            </p:extLst>
          </p:nvPr>
        </p:nvGraphicFramePr>
        <p:xfrm>
          <a:off x="6634738" y="359000"/>
          <a:ext cx="5408543" cy="5853317"/>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p:cNvSpPr txBox="1"/>
          <p:nvPr/>
        </p:nvSpPr>
        <p:spPr>
          <a:xfrm>
            <a:off x="4457995" y="1107335"/>
            <a:ext cx="967068" cy="369332"/>
          </a:xfrm>
          <a:prstGeom prst="rect">
            <a:avLst/>
          </a:prstGeom>
          <a:noFill/>
        </p:spPr>
        <p:txBody>
          <a:bodyPr wrap="square" rtlCol="0">
            <a:spAutoFit/>
          </a:bodyPr>
          <a:lstStyle/>
          <a:p>
            <a:pPr algn="ctr"/>
            <a:r>
              <a:rPr lang="ru-RU" b="1" dirty="0" smtClean="0"/>
              <a:t>2025</a:t>
            </a:r>
            <a:endParaRPr lang="ru-RU" b="1" dirty="0"/>
          </a:p>
        </p:txBody>
      </p:sp>
      <p:sp>
        <p:nvSpPr>
          <p:cNvPr id="9" name="Номер слайда 8"/>
          <p:cNvSpPr>
            <a:spLocks noGrp="1"/>
          </p:cNvSpPr>
          <p:nvPr>
            <p:ph type="sldNum" sz="quarter" idx="12"/>
          </p:nvPr>
        </p:nvSpPr>
        <p:spPr>
          <a:xfrm>
            <a:off x="9393937" y="6492875"/>
            <a:ext cx="2743200" cy="365125"/>
          </a:xfrm>
        </p:spPr>
        <p:txBody>
          <a:bodyPr/>
          <a:lstStyle/>
          <a:p>
            <a:fld id="{2E383454-522E-4943-91B6-023101BA01B5}" type="slidenum">
              <a:rPr lang="ru-RU" smtClean="0"/>
              <a:t>71</a:t>
            </a:fld>
            <a:endParaRPr lang="ru-RU" dirty="0"/>
          </a:p>
        </p:txBody>
      </p:sp>
    </p:spTree>
    <p:extLst>
      <p:ext uri="{BB962C8B-B14F-4D97-AF65-F5344CB8AC3E}">
        <p14:creationId xmlns:p14="http://schemas.microsoft.com/office/powerpoint/2010/main" val="222129396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79475" y="61721"/>
            <a:ext cx="10629900" cy="528320"/>
          </a:xfrm>
          <a:prstGeom prst="rect">
            <a:avLst/>
          </a:prstGeom>
        </p:spPr>
        <p:txBody>
          <a:bodyPr vert="horz" wrap="square" lIns="0" tIns="12700" rIns="0" bIns="0" rtlCol="0">
            <a:spAutoFit/>
          </a:bodyPr>
          <a:lstStyle/>
          <a:p>
            <a:pPr marL="12700">
              <a:lnSpc>
                <a:spcPct val="100000"/>
              </a:lnSpc>
              <a:spcBef>
                <a:spcPts val="100"/>
              </a:spcBef>
            </a:pPr>
            <a:r>
              <a:rPr sz="3300" b="1" spc="-5" dirty="0"/>
              <a:t>Источники финансирования дефицита </a:t>
            </a:r>
            <a:r>
              <a:rPr sz="3300" b="1" spc="-10" dirty="0"/>
              <a:t>местного</a:t>
            </a:r>
            <a:r>
              <a:rPr sz="3300" b="1" spc="25" dirty="0"/>
              <a:t> </a:t>
            </a:r>
            <a:r>
              <a:rPr sz="3300" b="1" spc="-5" dirty="0"/>
              <a:t>бюджета</a:t>
            </a:r>
            <a:endParaRPr sz="3300" b="1" dirty="0"/>
          </a:p>
        </p:txBody>
      </p:sp>
      <p:sp>
        <p:nvSpPr>
          <p:cNvPr id="3" name="object 3"/>
          <p:cNvSpPr txBox="1"/>
          <p:nvPr/>
        </p:nvSpPr>
        <p:spPr>
          <a:xfrm>
            <a:off x="185419" y="762000"/>
            <a:ext cx="12006581" cy="1098378"/>
          </a:xfrm>
          <a:prstGeom prst="rect">
            <a:avLst/>
          </a:prstGeom>
        </p:spPr>
        <p:txBody>
          <a:bodyPr vert="horz" wrap="square" lIns="0" tIns="13335" rIns="0" bIns="0" rtlCol="0">
            <a:spAutoFit/>
          </a:bodyPr>
          <a:lstStyle/>
          <a:p>
            <a:pPr marL="12700" algn="just">
              <a:lnSpc>
                <a:spcPct val="100000"/>
              </a:lnSpc>
              <a:spcBef>
                <a:spcPts val="105"/>
              </a:spcBef>
            </a:pPr>
            <a:r>
              <a:rPr lang="ru-RU" sz="1700" dirty="0" smtClean="0">
                <a:latin typeface="Calibri"/>
                <a:cs typeface="Calibri"/>
              </a:rPr>
              <a:t>  </a:t>
            </a:r>
            <a:r>
              <a:rPr sz="1600" dirty="0" smtClean="0">
                <a:cs typeface="Calibri"/>
              </a:rPr>
              <a:t>В </a:t>
            </a:r>
            <a:r>
              <a:rPr sz="1600" spc="-5" dirty="0">
                <a:cs typeface="Calibri"/>
              </a:rPr>
              <a:t>Бюджетном </a:t>
            </a:r>
            <a:r>
              <a:rPr sz="1600" dirty="0">
                <a:cs typeface="Calibri"/>
              </a:rPr>
              <a:t>кодексе Российской Федерации в статье 96 </a:t>
            </a:r>
            <a:r>
              <a:rPr lang="ru-RU" sz="1600" dirty="0" smtClean="0">
                <a:cs typeface="Calibri"/>
              </a:rPr>
              <a:t>перечислен</a:t>
            </a:r>
            <a:r>
              <a:rPr sz="1600" dirty="0" smtClean="0">
                <a:cs typeface="Calibri"/>
              </a:rPr>
              <a:t> </a:t>
            </a:r>
            <a:r>
              <a:rPr lang="ru-RU" sz="1600" dirty="0" smtClean="0">
                <a:cs typeface="Calibri"/>
              </a:rPr>
              <a:t>состав</a:t>
            </a:r>
            <a:r>
              <a:rPr sz="1600" dirty="0" smtClean="0">
                <a:cs typeface="Calibri"/>
              </a:rPr>
              <a:t> </a:t>
            </a:r>
            <a:r>
              <a:rPr lang="ru-RU" sz="1600" dirty="0" smtClean="0">
                <a:cs typeface="Calibri"/>
              </a:rPr>
              <a:t>источников</a:t>
            </a:r>
            <a:r>
              <a:rPr sz="1600" dirty="0" smtClean="0">
                <a:cs typeface="Calibri"/>
              </a:rPr>
              <a:t> </a:t>
            </a:r>
            <a:r>
              <a:rPr lang="ru-RU" sz="1600" dirty="0" smtClean="0">
                <a:cs typeface="Calibri"/>
              </a:rPr>
              <a:t>внутреннего</a:t>
            </a:r>
            <a:r>
              <a:rPr sz="1600" dirty="0" smtClean="0">
                <a:cs typeface="Calibri"/>
              </a:rPr>
              <a:t> </a:t>
            </a:r>
            <a:r>
              <a:rPr lang="ru-RU" sz="1600" dirty="0" smtClean="0">
                <a:cs typeface="Calibri"/>
              </a:rPr>
              <a:t>финансирование</a:t>
            </a:r>
            <a:r>
              <a:rPr sz="1600" spc="85" dirty="0" smtClean="0">
                <a:cs typeface="Calibri"/>
              </a:rPr>
              <a:t> </a:t>
            </a:r>
            <a:r>
              <a:rPr lang="ru-RU" sz="1600" dirty="0" smtClean="0">
                <a:cs typeface="Calibri"/>
              </a:rPr>
              <a:t>дефицита </a:t>
            </a:r>
            <a:r>
              <a:rPr lang="ru-RU" sz="1600" spc="-5" dirty="0" smtClean="0">
                <a:cs typeface="Calibri"/>
              </a:rPr>
              <a:t>местного</a:t>
            </a:r>
            <a:r>
              <a:rPr sz="1600" spc="-5" dirty="0" smtClean="0">
                <a:cs typeface="Calibri"/>
              </a:rPr>
              <a:t> </a:t>
            </a:r>
            <a:r>
              <a:rPr sz="1600" dirty="0">
                <a:cs typeface="Calibri"/>
              </a:rPr>
              <a:t>бюджета, которые в обязательном порядке и в полном </a:t>
            </a:r>
            <a:r>
              <a:rPr sz="1600" spc="-5" dirty="0">
                <a:cs typeface="Calibri"/>
              </a:rPr>
              <a:t>объёме отражаются </a:t>
            </a:r>
            <a:r>
              <a:rPr sz="1600" dirty="0">
                <a:cs typeface="Calibri"/>
              </a:rPr>
              <a:t>в </a:t>
            </a:r>
            <a:r>
              <a:rPr lang="ru-RU" sz="1600" dirty="0" smtClean="0">
                <a:cs typeface="Calibri"/>
              </a:rPr>
              <a:t>бюджете</a:t>
            </a:r>
            <a:r>
              <a:rPr sz="1600" dirty="0" smtClean="0">
                <a:cs typeface="Calibri"/>
              </a:rPr>
              <a:t> (</a:t>
            </a:r>
            <a:r>
              <a:rPr lang="ru-RU" sz="1600" dirty="0" smtClean="0">
                <a:cs typeface="Calibri"/>
              </a:rPr>
              <a:t>приложение</a:t>
            </a:r>
            <a:r>
              <a:rPr sz="1600" spc="-85" dirty="0" smtClean="0">
                <a:cs typeface="Calibri"/>
              </a:rPr>
              <a:t> </a:t>
            </a:r>
            <a:r>
              <a:rPr sz="1600" dirty="0" smtClean="0">
                <a:cs typeface="Calibri"/>
              </a:rPr>
              <a:t>№</a:t>
            </a:r>
            <a:r>
              <a:rPr lang="ru-RU" sz="1600" dirty="0" smtClean="0">
                <a:cs typeface="Calibri"/>
              </a:rPr>
              <a:t>1</a:t>
            </a:r>
            <a:endParaRPr sz="1600" dirty="0">
              <a:cs typeface="Calibri"/>
            </a:endParaRPr>
          </a:p>
          <a:p>
            <a:pPr marL="12700" marR="537845" algn="just">
              <a:lnSpc>
                <a:spcPts val="2240"/>
              </a:lnSpc>
              <a:spcBef>
                <a:spcPts val="100"/>
              </a:spcBef>
            </a:pPr>
            <a:r>
              <a:rPr lang="ru-RU" sz="1600" dirty="0" smtClean="0">
                <a:cs typeface="Calibri"/>
              </a:rPr>
              <a:t>решения </a:t>
            </a:r>
            <a:r>
              <a:rPr sz="1600" spc="-5" dirty="0" smtClean="0">
                <a:cs typeface="Calibri"/>
              </a:rPr>
              <a:t>МО </a:t>
            </a:r>
            <a:r>
              <a:rPr lang="ru-RU" sz="1600" dirty="0" smtClean="0">
                <a:cs typeface="Calibri"/>
              </a:rPr>
              <a:t>«Угранский район» Смоленской области </a:t>
            </a:r>
            <a:r>
              <a:rPr sz="1600" dirty="0" smtClean="0">
                <a:cs typeface="Calibri"/>
              </a:rPr>
              <a:t>«</a:t>
            </a:r>
            <a:r>
              <a:rPr lang="ru-RU" altLang="ru-RU" sz="1600" dirty="0"/>
              <a:t>О бюджете муниципального образования «Угранский район» Смоленской области на </a:t>
            </a:r>
            <a:r>
              <a:rPr lang="ru-RU" altLang="ru-RU" sz="1600" dirty="0" smtClean="0"/>
              <a:t>2024 </a:t>
            </a:r>
            <a:r>
              <a:rPr lang="ru-RU" altLang="ru-RU" sz="1600" dirty="0"/>
              <a:t>год и  на плановый период  </a:t>
            </a:r>
            <a:r>
              <a:rPr lang="ru-RU" altLang="ru-RU" sz="1600" dirty="0" smtClean="0"/>
              <a:t>2025-2026 годов №45 от 22.12.2023г.( ред. Решение №</a:t>
            </a:r>
            <a:r>
              <a:rPr lang="en-US" altLang="ru-RU" sz="1600" dirty="0" smtClean="0"/>
              <a:t>3</a:t>
            </a:r>
            <a:r>
              <a:rPr lang="ru-RU" altLang="ru-RU" sz="1600" dirty="0" smtClean="0"/>
              <a:t>6 от 05.11.2024г.)</a:t>
            </a:r>
            <a:r>
              <a:rPr sz="1600" spc="-5" dirty="0" smtClean="0">
                <a:cs typeface="Calibri"/>
              </a:rPr>
              <a:t>). </a:t>
            </a:r>
            <a:endParaRPr sz="1600" dirty="0">
              <a:cs typeface="Calibri"/>
            </a:endParaRPr>
          </a:p>
        </p:txBody>
      </p:sp>
      <p:sp>
        <p:nvSpPr>
          <p:cNvPr id="4" name="object 4"/>
          <p:cNvSpPr txBox="1"/>
          <p:nvPr/>
        </p:nvSpPr>
        <p:spPr>
          <a:xfrm>
            <a:off x="11152885" y="6477914"/>
            <a:ext cx="155575" cy="152400"/>
          </a:xfrm>
          <a:prstGeom prst="rect">
            <a:avLst/>
          </a:prstGeom>
        </p:spPr>
        <p:txBody>
          <a:bodyPr vert="horz" wrap="square" lIns="0" tIns="0" rIns="0" bIns="0" rtlCol="0">
            <a:spAutoFit/>
          </a:bodyPr>
          <a:lstStyle/>
          <a:p>
            <a:pPr>
              <a:lnSpc>
                <a:spcPts val="1140"/>
              </a:lnSpc>
            </a:pPr>
            <a:r>
              <a:rPr sz="1200" dirty="0">
                <a:solidFill>
                  <a:srgbClr val="878787"/>
                </a:solidFill>
                <a:latin typeface="Calibri"/>
                <a:cs typeface="Calibri"/>
              </a:rPr>
              <a:t>32</a:t>
            </a:r>
            <a:endParaRPr sz="1200">
              <a:latin typeface="Calibri"/>
              <a:cs typeface="Calibri"/>
            </a:endParaRPr>
          </a:p>
        </p:txBody>
      </p:sp>
      <p:graphicFrame>
        <p:nvGraphicFramePr>
          <p:cNvPr id="6" name="object 19"/>
          <p:cNvGraphicFramePr>
            <a:graphicFrameLocks noGrp="1"/>
          </p:cNvGraphicFramePr>
          <p:nvPr>
            <p:extLst>
              <p:ext uri="{D42A27DB-BD31-4B8C-83A1-F6EECF244321}">
                <p14:modId xmlns:p14="http://schemas.microsoft.com/office/powerpoint/2010/main" val="3069662971"/>
              </p:ext>
            </p:extLst>
          </p:nvPr>
        </p:nvGraphicFramePr>
        <p:xfrm>
          <a:off x="711248" y="1915575"/>
          <a:ext cx="10991059" cy="4635183"/>
        </p:xfrm>
        <a:graphic>
          <a:graphicData uri="http://schemas.openxmlformats.org/drawingml/2006/table">
            <a:tbl>
              <a:tblPr firstRow="1" bandRow="1">
                <a:tableStyleId>{2D5ABB26-0587-4C30-8999-92F81FD0307C}</a:tableStyleId>
              </a:tblPr>
              <a:tblGrid>
                <a:gridCol w="4333085"/>
                <a:gridCol w="1390650"/>
                <a:gridCol w="1238250"/>
                <a:gridCol w="1299851"/>
                <a:gridCol w="1271899"/>
                <a:gridCol w="1457324"/>
              </a:tblGrid>
              <a:tr h="863591">
                <a:tc>
                  <a:txBody>
                    <a:bodyPr/>
                    <a:lstStyle/>
                    <a:p>
                      <a:pPr algn="ctr">
                        <a:lnSpc>
                          <a:spcPct val="100000"/>
                        </a:lnSpc>
                      </a:pPr>
                      <a:endParaRPr sz="1600" dirty="0">
                        <a:solidFill>
                          <a:schemeClr val="bg1"/>
                        </a:solidFill>
                        <a:latin typeface="Times New Roman"/>
                        <a:cs typeface="Times New Roman"/>
                      </a:endParaRPr>
                    </a:p>
                    <a:p>
                      <a:pPr marL="48895" algn="ctr">
                        <a:lnSpc>
                          <a:spcPct val="100000"/>
                        </a:lnSpc>
                        <a:spcBef>
                          <a:spcPts val="1055"/>
                        </a:spcBef>
                      </a:pPr>
                      <a:r>
                        <a:rPr sz="1600" b="1" spc="-5" dirty="0">
                          <a:solidFill>
                            <a:schemeClr val="bg1"/>
                          </a:solidFill>
                          <a:latin typeface="Calibri"/>
                          <a:cs typeface="Calibri"/>
                        </a:rPr>
                        <a:t>Наименование</a:t>
                      </a:r>
                      <a:r>
                        <a:rPr sz="1600" b="1" spc="-20" dirty="0">
                          <a:solidFill>
                            <a:schemeClr val="bg1"/>
                          </a:solidFill>
                          <a:latin typeface="Calibri"/>
                          <a:cs typeface="Calibri"/>
                        </a:rPr>
                        <a:t> </a:t>
                      </a:r>
                      <a:r>
                        <a:rPr sz="1600" b="1" spc="-5" dirty="0">
                          <a:solidFill>
                            <a:schemeClr val="bg1"/>
                          </a:solidFill>
                          <a:latin typeface="Calibri"/>
                          <a:cs typeface="Calibri"/>
                        </a:rPr>
                        <a:t>показателей</a:t>
                      </a:r>
                      <a:endParaRPr sz="1600" dirty="0">
                        <a:solidFill>
                          <a:schemeClr val="bg1"/>
                        </a:solidFill>
                        <a:latin typeface="Calibri"/>
                        <a:cs typeface="Calibri"/>
                      </a:endParaRPr>
                    </a:p>
                  </a:txBody>
                  <a:tcPr marL="0" marR="0" marT="0" marB="0">
                    <a:solidFill>
                      <a:schemeClr val="accent2"/>
                    </a:solidFill>
                  </a:tcPr>
                </a:tc>
                <a:tc>
                  <a:txBody>
                    <a:bodyPr/>
                    <a:lstStyle/>
                    <a:p>
                      <a:pPr marL="1270" marR="57785" lvl="0" indent="0" algn="ctr" defTabSz="914400" rtl="0" eaLnBrk="1" fontAlgn="auto" latinLnBrk="0" hangingPunct="1">
                        <a:lnSpc>
                          <a:spcPct val="100000"/>
                        </a:lnSpc>
                        <a:spcBef>
                          <a:spcPts val="0"/>
                        </a:spcBef>
                        <a:spcAft>
                          <a:spcPts val="0"/>
                        </a:spcAft>
                        <a:buClrTx/>
                        <a:buSzTx/>
                        <a:buFontTx/>
                        <a:buNone/>
                        <a:tabLst/>
                        <a:defRPr/>
                      </a:pPr>
                      <a:r>
                        <a:rPr lang="ru-RU" sz="1600" dirty="0" smtClean="0">
                          <a:solidFill>
                            <a:schemeClr val="bg1"/>
                          </a:solidFill>
                          <a:latin typeface="Calibri"/>
                          <a:cs typeface="Calibri"/>
                        </a:rPr>
                        <a:t> </a:t>
                      </a:r>
                      <a:r>
                        <a:rPr lang="ru-RU" sz="1600" dirty="0" smtClean="0">
                          <a:solidFill>
                            <a:schemeClr val="bg1"/>
                          </a:solidFill>
                          <a:latin typeface="+mn-lt"/>
                          <a:cs typeface="Calibri"/>
                        </a:rPr>
                        <a:t>Отчетный</a:t>
                      </a:r>
                      <a:r>
                        <a:rPr lang="ru-RU" sz="1600" baseline="0" dirty="0" smtClean="0">
                          <a:solidFill>
                            <a:schemeClr val="bg1"/>
                          </a:solidFill>
                          <a:latin typeface="+mn-lt"/>
                          <a:cs typeface="Calibri"/>
                        </a:rPr>
                        <a:t> финансовый </a:t>
                      </a:r>
                      <a:endParaRPr lang="ru-RU" sz="1600" dirty="0" smtClean="0">
                        <a:solidFill>
                          <a:schemeClr val="bg1"/>
                        </a:solidFill>
                        <a:latin typeface="+mn-lt"/>
                        <a:cs typeface="Calibri"/>
                      </a:endParaRPr>
                    </a:p>
                    <a:p>
                      <a:pPr marL="1270" marR="57785" algn="ctr">
                        <a:lnSpc>
                          <a:spcPct val="100000"/>
                        </a:lnSpc>
                      </a:pPr>
                      <a:r>
                        <a:rPr lang="ru-RU" sz="1600" dirty="0" smtClean="0">
                          <a:solidFill>
                            <a:schemeClr val="bg1"/>
                          </a:solidFill>
                          <a:latin typeface="Calibri"/>
                          <a:cs typeface="Calibri"/>
                        </a:rPr>
                        <a:t>2022 год</a:t>
                      </a:r>
                    </a:p>
                  </a:txBody>
                  <a:tcPr marL="0" marR="0" marT="31115" marB="0" anchor="ctr">
                    <a:lnR w="12700">
                      <a:solidFill>
                        <a:srgbClr val="FFFFFF"/>
                      </a:solidFill>
                      <a:prstDash val="solid"/>
                    </a:lnR>
                    <a:solidFill>
                      <a:schemeClr val="accent2"/>
                    </a:solidFill>
                  </a:tcPr>
                </a:tc>
                <a:tc>
                  <a:txBody>
                    <a:bodyPr/>
                    <a:lstStyle/>
                    <a:p>
                      <a:pPr marL="1270" marR="57785" algn="ctr">
                        <a:lnSpc>
                          <a:spcPct val="100000"/>
                        </a:lnSpc>
                        <a:spcBef>
                          <a:spcPts val="245"/>
                        </a:spcBef>
                      </a:pPr>
                      <a:r>
                        <a:rPr lang="ru-RU" sz="1600" dirty="0" smtClean="0">
                          <a:solidFill>
                            <a:schemeClr val="bg1"/>
                          </a:solidFill>
                          <a:latin typeface="+mn-lt"/>
                          <a:ea typeface="+mn-ea"/>
                          <a:cs typeface="Calibri"/>
                        </a:rPr>
                        <a:t>Отчетный финансовый 2023 год</a:t>
                      </a:r>
                      <a:endParaRPr sz="1600" dirty="0">
                        <a:solidFill>
                          <a:schemeClr val="bg1"/>
                        </a:solidFill>
                        <a:latin typeface="+mn-lt"/>
                        <a:ea typeface="+mn-ea"/>
                        <a:cs typeface="Calibri"/>
                      </a:endParaRPr>
                    </a:p>
                  </a:txBody>
                  <a:tcPr marL="0" marR="0" marT="31115" marB="0" anchor="ctr">
                    <a:lnL w="12700">
                      <a:solidFill>
                        <a:srgbClr val="FFFFFF"/>
                      </a:solidFill>
                      <a:prstDash val="solid"/>
                    </a:lnL>
                    <a:solidFill>
                      <a:schemeClr val="accent2"/>
                    </a:solidFill>
                  </a:tcPr>
                </a:tc>
                <a:tc>
                  <a:txBody>
                    <a:bodyPr/>
                    <a:lstStyle/>
                    <a:p>
                      <a:pPr marL="1270" marR="57785" algn="ctr">
                        <a:lnSpc>
                          <a:spcPct val="100000"/>
                        </a:lnSpc>
                      </a:pPr>
                      <a:r>
                        <a:rPr sz="1800" dirty="0" smtClean="0">
                          <a:solidFill>
                            <a:schemeClr val="bg1"/>
                          </a:solidFill>
                          <a:latin typeface="Calibri"/>
                          <a:ea typeface="+mn-ea"/>
                          <a:cs typeface="Calibri"/>
                        </a:rPr>
                        <a:t>202</a:t>
                      </a:r>
                      <a:r>
                        <a:rPr lang="ru-RU" sz="1800" dirty="0" smtClean="0">
                          <a:solidFill>
                            <a:schemeClr val="bg1"/>
                          </a:solidFill>
                          <a:latin typeface="Calibri"/>
                          <a:ea typeface="+mn-ea"/>
                          <a:cs typeface="Calibri"/>
                        </a:rPr>
                        <a:t>4</a:t>
                      </a:r>
                      <a:r>
                        <a:rPr sz="1800" dirty="0" smtClean="0">
                          <a:solidFill>
                            <a:schemeClr val="bg1"/>
                          </a:solidFill>
                          <a:latin typeface="Calibri"/>
                          <a:ea typeface="+mn-ea"/>
                          <a:cs typeface="Calibri"/>
                        </a:rPr>
                        <a:t> </a:t>
                      </a:r>
                      <a:r>
                        <a:rPr lang="ru-RU" sz="1800" dirty="0" smtClean="0">
                          <a:solidFill>
                            <a:schemeClr val="bg1"/>
                          </a:solidFill>
                          <a:latin typeface="Calibri"/>
                          <a:ea typeface="+mn-ea"/>
                          <a:cs typeface="Calibri"/>
                        </a:rPr>
                        <a:t>год </a:t>
                      </a:r>
                      <a:r>
                        <a:rPr lang="ru-RU" sz="1400" dirty="0" smtClean="0">
                          <a:solidFill>
                            <a:schemeClr val="bg1"/>
                          </a:solidFill>
                          <a:latin typeface="+mn-lt"/>
                          <a:ea typeface="+mn-ea"/>
                          <a:cs typeface="Calibri"/>
                        </a:rPr>
                        <a:t>(Решение бюджета   </a:t>
                      </a:r>
                      <a:r>
                        <a:rPr lang="ru-RU" sz="1400" dirty="0" smtClean="0">
                          <a:solidFill>
                            <a:schemeClr val="bg1"/>
                          </a:solidFill>
                          <a:latin typeface="Calibri"/>
                          <a:ea typeface="+mn-ea"/>
                          <a:cs typeface="Calibri"/>
                        </a:rPr>
                        <a:t>№ </a:t>
                      </a:r>
                      <a:r>
                        <a:rPr lang="en-US" sz="1400" dirty="0" smtClean="0">
                          <a:solidFill>
                            <a:schemeClr val="bg1"/>
                          </a:solidFill>
                          <a:latin typeface="Calibri"/>
                          <a:ea typeface="+mn-ea"/>
                          <a:cs typeface="Calibri"/>
                        </a:rPr>
                        <a:t>34</a:t>
                      </a:r>
                      <a:r>
                        <a:rPr lang="ru-RU" sz="1400" baseline="0" dirty="0" smtClean="0">
                          <a:solidFill>
                            <a:schemeClr val="bg1"/>
                          </a:solidFill>
                          <a:latin typeface="Calibri"/>
                          <a:ea typeface="+mn-ea"/>
                          <a:cs typeface="Calibri"/>
                        </a:rPr>
                        <a:t> от </a:t>
                      </a:r>
                      <a:r>
                        <a:rPr lang="en-US" sz="1400" baseline="0" dirty="0" smtClean="0">
                          <a:solidFill>
                            <a:schemeClr val="bg1"/>
                          </a:solidFill>
                          <a:latin typeface="Calibri"/>
                          <a:ea typeface="+mn-ea"/>
                          <a:cs typeface="Calibri"/>
                        </a:rPr>
                        <a:t>10</a:t>
                      </a:r>
                      <a:r>
                        <a:rPr lang="ru-RU" sz="1400" baseline="0" dirty="0" smtClean="0">
                          <a:solidFill>
                            <a:schemeClr val="bg1"/>
                          </a:solidFill>
                          <a:latin typeface="Calibri"/>
                          <a:ea typeface="+mn-ea"/>
                          <a:cs typeface="Calibri"/>
                        </a:rPr>
                        <a:t>.0</a:t>
                      </a:r>
                      <a:r>
                        <a:rPr lang="en-US" sz="1400" baseline="0" dirty="0" smtClean="0">
                          <a:solidFill>
                            <a:schemeClr val="bg1"/>
                          </a:solidFill>
                          <a:latin typeface="Calibri"/>
                          <a:ea typeface="+mn-ea"/>
                          <a:cs typeface="Calibri"/>
                        </a:rPr>
                        <a:t>9</a:t>
                      </a:r>
                      <a:r>
                        <a:rPr lang="ru-RU" sz="1400" baseline="0" dirty="0" smtClean="0">
                          <a:solidFill>
                            <a:schemeClr val="bg1"/>
                          </a:solidFill>
                          <a:latin typeface="Calibri"/>
                          <a:ea typeface="+mn-ea"/>
                          <a:cs typeface="Calibri"/>
                        </a:rPr>
                        <a:t>.2024</a:t>
                      </a:r>
                      <a:r>
                        <a:rPr lang="ru-RU" sz="1400" dirty="0" smtClean="0">
                          <a:solidFill>
                            <a:schemeClr val="bg1"/>
                          </a:solidFill>
                          <a:latin typeface="Calibri"/>
                          <a:ea typeface="+mn-ea"/>
                          <a:cs typeface="Calibri"/>
                        </a:rPr>
                        <a:t>)</a:t>
                      </a:r>
                      <a:endParaRPr sz="1400" dirty="0">
                        <a:solidFill>
                          <a:schemeClr val="bg1"/>
                        </a:solidFill>
                        <a:latin typeface="Calibri"/>
                        <a:ea typeface="+mn-ea"/>
                        <a:cs typeface="Calibri"/>
                      </a:endParaRPr>
                    </a:p>
                  </a:txBody>
                  <a:tcPr marL="0" marR="0" marT="1270" marB="0" anchor="ctr">
                    <a:solidFill>
                      <a:schemeClr val="accent2"/>
                    </a:solidFill>
                  </a:tcPr>
                </a:tc>
                <a:tc>
                  <a:txBody>
                    <a:bodyPr/>
                    <a:lstStyle/>
                    <a:p>
                      <a:pPr marL="1270" marR="57785" algn="ctr">
                        <a:lnSpc>
                          <a:spcPct val="100000"/>
                        </a:lnSpc>
                      </a:pPr>
                      <a:r>
                        <a:rPr lang="ru-RU" sz="1800" dirty="0" smtClean="0">
                          <a:solidFill>
                            <a:schemeClr val="bg1"/>
                          </a:solidFill>
                          <a:latin typeface="Calibri"/>
                          <a:ea typeface="+mn-ea"/>
                          <a:cs typeface="Calibri"/>
                        </a:rPr>
                        <a:t>2025 год </a:t>
                      </a:r>
                      <a:r>
                        <a:rPr lang="ru-RU" sz="1600" dirty="0" smtClean="0">
                          <a:solidFill>
                            <a:schemeClr val="bg1"/>
                          </a:solidFill>
                          <a:latin typeface="Calibri"/>
                          <a:ea typeface="+mn-ea"/>
                          <a:cs typeface="Calibri"/>
                        </a:rPr>
                        <a:t>(плановый</a:t>
                      </a:r>
                      <a:r>
                        <a:rPr lang="ru-RU" sz="1600" baseline="0" dirty="0" smtClean="0">
                          <a:solidFill>
                            <a:schemeClr val="bg1"/>
                          </a:solidFill>
                          <a:latin typeface="Calibri"/>
                          <a:ea typeface="+mn-ea"/>
                          <a:cs typeface="Calibri"/>
                        </a:rPr>
                        <a:t> период)</a:t>
                      </a:r>
                      <a:endParaRPr sz="1600" dirty="0">
                        <a:solidFill>
                          <a:schemeClr val="bg1"/>
                        </a:solidFill>
                        <a:latin typeface="Calibri"/>
                        <a:ea typeface="+mn-ea"/>
                        <a:cs typeface="Calibri"/>
                      </a:endParaRPr>
                    </a:p>
                  </a:txBody>
                  <a:tcPr marL="0" marR="0" marT="1270" marB="0" anchor="ctr">
                    <a:solidFill>
                      <a:schemeClr val="accent2"/>
                    </a:solidFill>
                  </a:tcPr>
                </a:tc>
                <a:tc>
                  <a:txBody>
                    <a:bodyPr/>
                    <a:lstStyle/>
                    <a:p>
                      <a:pPr marL="1270" marR="57785" algn="ctr">
                        <a:lnSpc>
                          <a:spcPct val="100000"/>
                        </a:lnSpc>
                      </a:pPr>
                      <a:r>
                        <a:rPr lang="ru-RU" sz="1800" dirty="0" smtClean="0">
                          <a:solidFill>
                            <a:schemeClr val="bg1"/>
                          </a:solidFill>
                          <a:latin typeface="Calibri"/>
                          <a:ea typeface="+mn-ea"/>
                          <a:cs typeface="Calibri"/>
                        </a:rPr>
                        <a:t>2026 год</a:t>
                      </a:r>
                    </a:p>
                    <a:p>
                      <a:pPr marL="1270" marR="57785" lvl="0" indent="0" algn="ctr" defTabSz="914400" rtl="0" eaLnBrk="1" fontAlgn="auto" latinLnBrk="0" hangingPunct="1">
                        <a:lnSpc>
                          <a:spcPct val="100000"/>
                        </a:lnSpc>
                        <a:spcBef>
                          <a:spcPts val="0"/>
                        </a:spcBef>
                        <a:spcAft>
                          <a:spcPts val="0"/>
                        </a:spcAft>
                        <a:buClrTx/>
                        <a:buSzTx/>
                        <a:buFontTx/>
                        <a:buNone/>
                        <a:tabLst/>
                        <a:defRPr/>
                      </a:pPr>
                      <a:r>
                        <a:rPr lang="ru-RU" sz="1600" dirty="0" smtClean="0">
                          <a:solidFill>
                            <a:schemeClr val="bg1"/>
                          </a:solidFill>
                          <a:latin typeface="+mn-lt"/>
                          <a:ea typeface="+mn-ea"/>
                          <a:cs typeface="Calibri"/>
                        </a:rPr>
                        <a:t>(плановый</a:t>
                      </a:r>
                      <a:r>
                        <a:rPr lang="ru-RU" sz="1600" baseline="0" dirty="0" smtClean="0">
                          <a:solidFill>
                            <a:schemeClr val="bg1"/>
                          </a:solidFill>
                          <a:latin typeface="+mn-lt"/>
                          <a:ea typeface="+mn-ea"/>
                          <a:cs typeface="Calibri"/>
                        </a:rPr>
                        <a:t> период)</a:t>
                      </a:r>
                      <a:endParaRPr lang="ru-RU" sz="1600" dirty="0" smtClean="0">
                        <a:solidFill>
                          <a:schemeClr val="bg1"/>
                        </a:solidFill>
                        <a:latin typeface="+mn-lt"/>
                        <a:ea typeface="+mn-ea"/>
                        <a:cs typeface="Calibri"/>
                      </a:endParaRPr>
                    </a:p>
                  </a:txBody>
                  <a:tcPr marL="0" marR="0" marT="1270" marB="0" anchor="ctr">
                    <a:solidFill>
                      <a:schemeClr val="accent2"/>
                    </a:solidFill>
                  </a:tcPr>
                </a:tc>
              </a:tr>
              <a:tr h="464342">
                <a:tc>
                  <a:txBody>
                    <a:bodyPr/>
                    <a:lstStyle/>
                    <a:p>
                      <a:pPr marL="45085">
                        <a:lnSpc>
                          <a:spcPct val="100000"/>
                        </a:lnSpc>
                        <a:spcBef>
                          <a:spcPts val="245"/>
                        </a:spcBef>
                      </a:pPr>
                      <a:r>
                        <a:rPr sz="1800" b="0" spc="-5" dirty="0">
                          <a:latin typeface="+mn-lt"/>
                          <a:cs typeface="Calibri"/>
                        </a:rPr>
                        <a:t>Доходы,</a:t>
                      </a:r>
                      <a:r>
                        <a:rPr sz="1800" b="0" spc="-10" dirty="0">
                          <a:latin typeface="+mn-lt"/>
                          <a:cs typeface="Calibri"/>
                        </a:rPr>
                        <a:t> </a:t>
                      </a:r>
                      <a:r>
                        <a:rPr sz="1800" b="0" spc="-5" dirty="0">
                          <a:latin typeface="+mn-lt"/>
                          <a:cs typeface="Calibri"/>
                        </a:rPr>
                        <a:t>тыс.руб.</a:t>
                      </a:r>
                      <a:endParaRPr sz="1800" b="0" dirty="0">
                        <a:latin typeface="+mn-lt"/>
                        <a:cs typeface="Calibri"/>
                      </a:endParaRPr>
                    </a:p>
                  </a:txBody>
                  <a:tcPr marL="0" marR="0" marT="31115" marB="0">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kern="1200" dirty="0" smtClean="0">
                          <a:solidFill>
                            <a:schemeClr val="tx1"/>
                          </a:solidFill>
                          <a:effectLst/>
                          <a:latin typeface="+mn-lt"/>
                          <a:ea typeface="+mn-ea"/>
                          <a:cs typeface="+mn-cs"/>
                        </a:rPr>
                        <a:t>292 390,9 </a:t>
                      </a:r>
                      <a:endParaRPr sz="1800" b="0" dirty="0">
                        <a:latin typeface="+mn-lt"/>
                        <a:cs typeface="Calibri"/>
                      </a:endParaRPr>
                    </a:p>
                  </a:txBody>
                  <a:tcPr marL="0" marR="0" marT="94615" marB="0" anchor="ctr">
                    <a:lnR w="12700">
                      <a:solidFill>
                        <a:srgbClr val="FFFFFF"/>
                      </a:solidFill>
                      <a:prstDash val="solid"/>
                    </a:lnR>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471033,2</a:t>
                      </a:r>
                      <a:endParaRPr sz="1800" b="0" spc="-10" dirty="0">
                        <a:solidFill>
                          <a:schemeClr val="tx1"/>
                        </a:solidFill>
                        <a:latin typeface="+mn-lt"/>
                        <a:ea typeface="+mn-ea"/>
                        <a:cs typeface="Calibri"/>
                      </a:endParaRPr>
                    </a:p>
                  </a:txBody>
                  <a:tcPr marL="0" marR="0" marT="33655" marB="0" anchor="ctr">
                    <a:lnL w="12700">
                      <a:solidFill>
                        <a:srgbClr val="FFFFFF"/>
                      </a:solidFill>
                      <a:prstDash val="solid"/>
                    </a:lnL>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519893,2</a:t>
                      </a:r>
                      <a:endParaRPr sz="1800" b="0" spc="-10" dirty="0">
                        <a:solidFill>
                          <a:schemeClr val="tx1"/>
                        </a:solidFill>
                        <a:latin typeface="+mn-lt"/>
                        <a:ea typeface="+mn-ea"/>
                        <a:cs typeface="Calibri"/>
                      </a:endParaRPr>
                    </a:p>
                  </a:txBody>
                  <a:tcPr marL="0" marR="0" marT="60960" marB="0" anchor="ctr">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284454,7</a:t>
                      </a:r>
                      <a:endParaRPr sz="1800" b="0" spc="-10" dirty="0">
                        <a:solidFill>
                          <a:schemeClr val="tx1"/>
                        </a:solidFill>
                        <a:latin typeface="+mn-lt"/>
                        <a:ea typeface="+mn-ea"/>
                        <a:cs typeface="Calibri"/>
                      </a:endParaRPr>
                    </a:p>
                  </a:txBody>
                  <a:tcPr marL="0" marR="0" marT="60960" marB="0" anchor="ctr">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291194,6</a:t>
                      </a:r>
                      <a:endParaRPr sz="1800" b="0" spc="-10" dirty="0">
                        <a:solidFill>
                          <a:schemeClr val="tx1"/>
                        </a:solidFill>
                        <a:latin typeface="+mn-lt"/>
                        <a:ea typeface="+mn-ea"/>
                        <a:cs typeface="Calibri"/>
                      </a:endParaRPr>
                    </a:p>
                  </a:txBody>
                  <a:tcPr marL="0" marR="0" marT="60960" marB="0" anchor="ctr">
                    <a:lnB w="12700" cap="flat" cmpd="sng" algn="ctr">
                      <a:solidFill>
                        <a:srgbClr val="FFFFFF"/>
                      </a:solidFill>
                      <a:prstDash val="solid"/>
                      <a:round/>
                      <a:headEnd type="none" w="med" len="med"/>
                      <a:tailEnd type="none" w="med" len="med"/>
                    </a:lnB>
                    <a:solidFill>
                      <a:schemeClr val="accent6">
                        <a:lumMod val="20000"/>
                        <a:lumOff val="80000"/>
                      </a:schemeClr>
                    </a:solidFill>
                  </a:tcPr>
                </a:tc>
              </a:tr>
              <a:tr h="508199">
                <a:tc>
                  <a:txBody>
                    <a:bodyPr/>
                    <a:lstStyle/>
                    <a:p>
                      <a:pPr marL="45085">
                        <a:lnSpc>
                          <a:spcPct val="100000"/>
                        </a:lnSpc>
                        <a:spcBef>
                          <a:spcPts val="245"/>
                        </a:spcBef>
                      </a:pPr>
                      <a:r>
                        <a:rPr sz="1800" b="0" spc="-5" dirty="0">
                          <a:latin typeface="+mn-lt"/>
                          <a:cs typeface="Calibri"/>
                        </a:rPr>
                        <a:t>Расходы,</a:t>
                      </a:r>
                      <a:r>
                        <a:rPr sz="1800" b="0" spc="-10" dirty="0">
                          <a:latin typeface="+mn-lt"/>
                          <a:cs typeface="Calibri"/>
                        </a:rPr>
                        <a:t> </a:t>
                      </a:r>
                      <a:r>
                        <a:rPr sz="1800" b="0" spc="-5" dirty="0">
                          <a:latin typeface="+mn-lt"/>
                          <a:cs typeface="Calibri"/>
                        </a:rPr>
                        <a:t>тыс.руб.</a:t>
                      </a:r>
                      <a:endParaRPr sz="1800" b="0" dirty="0">
                        <a:latin typeface="+mn-lt"/>
                        <a:cs typeface="Calibri"/>
                      </a:endParaRPr>
                    </a:p>
                  </a:txBody>
                  <a:tcPr marL="0" marR="0" marT="31115" marB="0">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00"/>
                        </a:spcBef>
                      </a:pPr>
                      <a:r>
                        <a:rPr lang="ru-RU" sz="1800" b="0" kern="1200" dirty="0" smtClean="0">
                          <a:solidFill>
                            <a:schemeClr val="tx1"/>
                          </a:solidFill>
                          <a:effectLst/>
                          <a:latin typeface="+mn-lt"/>
                          <a:ea typeface="+mn-ea"/>
                          <a:cs typeface="+mn-cs"/>
                        </a:rPr>
                        <a:t>288 081,8 </a:t>
                      </a:r>
                      <a:endParaRPr sz="1800" b="0" dirty="0">
                        <a:latin typeface="+mn-lt"/>
                        <a:cs typeface="Calibri"/>
                      </a:endParaRPr>
                    </a:p>
                  </a:txBody>
                  <a:tcPr marL="0" marR="0" marT="88900" marB="0" anchor="ctr">
                    <a:lnR w="12700">
                      <a:solidFill>
                        <a:srgbClr val="FFFFFF"/>
                      </a:solidFill>
                      <a:prstDash val="solid"/>
                    </a:lnR>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441014,0</a:t>
                      </a:r>
                      <a:endParaRPr sz="1800" b="0" spc="-10" dirty="0">
                        <a:solidFill>
                          <a:schemeClr val="tx1"/>
                        </a:solidFill>
                        <a:latin typeface="+mn-lt"/>
                        <a:ea typeface="+mn-ea"/>
                        <a:cs typeface="Calibri"/>
                      </a:endParaRPr>
                    </a:p>
                  </a:txBody>
                  <a:tcPr marL="0" marR="0" marT="33655" marB="0" anchor="ctr">
                    <a:lnL w="12700">
                      <a:solidFill>
                        <a:srgbClr val="FFFFFF"/>
                      </a:solidFill>
                      <a:prstDash val="solid"/>
                    </a:lnL>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557796,6</a:t>
                      </a:r>
                      <a:endParaRPr sz="1800" b="0" spc="-10" dirty="0">
                        <a:solidFill>
                          <a:schemeClr val="tx1"/>
                        </a:solidFill>
                        <a:latin typeface="+mn-lt"/>
                        <a:ea typeface="+mn-ea"/>
                        <a:cs typeface="Calibri"/>
                      </a:endParaRPr>
                    </a:p>
                  </a:txBody>
                  <a:tcPr marL="0" marR="0" marT="54610" marB="0" anchor="ctr">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284454,7</a:t>
                      </a:r>
                      <a:endParaRPr lang="ru-RU" sz="1800" b="0" spc="-10" dirty="0">
                        <a:solidFill>
                          <a:schemeClr val="tx1"/>
                        </a:solidFill>
                        <a:latin typeface="+mn-lt"/>
                        <a:ea typeface="+mn-ea"/>
                        <a:cs typeface="Calibri"/>
                      </a:endParaRPr>
                    </a:p>
                  </a:txBody>
                  <a:tcPr marL="0" marR="0" marT="5461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marL="2540" marR="57785" lvl="0" indent="0" algn="ctr" defTabSz="914400" rtl="0" eaLnBrk="1" fontAlgn="auto" latinLnBrk="0" hangingPunct="1">
                        <a:lnSpc>
                          <a:spcPct val="100000"/>
                        </a:lnSpc>
                        <a:spcBef>
                          <a:spcPts val="745"/>
                        </a:spcBef>
                        <a:spcAft>
                          <a:spcPts val="0"/>
                        </a:spcAft>
                        <a:buClrTx/>
                        <a:buSzTx/>
                        <a:buFontTx/>
                        <a:buNone/>
                        <a:tabLst/>
                        <a:defRPr/>
                      </a:pPr>
                      <a:r>
                        <a:rPr lang="ru-RU" sz="1800" b="0" spc="-10" dirty="0" smtClean="0">
                          <a:solidFill>
                            <a:schemeClr val="tx1"/>
                          </a:solidFill>
                          <a:latin typeface="+mn-lt"/>
                          <a:ea typeface="+mn-ea"/>
                          <a:cs typeface="Calibri"/>
                        </a:rPr>
                        <a:t>291194,6</a:t>
                      </a:r>
                    </a:p>
                  </a:txBody>
                  <a:tcPr marL="0" marR="0" marT="5461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r>
              <a:tr h="398742">
                <a:tc>
                  <a:txBody>
                    <a:bodyPr/>
                    <a:lstStyle/>
                    <a:p>
                      <a:pPr marL="45085" marR="315595">
                        <a:lnSpc>
                          <a:spcPct val="100000"/>
                        </a:lnSpc>
                        <a:spcBef>
                          <a:spcPts val="245"/>
                        </a:spcBef>
                      </a:pPr>
                      <a:r>
                        <a:rPr sz="1800" b="0" spc="-5" dirty="0">
                          <a:latin typeface="+mn-lt"/>
                          <a:cs typeface="Calibri"/>
                        </a:rPr>
                        <a:t>Дефицит(-), </a:t>
                      </a:r>
                      <a:r>
                        <a:rPr sz="1800" b="0" dirty="0">
                          <a:latin typeface="+mn-lt"/>
                          <a:cs typeface="Calibri"/>
                        </a:rPr>
                        <a:t>Профицит </a:t>
                      </a:r>
                      <a:r>
                        <a:rPr sz="1800" b="0" spc="-5" dirty="0">
                          <a:latin typeface="+mn-lt"/>
                          <a:cs typeface="Calibri"/>
                        </a:rPr>
                        <a:t>(+),  тыс.руб.</a:t>
                      </a:r>
                      <a:endParaRPr sz="1800" b="0" dirty="0">
                        <a:latin typeface="+mn-lt"/>
                        <a:cs typeface="Calibri"/>
                      </a:endParaRPr>
                    </a:p>
                  </a:txBody>
                  <a:tcPr marL="0" marR="0" marT="31115" marB="0">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635" marR="57785" algn="ctr">
                        <a:lnSpc>
                          <a:spcPct val="100000"/>
                        </a:lnSpc>
                      </a:pPr>
                      <a:r>
                        <a:rPr lang="ru-RU" sz="1800" b="0" kern="1200" dirty="0" smtClean="0">
                          <a:solidFill>
                            <a:schemeClr val="tx1"/>
                          </a:solidFill>
                          <a:effectLst/>
                          <a:latin typeface="+mn-lt"/>
                          <a:ea typeface="+mn-ea"/>
                          <a:cs typeface="+mn-cs"/>
                        </a:rPr>
                        <a:t>4 309,1 </a:t>
                      </a:r>
                      <a:endParaRPr sz="1800" b="0" dirty="0">
                        <a:latin typeface="+mn-lt"/>
                        <a:cs typeface="Calibri"/>
                      </a:endParaRPr>
                    </a:p>
                  </a:txBody>
                  <a:tcPr marL="0" marR="0" marT="1270" marB="0" anchor="ctr">
                    <a:lnR w="12700">
                      <a:solidFill>
                        <a:srgbClr val="FFFFFF"/>
                      </a:solidFill>
                      <a:prstDash val="solid"/>
                    </a:lnR>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30019,2</a:t>
                      </a:r>
                      <a:endParaRPr sz="1800" b="0" spc="-10" dirty="0">
                        <a:solidFill>
                          <a:schemeClr val="tx1"/>
                        </a:solidFill>
                        <a:latin typeface="+mn-lt"/>
                        <a:ea typeface="+mn-ea"/>
                        <a:cs typeface="Calibri"/>
                      </a:endParaRPr>
                    </a:p>
                  </a:txBody>
                  <a:tcPr marL="0" marR="0" marT="0" marB="0" anchor="ctr">
                    <a:lnL w="12700">
                      <a:solidFill>
                        <a:srgbClr val="FFFFFF"/>
                      </a:solidFill>
                      <a:prstDash val="solid"/>
                    </a:lnL>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-37903,4</a:t>
                      </a:r>
                      <a:endParaRPr sz="1800" b="0" spc="-10" dirty="0">
                        <a:solidFill>
                          <a:schemeClr val="tx1"/>
                        </a:solidFill>
                        <a:latin typeface="+mn-lt"/>
                        <a:ea typeface="+mn-ea"/>
                        <a:cs typeface="Calibri"/>
                      </a:endParaRPr>
                    </a:p>
                  </a:txBody>
                  <a:tcPr marL="0" marR="0" marT="3175" marB="0" anchor="ctr">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lvl="0" indent="0" algn="ctr" defTabSz="914400" eaLnBrk="1" fontAlgn="auto" latinLnBrk="0" hangingPunct="1">
                        <a:lnSpc>
                          <a:spcPct val="100000"/>
                        </a:lnSpc>
                        <a:spcBef>
                          <a:spcPts val="745"/>
                        </a:spcBef>
                        <a:spcAft>
                          <a:spcPts val="0"/>
                        </a:spcAft>
                        <a:buClrTx/>
                        <a:buSzTx/>
                        <a:buFontTx/>
                        <a:buNone/>
                        <a:tabLst/>
                        <a:defRPr/>
                      </a:pPr>
                      <a:r>
                        <a:rPr kumimoji="0" lang="ru-RU" sz="1800" b="0" i="0" u="none" strike="noStrike" kern="0" cap="none" spc="-10" normalizeH="0" baseline="0" noProof="0" dirty="0" smtClean="0">
                          <a:ln>
                            <a:noFill/>
                          </a:ln>
                          <a:solidFill>
                            <a:prstClr val="black"/>
                          </a:solidFill>
                          <a:effectLst/>
                          <a:uLnTx/>
                          <a:uFillTx/>
                          <a:latin typeface="+mn-lt"/>
                          <a:ea typeface="+mn-ea"/>
                          <a:cs typeface="Calibri"/>
                        </a:rPr>
                        <a:t>0,0</a:t>
                      </a:r>
                      <a:endParaRPr sz="1800" b="0" spc="-10" dirty="0">
                        <a:solidFill>
                          <a:schemeClr val="tx1"/>
                        </a:solidFill>
                        <a:latin typeface="+mn-lt"/>
                        <a:ea typeface="+mn-ea"/>
                        <a:cs typeface="Calibri"/>
                      </a:endParaRPr>
                    </a:p>
                  </a:txBody>
                  <a:tcPr marL="0" marR="0" marT="3175"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marL="2540" marR="57785" lvl="0" indent="0" algn="ctr" defTabSz="914400" eaLnBrk="1" fontAlgn="auto" latinLnBrk="0" hangingPunct="1">
                        <a:lnSpc>
                          <a:spcPct val="100000"/>
                        </a:lnSpc>
                        <a:spcBef>
                          <a:spcPts val="745"/>
                        </a:spcBef>
                        <a:spcAft>
                          <a:spcPts val="0"/>
                        </a:spcAft>
                        <a:buClrTx/>
                        <a:buSzTx/>
                        <a:buFontTx/>
                        <a:buNone/>
                        <a:tabLst/>
                        <a:defRPr/>
                      </a:pPr>
                      <a:r>
                        <a:rPr lang="ru-RU" sz="1800" b="0" spc="-10" dirty="0" smtClean="0">
                          <a:solidFill>
                            <a:schemeClr val="tx1"/>
                          </a:solidFill>
                          <a:latin typeface="+mn-lt"/>
                          <a:ea typeface="+mn-ea"/>
                          <a:cs typeface="Calibri"/>
                        </a:rPr>
                        <a:t>0,0</a:t>
                      </a:r>
                      <a:endParaRPr sz="1800" b="0" spc="-10" dirty="0">
                        <a:solidFill>
                          <a:schemeClr val="tx1"/>
                        </a:solidFill>
                        <a:latin typeface="+mn-lt"/>
                        <a:ea typeface="+mn-ea"/>
                        <a:cs typeface="Calibri"/>
                      </a:endParaRPr>
                    </a:p>
                  </a:txBody>
                  <a:tcPr marL="0" marR="0" marT="3175"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r>
              <a:tr h="584441">
                <a:tc>
                  <a:txBody>
                    <a:bodyPr/>
                    <a:lstStyle/>
                    <a:p>
                      <a:pPr marL="45085" marR="103505">
                        <a:lnSpc>
                          <a:spcPct val="100000"/>
                        </a:lnSpc>
                        <a:spcBef>
                          <a:spcPts val="250"/>
                        </a:spcBef>
                      </a:pPr>
                      <a:r>
                        <a:rPr sz="1800" b="0" spc="-5" dirty="0">
                          <a:latin typeface="+mn-lt"/>
                          <a:cs typeface="Calibri"/>
                        </a:rPr>
                        <a:t>Источники финансирования  </a:t>
                      </a:r>
                      <a:r>
                        <a:rPr sz="1800" b="0" dirty="0">
                          <a:latin typeface="+mn-lt"/>
                          <a:cs typeface="Calibri"/>
                        </a:rPr>
                        <a:t>дефицита,</a:t>
                      </a:r>
                      <a:r>
                        <a:rPr sz="1800" b="0" spc="-10" dirty="0">
                          <a:latin typeface="+mn-lt"/>
                          <a:cs typeface="Calibri"/>
                        </a:rPr>
                        <a:t> </a:t>
                      </a:r>
                      <a:r>
                        <a:rPr lang="ru-RU" sz="1800" b="0" spc="-10" dirty="0" smtClean="0">
                          <a:latin typeface="+mn-lt"/>
                          <a:cs typeface="Calibri"/>
                        </a:rPr>
                        <a:t>т</a:t>
                      </a:r>
                      <a:r>
                        <a:rPr sz="1800" b="0" spc="-5" dirty="0" err="1" smtClean="0">
                          <a:latin typeface="+mn-lt"/>
                          <a:cs typeface="Calibri"/>
                        </a:rPr>
                        <a:t>ыс.руб</a:t>
                      </a:r>
                      <a:r>
                        <a:rPr sz="1800" b="0" spc="-5" dirty="0">
                          <a:latin typeface="+mn-lt"/>
                          <a:cs typeface="Calibri"/>
                        </a:rPr>
                        <a:t>.</a:t>
                      </a:r>
                      <a:endParaRPr sz="1800" b="0" dirty="0">
                        <a:latin typeface="+mn-lt"/>
                        <a:cs typeface="Calibri"/>
                      </a:endParaRPr>
                    </a:p>
                  </a:txBody>
                  <a:tcPr marL="0" marR="0" marT="31750" marB="0">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635" marR="57785" algn="ctr">
                        <a:lnSpc>
                          <a:spcPct val="100000"/>
                        </a:lnSpc>
                      </a:pPr>
                      <a:r>
                        <a:rPr lang="ru-RU" sz="1800" b="0" kern="1200" dirty="0" smtClean="0">
                          <a:solidFill>
                            <a:schemeClr val="tx1"/>
                          </a:solidFill>
                          <a:effectLst/>
                          <a:latin typeface="+mn-lt"/>
                          <a:ea typeface="+mn-ea"/>
                          <a:cs typeface="+mn-cs"/>
                        </a:rPr>
                        <a:t>4 309,1 </a:t>
                      </a:r>
                      <a:endParaRPr sz="1800" b="0" dirty="0">
                        <a:latin typeface="+mn-lt"/>
                        <a:cs typeface="Calibri"/>
                      </a:endParaRPr>
                    </a:p>
                  </a:txBody>
                  <a:tcPr marL="0" marR="0" marT="5715" marB="0" anchor="ctr">
                    <a:lnR w="12700">
                      <a:solidFill>
                        <a:srgbClr val="FFFFFF"/>
                      </a:solidFill>
                      <a:prstDash val="solid"/>
                    </a:lnR>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lvl="0" indent="0" algn="ctr" defTabSz="914400" eaLnBrk="1" fontAlgn="auto" latinLnBrk="0" hangingPunct="1">
                        <a:lnSpc>
                          <a:spcPct val="100000"/>
                        </a:lnSpc>
                        <a:spcBef>
                          <a:spcPts val="745"/>
                        </a:spcBef>
                        <a:spcAft>
                          <a:spcPts val="0"/>
                        </a:spcAft>
                        <a:buClrTx/>
                        <a:buSzTx/>
                        <a:buFontTx/>
                        <a:buNone/>
                        <a:tabLst/>
                        <a:defRPr/>
                      </a:pPr>
                      <a:r>
                        <a:rPr kumimoji="0" lang="ru-RU" sz="1800" b="0" i="0" u="none" strike="noStrike" kern="0" cap="none" spc="-10" normalizeH="0" baseline="0" noProof="0" dirty="0" smtClean="0">
                          <a:ln>
                            <a:noFill/>
                          </a:ln>
                          <a:solidFill>
                            <a:prstClr val="black"/>
                          </a:solidFill>
                          <a:effectLst/>
                          <a:uLnTx/>
                          <a:uFillTx/>
                          <a:latin typeface="+mn-lt"/>
                          <a:ea typeface="+mn-ea"/>
                          <a:cs typeface="Calibri"/>
                        </a:rPr>
                        <a:t>30019,2</a:t>
                      </a:r>
                    </a:p>
                    <a:p>
                      <a:pPr marL="2540" marR="57785" algn="ctr">
                        <a:lnSpc>
                          <a:spcPct val="100000"/>
                        </a:lnSpc>
                        <a:spcBef>
                          <a:spcPts val="745"/>
                        </a:spcBef>
                      </a:pPr>
                      <a:endParaRPr sz="1800" b="0" spc="-10" dirty="0">
                        <a:solidFill>
                          <a:schemeClr val="tx1"/>
                        </a:solidFill>
                        <a:latin typeface="+mn-lt"/>
                        <a:ea typeface="+mn-ea"/>
                        <a:cs typeface="Calibri"/>
                      </a:endParaRPr>
                    </a:p>
                  </a:txBody>
                  <a:tcPr marL="0" marR="0" marT="0" marB="0" anchor="ctr">
                    <a:lnL w="12700">
                      <a:solidFill>
                        <a:srgbClr val="FFFFFF"/>
                      </a:solidFill>
                      <a:prstDash val="solid"/>
                    </a:lnL>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lvl="0" indent="0" algn="ctr" defTabSz="914400" eaLnBrk="1" fontAlgn="auto" latinLnBrk="0" hangingPunct="1">
                        <a:lnSpc>
                          <a:spcPct val="100000"/>
                        </a:lnSpc>
                        <a:spcBef>
                          <a:spcPts val="745"/>
                        </a:spcBef>
                        <a:spcAft>
                          <a:spcPts val="0"/>
                        </a:spcAft>
                        <a:buClrTx/>
                        <a:buSzTx/>
                        <a:buFontTx/>
                        <a:buNone/>
                        <a:tabLst/>
                        <a:defRPr/>
                      </a:pPr>
                      <a:r>
                        <a:rPr kumimoji="0" lang="ru-RU" sz="1800" b="0" i="0" u="none" strike="noStrike" kern="0" cap="none" spc="-10" normalizeH="0" baseline="0" noProof="0" dirty="0" smtClean="0">
                          <a:ln>
                            <a:noFill/>
                          </a:ln>
                          <a:solidFill>
                            <a:prstClr val="black"/>
                          </a:solidFill>
                          <a:effectLst/>
                          <a:uLnTx/>
                          <a:uFillTx/>
                          <a:latin typeface="+mn-lt"/>
                          <a:ea typeface="+mn-ea"/>
                          <a:cs typeface="Calibri"/>
                        </a:rPr>
                        <a:t>37903,4</a:t>
                      </a:r>
                      <a:endParaRPr kumimoji="0" lang="ru-RU" sz="1800" b="0" i="0" u="none" strike="noStrike" kern="0" cap="none" spc="-10" normalizeH="0" baseline="0" noProof="0" dirty="0">
                        <a:ln>
                          <a:noFill/>
                        </a:ln>
                        <a:solidFill>
                          <a:prstClr val="black"/>
                        </a:solidFill>
                        <a:effectLst/>
                        <a:uLnTx/>
                        <a:uFillTx/>
                        <a:latin typeface="+mn-lt"/>
                        <a:ea typeface="+mn-ea"/>
                        <a:cs typeface="Calibri"/>
                      </a:endParaRPr>
                    </a:p>
                  </a:txBody>
                  <a:tcPr marL="0" marR="0" marT="1270" marB="0" anchor="ctr">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lvl="0" indent="0" algn="ctr" defTabSz="914400" eaLnBrk="1" fontAlgn="auto" latinLnBrk="0" hangingPunct="1">
                        <a:lnSpc>
                          <a:spcPct val="100000"/>
                        </a:lnSpc>
                        <a:spcBef>
                          <a:spcPts val="745"/>
                        </a:spcBef>
                        <a:spcAft>
                          <a:spcPts val="0"/>
                        </a:spcAft>
                        <a:buClrTx/>
                        <a:buSzTx/>
                        <a:buFontTx/>
                        <a:buNone/>
                        <a:tabLst/>
                        <a:defRPr/>
                      </a:pPr>
                      <a:r>
                        <a:rPr kumimoji="0" lang="ru-RU" sz="1800" b="0" i="0" u="none" strike="noStrike" kern="0" cap="none" spc="-10" normalizeH="0" baseline="0" noProof="0" dirty="0" smtClean="0">
                          <a:ln>
                            <a:noFill/>
                          </a:ln>
                          <a:solidFill>
                            <a:prstClr val="black"/>
                          </a:solidFill>
                          <a:effectLst/>
                          <a:uLnTx/>
                          <a:uFillTx/>
                          <a:latin typeface="+mn-lt"/>
                          <a:ea typeface="+mn-ea"/>
                          <a:cs typeface="Calibri"/>
                        </a:rPr>
                        <a:t>0,0</a:t>
                      </a:r>
                    </a:p>
                    <a:p>
                      <a:pPr marL="2540" marR="57785" algn="ctr">
                        <a:lnSpc>
                          <a:spcPct val="100000"/>
                        </a:lnSpc>
                        <a:spcBef>
                          <a:spcPts val="745"/>
                        </a:spcBef>
                      </a:pPr>
                      <a:endParaRPr sz="1800" b="0" spc="-10" dirty="0">
                        <a:solidFill>
                          <a:schemeClr val="tx1"/>
                        </a:solidFill>
                        <a:latin typeface="+mn-lt"/>
                        <a:ea typeface="+mn-ea"/>
                        <a:cs typeface="Calibri"/>
                      </a:endParaRPr>
                    </a:p>
                  </a:txBody>
                  <a:tcPr marL="0" marR="0" marT="127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0,0</a:t>
                      </a:r>
                      <a:endParaRPr sz="1800" b="0" spc="-10" dirty="0">
                        <a:solidFill>
                          <a:schemeClr val="tx1"/>
                        </a:solidFill>
                        <a:latin typeface="+mn-lt"/>
                        <a:ea typeface="+mn-ea"/>
                        <a:cs typeface="Calibri"/>
                      </a:endParaRPr>
                    </a:p>
                  </a:txBody>
                  <a:tcPr marL="0" marR="0" marT="127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r>
              <a:tr h="850161">
                <a:tc>
                  <a:txBody>
                    <a:bodyPr/>
                    <a:lstStyle/>
                    <a:p>
                      <a:pPr marL="45085">
                        <a:lnSpc>
                          <a:spcPct val="100000"/>
                        </a:lnSpc>
                        <a:spcBef>
                          <a:spcPts val="250"/>
                        </a:spcBef>
                      </a:pPr>
                      <a:r>
                        <a:rPr lang="ru-RU" sz="1800" b="0" dirty="0" smtClean="0">
                          <a:latin typeface="+mn-lt"/>
                          <a:cs typeface="Calibri"/>
                        </a:rPr>
                        <a:t>Остаток </a:t>
                      </a:r>
                      <a:r>
                        <a:rPr sz="1800" b="0" dirty="0" err="1" smtClean="0">
                          <a:latin typeface="+mn-lt"/>
                          <a:cs typeface="Calibri"/>
                        </a:rPr>
                        <a:t>на</a:t>
                      </a:r>
                      <a:r>
                        <a:rPr sz="1800" b="0" spc="20" dirty="0" smtClean="0">
                          <a:latin typeface="+mn-lt"/>
                          <a:cs typeface="Calibri"/>
                        </a:rPr>
                        <a:t> </a:t>
                      </a:r>
                      <a:r>
                        <a:rPr sz="1800" b="0" spc="-5" dirty="0">
                          <a:latin typeface="+mn-lt"/>
                          <a:cs typeface="Calibri"/>
                        </a:rPr>
                        <a:t>счетах</a:t>
                      </a:r>
                      <a:endParaRPr sz="1800" b="0" dirty="0">
                        <a:latin typeface="+mn-lt"/>
                        <a:cs typeface="Calibri"/>
                      </a:endParaRPr>
                    </a:p>
                    <a:p>
                      <a:pPr marL="45085" marR="109220">
                        <a:lnSpc>
                          <a:spcPct val="100000"/>
                        </a:lnSpc>
                      </a:pPr>
                      <a:r>
                        <a:rPr sz="1800" b="0" dirty="0">
                          <a:latin typeface="+mn-lt"/>
                          <a:cs typeface="Calibri"/>
                        </a:rPr>
                        <a:t>по </a:t>
                      </a:r>
                      <a:r>
                        <a:rPr sz="1800" b="0" spc="-5" dirty="0">
                          <a:latin typeface="+mn-lt"/>
                          <a:cs typeface="Calibri"/>
                        </a:rPr>
                        <a:t>исполнению </a:t>
                      </a:r>
                      <a:r>
                        <a:rPr sz="1800" b="0" dirty="0">
                          <a:latin typeface="+mn-lt"/>
                          <a:cs typeface="Calibri"/>
                        </a:rPr>
                        <a:t>бюджета на  конец периода,</a:t>
                      </a:r>
                      <a:r>
                        <a:rPr sz="1800" b="0" spc="-10" dirty="0">
                          <a:latin typeface="+mn-lt"/>
                          <a:cs typeface="Calibri"/>
                        </a:rPr>
                        <a:t> </a:t>
                      </a:r>
                      <a:r>
                        <a:rPr sz="1800" b="0" spc="-5" dirty="0" err="1">
                          <a:latin typeface="+mn-lt"/>
                          <a:cs typeface="Calibri"/>
                        </a:rPr>
                        <a:t>тыс.руб</a:t>
                      </a:r>
                      <a:r>
                        <a:rPr sz="1800" b="0" spc="-5" dirty="0" smtClean="0">
                          <a:latin typeface="+mn-lt"/>
                          <a:cs typeface="Calibri"/>
                        </a:rPr>
                        <a:t>.</a:t>
                      </a:r>
                      <a:endParaRPr lang="ru-RU" sz="1800" b="0" spc="-5" dirty="0" smtClean="0">
                        <a:latin typeface="+mn-lt"/>
                        <a:cs typeface="Calibri"/>
                      </a:endParaRPr>
                    </a:p>
                  </a:txBody>
                  <a:tcPr marL="0" marR="0" marT="31750" marB="0">
                    <a:lnT w="12700">
                      <a:solidFill>
                        <a:srgbClr val="FFFFFF"/>
                      </a:solidFill>
                      <a:prstDash val="soli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marR="57785" algn="ctr">
                        <a:lnSpc>
                          <a:spcPct val="100000"/>
                        </a:lnSpc>
                      </a:pPr>
                      <a:r>
                        <a:rPr lang="ru-RU" sz="1800" b="0" dirty="0" smtClean="0">
                          <a:latin typeface="+mn-lt"/>
                          <a:cs typeface="Times New Roman"/>
                        </a:rPr>
                        <a:t>7884,6</a:t>
                      </a:r>
                      <a:endParaRPr sz="1800" b="0" spc="-10" dirty="0">
                        <a:solidFill>
                          <a:schemeClr val="tx1"/>
                        </a:solidFill>
                        <a:latin typeface="+mn-lt"/>
                        <a:ea typeface="+mn-ea"/>
                        <a:cs typeface="Calibri"/>
                      </a:endParaRPr>
                    </a:p>
                  </a:txBody>
                  <a:tcPr marL="0" marR="0" marT="0" marB="0" anchor="ctr">
                    <a:lnR w="12700">
                      <a:solidFill>
                        <a:srgbClr val="FFFFFF"/>
                      </a:solidFill>
                      <a:prstDash val="solid"/>
                    </a:lnR>
                    <a:lnT w="12700">
                      <a:solidFill>
                        <a:srgbClr val="FFFFFF"/>
                      </a:solidFill>
                      <a:prstDash val="soli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a:lnSpc>
                          <a:spcPct val="100000"/>
                        </a:lnSpc>
                        <a:spcBef>
                          <a:spcPts val="10"/>
                        </a:spcBef>
                      </a:pPr>
                      <a:r>
                        <a:rPr lang="ru-RU" sz="1800" b="0" dirty="0" smtClean="0">
                          <a:latin typeface="+mn-lt"/>
                          <a:cs typeface="Times New Roman"/>
                        </a:rPr>
                        <a:t>8520,8</a:t>
                      </a:r>
                      <a:endParaRPr sz="1800" b="0" dirty="0">
                        <a:latin typeface="+mn-lt"/>
                        <a:cs typeface="Times New Roman"/>
                      </a:endParaRPr>
                    </a:p>
                  </a:txBody>
                  <a:tcPr marL="0" marR="0" marT="0" marB="0" anchor="ctr">
                    <a:lnL w="12700">
                      <a:solidFill>
                        <a:srgbClr val="FFFFFF"/>
                      </a:solidFill>
                      <a:prstDash val="solid"/>
                    </a:lnL>
                    <a:lnT w="12700">
                      <a:solidFill>
                        <a:srgbClr val="FFFFFF"/>
                      </a:solidFill>
                      <a:prstDash val="soli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a:lnSpc>
                          <a:spcPct val="100000"/>
                        </a:lnSpc>
                      </a:pPr>
                      <a:endParaRPr sz="1800" b="0" dirty="0">
                        <a:latin typeface="+mn-lt"/>
                        <a:cs typeface="Times New Roman"/>
                      </a:endParaRPr>
                    </a:p>
                  </a:txBody>
                  <a:tcPr marL="0" marR="0" marT="0" marB="0" anchor="ctr">
                    <a:lnT w="12700">
                      <a:solidFill>
                        <a:srgbClr val="FFFFFF"/>
                      </a:solidFill>
                      <a:prstDash val="soli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a:lnSpc>
                          <a:spcPct val="100000"/>
                        </a:lnSpc>
                      </a:pPr>
                      <a:endParaRPr sz="1800" b="0" dirty="0">
                        <a:latin typeface="+mn-lt"/>
                        <a:cs typeface="Times New Roman"/>
                      </a:endParaRPr>
                    </a:p>
                  </a:txBody>
                  <a:tcPr marL="0" marR="0" marT="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a:lnSpc>
                          <a:spcPct val="100000"/>
                        </a:lnSpc>
                      </a:pPr>
                      <a:endParaRPr sz="1800" b="0" dirty="0">
                        <a:latin typeface="+mn-lt"/>
                        <a:cs typeface="Times New Roman"/>
                      </a:endParaRPr>
                    </a:p>
                  </a:txBody>
                  <a:tcPr marL="0" marR="0" marT="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r>
              <a:tr h="733371">
                <a:tc>
                  <a:txBody>
                    <a:bodyPr/>
                    <a:lstStyle/>
                    <a:p>
                      <a:pPr marL="45085">
                        <a:lnSpc>
                          <a:spcPct val="100000"/>
                        </a:lnSpc>
                        <a:spcBef>
                          <a:spcPts val="250"/>
                        </a:spcBef>
                      </a:pPr>
                      <a:r>
                        <a:rPr lang="ru-RU" sz="1800" b="0" dirty="0" smtClean="0">
                          <a:latin typeface="+mn-lt"/>
                          <a:cs typeface="Calibri"/>
                        </a:rPr>
                        <a:t>Остаток на</a:t>
                      </a:r>
                      <a:r>
                        <a:rPr lang="ru-RU" sz="1800" b="0" spc="20" dirty="0" smtClean="0">
                          <a:latin typeface="+mn-lt"/>
                          <a:cs typeface="Calibri"/>
                        </a:rPr>
                        <a:t> </a:t>
                      </a:r>
                      <a:r>
                        <a:rPr lang="ru-RU" sz="1800" b="0" spc="-5" dirty="0" smtClean="0">
                          <a:latin typeface="+mn-lt"/>
                          <a:cs typeface="Calibri"/>
                        </a:rPr>
                        <a:t>счетах</a:t>
                      </a:r>
                      <a:endParaRPr lang="ru-RU" sz="1800" b="0" dirty="0" smtClean="0">
                        <a:latin typeface="+mn-lt"/>
                        <a:cs typeface="Calibri"/>
                      </a:endParaRPr>
                    </a:p>
                    <a:p>
                      <a:pPr marL="45085" marR="109220">
                        <a:lnSpc>
                          <a:spcPct val="100000"/>
                        </a:lnSpc>
                      </a:pPr>
                      <a:r>
                        <a:rPr lang="ru-RU" sz="1800" b="0" dirty="0" smtClean="0">
                          <a:latin typeface="+mn-lt"/>
                          <a:cs typeface="Calibri"/>
                        </a:rPr>
                        <a:t>по </a:t>
                      </a:r>
                      <a:r>
                        <a:rPr lang="ru-RU" sz="1800" b="0" spc="-5" dirty="0" smtClean="0">
                          <a:latin typeface="+mn-lt"/>
                          <a:cs typeface="Calibri"/>
                        </a:rPr>
                        <a:t>исполнению </a:t>
                      </a:r>
                      <a:r>
                        <a:rPr lang="ru-RU" sz="1800" b="0" dirty="0" smtClean="0">
                          <a:latin typeface="+mn-lt"/>
                          <a:cs typeface="Calibri"/>
                        </a:rPr>
                        <a:t>бюджета на  конец </a:t>
                      </a:r>
                      <a:r>
                        <a:rPr lang="ru-RU" sz="1800" b="0" baseline="0" dirty="0" smtClean="0">
                          <a:latin typeface="+mn-lt"/>
                          <a:cs typeface="Calibri"/>
                        </a:rPr>
                        <a:t>целевые ср-</a:t>
                      </a:r>
                      <a:r>
                        <a:rPr lang="ru-RU" sz="1800" b="0" baseline="0" dirty="0" err="1" smtClean="0">
                          <a:latin typeface="+mn-lt"/>
                          <a:cs typeface="Calibri"/>
                        </a:rPr>
                        <a:t>ва</a:t>
                      </a:r>
                      <a:endParaRPr sz="1800" b="0" dirty="0">
                        <a:latin typeface="+mn-lt"/>
                        <a:cs typeface="Calibri"/>
                      </a:endParaRPr>
                    </a:p>
                  </a:txBody>
                  <a:tcPr marL="0" marR="0" marT="31750" marB="0">
                    <a:lnT w="12700">
                      <a:solidFill>
                        <a:srgbClr val="FFFFFF"/>
                      </a:solidFill>
                      <a:prstDash val="solid"/>
                    </a:lnT>
                    <a:solidFill>
                      <a:schemeClr val="accent6">
                        <a:lumMod val="20000"/>
                        <a:lumOff val="80000"/>
                      </a:schemeClr>
                    </a:solidFill>
                  </a:tcPr>
                </a:tc>
                <a:tc>
                  <a:txBody>
                    <a:bodyPr/>
                    <a:lstStyle/>
                    <a:p>
                      <a:pPr marR="57785">
                        <a:lnSpc>
                          <a:spcPct val="100000"/>
                        </a:lnSpc>
                      </a:pPr>
                      <a:endParaRPr sz="1800" b="0" spc="-10" dirty="0">
                        <a:solidFill>
                          <a:schemeClr val="tx1"/>
                        </a:solidFill>
                        <a:latin typeface="+mn-lt"/>
                        <a:ea typeface="+mn-ea"/>
                        <a:cs typeface="Calibri"/>
                      </a:endParaRPr>
                    </a:p>
                  </a:txBody>
                  <a:tcPr marL="0" marR="0" marT="0" marB="0">
                    <a:lnR w="12700" cap="flat" cmpd="sng" algn="ctr">
                      <a:solidFill>
                        <a:srgbClr val="FFFFFF"/>
                      </a:solidFill>
                      <a:prstDash val="solid"/>
                      <a:round/>
                      <a:headEnd type="none" w="med" len="med"/>
                      <a:tailEnd type="none" w="med" len="med"/>
                    </a:lnR>
                    <a:lnT w="12700">
                      <a:solidFill>
                        <a:srgbClr val="FFFFFF"/>
                      </a:solidFill>
                      <a:prstDash val="solid"/>
                    </a:lnT>
                    <a:solidFill>
                      <a:schemeClr val="accent6">
                        <a:lumMod val="20000"/>
                        <a:lumOff val="80000"/>
                      </a:schemeClr>
                    </a:solidFill>
                  </a:tcPr>
                </a:tc>
                <a:tc>
                  <a:txBody>
                    <a:bodyPr/>
                    <a:lstStyle/>
                    <a:p>
                      <a:pPr>
                        <a:lnSpc>
                          <a:spcPct val="100000"/>
                        </a:lnSpc>
                        <a:spcBef>
                          <a:spcPts val="10"/>
                        </a:spcBef>
                      </a:pPr>
                      <a:r>
                        <a:rPr lang="ru-RU" sz="1800" b="0" dirty="0" smtClean="0">
                          <a:latin typeface="+mn-lt"/>
                          <a:cs typeface="Times New Roman"/>
                        </a:rPr>
                        <a:t>21969,0</a:t>
                      </a:r>
                      <a:endParaRPr sz="1800" b="0" dirty="0">
                        <a:latin typeface="+mn-lt"/>
                        <a:cs typeface="Times New Roman"/>
                      </a:endParaRPr>
                    </a:p>
                  </a:txBody>
                  <a:tcPr marL="0" marR="0" marT="0" marB="0">
                    <a:lnL w="12700" cap="flat" cmpd="sng" algn="ctr">
                      <a:solidFill>
                        <a:srgbClr val="FFFFFF"/>
                      </a:solidFill>
                      <a:prstDash val="solid"/>
                      <a:round/>
                      <a:headEnd type="none" w="med" len="med"/>
                      <a:tailEnd type="none" w="med" len="med"/>
                    </a:lnL>
                    <a:lnT w="12700">
                      <a:solidFill>
                        <a:srgbClr val="FFFFFF"/>
                      </a:solidFill>
                      <a:prstDash val="solid"/>
                    </a:lnT>
                    <a:solidFill>
                      <a:schemeClr val="accent6">
                        <a:lumMod val="20000"/>
                        <a:lumOff val="80000"/>
                      </a:schemeClr>
                    </a:solidFill>
                  </a:tcPr>
                </a:tc>
                <a:tc>
                  <a:txBody>
                    <a:bodyPr/>
                    <a:lstStyle/>
                    <a:p>
                      <a:pPr>
                        <a:lnSpc>
                          <a:spcPct val="100000"/>
                        </a:lnSpc>
                      </a:pPr>
                      <a:endParaRPr sz="1800" b="0" dirty="0">
                        <a:latin typeface="+mn-lt"/>
                        <a:cs typeface="Times New Roman"/>
                      </a:endParaRPr>
                    </a:p>
                  </a:txBody>
                  <a:tcPr marL="0" marR="0" marT="0" marB="0">
                    <a:lnT w="12700">
                      <a:solidFill>
                        <a:srgbClr val="FFFFFF"/>
                      </a:solidFill>
                      <a:prstDash val="solid"/>
                    </a:lnT>
                    <a:solidFill>
                      <a:schemeClr val="accent6">
                        <a:lumMod val="20000"/>
                        <a:lumOff val="80000"/>
                      </a:schemeClr>
                    </a:solidFill>
                  </a:tcPr>
                </a:tc>
                <a:tc>
                  <a:txBody>
                    <a:bodyPr/>
                    <a:lstStyle/>
                    <a:p>
                      <a:pPr>
                        <a:lnSpc>
                          <a:spcPct val="100000"/>
                        </a:lnSpc>
                      </a:pPr>
                      <a:endParaRPr sz="1800" b="0" dirty="0">
                        <a:latin typeface="+mn-lt"/>
                        <a:cs typeface="Times New Roman"/>
                      </a:endParaRPr>
                    </a:p>
                  </a:txBody>
                  <a:tcPr marL="0" marR="0" marT="0" marB="0">
                    <a:lnT w="12700" cap="flat" cmpd="sng" algn="ctr">
                      <a:solidFill>
                        <a:srgbClr val="FFFFFF"/>
                      </a:solidFill>
                      <a:prstDash val="solid"/>
                      <a:round/>
                      <a:headEnd type="none" w="med" len="med"/>
                      <a:tailEnd type="none" w="med" len="med"/>
                    </a:lnT>
                    <a:solidFill>
                      <a:schemeClr val="accent6">
                        <a:lumMod val="20000"/>
                        <a:lumOff val="80000"/>
                      </a:schemeClr>
                    </a:solidFill>
                  </a:tcPr>
                </a:tc>
                <a:tc>
                  <a:txBody>
                    <a:bodyPr/>
                    <a:lstStyle/>
                    <a:p>
                      <a:pPr>
                        <a:lnSpc>
                          <a:spcPct val="100000"/>
                        </a:lnSpc>
                      </a:pPr>
                      <a:endParaRPr sz="1800" b="0" dirty="0">
                        <a:latin typeface="+mn-lt"/>
                        <a:cs typeface="Times New Roman"/>
                      </a:endParaRPr>
                    </a:p>
                  </a:txBody>
                  <a:tcPr marL="0" marR="0" marT="0" marB="0">
                    <a:lnT w="12700" cap="flat" cmpd="sng" algn="ctr">
                      <a:solidFill>
                        <a:srgbClr val="FFFFFF"/>
                      </a:solidFill>
                      <a:prstDash val="solid"/>
                      <a:round/>
                      <a:headEnd type="none" w="med" len="med"/>
                      <a:tailEnd type="none" w="med" len="med"/>
                    </a:lnT>
                    <a:solidFill>
                      <a:schemeClr val="accent6">
                        <a:lumMod val="20000"/>
                        <a:lumOff val="80000"/>
                      </a:schemeClr>
                    </a:solidFill>
                  </a:tcPr>
                </a:tc>
              </a:tr>
            </a:tbl>
          </a:graphicData>
        </a:graphic>
      </p:graphicFrame>
      <p:sp>
        <p:nvSpPr>
          <p:cNvPr id="8" name="Номер слайда 7"/>
          <p:cNvSpPr>
            <a:spLocks noGrp="1"/>
          </p:cNvSpPr>
          <p:nvPr>
            <p:ph type="sldNum" sz="quarter" idx="12"/>
          </p:nvPr>
        </p:nvSpPr>
        <p:spPr>
          <a:xfrm>
            <a:off x="9448800" y="6492875"/>
            <a:ext cx="2743200" cy="365125"/>
          </a:xfrm>
        </p:spPr>
        <p:txBody>
          <a:bodyPr/>
          <a:lstStyle/>
          <a:p>
            <a:fld id="{2E383454-522E-4943-91B6-023101BA01B5}" type="slidenum">
              <a:rPr lang="ru-RU" smtClean="0"/>
              <a:t>72</a:t>
            </a:fld>
            <a:endParaRPr lang="ru-RU" dirty="0"/>
          </a:p>
        </p:txBody>
      </p:sp>
    </p:spTree>
    <p:extLst>
      <p:ext uri="{BB962C8B-B14F-4D97-AF65-F5344CB8AC3E}">
        <p14:creationId xmlns:p14="http://schemas.microsoft.com/office/powerpoint/2010/main" val="126433235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354.png"/>
          <p:cNvPicPr/>
          <p:nvPr/>
        </p:nvPicPr>
        <p:blipFill>
          <a:blip r:embed="rId2" cstate="print"/>
          <a:stretch>
            <a:fillRect/>
          </a:stretch>
        </p:blipFill>
        <p:spPr>
          <a:xfrm>
            <a:off x="3867150" y="5095875"/>
            <a:ext cx="5334000" cy="1762125"/>
          </a:xfrm>
          <a:prstGeom prst="rect">
            <a:avLst/>
          </a:prstGeom>
        </p:spPr>
      </p:pic>
      <p:pic>
        <p:nvPicPr>
          <p:cNvPr id="8" name="Picture 3">
            <a:extLst>
              <a:ext uri="{FF2B5EF4-FFF2-40B4-BE49-F238E27FC236}">
                <a16:creationId xmlns:a16="http://schemas.microsoft.com/office/drawing/2014/main" xmlns="" id="{FE427C19-0383-D54E-B1C3-5FA4A24651C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791" y="-107126"/>
            <a:ext cx="1247259" cy="10557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a:xfrm>
            <a:off x="2667000" y="-111094"/>
            <a:ext cx="6096000" cy="1059678"/>
          </a:xfrm>
        </p:spPr>
        <p:txBody>
          <a:bodyPr>
            <a:normAutofit fontScale="90000"/>
          </a:bodyPr>
          <a:lstStyle/>
          <a:p>
            <a:pPr marL="0" marR="0" lvl="0" indent="0" algn="ctr" defTabSz="914400" rtl="0" eaLnBrk="1" fontAlgn="base" latinLnBrk="0" hangingPunct="1">
              <a:lnSpc>
                <a:spcPct val="100000"/>
              </a:lnSpc>
              <a:spcBef>
                <a:spcPct val="0"/>
              </a:spcBef>
              <a:spcAft>
                <a:spcPct val="0"/>
              </a:spcAft>
              <a:tabLst/>
              <a:defRPr/>
            </a:pPr>
            <a:r>
              <a:rPr lang="ru-RU" sz="2400" kern="1200" dirty="0" smtClean="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t/>
            </a:r>
            <a:br>
              <a:rPr lang="ru-RU" sz="2400" kern="1200" dirty="0" smtClean="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br>
            <a:r>
              <a:rPr lang="ru-RU" sz="2400" kern="1200" dirty="0" smtClean="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t>    </a:t>
            </a:r>
            <a:r>
              <a:rPr lang="ru-RU" sz="3000" kern="1200" dirty="0" smtClean="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t>КОНТАКТНАЯ </a:t>
            </a:r>
            <a:r>
              <a:rPr lang="ru-RU" sz="3000" kern="1200" dirty="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t>ИНФОРМАЦИЯ</a:t>
            </a:r>
            <a:br>
              <a:rPr lang="ru-RU" sz="3000" kern="1200" dirty="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br>
            <a:endParaRPr lang="ru-RU" sz="3000" dirty="0"/>
          </a:p>
        </p:txBody>
      </p:sp>
      <p:sp>
        <p:nvSpPr>
          <p:cNvPr id="3" name="Текст 2"/>
          <p:cNvSpPr>
            <a:spLocks noGrp="1"/>
          </p:cNvSpPr>
          <p:nvPr>
            <p:ph type="body" idx="1"/>
          </p:nvPr>
        </p:nvSpPr>
        <p:spPr>
          <a:xfrm>
            <a:off x="75272" y="847725"/>
            <a:ext cx="11973854" cy="6010274"/>
          </a:xfrm>
        </p:spPr>
        <p:txBody>
          <a:bodyPr>
            <a:normAutofit/>
          </a:bodyPr>
          <a:lstStyle/>
          <a:p>
            <a:pPr marL="0" indent="0">
              <a:lnSpc>
                <a:spcPct val="80000"/>
              </a:lnSpc>
              <a:buClr>
                <a:srgbClr val="37435C"/>
              </a:buClr>
              <a:buNone/>
              <a:defRPr/>
            </a:pPr>
            <a:r>
              <a:rPr lang="ru-RU" sz="1300" kern="1200" dirty="0" smtClean="0">
                <a:cs typeface="+mn-cs"/>
              </a:rPr>
              <a:t>  </a:t>
            </a:r>
            <a:r>
              <a:rPr lang="ru-RU" altLang="ru-RU" sz="1600" b="1" i="1" dirty="0">
                <a:latin typeface="Times New Roman" pitchFamily="18" charset="0"/>
              </a:rPr>
              <a:t>Финансовое управление Администрации муниципального </a:t>
            </a:r>
            <a:r>
              <a:rPr lang="ru-RU" altLang="ru-RU" sz="1600" b="1" i="1" dirty="0" smtClean="0">
                <a:latin typeface="Times New Roman" pitchFamily="18" charset="0"/>
              </a:rPr>
              <a:t>образования</a:t>
            </a:r>
          </a:p>
          <a:p>
            <a:pPr marL="0" indent="0">
              <a:lnSpc>
                <a:spcPct val="80000"/>
              </a:lnSpc>
              <a:buClr>
                <a:srgbClr val="37435C"/>
              </a:buClr>
              <a:buNone/>
              <a:defRPr/>
            </a:pPr>
            <a:r>
              <a:rPr lang="ru-RU" altLang="ru-RU" sz="1600" b="1" i="1" dirty="0" smtClean="0">
                <a:latin typeface="Times New Roman" pitchFamily="18" charset="0"/>
              </a:rPr>
              <a:t> </a:t>
            </a:r>
            <a:r>
              <a:rPr lang="ru-RU" altLang="ru-RU" sz="1600" b="1" i="1" dirty="0">
                <a:latin typeface="Times New Roman" pitchFamily="18" charset="0"/>
              </a:rPr>
              <a:t>«Угранский   район» Смоленской области</a:t>
            </a:r>
            <a:endParaRPr lang="ru-RU" altLang="ru-RU" sz="16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Адрес:</a:t>
            </a:r>
            <a:r>
              <a:rPr lang="ru-RU" altLang="ru-RU" sz="1400" dirty="0">
                <a:latin typeface="Times New Roman" pitchFamily="18" charset="0"/>
              </a:rPr>
              <a:t> 215430, ул. Ленина, д.38, с. Угра, Смоленской области</a:t>
            </a:r>
            <a:endParaRPr lang="ru-RU"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Для обратной связи граждан:</a:t>
            </a:r>
          </a:p>
          <a:p>
            <a:pPr>
              <a:lnSpc>
                <a:spcPct val="80000"/>
              </a:lnSpc>
              <a:buClr>
                <a:srgbClr val="37435C"/>
              </a:buClr>
              <a:buFont typeface="Times New Roman" pitchFamily="18" charset="0"/>
              <a:buChar char="•"/>
              <a:defRPr/>
            </a:pPr>
            <a:r>
              <a:rPr lang="ru-RU" altLang="ru-RU" sz="1400" b="1" i="1" u="sng" dirty="0">
                <a:latin typeface="Times New Roman" pitchFamily="18" charset="0"/>
              </a:rPr>
              <a:t>Телефон:</a:t>
            </a:r>
            <a:r>
              <a:rPr lang="ru-RU" altLang="ru-RU" sz="1400" dirty="0">
                <a:latin typeface="Times New Roman" pitchFamily="18" charset="0"/>
              </a:rPr>
              <a:t> +7 (48137) 4-19-44</a:t>
            </a:r>
            <a:endParaRPr lang="ru-RU"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Факс</a:t>
            </a:r>
            <a:r>
              <a:rPr lang="ru-RU" altLang="ru-RU" sz="1400" dirty="0">
                <a:latin typeface="Times New Roman" pitchFamily="18" charset="0"/>
              </a:rPr>
              <a:t>: +7 (48137) 4-12-65</a:t>
            </a:r>
            <a:endParaRPr lang="en-US"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Почта</a:t>
            </a:r>
            <a:r>
              <a:rPr lang="en-US" altLang="ru-RU" sz="1400" dirty="0">
                <a:latin typeface="Times New Roman" pitchFamily="18" charset="0"/>
              </a:rPr>
              <a:t>:    </a:t>
            </a:r>
            <a:r>
              <a:rPr lang="en-US" altLang="ru-RU" sz="1400" b="1" dirty="0">
                <a:latin typeface="Times New Roman" pitchFamily="18" charset="0"/>
              </a:rPr>
              <a:t>fug17.ugra@yandex.ru</a:t>
            </a:r>
            <a:endParaRPr lang="ru-RU"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Режим работы:</a:t>
            </a:r>
            <a:r>
              <a:rPr lang="ru-RU" altLang="ru-RU" sz="1400" dirty="0">
                <a:latin typeface="Times New Roman" pitchFamily="18" charset="0"/>
              </a:rPr>
              <a:t/>
            </a:r>
            <a:br>
              <a:rPr lang="ru-RU" altLang="ru-RU" sz="1400" dirty="0">
                <a:latin typeface="Times New Roman" pitchFamily="18" charset="0"/>
              </a:rPr>
            </a:br>
            <a:r>
              <a:rPr lang="ru-RU" altLang="ru-RU" sz="1400" dirty="0">
                <a:latin typeface="Times New Roman" pitchFamily="18" charset="0"/>
              </a:rPr>
              <a:t>понедельник-пятница: 0</a:t>
            </a:r>
            <a:r>
              <a:rPr lang="en-US" altLang="ru-RU" sz="1400" dirty="0">
                <a:latin typeface="Times New Roman" pitchFamily="18" charset="0"/>
              </a:rPr>
              <a:t>9</a:t>
            </a:r>
            <a:r>
              <a:rPr lang="ru-RU" altLang="ru-RU" sz="1400" dirty="0">
                <a:latin typeface="Times New Roman" pitchFamily="18" charset="0"/>
              </a:rPr>
              <a:t>:00 - 17:</a:t>
            </a:r>
            <a:r>
              <a:rPr lang="en-US" altLang="ru-RU" sz="1400" dirty="0">
                <a:latin typeface="Times New Roman" pitchFamily="18" charset="0"/>
              </a:rPr>
              <a:t>15</a:t>
            </a:r>
            <a:r>
              <a:rPr lang="ru-RU" altLang="ru-RU" sz="1400" dirty="0">
                <a:latin typeface="Times New Roman" pitchFamily="18" charset="0"/>
              </a:rPr>
              <a:t/>
            </a:r>
            <a:br>
              <a:rPr lang="ru-RU" altLang="ru-RU" sz="1400" dirty="0">
                <a:latin typeface="Times New Roman" pitchFamily="18" charset="0"/>
              </a:rPr>
            </a:br>
            <a:r>
              <a:rPr lang="ru-RU" altLang="ru-RU" sz="1400" dirty="0">
                <a:latin typeface="Times New Roman" pitchFamily="18" charset="0"/>
              </a:rPr>
              <a:t>перерыв на обед: 13:00 - 14:00</a:t>
            </a:r>
            <a:br>
              <a:rPr lang="ru-RU" altLang="ru-RU" sz="1400" dirty="0">
                <a:latin typeface="Times New Roman" pitchFamily="18" charset="0"/>
              </a:rPr>
            </a:br>
            <a:r>
              <a:rPr lang="ru-RU" altLang="ru-RU" sz="1400" dirty="0">
                <a:latin typeface="Times New Roman" pitchFamily="18" charset="0"/>
              </a:rPr>
              <a:t>выходные: </a:t>
            </a:r>
            <a:r>
              <a:rPr lang="ru-RU" altLang="ru-RU" sz="1400" dirty="0" smtClean="0">
                <a:latin typeface="Times New Roman" pitchFamily="18" charset="0"/>
              </a:rPr>
              <a:t>суббота-воскресенье</a:t>
            </a:r>
            <a:endParaRPr lang="ru-RU"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Формой участия граждан в публичных слушаньях</a:t>
            </a:r>
            <a:r>
              <a:rPr lang="ru-RU" altLang="ru-RU" sz="1400" dirty="0">
                <a:latin typeface="Times New Roman" pitchFamily="18" charset="0"/>
              </a:rPr>
              <a:t> является предоставление предложений в письменной форме и личное участие</a:t>
            </a:r>
          </a:p>
          <a:p>
            <a:pPr>
              <a:lnSpc>
                <a:spcPct val="80000"/>
              </a:lnSpc>
              <a:buClr>
                <a:srgbClr val="37435C"/>
              </a:buClr>
              <a:buFont typeface="Times New Roman" pitchFamily="18" charset="0"/>
              <a:buChar char="•"/>
              <a:defRPr/>
            </a:pPr>
            <a:r>
              <a:rPr lang="ru-RU" altLang="ru-RU" sz="1400" b="1" i="1" u="sng" dirty="0">
                <a:latin typeface="Times New Roman" pitchFamily="18" charset="0"/>
              </a:rPr>
              <a:t>Вопросы, предложения и отзывы</a:t>
            </a:r>
            <a:r>
              <a:rPr lang="ru-RU" altLang="ru-RU" sz="1400" b="1" i="1" dirty="0">
                <a:latin typeface="Times New Roman" pitchFamily="18" charset="0"/>
              </a:rPr>
              <a:t> </a:t>
            </a:r>
            <a:r>
              <a:rPr lang="ru-RU" altLang="ru-RU" sz="1400" dirty="0">
                <a:latin typeface="Times New Roman" pitchFamily="18" charset="0"/>
              </a:rPr>
              <a:t>вы можете оставить на нашем сайте в разделе «Интернет-приемная» или по электронной почте указанной выше.</a:t>
            </a:r>
          </a:p>
          <a:p>
            <a:pPr>
              <a:lnSpc>
                <a:spcPct val="80000"/>
              </a:lnSpc>
              <a:buClr>
                <a:srgbClr val="37435C"/>
              </a:buClr>
              <a:defRPr/>
            </a:pPr>
            <a:r>
              <a:rPr lang="ru-RU" altLang="ru-RU" sz="1400" i="1" dirty="0">
                <a:latin typeface="Times New Roman" pitchFamily="18" charset="0"/>
              </a:rPr>
              <a:t>Ведется статистика посещаемости сайта </a:t>
            </a:r>
            <a:endParaRPr lang="ru-RU" altLang="ru-RU" sz="1400" i="1" dirty="0" smtClean="0">
              <a:latin typeface="Times New Roman" pitchFamily="18" charset="0"/>
            </a:endParaRPr>
          </a:p>
          <a:p>
            <a:r>
              <a:rPr lang="ru-RU" sz="1400" b="1" dirty="0" smtClean="0"/>
              <a:t>Официальный </a:t>
            </a:r>
            <a:r>
              <a:rPr lang="ru-RU" sz="1400" b="1" dirty="0"/>
              <a:t>интернет-сайт: </a:t>
            </a:r>
            <a:endParaRPr lang="ru-RU" sz="1400" b="1" i="1" dirty="0" smtClean="0"/>
          </a:p>
          <a:p>
            <a:pPr marL="0" indent="0">
              <a:buNone/>
            </a:pPr>
            <a:r>
              <a:rPr lang="ru-RU" sz="1400" i="1" dirty="0" smtClean="0">
                <a:hlinkClick r:id="rId4"/>
              </a:rPr>
              <a:t>  </a:t>
            </a:r>
            <a:r>
              <a:rPr lang="ru-RU" sz="1400" dirty="0" smtClean="0">
                <a:hlinkClick r:id="rId4"/>
              </a:rPr>
              <a:t> </a:t>
            </a:r>
            <a:r>
              <a:rPr lang="en-US" sz="1400" dirty="0" smtClean="0">
                <a:hlinkClick r:id="rId4"/>
                <a:hlinkMouseOver r:id="rId5"/>
              </a:rPr>
              <a:t>https</a:t>
            </a:r>
            <a:r>
              <a:rPr lang="en-US" sz="1400" dirty="0">
                <a:hlinkClick r:id="rId4"/>
              </a:rPr>
              <a:t>://ugra.admin-smolensk.ru/finansovoe-upravlenie-administracii-municipalnogo-obrazovani/byudzhet-dlya-grazhdan/</a:t>
            </a:r>
            <a:endParaRPr lang="ru-RU" sz="1400" dirty="0"/>
          </a:p>
          <a:p>
            <a:r>
              <a:rPr lang="ru-RU" sz="1400" b="1" dirty="0"/>
              <a:t>Мы в социальных сетях: </a:t>
            </a:r>
            <a:endParaRPr lang="ru-RU" sz="1400" b="1" dirty="0" smtClean="0"/>
          </a:p>
          <a:p>
            <a:pPr marL="0" indent="0">
              <a:buNone/>
            </a:pPr>
            <a:r>
              <a:rPr lang="ru-RU" sz="1400" dirty="0" smtClean="0"/>
              <a:t>«</a:t>
            </a:r>
            <a:r>
              <a:rPr lang="ru-RU" sz="1400" dirty="0" err="1"/>
              <a:t>ВКонтакте</a:t>
            </a:r>
            <a:r>
              <a:rPr lang="ru-RU" sz="1400" dirty="0"/>
              <a:t>» </a:t>
            </a:r>
            <a:r>
              <a:rPr lang="ru-RU" sz="1400" dirty="0" smtClean="0"/>
              <a:t>:</a:t>
            </a:r>
          </a:p>
          <a:p>
            <a:pPr marL="0" indent="0">
              <a:buNone/>
            </a:pPr>
            <a:r>
              <a:rPr lang="en-US" altLang="ru-RU" sz="1400" b="1" i="1" dirty="0">
                <a:latin typeface="Times New Roman" pitchFamily="18" charset="0"/>
                <a:hlinkClick r:id="rId6"/>
              </a:rPr>
              <a:t>https://</a:t>
            </a:r>
            <a:r>
              <a:rPr lang="en-US" altLang="ru-RU" sz="1400" b="1" i="1" dirty="0">
                <a:latin typeface="Times New Roman" pitchFamily="18" charset="0"/>
                <a:hlinkClick r:id="rId6"/>
                <a:hlinkMouseOver r:id="rId7"/>
              </a:rPr>
              <a:t>vk.com/public217462141</a:t>
            </a:r>
            <a:endParaRPr lang="ru-RU" b="1" dirty="0"/>
          </a:p>
        </p:txBody>
      </p:sp>
      <p:sp>
        <p:nvSpPr>
          <p:cNvPr id="7" name="Номер слайда 6"/>
          <p:cNvSpPr>
            <a:spLocks noGrp="1"/>
          </p:cNvSpPr>
          <p:nvPr>
            <p:ph type="sldNum" sz="quarter" idx="12"/>
          </p:nvPr>
        </p:nvSpPr>
        <p:spPr/>
        <p:txBody>
          <a:bodyPr/>
          <a:lstStyle/>
          <a:p>
            <a:fld id="{2E383454-522E-4943-91B6-023101BA01B5}" type="slidenum">
              <a:rPr lang="ru-RU" smtClean="0"/>
              <a:t>73</a:t>
            </a:fld>
            <a:endParaRPr lang="ru-RU"/>
          </a:p>
        </p:txBody>
      </p:sp>
    </p:spTree>
    <p:extLst>
      <p:ext uri="{BB962C8B-B14F-4D97-AF65-F5344CB8AC3E}">
        <p14:creationId xmlns:p14="http://schemas.microsoft.com/office/powerpoint/2010/main" val="14253173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object 17"/>
          <p:cNvGrpSpPr/>
          <p:nvPr/>
        </p:nvGrpSpPr>
        <p:grpSpPr>
          <a:xfrm>
            <a:off x="10596508" y="5298614"/>
            <a:ext cx="1602105" cy="1565910"/>
            <a:chOff x="10596508" y="5298614"/>
            <a:chExt cx="1602105" cy="1565910"/>
          </a:xfrm>
        </p:grpSpPr>
        <p:sp>
          <p:nvSpPr>
            <p:cNvPr id="18"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9"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2" name="object 2"/>
          <p:cNvSpPr/>
          <p:nvPr/>
        </p:nvSpPr>
        <p:spPr>
          <a:xfrm>
            <a:off x="0" y="0"/>
            <a:ext cx="12191999" cy="846581"/>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64024" y="0"/>
            <a:ext cx="2869565" cy="788035"/>
          </a:xfrm>
          <a:prstGeom prst="rect">
            <a:avLst/>
          </a:prstGeom>
        </p:spPr>
        <p:txBody>
          <a:bodyPr vert="horz" wrap="square" lIns="0" tIns="12700" rIns="0" bIns="0" rtlCol="0">
            <a:spAutoFit/>
          </a:bodyPr>
          <a:lstStyle/>
          <a:p>
            <a:pPr marL="12700">
              <a:lnSpc>
                <a:spcPct val="100000"/>
              </a:lnSpc>
              <a:spcBef>
                <a:spcPts val="100"/>
              </a:spcBef>
            </a:pPr>
            <a:r>
              <a:rPr sz="5000" spc="-5" dirty="0"/>
              <a:t>Глоссарий</a:t>
            </a:r>
            <a:endParaRPr sz="5000" dirty="0"/>
          </a:p>
        </p:txBody>
      </p:sp>
      <p:sp>
        <p:nvSpPr>
          <p:cNvPr id="4" name="object 4"/>
          <p:cNvSpPr txBox="1"/>
          <p:nvPr/>
        </p:nvSpPr>
        <p:spPr>
          <a:xfrm>
            <a:off x="3156966" y="1225041"/>
            <a:ext cx="5878195" cy="1137285"/>
          </a:xfrm>
          <a:prstGeom prst="rect">
            <a:avLst/>
          </a:prstGeom>
        </p:spPr>
        <p:txBody>
          <a:bodyPr vert="horz" wrap="square" lIns="0" tIns="12700" rIns="0" bIns="0" rtlCol="0">
            <a:spAutoFit/>
          </a:bodyPr>
          <a:lstStyle/>
          <a:p>
            <a:pPr algn="ctr">
              <a:lnSpc>
                <a:spcPct val="100000"/>
              </a:lnSpc>
              <a:spcBef>
                <a:spcPts val="100"/>
              </a:spcBef>
            </a:pPr>
            <a:r>
              <a:rPr sz="3600" b="1" spc="-5" dirty="0">
                <a:latin typeface="Calibri"/>
                <a:cs typeface="Calibri"/>
              </a:rPr>
              <a:t>Межбюджетные</a:t>
            </a:r>
            <a:r>
              <a:rPr sz="3600" b="1" spc="-45" dirty="0">
                <a:latin typeface="Calibri"/>
                <a:cs typeface="Calibri"/>
              </a:rPr>
              <a:t> </a:t>
            </a:r>
            <a:r>
              <a:rPr sz="3600" b="1" spc="-5" dirty="0">
                <a:latin typeface="Calibri"/>
                <a:cs typeface="Calibri"/>
              </a:rPr>
              <a:t>трансферты</a:t>
            </a:r>
            <a:endParaRPr sz="3600">
              <a:latin typeface="Calibri"/>
              <a:cs typeface="Calibri"/>
            </a:endParaRPr>
          </a:p>
          <a:p>
            <a:pPr marL="149225" marR="145415" algn="ctr">
              <a:lnSpc>
                <a:spcPct val="100000"/>
              </a:lnSpc>
              <a:spcBef>
                <a:spcPts val="105"/>
              </a:spcBef>
            </a:pPr>
            <a:r>
              <a:rPr sz="1800" spc="-5" dirty="0">
                <a:latin typeface="Calibri"/>
                <a:cs typeface="Calibri"/>
              </a:rPr>
              <a:t>Денежные средства, перечисляемые </a:t>
            </a:r>
            <a:r>
              <a:rPr sz="1800" dirty="0">
                <a:latin typeface="Calibri"/>
                <a:cs typeface="Calibri"/>
              </a:rPr>
              <a:t>из </a:t>
            </a:r>
            <a:r>
              <a:rPr sz="1800" spc="-5" dirty="0">
                <a:latin typeface="Calibri"/>
                <a:cs typeface="Calibri"/>
              </a:rPr>
              <a:t>одного </a:t>
            </a:r>
            <a:r>
              <a:rPr sz="1800" dirty="0">
                <a:latin typeface="Calibri"/>
                <a:cs typeface="Calibri"/>
              </a:rPr>
              <a:t>бюджета  бюджетной </a:t>
            </a:r>
            <a:r>
              <a:rPr sz="1800" spc="-5" dirty="0">
                <a:latin typeface="Calibri"/>
                <a:cs typeface="Calibri"/>
              </a:rPr>
              <a:t>системы Российской Федерации</a:t>
            </a:r>
            <a:r>
              <a:rPr sz="1800" spc="40" dirty="0">
                <a:latin typeface="Calibri"/>
                <a:cs typeface="Calibri"/>
              </a:rPr>
              <a:t> </a:t>
            </a:r>
            <a:r>
              <a:rPr sz="1800" spc="-5" dirty="0">
                <a:latin typeface="Calibri"/>
                <a:cs typeface="Calibri"/>
              </a:rPr>
              <a:t>другому.</a:t>
            </a:r>
            <a:endParaRPr sz="1800">
              <a:latin typeface="Calibri"/>
              <a:cs typeface="Calibri"/>
            </a:endParaRPr>
          </a:p>
        </p:txBody>
      </p:sp>
      <p:sp>
        <p:nvSpPr>
          <p:cNvPr id="5" name="object 5"/>
          <p:cNvSpPr txBox="1"/>
          <p:nvPr/>
        </p:nvSpPr>
        <p:spPr>
          <a:xfrm>
            <a:off x="4509008" y="3725926"/>
            <a:ext cx="3175635" cy="1557655"/>
          </a:xfrm>
          <a:prstGeom prst="rect">
            <a:avLst/>
          </a:prstGeom>
        </p:spPr>
        <p:txBody>
          <a:bodyPr vert="horz" wrap="square" lIns="0" tIns="12065" rIns="0" bIns="0" rtlCol="0">
            <a:spAutoFit/>
          </a:bodyPr>
          <a:lstStyle/>
          <a:p>
            <a:pPr algn="ctr">
              <a:lnSpc>
                <a:spcPct val="100000"/>
              </a:lnSpc>
              <a:spcBef>
                <a:spcPts val="95"/>
              </a:spcBef>
            </a:pPr>
            <a:r>
              <a:rPr sz="2800" spc="-5" dirty="0">
                <a:latin typeface="Calibri"/>
                <a:cs typeface="Calibri"/>
              </a:rPr>
              <a:t>Субвенции</a:t>
            </a:r>
            <a:endParaRPr sz="2800">
              <a:latin typeface="Calibri"/>
              <a:cs typeface="Calibri"/>
            </a:endParaRPr>
          </a:p>
          <a:p>
            <a:pPr marL="52069" algn="ctr">
              <a:lnSpc>
                <a:spcPct val="100000"/>
              </a:lnSpc>
              <a:spcBef>
                <a:spcPts val="65"/>
              </a:spcBef>
            </a:pPr>
            <a:r>
              <a:rPr sz="1800" spc="-5" dirty="0">
                <a:latin typeface="Calibri"/>
                <a:cs typeface="Calibri"/>
              </a:rPr>
              <a:t>Предоставляются</a:t>
            </a:r>
            <a:r>
              <a:rPr sz="1800" spc="10" dirty="0">
                <a:latin typeface="Calibri"/>
                <a:cs typeface="Calibri"/>
              </a:rPr>
              <a:t> </a:t>
            </a:r>
            <a:r>
              <a:rPr sz="1800" dirty="0">
                <a:latin typeface="Calibri"/>
                <a:cs typeface="Calibri"/>
              </a:rPr>
              <a:t>на</a:t>
            </a:r>
            <a:endParaRPr sz="1800">
              <a:latin typeface="Calibri"/>
              <a:cs typeface="Calibri"/>
            </a:endParaRPr>
          </a:p>
          <a:p>
            <a:pPr marL="12065" marR="5080" algn="ctr">
              <a:lnSpc>
                <a:spcPct val="100000"/>
              </a:lnSpc>
            </a:pPr>
            <a:r>
              <a:rPr sz="1800" spc="-5" dirty="0">
                <a:latin typeface="Calibri"/>
                <a:cs typeface="Calibri"/>
              </a:rPr>
              <a:t>финансирование «переданных»  </a:t>
            </a:r>
            <a:r>
              <a:rPr sz="1800" dirty="0">
                <a:latin typeface="Calibri"/>
                <a:cs typeface="Calibri"/>
              </a:rPr>
              <a:t>другим </a:t>
            </a:r>
            <a:r>
              <a:rPr sz="1800" spc="-5" dirty="0">
                <a:latin typeface="Calibri"/>
                <a:cs typeface="Calibri"/>
              </a:rPr>
              <a:t>публично-правовым  образованием</a:t>
            </a:r>
            <a:r>
              <a:rPr sz="1800" spc="5" dirty="0">
                <a:latin typeface="Calibri"/>
                <a:cs typeface="Calibri"/>
              </a:rPr>
              <a:t> </a:t>
            </a:r>
            <a:r>
              <a:rPr sz="1800" spc="-5" dirty="0">
                <a:latin typeface="Calibri"/>
                <a:cs typeface="Calibri"/>
              </a:rPr>
              <a:t>полномочий.</a:t>
            </a:r>
            <a:endParaRPr sz="1800">
              <a:latin typeface="Calibri"/>
              <a:cs typeface="Calibri"/>
            </a:endParaRPr>
          </a:p>
        </p:txBody>
      </p:sp>
      <p:sp>
        <p:nvSpPr>
          <p:cNvPr id="6" name="object 6"/>
          <p:cNvSpPr txBox="1"/>
          <p:nvPr/>
        </p:nvSpPr>
        <p:spPr>
          <a:xfrm>
            <a:off x="8265032" y="3725926"/>
            <a:ext cx="3591560" cy="1557655"/>
          </a:xfrm>
          <a:prstGeom prst="rect">
            <a:avLst/>
          </a:prstGeom>
        </p:spPr>
        <p:txBody>
          <a:bodyPr vert="horz" wrap="square" lIns="0" tIns="12065" rIns="0" bIns="0" rtlCol="0">
            <a:spAutoFit/>
          </a:bodyPr>
          <a:lstStyle/>
          <a:p>
            <a:pPr algn="ctr">
              <a:lnSpc>
                <a:spcPct val="100000"/>
              </a:lnSpc>
              <a:spcBef>
                <a:spcPts val="95"/>
              </a:spcBef>
            </a:pPr>
            <a:r>
              <a:rPr sz="2800" spc="-10" dirty="0">
                <a:latin typeface="Calibri"/>
                <a:cs typeface="Calibri"/>
              </a:rPr>
              <a:t>Дотации</a:t>
            </a:r>
            <a:endParaRPr sz="2800">
              <a:latin typeface="Calibri"/>
              <a:cs typeface="Calibri"/>
            </a:endParaRPr>
          </a:p>
          <a:p>
            <a:pPr algn="ctr">
              <a:lnSpc>
                <a:spcPct val="100000"/>
              </a:lnSpc>
              <a:spcBef>
                <a:spcPts val="65"/>
              </a:spcBef>
            </a:pPr>
            <a:r>
              <a:rPr sz="1800" spc="-5" dirty="0">
                <a:latin typeface="Calibri"/>
                <a:cs typeface="Calibri"/>
              </a:rPr>
              <a:t>Предоставляются </a:t>
            </a:r>
            <a:r>
              <a:rPr sz="1800" dirty="0">
                <a:latin typeface="Calibri"/>
                <a:cs typeface="Calibri"/>
              </a:rPr>
              <a:t>на</a:t>
            </a:r>
            <a:r>
              <a:rPr sz="1800" spc="-25" dirty="0">
                <a:latin typeface="Calibri"/>
                <a:cs typeface="Calibri"/>
              </a:rPr>
              <a:t> </a:t>
            </a:r>
            <a:r>
              <a:rPr sz="1800" spc="-5" dirty="0">
                <a:latin typeface="Calibri"/>
                <a:cs typeface="Calibri"/>
              </a:rPr>
              <a:t>безвозмездной</a:t>
            </a:r>
            <a:endParaRPr sz="1800">
              <a:latin typeface="Calibri"/>
              <a:cs typeface="Calibri"/>
            </a:endParaRPr>
          </a:p>
          <a:p>
            <a:pPr marL="143510" marR="135890" indent="-635" algn="ctr">
              <a:lnSpc>
                <a:spcPct val="100000"/>
              </a:lnSpc>
            </a:pPr>
            <a:r>
              <a:rPr sz="1800" dirty="0">
                <a:latin typeface="Calibri"/>
                <a:cs typeface="Calibri"/>
              </a:rPr>
              <a:t>и безвозвратной </a:t>
            </a:r>
            <a:r>
              <a:rPr sz="1800" spc="-5" dirty="0">
                <a:latin typeface="Calibri"/>
                <a:cs typeface="Calibri"/>
              </a:rPr>
              <a:t>основе </a:t>
            </a:r>
            <a:r>
              <a:rPr sz="1800" dirty="0">
                <a:latin typeface="Calibri"/>
                <a:cs typeface="Calibri"/>
              </a:rPr>
              <a:t>без  </a:t>
            </a:r>
            <a:r>
              <a:rPr sz="1800" spc="-5" dirty="0">
                <a:latin typeface="Calibri"/>
                <a:cs typeface="Calibri"/>
              </a:rPr>
              <a:t>определения конкретной </a:t>
            </a:r>
            <a:r>
              <a:rPr sz="1800" dirty="0">
                <a:latin typeface="Calibri"/>
                <a:cs typeface="Calibri"/>
              </a:rPr>
              <a:t>цели их  </a:t>
            </a:r>
            <a:r>
              <a:rPr sz="1800" spc="-5" dirty="0">
                <a:latin typeface="Calibri"/>
                <a:cs typeface="Calibri"/>
              </a:rPr>
              <a:t>использования.</a:t>
            </a:r>
            <a:endParaRPr sz="1800">
              <a:latin typeface="Calibri"/>
              <a:cs typeface="Calibri"/>
            </a:endParaRPr>
          </a:p>
        </p:txBody>
      </p:sp>
      <p:sp>
        <p:nvSpPr>
          <p:cNvPr id="7" name="object 7"/>
          <p:cNvSpPr txBox="1"/>
          <p:nvPr/>
        </p:nvSpPr>
        <p:spPr>
          <a:xfrm>
            <a:off x="787095" y="3725926"/>
            <a:ext cx="2954655" cy="1283335"/>
          </a:xfrm>
          <a:prstGeom prst="rect">
            <a:avLst/>
          </a:prstGeom>
        </p:spPr>
        <p:txBody>
          <a:bodyPr vert="horz" wrap="square" lIns="0" tIns="12065" rIns="0" bIns="0" rtlCol="0">
            <a:spAutoFit/>
          </a:bodyPr>
          <a:lstStyle/>
          <a:p>
            <a:pPr marL="745490">
              <a:lnSpc>
                <a:spcPct val="100000"/>
              </a:lnSpc>
              <a:spcBef>
                <a:spcPts val="95"/>
              </a:spcBef>
            </a:pPr>
            <a:r>
              <a:rPr sz="2800" spc="-5" dirty="0">
                <a:latin typeface="Calibri"/>
                <a:cs typeface="Calibri"/>
              </a:rPr>
              <a:t>Субсидии</a:t>
            </a:r>
            <a:endParaRPr sz="2800">
              <a:latin typeface="Calibri"/>
              <a:cs typeface="Calibri"/>
            </a:endParaRPr>
          </a:p>
          <a:p>
            <a:pPr marL="61594" marR="5080" indent="-49530" algn="just">
              <a:lnSpc>
                <a:spcPct val="100000"/>
              </a:lnSpc>
              <a:spcBef>
                <a:spcPts val="65"/>
              </a:spcBef>
            </a:pPr>
            <a:r>
              <a:rPr sz="1800" spc="-5" dirty="0">
                <a:latin typeface="Calibri"/>
                <a:cs typeface="Calibri"/>
              </a:rPr>
              <a:t>Предоставляются </a:t>
            </a:r>
            <a:r>
              <a:rPr sz="1800" dirty="0">
                <a:latin typeface="Calibri"/>
                <a:cs typeface="Calibri"/>
              </a:rPr>
              <a:t>на условиях  </a:t>
            </a:r>
            <a:r>
              <a:rPr sz="1800" spc="-5" dirty="0">
                <a:latin typeface="Calibri"/>
                <a:cs typeface="Calibri"/>
              </a:rPr>
              <a:t>долевого софинансирования  расходов других</a:t>
            </a:r>
            <a:r>
              <a:rPr sz="1800" spc="-40" dirty="0">
                <a:latin typeface="Calibri"/>
                <a:cs typeface="Calibri"/>
              </a:rPr>
              <a:t> </a:t>
            </a:r>
            <a:r>
              <a:rPr sz="1800" dirty="0">
                <a:latin typeface="Calibri"/>
                <a:cs typeface="Calibri"/>
              </a:rPr>
              <a:t>бюджетов.</a:t>
            </a:r>
            <a:endParaRPr sz="1800">
              <a:latin typeface="Calibri"/>
              <a:cs typeface="Calibri"/>
            </a:endParaRPr>
          </a:p>
        </p:txBody>
      </p:sp>
      <p:grpSp>
        <p:nvGrpSpPr>
          <p:cNvPr id="8" name="object 8"/>
          <p:cNvGrpSpPr/>
          <p:nvPr/>
        </p:nvGrpSpPr>
        <p:grpSpPr>
          <a:xfrm>
            <a:off x="5977073" y="2868146"/>
            <a:ext cx="745490" cy="810895"/>
            <a:chOff x="5977073" y="2868146"/>
            <a:chExt cx="745490" cy="810895"/>
          </a:xfrm>
        </p:grpSpPr>
        <p:sp>
          <p:nvSpPr>
            <p:cNvPr id="9" name="object 9"/>
            <p:cNvSpPr/>
            <p:nvPr/>
          </p:nvSpPr>
          <p:spPr>
            <a:xfrm>
              <a:off x="5977073" y="2868146"/>
              <a:ext cx="745344" cy="810789"/>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5977127" y="2868167"/>
              <a:ext cx="661670" cy="718185"/>
            </a:xfrm>
            <a:custGeom>
              <a:avLst/>
              <a:gdLst/>
              <a:ahLst/>
              <a:cxnLst/>
              <a:rect l="l" t="t" r="r" b="b"/>
              <a:pathLst>
                <a:path w="661670" h="718185">
                  <a:moveTo>
                    <a:pt x="359918" y="0"/>
                  </a:moveTo>
                  <a:lnTo>
                    <a:pt x="2412" y="0"/>
                  </a:lnTo>
                  <a:lnTo>
                    <a:pt x="0" y="2412"/>
                  </a:lnTo>
                  <a:lnTo>
                    <a:pt x="0" y="715391"/>
                  </a:lnTo>
                  <a:lnTo>
                    <a:pt x="2412" y="717804"/>
                  </a:lnTo>
                  <a:lnTo>
                    <a:pt x="552450" y="717804"/>
                  </a:lnTo>
                  <a:lnTo>
                    <a:pt x="554990" y="715391"/>
                  </a:lnTo>
                  <a:lnTo>
                    <a:pt x="554990" y="570865"/>
                  </a:lnTo>
                  <a:lnTo>
                    <a:pt x="252984" y="570865"/>
                  </a:lnTo>
                  <a:lnTo>
                    <a:pt x="248158" y="566039"/>
                  </a:lnTo>
                  <a:lnTo>
                    <a:pt x="250317" y="561340"/>
                  </a:lnTo>
                  <a:lnTo>
                    <a:pt x="305943" y="435483"/>
                  </a:lnTo>
                  <a:lnTo>
                    <a:pt x="309499" y="428117"/>
                  </a:lnTo>
                  <a:lnTo>
                    <a:pt x="314198" y="421386"/>
                  </a:lnTo>
                  <a:lnTo>
                    <a:pt x="541908" y="193929"/>
                  </a:lnTo>
                  <a:lnTo>
                    <a:pt x="363220" y="193929"/>
                  </a:lnTo>
                  <a:lnTo>
                    <a:pt x="360807" y="191643"/>
                  </a:lnTo>
                  <a:lnTo>
                    <a:pt x="360807" y="889"/>
                  </a:lnTo>
                  <a:lnTo>
                    <a:pt x="359918" y="0"/>
                  </a:lnTo>
                  <a:close/>
                </a:path>
                <a:path w="661670" h="718185">
                  <a:moveTo>
                    <a:pt x="554990" y="346075"/>
                  </a:moveTo>
                  <a:lnTo>
                    <a:pt x="400938" y="499872"/>
                  </a:lnTo>
                  <a:lnTo>
                    <a:pt x="395224" y="505714"/>
                  </a:lnTo>
                  <a:lnTo>
                    <a:pt x="388493" y="510413"/>
                  </a:lnTo>
                  <a:lnTo>
                    <a:pt x="381000" y="513842"/>
                  </a:lnTo>
                  <a:lnTo>
                    <a:pt x="257556" y="568579"/>
                  </a:lnTo>
                  <a:lnTo>
                    <a:pt x="252984" y="570865"/>
                  </a:lnTo>
                  <a:lnTo>
                    <a:pt x="554990" y="570865"/>
                  </a:lnTo>
                  <a:lnTo>
                    <a:pt x="554990" y="346075"/>
                  </a:lnTo>
                  <a:close/>
                </a:path>
                <a:path w="661670" h="718185">
                  <a:moveTo>
                    <a:pt x="328930" y="445897"/>
                  </a:moveTo>
                  <a:lnTo>
                    <a:pt x="328295" y="445897"/>
                  </a:lnTo>
                  <a:lnTo>
                    <a:pt x="327787" y="446024"/>
                  </a:lnTo>
                  <a:lnTo>
                    <a:pt x="327151" y="446405"/>
                  </a:lnTo>
                  <a:lnTo>
                    <a:pt x="326898" y="447040"/>
                  </a:lnTo>
                  <a:lnTo>
                    <a:pt x="288798" y="527685"/>
                  </a:lnTo>
                  <a:lnTo>
                    <a:pt x="287909" y="529336"/>
                  </a:lnTo>
                  <a:lnTo>
                    <a:pt x="289687" y="530987"/>
                  </a:lnTo>
                  <a:lnTo>
                    <a:pt x="291211" y="530225"/>
                  </a:lnTo>
                  <a:lnTo>
                    <a:pt x="372110" y="492125"/>
                  </a:lnTo>
                  <a:lnTo>
                    <a:pt x="373252" y="491490"/>
                  </a:lnTo>
                  <a:lnTo>
                    <a:pt x="373507" y="489839"/>
                  </a:lnTo>
                  <a:lnTo>
                    <a:pt x="330073" y="446405"/>
                  </a:lnTo>
                  <a:lnTo>
                    <a:pt x="329564" y="446024"/>
                  </a:lnTo>
                  <a:lnTo>
                    <a:pt x="328930" y="445897"/>
                  </a:lnTo>
                  <a:close/>
                </a:path>
                <a:path w="661670" h="718185">
                  <a:moveTo>
                    <a:pt x="563245" y="207645"/>
                  </a:moveTo>
                  <a:lnTo>
                    <a:pt x="562228" y="207645"/>
                  </a:lnTo>
                  <a:lnTo>
                    <a:pt x="561721" y="207899"/>
                  </a:lnTo>
                  <a:lnTo>
                    <a:pt x="343916" y="425450"/>
                  </a:lnTo>
                  <a:lnTo>
                    <a:pt x="343916" y="426593"/>
                  </a:lnTo>
                  <a:lnTo>
                    <a:pt x="390906" y="473456"/>
                  </a:lnTo>
                  <a:lnTo>
                    <a:pt x="391668" y="474345"/>
                  </a:lnTo>
                  <a:lnTo>
                    <a:pt x="392811" y="474345"/>
                  </a:lnTo>
                  <a:lnTo>
                    <a:pt x="393573" y="473456"/>
                  </a:lnTo>
                  <a:lnTo>
                    <a:pt x="610235" y="257175"/>
                  </a:lnTo>
                  <a:lnTo>
                    <a:pt x="610997" y="256286"/>
                  </a:lnTo>
                  <a:lnTo>
                    <a:pt x="610997" y="255143"/>
                  </a:lnTo>
                  <a:lnTo>
                    <a:pt x="563752" y="207899"/>
                  </a:lnTo>
                  <a:lnTo>
                    <a:pt x="563245" y="207645"/>
                  </a:lnTo>
                  <a:close/>
                </a:path>
                <a:path w="661670" h="718185">
                  <a:moveTo>
                    <a:pt x="624077" y="156972"/>
                  </a:moveTo>
                  <a:lnTo>
                    <a:pt x="619505" y="157099"/>
                  </a:lnTo>
                  <a:lnTo>
                    <a:pt x="614933" y="157353"/>
                  </a:lnTo>
                  <a:lnTo>
                    <a:pt x="610362" y="159258"/>
                  </a:lnTo>
                  <a:lnTo>
                    <a:pt x="580263" y="189357"/>
                  </a:lnTo>
                  <a:lnTo>
                    <a:pt x="580263" y="190627"/>
                  </a:lnTo>
                  <a:lnTo>
                    <a:pt x="627888" y="238252"/>
                  </a:lnTo>
                  <a:lnTo>
                    <a:pt x="629157" y="238252"/>
                  </a:lnTo>
                  <a:lnTo>
                    <a:pt x="655574" y="211709"/>
                  </a:lnTo>
                  <a:lnTo>
                    <a:pt x="659806" y="205672"/>
                  </a:lnTo>
                  <a:lnTo>
                    <a:pt x="661431" y="198945"/>
                  </a:lnTo>
                  <a:lnTo>
                    <a:pt x="660413" y="192313"/>
                  </a:lnTo>
                  <a:lnTo>
                    <a:pt x="656717" y="186562"/>
                  </a:lnTo>
                  <a:lnTo>
                    <a:pt x="628650" y="158496"/>
                  </a:lnTo>
                  <a:lnTo>
                    <a:pt x="624077" y="156972"/>
                  </a:lnTo>
                  <a:close/>
                </a:path>
                <a:path w="661670" h="718185">
                  <a:moveTo>
                    <a:pt x="386588" y="2540"/>
                  </a:moveTo>
                  <a:lnTo>
                    <a:pt x="385825" y="2794"/>
                  </a:lnTo>
                  <a:lnTo>
                    <a:pt x="385191" y="3175"/>
                  </a:lnTo>
                  <a:lnTo>
                    <a:pt x="384683" y="3810"/>
                  </a:lnTo>
                  <a:lnTo>
                    <a:pt x="384683" y="167767"/>
                  </a:lnTo>
                  <a:lnTo>
                    <a:pt x="387096" y="170180"/>
                  </a:lnTo>
                  <a:lnTo>
                    <a:pt x="552069" y="170180"/>
                  </a:lnTo>
                  <a:lnTo>
                    <a:pt x="552830" y="168148"/>
                  </a:lnTo>
                  <a:lnTo>
                    <a:pt x="551688" y="166878"/>
                  </a:lnTo>
                  <a:lnTo>
                    <a:pt x="387350" y="2667"/>
                  </a:lnTo>
                  <a:lnTo>
                    <a:pt x="386588" y="2540"/>
                  </a:lnTo>
                  <a:close/>
                </a:path>
              </a:pathLst>
            </a:custGeom>
            <a:solidFill>
              <a:srgbClr val="006FC0"/>
            </a:solidFill>
          </p:spPr>
          <p:txBody>
            <a:bodyPr wrap="square" lIns="0" tIns="0" rIns="0" bIns="0" rtlCol="0"/>
            <a:lstStyle/>
            <a:p>
              <a:endParaRPr/>
            </a:p>
          </p:txBody>
        </p:sp>
      </p:grpSp>
      <p:grpSp>
        <p:nvGrpSpPr>
          <p:cNvPr id="11" name="object 11"/>
          <p:cNvGrpSpPr/>
          <p:nvPr/>
        </p:nvGrpSpPr>
        <p:grpSpPr>
          <a:xfrm>
            <a:off x="9829701" y="2842167"/>
            <a:ext cx="678815" cy="852169"/>
            <a:chOff x="9829701" y="2842167"/>
            <a:chExt cx="678815" cy="852169"/>
          </a:xfrm>
        </p:grpSpPr>
        <p:sp>
          <p:nvSpPr>
            <p:cNvPr id="12" name="object 12"/>
            <p:cNvSpPr/>
            <p:nvPr/>
          </p:nvSpPr>
          <p:spPr>
            <a:xfrm>
              <a:off x="9829701" y="2842167"/>
              <a:ext cx="678390" cy="852087"/>
            </a:xfrm>
            <a:prstGeom prst="rect">
              <a:avLst/>
            </a:prstGeom>
            <a:blipFill>
              <a:blip r:embed="rId4" cstate="print"/>
              <a:stretch>
                <a:fillRect/>
              </a:stretch>
            </a:blipFill>
          </p:spPr>
          <p:txBody>
            <a:bodyPr wrap="square" lIns="0" tIns="0" rIns="0" bIns="0" rtlCol="0"/>
            <a:lstStyle/>
            <a:p>
              <a:endParaRPr/>
            </a:p>
          </p:txBody>
        </p:sp>
        <p:sp>
          <p:nvSpPr>
            <p:cNvPr id="13" name="object 13"/>
            <p:cNvSpPr/>
            <p:nvPr/>
          </p:nvSpPr>
          <p:spPr>
            <a:xfrm>
              <a:off x="9829800" y="2842259"/>
              <a:ext cx="594360" cy="768350"/>
            </a:xfrm>
            <a:custGeom>
              <a:avLst/>
              <a:gdLst/>
              <a:ahLst/>
              <a:cxnLst/>
              <a:rect l="l" t="t" r="r" b="b"/>
              <a:pathLst>
                <a:path w="594359" h="768350">
                  <a:moveTo>
                    <a:pt x="385445" y="0"/>
                  </a:moveTo>
                  <a:lnTo>
                    <a:pt x="2667" y="0"/>
                  </a:lnTo>
                  <a:lnTo>
                    <a:pt x="0" y="2539"/>
                  </a:lnTo>
                  <a:lnTo>
                    <a:pt x="0" y="765556"/>
                  </a:lnTo>
                  <a:lnTo>
                    <a:pt x="2667" y="768095"/>
                  </a:lnTo>
                  <a:lnTo>
                    <a:pt x="591693" y="768095"/>
                  </a:lnTo>
                  <a:lnTo>
                    <a:pt x="594359" y="765556"/>
                  </a:lnTo>
                  <a:lnTo>
                    <a:pt x="594359" y="599313"/>
                  </a:lnTo>
                  <a:lnTo>
                    <a:pt x="235203" y="599313"/>
                  </a:lnTo>
                  <a:lnTo>
                    <a:pt x="97917" y="462406"/>
                  </a:lnTo>
                  <a:lnTo>
                    <a:pt x="97917" y="460882"/>
                  </a:lnTo>
                  <a:lnTo>
                    <a:pt x="141858" y="417194"/>
                  </a:lnTo>
                  <a:lnTo>
                    <a:pt x="142621" y="416305"/>
                  </a:lnTo>
                  <a:lnTo>
                    <a:pt x="327568" y="416305"/>
                  </a:lnTo>
                  <a:lnTo>
                    <a:pt x="449706" y="294386"/>
                  </a:lnTo>
                  <a:lnTo>
                    <a:pt x="450342" y="294131"/>
                  </a:lnTo>
                  <a:lnTo>
                    <a:pt x="594359" y="294131"/>
                  </a:lnTo>
                  <a:lnTo>
                    <a:pt x="594359" y="208534"/>
                  </a:lnTo>
                  <a:lnTo>
                    <a:pt x="593344" y="207517"/>
                  </a:lnTo>
                  <a:lnTo>
                    <a:pt x="389000" y="207517"/>
                  </a:lnTo>
                  <a:lnTo>
                    <a:pt x="386460" y="204977"/>
                  </a:lnTo>
                  <a:lnTo>
                    <a:pt x="386460" y="888"/>
                  </a:lnTo>
                  <a:lnTo>
                    <a:pt x="385445" y="0"/>
                  </a:lnTo>
                  <a:close/>
                </a:path>
                <a:path w="594359" h="768350">
                  <a:moveTo>
                    <a:pt x="594359" y="294131"/>
                  </a:moveTo>
                  <a:lnTo>
                    <a:pt x="451484" y="294131"/>
                  </a:lnTo>
                  <a:lnTo>
                    <a:pt x="451993" y="294386"/>
                  </a:lnTo>
                  <a:lnTo>
                    <a:pt x="496316" y="338581"/>
                  </a:lnTo>
                  <a:lnTo>
                    <a:pt x="496316" y="339978"/>
                  </a:lnTo>
                  <a:lnTo>
                    <a:pt x="236600" y="599313"/>
                  </a:lnTo>
                  <a:lnTo>
                    <a:pt x="594359" y="599313"/>
                  </a:lnTo>
                  <a:lnTo>
                    <a:pt x="594359" y="294131"/>
                  </a:lnTo>
                  <a:close/>
                </a:path>
                <a:path w="594359" h="768350">
                  <a:moveTo>
                    <a:pt x="327568" y="416305"/>
                  </a:moveTo>
                  <a:lnTo>
                    <a:pt x="144145" y="416305"/>
                  </a:lnTo>
                  <a:lnTo>
                    <a:pt x="234315" y="506349"/>
                  </a:lnTo>
                  <a:lnTo>
                    <a:pt x="235076" y="507238"/>
                  </a:lnTo>
                  <a:lnTo>
                    <a:pt x="236474" y="507238"/>
                  </a:lnTo>
                  <a:lnTo>
                    <a:pt x="327568" y="416305"/>
                  </a:lnTo>
                  <a:close/>
                </a:path>
                <a:path w="594359" h="768350">
                  <a:moveTo>
                    <a:pt x="414020" y="2793"/>
                  </a:moveTo>
                  <a:lnTo>
                    <a:pt x="412496" y="3301"/>
                  </a:lnTo>
                  <a:lnTo>
                    <a:pt x="411988" y="4063"/>
                  </a:lnTo>
                  <a:lnTo>
                    <a:pt x="411988" y="179450"/>
                  </a:lnTo>
                  <a:lnTo>
                    <a:pt x="414527" y="182117"/>
                  </a:lnTo>
                  <a:lnTo>
                    <a:pt x="591184" y="182117"/>
                  </a:lnTo>
                  <a:lnTo>
                    <a:pt x="592074" y="179831"/>
                  </a:lnTo>
                  <a:lnTo>
                    <a:pt x="414908" y="2920"/>
                  </a:lnTo>
                  <a:lnTo>
                    <a:pt x="414020" y="2793"/>
                  </a:lnTo>
                  <a:close/>
                </a:path>
              </a:pathLst>
            </a:custGeom>
            <a:solidFill>
              <a:srgbClr val="FF0000"/>
            </a:solidFill>
          </p:spPr>
          <p:txBody>
            <a:bodyPr wrap="square" lIns="0" tIns="0" rIns="0" bIns="0" rtlCol="0"/>
            <a:lstStyle/>
            <a:p>
              <a:endParaRPr/>
            </a:p>
          </p:txBody>
        </p:sp>
      </p:grpSp>
      <p:grpSp>
        <p:nvGrpSpPr>
          <p:cNvPr id="14" name="object 14"/>
          <p:cNvGrpSpPr/>
          <p:nvPr/>
        </p:nvGrpSpPr>
        <p:grpSpPr>
          <a:xfrm>
            <a:off x="1961329" y="2833025"/>
            <a:ext cx="690880" cy="870585"/>
            <a:chOff x="1961329" y="2833025"/>
            <a:chExt cx="690880" cy="870585"/>
          </a:xfrm>
        </p:grpSpPr>
        <p:sp>
          <p:nvSpPr>
            <p:cNvPr id="15" name="object 15"/>
            <p:cNvSpPr/>
            <p:nvPr/>
          </p:nvSpPr>
          <p:spPr>
            <a:xfrm>
              <a:off x="1961329" y="2833025"/>
              <a:ext cx="690489" cy="870371"/>
            </a:xfrm>
            <a:prstGeom prst="rect">
              <a:avLst/>
            </a:prstGeom>
            <a:blipFill>
              <a:blip r:embed="rId5" cstate="print"/>
              <a:stretch>
                <a:fillRect/>
              </a:stretch>
            </a:blipFill>
          </p:spPr>
          <p:txBody>
            <a:bodyPr wrap="square" lIns="0" tIns="0" rIns="0" bIns="0" rtlCol="0"/>
            <a:lstStyle/>
            <a:p>
              <a:endParaRPr/>
            </a:p>
          </p:txBody>
        </p:sp>
        <p:sp>
          <p:nvSpPr>
            <p:cNvPr id="16" name="object 16"/>
            <p:cNvSpPr/>
            <p:nvPr/>
          </p:nvSpPr>
          <p:spPr>
            <a:xfrm>
              <a:off x="1961387" y="2833116"/>
              <a:ext cx="607060" cy="786765"/>
            </a:xfrm>
            <a:custGeom>
              <a:avLst/>
              <a:gdLst/>
              <a:ahLst/>
              <a:cxnLst/>
              <a:rect l="l" t="t" r="r" b="b"/>
              <a:pathLst>
                <a:path w="607060" h="786764">
                  <a:moveTo>
                    <a:pt x="393445" y="0"/>
                  </a:moveTo>
                  <a:lnTo>
                    <a:pt x="2667" y="0"/>
                  </a:lnTo>
                  <a:lnTo>
                    <a:pt x="0" y="2667"/>
                  </a:lnTo>
                  <a:lnTo>
                    <a:pt x="0" y="783717"/>
                  </a:lnTo>
                  <a:lnTo>
                    <a:pt x="2667" y="786384"/>
                  </a:lnTo>
                  <a:lnTo>
                    <a:pt x="603885" y="786384"/>
                  </a:lnTo>
                  <a:lnTo>
                    <a:pt x="606551" y="783717"/>
                  </a:lnTo>
                  <a:lnTo>
                    <a:pt x="606551" y="616712"/>
                  </a:lnTo>
                  <a:lnTo>
                    <a:pt x="109219" y="616712"/>
                  </a:lnTo>
                  <a:lnTo>
                    <a:pt x="108204" y="615696"/>
                  </a:lnTo>
                  <a:lnTo>
                    <a:pt x="108076" y="578738"/>
                  </a:lnTo>
                  <a:lnTo>
                    <a:pt x="109219" y="577596"/>
                  </a:lnTo>
                  <a:lnTo>
                    <a:pt x="606551" y="577596"/>
                  </a:lnTo>
                  <a:lnTo>
                    <a:pt x="606551" y="551561"/>
                  </a:lnTo>
                  <a:lnTo>
                    <a:pt x="171323" y="551561"/>
                  </a:lnTo>
                  <a:lnTo>
                    <a:pt x="170532" y="550545"/>
                  </a:lnTo>
                  <a:lnTo>
                    <a:pt x="170434" y="417449"/>
                  </a:lnTo>
                  <a:lnTo>
                    <a:pt x="171323" y="416433"/>
                  </a:lnTo>
                  <a:lnTo>
                    <a:pt x="268859" y="416433"/>
                  </a:lnTo>
                  <a:lnTo>
                    <a:pt x="268859" y="268478"/>
                  </a:lnTo>
                  <a:lnTo>
                    <a:pt x="269875" y="267462"/>
                  </a:lnTo>
                  <a:lnTo>
                    <a:pt x="606551" y="267462"/>
                  </a:lnTo>
                  <a:lnTo>
                    <a:pt x="606551" y="213487"/>
                  </a:lnTo>
                  <a:lnTo>
                    <a:pt x="605536" y="212471"/>
                  </a:lnTo>
                  <a:lnTo>
                    <a:pt x="397001" y="212471"/>
                  </a:lnTo>
                  <a:lnTo>
                    <a:pt x="394335" y="209931"/>
                  </a:lnTo>
                  <a:lnTo>
                    <a:pt x="394335" y="888"/>
                  </a:lnTo>
                  <a:lnTo>
                    <a:pt x="393445" y="0"/>
                  </a:lnTo>
                  <a:close/>
                </a:path>
                <a:path w="607060" h="786764">
                  <a:moveTo>
                    <a:pt x="606551" y="577596"/>
                  </a:moveTo>
                  <a:lnTo>
                    <a:pt x="497205" y="577596"/>
                  </a:lnTo>
                  <a:lnTo>
                    <a:pt x="498220" y="578738"/>
                  </a:lnTo>
                  <a:lnTo>
                    <a:pt x="498348" y="615696"/>
                  </a:lnTo>
                  <a:lnTo>
                    <a:pt x="497331" y="616712"/>
                  </a:lnTo>
                  <a:lnTo>
                    <a:pt x="606551" y="616712"/>
                  </a:lnTo>
                  <a:lnTo>
                    <a:pt x="606551" y="577596"/>
                  </a:lnTo>
                  <a:close/>
                </a:path>
                <a:path w="607060" h="786764">
                  <a:moveTo>
                    <a:pt x="268859" y="416433"/>
                  </a:moveTo>
                  <a:lnTo>
                    <a:pt x="237998" y="416433"/>
                  </a:lnTo>
                  <a:lnTo>
                    <a:pt x="239013" y="417449"/>
                  </a:lnTo>
                  <a:lnTo>
                    <a:pt x="238901" y="550545"/>
                  </a:lnTo>
                  <a:lnTo>
                    <a:pt x="237998" y="551561"/>
                  </a:lnTo>
                  <a:lnTo>
                    <a:pt x="269875" y="551561"/>
                  </a:lnTo>
                  <a:lnTo>
                    <a:pt x="268971" y="550545"/>
                  </a:lnTo>
                  <a:lnTo>
                    <a:pt x="268859" y="416433"/>
                  </a:lnTo>
                  <a:close/>
                </a:path>
                <a:path w="607060" h="786764">
                  <a:moveTo>
                    <a:pt x="606551" y="267462"/>
                  </a:moveTo>
                  <a:lnTo>
                    <a:pt x="336550" y="267462"/>
                  </a:lnTo>
                  <a:lnTo>
                    <a:pt x="337438" y="268478"/>
                  </a:lnTo>
                  <a:lnTo>
                    <a:pt x="337340" y="550545"/>
                  </a:lnTo>
                  <a:lnTo>
                    <a:pt x="336550" y="551561"/>
                  </a:lnTo>
                  <a:lnTo>
                    <a:pt x="368426" y="551561"/>
                  </a:lnTo>
                  <a:lnTo>
                    <a:pt x="367411" y="550545"/>
                  </a:lnTo>
                  <a:lnTo>
                    <a:pt x="367411" y="350138"/>
                  </a:lnTo>
                  <a:lnTo>
                    <a:pt x="368426" y="349123"/>
                  </a:lnTo>
                  <a:lnTo>
                    <a:pt x="606551" y="349123"/>
                  </a:lnTo>
                  <a:lnTo>
                    <a:pt x="606551" y="267462"/>
                  </a:lnTo>
                  <a:close/>
                </a:path>
                <a:path w="607060" h="786764">
                  <a:moveTo>
                    <a:pt x="606551" y="349123"/>
                  </a:moveTo>
                  <a:lnTo>
                    <a:pt x="434975" y="349123"/>
                  </a:lnTo>
                  <a:lnTo>
                    <a:pt x="435991" y="350138"/>
                  </a:lnTo>
                  <a:lnTo>
                    <a:pt x="435991" y="550545"/>
                  </a:lnTo>
                  <a:lnTo>
                    <a:pt x="434975" y="551561"/>
                  </a:lnTo>
                  <a:lnTo>
                    <a:pt x="606551" y="551561"/>
                  </a:lnTo>
                  <a:lnTo>
                    <a:pt x="606551" y="349123"/>
                  </a:lnTo>
                  <a:close/>
                </a:path>
                <a:path w="607060" h="786764">
                  <a:moveTo>
                    <a:pt x="422529" y="2794"/>
                  </a:moveTo>
                  <a:lnTo>
                    <a:pt x="421767" y="3175"/>
                  </a:lnTo>
                  <a:lnTo>
                    <a:pt x="421005" y="3429"/>
                  </a:lnTo>
                  <a:lnTo>
                    <a:pt x="420497" y="4191"/>
                  </a:lnTo>
                  <a:lnTo>
                    <a:pt x="420497" y="183769"/>
                  </a:lnTo>
                  <a:lnTo>
                    <a:pt x="423163" y="186436"/>
                  </a:lnTo>
                  <a:lnTo>
                    <a:pt x="603376" y="186436"/>
                  </a:lnTo>
                  <a:lnTo>
                    <a:pt x="604266" y="184150"/>
                  </a:lnTo>
                  <a:lnTo>
                    <a:pt x="602995" y="182753"/>
                  </a:lnTo>
                  <a:lnTo>
                    <a:pt x="423418" y="2921"/>
                  </a:lnTo>
                  <a:lnTo>
                    <a:pt x="422529" y="2794"/>
                  </a:lnTo>
                  <a:close/>
                </a:path>
              </a:pathLst>
            </a:custGeom>
            <a:solidFill>
              <a:srgbClr val="FFC000">
                <a:alpha val="90194"/>
              </a:srgbClr>
            </a:solidFill>
          </p:spPr>
          <p:txBody>
            <a:bodyPr wrap="square" lIns="0" tIns="0" rIns="0" bIns="0" rtlCol="0"/>
            <a:lstStyle/>
            <a:p>
              <a:endParaRPr/>
            </a:p>
          </p:txBody>
        </p:sp>
      </p:grpSp>
      <p:sp>
        <p:nvSpPr>
          <p:cNvPr id="22" name="Номер слайда 21"/>
          <p:cNvSpPr>
            <a:spLocks noGrp="1"/>
          </p:cNvSpPr>
          <p:nvPr>
            <p:ph type="sldNum" sz="quarter" idx="12"/>
          </p:nvPr>
        </p:nvSpPr>
        <p:spPr>
          <a:xfrm>
            <a:off x="9448799" y="6514432"/>
            <a:ext cx="2743200" cy="365125"/>
          </a:xfrm>
        </p:spPr>
        <p:txBody>
          <a:bodyPr/>
          <a:lstStyle/>
          <a:p>
            <a:fld id="{2E383454-522E-4943-91B6-023101BA01B5}" type="slidenum">
              <a:rPr lang="ru-RU" smtClean="0"/>
              <a:t>8</a:t>
            </a:fld>
            <a:endParaRPr lang="ru-RU" dirty="0"/>
          </a:p>
        </p:txBody>
      </p:sp>
    </p:spTree>
    <p:extLst>
      <p:ext uri="{BB962C8B-B14F-4D97-AF65-F5344CB8AC3E}">
        <p14:creationId xmlns:p14="http://schemas.microsoft.com/office/powerpoint/2010/main" val="25054357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Стрелка вниз 14"/>
          <p:cNvSpPr/>
          <p:nvPr/>
        </p:nvSpPr>
        <p:spPr>
          <a:xfrm>
            <a:off x="6119030" y="3723969"/>
            <a:ext cx="504759" cy="679177"/>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12" name="Скругленный прямоугольник 11"/>
          <p:cNvSpPr/>
          <p:nvPr/>
        </p:nvSpPr>
        <p:spPr>
          <a:xfrm>
            <a:off x="4213077" y="1148034"/>
            <a:ext cx="4119074" cy="2694471"/>
          </a:xfrm>
          <a:prstGeom prst="roundRect">
            <a:avLst/>
          </a:prstGeom>
          <a:ln w="38100"/>
          <a:effectLst>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600" b="1" dirty="0" smtClean="0">
                <a:effectLst>
                  <a:outerShdw blurRad="38100" dist="38100" dir="2700000" algn="tl">
                    <a:srgbClr val="000000">
                      <a:alpha val="43137"/>
                    </a:srgbClr>
                  </a:outerShdw>
                </a:effectLst>
              </a:rPr>
              <a:t>Неналоговые доходы</a:t>
            </a:r>
          </a:p>
          <a:p>
            <a:pPr algn="ctr"/>
            <a:r>
              <a:rPr lang="ru-RU" sz="1400" dirty="0" smtClean="0"/>
              <a:t>Поступления от уплаты других пошлин и сборов, установленных законодательством, а также штрафов за нарушения законодательства, например:</a:t>
            </a:r>
          </a:p>
          <a:p>
            <a:pPr marL="171450" indent="-171450">
              <a:buFont typeface="Wingdings" panose="05000000000000000000" pitchFamily="2" charset="2"/>
              <a:buChar char="Ø"/>
            </a:pPr>
            <a:r>
              <a:rPr lang="ru-RU" sz="1200" dirty="0" smtClean="0"/>
              <a:t>Доходы от использования государственного имущества и земли;</a:t>
            </a:r>
          </a:p>
          <a:p>
            <a:pPr marL="285750" indent="-285750">
              <a:buFont typeface="Wingdings" panose="05000000000000000000" pitchFamily="2" charset="2"/>
              <a:buChar char="Ø"/>
            </a:pPr>
            <a:r>
              <a:rPr lang="ru-RU" sz="1200" dirty="0"/>
              <a:t>плата за негативное воздействие на</a:t>
            </a:r>
          </a:p>
          <a:p>
            <a:r>
              <a:rPr lang="ru-RU" sz="1200" dirty="0"/>
              <a:t>окружающую </a:t>
            </a:r>
            <a:r>
              <a:rPr lang="ru-RU" sz="1200" dirty="0" smtClean="0"/>
              <a:t>среду;</a:t>
            </a:r>
          </a:p>
          <a:p>
            <a:r>
              <a:rPr lang="ru-RU" sz="1200" dirty="0"/>
              <a:t>доходы от продажи материальных</a:t>
            </a:r>
          </a:p>
          <a:p>
            <a:r>
              <a:rPr lang="ru-RU" sz="1200" dirty="0"/>
              <a:t>и нематериальных </a:t>
            </a:r>
            <a:r>
              <a:rPr lang="ru-RU" sz="1200" dirty="0" smtClean="0"/>
              <a:t>активов;</a:t>
            </a:r>
          </a:p>
          <a:p>
            <a:pPr marL="171450" indent="-171450">
              <a:buFont typeface="Wingdings" panose="05000000000000000000" pitchFamily="2" charset="2"/>
              <a:buChar char="Ø"/>
            </a:pPr>
            <a:r>
              <a:rPr lang="ru-RU" sz="1200" dirty="0" smtClean="0"/>
              <a:t>Штрафные санкции;</a:t>
            </a:r>
          </a:p>
          <a:p>
            <a:pPr marL="171450" indent="-171450">
              <a:buFont typeface="Wingdings" panose="05000000000000000000" pitchFamily="2" charset="2"/>
              <a:buChar char="Ø"/>
            </a:pPr>
            <a:r>
              <a:rPr lang="ru-RU" sz="1200" dirty="0" smtClean="0"/>
              <a:t>Другие </a:t>
            </a:r>
          </a:p>
          <a:p>
            <a:pPr marL="171450" indent="-171450" algn="ctr">
              <a:buFont typeface="Wingdings" panose="05000000000000000000" pitchFamily="2" charset="2"/>
              <a:buChar char="Ø"/>
            </a:pPr>
            <a:endParaRPr lang="ru-RU" sz="1200" dirty="0"/>
          </a:p>
        </p:txBody>
      </p:sp>
      <p:sp>
        <p:nvSpPr>
          <p:cNvPr id="17"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16" name="Стрелка вниз 15"/>
          <p:cNvSpPr/>
          <p:nvPr/>
        </p:nvSpPr>
        <p:spPr>
          <a:xfrm rot="3531850">
            <a:off x="7843550" y="3801823"/>
            <a:ext cx="504759" cy="1085387"/>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13" name="Стрелка вниз 12"/>
          <p:cNvSpPr/>
          <p:nvPr/>
        </p:nvSpPr>
        <p:spPr>
          <a:xfrm rot="18273498">
            <a:off x="4262436" y="3883693"/>
            <a:ext cx="504759" cy="1113093"/>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7" name="object 7"/>
          <p:cNvSpPr/>
          <p:nvPr/>
        </p:nvSpPr>
        <p:spPr>
          <a:xfrm>
            <a:off x="4691641" y="4426720"/>
            <a:ext cx="3488014" cy="2368755"/>
          </a:xfrm>
          <a:prstGeom prst="rect">
            <a:avLst/>
          </a:prstGeom>
          <a:blipFill>
            <a:blip r:embed="rId2" cstate="print"/>
            <a:stretch>
              <a:fillRect/>
            </a:stretch>
          </a:blipFill>
        </p:spPr>
        <p:txBody>
          <a:bodyPr wrap="square" lIns="0" tIns="0" rIns="0" bIns="0" rtlCol="0"/>
          <a:lstStyle/>
          <a:p>
            <a:endParaRPr dirty="0"/>
          </a:p>
        </p:txBody>
      </p:sp>
      <p:sp>
        <p:nvSpPr>
          <p:cNvPr id="5" name="object 2"/>
          <p:cNvSpPr/>
          <p:nvPr/>
        </p:nvSpPr>
        <p:spPr>
          <a:xfrm>
            <a:off x="66" y="-12632"/>
            <a:ext cx="12191999" cy="675118"/>
          </a:xfrm>
          <a:prstGeom prst="rect">
            <a:avLst/>
          </a:prstGeom>
          <a:blipFill>
            <a:blip r:embed="rId3" cstate="print"/>
            <a:stretch>
              <a:fillRect/>
            </a:stretch>
          </a:blipFill>
        </p:spPr>
        <p:txBody>
          <a:bodyPr wrap="square" lIns="0" tIns="0" rIns="0" bIns="0" rtlCol="0"/>
          <a:lstStyle/>
          <a:p>
            <a:r>
              <a:rPr lang="ru-RU" sz="3600" b="1" spc="-5" dirty="0"/>
              <a:t>Глоссарий</a:t>
            </a:r>
            <a:endParaRPr sz="3600" dirty="0"/>
          </a:p>
        </p:txBody>
      </p:sp>
      <p:sp>
        <p:nvSpPr>
          <p:cNvPr id="6" name="TextBox 5"/>
          <p:cNvSpPr txBox="1"/>
          <p:nvPr/>
        </p:nvSpPr>
        <p:spPr>
          <a:xfrm>
            <a:off x="583996" y="778703"/>
            <a:ext cx="12033524" cy="369332"/>
          </a:xfrm>
          <a:prstGeom prst="rect">
            <a:avLst/>
          </a:prstGeom>
          <a:noFill/>
        </p:spPr>
        <p:txBody>
          <a:bodyPr wrap="square" rtlCol="0">
            <a:spAutoFit/>
          </a:bodyPr>
          <a:lstStyle/>
          <a:p>
            <a:r>
              <a:rPr lang="ru-RU" b="1" dirty="0" smtClean="0"/>
              <a:t>ДОХОДЫ БЮДЖЕТА </a:t>
            </a:r>
            <a:r>
              <a:rPr lang="ru-RU" dirty="0" smtClean="0"/>
              <a:t>– </a:t>
            </a:r>
            <a:r>
              <a:rPr lang="ru-RU" sz="1600" dirty="0" smtClean="0"/>
              <a:t>ЭТО БЕЗВОЗМЕЗДНЫЕ И БЕЗВОЗВРАТНЫЕ ПОСТУПЛЕНИЯ ДЕНЕЖНЫХ СРЕДСТ В БЮДЖЕТ</a:t>
            </a:r>
            <a:endParaRPr lang="ru-RU" sz="1600" dirty="0"/>
          </a:p>
        </p:txBody>
      </p:sp>
      <p:sp>
        <p:nvSpPr>
          <p:cNvPr id="8" name="Прямоугольник 7"/>
          <p:cNvSpPr/>
          <p:nvPr/>
        </p:nvSpPr>
        <p:spPr>
          <a:xfrm>
            <a:off x="4907283" y="5010932"/>
            <a:ext cx="3056729" cy="1200329"/>
          </a:xfrm>
          <a:prstGeom prst="rect">
            <a:avLst/>
          </a:prstGeom>
        </p:spPr>
        <p:txBody>
          <a:bodyPr wrap="square" anchor="ctr">
            <a:spAutoFit/>
          </a:bodyPr>
          <a:lstStyle/>
          <a:p>
            <a:pPr algn="ctr"/>
            <a:r>
              <a:rPr lang="ru-RU"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Доходы </a:t>
            </a:r>
            <a:endParaRPr lang="ru-RU" sz="3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a:p>
            <a:pPr algn="ctr"/>
            <a:r>
              <a:rPr lang="ru-RU" sz="3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бюджета</a:t>
            </a:r>
            <a:endParaRPr lang="ru-RU"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0" name="Скругленный прямоугольник 9"/>
          <p:cNvSpPr/>
          <p:nvPr/>
        </p:nvSpPr>
        <p:spPr>
          <a:xfrm>
            <a:off x="140232" y="2103489"/>
            <a:ext cx="3875734" cy="3161945"/>
          </a:xfrm>
          <a:prstGeom prst="roundRect">
            <a:avLst/>
          </a:prstGeom>
          <a:ln w="38100"/>
          <a:effectLst>
            <a:outerShdw blurRad="50800" dist="38100" dir="13500000" algn="b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sz="1400" b="1" dirty="0" smtClean="0"/>
          </a:p>
          <a:p>
            <a:pPr algn="ctr"/>
            <a:endParaRPr lang="ru-RU" sz="1400" b="1" dirty="0"/>
          </a:p>
          <a:p>
            <a:pPr algn="ctr"/>
            <a:r>
              <a:rPr lang="ru-RU" sz="1600" b="1" dirty="0" smtClean="0">
                <a:effectLst>
                  <a:outerShdw blurRad="38100" dist="38100" dir="2700000" algn="tl">
                    <a:srgbClr val="000000">
                      <a:alpha val="43137"/>
                    </a:srgbClr>
                  </a:outerShdw>
                </a:effectLst>
              </a:rPr>
              <a:t>Налоговые доходы</a:t>
            </a:r>
          </a:p>
          <a:p>
            <a:pPr algn="ctr"/>
            <a:r>
              <a:rPr lang="ru-RU" sz="1400" dirty="0" smtClean="0"/>
              <a:t>Поступления от уплаты налогов, установленных Налоговым кодексом Российской Федерации, например:</a:t>
            </a:r>
          </a:p>
          <a:p>
            <a:pPr algn="ctr"/>
            <a:endParaRPr lang="ru-RU" sz="1400" dirty="0" smtClean="0"/>
          </a:p>
          <a:p>
            <a:pPr marL="285750" indent="-285750" algn="just">
              <a:buFont typeface="Wingdings" panose="05000000000000000000" pitchFamily="2" charset="2"/>
              <a:buChar char="Ø"/>
            </a:pPr>
            <a:r>
              <a:rPr lang="ru-RU" sz="1200" dirty="0" smtClean="0"/>
              <a:t>Налог на прибыль организации;</a:t>
            </a:r>
          </a:p>
          <a:p>
            <a:pPr marL="285750" indent="-285750" algn="just">
              <a:buFont typeface="Wingdings" panose="05000000000000000000" pitchFamily="2" charset="2"/>
              <a:buChar char="ü"/>
            </a:pPr>
            <a:r>
              <a:rPr lang="ru-RU" sz="1200" dirty="0" smtClean="0"/>
              <a:t>Акцизы;</a:t>
            </a:r>
          </a:p>
          <a:p>
            <a:pPr marL="285750" indent="-285750" algn="just">
              <a:buFont typeface="Wingdings" panose="05000000000000000000" pitchFamily="2" charset="2"/>
              <a:buChar char="Ø"/>
            </a:pPr>
            <a:r>
              <a:rPr lang="ru-RU" sz="1200" dirty="0" smtClean="0"/>
              <a:t>Налог на доходы физических лиц;</a:t>
            </a:r>
          </a:p>
          <a:p>
            <a:pPr marL="285750" indent="-285750" algn="just">
              <a:buFont typeface="Wingdings" panose="05000000000000000000" pitchFamily="2" charset="2"/>
              <a:buChar char="Ø"/>
            </a:pPr>
            <a:r>
              <a:rPr lang="ru-RU" sz="1200" dirty="0"/>
              <a:t>Государственная пошлина</a:t>
            </a:r>
            <a:r>
              <a:rPr lang="ru-RU" sz="1200" dirty="0" smtClean="0"/>
              <a:t>;</a:t>
            </a:r>
          </a:p>
          <a:p>
            <a:pPr marL="171450" indent="-171450" algn="just">
              <a:buFont typeface="Wingdings" panose="05000000000000000000" pitchFamily="2" charset="2"/>
              <a:buChar char="Ø"/>
            </a:pPr>
            <a:r>
              <a:rPr lang="ru-RU" sz="1200" dirty="0"/>
              <a:t>Налог на добычу полезных ископаемых (НДПИ</a:t>
            </a:r>
            <a:r>
              <a:rPr lang="ru-RU" sz="1200" dirty="0" smtClean="0"/>
              <a:t>);</a:t>
            </a:r>
          </a:p>
          <a:p>
            <a:pPr marL="285750" indent="-285750" algn="just">
              <a:buFont typeface="Wingdings" panose="05000000000000000000" pitchFamily="2" charset="2"/>
              <a:buChar char="Ø"/>
            </a:pPr>
            <a:r>
              <a:rPr lang="ru-RU" sz="1200" dirty="0"/>
              <a:t> </a:t>
            </a:r>
            <a:r>
              <a:rPr lang="ru-RU" sz="1200" dirty="0" smtClean="0"/>
              <a:t>другие налоги</a:t>
            </a:r>
            <a:endParaRPr lang="ru-RU" sz="1200" dirty="0"/>
          </a:p>
          <a:p>
            <a:pPr lvl="3" algn="ctr"/>
            <a:endParaRPr lang="ru-RU" dirty="0" smtClean="0"/>
          </a:p>
          <a:p>
            <a:pPr marL="285750" indent="-285750" algn="ctr">
              <a:buFont typeface="Wingdings" panose="05000000000000000000" pitchFamily="2" charset="2"/>
              <a:buChar char="ü"/>
            </a:pPr>
            <a:endParaRPr lang="ru-RU" dirty="0" smtClean="0"/>
          </a:p>
          <a:p>
            <a:pPr marL="285750" indent="-285750" algn="ctr">
              <a:buFont typeface="Wingdings" panose="05000000000000000000" pitchFamily="2" charset="2"/>
              <a:buChar char="ü"/>
            </a:pPr>
            <a:endParaRPr lang="ru-RU" dirty="0"/>
          </a:p>
        </p:txBody>
      </p:sp>
      <p:sp>
        <p:nvSpPr>
          <p:cNvPr id="11" name="Скругленный прямоугольник 10"/>
          <p:cNvSpPr/>
          <p:nvPr/>
        </p:nvSpPr>
        <p:spPr>
          <a:xfrm>
            <a:off x="8529262" y="2103489"/>
            <a:ext cx="3452500" cy="2221907"/>
          </a:xfrm>
          <a:prstGeom prst="roundRect">
            <a:avLst/>
          </a:prstGeom>
          <a:ln w="38100"/>
          <a:effectLst>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600" b="1" dirty="0" smtClean="0">
                <a:effectLst>
                  <a:outerShdw blurRad="38100" dist="38100" dir="2700000" algn="tl">
                    <a:srgbClr val="000000">
                      <a:alpha val="43137"/>
                    </a:srgbClr>
                  </a:outerShdw>
                </a:effectLst>
              </a:rPr>
              <a:t>Безвозмездные поступления</a:t>
            </a:r>
          </a:p>
          <a:p>
            <a:pPr algn="ctr"/>
            <a:r>
              <a:rPr lang="ru-RU" sz="1400" dirty="0" smtClean="0"/>
              <a:t>Поступления от других бюджетов бюджетной системы (межбюджетные трансферты), организаций, граждан (кроме налоговых и неналоговых доходов)</a:t>
            </a:r>
            <a:endParaRPr lang="ru-RU" sz="1400" dirty="0"/>
          </a:p>
        </p:txBody>
      </p:sp>
      <p:sp>
        <p:nvSpPr>
          <p:cNvPr id="4" name="Номер слайда 3"/>
          <p:cNvSpPr>
            <a:spLocks noGrp="1"/>
          </p:cNvSpPr>
          <p:nvPr>
            <p:ph type="sldNum" sz="quarter" idx="12"/>
          </p:nvPr>
        </p:nvSpPr>
        <p:spPr>
          <a:xfrm>
            <a:off x="9448800" y="6493013"/>
            <a:ext cx="2743200" cy="365125"/>
          </a:xfrm>
        </p:spPr>
        <p:txBody>
          <a:bodyPr/>
          <a:lstStyle/>
          <a:p>
            <a:fld id="{2E383454-522E-4943-91B6-023101BA01B5}" type="slidenum">
              <a:rPr lang="ru-RU" smtClean="0"/>
              <a:t>9</a:t>
            </a:fld>
            <a:endParaRPr lang="ru-RU" dirty="0"/>
          </a:p>
        </p:txBody>
      </p:sp>
    </p:spTree>
    <p:extLst>
      <p:ext uri="{BB962C8B-B14F-4D97-AF65-F5344CB8AC3E}">
        <p14:creationId xmlns:p14="http://schemas.microsoft.com/office/powerpoint/2010/main" val="54203530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lipFill>
          <a:blip xmlns:r="http://schemas.openxmlformats.org/officeDocument/2006/relationships" r:embed="rId1" cstate="print"/>
          <a:stretch>
            <a:fillRect/>
          </a:stretch>
        </a:blipFill>
      </a:spPr>
      <a:bodyPr wrap="square" lIns="0" tIns="0" rIns="0" bIns="0" rtlCol="0"/>
      <a:lstStyle>
        <a:defPPr>
          <a:defRPr sz="2800" b="1" dirty="0"/>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TM03457475[[fn=Рамка]]</Template>
  <TotalTime>10873</TotalTime>
  <Words>7286</Words>
  <Application>Microsoft Office PowerPoint</Application>
  <PresentationFormat>Широкоэкранный</PresentationFormat>
  <Paragraphs>1057</Paragraphs>
  <Slides>73</Slides>
  <Notes>9</Notes>
  <HiddenSlides>0</HiddenSlides>
  <MMClips>0</MMClips>
  <ScaleCrop>false</ScaleCrop>
  <HeadingPairs>
    <vt:vector size="6" baseType="variant">
      <vt:variant>
        <vt:lpstr>Использованные шрифты</vt:lpstr>
      </vt:variant>
      <vt:variant>
        <vt:i4>16</vt:i4>
      </vt:variant>
      <vt:variant>
        <vt:lpstr>Тема</vt:lpstr>
      </vt:variant>
      <vt:variant>
        <vt:i4>2</vt:i4>
      </vt:variant>
      <vt:variant>
        <vt:lpstr>Заголовки слайдов</vt:lpstr>
      </vt:variant>
      <vt:variant>
        <vt:i4>73</vt:i4>
      </vt:variant>
    </vt:vector>
  </HeadingPairs>
  <TitlesOfParts>
    <vt:vector size="91" baseType="lpstr">
      <vt:lpstr>宋体</vt:lpstr>
      <vt:lpstr>Arial</vt:lpstr>
      <vt:lpstr>Book Antiqua</vt:lpstr>
      <vt:lpstr>Bookman Old Style</vt:lpstr>
      <vt:lpstr>Calibri</vt:lpstr>
      <vt:lpstr>Calibri </vt:lpstr>
      <vt:lpstr>Calibri Light</vt:lpstr>
      <vt:lpstr>Cambria</vt:lpstr>
      <vt:lpstr>Open Sans</vt:lpstr>
      <vt:lpstr>Open Sans Semibold</vt:lpstr>
      <vt:lpstr>华文楷体</vt:lpstr>
      <vt:lpstr>Tahoma</vt:lpstr>
      <vt:lpstr>Times New Roman</vt:lpstr>
      <vt:lpstr>Verdana</vt:lpstr>
      <vt:lpstr>Wingdings</vt:lpstr>
      <vt:lpstr>YS Text</vt:lpstr>
      <vt:lpstr>Тема Office</vt:lpstr>
      <vt:lpstr>Office Theme</vt:lpstr>
      <vt:lpstr>Презентация PowerPoint</vt:lpstr>
      <vt:lpstr>Историческая справка</vt:lpstr>
      <vt:lpstr>Презентация PowerPoint</vt:lpstr>
      <vt:lpstr>Презентация PowerPoint</vt:lpstr>
      <vt:lpstr>Глоссарий</vt:lpstr>
      <vt:lpstr>Глоссарий Дефицит и профицит</vt:lpstr>
      <vt:lpstr>Глоссарий</vt:lpstr>
      <vt:lpstr>Глоссарий</vt:lpstr>
      <vt:lpstr>Презентация PowerPoint</vt:lpstr>
      <vt:lpstr>Глоссарий</vt:lpstr>
      <vt:lpstr>Презентация PowerPoint</vt:lpstr>
      <vt:lpstr>Презентация PowerPoint</vt:lpstr>
      <vt:lpstr>Презентация PowerPoint</vt:lpstr>
      <vt:lpstr>Консолидированный бюджет  – свод бюджетов бюджетной системы Российской Федерации на соответствующей территории (за исключением бюджетов государственных внебюджетных фондов) без учета межбюджетных трансфертов между этими бюджетами </vt:lpstr>
      <vt:lpstr>Презентация PowerPoint</vt:lpstr>
      <vt:lpstr>«БЮДЖЕТ ДЛЯ ГРАЖДАН»</vt:lpstr>
      <vt:lpstr>Участие граждан в бюджетном процессе</vt:lpstr>
      <vt:lpstr>Возможность влияния гражданина на состав бюджета</vt:lpstr>
      <vt:lpstr>Презентация PowerPoint</vt:lpstr>
      <vt:lpstr>Презентация PowerPoint</vt:lpstr>
      <vt:lpstr>Презентация PowerPoint</vt:lpstr>
      <vt:lpstr>Основные параметры социально-экономического  развития</vt:lpstr>
      <vt:lpstr>Презентация PowerPoint</vt:lpstr>
      <vt:lpstr>Презентация PowerPoint</vt:lpstr>
      <vt:lpstr>Презентация PowerPoint</vt:lpstr>
      <vt:lpstr>Комиссии по увеличению поступления доходов в бюджет</vt:lpstr>
      <vt:lpstr>Презентация PowerPoint</vt:lpstr>
      <vt:lpstr>Основные характеристики к  бюджету на 2024-2026 годы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ИНФОРМАЦИЯ О ДОХОДАХ И РАСХОДАХ НА ДУШУ НАСЕЛЕНИЯ в 2024 г.</vt:lpstr>
      <vt:lpstr>ИНФОРМАЦИЯ О ДОХОДАХ И РАСХОДАХ НА ДУШУ НАСЕЛЕНИЯ в 2024 г.</vt:lpstr>
      <vt:lpstr>Презентация PowerPoint</vt:lpstr>
      <vt:lpstr>Объем бюджетных ассигнований по разделам расходов МО «Угранский район» Смоленской области</vt:lpstr>
      <vt:lpstr>Презентация PowerPoint</vt:lpstr>
      <vt:lpstr>Презентация PowerPoint</vt:lpstr>
      <vt:lpstr>Структура муниципального долга</vt:lpstr>
      <vt:lpstr>Презентация PowerPoint</vt:lpstr>
      <vt:lpstr>Презентация PowerPoint</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тыс.руб.)</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Источники финансирования дефицита местного бюджета</vt:lpstr>
      <vt:lpstr>     КОНТАКТНАЯ ИНФОРМАЦИЯ </vt:lpstr>
    </vt:vector>
  </TitlesOfParts>
  <Company>SPecialiST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User</cp:lastModifiedBy>
  <cp:revision>460</cp:revision>
  <cp:lastPrinted>2024-05-16T06:59:56Z</cp:lastPrinted>
  <dcterms:created xsi:type="dcterms:W3CDTF">2023-09-26T07:39:46Z</dcterms:created>
  <dcterms:modified xsi:type="dcterms:W3CDTF">2024-12-23T13:33:15Z</dcterms:modified>
</cp:coreProperties>
</file>