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02" r:id="rId3"/>
    <p:sldId id="291" r:id="rId4"/>
    <p:sldId id="259" r:id="rId5"/>
    <p:sldId id="260" r:id="rId6"/>
    <p:sldId id="261" r:id="rId7"/>
    <p:sldId id="262" r:id="rId8"/>
    <p:sldId id="263" r:id="rId9"/>
    <p:sldId id="299" r:id="rId10"/>
    <p:sldId id="297" r:id="rId11"/>
    <p:sldId id="300" r:id="rId12"/>
    <p:sldId id="313" r:id="rId13"/>
    <p:sldId id="341" r:id="rId14"/>
    <p:sldId id="296" r:id="rId15"/>
    <p:sldId id="264" r:id="rId16"/>
    <p:sldId id="265" r:id="rId17"/>
    <p:sldId id="266" r:id="rId18"/>
    <p:sldId id="267" r:id="rId19"/>
    <p:sldId id="268" r:id="rId20"/>
    <p:sldId id="336" r:id="rId21"/>
    <p:sldId id="275" r:id="rId22"/>
    <p:sldId id="345" r:id="rId23"/>
    <p:sldId id="298" r:id="rId24"/>
    <p:sldId id="342" r:id="rId25"/>
    <p:sldId id="304" r:id="rId26"/>
    <p:sldId id="314" r:id="rId27"/>
    <p:sldId id="270" r:id="rId28"/>
    <p:sldId id="301" r:id="rId29"/>
    <p:sldId id="308" r:id="rId30"/>
    <p:sldId id="307" r:id="rId31"/>
    <p:sldId id="339" r:id="rId32"/>
    <p:sldId id="344" r:id="rId33"/>
    <p:sldId id="310" r:id="rId34"/>
    <p:sldId id="312" r:id="rId35"/>
    <p:sldId id="338" r:id="rId36"/>
    <p:sldId id="309" r:id="rId37"/>
    <p:sldId id="277" r:id="rId38"/>
    <p:sldId id="316" r:id="rId39"/>
    <p:sldId id="276" r:id="rId40"/>
    <p:sldId id="279" r:id="rId41"/>
    <p:sldId id="280" r:id="rId42"/>
    <p:sldId id="317" r:id="rId43"/>
    <p:sldId id="318" r:id="rId44"/>
    <p:sldId id="319" r:id="rId45"/>
    <p:sldId id="320" r:id="rId46"/>
    <p:sldId id="321" r:id="rId47"/>
    <p:sldId id="322" r:id="rId48"/>
    <p:sldId id="323" r:id="rId49"/>
    <p:sldId id="324" r:id="rId50"/>
    <p:sldId id="325" r:id="rId51"/>
    <p:sldId id="326" r:id="rId52"/>
    <p:sldId id="337" r:id="rId53"/>
    <p:sldId id="334" r:id="rId54"/>
    <p:sldId id="335" r:id="rId55"/>
    <p:sldId id="328" r:id="rId56"/>
    <p:sldId id="331" r:id="rId57"/>
    <p:sldId id="289" r:id="rId58"/>
    <p:sldId id="290" r:id="rId59"/>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C42826A-633B-4B09-A979-B0D06A043CC1}">
          <p14:sldIdLst>
            <p14:sldId id="256"/>
            <p14:sldId id="302"/>
            <p14:sldId id="291"/>
            <p14:sldId id="259"/>
            <p14:sldId id="260"/>
            <p14:sldId id="261"/>
            <p14:sldId id="262"/>
            <p14:sldId id="263"/>
            <p14:sldId id="299"/>
            <p14:sldId id="297"/>
            <p14:sldId id="300"/>
            <p14:sldId id="313"/>
            <p14:sldId id="341"/>
            <p14:sldId id="296"/>
            <p14:sldId id="264"/>
            <p14:sldId id="265"/>
            <p14:sldId id="266"/>
            <p14:sldId id="267"/>
            <p14:sldId id="268"/>
            <p14:sldId id="336"/>
            <p14:sldId id="275"/>
            <p14:sldId id="345"/>
            <p14:sldId id="298"/>
            <p14:sldId id="342"/>
            <p14:sldId id="304"/>
            <p14:sldId id="314"/>
            <p14:sldId id="270"/>
            <p14:sldId id="301"/>
            <p14:sldId id="308"/>
            <p14:sldId id="307"/>
            <p14:sldId id="339"/>
            <p14:sldId id="344"/>
            <p14:sldId id="310"/>
            <p14:sldId id="312"/>
            <p14:sldId id="338"/>
            <p14:sldId id="309"/>
            <p14:sldId id="277"/>
            <p14:sldId id="316"/>
            <p14:sldId id="276"/>
            <p14:sldId id="279"/>
            <p14:sldId id="280"/>
            <p14:sldId id="317"/>
            <p14:sldId id="318"/>
            <p14:sldId id="319"/>
            <p14:sldId id="320"/>
            <p14:sldId id="321"/>
            <p14:sldId id="322"/>
            <p14:sldId id="323"/>
            <p14:sldId id="324"/>
            <p14:sldId id="325"/>
            <p14:sldId id="326"/>
            <p14:sldId id="337"/>
            <p14:sldId id="334"/>
            <p14:sldId id="335"/>
            <p14:sldId id="328"/>
            <p14:sldId id="331"/>
            <p14:sldId id="289"/>
            <p14:sldId id="2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405" autoAdjust="0"/>
  </p:normalViewPr>
  <p:slideViewPr>
    <p:cSldViewPr snapToGrid="0" showGuides="1">
      <p:cViewPr varScale="1">
        <p:scale>
          <a:sx n="112" d="100"/>
          <a:sy n="112" d="100"/>
        </p:scale>
        <p:origin x="552"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ru-RU" b="1" i="1" dirty="0" smtClean="0"/>
              <a:t>Структура муниципального долга</a:t>
            </a:r>
            <a:endParaRPr lang="ru-RU" b="1" i="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055416182762459"/>
          <c:y val="0.16445145932157829"/>
          <c:w val="0.83891538535408727"/>
          <c:h val="0.42054248756697504"/>
        </c:manualLayout>
      </c:layout>
      <c:bar3DChart>
        <c:barDir val="col"/>
        <c:grouping val="clustered"/>
        <c:varyColors val="0"/>
        <c:ser>
          <c:idx val="0"/>
          <c:order val="0"/>
          <c:tx>
            <c:strRef>
              <c:f>Лист1!$B$1</c:f>
              <c:strCache>
                <c:ptCount val="1"/>
                <c:pt idx="0">
                  <c:v>2021</c:v>
                </c:pt>
              </c:strCache>
            </c:strRef>
          </c:tx>
          <c:spPr>
            <a:solidFill>
              <a:schemeClr val="accent1"/>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Лист1!$B$2:$B$4</c:f>
              <c:numCache>
                <c:formatCode>General</c:formatCode>
                <c:ptCount val="3"/>
                <c:pt idx="0">
                  <c:v>0</c:v>
                </c:pt>
                <c:pt idx="1">
                  <c:v>0</c:v>
                </c:pt>
                <c:pt idx="2">
                  <c:v>0</c:v>
                </c:pt>
              </c:numCache>
            </c:numRef>
          </c:val>
        </c:ser>
        <c:ser>
          <c:idx val="1"/>
          <c:order val="1"/>
          <c:tx>
            <c:strRef>
              <c:f>Лист1!$C$1</c:f>
              <c:strCache>
                <c:ptCount val="1"/>
                <c:pt idx="0">
                  <c:v>2022</c:v>
                </c:pt>
              </c:strCache>
            </c:strRef>
          </c:tx>
          <c:spPr>
            <a:solidFill>
              <a:schemeClr val="accent2"/>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Лист1!$C$2:$C$4</c:f>
              <c:numCache>
                <c:formatCode>General</c:formatCode>
                <c:ptCount val="3"/>
                <c:pt idx="0">
                  <c:v>0</c:v>
                </c:pt>
                <c:pt idx="1">
                  <c:v>0</c:v>
                </c:pt>
                <c:pt idx="2">
                  <c:v>0</c:v>
                </c:pt>
              </c:numCache>
            </c:numRef>
          </c:val>
        </c:ser>
        <c:ser>
          <c:idx val="2"/>
          <c:order val="2"/>
          <c:tx>
            <c:strRef>
              <c:f>Лист1!$D$1</c:f>
              <c:strCache>
                <c:ptCount val="1"/>
                <c:pt idx="0">
                  <c:v>2023</c:v>
                </c:pt>
              </c:strCache>
            </c:strRef>
          </c:tx>
          <c:spPr>
            <a:solidFill>
              <a:schemeClr val="accent3"/>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Лист1!$D$2:$D$4</c:f>
              <c:numCache>
                <c:formatCode>General</c:formatCode>
                <c:ptCount val="3"/>
                <c:pt idx="0">
                  <c:v>0</c:v>
                </c:pt>
              </c:numCache>
            </c:numRef>
          </c:val>
        </c:ser>
        <c:ser>
          <c:idx val="3"/>
          <c:order val="3"/>
          <c:tx>
            <c:strRef>
              <c:f>Лист1!$E$1</c:f>
              <c:strCache>
                <c:ptCount val="1"/>
                <c:pt idx="0">
                  <c:v>2024</c:v>
                </c:pt>
              </c:strCache>
            </c:strRef>
          </c:tx>
          <c:spPr>
            <a:solidFill>
              <a:schemeClr val="accent4"/>
            </a:solidFill>
            <a:ln>
              <a:noFill/>
            </a:ln>
            <a:effectLst/>
            <a:sp3d/>
          </c:spPr>
          <c:invertIfNegative val="0"/>
          <c:cat>
            <c:strRef>
              <c:f>Лист1!$A$2:$A$4</c:f>
              <c:strCache>
                <c:ptCount val="3"/>
                <c:pt idx="0">
                  <c:v>Кредиты</c:v>
                </c:pt>
                <c:pt idx="1">
                  <c:v>Муниципальные гарантии</c:v>
                </c:pt>
                <c:pt idx="2">
                  <c:v>Муниципальные ценные бумаги</c:v>
                </c:pt>
              </c:strCache>
            </c:strRef>
          </c:cat>
          <c:val>
            <c:numRef>
              <c:f>Лист1!$E$2:$E$4</c:f>
              <c:numCache>
                <c:formatCode>General</c:formatCode>
                <c:ptCount val="3"/>
                <c:pt idx="0">
                  <c:v>0</c:v>
                </c:pt>
                <c:pt idx="1">
                  <c:v>0</c:v>
                </c:pt>
                <c:pt idx="2">
                  <c:v>0</c:v>
                </c:pt>
              </c:numCache>
            </c:numRef>
          </c:val>
        </c:ser>
        <c:dLbls>
          <c:showLegendKey val="0"/>
          <c:showVal val="0"/>
          <c:showCatName val="0"/>
          <c:showSerName val="0"/>
          <c:showPercent val="0"/>
          <c:showBubbleSize val="0"/>
        </c:dLbls>
        <c:gapWidth val="219"/>
        <c:shape val="box"/>
        <c:axId val="699070536"/>
        <c:axId val="699076024"/>
        <c:axId val="0"/>
      </c:bar3DChart>
      <c:catAx>
        <c:axId val="699070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99076024"/>
        <c:crosses val="autoZero"/>
        <c:auto val="1"/>
        <c:lblAlgn val="ctr"/>
        <c:lblOffset val="100"/>
        <c:noMultiLvlLbl val="0"/>
      </c:catAx>
      <c:valAx>
        <c:axId val="699076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699070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dLbl>
              <c:idx val="0"/>
              <c:layout>
                <c:manualLayout>
                  <c:x val="-0.15802540037581683"/>
                  <c:y val="0.1926135088888368"/>
                </c:manualLayout>
              </c:layout>
              <c:dLblPos val="bestFit"/>
              <c:showLegendKey val="0"/>
              <c:showVal val="1"/>
              <c:showCatName val="0"/>
              <c:showSerName val="0"/>
              <c:showPercent val="1"/>
              <c:showBubbleSize val="0"/>
              <c:extLs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50549.7</c:v>
                </c:pt>
                <c:pt idx="1">
                  <c:v>3220.7</c:v>
                </c:pt>
                <c:pt idx="2">
                  <c:v>287854.8</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7948759738145268"/>
          <c:w val="1"/>
          <c:h val="0.67114738035407384"/>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0"/>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39458.199999999997</c:v>
                </c:pt>
                <c:pt idx="1">
                  <c:v>46450.3</c:v>
                </c:pt>
                <c:pt idx="2">
                  <c:v>55393.4</c:v>
                </c:pt>
                <c:pt idx="3">
                  <c:v>42474.1</c:v>
                </c:pt>
                <c:pt idx="4">
                  <c:v>41145.199999999997</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0"/>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2522656229585975E-2"/>
                  <c:y val="-1.87409185247175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2.08232428052416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102.7</c:v>
                </c:pt>
                <c:pt idx="1">
                  <c:v>169</c:v>
                </c:pt>
                <c:pt idx="2">
                  <c:v>224</c:v>
                </c:pt>
                <c:pt idx="3">
                  <c:v>224</c:v>
                </c:pt>
                <c:pt idx="4">
                  <c:v>224</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24145.1</c:v>
                </c:pt>
                <c:pt idx="1">
                  <c:v>48558.7</c:v>
                </c:pt>
                <c:pt idx="2">
                  <c:v>18390.3</c:v>
                </c:pt>
                <c:pt idx="3">
                  <c:v>18641.8</c:v>
                </c:pt>
                <c:pt idx="4">
                  <c:v>18631.7</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313.2</c:v>
                </c:pt>
                <c:pt idx="1">
                  <c:v>7070.8</c:v>
                </c:pt>
                <c:pt idx="2">
                  <c:v>715</c:v>
                </c:pt>
                <c:pt idx="3">
                  <c:v>715</c:v>
                </c:pt>
                <c:pt idx="4">
                  <c:v>715</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0</c:v>
                </c:pt>
                <c:pt idx="1">
                  <c:v>101.8</c:v>
                </c:pt>
                <c:pt idx="2">
                  <c:v>262.89999999999998</c:v>
                </c:pt>
                <c:pt idx="3">
                  <c:v>189.8</c:v>
                </c:pt>
                <c:pt idx="4">
                  <c:v>171.7</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136706.5</c:v>
                </c:pt>
                <c:pt idx="1">
                  <c:v>152865.29999999999</c:v>
                </c:pt>
                <c:pt idx="2">
                  <c:v>157331</c:v>
                </c:pt>
                <c:pt idx="3">
                  <c:v>133620.20000000001</c:v>
                </c:pt>
                <c:pt idx="4">
                  <c:v>137420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1"/>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8740918524717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42008.6</c:v>
                </c:pt>
                <c:pt idx="1">
                  <c:v>45576.1</c:v>
                </c:pt>
                <c:pt idx="2">
                  <c:v>49854.400000000001</c:v>
                </c:pt>
                <c:pt idx="3">
                  <c:v>42897.4</c:v>
                </c:pt>
                <c:pt idx="4">
                  <c:v>42897.4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17359</c:v>
                </c:pt>
                <c:pt idx="1">
                  <c:v>16787.8</c:v>
                </c:pt>
                <c:pt idx="2">
                  <c:v>23930.1</c:v>
                </c:pt>
                <c:pt idx="3">
                  <c:v>23930.1</c:v>
                </c:pt>
                <c:pt idx="4">
                  <c:v>23930.1</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0"/>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850</c:v>
                </c:pt>
                <c:pt idx="1">
                  <c:v>41203.800000000003</c:v>
                </c:pt>
                <c:pt idx="2">
                  <c:v>530.9</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0"/>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306640573964938E-3"/>
                  <c:y val="-6.502049367809627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4.581113417153178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27112.5</c:v>
                </c:pt>
                <c:pt idx="1">
                  <c:v>28086.2</c:v>
                </c:pt>
                <c:pt idx="2">
                  <c:v>34993.199999999997</c:v>
                </c:pt>
                <c:pt idx="3">
                  <c:v>21412.300000000003</c:v>
                </c:pt>
                <c:pt idx="4">
                  <c:v>25709.5</c:v>
                </c:pt>
              </c:numCache>
            </c:numRef>
          </c:val>
        </c:ser>
        <c:dLbls>
          <c:showLegendKey val="0"/>
          <c:showVal val="0"/>
          <c:showCatName val="0"/>
          <c:showSerName val="0"/>
          <c:showPercent val="0"/>
          <c:showBubbleSize val="0"/>
        </c:dLbls>
        <c:gapWidth val="80"/>
        <c:overlap val="25"/>
        <c:axId val="507976968"/>
        <c:axId val="507984808"/>
      </c:barChart>
      <c:catAx>
        <c:axId val="50797696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1" u="none" strike="noStrike" kern="1200" cap="none" spc="20" normalizeH="0" baseline="0">
                <a:solidFill>
                  <a:schemeClr val="tx1">
                    <a:lumMod val="65000"/>
                    <a:lumOff val="35000"/>
                  </a:schemeClr>
                </a:solidFill>
                <a:latin typeface="+mn-lt"/>
                <a:ea typeface="+mn-ea"/>
                <a:cs typeface="+mn-cs"/>
              </a:defRPr>
            </a:pPr>
            <a:endParaRPr lang="ru-RU"/>
          </a:p>
        </c:txPr>
        <c:crossAx val="507984808"/>
        <c:crosses val="autoZero"/>
        <c:auto val="1"/>
        <c:lblAlgn val="ctr"/>
        <c:lblOffset val="100"/>
        <c:noMultiLvlLbl val="0"/>
      </c:catAx>
      <c:valAx>
        <c:axId val="507984808"/>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507976968"/>
        <c:crosses val="autoZero"/>
        <c:crossBetween val="between"/>
      </c:valAx>
      <c:spPr>
        <a:noFill/>
        <a:ln>
          <a:noFill/>
        </a:ln>
        <a:effectLst/>
      </c:spPr>
    </c:plotArea>
    <c:legend>
      <c:legendPos val="t"/>
      <c:layout>
        <c:manualLayout>
          <c:xMode val="edge"/>
          <c:yMode val="edge"/>
          <c:x val="8.7584640912833213E-4"/>
          <c:y val="0"/>
          <c:w val="0.79058092470777597"/>
          <c:h val="0.28220576839897465"/>
        </c:manualLayout>
      </c:layout>
      <c:overlay val="0"/>
      <c:spPr>
        <a:noFill/>
        <a:ln>
          <a:noFill/>
        </a:ln>
        <a:effectLst/>
      </c:spPr>
      <c:txPr>
        <a:bodyPr rot="0" spcFirstLastPara="1" vertOverflow="ellipsis" vert="horz" wrap="square" anchor="ctr" anchorCtr="1"/>
        <a:lstStyle/>
        <a:p>
          <a:pPr algn="just">
            <a:defRPr sz="1250" b="1" i="1"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dirty="0" smtClean="0"/>
                      <a:t>96,4%</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3,6 </a:t>
                    </a:r>
                    <a:r>
                      <a:rPr lang="en-US" dirty="0">
                        <a:latin typeface="Times New Roman" pitchFamily="18" charset="0"/>
                        <a:cs typeface="Times New Roman" pitchFamily="18" charset="0"/>
                      </a:rPr>
                      <a:t>%</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96.4</c:v>
                </c:pt>
                <c:pt idx="1">
                  <c:v>3.6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95.2</c:v>
                </c:pt>
                <c:pt idx="1">
                  <c:v>4.8</c:v>
                </c:pt>
              </c:numCache>
            </c:numRef>
          </c:val>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94.3</c:v>
                </c:pt>
                <c:pt idx="1">
                  <c:v>5.7</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8661968454461754"/>
          <c:y val="0.14718588712767045"/>
          <c:w val="0.58479633156502986"/>
          <c:h val="0.83288543868338594"/>
        </c:manualLayout>
      </c:layout>
      <c:pie3DChart>
        <c:varyColors val="1"/>
        <c:ser>
          <c:idx val="0"/>
          <c:order val="0"/>
          <c:tx>
            <c:strRef>
              <c:f>Лист1!$B$1</c:f>
              <c:strCache>
                <c:ptCount val="1"/>
                <c:pt idx="0">
                  <c:v>2024</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explosion val="13"/>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#,##0.00</c:formatCode>
                <c:ptCount val="10"/>
                <c:pt idx="0">
                  <c:v>55393.4</c:v>
                </c:pt>
                <c:pt idx="1">
                  <c:v>224</c:v>
                </c:pt>
                <c:pt idx="2">
                  <c:v>18390.3</c:v>
                </c:pt>
                <c:pt idx="3">
                  <c:v>715</c:v>
                </c:pt>
                <c:pt idx="4">
                  <c:v>262.89999999999998</c:v>
                </c:pt>
                <c:pt idx="5">
                  <c:v>157331</c:v>
                </c:pt>
                <c:pt idx="6">
                  <c:v>49854.400000000001</c:v>
                </c:pt>
                <c:pt idx="7">
                  <c:v>23930.1</c:v>
                </c:pt>
                <c:pt idx="8">
                  <c:v>530.9</c:v>
                </c:pt>
                <c:pt idx="9">
                  <c:v>34993.199999999997</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42474.1</c:v>
                </c:pt>
                <c:pt idx="1">
                  <c:v>224</c:v>
                </c:pt>
                <c:pt idx="2">
                  <c:v>18641.8</c:v>
                </c:pt>
                <c:pt idx="3">
                  <c:v>715</c:v>
                </c:pt>
                <c:pt idx="4">
                  <c:v>189.8</c:v>
                </c:pt>
                <c:pt idx="5">
                  <c:v>133620.20000000001</c:v>
                </c:pt>
                <c:pt idx="6">
                  <c:v>42897.4</c:v>
                </c:pt>
                <c:pt idx="7">
                  <c:v>23930.1</c:v>
                </c:pt>
                <c:pt idx="8">
                  <c:v>350</c:v>
                </c:pt>
                <c:pt idx="9">
                  <c:v>21412.300000000003</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explosion val="6"/>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5.917191910159658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41145.199999999997</c:v>
                </c:pt>
                <c:pt idx="1">
                  <c:v>224</c:v>
                </c:pt>
                <c:pt idx="2">
                  <c:v>18631.7</c:v>
                </c:pt>
                <c:pt idx="3">
                  <c:v>715</c:v>
                </c:pt>
                <c:pt idx="4">
                  <c:v>171.7</c:v>
                </c:pt>
                <c:pt idx="5">
                  <c:v>137420</c:v>
                </c:pt>
                <c:pt idx="6">
                  <c:v>42897.4</c:v>
                </c:pt>
                <c:pt idx="7">
                  <c:v>23930.1</c:v>
                </c:pt>
                <c:pt idx="8">
                  <c:v>350</c:v>
                </c:pt>
                <c:pt idx="9">
                  <c:v>25709.5</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ru-RU"/>
              <a:t>Численность трудоспособного населения</a:t>
            </a: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Столбец1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6970</c:v>
                </c:pt>
                <c:pt idx="1">
                  <c:v>6699</c:v>
                </c:pt>
                <c:pt idx="2">
                  <c:v>6524</c:v>
                </c:pt>
                <c:pt idx="3">
                  <c:v>6450</c:v>
                </c:pt>
              </c:numCache>
            </c:numRef>
          </c:val>
        </c:ser>
        <c:dLbls>
          <c:dLblPos val="outEnd"/>
          <c:showLegendKey val="0"/>
          <c:showVal val="1"/>
          <c:showCatName val="0"/>
          <c:showSerName val="0"/>
          <c:showPercent val="0"/>
          <c:showBubbleSize val="0"/>
        </c:dLbls>
        <c:gapWidth val="444"/>
        <c:overlap val="-90"/>
        <c:axId val="747654800"/>
        <c:axId val="747648528"/>
      </c:barChart>
      <c:catAx>
        <c:axId val="747654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ru-RU"/>
          </a:p>
        </c:txPr>
        <c:crossAx val="747648528"/>
        <c:crosses val="autoZero"/>
        <c:auto val="1"/>
        <c:lblAlgn val="ctr"/>
        <c:lblOffset val="100"/>
        <c:noMultiLvlLbl val="0"/>
      </c:catAx>
      <c:valAx>
        <c:axId val="747648528"/>
        <c:scaling>
          <c:orientation val="minMax"/>
        </c:scaling>
        <c:delete val="1"/>
        <c:axPos val="l"/>
        <c:numFmt formatCode="General" sourceLinked="1"/>
        <c:majorTickMark val="none"/>
        <c:minorTickMark val="none"/>
        <c:tickLblPos val="nextTo"/>
        <c:crossAx val="747654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Лист1!$B$2:$B$7</c:f>
              <c:numCache>
                <c:formatCode>General</c:formatCode>
                <c:ptCount val="6"/>
                <c:pt idx="0">
                  <c:v>24234.6</c:v>
                </c:pt>
                <c:pt idx="1">
                  <c:v>39651.699999999997</c:v>
                </c:pt>
                <c:pt idx="2">
                  <c:v>46983.6</c:v>
                </c:pt>
                <c:pt idx="3">
                  <c:v>50549.7</c:v>
                </c:pt>
                <c:pt idx="4">
                  <c:v>53252.3</c:v>
                </c:pt>
                <c:pt idx="5">
                  <c:v>55528.800000000003</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Лист1!$A$2:$A$7</c:f>
              <c:numCache>
                <c:formatCode>General</c:formatCode>
                <c:ptCount val="6"/>
                <c:pt idx="0">
                  <c:v>2021</c:v>
                </c:pt>
                <c:pt idx="1">
                  <c:v>2022</c:v>
                </c:pt>
                <c:pt idx="2">
                  <c:v>2023</c:v>
                </c:pt>
                <c:pt idx="3">
                  <c:v>2024</c:v>
                </c:pt>
                <c:pt idx="4">
                  <c:v>2025</c:v>
                </c:pt>
                <c:pt idx="5">
                  <c:v>2026</c:v>
                </c:pt>
              </c:numCache>
            </c:numRef>
          </c:cat>
          <c:val>
            <c:numRef>
              <c:f>Лист1!$C$2:$C$7</c:f>
              <c:numCache>
                <c:formatCode>General</c:formatCode>
                <c:ptCount val="6"/>
                <c:pt idx="0">
                  <c:v>7655.1</c:v>
                </c:pt>
                <c:pt idx="1">
                  <c:v>9165.4</c:v>
                </c:pt>
                <c:pt idx="2">
                  <c:v>3817.2</c:v>
                </c:pt>
                <c:pt idx="3">
                  <c:v>3220.7</c:v>
                </c:pt>
                <c:pt idx="4">
                  <c:v>2948.9</c:v>
                </c:pt>
                <c:pt idx="5">
                  <c:v>3041.3</c:v>
                </c:pt>
              </c:numCache>
            </c:numRef>
          </c:val>
        </c:ser>
        <c:dLbls>
          <c:showLegendKey val="0"/>
          <c:showVal val="0"/>
          <c:showCatName val="0"/>
          <c:showSerName val="0"/>
          <c:showPercent val="0"/>
          <c:showBubbleSize val="0"/>
        </c:dLbls>
        <c:gapWidth val="219"/>
        <c:axId val="747652448"/>
        <c:axId val="747650488"/>
      </c:barChart>
      <c:catAx>
        <c:axId val="747652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47650488"/>
        <c:crosses val="autoZero"/>
        <c:auto val="1"/>
        <c:lblAlgn val="ctr"/>
        <c:lblOffset val="100"/>
        <c:noMultiLvlLbl val="0"/>
      </c:catAx>
      <c:valAx>
        <c:axId val="747650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747652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2024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3.6458650929696301E-2"/>
                  <c:y val="-0.18890068134897134"/>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25411.9</c:v>
                </c:pt>
                <c:pt idx="1">
                  <c:v>17009.3</c:v>
                </c:pt>
                <c:pt idx="2">
                  <c:v>2628.5</c:v>
                </c:pt>
                <c:pt idx="3">
                  <c:v>4910</c:v>
                </c:pt>
                <c:pt idx="4">
                  <c:v>590</c:v>
                </c:pt>
                <c:pt idx="5">
                  <c:v>2890</c:v>
                </c:pt>
                <c:pt idx="6">
                  <c:v>11.9</c:v>
                </c:pt>
                <c:pt idx="7">
                  <c:v>0</c:v>
                </c:pt>
                <c:pt idx="8">
                  <c:v>0</c:v>
                </c:pt>
                <c:pt idx="9">
                  <c:v>318.8</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3.5853100530964656E-3"/>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16238013051755174"/>
          <c:w val="0.98625830279373583"/>
          <c:h val="0.78117436167139498"/>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0360010360010361E-3"/>
                  <c:y val="-1.026392397093361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21830.3</c:v>
                </c:pt>
                <c:pt idx="1">
                  <c:v>20688.8</c:v>
                </c:pt>
                <c:pt idx="2">
                  <c:v>25411.9</c:v>
                </c:pt>
                <c:pt idx="3">
                  <c:v>27300.2</c:v>
                </c:pt>
                <c:pt idx="4">
                  <c:v>29220.799999999999</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0"/>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5.7804016266546866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0</c:v>
                </c:pt>
                <c:pt idx="1">
                  <c:v>14550</c:v>
                </c:pt>
                <c:pt idx="2">
                  <c:v>17009.3</c:v>
                </c:pt>
                <c:pt idx="3">
                  <c:v>17470.8</c:v>
                </c:pt>
                <c:pt idx="4">
                  <c:v>17460.7</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440041440041443E-3"/>
                  <c:y val="-2.3031681246805578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3162.1</c:v>
                </c:pt>
                <c:pt idx="1">
                  <c:v>3081.1</c:v>
                </c:pt>
                <c:pt idx="2">
                  <c:v>2628.5</c:v>
                </c:pt>
                <c:pt idx="3">
                  <c:v>2758.1</c:v>
                </c:pt>
                <c:pt idx="4">
                  <c:v>2895.2</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8.2880082880082886E-3"/>
                  <c:y val="-6.66406915504331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4895</c:v>
                </c:pt>
                <c:pt idx="1">
                  <c:v>4188.7</c:v>
                </c:pt>
                <c:pt idx="2">
                  <c:v>4910</c:v>
                </c:pt>
                <c:pt idx="3">
                  <c:v>5109.6000000000004</c:v>
                </c:pt>
                <c:pt idx="4">
                  <c:v>5313.9</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3714268783194336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598.9</c:v>
                </c:pt>
                <c:pt idx="1">
                  <c:v>657.8</c:v>
                </c:pt>
                <c:pt idx="2">
                  <c:v>590</c:v>
                </c:pt>
                <c:pt idx="3">
                  <c:v>613.6</c:v>
                </c:pt>
                <c:pt idx="4">
                  <c:v>638.20000000000005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554001554001554E-2"/>
                  <c:y val="-2.5737290834882704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Лист1!$G$2:$G$6</c:f>
              <c:numCache>
                <c:formatCode>#,##0.00</c:formatCode>
                <c:ptCount val="5"/>
                <c:pt idx="0">
                  <c:v>3292.2</c:v>
                </c:pt>
                <c:pt idx="1">
                  <c:v>2414.6999999999998</c:v>
                </c:pt>
                <c:pt idx="2">
                  <c:v>2890</c:v>
                </c:pt>
                <c:pt idx="3">
                  <c:v>2688.8</c:v>
                </c:pt>
                <c:pt idx="4">
                  <c:v>2797.3</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9684019684019685E-2"/>
                  <c:y val="-4.1166658024755512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Лист1!$H$2:$H$6</c:f>
              <c:numCache>
                <c:formatCode>#,##0.00</c:formatCode>
                <c:ptCount val="5"/>
                <c:pt idx="0">
                  <c:v>17.100000000000001</c:v>
                </c:pt>
                <c:pt idx="1">
                  <c:v>10.6</c:v>
                </c:pt>
                <c:pt idx="2">
                  <c:v>11.9</c:v>
                </c:pt>
                <c:pt idx="3">
                  <c:v>12.8</c:v>
                </c:pt>
                <c:pt idx="4">
                  <c:v>13.4</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8016058016057866E-2"/>
                  <c:y val="-5.456255879586090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Лист1!$I$2:$I$6</c:f>
              <c:numCache>
                <c:formatCode>#,##0.00</c:formatCode>
                <c:ptCount val="5"/>
                <c:pt idx="0">
                  <c:v>3014.8</c:v>
                </c:pt>
                <c:pt idx="1">
                  <c:v>213</c:v>
                </c:pt>
                <c:pt idx="2">
                  <c:v>0</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Лист1!$J$2:$J$6</c:f>
              <c:numCache>
                <c:formatCode>#,##0.00</c:formatCode>
                <c:ptCount val="5"/>
                <c:pt idx="0">
                  <c:v>2411.6</c:v>
                </c:pt>
                <c:pt idx="1">
                  <c:v>1065.7</c:v>
                </c:pt>
                <c:pt idx="2">
                  <c:v>0</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Лист1!$K$2:$K$6</c:f>
              <c:numCache>
                <c:formatCode>#,##0.00</c:formatCode>
                <c:ptCount val="5"/>
                <c:pt idx="0">
                  <c:v>387.7</c:v>
                </c:pt>
                <c:pt idx="1">
                  <c:v>113.2</c:v>
                </c:pt>
                <c:pt idx="2">
                  <c:v>117.4</c:v>
                </c:pt>
                <c:pt idx="3">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Лист1!$L$2:$L$6</c:f>
              <c:numCache>
                <c:formatCode>#,##0.00</c:formatCode>
                <c:ptCount val="5"/>
                <c:pt idx="0">
                  <c:v>42</c:v>
                </c:pt>
                <c:pt idx="1">
                  <c:v>0</c:v>
                </c:pt>
                <c:pt idx="2">
                  <c:v>0</c:v>
                </c:pt>
                <c:pt idx="3">
                  <c:v>0</c:v>
                </c:pt>
              </c:numCache>
            </c:numRef>
          </c:val>
        </c:ser>
        <c:dLbls>
          <c:dLblPos val="ctr"/>
          <c:showLegendKey val="0"/>
          <c:showVal val="1"/>
          <c:showCatName val="0"/>
          <c:showSerName val="0"/>
          <c:showPercent val="0"/>
          <c:showBubbleSize val="0"/>
        </c:dLbls>
        <c:gapWidth val="355"/>
        <c:overlap val="-70"/>
        <c:axId val="747654408"/>
        <c:axId val="747651664"/>
      </c:barChart>
      <c:valAx>
        <c:axId val="747651664"/>
        <c:scaling>
          <c:orientation val="minMax"/>
        </c:scaling>
        <c:delete val="1"/>
        <c:axPos val="l"/>
        <c:numFmt formatCode="#,##0.00" sourceLinked="1"/>
        <c:majorTickMark val="none"/>
        <c:minorTickMark val="none"/>
        <c:tickLblPos val="nextTo"/>
        <c:crossAx val="747654408"/>
        <c:crosses val="autoZero"/>
        <c:crossBetween val="between"/>
      </c:valAx>
      <c:catAx>
        <c:axId val="747654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747651664"/>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06568568404277E-2"/>
          <c:y val="6.0772041651049576E-3"/>
          <c:w val="0.96798937670743135"/>
          <c:h val="0.82625888586356611"/>
        </c:manualLayout>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Лист1!$B$2:$B$6</c:f>
              <c:numCache>
                <c:formatCode>#,##0.00</c:formatCode>
                <c:ptCount val="5"/>
                <c:pt idx="0">
                  <c:v>133606.70000000001</c:v>
                </c:pt>
                <c:pt idx="1">
                  <c:v>143699</c:v>
                </c:pt>
                <c:pt idx="2">
                  <c:v>172443</c:v>
                </c:pt>
                <c:pt idx="3">
                  <c:v>108059</c:v>
                </c:pt>
                <c:pt idx="4">
                  <c:v>108642</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dLbls>
            <c:dLbl>
              <c:idx val="3"/>
              <c:layout>
                <c:manualLayout>
                  <c:x val="1.8768977618406964E-2"/>
                  <c:y val="-8.8888919996122483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Лист1!$C$2:$C$6</c:f>
              <c:numCache>
                <c:formatCode>#,##0.00</c:formatCode>
                <c:ptCount val="5"/>
                <c:pt idx="0">
                  <c:v>92444</c:v>
                </c:pt>
                <c:pt idx="1">
                  <c:v>84516.4</c:v>
                </c:pt>
                <c:pt idx="2">
                  <c:v>114607.5</c:v>
                </c:pt>
                <c:pt idx="3">
                  <c:v>119390.2</c:v>
                </c:pt>
                <c:pt idx="4">
                  <c:v>123178.2</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Лист1!$D$2:$D$6</c:f>
              <c:numCache>
                <c:formatCode>#,##0.00</c:formatCode>
                <c:ptCount val="5"/>
                <c:pt idx="0">
                  <c:v>28353.9</c:v>
                </c:pt>
                <c:pt idx="1">
                  <c:v>102421.8</c:v>
                </c:pt>
                <c:pt idx="2">
                  <c:v>0</c:v>
                </c:pt>
                <c:pt idx="3">
                  <c:v>0</c:v>
                </c:pt>
                <c:pt idx="4">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dLbls>
            <c:dLbl>
              <c:idx val="0"/>
              <c:layout>
                <c:manualLayout>
                  <c:x val="2.2081150139302498E-3"/>
                  <c:y val="-2.666667599883682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121725208952939E-3"/>
                  <c:y val="-5.7777797997479612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6243450417907499E-3"/>
                  <c:y val="-9.33333659959286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202875348256252E-3"/>
                  <c:y val="-6.666668999709193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Лист1!$E$2:$E$6</c:f>
              <c:numCache>
                <c:formatCode>#,##0.00</c:formatCode>
                <c:ptCount val="5"/>
                <c:pt idx="0">
                  <c:v>375</c:v>
                </c:pt>
                <c:pt idx="1">
                  <c:v>1234.3</c:v>
                </c:pt>
                <c:pt idx="2">
                  <c:v>804.3</c:v>
                </c:pt>
                <c:pt idx="3">
                  <c:v>804.3</c:v>
                </c:pt>
                <c:pt idx="4">
                  <c:v>804.3</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dLbls>
            <c:dLbl>
              <c:idx val="0"/>
              <c:layout>
                <c:manualLayout>
                  <c:x val="2.0977092632337376E-2"/>
                  <c:y val="-2.666667599883674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3185207646267542E-2"/>
                  <c:y val="4.4444459998061242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8768977618407207E-2"/>
                  <c:y val="4.444445999806124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2022</c:v>
                </c:pt>
                <c:pt idx="1">
                  <c:v>2023</c:v>
                </c:pt>
                <c:pt idx="2">
                  <c:v>2024</c:v>
                </c:pt>
                <c:pt idx="3">
                  <c:v>2025</c:v>
                </c:pt>
                <c:pt idx="4">
                  <c:v>2026</c:v>
                </c:pt>
              </c:numCache>
            </c:numRef>
          </c:cat>
          <c:val>
            <c:numRef>
              <c:f>Лист1!$F$2:$F$6</c:f>
              <c:numCache>
                <c:formatCode>#,##0.00</c:formatCode>
                <c:ptCount val="5"/>
                <c:pt idx="0">
                  <c:v>790</c:v>
                </c:pt>
                <c:pt idx="1">
                  <c:v>100</c:v>
                </c:pt>
                <c:pt idx="2">
                  <c:v>100</c:v>
                </c:pt>
                <c:pt idx="3">
                  <c:v>0</c:v>
                </c:pt>
              </c:numCache>
            </c:numRef>
          </c:val>
        </c:ser>
        <c:dLbls>
          <c:showLegendKey val="0"/>
          <c:showVal val="0"/>
          <c:showCatName val="0"/>
          <c:showSerName val="0"/>
          <c:showPercent val="0"/>
          <c:showBubbleSize val="0"/>
        </c:dLbls>
        <c:gapWidth val="219"/>
        <c:overlap val="-27"/>
        <c:axId val="747655192"/>
        <c:axId val="747652840"/>
      </c:barChart>
      <c:catAx>
        <c:axId val="7476551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1" u="none" strike="noStrike" kern="1200" baseline="0">
                <a:solidFill>
                  <a:schemeClr val="tx1">
                    <a:lumMod val="65000"/>
                    <a:lumOff val="35000"/>
                  </a:schemeClr>
                </a:solidFill>
                <a:latin typeface="+mn-lt"/>
                <a:ea typeface="+mn-ea"/>
                <a:cs typeface="+mn-cs"/>
              </a:defRPr>
            </a:pPr>
            <a:endParaRPr lang="ru-RU"/>
          </a:p>
        </c:txPr>
        <c:crossAx val="747652840"/>
        <c:crosses val="autoZero"/>
        <c:auto val="1"/>
        <c:lblAlgn val="ctr"/>
        <c:lblOffset val="100"/>
        <c:noMultiLvlLbl val="0"/>
      </c:catAx>
      <c:valAx>
        <c:axId val="747652840"/>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747655192"/>
        <c:crosses val="autoZero"/>
        <c:crossBetween val="between"/>
      </c:valAx>
      <c:spPr>
        <a:noFill/>
        <a:ln>
          <a:solidFill>
            <a:schemeClr val="bg1"/>
          </a:solidFill>
        </a:ln>
        <a:effectLst/>
      </c:spPr>
    </c:plotArea>
    <c:legend>
      <c:legendPos val="b"/>
      <c:layout>
        <c:manualLayout>
          <c:xMode val="edge"/>
          <c:yMode val="edge"/>
          <c:x val="5.2208093088557138E-2"/>
          <c:y val="0.92286096313432509"/>
          <c:w val="0.89999995653317277"/>
          <c:h val="7.354514647933159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solidFill>
        <a:schemeClr val="bg1"/>
      </a:solid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ru-RU" dirty="0" smtClean="0"/>
              <a:t>2024 </a:t>
            </a:r>
            <a:r>
              <a:rPr lang="ru-RU" dirty="0"/>
              <a:t>год</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2025 год</a:t>
            </a:r>
          </a:p>
        </c:rich>
      </c:tx>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            НАЛОГОВЫЕ ДОХОДЫ</c:v>
                </c:pt>
                <c:pt idx="1">
                  <c:v>НЕНАЛОГОВЫЕ ДОХОДЫ</c:v>
                </c:pt>
                <c:pt idx="2">
                  <c:v>БЕЗВОЗМЕЗДНЫЕ ПОСТУПЛЕНИЯ</c:v>
                </c:pt>
              </c:strCache>
            </c:strRef>
          </c:cat>
          <c:val>
            <c:numRef>
              <c:f>Лист1!$B$2:$B$6</c:f>
              <c:numCache>
                <c:formatCode>#,##0.00</c:formatCode>
                <c:ptCount val="5"/>
                <c:pt idx="0">
                  <c:v>53252.3</c:v>
                </c:pt>
                <c:pt idx="1">
                  <c:v>2948.9</c:v>
                </c:pt>
                <c:pt idx="2">
                  <c:v>228253.5</c:v>
                </c:pt>
              </c:numCache>
            </c:numRef>
          </c:val>
        </c:ser>
        <c:dLbls>
          <c:dLblPos val="ctr"/>
          <c:showLegendKey val="0"/>
          <c:showVal val="0"/>
          <c:showCatName val="0"/>
          <c:showSerName val="0"/>
          <c:showPercent val="1"/>
          <c:showBubbleSize val="0"/>
          <c:showLeaderLines val="1"/>
        </c:dLbls>
        <c:firstSliceAng val="0"/>
      </c:pieChart>
      <c:spPr>
        <a:noFill/>
        <a:ln>
          <a:solidFill>
            <a:schemeClr val="bg1"/>
          </a:solidFill>
        </a:ln>
        <a:effectLst/>
      </c:spPr>
    </c:plotArea>
    <c:plotVisOnly val="1"/>
    <c:dispBlanksAs val="gap"/>
    <c:showDLblsOverMax val="0"/>
  </c:chart>
  <c:spPr>
    <a:noFill/>
    <a:ln w="9525" cap="flat" cmpd="sng" algn="ctr">
      <a:solidFill>
        <a:schemeClr val="bg1"/>
      </a:solidFill>
      <a:round/>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ru-RU"/>
              <a:t>2026 год</a:t>
            </a:r>
          </a:p>
        </c:rich>
      </c:tx>
      <c:layout>
        <c:manualLayout>
          <c:xMode val="edge"/>
          <c:yMode val="edge"/>
          <c:x val="0.37659882720926946"/>
          <c:y val="0.80954491437755949"/>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ru-RU"/>
        </a:p>
      </c:txPr>
    </c:title>
    <c:autoTitleDeleted val="0"/>
    <c:plotArea>
      <c:layout>
        <c:manualLayout>
          <c:layoutTarget val="inner"/>
          <c:xMode val="edge"/>
          <c:yMode val="edge"/>
          <c:x val="0.47834398768600439"/>
          <c:y val="0"/>
          <c:w val="0.26879036670686512"/>
          <c:h val="1"/>
        </c:manualLayout>
      </c:layout>
      <c:pieChart>
        <c:varyColors val="1"/>
        <c:ser>
          <c:idx val="0"/>
          <c:order val="0"/>
          <c:tx>
            <c:strRef>
              <c:f>Лист1!$B$1</c:f>
              <c:strCache>
                <c:ptCount val="1"/>
                <c:pt idx="0">
                  <c:v>2025 год</c:v>
                </c:pt>
              </c:strCache>
            </c:strRef>
          </c:tx>
          <c:dPt>
            <c:idx val="0"/>
            <c:bubble3D val="0"/>
            <c:spPr>
              <a:solidFill>
                <a:schemeClr val="accent2"/>
              </a:solidFill>
              <a:ln>
                <a:noFill/>
              </a:ln>
              <a:effectLst>
                <a:outerShdw blurRad="254000" sx="102000" sy="102000" algn="ctr" rotWithShape="0">
                  <a:prstClr val="black">
                    <a:alpha val="20000"/>
                  </a:prstClr>
                </a:outerShdw>
              </a:effectLst>
            </c:spPr>
          </c:dPt>
          <c:dPt>
            <c:idx val="1"/>
            <c:bubble3D val="0"/>
            <c:spPr>
              <a:solidFill>
                <a:schemeClr val="accent4"/>
              </a:solidFill>
              <a:ln>
                <a:noFill/>
              </a:ln>
              <a:effectLst>
                <a:outerShdw blurRad="254000" sx="102000" sy="102000" algn="ctr" rotWithShape="0">
                  <a:prstClr val="black">
                    <a:alpha val="20000"/>
                  </a:prstClr>
                </a:outerShdw>
              </a:effectLst>
            </c:spPr>
          </c:dPt>
          <c:dPt>
            <c:idx val="2"/>
            <c:bubble3D val="0"/>
            <c:spPr>
              <a:solidFill>
                <a:schemeClr val="accent6"/>
              </a:solidFill>
              <a:ln>
                <a:noFill/>
              </a:ln>
              <a:effectLst>
                <a:outerShdw blurRad="254000" sx="102000" sy="102000" algn="ctr" rotWithShape="0">
                  <a:prstClr val="black">
                    <a:alpha val="20000"/>
                  </a:prstClr>
                </a:outerShdw>
              </a:effectLst>
            </c:spPr>
          </c:dPt>
          <c:dPt>
            <c:idx val="3"/>
            <c:bubble3D val="0"/>
            <c:spPr>
              <a:solidFill>
                <a:schemeClr val="accent2">
                  <a:lumMod val="60000"/>
                </a:schemeClr>
              </a:solidFill>
              <a:ln>
                <a:noFill/>
              </a:ln>
              <a:effectLst>
                <a:outerShdw blurRad="254000" sx="102000" sy="102000" algn="ctr" rotWithShape="0">
                  <a:prstClr val="black">
                    <a:alpha val="20000"/>
                  </a:prstClr>
                </a:outerShdw>
              </a:effectLst>
            </c:spPr>
          </c:dPt>
          <c:dPt>
            <c:idx val="4"/>
            <c:bubble3D val="0"/>
            <c:spPr>
              <a:solidFill>
                <a:schemeClr val="accent4">
                  <a:lumMod val="60000"/>
                </a:schemeClr>
              </a:solidFill>
              <a:ln>
                <a:noFill/>
              </a:ln>
              <a:effectLst>
                <a:outerShdw blurRad="254000" sx="102000" sy="102000" algn="ctr" rotWithShape="0">
                  <a:prstClr val="black">
                    <a:alpha val="20000"/>
                  </a:prstClr>
                </a:outerShdw>
              </a:effectLst>
            </c:spPr>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ru-RU"/>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Лист1!$A$2:$A$6</c:f>
              <c:strCache>
                <c:ptCount val="3"/>
                <c:pt idx="0">
                  <c:v>НАЛОГОВЫЕ ДОХОДЫ</c:v>
                </c:pt>
                <c:pt idx="1">
                  <c:v>НЕНАЛОГОВЫЕ ДОХОДЫ</c:v>
                </c:pt>
                <c:pt idx="2">
                  <c:v>БЕЗВОЗМЕЗДНЫЕ ПОСТУПЛЕНИЯ</c:v>
                </c:pt>
              </c:strCache>
            </c:strRef>
          </c:cat>
          <c:val>
            <c:numRef>
              <c:f>Лист1!$B$2:$B$6</c:f>
              <c:numCache>
                <c:formatCode>#,##0.00</c:formatCode>
                <c:ptCount val="5"/>
                <c:pt idx="0">
                  <c:v>55528.800000000003</c:v>
                </c:pt>
                <c:pt idx="1">
                  <c:v>3041.3</c:v>
                </c:pt>
                <c:pt idx="2">
                  <c:v>232624.5</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legendEntry>
        <c:idx val="4"/>
        <c:delete val="1"/>
      </c:legendEntry>
      <c:layout>
        <c:manualLayout>
          <c:xMode val="edge"/>
          <c:yMode val="edge"/>
          <c:x val="1.3566093323149682E-2"/>
          <c:y val="0.17486470542973659"/>
          <c:w val="0.25423642164463417"/>
          <c:h val="0.706425915001667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ru-RU"/>
        </a:p>
      </c:txPr>
    </c:legend>
    <c:plotVisOnly val="1"/>
    <c:dispBlanksAs val="gap"/>
    <c:showDLblsOverMax val="0"/>
  </c:chart>
  <c:spPr>
    <a:noFill/>
    <a:ln w="9525" cap="flat" cmpd="sng" algn="ctr">
      <a:no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6.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7.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2026</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26E077D9-1419-4192-A32E-A859095A0ED8}" type="datetimeFigureOut">
              <a:rPr lang="ru-RU" smtClean="0"/>
              <a:t>23.12.2024</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13</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20</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21</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27</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7D2A74-CA04-4453-AFE6-A53FACB5392C}"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55308F-F7B6-40DC-B41D-CBD610C90340}"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CFDBAF-05F2-468C-BD2E-C7B63EF8391A}"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35C38-1110-4217-B061-E12A32CD8ADA}" type="datetime1">
              <a:rPr lang="ru-RU" smtClean="0"/>
              <a:t>23.12.2024</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B95CC95-B00F-48E0-9E34-A244B2E2D50D}" type="datetime1">
              <a:rPr lang="ru-RU" smtClean="0"/>
              <a:t>23.12.2024</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47BA90-F2E5-45EA-ACCE-21A597F76A09}"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3DEA89-3A55-424F-9BC8-A2BDC0483AC5}" type="datetime1">
              <a:rPr lang="ru-RU" smtClean="0"/>
              <a:t>23.12.2024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B5666-E474-459B-9292-463707EAC4DC}" type="datetime1">
              <a:rPr lang="ru-RU" smtClean="0"/>
              <a:t>23.12.2024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0DB3C1-08FF-4A0A-BE7E-1B2ECBB1059D}" type="datetime1">
              <a:rPr lang="ru-RU" smtClean="0"/>
              <a:t>23.12.2024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DED5A-4451-4AD5-AC52-0561B4CD7A11}" type="datetime1">
              <a:rPr lang="ru-RU" smtClean="0"/>
              <a:t>23.12.2024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48E988-850B-4091-A63A-BC134C4519EC}" type="datetime1">
              <a:rPr lang="ru-RU" smtClean="0"/>
              <a:t>23.12.2024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693E8-1204-4F7C-B5CA-23945F3547B6}" type="datetime1">
              <a:rPr lang="ru-RU" smtClean="0"/>
              <a:t>23.12.2024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C942E9-92DF-4960-998C-1AF7A691CAD9}" type="datetime1">
              <a:rPr lang="ru-RU" smtClean="0"/>
              <a:t>23.12.2024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C939-28EB-43E5-84A6-22C10687AB58}" type="datetime1">
              <a:rPr lang="ru-RU" smtClean="0"/>
              <a:t>23.12.2024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7.png"/><Relationship Id="rId3" Type="http://schemas.openxmlformats.org/officeDocument/2006/relationships/image" Target="../media/image32.jpeg"/><Relationship Id="rId7" Type="http://schemas.openxmlformats.org/officeDocument/2006/relationships/image" Target="../media/image1.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image" Target="../media/image34.jpe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webp"/></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webp"/><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chart" Target="../charts/chart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jp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1.webp"/><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7.jpeg"/><Relationship Id="rId4" Type="http://schemas.openxmlformats.org/officeDocument/2006/relationships/image" Target="../media/image92.png"/><Relationship Id="rId9" Type="http://schemas.openxmlformats.org/officeDocument/2006/relationships/image" Target="../media/image96.jpe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1.webp"/><Relationship Id="rId5" Type="http://schemas.openxmlformats.org/officeDocument/2006/relationships/image" Target="../media/image100.webp"/><Relationship Id="rId4" Type="http://schemas.openxmlformats.org/officeDocument/2006/relationships/image" Target="../media/image9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103.webp"/><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jpe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13.webp"/><Relationship Id="rId5" Type="http://schemas.openxmlformats.org/officeDocument/2006/relationships/image" Target="../media/image112.jpeg"/><Relationship Id="rId4" Type="http://schemas.openxmlformats.org/officeDocument/2006/relationships/image" Target="../media/image111.jpe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1.jpe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1.jpe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9.webp"/><Relationship Id="rId5" Type="http://schemas.openxmlformats.org/officeDocument/2006/relationships/image" Target="../media/image118.jpeg"/><Relationship Id="rId4" Type="http://schemas.openxmlformats.org/officeDocument/2006/relationships/image" Target="../media/image111.jpeg"/></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0.webp"/><Relationship Id="rId4" Type="http://schemas.openxmlformats.org/officeDocument/2006/relationships/image" Target="../media/image111.jpe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2.webp"/><Relationship Id="rId5" Type="http://schemas.openxmlformats.org/officeDocument/2006/relationships/image" Target="../media/image121.jpeg"/><Relationship Id="rId4" Type="http://schemas.openxmlformats.org/officeDocument/2006/relationships/image" Target="../media/image1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11.jpe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11.jpeg"/></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6.emf"/><Relationship Id="rId5" Type="http://schemas.openxmlformats.org/officeDocument/2006/relationships/chart" Target="../charts/chart14.xml"/><Relationship Id="rId4" Type="http://schemas.openxmlformats.org/officeDocument/2006/relationships/chart" Target="../charts/char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7.jp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hyperlink" Target="http://vk.com/public217462141" TargetMode="External"/><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383445" y="5337926"/>
            <a:ext cx="11671069" cy="1243417"/>
          </a:xfrm>
          <a:prstGeom prst="rect">
            <a:avLst/>
          </a:prstGeom>
        </p:spPr>
        <p:txBody>
          <a:bodyPr wrap="square">
            <a:spAutoFit/>
          </a:bodyPr>
          <a:lstStyle/>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Решение </a:t>
            </a:r>
            <a:r>
              <a:rPr lang="ru-RU" altLang="ru-RU" sz="2400" b="1" i="1" dirty="0">
                <a:effectLst>
                  <a:outerShdw blurRad="38100" dist="38100" dir="2700000" algn="tl">
                    <a:srgbClr val="000000">
                      <a:alpha val="43137"/>
                    </a:srgbClr>
                  </a:outerShdw>
                </a:effectLst>
              </a:rPr>
              <a:t>«О бюджете муниципального образования «Угранский район» Смоленской области на </a:t>
            </a:r>
            <a:r>
              <a:rPr lang="ru-RU" altLang="ru-RU" sz="2400" b="1" i="1" dirty="0" smtClean="0">
                <a:effectLst>
                  <a:outerShdw blurRad="38100" dist="38100" dir="2700000" algn="tl">
                    <a:srgbClr val="000000">
                      <a:alpha val="43137"/>
                    </a:srgbClr>
                  </a:outerShdw>
                </a:effectLst>
              </a:rPr>
              <a:t>2024 </a:t>
            </a:r>
            <a:r>
              <a:rPr lang="ru-RU" altLang="ru-RU" sz="2400" b="1" i="1" dirty="0">
                <a:effectLst>
                  <a:outerShdw blurRad="38100" dist="38100" dir="2700000" algn="tl">
                    <a:srgbClr val="000000">
                      <a:alpha val="43137"/>
                    </a:srgbClr>
                  </a:outerShdw>
                </a:effectLst>
              </a:rPr>
              <a:t>год и  на плановый период  </a:t>
            </a:r>
            <a:r>
              <a:rPr lang="ru-RU" altLang="ru-RU" sz="2400" b="1" i="1" dirty="0" smtClean="0">
                <a:effectLst>
                  <a:outerShdw blurRad="38100" dist="38100" dir="2700000" algn="tl">
                    <a:srgbClr val="000000">
                      <a:alpha val="43137"/>
                    </a:srgbClr>
                  </a:outerShdw>
                </a:effectLst>
              </a:rPr>
              <a:t>2025-2026 </a:t>
            </a:r>
            <a:r>
              <a:rPr lang="ru-RU" altLang="ru-RU" sz="2400" b="1" i="1" dirty="0">
                <a:effectLst>
                  <a:outerShdw blurRad="38100" dist="38100" dir="2700000" algn="tl">
                    <a:srgbClr val="000000">
                      <a:alpha val="43137"/>
                    </a:srgbClr>
                  </a:outerShdw>
                </a:effectLst>
              </a:rPr>
              <a:t>годов</a:t>
            </a:r>
            <a:r>
              <a:rPr lang="ru-RU" altLang="ru-RU" sz="2400" b="1" i="1" dirty="0" smtClean="0">
                <a:effectLst>
                  <a:outerShdw blurRad="38100" dist="38100" dir="2700000" algn="tl">
                    <a:srgbClr val="000000">
                      <a:alpha val="43137"/>
                    </a:srgbClr>
                  </a:outerShdw>
                </a:effectLst>
              </a:rPr>
              <a:t>»</a:t>
            </a:r>
          </a:p>
          <a:p>
            <a:pPr algn="ctr">
              <a:lnSpc>
                <a:spcPct val="90000"/>
              </a:lnSpc>
              <a:spcBef>
                <a:spcPts val="1200"/>
              </a:spcBef>
              <a:buClr>
                <a:srgbClr val="37435C"/>
              </a:buClr>
            </a:pPr>
            <a:r>
              <a:rPr lang="ru-RU" altLang="ru-RU" sz="2400" b="1" i="1" dirty="0" smtClean="0">
                <a:effectLst>
                  <a:outerShdw blurRad="38100" dist="38100" dir="2700000" algn="tl">
                    <a:srgbClr val="000000">
                      <a:alpha val="43137"/>
                    </a:srgbClr>
                  </a:outerShdw>
                </a:effectLst>
              </a:rPr>
              <a:t>№45 от 22.12.2024г.</a:t>
            </a:r>
            <a:endParaRPr lang="ru-RU" altLang="ru-RU" sz="2400" b="1" i="1" dirty="0">
              <a:effectLst>
                <a:outerShdw blurRad="38100" dist="38100" dir="2700000" algn="tl">
                  <a:srgbClr val="000000">
                    <a:alpha val="43137"/>
                  </a:srgbClr>
                </a:outerShdw>
              </a:effectLst>
            </a:endParaRP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a:t>
            </a:r>
            <a:r>
              <a:rPr lang="ru-RU" b="1" dirty="0" smtClean="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2024-2026 </a:t>
            </a: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a:t>
            </a:r>
          </a:p>
        </p:txBody>
      </p:sp>
      <p:sp>
        <p:nvSpPr>
          <p:cNvPr id="9" name="Номер слайда 8"/>
          <p:cNvSpPr>
            <a:spLocks noGrp="1"/>
          </p:cNvSpPr>
          <p:nvPr>
            <p:ph type="sldNum" sz="quarter" idx="12"/>
          </p:nvPr>
        </p:nvSpPr>
        <p:spPr/>
        <p:txBody>
          <a:bodyPr/>
          <a:lstStyle/>
          <a:p>
            <a:fld id="{2E383454-522E-4943-91B6-023101BA01B5}" type="slidenum">
              <a:rPr lang="ru-RU" smtClean="0"/>
              <a:t>1</a:t>
            </a:fld>
            <a:endParaRPr lang="ru-RU"/>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10</a:t>
            </a:fld>
            <a:endParaRPr lang="ru-RU" dirty="0"/>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a:xfrm>
            <a:off x="9506957" y="6554661"/>
            <a:ext cx="2743200" cy="365125"/>
          </a:xfrm>
        </p:spPr>
        <p:txBody>
          <a:bodyPr/>
          <a:lstStyle/>
          <a:p>
            <a:fld id="{2E383454-522E-4943-91B6-023101BA01B5}" type="slidenum">
              <a:rPr lang="ru-RU" smtClean="0"/>
              <a:t>11</a:t>
            </a:fld>
            <a:endParaRPr lang="ru-RU" dirty="0"/>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1986" y="3115797"/>
            <a:ext cx="5279900" cy="3519934"/>
          </a:xfrm>
          <a:prstGeom prst="rect">
            <a:avLst/>
          </a:prstGeom>
        </p:spPr>
      </p:pic>
      <p:sp>
        <p:nvSpPr>
          <p:cNvPr id="6" name="Прямоугольник с двумя усеченными противолежащими углами 5"/>
          <p:cNvSpPr/>
          <p:nvPr/>
        </p:nvSpPr>
        <p:spPr>
          <a:xfrm>
            <a:off x="3503957" y="659938"/>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5407301" y="604317"/>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2924175" y="3932093"/>
            <a:ext cx="2380299"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5583705" y="2762234"/>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9448800" y="3911894"/>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10" name="Прямоугольник 9"/>
          <p:cNvSpPr/>
          <p:nvPr/>
        </p:nvSpPr>
        <p:spPr>
          <a:xfrm>
            <a:off x="0" y="5487305"/>
            <a:ext cx="12191999"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2024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2025-2026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a:t>
            </a:r>
            <a:endParaRPr lang="ru-RU" sz="1600" b="1" i="1" dirty="0" smtClean="0">
              <a:effectLst>
                <a:outerShdw blurRad="38100" dist="38100" dir="2700000" algn="tl">
                  <a:srgbClr val="000000">
                    <a:alpha val="43137"/>
                  </a:srgbClr>
                </a:outerShdw>
              </a:effectLst>
              <a:latin typeface="+mj-lt"/>
            </a:endParaRPr>
          </a:p>
          <a:p>
            <a:pPr marR="0" algn="ctr"/>
            <a:r>
              <a:rPr lang="ru-RU" sz="1600" b="1" i="1" dirty="0" smtClean="0">
                <a:effectLst>
                  <a:outerShdw blurRad="38100" dist="38100" dir="2700000" algn="tl">
                    <a:srgbClr val="000000">
                      <a:alpha val="43137"/>
                    </a:srgbClr>
                  </a:outerShdw>
                </a:effectLst>
                <a:latin typeface="+mj-lt"/>
              </a:rPr>
              <a:t>Выдача </a:t>
            </a:r>
            <a:r>
              <a:rPr lang="ru-RU" sz="1600" b="1" i="1" dirty="0">
                <a:effectLst>
                  <a:outerShdw blurRad="38100" dist="38100" dir="2700000" algn="tl">
                    <a:srgbClr val="000000">
                      <a:alpha val="43137"/>
                    </a:srgbClr>
                  </a:outerShdw>
                </a:effectLst>
                <a:latin typeface="+mj-lt"/>
              </a:rPr>
              <a:t>бюджетных кредитов в </a:t>
            </a:r>
            <a:r>
              <a:rPr lang="ru-RU" sz="1600" b="1" i="1" dirty="0" smtClean="0">
                <a:effectLst>
                  <a:outerShdw blurRad="38100" dist="38100" dir="2700000" algn="tl">
                    <a:srgbClr val="000000">
                      <a:alpha val="43137"/>
                    </a:srgbClr>
                  </a:outerShdw>
                </a:effectLst>
                <a:latin typeface="+mj-lt"/>
              </a:rPr>
              <a:t>2024-2026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2" name="Прямоугольник 1"/>
          <p:cNvSpPr/>
          <p:nvPr/>
        </p:nvSpPr>
        <p:spPr>
          <a:xfrm>
            <a:off x="3664227" y="977542"/>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5188673" y="1752501"/>
            <a:ext cx="5631727"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5393634" y="2357018"/>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7" name="Номер слайда 16"/>
          <p:cNvSpPr>
            <a:spLocks noGrp="1"/>
          </p:cNvSpPr>
          <p:nvPr>
            <p:ph type="sldNum" sz="quarter" idx="12"/>
          </p:nvPr>
        </p:nvSpPr>
        <p:spPr>
          <a:xfrm>
            <a:off x="9448800" y="6492875"/>
            <a:ext cx="2743200" cy="365125"/>
          </a:xfrm>
        </p:spPr>
        <p:txBody>
          <a:bodyPr/>
          <a:lstStyle/>
          <a:p>
            <a:fld id="{2E383454-522E-4943-91B6-023101BA01B5}" type="slidenum">
              <a:rPr lang="ru-RU" smtClean="0"/>
              <a:t>12</a:t>
            </a:fld>
            <a:endParaRPr lang="ru-RU" dirty="0"/>
          </a:p>
        </p:txBody>
      </p:sp>
      <p:graphicFrame>
        <p:nvGraphicFramePr>
          <p:cNvPr id="40" name="Диаграмма 39"/>
          <p:cNvGraphicFramePr/>
          <p:nvPr>
            <p:extLst>
              <p:ext uri="{D42A27DB-BD31-4B8C-83A1-F6EECF244321}">
                <p14:modId xmlns:p14="http://schemas.microsoft.com/office/powerpoint/2010/main" val="1396341389"/>
              </p:ext>
            </p:extLst>
          </p:nvPr>
        </p:nvGraphicFramePr>
        <p:xfrm>
          <a:off x="-17033" y="692324"/>
          <a:ext cx="3630921" cy="51560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a:xfrm>
            <a:off x="9448800" y="6525485"/>
            <a:ext cx="2743200" cy="365125"/>
          </a:xfrm>
        </p:spPr>
        <p:txBody>
          <a:bodyPr/>
          <a:lstStyle/>
          <a:p>
            <a:fld id="{2E383454-522E-4943-91B6-023101BA01B5}" type="slidenum">
              <a:rPr lang="ru-RU" smtClean="0"/>
              <a:t>13</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a:xfrm>
            <a:off x="9410421" y="6550955"/>
            <a:ext cx="2743200" cy="365125"/>
          </a:xfrm>
        </p:spPr>
        <p:txBody>
          <a:bodyPr/>
          <a:lstStyle/>
          <a:p>
            <a:pPr marL="38100">
              <a:lnSpc>
                <a:spcPts val="1240"/>
              </a:lnSpc>
            </a:pPr>
            <a:fld id="{81D60167-4931-47E6-BA6A-407CBD079E47}" type="slidenum">
              <a:rPr lang="ru-RU" smtClean="0"/>
              <a:t>14</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89813"/>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a:xfrm>
            <a:off x="9448800" y="6504240"/>
            <a:ext cx="2743200" cy="365125"/>
          </a:xfrm>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0" y="10701"/>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dirty="0">
              <a:latin typeface="Calibri"/>
              <a:cs typeface="Calibri"/>
            </a:endParaRPr>
          </a:p>
        </p:txBody>
      </p:sp>
      <p:sp>
        <p:nvSpPr>
          <p:cNvPr id="4" name="object 4"/>
          <p:cNvSpPr/>
          <p:nvPr/>
        </p:nvSpPr>
        <p:spPr>
          <a:xfrm>
            <a:off x="3537229" y="2302625"/>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569428" y="2279521"/>
            <a:ext cx="3340735" cy="848360"/>
          </a:xfrm>
          <a:prstGeom prst="rect">
            <a:avLst/>
          </a:prstGeom>
        </p:spPr>
        <p:txBody>
          <a:bodyPr vert="horz" wrap="square" lIns="0" tIns="12700" rIns="0" bIns="0" rtlCol="0">
            <a:spAutoFit/>
          </a:bodyPr>
          <a:lstStyle/>
          <a:p>
            <a:pPr marL="12700" algn="ctr">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dirty="0">
              <a:latin typeface="Calibri"/>
              <a:cs typeface="Calibri"/>
            </a:endParaRPr>
          </a:p>
          <a:p>
            <a:pPr marL="12700" marR="5080" algn="ctr">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p>
        </p:txBody>
      </p:sp>
      <p:sp>
        <p:nvSpPr>
          <p:cNvPr id="6" name="object 6"/>
          <p:cNvSpPr txBox="1"/>
          <p:nvPr/>
        </p:nvSpPr>
        <p:spPr>
          <a:xfrm>
            <a:off x="5470652" y="3703701"/>
            <a:ext cx="3346450" cy="2782813"/>
          </a:xfrm>
          <a:prstGeom prst="rect">
            <a:avLst/>
          </a:prstGeom>
        </p:spPr>
        <p:txBody>
          <a:bodyPr vert="horz" wrap="square" lIns="0" tIns="12700" rIns="0" bIns="0" rtlCol="0">
            <a:spAutoFit/>
          </a:bodyPr>
          <a:lstStyle/>
          <a:p>
            <a:pPr marL="12700" marR="93980" algn="ctr">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dirty="0">
              <a:latin typeface="Calibri"/>
              <a:cs typeface="Calibri"/>
            </a:endParaRPr>
          </a:p>
          <a:p>
            <a:pPr marL="12700" algn="ctr">
              <a:lnSpc>
                <a:spcPct val="100000"/>
              </a:lnSpc>
            </a:pPr>
            <a:r>
              <a:rPr lang="ru-RU" dirty="0"/>
              <a:t>Получает социальные гарантии (образование, здравоохранение, жилищно-коммунальное хозяйство, культура, физическая культура и спорт, социальные льготы и другие направления социальных гарантий населению) –расходная часть бюджета</a:t>
            </a:r>
            <a:endParaRPr sz="1800" dirty="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a:xfrm>
            <a:off x="9448800" y="6515064"/>
            <a:ext cx="2743200" cy="365125"/>
          </a:xfrm>
        </p:spPr>
        <p:txBody>
          <a:bodyPr/>
          <a:lstStyle/>
          <a:p>
            <a:fld id="{2E383454-522E-4943-91B6-023101BA01B5}" type="slidenum">
              <a:rPr lang="ru-RU" smtClean="0"/>
              <a:t>16</a:t>
            </a:fld>
            <a:endParaRPr lang="ru-RU"/>
          </a:p>
        </p:txBody>
      </p:sp>
      <p:pic>
        <p:nvPicPr>
          <p:cNvPr id="14" name="Рисунок 13"/>
          <p:cNvPicPr>
            <a:picLocks noChangeAspect="1"/>
          </p:cNvPicPr>
          <p:nvPr/>
        </p:nvPicPr>
        <p:blipFill>
          <a:blip r:embed="rId6"/>
          <a:stretch>
            <a:fillRect/>
          </a:stretch>
        </p:blipFill>
        <p:spPr>
          <a:xfrm>
            <a:off x="41811" y="690004"/>
            <a:ext cx="2966231" cy="2606676"/>
          </a:xfrm>
          <a:prstGeom prst="rect">
            <a:avLst/>
          </a:prstGeom>
          <a:ln>
            <a:noFill/>
          </a:ln>
          <a:effectLst>
            <a:softEdge rad="112500"/>
          </a:effectLst>
        </p:spPr>
      </p:pic>
      <p:sp>
        <p:nvSpPr>
          <p:cNvPr id="11" name="Прямоугольник 10"/>
          <p:cNvSpPr/>
          <p:nvPr/>
        </p:nvSpPr>
        <p:spPr>
          <a:xfrm>
            <a:off x="2552700" y="749595"/>
            <a:ext cx="7429499" cy="954107"/>
          </a:xfrm>
          <a:prstGeom prst="rect">
            <a:avLst/>
          </a:prstGeom>
        </p:spPr>
        <p:txBody>
          <a:bodyPr wrap="square">
            <a:spAutoFit/>
          </a:bodyPr>
          <a:lstStyle/>
          <a:p>
            <a:pPr algn="ctr"/>
            <a:r>
              <a:rPr lang="ru-RU" sz="1400" b="1" i="1" dirty="0">
                <a:solidFill>
                  <a:srgbClr val="000000"/>
                </a:solidFill>
                <a:latin typeface="Times New Roman" panose="02020603050405020304" pitchFamily="18" charset="0"/>
              </a:rPr>
              <a:t>Граждане –и как налогоплательщики, и как потребители общественных услуг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400" b="1" i="1" dirty="0"/>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a:xfrm>
            <a:off x="9420072" y="6492875"/>
            <a:ext cx="2743200" cy="365125"/>
          </a:xfrm>
        </p:spPr>
        <p:txBody>
          <a:bodyPr/>
          <a:lstStyle/>
          <a:p>
            <a:fld id="{2E383454-522E-4943-91B6-023101BA01B5}" type="slidenum">
              <a:rPr lang="ru-RU" smtClean="0"/>
              <a:t>17</a:t>
            </a:fld>
            <a:endParaRPr lang="ru-RU" dirty="0"/>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18</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a:xfrm>
            <a:off x="9395968" y="6492875"/>
            <a:ext cx="2743200" cy="365125"/>
          </a:xfrm>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a:xfrm>
            <a:off x="9448800" y="6545347"/>
            <a:ext cx="2743200" cy="365125"/>
          </a:xfrm>
        </p:spPr>
        <p:txBody>
          <a:bodyPr/>
          <a:lstStyle/>
          <a:p>
            <a:fld id="{2E383454-522E-4943-91B6-023101BA01B5}" type="slidenum">
              <a:rPr lang="ru-RU" smtClean="0"/>
              <a:t>20</a:t>
            </a:fld>
            <a:endParaRPr lang="ru-RU" dirty="0"/>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252</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738664"/>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a:t>
            </a:r>
            <a:r>
              <a:rPr lang="ru-RU" sz="1400" b="1" dirty="0" smtClean="0">
                <a:solidFill>
                  <a:schemeClr val="tx2"/>
                </a:solidFill>
                <a:latin typeface="+mj-lt"/>
                <a:ea typeface="Calibri" panose="020F0502020204030204" pitchFamily="34" charset="0"/>
              </a:rPr>
              <a:t>Среднемесячная начисленная зарплата работников крупных и средних предприятий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3177346542"/>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37,9</a:t>
            </a:r>
            <a:endPar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854401" cy="369332"/>
          </a:xfrm>
          <a:prstGeom prst="rect">
            <a:avLst/>
          </a:prstGeom>
        </p:spPr>
        <p:txBody>
          <a:bodyPr wrap="none">
            <a:spAutoFit/>
          </a:bodyPr>
          <a:lstStyle/>
          <a:p>
            <a:r>
              <a:rPr lang="ru-RU" dirty="0" smtClean="0">
                <a:latin typeface="Open Sans"/>
                <a:ea typeface="Open Sans"/>
                <a:cs typeface="Open Sans"/>
              </a:rPr>
              <a:t>115,4%</a:t>
            </a:r>
            <a:endParaRPr lang="ru-RU" dirty="0">
              <a:latin typeface="Open Sans"/>
              <a:ea typeface="Open Sans"/>
              <a:cs typeface="Open Sans"/>
            </a:endParaRP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752,4</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a:t>
            </a: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858377" cy="369332"/>
          </a:xfrm>
          <a:prstGeom prst="rect">
            <a:avLst/>
          </a:prstGeom>
        </p:spPr>
        <p:txBody>
          <a:bodyPr wrap="none">
            <a:spAutoFit/>
          </a:bodyPr>
          <a:lstStyle/>
          <a:p>
            <a:r>
              <a:rPr lang="ru-RU" dirty="0" smtClean="0">
                <a:latin typeface="Open Sans"/>
                <a:ea typeface="Open Sans"/>
                <a:cs typeface="Open Sans"/>
              </a:rPr>
              <a:t>112,6%</a:t>
            </a:r>
            <a:endParaRPr lang="ru-RU" dirty="0">
              <a:latin typeface="Open Sans"/>
              <a:ea typeface="Open Sans"/>
              <a:cs typeface="Open Sans"/>
            </a:endParaRP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2023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967023" y="1590318"/>
            <a:ext cx="527709" cy="369332"/>
          </a:xfrm>
          <a:prstGeom prst="rect">
            <a:avLst/>
          </a:prstGeom>
        </p:spPr>
        <p:txBody>
          <a:bodyPr wrap="none">
            <a:spAutoFit/>
          </a:bodyPr>
          <a:lstStyle/>
          <a:p>
            <a:r>
              <a:rPr lang="ru-RU" dirty="0" smtClean="0">
                <a:latin typeface="Open Sans"/>
                <a:ea typeface="Open Sans"/>
                <a:cs typeface="Open Sans"/>
              </a:rPr>
              <a:t>-3%</a:t>
            </a:r>
            <a:endParaRPr lang="ru-RU" dirty="0">
              <a:latin typeface="Open Sans"/>
              <a:ea typeface="Open Sans"/>
              <a:cs typeface="Open Sans"/>
            </a:endParaRPr>
          </a:p>
        </p:txBody>
      </p:sp>
      <p:sp>
        <p:nvSpPr>
          <p:cNvPr id="38" name="Прямоугольник 37"/>
          <p:cNvSpPr/>
          <p:nvPr/>
        </p:nvSpPr>
        <p:spPr>
          <a:xfrm>
            <a:off x="10808159" y="1973939"/>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a:t>
            </a: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720069"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ru-RU"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0,9 </a:t>
            </a:r>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a:xfrm>
            <a:off x="9512060" y="6597077"/>
            <a:ext cx="2743200" cy="365125"/>
          </a:xfrm>
        </p:spPr>
        <p:txBody>
          <a:bodyPr/>
          <a:lstStyle/>
          <a:p>
            <a:fld id="{2E383454-522E-4943-91B6-023101BA01B5}" type="slidenum">
              <a:rPr lang="ru-RU" smtClean="0"/>
              <a:t>21</a:t>
            </a:fld>
            <a:endParaRPr lang="ru-RU" dirty="0"/>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2E383454-522E-4943-91B6-023101BA01B5}" type="slidenum">
              <a:rPr lang="ru-RU" smtClean="0">
                <a:solidFill>
                  <a:prstClr val="black">
                    <a:tint val="75000"/>
                  </a:prstClr>
                </a:solidFill>
              </a:rPr>
              <a:pPr/>
              <a:t>22</a:t>
            </a:fld>
            <a:endParaRPr lang="ru-RU">
              <a:solidFill>
                <a:prstClr val="black">
                  <a:tint val="75000"/>
                </a:prstClr>
              </a:solidFill>
            </a:endParaRPr>
          </a:p>
        </p:txBody>
      </p:sp>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5814" r="12089"/>
          <a:stretch/>
        </p:blipFill>
        <p:spPr>
          <a:xfrm>
            <a:off x="76911" y="1820253"/>
            <a:ext cx="3871245" cy="4824101"/>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2956846" y="931699"/>
            <a:ext cx="8781670" cy="5789776"/>
          </a:xfrm>
          <a:prstGeom prst="rect">
            <a:avLst/>
          </a:prstGeom>
        </p:spPr>
      </p:pic>
      <p:sp>
        <p:nvSpPr>
          <p:cNvPr id="8" name="object 2"/>
          <p:cNvSpPr/>
          <p:nvPr/>
        </p:nvSpPr>
        <p:spPr>
          <a:xfrm>
            <a:off x="12113" y="1"/>
            <a:ext cx="12179886" cy="589660"/>
          </a:xfrm>
          <a:prstGeom prst="rect">
            <a:avLst/>
          </a:prstGeom>
          <a:blipFill>
            <a:blip r:embed="rId4" cstate="print"/>
            <a:stretch>
              <a:fillRect/>
            </a:stretch>
          </a:blipFill>
        </p:spPr>
        <p:txBody>
          <a:bodyPr wrap="square" lIns="0" tIns="0" rIns="0" bIns="0" rtlCol="0"/>
          <a:lstStyle/>
          <a:p>
            <a:r>
              <a:rPr lang="ru-RU" sz="3200" b="1" spc="-5" dirty="0">
                <a:solidFill>
                  <a:prstClr val="black"/>
                </a:solidFill>
              </a:rPr>
              <a:t>Основные параметры </a:t>
            </a:r>
            <a:r>
              <a:rPr lang="ru-RU" sz="3200" b="1" dirty="0">
                <a:solidFill>
                  <a:prstClr val="black"/>
                </a:solidFill>
              </a:rPr>
              <a:t>социально-экономического  </a:t>
            </a:r>
            <a:r>
              <a:rPr lang="ru-RU" sz="3200" b="1" spc="-5" dirty="0">
                <a:solidFill>
                  <a:prstClr val="black"/>
                </a:solidFill>
              </a:rPr>
              <a:t>развития</a:t>
            </a:r>
            <a:endParaRPr sz="3200" dirty="0">
              <a:solidFill>
                <a:prstClr val="black"/>
              </a:solidFill>
            </a:endParaRPr>
          </a:p>
        </p:txBody>
      </p:sp>
    </p:spTree>
    <p:extLst>
      <p:ext uri="{BB962C8B-B14F-4D97-AF65-F5344CB8AC3E}">
        <p14:creationId xmlns:p14="http://schemas.microsoft.com/office/powerpoint/2010/main" val="1333898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583987" y="4954333"/>
            <a:ext cx="2983267" cy="1988845"/>
          </a:xfrm>
          <a:prstGeom prst="rect">
            <a:avLst/>
          </a:prstGeom>
          <a:ln>
            <a:noFill/>
          </a:ln>
          <a:effectLst>
            <a:softEdge rad="112500"/>
          </a:effectLst>
        </p:spPr>
      </p:pic>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3"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a:t>
            </a:r>
            <a:r>
              <a:rPr lang="ru-RU" b="1" i="1" dirty="0" smtClean="0"/>
              <a:t>2024 </a:t>
            </a:r>
            <a:r>
              <a:rPr lang="ru-RU" b="1" i="1" dirty="0"/>
              <a:t>год и на плановый период </a:t>
            </a:r>
            <a:r>
              <a:rPr lang="ru-RU" b="1" i="1" dirty="0" smtClean="0"/>
              <a:t>2025 </a:t>
            </a:r>
            <a:r>
              <a:rPr lang="ru-RU" b="1" i="1" dirty="0"/>
              <a:t>и </a:t>
            </a:r>
            <a:r>
              <a:rPr lang="ru-RU" b="1" i="1" dirty="0" smtClean="0"/>
              <a:t>2026</a:t>
            </a:r>
            <a:r>
              <a:rPr lang="ru-RU" b="1" i="1" dirty="0"/>
              <a:t>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a:xfrm>
            <a:off x="9420098" y="6492875"/>
            <a:ext cx="2743200" cy="365125"/>
          </a:xfrm>
        </p:spPr>
        <p:txBody>
          <a:bodyPr/>
          <a:lstStyle/>
          <a:p>
            <a:pPr marL="38100">
              <a:lnSpc>
                <a:spcPts val="1240"/>
              </a:lnSpc>
            </a:pPr>
            <a:fld id="{81D60167-4931-47E6-BA6A-407CBD079E47}" type="slidenum">
              <a:rPr lang="ru-RU" smtClean="0"/>
              <a:t>23</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a:xfrm>
            <a:off x="9436686" y="6468278"/>
            <a:ext cx="2743200" cy="365125"/>
          </a:xfrm>
        </p:spPr>
        <p:txBody>
          <a:bodyPr/>
          <a:lstStyle/>
          <a:p>
            <a:pPr marL="38100">
              <a:lnSpc>
                <a:spcPts val="1240"/>
              </a:lnSpc>
            </a:pPr>
            <a:fld id="{81D60167-4931-47E6-BA6A-407CBD079E47}" type="slidenum">
              <a:rPr lang="ru-RU" smtClean="0"/>
              <a:t>24</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10" name="Rectangle 3"/>
          <p:cNvSpPr>
            <a:spLocks noChangeArrowheads="1"/>
          </p:cNvSpPr>
          <p:nvPr/>
        </p:nvSpPr>
        <p:spPr bwMode="auto">
          <a:xfrm>
            <a:off x="1696826" y="729075"/>
            <a:ext cx="82484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708" y="1997657"/>
            <a:ext cx="5534302" cy="4610697"/>
          </a:xfrm>
          <a:prstGeom prst="rect">
            <a:avLst/>
          </a:prstGeom>
        </p:spPr>
      </p:pic>
      <p:sp>
        <p:nvSpPr>
          <p:cNvPr id="5" name="Номер слайда 4"/>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a:xfrm>
            <a:off x="9374151" y="6493049"/>
            <a:ext cx="2743200" cy="365125"/>
          </a:xfrm>
        </p:spPr>
        <p:txBody>
          <a:bodyPr/>
          <a:lstStyle/>
          <a:p>
            <a:pPr marL="38100">
              <a:lnSpc>
                <a:spcPts val="1240"/>
              </a:lnSpc>
            </a:pPr>
            <a:fld id="{81D60167-4931-47E6-BA6A-407CBD079E47}" type="slidenum">
              <a:rPr lang="ru-RU" smtClean="0"/>
              <a:t>26</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3"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2024-2026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sp>
        <p:nvSpPr>
          <p:cNvPr id="9" name="Номер слайда 8"/>
          <p:cNvSpPr>
            <a:spLocks noGrp="1"/>
          </p:cNvSpPr>
          <p:nvPr>
            <p:ph type="sldNum" sz="quarter" idx="12"/>
          </p:nvPr>
        </p:nvSpPr>
        <p:spPr/>
        <p:txBody>
          <a:bodyPr/>
          <a:lstStyle/>
          <a:p>
            <a:fld id="{2E383454-522E-4943-91B6-023101BA01B5}" type="slidenum">
              <a:rPr lang="ru-RU" smtClean="0"/>
              <a:t>27</a:t>
            </a:fld>
            <a:endParaRPr lang="ru-RU"/>
          </a:p>
        </p:txBody>
      </p:sp>
      <p:graphicFrame>
        <p:nvGraphicFramePr>
          <p:cNvPr id="6" name="Таблица 5"/>
          <p:cNvGraphicFramePr>
            <a:graphicFrameLocks noGrp="1"/>
          </p:cNvGraphicFramePr>
          <p:nvPr>
            <p:extLst>
              <p:ext uri="{D42A27DB-BD31-4B8C-83A1-F6EECF244321}">
                <p14:modId xmlns:p14="http://schemas.microsoft.com/office/powerpoint/2010/main" val="3490839269"/>
              </p:ext>
            </p:extLst>
          </p:nvPr>
        </p:nvGraphicFramePr>
        <p:xfrm>
          <a:off x="333286" y="828940"/>
          <a:ext cx="10747463" cy="5267272"/>
        </p:xfrm>
        <a:graphic>
          <a:graphicData uri="http://schemas.openxmlformats.org/drawingml/2006/table">
            <a:tbl>
              <a:tblPr/>
              <a:tblGrid>
                <a:gridCol w="2392473"/>
                <a:gridCol w="1170784"/>
                <a:gridCol w="1588195"/>
                <a:gridCol w="1085945"/>
                <a:gridCol w="1085945"/>
                <a:gridCol w="1085945"/>
                <a:gridCol w="1167392"/>
                <a:gridCol w="1170784"/>
              </a:tblGrid>
              <a:tr h="851167">
                <a:tc rowSpan="2">
                  <a:txBody>
                    <a:bodyPr/>
                    <a:lstStyle/>
                    <a:p>
                      <a:pPr algn="ctr" fontAlgn="ctr"/>
                      <a:r>
                        <a:rPr lang="ru-RU" sz="1200" b="0" i="0" u="none" strike="noStrike" dirty="0">
                          <a:solidFill>
                            <a:srgbClr val="000000"/>
                          </a:solidFill>
                          <a:effectLst/>
                          <a:latin typeface="Times New Roman" panose="02020603050405020304" pitchFamily="18" charset="0"/>
                        </a:rPr>
                        <a:t>Показатели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200" b="0" i="0" u="none" strike="noStrike">
                          <a:solidFill>
                            <a:srgbClr val="000000"/>
                          </a:solidFill>
                          <a:effectLst/>
                          <a:latin typeface="Times New Roman" panose="02020603050405020304" pitchFamily="18" charset="0"/>
                        </a:rPr>
                        <a:t>Отчетный финансовый 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200" b="0" i="0" u="none" strike="noStrike" dirty="0">
                          <a:solidFill>
                            <a:srgbClr val="000000"/>
                          </a:solidFill>
                          <a:effectLst/>
                          <a:latin typeface="Times New Roman" panose="02020603050405020304" pitchFamily="18" charset="0"/>
                        </a:rPr>
                        <a:t>Текущий финансовый 2023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900" b="0" i="0" u="none" strike="noStrike" dirty="0">
                          <a:solidFill>
                            <a:srgbClr val="000000"/>
                          </a:solidFill>
                          <a:effectLst/>
                          <a:latin typeface="Times New Roman" panose="02020603050405020304" pitchFamily="18" charset="0"/>
                        </a:rPr>
                        <a:t>2022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ru-RU" sz="1100" b="1" i="0" u="none" strike="noStrike" dirty="0" smtClean="0">
                          <a:solidFill>
                            <a:srgbClr val="000000"/>
                          </a:solidFill>
                          <a:effectLst/>
                          <a:latin typeface="Times New Roman" panose="02020603050405020304" pitchFamily="18" charset="0"/>
                        </a:rPr>
                        <a:t>2024 </a:t>
                      </a:r>
                      <a:r>
                        <a:rPr lang="ru-RU" sz="1100" b="1" i="0" u="none" strike="noStrike" dirty="0">
                          <a:solidFill>
                            <a:srgbClr val="000000"/>
                          </a:solidFill>
                          <a:effectLst/>
                          <a:latin typeface="Times New Roman" panose="02020603050405020304" pitchFamily="18" charset="0"/>
                        </a:rPr>
                        <a:t>год </a:t>
                      </a:r>
                      <a:r>
                        <a:rPr lang="ru-RU" sz="1100" b="1" i="0" u="none" strike="noStrike" dirty="0" smtClean="0">
                          <a:solidFill>
                            <a:srgbClr val="000000"/>
                          </a:solidFill>
                          <a:effectLst/>
                          <a:latin typeface="Times New Roman" panose="02020603050405020304" pitchFamily="18" charset="0"/>
                        </a:rPr>
                        <a:t>              ( Решение №</a:t>
                      </a:r>
                      <a:r>
                        <a:rPr lang="ru-RU" sz="1100" b="1" i="0" u="none" strike="noStrike" baseline="0" dirty="0" smtClean="0">
                          <a:solidFill>
                            <a:srgbClr val="000000"/>
                          </a:solidFill>
                          <a:effectLst/>
                          <a:latin typeface="Times New Roman" panose="02020603050405020304" pitchFamily="18" charset="0"/>
                        </a:rPr>
                        <a:t> 45 от 22.12.2023г.)</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900" b="0" i="0" u="none" strike="noStrike" dirty="0">
                          <a:solidFill>
                            <a:srgbClr val="000000"/>
                          </a:solidFill>
                          <a:effectLst/>
                          <a:latin typeface="Times New Roman" panose="02020603050405020304" pitchFamily="18" charset="0"/>
                        </a:rPr>
                        <a:t>2024 в % к утвержденному бюджету на 2023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ru-RU" sz="1200" b="0" i="0" u="none" strike="noStrike">
                          <a:solidFill>
                            <a:srgbClr val="000000"/>
                          </a:solidFill>
                          <a:effectLst/>
                          <a:latin typeface="Times New Roman" panose="02020603050405020304" pitchFamily="18" charset="0"/>
                        </a:rPr>
                        <a:t>Плановый период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ru-RU"/>
                    </a:p>
                  </a:txBody>
                  <a:tcPr/>
                </a:tc>
              </a:tr>
              <a:tr h="712906">
                <a:tc vMerge="1">
                  <a:txBody>
                    <a:bodyPr/>
                    <a:lstStyle/>
                    <a:p>
                      <a:endParaRPr lang="ru-RU"/>
                    </a:p>
                  </a:txBody>
                  <a:tcPr/>
                </a:tc>
                <a:tc vMerge="1">
                  <a:txBody>
                    <a:bodyPr/>
                    <a:lstStyle/>
                    <a:p>
                      <a:endParaRPr lang="ru-RU"/>
                    </a:p>
                  </a:txBody>
                  <a:tcPr/>
                </a:tc>
                <a:tc>
                  <a:txBody>
                    <a:bodyPr/>
                    <a:lstStyle/>
                    <a:p>
                      <a:pPr algn="ctr" fontAlgn="ctr"/>
                      <a:r>
                        <a:rPr lang="ru-RU" sz="900" b="0" i="0" u="none" strike="noStrike" dirty="0">
                          <a:solidFill>
                            <a:srgbClr val="000000"/>
                          </a:solidFill>
                          <a:effectLst/>
                          <a:latin typeface="Times New Roman" panose="02020603050405020304" pitchFamily="18" charset="0"/>
                        </a:rPr>
                        <a:t>Бюджет (Решение № 35 от 25.10.2023г. с изменениями)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000" b="0" i="0" u="none" strike="noStrike" dirty="0">
                          <a:solidFill>
                            <a:srgbClr val="000000"/>
                          </a:solidFill>
                          <a:effectLst/>
                          <a:latin typeface="Times New Roman" panose="02020603050405020304" pitchFamily="18" charset="0"/>
                        </a:rPr>
                        <a:t>2025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2026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21519">
                <a:tc>
                  <a:txBody>
                    <a:bodyPr/>
                    <a:lstStyle/>
                    <a:p>
                      <a:pPr algn="ctr" fontAlgn="ctr"/>
                      <a:r>
                        <a:rPr lang="ru-RU" sz="1000" b="0" i="0" u="none" strike="noStrike">
                          <a:solidFill>
                            <a:srgbClr val="000000"/>
                          </a:solidFill>
                          <a:effectLst/>
                          <a:latin typeface="Times New Roman" panose="02020603050405020304" pitchFamily="18"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4 (гр.3/гр2*100)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solidFill>
                            <a:srgbClr val="000000"/>
                          </a:solidFill>
                          <a:effectLst/>
                          <a:latin typeface="Times New Roman" panose="02020603050405020304" pitchFamily="18"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6 </a:t>
                      </a:r>
                      <a:r>
                        <a:rPr lang="ru-RU" sz="900" b="0" i="0" u="none" strike="noStrike" dirty="0">
                          <a:solidFill>
                            <a:srgbClr val="000000"/>
                          </a:solidFill>
                          <a:effectLst/>
                          <a:latin typeface="Times New Roman" panose="02020603050405020304" pitchFamily="18" charset="0"/>
                        </a:rPr>
                        <a:t>(гр.5/гр3*100)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7</a:t>
                      </a:r>
                      <a:endParaRPr lang="ru-RU" sz="9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smtClean="0">
                          <a:solidFill>
                            <a:srgbClr val="000000"/>
                          </a:solidFill>
                          <a:effectLst/>
                          <a:latin typeface="Times New Roman" panose="02020603050405020304" pitchFamily="18" charset="0"/>
                        </a:rPr>
                        <a:t>8</a:t>
                      </a:r>
                      <a:endParaRPr lang="ru-RU" sz="9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32063">
                <a:tc>
                  <a:txBody>
                    <a:bodyPr/>
                    <a:lstStyle/>
                    <a:p>
                      <a:pPr algn="ctr" fontAlgn="ctr"/>
                      <a:r>
                        <a:rPr lang="en-US" sz="1000" b="1" i="0" u="none" strike="noStrike">
                          <a:solidFill>
                            <a:srgbClr val="000000"/>
                          </a:solidFill>
                          <a:effectLst/>
                          <a:latin typeface="Times New Roman" panose="02020603050405020304" pitchFamily="18" charset="0"/>
                        </a:rPr>
                        <a:t> I. </a:t>
                      </a:r>
                      <a:r>
                        <a:rPr lang="ru-RU" sz="1000" b="1" i="0" u="none" strike="noStrike">
                          <a:solidFill>
                            <a:srgbClr val="000000"/>
                          </a:solidFill>
                          <a:effectLst/>
                          <a:latin typeface="Times New Roman" panose="02020603050405020304" pitchFamily="18" charset="0"/>
                        </a:rPr>
                        <a:t>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292390,9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378 955,20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129,61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341 625,20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263 588,15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rowSpan="2">
                  <a:txBody>
                    <a:bodyPr/>
                    <a:lstStyle/>
                    <a:p>
                      <a:pPr algn="ctr" fontAlgn="ctr"/>
                      <a:r>
                        <a:rPr lang="ru-RU" sz="10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30055">
                <a:tc>
                  <a:txBody>
                    <a:bodyPr/>
                    <a:lstStyle/>
                    <a:p>
                      <a:pPr algn="ctr" fontAlgn="ctr"/>
                      <a:r>
                        <a:rPr lang="ru-RU" sz="1000" b="0" i="0" u="none" strike="noStrike">
                          <a:solidFill>
                            <a:srgbClr val="000000"/>
                          </a:solidFill>
                          <a:effectLst/>
                          <a:latin typeface="Times New Roman" panose="02020603050405020304" pitchFamily="18" charset="0"/>
                        </a:rPr>
                        <a:t>в т.ч.</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DE9D9"/>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r h="453668">
                <a:tc>
                  <a:txBody>
                    <a:bodyPr/>
                    <a:lstStyle/>
                    <a:p>
                      <a:pPr algn="ctr" fontAlgn="ctr"/>
                      <a:r>
                        <a:rPr lang="ru-RU" sz="1100" b="0" i="0" u="none" strike="noStrike">
                          <a:solidFill>
                            <a:srgbClr val="000000"/>
                          </a:solidFill>
                          <a:effectLst/>
                          <a:latin typeface="Times New Roman" panose="02020603050405020304" pitchFamily="18" charset="0"/>
                        </a:rPr>
                        <a:t>Налоговые и 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39651,8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46 983,60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118,49</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dirty="0">
                          <a:solidFill>
                            <a:srgbClr val="000000"/>
                          </a:solidFill>
                          <a:effectLst/>
                          <a:latin typeface="Times New Roman" panose="02020603050405020304" pitchFamily="18" charset="0"/>
                        </a:rPr>
                        <a:t>53770,40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114,45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56 201,20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58 570,10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53668">
                <a:tc>
                  <a:txBody>
                    <a:bodyPr/>
                    <a:lstStyle/>
                    <a:p>
                      <a:pPr algn="ctr" fontAlgn="ctr"/>
                      <a:r>
                        <a:rPr lang="ru-RU" sz="1100" b="0" i="0" u="none" strike="noStrike">
                          <a:solidFill>
                            <a:srgbClr val="000000"/>
                          </a:solidFill>
                          <a:effectLst/>
                          <a:latin typeface="Times New Roman" panose="02020603050405020304" pitchFamily="18" charset="0"/>
                        </a:rPr>
                        <a:t>Безвозмездные поступления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100" b="0" i="0" u="none" strike="noStrike">
                          <a:solidFill>
                            <a:srgbClr val="000000"/>
                          </a:solidFill>
                          <a:effectLst/>
                          <a:latin typeface="Times New Roman" panose="02020603050405020304" pitchFamily="18" charset="0"/>
                        </a:rPr>
                        <a:t>252739,1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331971,6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131,35</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287854,80</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r>
                        <a:rPr lang="ru-RU" sz="1000" b="0" i="0" u="none" strike="noStrike">
                          <a:solidFill>
                            <a:srgbClr val="000000"/>
                          </a:solidFill>
                          <a:effectLst/>
                          <a:latin typeface="Times New Roman" panose="02020603050405020304" pitchFamily="18" charset="0"/>
                        </a:rPr>
                        <a:t>86,71</a:t>
                      </a:r>
                    </a:p>
                  </a:txBody>
                  <a:tcPr marL="34290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228 253,50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0" i="0" u="none" strike="noStrike">
                          <a:solidFill>
                            <a:srgbClr val="000000"/>
                          </a:solidFill>
                          <a:effectLst/>
                          <a:latin typeface="Times New Roman" panose="02020603050405020304" pitchFamily="18" charset="0"/>
                        </a:rPr>
                        <a:t>232 624,50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67255">
                <a:tc>
                  <a:txBody>
                    <a:bodyPr/>
                    <a:lstStyle/>
                    <a:p>
                      <a:pPr algn="ctr" fontAlgn="ctr"/>
                      <a:r>
                        <a:rPr lang="en-US" sz="1000" b="1" i="0" u="none" strike="noStrike">
                          <a:solidFill>
                            <a:srgbClr val="000000"/>
                          </a:solidFill>
                          <a:effectLst/>
                          <a:latin typeface="Times New Roman" panose="02020603050405020304" pitchFamily="18" charset="0"/>
                        </a:rPr>
                        <a:t> II. </a:t>
                      </a:r>
                      <a:r>
                        <a:rPr lang="ru-RU" sz="1000" b="1" i="0" u="none" strike="noStrike">
                          <a:solidFill>
                            <a:srgbClr val="000000"/>
                          </a:solidFill>
                          <a:effectLst/>
                          <a:latin typeface="Times New Roman" panose="02020603050405020304" pitchFamily="18" charset="0"/>
                        </a:rPr>
                        <a:t>РАСХОДЫ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288055,8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386839,8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134,29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341625,20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88,31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c>
                  <a:txBody>
                    <a:bodyPr/>
                    <a:lstStyle/>
                    <a:p>
                      <a:pPr algn="ctr" fontAlgn="ctr"/>
                      <a:r>
                        <a:rPr lang="ru-RU" sz="1000" b="1" i="0" u="none" strike="noStrike">
                          <a:solidFill>
                            <a:srgbClr val="000000"/>
                          </a:solidFill>
                          <a:effectLst/>
                          <a:latin typeface="Times New Roman" panose="02020603050405020304" pitchFamily="18" charset="0"/>
                        </a:rPr>
                        <a:t>291194,6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1DE"/>
                    </a:solidFill>
                  </a:tcPr>
                </a:tc>
              </a:tr>
              <a:tr h="367255">
                <a:tc>
                  <a:txBody>
                    <a:bodyPr/>
                    <a:lstStyle/>
                    <a:p>
                      <a:pPr algn="ctr" fontAlgn="ctr"/>
                      <a:r>
                        <a:rPr lang="en-US" sz="1000" b="1" i="0" u="none" strike="noStrike">
                          <a:solidFill>
                            <a:srgbClr val="000000"/>
                          </a:solidFill>
                          <a:effectLst/>
                          <a:latin typeface="Times New Roman" panose="02020603050405020304" pitchFamily="18" charset="0"/>
                        </a:rPr>
                        <a:t>III. </a:t>
                      </a:r>
                      <a:r>
                        <a:rPr lang="ru-RU" sz="1000" b="1" i="0" u="none" strike="noStrike">
                          <a:solidFill>
                            <a:srgbClr val="000000"/>
                          </a:solidFill>
                          <a:effectLst/>
                          <a:latin typeface="Times New Roman" panose="02020603050405020304" pitchFamily="18" charset="0"/>
                        </a:rPr>
                        <a:t>ДЕФИЦИТ (-) / ПРОФИЦИТ (+)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4335,1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-7 884,60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1000" b="1"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777716">
                <a:tc>
                  <a:txBody>
                    <a:bodyPr/>
                    <a:lstStyle/>
                    <a:p>
                      <a:pPr algn="ctr" fontAlgn="b"/>
                      <a:r>
                        <a:rPr lang="en-US" sz="1000" b="1" i="0" u="none" strike="noStrike">
                          <a:solidFill>
                            <a:srgbClr val="000000"/>
                          </a:solidFill>
                          <a:effectLst/>
                          <a:latin typeface="Times New Roman" panose="02020603050405020304" pitchFamily="18" charset="0"/>
                        </a:rPr>
                        <a:t>IV. </a:t>
                      </a:r>
                      <a:r>
                        <a:rPr lang="ru-RU" sz="1000" b="1" i="0" u="none" strike="noStrike">
                          <a:solidFill>
                            <a:srgbClr val="000000"/>
                          </a:solidFill>
                          <a:effectLst/>
                          <a:latin typeface="Times New Roman" panose="02020603050405020304" pitchFamily="18" charset="0"/>
                        </a:rPr>
                        <a:t>ИСТОЧНИКИ ФИНОНСИРОВАНИЯ ДЕФЕЦИТА</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4335,1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7 844,60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Calibri" panose="020F0502020204030204" pitchFamily="34"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ru-RU" sz="11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ru-RU" sz="1100" b="1" i="0" u="none" strike="noStrike" dirty="0">
                          <a:solidFill>
                            <a:srgbClr val="000000"/>
                          </a:solidFill>
                          <a:effectLst/>
                          <a:latin typeface="Times New Roman" panose="02020603050405020304" pitchFamily="18" charset="0"/>
                        </a:rPr>
                        <a:t>0,00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2"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2506944135"/>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Диаграмма 16"/>
          <p:cNvGraphicFramePr/>
          <p:nvPr>
            <p:extLst>
              <p:ext uri="{D42A27DB-BD31-4B8C-83A1-F6EECF244321}">
                <p14:modId xmlns:p14="http://schemas.microsoft.com/office/powerpoint/2010/main" val="2216721519"/>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4"/>
          </a:graphicData>
        </a:graphic>
      </p:graphicFrame>
      <p:pic>
        <p:nvPicPr>
          <p:cNvPr id="22" name="docshape104" descr="F:\Новая папка\РАБОЧЕЕ\Бюджет_для_граждан\2021\картинки\6.jpg"/>
          <p:cNvPicPr/>
          <p:nvPr/>
        </p:nvPicPr>
        <p:blipFill>
          <a:blip r:embed="rId5">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a:xfrm>
            <a:off x="9436686" y="6492875"/>
            <a:ext cx="2743200" cy="365125"/>
          </a:xfrm>
        </p:spPr>
        <p:txBody>
          <a:bodyPr/>
          <a:lstStyle/>
          <a:p>
            <a:fld id="{2E383454-522E-4943-91B6-023101BA01B5}" type="slidenum">
              <a:rPr lang="ru-RU" smtClean="0"/>
              <a:t>28</a:t>
            </a:fld>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770672441"/>
              </p:ext>
            </p:extLst>
          </p:nvPr>
        </p:nvGraphicFramePr>
        <p:xfrm>
          <a:off x="12114" y="341302"/>
          <a:ext cx="11275012" cy="3761545"/>
        </p:xfrm>
        <a:graphic>
          <a:graphicData uri="http://schemas.openxmlformats.org/drawingml/2006/table">
            <a:tbl>
              <a:tblPr/>
              <a:tblGrid>
                <a:gridCol w="4139558"/>
                <a:gridCol w="1180955"/>
                <a:gridCol w="1205817"/>
                <a:gridCol w="1330128"/>
                <a:gridCol w="1330128"/>
                <a:gridCol w="1093938"/>
                <a:gridCol w="994488"/>
              </a:tblGrid>
              <a:tr h="274242">
                <a:tc rowSpan="3">
                  <a:txBody>
                    <a:bodyPr/>
                    <a:lstStyle/>
                    <a:p>
                      <a:pPr algn="ctr" fontAlgn="ctr"/>
                      <a:r>
                        <a:rPr lang="ru-RU" sz="1300" b="1" i="0" u="none" strike="noStrike" dirty="0">
                          <a:solidFill>
                            <a:srgbClr val="000000"/>
                          </a:solidFill>
                          <a:effectLst/>
                          <a:latin typeface="Times New Roman" panose="02020603050405020304" pitchFamily="18" charset="0"/>
                        </a:rPr>
                        <a:t>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gridSpan="2">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гг.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dirty="0">
                          <a:solidFill>
                            <a:srgbClr val="000000"/>
                          </a:solidFill>
                          <a:effectLst/>
                          <a:latin typeface="Times New Roman" panose="02020603050405020304" pitchFamily="18" charset="0"/>
                        </a:rPr>
                        <a:t>Текущий финансовый   </a:t>
                      </a:r>
                      <a:r>
                        <a:rPr lang="ru-RU" sz="1000" b="1" i="0" u="none" strike="noStrike" dirty="0" smtClean="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2023</a:t>
                      </a:r>
                      <a:endParaRPr lang="ru-RU" sz="105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100" b="1" i="0" u="none" strike="noStrike" dirty="0" smtClean="0">
                          <a:solidFill>
                            <a:srgbClr val="000000"/>
                          </a:solidFill>
                          <a:effectLst/>
                          <a:latin typeface="Times New Roman" panose="02020603050405020304" pitchFamily="18" charset="0"/>
                        </a:rPr>
                        <a:t>(Решение совета № 45 от 22.12.2023г.)</a:t>
                      </a:r>
                      <a:endParaRPr lang="ru-RU" sz="130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000" b="1" i="0" u="none" strike="noStrike">
                          <a:solidFill>
                            <a:srgbClr val="000000"/>
                          </a:solidFill>
                          <a:effectLst/>
                          <a:latin typeface="Times New Roman" panose="02020603050405020304" pitchFamily="18" charset="0"/>
                        </a:rPr>
                        <a:t>Плановый период</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283089">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200" b="1" i="0" u="none" strike="noStrike" dirty="0" smtClean="0">
                          <a:solidFill>
                            <a:srgbClr val="000000"/>
                          </a:solidFill>
                          <a:effectLst/>
                          <a:latin typeface="Times New Roman" panose="02020603050405020304" pitchFamily="18" charset="0"/>
                        </a:rPr>
                        <a:t>2025</a:t>
                      </a:r>
                      <a:endParaRPr lang="ru-RU" sz="1200" b="1" i="0" u="none" strike="noStrike" dirty="0">
                        <a:solidFill>
                          <a:srgbClr val="000000"/>
                        </a:solidFill>
                        <a:effectLst/>
                        <a:latin typeface="Times New Roman" panose="02020603050405020304" pitchFamily="18"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1" i="0" u="none" strike="noStrike" dirty="0" smtClean="0">
                          <a:solidFill>
                            <a:srgbClr val="000000"/>
                          </a:solidFill>
                          <a:effectLst/>
                          <a:latin typeface="Times New Roman" panose="02020603050405020304" pitchFamily="18" charset="0"/>
                        </a:rPr>
                        <a:t>2026</a:t>
                      </a:r>
                      <a:endParaRPr lang="ru-RU" sz="1200" b="1" i="0" u="none" strike="noStrike" dirty="0">
                        <a:solidFill>
                          <a:srgbClr val="000000"/>
                        </a:solidFill>
                        <a:effectLst/>
                        <a:latin typeface="Times New Roman" panose="02020603050405020304" pitchFamily="18" charset="0"/>
                      </a:endParaRP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vMerge="1">
                  <a:txBody>
                    <a:bodyPr/>
                    <a:lstStyle/>
                    <a:p>
                      <a:endParaRPr lang="ru-RU"/>
                    </a:p>
                  </a:txBody>
                  <a:tcPr/>
                </a:tc>
                <a:tc>
                  <a:txBody>
                    <a:bodyPr/>
                    <a:lstStyle/>
                    <a:p>
                      <a:pPr algn="ctr" fontAlgn="ctr"/>
                      <a:r>
                        <a:rPr lang="ru-RU" sz="1000" b="1" i="0" u="none" strike="noStrike">
                          <a:solidFill>
                            <a:srgbClr val="000000"/>
                          </a:solidFill>
                          <a:effectLst/>
                          <a:latin typeface="Times New Roman" panose="02020603050405020304" pitchFamily="18" charset="0"/>
                        </a:rPr>
                        <a:t>31 892,70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48 817,10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50 800,80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53 770,40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56 201,20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1" i="0" u="none" strike="noStrike">
                          <a:solidFill>
                            <a:srgbClr val="000000"/>
                          </a:solidFill>
                          <a:effectLst/>
                          <a:latin typeface="Times New Roman" panose="02020603050405020304" pitchFamily="18" charset="0"/>
                        </a:rPr>
                        <a:t>58 570,10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a:txBody>
                    <a:bodyPr/>
                    <a:lstStyle/>
                    <a:p>
                      <a:pPr algn="ctr" fontAlgn="ctr"/>
                      <a:r>
                        <a:rPr lang="ru-RU" sz="1100" b="1" i="0" u="none" strike="noStrike">
                          <a:solidFill>
                            <a:srgbClr val="000000"/>
                          </a:solidFill>
                          <a:effectLst/>
                          <a:latin typeface="Times New Roman" panose="02020603050405020304" pitchFamily="18" charset="0"/>
                        </a:rPr>
                        <a:t>      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ctr"/>
                      <a:r>
                        <a:rPr lang="ru-RU" sz="1100" b="1" i="1" u="none" strike="noStrike">
                          <a:solidFill>
                            <a:srgbClr val="000000"/>
                          </a:solidFill>
                          <a:effectLst/>
                          <a:latin typeface="Times New Roman" panose="02020603050405020304" pitchFamily="18" charset="0"/>
                        </a:rPr>
                        <a:t>24 237,60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39 651,70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46 983,60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50 549,70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53 252,30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100" b="1" i="1" u="none" strike="noStrike">
                          <a:solidFill>
                            <a:srgbClr val="000000"/>
                          </a:solidFill>
                          <a:effectLst/>
                          <a:latin typeface="Times New Roman" panose="02020603050405020304" pitchFamily="18" charset="0"/>
                        </a:rPr>
                        <a:t>55 528,80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185777">
                <a:tc>
                  <a:txBody>
                    <a:bodyPr/>
                    <a:lstStyle/>
                    <a:p>
                      <a:pPr algn="l" fontAlgn="ctr"/>
                      <a:r>
                        <a:rPr lang="ru-RU" sz="1000" b="1" i="1" u="none" strike="noStrike">
                          <a:solidFill>
                            <a:srgbClr val="000000"/>
                          </a:solidFill>
                          <a:effectLst/>
                          <a:latin typeface="Times New Roman" panose="02020603050405020304" pitchFamily="18" charset="0"/>
                        </a:rPr>
                        <a:t>Налог на прибыль, доходы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18 245,30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21 830,30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20 688,80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25 411,90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27 300,20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29 220,80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3470">
                <a:tc>
                  <a:txBody>
                    <a:bodyPr/>
                    <a:lstStyle/>
                    <a:p>
                      <a:pPr algn="l" rtl="0" fontAlgn="ctr"/>
                      <a:r>
                        <a:rPr lang="ru-RU" sz="1000" b="1" i="1" u="none" strike="noStrike" dirty="0">
                          <a:solidFill>
                            <a:srgbClr val="000000"/>
                          </a:solidFill>
                          <a:effectLst/>
                          <a:latin typeface="Times New Roman" panose="02020603050405020304" pitchFamily="18" charset="0"/>
                        </a:rPr>
                        <a:t>Налоги на товары (услуги) реализуемые на территории РФ</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14 550,00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17 009,30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17 470,80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17 460,70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31">
                <a:tc>
                  <a:txBody>
                    <a:bodyPr/>
                    <a:lstStyle/>
                    <a:p>
                      <a:pPr algn="l" rtl="0" fontAlgn="ctr"/>
                      <a:r>
                        <a:rPr lang="ru-RU" sz="1000" b="1" i="1" u="none" strike="noStrike">
                          <a:solidFill>
                            <a:srgbClr val="000000"/>
                          </a:solidFill>
                          <a:effectLst/>
                          <a:latin typeface="Times New Roman" panose="02020603050405020304" pitchFamily="18" charset="0"/>
                        </a:rPr>
                        <a:t>Налоги на совокупный доход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Times New Roman" panose="02020603050405020304" pitchFamily="18" charset="0"/>
                        </a:rPr>
                        <a:t>2 289,20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3 162,10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3 081,10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2 628,50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2 758,10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2 895,20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0244">
                <a:tc>
                  <a:txBody>
                    <a:bodyPr/>
                    <a:lstStyle/>
                    <a:p>
                      <a:pPr algn="l" rtl="0" fontAlgn="ctr"/>
                      <a:r>
                        <a:rPr lang="ru-RU" sz="1000" b="1" i="1" u="none" strike="noStrike">
                          <a:solidFill>
                            <a:srgbClr val="000000"/>
                          </a:solidFill>
                          <a:effectLst/>
                          <a:latin typeface="Times New Roman" panose="02020603050405020304" pitchFamily="18" charset="0"/>
                        </a:rPr>
                        <a:t>Налоги, сборы и регулярные платежи за пользование природными ресурсами</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dirty="0">
                          <a:solidFill>
                            <a:srgbClr val="000000"/>
                          </a:solidFill>
                          <a:effectLst/>
                          <a:latin typeface="Times New Roman" panose="02020603050405020304" pitchFamily="18" charset="0"/>
                        </a:rPr>
                        <a:t>3 143,40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4 895,00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4 188,70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4 910,00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5 109,60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5 313,90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31">
                <a:tc>
                  <a:txBody>
                    <a:bodyPr/>
                    <a:lstStyle/>
                    <a:p>
                      <a:pPr algn="l" rtl="0" fontAlgn="ctr"/>
                      <a:r>
                        <a:rPr lang="ru-RU" sz="1000" b="1" i="1" u="none" strike="noStrike">
                          <a:solidFill>
                            <a:srgbClr val="000000"/>
                          </a:solidFill>
                          <a:effectLst/>
                          <a:latin typeface="Times New Roman" panose="02020603050405020304" pitchFamily="18" charset="0"/>
                        </a:rPr>
                        <a:t>Государственная пошлина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559,70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598,90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657,80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590,00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613,60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638,20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5777">
                <a:tc>
                  <a:txBody>
                    <a:bodyPr/>
                    <a:lstStyle/>
                    <a:p>
                      <a:pPr algn="ctr" rtl="0" fontAlgn="ctr"/>
                      <a:r>
                        <a:rPr lang="ru-RU" sz="1100" b="1" i="1" u="none" strike="noStrike">
                          <a:solidFill>
                            <a:srgbClr val="000000"/>
                          </a:solidFill>
                          <a:effectLst/>
                          <a:latin typeface="Times New Roman" panose="02020603050405020304" pitchFamily="18" charset="0"/>
                        </a:rPr>
                        <a:t>НЕНАЛОГОВЫЕ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7 655,10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9 165,40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3 817,20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3 220,70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2 948,90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rtl="0" fontAlgn="ctr"/>
                      <a:r>
                        <a:rPr lang="ru-RU" sz="1100" b="1" i="1" u="none" strike="noStrike">
                          <a:solidFill>
                            <a:srgbClr val="000000"/>
                          </a:solidFill>
                          <a:effectLst/>
                          <a:latin typeface="Times New Roman" panose="02020603050405020304" pitchFamily="18" charset="0"/>
                        </a:rPr>
                        <a:t>3 041,30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71554">
                <a:tc>
                  <a:txBody>
                    <a:bodyPr/>
                    <a:lstStyle/>
                    <a:p>
                      <a:pPr algn="l" rtl="0" fontAlgn="ctr"/>
                      <a:r>
                        <a:rPr lang="ru-RU" sz="1000" b="1" i="1" u="none" strike="noStrike">
                          <a:solidFill>
                            <a:srgbClr val="000000"/>
                          </a:solidFill>
                          <a:effectLst/>
                          <a:latin typeface="Times New Roman" panose="02020603050405020304" pitchFamily="18" charset="0"/>
                        </a:rPr>
                        <a:t>Доходы от использования имущества, находящегося в государственной и муниципальной собственности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3 447,80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3 292,20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2 414,70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2 890,00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2 688,80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2 797,30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163">
                <a:tc>
                  <a:txBody>
                    <a:bodyPr/>
                    <a:lstStyle/>
                    <a:p>
                      <a:pPr algn="l" rtl="0" fontAlgn="ctr"/>
                      <a:r>
                        <a:rPr lang="ru-RU" sz="1000" b="1" i="1" u="none" strike="noStrike">
                          <a:solidFill>
                            <a:srgbClr val="000000"/>
                          </a:solidFill>
                          <a:effectLst/>
                          <a:latin typeface="Times New Roman" panose="02020603050405020304" pitchFamily="18" charset="0"/>
                        </a:rPr>
                        <a:t>Платежи при пользовании природными ресурсами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10,70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17,10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10,60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12,80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13,40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5396">
                <a:tc>
                  <a:txBody>
                    <a:bodyPr/>
                    <a:lstStyle/>
                    <a:p>
                      <a:pPr algn="l" rtl="0" fontAlgn="ctr"/>
                      <a:r>
                        <a:rPr lang="ru-RU" sz="1000" b="1" i="1" u="none" strike="noStrike">
                          <a:solidFill>
                            <a:srgbClr val="000000"/>
                          </a:solidFill>
                          <a:effectLst/>
                          <a:latin typeface="Times New Roman" panose="02020603050405020304" pitchFamily="18" charset="0"/>
                        </a:rPr>
                        <a:t>Доходы от оказания платных услуг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1000" b="0" i="0" u="none" strike="noStrike">
                          <a:solidFill>
                            <a:srgbClr val="000000"/>
                          </a:solidFill>
                          <a:effectLst/>
                          <a:latin typeface="Times New Roman" panose="02020603050405020304" pitchFamily="18" charset="0"/>
                        </a:rPr>
                        <a:t>400,70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3 014,80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213,00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7703">
                <a:tc>
                  <a:txBody>
                    <a:bodyPr/>
                    <a:lstStyle/>
                    <a:p>
                      <a:pPr algn="l" fontAlgn="ctr"/>
                      <a:r>
                        <a:rPr lang="ru-RU" sz="1000" b="1" i="1" u="none" strike="noStrike">
                          <a:solidFill>
                            <a:srgbClr val="000000"/>
                          </a:solidFill>
                          <a:effectLst/>
                          <a:latin typeface="Times New Roman" panose="02020603050405020304" pitchFamily="18" charset="0"/>
                        </a:rPr>
                        <a:t>Доходы от продажи материальных и нематериальных активов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2 783,30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2 411,60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1 065,70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57">
                <a:tc>
                  <a:txBody>
                    <a:bodyPr/>
                    <a:lstStyle/>
                    <a:p>
                      <a:pPr algn="l" fontAlgn="ctr"/>
                      <a:r>
                        <a:rPr lang="ru-RU" sz="1000" b="1" i="1" u="none" strike="noStrike">
                          <a:solidFill>
                            <a:srgbClr val="000000"/>
                          </a:solidFill>
                          <a:effectLst/>
                          <a:latin typeface="Times New Roman" panose="02020603050405020304" pitchFamily="18" charset="0"/>
                        </a:rPr>
                        <a:t>Штрафы, санкции, возмещение ущерба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972,60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387,70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113,20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318,80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247,30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230,60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8857">
                <a:tc>
                  <a:txBody>
                    <a:bodyPr/>
                    <a:lstStyle/>
                    <a:p>
                      <a:pPr algn="l" fontAlgn="ctr"/>
                      <a:r>
                        <a:rPr lang="ru-RU" sz="1000" b="1" i="1" u="none" strike="noStrike">
                          <a:solidFill>
                            <a:srgbClr val="000000"/>
                          </a:solidFill>
                          <a:effectLst/>
                          <a:latin typeface="Times New Roman" panose="02020603050405020304" pitchFamily="18" charset="0"/>
                        </a:rPr>
                        <a:t> Прочие неналоговые доходы</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40,00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42,00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8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1847543183"/>
              </p:ext>
            </p:extLst>
          </p:nvPr>
        </p:nvGraphicFramePr>
        <p:xfrm>
          <a:off x="-66676" y="352426"/>
          <a:ext cx="12258675"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a:xfrm>
            <a:off x="9448799" y="6492875"/>
            <a:ext cx="2743200" cy="365125"/>
          </a:xfrm>
        </p:spPr>
        <p:txBody>
          <a:bodyPr/>
          <a:lstStyle/>
          <a:p>
            <a:fld id="{2E383454-522E-4943-91B6-023101BA01B5}" type="slidenum">
              <a:rPr lang="ru-RU" smtClean="0"/>
              <a:t>29</a:t>
            </a:fld>
            <a:endParaRPr lang="ru-RU" dirty="0"/>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stretch>
            <a:fillRect/>
          </a:stretch>
        </p:blipFill>
        <p:spPr>
          <a:xfrm>
            <a:off x="163159" y="4460400"/>
            <a:ext cx="1897200" cy="2397600"/>
          </a:xfrm>
          <a:prstGeom prst="rect">
            <a:avLst/>
          </a:prstGeom>
        </p:spPr>
      </p:pic>
      <p:pic>
        <p:nvPicPr>
          <p:cNvPr id="3" name="Рисунок 2"/>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259472" y="200025"/>
            <a:ext cx="9150767" cy="6657975"/>
          </a:xfrm>
          <a:prstGeom prst="rect">
            <a:avLst/>
          </a:prstGeom>
        </p:spPr>
      </p:pic>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4"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0" y="1603156"/>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950284" y="957255"/>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2" name="AutoShape 9"/>
          <p:cNvSpPr>
            <a:spLocks noChangeArrowheads="1"/>
          </p:cNvSpPr>
          <p:nvPr/>
        </p:nvSpPr>
        <p:spPr bwMode="auto">
          <a:xfrm>
            <a:off x="5003800" y="2969415"/>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30</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a:t>
            </a:r>
            <a:r>
              <a:rPr lang="ru-RU" sz="2400" b="1" i="1" dirty="0" smtClean="0">
                <a:cs typeface="Times New Roman" pitchFamily="18" charset="0"/>
              </a:rPr>
              <a:t>области</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57174" y="1311228"/>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738950" y="2928467"/>
            <a:ext cx="10327360"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31</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lum bright="70000" contrast="-70000"/>
            <a:extLst>
              <a:ext uri="{28A0092B-C50C-407E-A947-70E740481C1C}">
                <a14:useLocalDpi xmlns:a14="http://schemas.microsoft.com/office/drawing/2010/main" val="0"/>
              </a:ext>
            </a:extLst>
          </a:blip>
          <a:srcRect l="18849" r="21131"/>
          <a:stretch/>
        </p:blipFill>
        <p:spPr>
          <a:xfrm>
            <a:off x="10107168" y="3373503"/>
            <a:ext cx="2019300" cy="2523267"/>
          </a:xfrm>
          <a:prstGeom prst="rect">
            <a:avLst/>
          </a:prstGeom>
        </p:spPr>
      </p:pic>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0"/>
            <a:ext cx="12179886" cy="485775"/>
          </a:xfrm>
          <a:prstGeom prst="rect">
            <a:avLst/>
          </a:prstGeom>
          <a:blipFill>
            <a:blip r:embed="rId3" cstate="print"/>
            <a:stretch>
              <a:fillRect/>
            </a:stretch>
          </a:blipFill>
        </p:spPr>
        <p:txBody>
          <a:bodyPr wrap="square" lIns="0" tIns="0" rIns="0" bIns="0" rtlCol="0"/>
          <a:lstStyle/>
          <a:p>
            <a:r>
              <a:rPr lang="ru-RU" sz="2400" b="1" i="1" dirty="0" smtClean="0">
                <a:cs typeface="Times New Roman" pitchFamily="18" charset="0"/>
              </a:rPr>
              <a:t>Налоговые льготы</a:t>
            </a:r>
            <a:endParaRPr lang="ru-RU" sz="2400" dirty="0"/>
          </a:p>
        </p:txBody>
      </p:sp>
      <p:sp>
        <p:nvSpPr>
          <p:cNvPr id="19" name="Номер слайда 18"/>
          <p:cNvSpPr>
            <a:spLocks noGrp="1"/>
          </p:cNvSpPr>
          <p:nvPr>
            <p:ph type="sldNum" sz="quarter" idx="7"/>
          </p:nvPr>
        </p:nvSpPr>
        <p:spPr>
          <a:xfrm>
            <a:off x="9393937" y="6493013"/>
            <a:ext cx="2743200" cy="365125"/>
          </a:xfrm>
        </p:spPr>
        <p:txBody>
          <a:bodyPr/>
          <a:lstStyle/>
          <a:p>
            <a:pPr marL="38100">
              <a:lnSpc>
                <a:spcPts val="1240"/>
              </a:lnSpc>
            </a:pPr>
            <a:fld id="{81D60167-4931-47E6-BA6A-407CBD079E47}" type="slidenum">
              <a:rPr lang="ru-RU" smtClean="0"/>
              <a:t>32</a:t>
            </a:fld>
            <a:endParaRPr lang="ru-RU" dirty="0"/>
          </a:p>
        </p:txBody>
      </p:sp>
      <p:sp>
        <p:nvSpPr>
          <p:cNvPr id="2" name="Прямоугольник 1"/>
          <p:cNvSpPr/>
          <p:nvPr/>
        </p:nvSpPr>
        <p:spPr>
          <a:xfrm>
            <a:off x="768055" y="702423"/>
            <a:ext cx="10442869" cy="4980851"/>
          </a:xfrm>
          <a:prstGeom prst="rect">
            <a:avLst/>
          </a:prstGeom>
        </p:spPr>
        <p:txBody>
          <a:bodyPr wrap="square" anchor="ctr">
            <a:spAutoFit/>
          </a:bodyPr>
          <a:lstStyle/>
          <a:p>
            <a:pPr>
              <a:spcAft>
                <a:spcPts val="0"/>
              </a:spcAft>
            </a:pPr>
            <a:r>
              <a:rPr lang="ru-RU" sz="1000" dirty="0">
                <a:solidFill>
                  <a:srgbClr val="000000"/>
                </a:solidFill>
                <a:latin typeface="Times New Roman" panose="02020603050405020304" pitchFamily="18" charset="0"/>
                <a:ea typeface="Calibri" panose="020F0502020204030204" pitchFamily="34" charset="0"/>
              </a:rPr>
              <a:t> </a:t>
            </a:r>
            <a:endParaRPr lang="ru-RU" sz="12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a:t>
            </a:r>
            <a:r>
              <a:rPr lang="ru-RU" sz="1400" dirty="0" smtClean="0">
                <a:solidFill>
                  <a:srgbClr val="000000"/>
                </a:solidFill>
                <a:latin typeface="Times New Roman" panose="02020603050405020304" pitchFamily="18" charset="0"/>
                <a:ea typeface="Calibri" panose="020F0502020204030204" pitchFamily="34" charset="0"/>
              </a:rPr>
              <a:t>района)Муниципальными </a:t>
            </a:r>
            <a:r>
              <a:rPr lang="ru-RU" sz="1400" dirty="0">
                <a:solidFill>
                  <a:srgbClr val="000000"/>
                </a:solidFill>
                <a:latin typeface="Times New Roman" panose="02020603050405020304" pitchFamily="18" charset="0"/>
                <a:ea typeface="Calibri" panose="020F0502020204030204" pitchFamily="34" charset="0"/>
              </a:rPr>
              <a:t>правовыми актами установлены льготы по налогу на имущество физических лиц и земельному налогу для физических и юридических лиц.</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smtClean="0">
                <a:solidFill>
                  <a:srgbClr val="000000"/>
                </a:solidFill>
                <a:latin typeface="Times New Roman" panose="02020603050405020304" pitchFamily="18" charset="0"/>
                <a:ea typeface="Calibri" panose="020F0502020204030204" pitchFamily="34" charset="0"/>
              </a:rPr>
              <a:t>    Льготы </a:t>
            </a:r>
            <a:r>
              <a:rPr lang="ru-RU" sz="1400" dirty="0">
                <a:solidFill>
                  <a:srgbClr val="000000"/>
                </a:solidFill>
                <a:latin typeface="Times New Roman" panose="02020603050405020304" pitchFamily="18" charset="0"/>
                <a:ea typeface="Calibri" panose="020F0502020204030204" pitchFamily="34" charset="0"/>
              </a:rPr>
              <a:t>для физических лиц прежде всего ориентированы на многодетные семьи, детей-сирот, инвалидов ВОВ, участников ВОВ, Почетных граждан. </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a:solidFill>
                  <a:srgbClr val="000000"/>
                </a:solidFill>
                <a:latin typeface="Times New Roman" panose="02020603050405020304" pitchFamily="18" charset="0"/>
                <a:ea typeface="Calibri" panose="020F0502020204030204" pitchFamily="34" charset="0"/>
              </a:rPr>
              <a:t>Основными получателями льгот по земельному налогу для юридических лиц являются органы местного самоуправления; бюджетные, автономные, казенные учреждения, финансовое обеспечение которых полностью или частично осуществляется за счет средств местных бюджетов; государственные бюджетные учреждения, созданные Смоленской областью в целях распоряжения объектами государственной собственности Смоленской области. </a:t>
            </a:r>
            <a:r>
              <a:rPr lang="ru-RU" sz="1400" dirty="0" smtClean="0">
                <a:solidFill>
                  <a:srgbClr val="000000"/>
                </a:solidFill>
                <a:latin typeface="Times New Roman" panose="02020603050405020304" pitchFamily="18" charset="0"/>
                <a:ea typeface="Calibri" panose="020F0502020204030204" pitchFamily="34" charset="0"/>
              </a:rPr>
              <a:t>   Налоговые </a:t>
            </a:r>
            <a:r>
              <a:rPr lang="ru-RU" sz="1400" dirty="0">
                <a:solidFill>
                  <a:srgbClr val="000000"/>
                </a:solidFill>
                <a:latin typeface="Times New Roman" panose="02020603050405020304" pitchFamily="18" charset="0"/>
                <a:ea typeface="Calibri" panose="020F0502020204030204" pitchFamily="34" charset="0"/>
              </a:rPr>
              <a:t>льготы, как и иные освобождения и преференции по налогам и сборам, приводят к недополученным бюджетным доходам, поэтому предоставление налоговых льгот осуществляется взвешенно и ответственно. В соответствии с Постановлением Администрации муниципального образования «Угранский район» Смоленской области и Постановлениями Администраций сельских поселений Угранского района Смоленской области ежегодно осуществляется оценка эффективности предоставления налоговых льгот по местным налогам, совершенствуется работа по их оптимизации. </a:t>
            </a:r>
            <a:r>
              <a:rPr lang="ru-RU" sz="1400" dirty="0" smtClean="0">
                <a:solidFill>
                  <a:srgbClr val="000000"/>
                </a:solidFill>
                <a:latin typeface="Times New Roman" panose="02020603050405020304" pitchFamily="18" charset="0"/>
                <a:ea typeface="Calibri" panose="020F0502020204030204" pitchFamily="34" charset="0"/>
              </a:rPr>
              <a:t>Налоговые </a:t>
            </a:r>
            <a:r>
              <a:rPr lang="ru-RU" sz="1400" dirty="0">
                <a:solidFill>
                  <a:srgbClr val="000000"/>
                </a:solidFill>
                <a:latin typeface="Times New Roman" panose="02020603050405020304" pitchFamily="18" charset="0"/>
                <a:ea typeface="Calibri" panose="020F0502020204030204" pitchFamily="34" charset="0"/>
              </a:rPr>
              <a:t>льготы устанавливаются по налогу на имущество физических лиц и земельному налогу Федеральным законодательством РФ (Налоговым кодексом РФ) и нормативно правовыми актами представительных органов местного самоуправления (решением Советов депутатов поселений, входящих в состав муниципального района)</a:t>
            </a:r>
            <a:endParaRPr lang="ru-RU" sz="2000" dirty="0">
              <a:solidFill>
                <a:srgbClr val="000000"/>
              </a:solidFill>
              <a:latin typeface="Times New Roman" panose="02020603050405020304" pitchFamily="18" charset="0"/>
              <a:ea typeface="Calibri" panose="020F0502020204030204" pitchFamily="34" charset="0"/>
            </a:endParaRPr>
          </a:p>
          <a:p>
            <a:pPr>
              <a:spcAft>
                <a:spcPts val="0"/>
              </a:spcAft>
            </a:pPr>
            <a:r>
              <a:rPr lang="ru-RU" sz="1200" dirty="0">
                <a:solidFill>
                  <a:srgbClr val="000000"/>
                </a:solidFill>
                <a:latin typeface="Times New Roman" panose="02020603050405020304" pitchFamily="18" charset="0"/>
                <a:ea typeface="Calibri" panose="020F0502020204030204" pitchFamily="34" charset="0"/>
              </a:rPr>
              <a:t> </a:t>
            </a:r>
            <a:endParaRPr lang="ru-RU"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b="1" dirty="0" smtClean="0">
                <a:solidFill>
                  <a:srgbClr val="000000"/>
                </a:solidFill>
                <a:latin typeface="Times New Roman" panose="02020603050405020304" pitchFamily="18" charset="0"/>
                <a:ea typeface="Calibri" panose="020F0502020204030204" pitchFamily="34" charset="0"/>
              </a:rPr>
              <a:t> Цель </a:t>
            </a:r>
            <a:r>
              <a:rPr lang="ru-RU" sz="1400" b="1" dirty="0">
                <a:solidFill>
                  <a:srgbClr val="000000"/>
                </a:solidFill>
                <a:latin typeface="Times New Roman" panose="02020603050405020304" pitchFamily="18" charset="0"/>
                <a:ea typeface="Calibri" panose="020F0502020204030204" pitchFamily="34" charset="0"/>
              </a:rPr>
              <a:t>предоставления налоговых льгот:</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smtClean="0">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smtClean="0">
                <a:solidFill>
                  <a:srgbClr val="000000"/>
                </a:solidFill>
                <a:latin typeface="Times New Roman" panose="02020603050405020304" pitchFamily="18" charset="0"/>
                <a:ea typeface="Calibri" panose="020F0502020204030204" pitchFamily="34" charset="0"/>
              </a:rPr>
              <a:t>социальная</a:t>
            </a:r>
            <a:r>
              <a:rPr lang="ru-RU" sz="1400" dirty="0" smtClean="0">
                <a:solidFill>
                  <a:srgbClr val="000000"/>
                </a:solidFill>
                <a:latin typeface="Times New Roman" panose="02020603050405020304" pitchFamily="18" charset="0"/>
                <a:ea typeface="Calibri" panose="020F0502020204030204" pitchFamily="34" charset="0"/>
              </a:rPr>
              <a:t> </a:t>
            </a:r>
            <a:r>
              <a:rPr lang="ru-RU" sz="1400" dirty="0">
                <a:solidFill>
                  <a:srgbClr val="000000"/>
                </a:solidFill>
                <a:latin typeface="Times New Roman" panose="02020603050405020304" pitchFamily="18" charset="0"/>
                <a:ea typeface="Calibri" panose="020F0502020204030204" pitchFamily="34" charset="0"/>
              </a:rPr>
              <a:t>поддержка отдельных категорий граждан;</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65"/>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оптимизация</a:t>
            </a:r>
            <a:r>
              <a:rPr lang="ru-RU" sz="1400" dirty="0">
                <a:solidFill>
                  <a:srgbClr val="000000"/>
                </a:solidFill>
                <a:latin typeface="Times New Roman" panose="02020603050405020304" pitchFamily="18" charset="0"/>
                <a:ea typeface="Calibri" panose="020F0502020204030204" pitchFamily="34" charset="0"/>
              </a:rPr>
              <a:t> бюджетных расходов;</a:t>
            </a:r>
            <a:endParaRPr lang="ru-RU" sz="2000" dirty="0">
              <a:solidFill>
                <a:srgbClr val="000000"/>
              </a:solidFill>
              <a:latin typeface="Times New Roman" panose="02020603050405020304" pitchFamily="18" charset="0"/>
              <a:ea typeface="Calibri" panose="020F0502020204030204" pitchFamily="34" charset="0"/>
            </a:endParaRPr>
          </a:p>
          <a:p>
            <a:pPr algn="ctr">
              <a:spcAft>
                <a:spcPts val="0"/>
              </a:spcAft>
            </a:pPr>
            <a:r>
              <a:rPr lang="ru-RU" sz="1400" dirty="0" err="1">
                <a:solidFill>
                  <a:srgbClr val="000000"/>
                </a:solidFill>
                <a:latin typeface="Wingdings" panose="05000000000000000000" pitchFamily="2" charset="2"/>
                <a:ea typeface="Calibri" panose="020F0502020204030204" pitchFamily="34" charset="0"/>
                <a:cs typeface="Wingdings" panose="05000000000000000000" pitchFamily="2" charset="2"/>
              </a:rPr>
              <a:t>ü</a:t>
            </a:r>
            <a:r>
              <a:rPr lang="ru-RU" sz="1400" dirty="0" err="1">
                <a:solidFill>
                  <a:srgbClr val="000000"/>
                </a:solidFill>
                <a:latin typeface="Times New Roman" panose="02020603050405020304" pitchFamily="18" charset="0"/>
                <a:ea typeface="Calibri" panose="020F0502020204030204" pitchFamily="34" charset="0"/>
              </a:rPr>
              <a:t>снижение</a:t>
            </a:r>
            <a:r>
              <a:rPr lang="ru-RU" sz="1400" dirty="0">
                <a:solidFill>
                  <a:srgbClr val="000000"/>
                </a:solidFill>
                <a:latin typeface="Times New Roman" panose="02020603050405020304" pitchFamily="18" charset="0"/>
                <a:ea typeface="Calibri" panose="020F0502020204030204" pitchFamily="34" charset="0"/>
              </a:rPr>
              <a:t> налогового бремени для предприятий.</a:t>
            </a:r>
            <a:endParaRPr lang="ru-RU" sz="2000" dirty="0">
              <a:solidFill>
                <a:srgbClr val="000000"/>
              </a:solidFill>
              <a:effectLst/>
              <a:latin typeface="Times New Roman" panose="02020603050405020304" pitchFamily="18" charset="0"/>
              <a:ea typeface="Calibri" panose="020F0502020204030204" pitchFamily="34" charset="0"/>
            </a:endParaRPr>
          </a:p>
        </p:txBody>
      </p:sp>
      <p:sp>
        <p:nvSpPr>
          <p:cNvPr id="3" name="Прямоугольник 2"/>
          <p:cNvSpPr/>
          <p:nvPr/>
        </p:nvSpPr>
        <p:spPr>
          <a:xfrm>
            <a:off x="657225" y="5870599"/>
            <a:ext cx="9439275" cy="1015663"/>
          </a:xfrm>
          <a:prstGeom prst="rect">
            <a:avLst/>
          </a:prstGeom>
        </p:spPr>
        <p:txBody>
          <a:bodyPr wrap="square">
            <a:spAutoFit/>
          </a:bodyPr>
          <a:lstStyle/>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0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pic>
        <p:nvPicPr>
          <p:cNvPr id="5" name="Рисунок 4"/>
          <p:cNvPicPr>
            <a:picLocks noChangeAspect="1"/>
          </p:cNvPicPr>
          <p:nvPr/>
        </p:nvPicPr>
        <p:blipFill>
          <a:blip r:embed="rId4"/>
          <a:stretch>
            <a:fillRect/>
          </a:stretch>
        </p:blipFill>
        <p:spPr>
          <a:xfrm flipH="1">
            <a:off x="97838" y="4334013"/>
            <a:ext cx="1512775" cy="2524125"/>
          </a:xfrm>
          <a:prstGeom prst="rect">
            <a:avLst/>
          </a:prstGeom>
        </p:spPr>
      </p:pic>
    </p:spTree>
    <p:extLst>
      <p:ext uri="{BB962C8B-B14F-4D97-AF65-F5344CB8AC3E}">
        <p14:creationId xmlns:p14="http://schemas.microsoft.com/office/powerpoint/2010/main" val="26610164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a:xfrm>
            <a:off x="9353550" y="6549230"/>
            <a:ext cx="2743200" cy="365125"/>
          </a:xfrm>
        </p:spPr>
        <p:txBody>
          <a:bodyPr/>
          <a:lstStyle/>
          <a:p>
            <a:pPr marL="38100">
              <a:lnSpc>
                <a:spcPts val="1240"/>
              </a:lnSpc>
            </a:pPr>
            <a:fld id="{81D60167-4931-47E6-BA6A-407CBD079E47}" type="slidenum">
              <a:rPr lang="ru-RU" smtClean="0"/>
              <a:t>33</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p>
        </p:txBody>
      </p:sp>
      <p:sp>
        <p:nvSpPr>
          <p:cNvPr id="10" name="Номер слайда 9"/>
          <p:cNvSpPr>
            <a:spLocks noGrp="1"/>
          </p:cNvSpPr>
          <p:nvPr>
            <p:ph type="sldNum" sz="quarter" idx="12"/>
          </p:nvPr>
        </p:nvSpPr>
        <p:spPr>
          <a:xfrm>
            <a:off x="9475695" y="6532111"/>
            <a:ext cx="2743200" cy="365125"/>
          </a:xfrm>
        </p:spPr>
        <p:txBody>
          <a:bodyPr/>
          <a:lstStyle/>
          <a:p>
            <a:fld id="{2E383454-522E-4943-91B6-023101BA01B5}" type="slidenum">
              <a:rPr lang="ru-RU" smtClean="0"/>
              <a:t>34</a:t>
            </a:fld>
            <a:endParaRPr lang="ru-RU" dirty="0"/>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2"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10" name="Диаграмма 9"/>
          <p:cNvGraphicFramePr/>
          <p:nvPr>
            <p:extLst>
              <p:ext uri="{D42A27DB-BD31-4B8C-83A1-F6EECF244321}">
                <p14:modId xmlns:p14="http://schemas.microsoft.com/office/powerpoint/2010/main" val="1203375784"/>
              </p:ext>
            </p:extLst>
          </p:nvPr>
        </p:nvGraphicFramePr>
        <p:xfrm>
          <a:off x="200024" y="3800476"/>
          <a:ext cx="11503024" cy="3057524"/>
        </p:xfrm>
        <a:graphic>
          <a:graphicData uri="http://schemas.openxmlformats.org/drawingml/2006/chart">
            <c:chart xmlns:c="http://schemas.openxmlformats.org/drawingml/2006/chart" xmlns:r="http://schemas.openxmlformats.org/officeDocument/2006/relationships" r:id="rId3"/>
          </a:graphicData>
        </a:graphic>
      </p:graphicFrame>
      <p:pic>
        <p:nvPicPr>
          <p:cNvPr id="11" name="image126.png"/>
          <p:cNvPicPr/>
          <p:nvPr/>
        </p:nvPicPr>
        <p:blipFill>
          <a:blip r:embed="rId4" cstate="print"/>
          <a:stretch>
            <a:fillRect/>
          </a:stretch>
        </p:blipFill>
        <p:spPr>
          <a:xfrm>
            <a:off x="10250666" y="4264349"/>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a:xfrm>
            <a:off x="9448800" y="6559551"/>
            <a:ext cx="2743200" cy="365125"/>
          </a:xfrm>
        </p:spPr>
        <p:txBody>
          <a:bodyPr/>
          <a:lstStyle/>
          <a:p>
            <a:fld id="{2E383454-522E-4943-91B6-023101BA01B5}" type="slidenum">
              <a:rPr lang="ru-RU" smtClean="0"/>
              <a:t>35</a:t>
            </a:fld>
            <a:endParaRPr lang="ru-RU" dirty="0"/>
          </a:p>
        </p:txBody>
      </p:sp>
      <p:graphicFrame>
        <p:nvGraphicFramePr>
          <p:cNvPr id="9" name="Таблица 8"/>
          <p:cNvGraphicFramePr>
            <a:graphicFrameLocks noGrp="1"/>
          </p:cNvGraphicFramePr>
          <p:nvPr>
            <p:extLst>
              <p:ext uri="{D42A27DB-BD31-4B8C-83A1-F6EECF244321}">
                <p14:modId xmlns:p14="http://schemas.microsoft.com/office/powerpoint/2010/main" val="3272184169"/>
              </p:ext>
            </p:extLst>
          </p:nvPr>
        </p:nvGraphicFramePr>
        <p:xfrm>
          <a:off x="200024" y="772200"/>
          <a:ext cx="11858625" cy="2961600"/>
        </p:xfrm>
        <a:graphic>
          <a:graphicData uri="http://schemas.openxmlformats.org/drawingml/2006/table">
            <a:tbl>
              <a:tblPr/>
              <a:tblGrid>
                <a:gridCol w="4497634"/>
                <a:gridCol w="1283109"/>
                <a:gridCol w="1063629"/>
                <a:gridCol w="1310121"/>
                <a:gridCol w="1445186"/>
                <a:gridCol w="1185187"/>
                <a:gridCol w="1073759"/>
              </a:tblGrid>
              <a:tr h="898814">
                <a:tc rowSpan="3">
                  <a:txBody>
                    <a:bodyPr/>
                    <a:lstStyle/>
                    <a:p>
                      <a:pPr algn="ctr" fontAlgn="ctr"/>
                      <a:r>
                        <a:rPr lang="ru-RU" sz="1100" b="1" i="0" u="none" strike="noStrike" dirty="0">
                          <a:solidFill>
                            <a:srgbClr val="000000"/>
                          </a:solidFill>
                          <a:effectLst/>
                          <a:latin typeface="Times New Roman" panose="02020603050405020304" pitchFamily="18" charset="0"/>
                        </a:rPr>
                        <a:t>      БЕЗВОЗМЕЗДНЫЕ ПОСТУПЛЕНИЯ</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rowSpan="2" gridSpan="2">
                  <a:txBody>
                    <a:bodyPr/>
                    <a:lstStyle/>
                    <a:p>
                      <a:pPr algn="ctr" fontAlgn="ctr"/>
                      <a:r>
                        <a:rPr lang="ru-RU" sz="1100" b="1" i="0" u="none" strike="noStrike" dirty="0">
                          <a:solidFill>
                            <a:srgbClr val="000000"/>
                          </a:solidFill>
                          <a:effectLst/>
                          <a:latin typeface="Times New Roman" panose="02020603050405020304" pitchFamily="18" charset="0"/>
                        </a:rPr>
                        <a:t>Отчетные финансовые      </a:t>
                      </a:r>
                      <a:endParaRPr lang="ru-RU" sz="1100" b="1" i="0" u="none" strike="noStrike" dirty="0" smtClean="0">
                        <a:solidFill>
                          <a:srgbClr val="000000"/>
                        </a:solidFill>
                        <a:effectLst/>
                        <a:latin typeface="Times New Roman" panose="02020603050405020304" pitchFamily="18" charset="0"/>
                      </a:endParaRPr>
                    </a:p>
                    <a:p>
                      <a:pPr algn="ctr" fontAlgn="ctr"/>
                      <a:r>
                        <a:rPr lang="ru-RU" sz="1100" b="1" i="0" u="none" strike="noStrike" dirty="0" smtClean="0">
                          <a:solidFill>
                            <a:srgbClr val="000000"/>
                          </a:solidFill>
                          <a:effectLst/>
                          <a:latin typeface="Times New Roman" panose="02020603050405020304" pitchFamily="18" charset="0"/>
                        </a:rPr>
                        <a:t>   </a:t>
                      </a:r>
                      <a:r>
                        <a:rPr lang="ru-RU" sz="1100" b="1" i="0" u="none" strike="noStrike" dirty="0">
                          <a:solidFill>
                            <a:srgbClr val="000000"/>
                          </a:solidFill>
                          <a:effectLst/>
                          <a:latin typeface="Times New Roman" panose="02020603050405020304" pitchFamily="18" charset="0"/>
                        </a:rPr>
                        <a:t>2021    -          2022 гг.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000" b="1" i="0" u="none" strike="noStrike" dirty="0">
                          <a:solidFill>
                            <a:srgbClr val="000000"/>
                          </a:solidFill>
                          <a:effectLst/>
                          <a:latin typeface="Times New Roman" panose="02020603050405020304" pitchFamily="18" charset="0"/>
                        </a:rPr>
                        <a:t>Текущий финансовый   </a:t>
                      </a:r>
                      <a:r>
                        <a:rPr lang="ru-RU" sz="1100" b="1" i="0" u="none" strike="noStrike" dirty="0">
                          <a:solidFill>
                            <a:srgbClr val="000000"/>
                          </a:solidFill>
                          <a:effectLst/>
                          <a:latin typeface="Times New Roman" panose="02020603050405020304" pitchFamily="18" charset="0"/>
                        </a:rPr>
                        <a:t>2023</a:t>
                      </a:r>
                      <a:endParaRPr lang="ru-RU" sz="100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300" b="1" i="0" u="none" strike="noStrike" dirty="0">
                          <a:solidFill>
                            <a:srgbClr val="000000"/>
                          </a:solidFill>
                          <a:effectLst/>
                          <a:latin typeface="Times New Roman" panose="02020603050405020304" pitchFamily="18" charset="0"/>
                        </a:rPr>
                        <a:t>2024   </a:t>
                      </a:r>
                      <a:r>
                        <a:rPr lang="ru-RU" sz="1300" b="1" i="0" u="none" strike="noStrike" dirty="0" smtClean="0">
                          <a:solidFill>
                            <a:srgbClr val="000000"/>
                          </a:solidFill>
                          <a:effectLst/>
                          <a:latin typeface="Times New Roman" panose="02020603050405020304" pitchFamily="18" charset="0"/>
                        </a:rPr>
                        <a:t>             </a:t>
                      </a:r>
                      <a:r>
                        <a:rPr lang="ru-RU" sz="1100" b="1" i="0" u="none" strike="noStrike" dirty="0" smtClean="0">
                          <a:solidFill>
                            <a:srgbClr val="000000"/>
                          </a:solidFill>
                          <a:effectLst/>
                          <a:latin typeface="Times New Roman" panose="02020603050405020304" pitchFamily="18" charset="0"/>
                        </a:rPr>
                        <a:t>(Решение совета № 45 от 22.12.2023г.)</a:t>
                      </a:r>
                      <a:endParaRPr lang="ru-RU" sz="1300" b="1" i="0" u="none" strike="noStrike" dirty="0">
                        <a:solidFill>
                          <a:srgbClr val="000000"/>
                        </a:solidFill>
                        <a:effectLst/>
                        <a:latin typeface="Times New Roman" panose="02020603050405020304" pitchFamily="18" charset="0"/>
                      </a:endParaRP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169329">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000" b="1" i="0" u="none" strike="noStrike">
                          <a:solidFill>
                            <a:srgbClr val="000000"/>
                          </a:solidFill>
                          <a:effectLst/>
                          <a:latin typeface="Times New Roman" panose="02020603050405020304" pitchFamily="18" charset="0"/>
                        </a:rPr>
                        <a:t>2025</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1" i="0" u="none" strike="noStrike">
                          <a:solidFill>
                            <a:srgbClr val="000000"/>
                          </a:solidFill>
                          <a:effectLst/>
                          <a:latin typeface="Times New Roman" panose="02020603050405020304" pitchFamily="18" charset="0"/>
                        </a:rPr>
                        <a:t>2026</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032">
                <a:tc vMerge="1">
                  <a:txBody>
                    <a:bodyPr/>
                    <a:lstStyle/>
                    <a:p>
                      <a:endParaRPr lang="ru-RU"/>
                    </a:p>
                  </a:txBody>
                  <a:tcPr/>
                </a:tc>
                <a:tc>
                  <a:txBody>
                    <a:bodyPr/>
                    <a:lstStyle/>
                    <a:p>
                      <a:pPr algn="ctr" fontAlgn="b"/>
                      <a:r>
                        <a:rPr lang="ru-RU" sz="1100" b="1" i="0" u="none" strike="noStrike">
                          <a:solidFill>
                            <a:srgbClr val="000000"/>
                          </a:solidFill>
                          <a:effectLst/>
                          <a:latin typeface="Times New Roman" panose="02020603050405020304" pitchFamily="18" charset="0"/>
                        </a:rPr>
                        <a:t>263108,70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252 739,10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331 971,50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287 854,80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228 253,50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c>
                  <a:txBody>
                    <a:bodyPr/>
                    <a:lstStyle/>
                    <a:p>
                      <a:pPr algn="ctr" fontAlgn="b"/>
                      <a:r>
                        <a:rPr lang="ru-RU" sz="1000" b="1" i="1" u="none" strike="noStrike">
                          <a:solidFill>
                            <a:srgbClr val="000000"/>
                          </a:solidFill>
                          <a:effectLst/>
                          <a:latin typeface="Times New Roman" panose="02020603050405020304" pitchFamily="18" charset="0"/>
                        </a:rPr>
                        <a:t>232 624,50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9D9"/>
                    </a:solidFill>
                  </a:tcPr>
                </a:tc>
              </a:tr>
              <a:tr h="339045">
                <a:tc>
                  <a:txBody>
                    <a:bodyPr/>
                    <a:lstStyle/>
                    <a:p>
                      <a:pPr algn="l" fontAlgn="ctr"/>
                      <a:r>
                        <a:rPr lang="ru-RU" sz="1000" b="1" i="1" u="none" strike="noStrike" dirty="0">
                          <a:solidFill>
                            <a:srgbClr val="000000"/>
                          </a:solidFill>
                          <a:effectLst/>
                          <a:latin typeface="Times New Roman" panose="02020603050405020304" pitchFamily="18" charset="0"/>
                        </a:rPr>
                        <a:t>Дотации бюджетам муниципальных районов на выравнивание уровня бюджетной обеспеченности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117454,70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133 606,70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143 699,00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172 443,00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108 059,00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108 642,00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45">
                <a:tc>
                  <a:txBody>
                    <a:bodyPr/>
                    <a:lstStyle/>
                    <a:p>
                      <a:pPr algn="l" fontAlgn="ctr"/>
                      <a:r>
                        <a:rPr lang="ru-RU" sz="1000" b="1" i="1" u="none" strike="noStrike">
                          <a:solidFill>
                            <a:srgbClr val="000000"/>
                          </a:solidFill>
                          <a:effectLst/>
                          <a:latin typeface="Times New Roman" panose="02020603050405020304" pitchFamily="18" charset="0"/>
                        </a:rPr>
                        <a:t>Субвенции бюджетам субъектов Российской Федерации и муниципальных образований</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rgbClr val="000000"/>
                          </a:solidFill>
                          <a:effectLst/>
                          <a:latin typeface="Times New Roman" panose="02020603050405020304" pitchFamily="18" charset="0"/>
                        </a:rPr>
                        <a:t>84890,80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92 444,00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84 516,40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114 607,50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119 390,20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123 178,20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9045">
                <a:tc>
                  <a:txBody>
                    <a:bodyPr/>
                    <a:lstStyle/>
                    <a:p>
                      <a:pPr algn="l" fontAlgn="ctr"/>
                      <a:r>
                        <a:rPr lang="ru-RU" sz="1000" b="1" i="1" u="none" strike="noStrike" dirty="0">
                          <a:solidFill>
                            <a:srgbClr val="000000"/>
                          </a:solidFill>
                          <a:effectLst/>
                          <a:latin typeface="Times New Roman" panose="02020603050405020304" pitchFamily="18" charset="0"/>
                        </a:rPr>
                        <a:t>Субсидии бюджетам субъектов Российской Федерации и муниципальных образований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54725,90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28 353,90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102 421,80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23">
                <a:tc>
                  <a:txBody>
                    <a:bodyPr/>
                    <a:lstStyle/>
                    <a:p>
                      <a:pPr algn="l" fontAlgn="ctr"/>
                      <a:r>
                        <a:rPr lang="ru-RU" sz="1000" b="1" i="1" u="none" strike="noStrike">
                          <a:solidFill>
                            <a:srgbClr val="000000"/>
                          </a:solidFill>
                          <a:effectLst/>
                          <a:latin typeface="Times New Roman" panose="02020603050405020304" pitchFamily="18" charset="0"/>
                        </a:rPr>
                        <a:t>Иные межбюджетные трансферты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6037,30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375,00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1 234,30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804,30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9523">
                <a:tc>
                  <a:txBody>
                    <a:bodyPr/>
                    <a:lstStyle/>
                    <a:p>
                      <a:pPr algn="l" fontAlgn="ctr"/>
                      <a:r>
                        <a:rPr lang="ru-RU" sz="1000" b="1" i="1" u="none" strike="noStrike">
                          <a:solidFill>
                            <a:srgbClr val="000000"/>
                          </a:solidFill>
                          <a:effectLst/>
                          <a:latin typeface="Times New Roman" panose="02020603050405020304" pitchFamily="18" charset="0"/>
                        </a:rPr>
                        <a:t>Прочие безвозмездные поступления </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rgbClr val="000000"/>
                          </a:solidFill>
                          <a:effectLst/>
                          <a:latin typeface="Times New Roman" panose="02020603050405020304" pitchFamily="18" charset="0"/>
                        </a:rPr>
                        <a:t>0,00</a:t>
                      </a:r>
                    </a:p>
                  </a:txBody>
                  <a:tcPr marL="8972" marR="8972" marT="897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790,00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100,00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244">
                <a:tc>
                  <a:txBody>
                    <a:bodyPr/>
                    <a:lstStyle/>
                    <a:p>
                      <a:pPr algn="l" fontAlgn="b"/>
                      <a:r>
                        <a:rPr lang="ru-RU" sz="1000" b="1" i="1" u="none" strike="noStrike" dirty="0">
                          <a:solidFill>
                            <a:srgbClr val="000000"/>
                          </a:solidFill>
                          <a:effectLst/>
                          <a:latin typeface="Times New Roman" panose="02020603050405020304" pitchFamily="18" charset="0"/>
                        </a:rPr>
                        <a:t>Возврат остатков  субсидий, субвенции и иных  межбюджетных трансфертов, имеющих целевое назначение, прошлых лет </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-2 830,50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rgbClr val="000000"/>
                          </a:solidFill>
                          <a:effectLst/>
                          <a:latin typeface="Times New Roman" panose="02020603050405020304" pitchFamily="18" charset="0"/>
                        </a:rPr>
                        <a:t>0,00</a:t>
                      </a:r>
                    </a:p>
                  </a:txBody>
                  <a:tcPr marL="8972" marR="8972" marT="897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859722"/>
          </a:xfrm>
          <a:prstGeom prst="rect">
            <a:avLst/>
          </a:prstGeom>
          <a:blipFill>
            <a:blip r:embed="rId2" cstate="print"/>
            <a:stretch>
              <a:fillRect/>
            </a:stretch>
          </a:blipFill>
        </p:spPr>
        <p:txBody>
          <a:bodyPr wrap="square" lIns="0" tIns="0" rIns="0" bIns="0" rtlCol="0"/>
          <a:lstStyle/>
          <a:p>
            <a:r>
              <a:rPr lang="ru-RU" sz="2800" b="1" dirty="0" smtClean="0"/>
              <a:t>ОБЪЕМ ДОХОДОВ Муниципального образования «Угранский район» Смоленской области на 2024 и плановый период 2025-2026 гг.</a:t>
            </a:r>
          </a:p>
          <a:p>
            <a:endParaRPr lang="ru-RU" sz="2800" b="1" dirty="0"/>
          </a:p>
        </p:txBody>
      </p:sp>
      <p:graphicFrame>
        <p:nvGraphicFramePr>
          <p:cNvPr id="6" name="Диаграмма 5"/>
          <p:cNvGraphicFramePr/>
          <p:nvPr>
            <p:extLst>
              <p:ext uri="{D42A27DB-BD31-4B8C-83A1-F6EECF244321}">
                <p14:modId xmlns:p14="http://schemas.microsoft.com/office/powerpoint/2010/main" val="3272938677"/>
              </p:ext>
            </p:extLst>
          </p:nvPr>
        </p:nvGraphicFramePr>
        <p:xfrm>
          <a:off x="0" y="996248"/>
          <a:ext cx="5761330"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1549670197"/>
              </p:ext>
            </p:extLst>
          </p:nvPr>
        </p:nvGraphicFramePr>
        <p:xfrm>
          <a:off x="6857747" y="842776"/>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3350640330"/>
              </p:ext>
            </p:extLst>
          </p:nvPr>
        </p:nvGraphicFramePr>
        <p:xfrm>
          <a:off x="256922" y="3933825"/>
          <a:ext cx="12049379" cy="2924175"/>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a:xfrm>
            <a:off x="9393937" y="6492944"/>
            <a:ext cx="2743200" cy="365125"/>
          </a:xfrm>
        </p:spPr>
        <p:txBody>
          <a:bodyPr/>
          <a:lstStyle/>
          <a:p>
            <a:fld id="{2E383454-522E-4943-91B6-023101BA01B5}" type="slidenum">
              <a:rPr lang="ru-RU" smtClean="0"/>
              <a:t>36</a:t>
            </a:fld>
            <a:endParaRPr lang="ru-RU" dirty="0"/>
          </a:p>
        </p:txBody>
      </p:sp>
      <p:graphicFrame>
        <p:nvGraphicFramePr>
          <p:cNvPr id="11" name="Диаграмма 10"/>
          <p:cNvGraphicFramePr/>
          <p:nvPr>
            <p:extLst>
              <p:ext uri="{D42A27DB-BD31-4B8C-83A1-F6EECF244321}">
                <p14:modId xmlns:p14="http://schemas.microsoft.com/office/powerpoint/2010/main" val="2498827280"/>
              </p:ext>
            </p:extLst>
          </p:nvPr>
        </p:nvGraphicFramePr>
        <p:xfrm>
          <a:off x="256922" y="865371"/>
          <a:ext cx="4962525" cy="358359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01083" y="5661976"/>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03666" y="415666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03093" y="2784349"/>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11458" y="144932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211736" y="4737392"/>
            <a:ext cx="2347850"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217798" y="3274403"/>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219520" y="1793185"/>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368" y="708779"/>
            <a:ext cx="4212912" cy="5757350"/>
          </a:xfrm>
          <a:prstGeom prst="rect">
            <a:avLst/>
          </a:prstGeom>
          <a:ln>
            <a:noFill/>
          </a:ln>
          <a:effectLst>
            <a:softEdge rad="112500"/>
          </a:effectLst>
        </p:spPr>
      </p:pic>
      <p:sp>
        <p:nvSpPr>
          <p:cNvPr id="65" name="Стрелка вправо 64"/>
          <p:cNvSpPr/>
          <p:nvPr/>
        </p:nvSpPr>
        <p:spPr>
          <a:xfrm rot="11419779">
            <a:off x="7595414" y="5415894"/>
            <a:ext cx="196699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8221" y="2805143"/>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53550" y="4093700"/>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10" y="3281879"/>
            <a:ext cx="1850568"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638633" y="3409335"/>
            <a:ext cx="2134693" cy="577194"/>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078158">
            <a:off x="2815926" y="4796707"/>
            <a:ext cx="2252277" cy="577194"/>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582907" y="3395239"/>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49189" y="8376"/>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2024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477996" y="6353354"/>
            <a:ext cx="3733907" cy="380852"/>
          </a:xfrm>
          <a:prstGeom prst="rect">
            <a:avLst/>
          </a:prstGeom>
        </p:spPr>
        <p:txBody>
          <a:bodyPr wrap="square">
            <a:prstTxWarp prst="textPlain">
              <a:avLst/>
            </a:prstTxWarp>
            <a:spAutoFit/>
          </a:bodyPr>
          <a:lstStyle/>
          <a:p>
            <a:r>
              <a:rPr lang="ru-RU" dirty="0" smtClean="0">
                <a:solidFill>
                  <a:srgbClr val="31381C"/>
                </a:solidFill>
                <a:latin typeface="Book Antiqua" panose="02040602050305030304" pitchFamily="18" charset="0"/>
              </a:rPr>
              <a:t>Численность населения </a:t>
            </a:r>
            <a:r>
              <a:rPr lang="en-US" dirty="0" smtClean="0">
                <a:solidFill>
                  <a:srgbClr val="31381C"/>
                </a:solidFill>
                <a:latin typeface="Book Antiqua" panose="02040602050305030304" pitchFamily="18" charset="0"/>
              </a:rPr>
              <a:t>6524</a:t>
            </a:r>
            <a:endParaRPr lang="ru-RU" dirty="0">
              <a:latin typeface="Book Antiqua" panose="02040602050305030304" pitchFamily="18" charset="0"/>
            </a:endParaRPr>
          </a:p>
        </p:txBody>
      </p:sp>
      <p:sp>
        <p:nvSpPr>
          <p:cNvPr id="35" name="Прямоугольник 34"/>
          <p:cNvSpPr/>
          <p:nvPr/>
        </p:nvSpPr>
        <p:spPr>
          <a:xfrm>
            <a:off x="171166" y="1750705"/>
            <a:ext cx="2428989" cy="1261884"/>
          </a:xfrm>
          <a:prstGeom prst="rect">
            <a:avLst/>
          </a:prstGeom>
        </p:spPr>
        <p:txBody>
          <a:bodyPr wrap="square">
            <a:spAutoFit/>
          </a:bodyPr>
          <a:lstStyle/>
          <a:p>
            <a:pPr marR="1620" algn="r"/>
            <a:r>
              <a:rPr lang="ru-RU" sz="2000" b="1" dirty="0" smtClean="0">
                <a:solidFill>
                  <a:srgbClr val="31381C"/>
                </a:solidFill>
                <a:latin typeface="Bookman Old Style" panose="02050604050505020204" pitchFamily="18" charset="0"/>
              </a:rPr>
              <a:t>7,62</a:t>
            </a:r>
            <a:endParaRPr lang="ru-RU" sz="2000" dirty="0" smtClean="0">
              <a:solidFill>
                <a:srgbClr val="31381C"/>
              </a:solidFill>
              <a:latin typeface="Bookman Old Style" panose="02050604050505020204" pitchFamily="18" charset="0"/>
            </a:endParaRPr>
          </a:p>
          <a:p>
            <a:pPr marR="2900" algn="r"/>
            <a:r>
              <a:rPr lang="ru-RU" sz="1400" dirty="0" smtClean="0">
                <a:solidFill>
                  <a:srgbClr val="31381C"/>
                </a:solidFill>
                <a:latin typeface="Bookman Old Style" panose="02050604050505020204" pitchFamily="18" charset="0"/>
              </a:rPr>
              <a:t>тыс. руб.</a:t>
            </a:r>
          </a:p>
          <a:p>
            <a:pPr marR="2900" algn="r"/>
            <a:r>
              <a:rPr lang="ru-RU" sz="1400" b="1" dirty="0" smtClean="0">
                <a:solidFill>
                  <a:srgbClr val="31381C"/>
                </a:solidFill>
                <a:latin typeface="Bookman Old Style" panose="02050604050505020204" pitchFamily="18" charset="0"/>
              </a:rPr>
              <a:t>7,94</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marR="2900" algn="r"/>
            <a:r>
              <a:rPr lang="ru-RU" sz="1200" b="1" dirty="0" smtClean="0">
                <a:solidFill>
                  <a:srgbClr val="31381C"/>
                </a:solidFill>
                <a:latin typeface="Bookman Old Style" panose="02050604050505020204" pitchFamily="18" charset="0"/>
              </a:rPr>
              <a:t>7,88</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marR="3920" algn="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6" name="Прямоугольник 35"/>
          <p:cNvSpPr/>
          <p:nvPr/>
        </p:nvSpPr>
        <p:spPr>
          <a:xfrm>
            <a:off x="219520" y="3241749"/>
            <a:ext cx="1600200"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0,48 </a:t>
            </a:r>
          </a:p>
          <a:p>
            <a:r>
              <a:rPr lang="ru-RU" sz="1400" dirty="0" smtClean="0">
                <a:solidFill>
                  <a:srgbClr val="31381C"/>
                </a:solidFill>
                <a:latin typeface="Bookman Old Style" panose="02050604050505020204" pitchFamily="18" charset="0"/>
              </a:rPr>
              <a:t>тыс. руб.</a:t>
            </a:r>
          </a:p>
          <a:p>
            <a:r>
              <a:rPr lang="ru-RU" sz="1200" b="1" dirty="0" smtClean="0">
                <a:solidFill>
                  <a:srgbClr val="31381C"/>
                </a:solidFill>
                <a:latin typeface="Bookman Old Style" panose="02050604050505020204" pitchFamily="18" charset="0"/>
              </a:rPr>
              <a:t>0,44</a:t>
            </a:r>
            <a:r>
              <a:rPr lang="ru-RU" sz="1400" b="1"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r>
              <a:rPr lang="ru-RU" sz="1200" b="1" dirty="0">
                <a:solidFill>
                  <a:srgbClr val="31381C"/>
                </a:solidFill>
                <a:latin typeface="Bookman Old Style" panose="02050604050505020204" pitchFamily="18" charset="0"/>
              </a:rPr>
              <a:t>0,43</a:t>
            </a:r>
            <a:r>
              <a:rPr lang="ru-RU" sz="1400" dirty="0">
                <a:solidFill>
                  <a:srgbClr val="31381C"/>
                </a:solidFill>
                <a:latin typeface="Bookman Old Style" panose="02050604050505020204" pitchFamily="18" charset="0"/>
              </a:rPr>
              <a:t> тыс. руб.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37" name="Прямоугольник 36"/>
          <p:cNvSpPr/>
          <p:nvPr/>
        </p:nvSpPr>
        <p:spPr>
          <a:xfrm>
            <a:off x="180753" y="4750700"/>
            <a:ext cx="2160588" cy="1261884"/>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43,43</a:t>
            </a:r>
          </a:p>
          <a:p>
            <a:r>
              <a:rPr lang="ru-RU" sz="1400" dirty="0" smtClean="0">
                <a:solidFill>
                  <a:srgbClr val="31381C"/>
                </a:solidFill>
                <a:latin typeface="Bookman Old Style" panose="02050604050505020204" pitchFamily="18" charset="0"/>
              </a:rPr>
              <a:t>тыс. руб.</a:t>
            </a:r>
          </a:p>
          <a:p>
            <a:r>
              <a:rPr lang="ru-RU" sz="1200" b="1" dirty="0" smtClean="0">
                <a:solidFill>
                  <a:srgbClr val="31381C"/>
                </a:solidFill>
                <a:latin typeface="Bookman Old Style" panose="02050604050505020204" pitchFamily="18" charset="0"/>
              </a:rPr>
              <a:t>34,07</a:t>
            </a:r>
            <a:r>
              <a:rPr lang="ru-RU" sz="1400" dirty="0" smtClean="0">
                <a:solidFill>
                  <a:srgbClr val="31381C"/>
                </a:solidFill>
                <a:latin typeface="Bookman Old Style" panose="02050604050505020204" pitchFamily="18" charset="0"/>
              </a:rPr>
              <a:t> тыс</a:t>
            </a:r>
            <a:r>
              <a:rPr lang="ru-RU" sz="1400" dirty="0">
                <a:solidFill>
                  <a:srgbClr val="31381C"/>
                </a:solidFill>
                <a:latin typeface="Bookman Old Style" panose="02050604050505020204" pitchFamily="18" charset="0"/>
              </a:rPr>
              <a:t>. руб. </a:t>
            </a:r>
          </a:p>
          <a:p>
            <a:r>
              <a:rPr lang="ru-RU" sz="1200" b="1" dirty="0">
                <a:solidFill>
                  <a:srgbClr val="31381C"/>
                </a:solidFill>
                <a:latin typeface="Bookman Old Style" panose="02050604050505020204" pitchFamily="18" charset="0"/>
              </a:rPr>
              <a:t>33,02</a:t>
            </a:r>
            <a:r>
              <a:rPr lang="ru-RU" sz="1400" dirty="0">
                <a:solidFill>
                  <a:srgbClr val="31381C"/>
                </a:solidFill>
                <a:latin typeface="Bookman Old Style" panose="02050604050505020204" pitchFamily="18" charset="0"/>
              </a:rPr>
              <a:t> 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69402" y="4756762"/>
            <a:ext cx="1181093" cy="1003762"/>
          </a:xfrm>
          <a:prstGeom prst="rect">
            <a:avLst/>
          </a:prstGeom>
          <a:ln>
            <a:noFill/>
          </a:ln>
          <a:effectLst>
            <a:softEdge rad="112500"/>
          </a:effectLst>
        </p:spPr>
      </p:pic>
      <p:sp>
        <p:nvSpPr>
          <p:cNvPr id="45" name="TextBox 44"/>
          <p:cNvSpPr txBox="1"/>
          <p:nvPr/>
        </p:nvSpPr>
        <p:spPr>
          <a:xfrm rot="20133397">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632869" y="3521082"/>
            <a:ext cx="2128660" cy="261610"/>
          </a:xfrm>
          <a:prstGeom prst="rect">
            <a:avLst/>
          </a:prstGeom>
          <a:noFill/>
        </p:spPr>
        <p:txBody>
          <a:bodyPr wrap="square" rtlCol="0">
            <a:spAutoFit/>
          </a:bodyPr>
          <a:lstStyle/>
          <a:p>
            <a:r>
              <a:rPr lang="ru-RU" sz="1100" b="1" i="1" dirty="0" smtClean="0"/>
              <a:t>Неналоговые поступления</a:t>
            </a:r>
            <a:endParaRPr lang="ru-RU" sz="1100" b="1" i="1" dirty="0"/>
          </a:p>
        </p:txBody>
      </p:sp>
      <p:sp>
        <p:nvSpPr>
          <p:cNvPr id="49" name="Стрелка вправо 48"/>
          <p:cNvSpPr/>
          <p:nvPr/>
        </p:nvSpPr>
        <p:spPr>
          <a:xfrm rot="550842">
            <a:off x="2709544" y="2168777"/>
            <a:ext cx="2343760" cy="57719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46104" y="2287911"/>
            <a:ext cx="1931598"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39578" y="1420326"/>
            <a:ext cx="1777954" cy="984885"/>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43,73 </a:t>
            </a: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r>
              <a:rPr lang="ru-RU" sz="1200" dirty="0" smtClean="0">
                <a:solidFill>
                  <a:srgbClr val="31381C"/>
                </a:solidFill>
                <a:latin typeface="Bookman Old Style" panose="02050604050505020204" pitchFamily="18" charset="0"/>
              </a:rPr>
              <a:t>   </a:t>
            </a:r>
            <a:r>
              <a:rPr lang="ru-RU" sz="1200" b="1" dirty="0" smtClean="0">
                <a:solidFill>
                  <a:srgbClr val="31381C"/>
                </a:solidFill>
                <a:latin typeface="Bookman Old Style" panose="02050604050505020204" pitchFamily="18" charset="0"/>
              </a:rPr>
              <a:t>19,95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smtClean="0">
                <a:solidFill>
                  <a:srgbClr val="31381C"/>
                </a:solidFill>
                <a:latin typeface="Bookman Old Style" panose="02050604050505020204" pitchFamily="18" charset="0"/>
              </a:rPr>
              <a:t>19,50</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2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на 1 </a:t>
            </a:r>
            <a:r>
              <a:rPr lang="ru-RU" sz="1400" dirty="0" smtClean="0">
                <a:solidFill>
                  <a:srgbClr val="31381C"/>
                </a:solidFill>
                <a:latin typeface="Bookman Old Style" panose="02050604050505020204" pitchFamily="18" charset="0"/>
              </a:rPr>
              <a:t>человека </a:t>
            </a:r>
            <a:endParaRPr lang="ru-RU" sz="1400" dirty="0"/>
          </a:p>
        </p:txBody>
      </p:sp>
      <p:sp>
        <p:nvSpPr>
          <p:cNvPr id="58" name="Прямоугольник 57"/>
          <p:cNvSpPr/>
          <p:nvPr/>
        </p:nvSpPr>
        <p:spPr>
          <a:xfrm>
            <a:off x="10286598" y="2737524"/>
            <a:ext cx="1715059" cy="1169551"/>
          </a:xfrm>
          <a:prstGeom prst="rect">
            <a:avLst/>
          </a:prstGeom>
        </p:spPr>
        <p:txBody>
          <a:bodyPr wrap="square">
            <a:spAutoFit/>
          </a:bodyPr>
          <a:lstStyle/>
          <a:p>
            <a:pPr algn="ctr"/>
            <a:r>
              <a:rPr lang="ru-RU" sz="2000" b="1" dirty="0" smtClean="0">
                <a:solidFill>
                  <a:srgbClr val="31381C"/>
                </a:solidFill>
                <a:latin typeface="Bookman Old Style" panose="02050604050505020204" pitchFamily="18" charset="0"/>
              </a:rPr>
              <a:t>7,52  </a:t>
            </a:r>
          </a:p>
          <a:p>
            <a:pPr algn="ctr"/>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6,40</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endParaRPr lang="ru-RU" sz="1200" dirty="0" smtClean="0">
              <a:solidFill>
                <a:srgbClr val="31381C"/>
              </a:solidFill>
              <a:latin typeface="Bookman Old Style" panose="02050604050505020204" pitchFamily="18" charset="0"/>
            </a:endParaRPr>
          </a:p>
          <a:p>
            <a:pPr algn="ctr"/>
            <a:r>
              <a:rPr lang="ru-RU" sz="1200" b="1" dirty="0" smtClean="0">
                <a:solidFill>
                  <a:srgbClr val="31381C"/>
                </a:solidFill>
                <a:latin typeface="Bookman Old Style" panose="02050604050505020204" pitchFamily="18" charset="0"/>
              </a:rPr>
              <a:t>6,80 </a:t>
            </a:r>
            <a:r>
              <a:rPr lang="ru-RU" sz="1200" dirty="0">
                <a:solidFill>
                  <a:srgbClr val="31381C"/>
                </a:solidFill>
                <a:latin typeface="Bookman Old Style" panose="02050604050505020204" pitchFamily="18" charset="0"/>
              </a:rPr>
              <a:t>тыс. руб. </a:t>
            </a:r>
            <a:endParaRPr lang="ru-RU" sz="1200" b="1" dirty="0" smtClean="0">
              <a:solidFill>
                <a:srgbClr val="31381C"/>
              </a:solidFill>
              <a:latin typeface="Bookman Old Style" panose="02050604050505020204" pitchFamily="18" charset="0"/>
            </a:endParaRPr>
          </a:p>
          <a:p>
            <a:pPr algn="ct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59" name="Прямоугольник 58"/>
          <p:cNvSpPr/>
          <p:nvPr/>
        </p:nvSpPr>
        <p:spPr>
          <a:xfrm>
            <a:off x="9663518" y="4090726"/>
            <a:ext cx="1954492" cy="1169551"/>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3,61 </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smtClean="0">
                <a:solidFill>
                  <a:srgbClr val="31381C"/>
                </a:solidFill>
                <a:latin typeface="Bookman Old Style" panose="02050604050505020204" pitchFamily="18" charset="0"/>
              </a:rPr>
              <a:t>0,35</a:t>
            </a:r>
            <a:r>
              <a:rPr lang="ru-RU" sz="120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a:t>
            </a:r>
            <a:r>
              <a:rPr lang="ru-RU" sz="1200" dirty="0" smtClean="0">
                <a:solidFill>
                  <a:srgbClr val="31381C"/>
                </a:solidFill>
                <a:latin typeface="Bookman Old Style" panose="02050604050505020204" pitchFamily="18" charset="0"/>
              </a:rPr>
              <a:t>.</a:t>
            </a:r>
          </a:p>
          <a:p>
            <a:r>
              <a:rPr lang="ru-RU" sz="1200" b="1" dirty="0">
                <a:solidFill>
                  <a:srgbClr val="31381C"/>
                </a:solidFill>
                <a:latin typeface="Bookman Old Style" panose="02050604050505020204" pitchFamily="18" charset="0"/>
              </a:rPr>
              <a:t>0,34</a:t>
            </a:r>
            <a:r>
              <a:rPr lang="ru-RU" sz="1200" dirty="0">
                <a:solidFill>
                  <a:srgbClr val="31381C"/>
                </a:solidFill>
                <a:latin typeface="Bookman Old Style" panose="02050604050505020204" pitchFamily="18" charset="0"/>
              </a:rPr>
              <a:t> тыс. руб. </a:t>
            </a:r>
          </a:p>
          <a:p>
            <a:r>
              <a:rPr lang="ru-RU" sz="1200" dirty="0" smtClean="0">
                <a:solidFill>
                  <a:srgbClr val="31381C"/>
                </a:solidFill>
                <a:latin typeface="Bookman Old Style" panose="02050604050505020204" pitchFamily="18" charset="0"/>
              </a:rPr>
              <a:t> </a:t>
            </a:r>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780086" cy="1169551"/>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0,08</a:t>
            </a:r>
          </a:p>
          <a:p>
            <a:r>
              <a:rPr lang="ru-RU" sz="1200" dirty="0" smtClean="0">
                <a:solidFill>
                  <a:srgbClr val="31381C"/>
                </a:solidFill>
                <a:latin typeface="Bookman Old Style" panose="02050604050505020204" pitchFamily="18" charset="0"/>
              </a:rPr>
              <a:t>тыс. руб</a:t>
            </a:r>
            <a:r>
              <a:rPr lang="ru-RU" sz="1200" dirty="0">
                <a:solidFill>
                  <a:srgbClr val="31381C"/>
                </a:solidFill>
                <a:latin typeface="Bookman Old Style" panose="02050604050505020204" pitchFamily="18" charset="0"/>
              </a:rPr>
              <a:t>. </a:t>
            </a:r>
            <a:endParaRPr lang="ru-RU" sz="1200" dirty="0" smtClean="0">
              <a:solidFill>
                <a:srgbClr val="31381C"/>
              </a:solidFill>
              <a:latin typeface="Bookman Old Style" panose="02050604050505020204" pitchFamily="18" charset="0"/>
            </a:endParaRP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200" b="1" dirty="0" smtClean="0">
                <a:solidFill>
                  <a:srgbClr val="31381C"/>
                </a:solidFill>
                <a:latin typeface="Bookman Old Style" panose="02050604050505020204" pitchFamily="18" charset="0"/>
              </a:rPr>
              <a:t>0,05</a:t>
            </a:r>
            <a:r>
              <a:rPr lang="ru-RU" sz="1200" dirty="0" smtClean="0">
                <a:solidFill>
                  <a:srgbClr val="31381C"/>
                </a:solidFill>
                <a:latin typeface="Bookman Old Style" panose="02050604050505020204" pitchFamily="18" charset="0"/>
              </a:rPr>
              <a:t> </a:t>
            </a:r>
            <a:r>
              <a:rPr lang="ru-RU" sz="1200" dirty="0">
                <a:solidFill>
                  <a:srgbClr val="31381C"/>
                </a:solidFill>
                <a:latin typeface="Bookman Old Style" panose="02050604050505020204" pitchFamily="18" charset="0"/>
              </a:rPr>
              <a:t>тыс. 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a:xfrm>
            <a:off x="9419543" y="6588361"/>
            <a:ext cx="2743200" cy="365125"/>
          </a:xfrm>
        </p:spPr>
        <p:txBody>
          <a:bodyPr/>
          <a:lstStyle/>
          <a:p>
            <a:pPr marL="38100">
              <a:lnSpc>
                <a:spcPts val="1240"/>
              </a:lnSpc>
            </a:pPr>
            <a:fld id="{81D60167-4931-47E6-BA6A-407CBD079E47}" type="slidenum">
              <a:rPr lang="ru-RU" smtClean="0"/>
              <a:t>37</a:t>
            </a:fld>
            <a:endParaRPr lang="ru-RU" dirty="0"/>
          </a:p>
        </p:txBody>
      </p:sp>
      <p:sp>
        <p:nvSpPr>
          <p:cNvPr id="3" name="Прямоугольник 2"/>
          <p:cNvSpPr/>
          <p:nvPr/>
        </p:nvSpPr>
        <p:spPr>
          <a:xfrm>
            <a:off x="7155211" y="361798"/>
            <a:ext cx="3093906" cy="1138773"/>
          </a:xfrm>
          <a:prstGeom prst="rect">
            <a:avLst/>
          </a:prstGeom>
        </p:spPr>
        <p:txBody>
          <a:bodyPr wrap="square">
            <a:spAutoFit/>
          </a:bodyPr>
          <a:lstStyle/>
          <a:p>
            <a:r>
              <a:rPr lang="ru-RU" dirty="0">
                <a:solidFill>
                  <a:srgbClr val="31381C"/>
                </a:solidFill>
                <a:latin typeface="Bookman Old Style" panose="02050604050505020204" pitchFamily="18" charset="0"/>
              </a:rPr>
              <a:t>РАСХОДЫ в 2024 г.</a:t>
            </a:r>
          </a:p>
          <a:p>
            <a:r>
              <a:rPr lang="ru-RU" b="1" dirty="0" smtClean="0">
                <a:solidFill>
                  <a:srgbClr val="31381C"/>
                </a:solidFill>
                <a:latin typeface="Bookman Old Style" panose="02050604050505020204" pitchFamily="18" charset="0"/>
              </a:rPr>
              <a:t>341 625,2</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руб.</a:t>
            </a:r>
          </a:p>
          <a:p>
            <a:r>
              <a:rPr lang="en-US" b="1" dirty="0" smtClean="0">
                <a:solidFill>
                  <a:srgbClr val="31381C"/>
                </a:solidFill>
                <a:latin typeface="Bookman Old Style" panose="02050604050505020204" pitchFamily="18" charset="0"/>
              </a:rPr>
              <a:t>52,4</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latin typeface="Bookman Old Style" panose="02050604050505020204" pitchFamily="18" charset="0"/>
            </a:endParaRPr>
          </a:p>
        </p:txBody>
      </p:sp>
      <p:sp>
        <p:nvSpPr>
          <p:cNvPr id="5" name="Прямоугольник 4"/>
          <p:cNvSpPr/>
          <p:nvPr/>
        </p:nvSpPr>
        <p:spPr>
          <a:xfrm>
            <a:off x="2430596" y="398924"/>
            <a:ext cx="2533205" cy="1200329"/>
          </a:xfrm>
          <a:prstGeom prst="rect">
            <a:avLst/>
          </a:prstGeom>
        </p:spPr>
        <p:txBody>
          <a:bodyPr wrap="square">
            <a:spAutoFit/>
          </a:bodyPr>
          <a:lstStyle/>
          <a:p>
            <a:r>
              <a:rPr lang="ru-RU" dirty="0">
                <a:solidFill>
                  <a:srgbClr val="31381C"/>
                </a:solidFill>
                <a:latin typeface="Bookman Old Style" panose="02050604050505020204" pitchFamily="18" charset="0"/>
              </a:rPr>
              <a:t>ДОХОДЫ в 2024 г.</a:t>
            </a:r>
          </a:p>
          <a:p>
            <a:r>
              <a:rPr lang="ru-RU" b="1" dirty="0" smtClean="0">
                <a:solidFill>
                  <a:srgbClr val="31381C"/>
                </a:solidFill>
                <a:latin typeface="Bookman Old Style" panose="02050604050505020204" pitchFamily="18" charset="0"/>
              </a:rPr>
              <a:t>341 625,2 </a:t>
            </a:r>
            <a:r>
              <a:rPr lang="ru-RU" dirty="0">
                <a:solidFill>
                  <a:srgbClr val="31381C"/>
                </a:solidFill>
                <a:latin typeface="Bookman Old Style" panose="02050604050505020204" pitchFamily="18" charset="0"/>
              </a:rPr>
              <a:t>тыс. руб.</a:t>
            </a:r>
          </a:p>
          <a:p>
            <a:r>
              <a:rPr lang="en-US" b="1" dirty="0" smtClean="0">
                <a:solidFill>
                  <a:srgbClr val="31381C"/>
                </a:solidFill>
                <a:latin typeface="Bookman Old Style" panose="02050604050505020204" pitchFamily="18" charset="0"/>
              </a:rPr>
              <a:t>52,4</a:t>
            </a:r>
            <a:r>
              <a:rPr lang="ru-RU" dirty="0" smtClean="0">
                <a:solidFill>
                  <a:srgbClr val="31381C"/>
                </a:solidFill>
                <a:latin typeface="Bookman Old Style" panose="02050604050505020204" pitchFamily="18" charset="0"/>
              </a:rPr>
              <a:t> </a:t>
            </a:r>
            <a:r>
              <a:rPr lang="ru-RU" dirty="0">
                <a:solidFill>
                  <a:srgbClr val="31381C"/>
                </a:solidFill>
                <a:latin typeface="Bookman Old Style" panose="02050604050505020204" pitchFamily="18" charset="0"/>
              </a:rPr>
              <a:t>тыс. </a:t>
            </a:r>
            <a:r>
              <a:rPr lang="ru-RU" dirty="0" smtClean="0">
                <a:solidFill>
                  <a:srgbClr val="31381C"/>
                </a:solidFill>
                <a:latin typeface="Bookman Old Style" panose="02050604050505020204" pitchFamily="18" charset="0"/>
              </a:rPr>
              <a:t>руб. </a:t>
            </a:r>
            <a:endParaRPr lang="ru-RU" dirty="0">
              <a:solidFill>
                <a:srgbClr val="31381C"/>
              </a:solidFill>
              <a:latin typeface="Bookman Old Style" panose="02050604050505020204" pitchFamily="18" charset="0"/>
            </a:endParaRPr>
          </a:p>
          <a:p>
            <a:r>
              <a:rPr lang="ru-RU" dirty="0">
                <a:solidFill>
                  <a:srgbClr val="31381C"/>
                </a:solidFill>
                <a:latin typeface="Bookman Old Style" panose="02050604050505020204" pitchFamily="18" charset="0"/>
              </a:rPr>
              <a:t>на 1 человека </a:t>
            </a:r>
            <a:endParaRPr lang="ru-RU" dirty="0"/>
          </a:p>
        </p:txBody>
      </p:sp>
      <p:sp>
        <p:nvSpPr>
          <p:cNvPr id="7" name="Прямоугольник 6"/>
          <p:cNvSpPr/>
          <p:nvPr/>
        </p:nvSpPr>
        <p:spPr>
          <a:xfrm>
            <a:off x="-93838" y="412342"/>
            <a:ext cx="1683528" cy="1169551"/>
          </a:xfrm>
          <a:prstGeom prst="rect">
            <a:avLst/>
          </a:prstGeom>
        </p:spPr>
        <p:txBody>
          <a:bodyPr wrap="square">
            <a:spAutoFit/>
          </a:bodyPr>
          <a:lstStyle/>
          <a:p>
            <a:pPr algn="just"/>
            <a:r>
              <a:rPr lang="ru-RU" sz="1400" dirty="0">
                <a:solidFill>
                  <a:srgbClr val="31381C"/>
                </a:solidFill>
                <a:latin typeface="Bookman Old Style" panose="02050604050505020204" pitchFamily="18" charset="0"/>
              </a:rPr>
              <a:t>ДОХОДЫ </a:t>
            </a:r>
            <a:endParaRPr lang="ru-RU" sz="1400" dirty="0" smtClean="0">
              <a:solidFill>
                <a:srgbClr val="31381C"/>
              </a:solidFill>
              <a:latin typeface="Bookman Old Style" panose="02050604050505020204" pitchFamily="18" charset="0"/>
            </a:endParaRPr>
          </a:p>
          <a:p>
            <a:pPr algn="just"/>
            <a:r>
              <a:rPr lang="ru-RU" sz="1400" dirty="0" smtClean="0">
                <a:solidFill>
                  <a:srgbClr val="31381C"/>
                </a:solidFill>
                <a:latin typeface="Bookman Old Style" panose="02050604050505020204" pitchFamily="18" charset="0"/>
              </a:rPr>
              <a:t>в 2025- 2026г</a:t>
            </a:r>
            <a:r>
              <a:rPr lang="ru-RU" sz="1400" dirty="0">
                <a:solidFill>
                  <a:srgbClr val="31381C"/>
                </a:solidFill>
                <a:latin typeface="Bookman Old Style" panose="02050604050505020204" pitchFamily="18" charset="0"/>
              </a:rPr>
              <a:t>.</a:t>
            </a:r>
          </a:p>
          <a:p>
            <a:pPr algn="just"/>
            <a:r>
              <a:rPr lang="ru-RU" sz="1400" b="1" dirty="0" smtClean="0">
                <a:solidFill>
                  <a:srgbClr val="31381C"/>
                </a:solidFill>
                <a:latin typeface="Bookman Old Style" panose="02050604050505020204" pitchFamily="18" charset="0"/>
              </a:rPr>
              <a:t>40,37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just"/>
            <a:r>
              <a:rPr lang="ru-RU" sz="1400" b="1" dirty="0" smtClean="0">
                <a:solidFill>
                  <a:srgbClr val="31381C"/>
                </a:solidFill>
                <a:latin typeface="Bookman Old Style" panose="02050604050505020204" pitchFamily="18" charset="0"/>
              </a:rPr>
              <a:t>41,2</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a:t>
            </a:r>
            <a:r>
              <a:rPr lang="ru-RU" sz="1400" dirty="0" err="1">
                <a:solidFill>
                  <a:srgbClr val="31381C"/>
                </a:solidFill>
                <a:latin typeface="Bookman Old Style" panose="02050604050505020204" pitchFamily="18" charset="0"/>
              </a:rPr>
              <a:t>руб</a:t>
            </a:r>
            <a:r>
              <a:rPr lang="ru-RU" sz="1400" dirty="0">
                <a:solidFill>
                  <a:srgbClr val="31381C"/>
                </a:solidFill>
                <a:latin typeface="Bookman Old Style" panose="02050604050505020204" pitchFamily="18" charset="0"/>
              </a:rPr>
              <a:t> </a:t>
            </a:r>
          </a:p>
          <a:p>
            <a:pPr algn="just"/>
            <a:r>
              <a:rPr lang="ru-RU" sz="1400" dirty="0">
                <a:solidFill>
                  <a:srgbClr val="31381C"/>
                </a:solidFill>
                <a:latin typeface="Bookman Old Style" panose="02050604050505020204" pitchFamily="18" charset="0"/>
              </a:rPr>
              <a:t>на 1 человека </a:t>
            </a:r>
            <a:endParaRPr lang="ru-RU" sz="1400" dirty="0"/>
          </a:p>
        </p:txBody>
      </p:sp>
      <p:sp>
        <p:nvSpPr>
          <p:cNvPr id="8" name="Прямоугольник 7"/>
          <p:cNvSpPr/>
          <p:nvPr/>
        </p:nvSpPr>
        <p:spPr>
          <a:xfrm>
            <a:off x="10316874" y="385455"/>
            <a:ext cx="1845869" cy="1123384"/>
          </a:xfrm>
          <a:prstGeom prst="rect">
            <a:avLst/>
          </a:prstGeom>
        </p:spPr>
        <p:txBody>
          <a:bodyPr wrap="square">
            <a:spAutoFit/>
          </a:bodyPr>
          <a:lstStyle/>
          <a:p>
            <a:pPr algn="r"/>
            <a:r>
              <a:rPr lang="ru-RU" sz="1400" dirty="0">
                <a:solidFill>
                  <a:srgbClr val="31381C"/>
                </a:solidFill>
                <a:latin typeface="Bookman Old Style" panose="02050604050505020204" pitchFamily="18" charset="0"/>
              </a:rPr>
              <a:t>РАСХОДЫ </a:t>
            </a:r>
            <a:endParaRPr lang="ru-RU" sz="1400" dirty="0" smtClean="0">
              <a:solidFill>
                <a:srgbClr val="31381C"/>
              </a:solidFill>
              <a:latin typeface="Bookman Old Style" panose="02050604050505020204" pitchFamily="18" charset="0"/>
            </a:endParaRPr>
          </a:p>
          <a:p>
            <a:pPr algn="r"/>
            <a:r>
              <a:rPr lang="ru-RU" sz="1400" dirty="0" smtClean="0">
                <a:solidFill>
                  <a:srgbClr val="31381C"/>
                </a:solidFill>
                <a:latin typeface="Bookman Old Style" panose="02050604050505020204" pitchFamily="18" charset="0"/>
              </a:rPr>
              <a:t>в 2025-2026 </a:t>
            </a:r>
            <a:r>
              <a:rPr lang="ru-RU" sz="1400" dirty="0">
                <a:solidFill>
                  <a:srgbClr val="31381C"/>
                </a:solidFill>
                <a:latin typeface="Bookman Old Style" panose="02050604050505020204" pitchFamily="18" charset="0"/>
              </a:rPr>
              <a:t>г.</a:t>
            </a:r>
          </a:p>
          <a:p>
            <a:pPr algn="r"/>
            <a:r>
              <a:rPr lang="ru-RU" sz="1400" b="1" dirty="0" smtClean="0">
                <a:solidFill>
                  <a:srgbClr val="31381C"/>
                </a:solidFill>
                <a:latin typeface="Bookman Old Style" panose="02050604050505020204" pitchFamily="18" charset="0"/>
              </a:rPr>
              <a:t>40,37</a:t>
            </a:r>
            <a:r>
              <a:rPr lang="ru-RU" sz="1400" dirty="0" smtClean="0">
                <a:solidFill>
                  <a:srgbClr val="31381C"/>
                </a:solidFill>
                <a:latin typeface="Bookman Old Style" panose="02050604050505020204" pitchFamily="18" charset="0"/>
              </a:rPr>
              <a:t>тыс</a:t>
            </a:r>
            <a:r>
              <a:rPr lang="ru-RU" sz="1400" dirty="0">
                <a:solidFill>
                  <a:srgbClr val="31381C"/>
                </a:solidFill>
                <a:latin typeface="Bookman Old Style" panose="02050604050505020204" pitchFamily="18" charset="0"/>
              </a:rPr>
              <a:t>. руб.</a:t>
            </a:r>
          </a:p>
          <a:p>
            <a:pPr algn="r"/>
            <a:r>
              <a:rPr lang="ru-RU" sz="1400" b="1" dirty="0" smtClean="0">
                <a:solidFill>
                  <a:srgbClr val="31381C"/>
                </a:solidFill>
                <a:latin typeface="Bookman Old Style" panose="02050604050505020204" pitchFamily="18" charset="0"/>
              </a:rPr>
              <a:t>41,2</a:t>
            </a:r>
            <a:r>
              <a:rPr lang="ru-RU" sz="1400" dirty="0" smtClean="0">
                <a:solidFill>
                  <a:srgbClr val="31381C"/>
                </a:solidFill>
                <a:latin typeface="Bookman Old Style" panose="02050604050505020204" pitchFamily="18" charset="0"/>
              </a:rPr>
              <a:t> </a:t>
            </a:r>
            <a:r>
              <a:rPr lang="ru-RU" sz="1400" dirty="0">
                <a:solidFill>
                  <a:srgbClr val="31381C"/>
                </a:solidFill>
                <a:latin typeface="Bookman Old Style" panose="02050604050505020204" pitchFamily="18" charset="0"/>
              </a:rPr>
              <a:t>тыс. руб. </a:t>
            </a:r>
          </a:p>
          <a:p>
            <a:pPr algn="r"/>
            <a:r>
              <a:rPr lang="ru-RU" sz="1100" dirty="0">
                <a:solidFill>
                  <a:srgbClr val="31381C"/>
                </a:solidFill>
                <a:latin typeface="Bookman Old Style" panose="02050604050505020204" pitchFamily="18" charset="0"/>
              </a:rPr>
              <a:t>на 1 человека </a:t>
            </a:r>
            <a:endParaRPr lang="ru-RU" sz="1100" dirty="0">
              <a:latin typeface="Bookman Old Style" panose="02050604050505020204" pitchFamily="18" charset="0"/>
            </a:endParaRPr>
          </a:p>
        </p:txBody>
      </p:sp>
    </p:spTree>
    <p:extLst>
      <p:ext uri="{BB962C8B-B14F-4D97-AF65-F5344CB8AC3E}">
        <p14:creationId xmlns:p14="http://schemas.microsoft.com/office/powerpoint/2010/main" val="6738556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extLst>
              <p:ext uri="{D42A27DB-BD31-4B8C-83A1-F6EECF244321}">
                <p14:modId xmlns:p14="http://schemas.microsoft.com/office/powerpoint/2010/main" val="3826525991"/>
              </p:ext>
            </p:extLst>
          </p:nvPr>
        </p:nvGraphicFramePr>
        <p:xfrm>
          <a:off x="428626" y="1066802"/>
          <a:ext cx="10925174" cy="5372100"/>
        </p:xfrm>
        <a:graphic>
          <a:graphicData uri="http://schemas.openxmlformats.org/drawingml/2006/table">
            <a:tbl>
              <a:tblPr/>
              <a:tblGrid>
                <a:gridCol w="3303292"/>
                <a:gridCol w="1544397"/>
                <a:gridCol w="1158297"/>
                <a:gridCol w="1286997"/>
                <a:gridCol w="1429997"/>
                <a:gridCol w="1115397"/>
                <a:gridCol w="1086797"/>
              </a:tblGrid>
              <a:tr h="262054">
                <a:tc rowSpan="2">
                  <a:txBody>
                    <a:bodyPr/>
                    <a:lstStyle/>
                    <a:p>
                      <a:pPr algn="ctr" fontAlgn="b"/>
                      <a:r>
                        <a:rPr lang="ru-RU" sz="2000" b="1" i="0" u="none" strike="noStrike" dirty="0">
                          <a:solidFill>
                            <a:srgbClr val="000000"/>
                          </a:solidFill>
                          <a:effectLst/>
                          <a:latin typeface="Calibri" panose="020F0502020204030204" pitchFamily="34" charset="0"/>
                        </a:rPr>
                        <a:t>Расходы</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algn="ctr" fontAlgn="ctr"/>
                      <a:r>
                        <a:rPr lang="ru-RU" sz="1200" b="1" i="0" u="none" strike="noStrike" dirty="0">
                          <a:solidFill>
                            <a:srgbClr val="000000"/>
                          </a:solidFill>
                          <a:effectLst/>
                          <a:latin typeface="Times New Roman" panose="02020603050405020304" pitchFamily="18" charset="0"/>
                        </a:rPr>
                        <a:t>Отчетные финансовые   </a:t>
                      </a:r>
                      <a:r>
                        <a:rPr lang="ru-RU" sz="1200" b="1" i="0" u="none" strike="noStrike" dirty="0" smtClean="0">
                          <a:solidFill>
                            <a:srgbClr val="000000"/>
                          </a:solidFill>
                          <a:effectLst/>
                          <a:latin typeface="Times New Roman" panose="02020603050405020304" pitchFamily="18" charset="0"/>
                        </a:rPr>
                        <a:t>                              2021              </a:t>
                      </a:r>
                      <a:r>
                        <a:rPr lang="ru-RU" sz="1200" b="1" i="0" u="none" strike="noStrike" dirty="0">
                          <a:solidFill>
                            <a:srgbClr val="000000"/>
                          </a:solidFill>
                          <a:effectLst/>
                          <a:latin typeface="Times New Roman" panose="02020603050405020304" pitchFamily="18" charset="0"/>
                        </a:rPr>
                        <a:t>-    </a:t>
                      </a:r>
                      <a:r>
                        <a:rPr lang="ru-RU" sz="1200" b="1" i="0" u="none" strike="noStrike" dirty="0" smtClean="0">
                          <a:solidFill>
                            <a:srgbClr val="000000"/>
                          </a:solidFill>
                          <a:effectLst/>
                          <a:latin typeface="Times New Roman" panose="02020603050405020304" pitchFamily="18" charset="0"/>
                        </a:rPr>
                        <a:t>         </a:t>
                      </a:r>
                      <a:r>
                        <a:rPr lang="ru-RU" sz="1200" b="1" i="0" u="none" strike="noStrike" dirty="0">
                          <a:solidFill>
                            <a:srgbClr val="000000"/>
                          </a:solidFill>
                          <a:effectLst/>
                          <a:latin typeface="Times New Roman" panose="02020603050405020304" pitchFamily="18" charset="0"/>
                        </a:rPr>
                        <a:t>2022 гг.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algn="ctr" fontAlgn="ctr"/>
                      <a:r>
                        <a:rPr lang="ru-RU" sz="1100" b="1" i="0" u="none" strike="noStrike" dirty="0">
                          <a:solidFill>
                            <a:srgbClr val="000000"/>
                          </a:solidFill>
                          <a:effectLst/>
                          <a:latin typeface="Times New Roman" panose="02020603050405020304" pitchFamily="18" charset="0"/>
                        </a:rPr>
                        <a:t>Текущий финансовый   </a:t>
                      </a:r>
                      <a:r>
                        <a:rPr lang="ru-RU" sz="1100" b="1" i="0" u="none" strike="noStrike" dirty="0" smtClean="0">
                          <a:solidFill>
                            <a:srgbClr val="000000"/>
                          </a:solidFill>
                          <a:effectLst/>
                          <a:latin typeface="Times New Roman" panose="02020603050405020304" pitchFamily="18" charset="0"/>
                        </a:rPr>
                        <a:t>  </a:t>
                      </a:r>
                      <a:r>
                        <a:rPr lang="ru-RU" sz="1400" b="1" i="0" u="none" strike="noStrike" dirty="0" smtClean="0">
                          <a:solidFill>
                            <a:srgbClr val="000000"/>
                          </a:solidFill>
                          <a:effectLst/>
                          <a:latin typeface="Times New Roman" panose="02020603050405020304" pitchFamily="18" charset="0"/>
                        </a:rPr>
                        <a:t>2023 год</a:t>
                      </a:r>
                      <a:endParaRPr lang="ru-RU" sz="12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ru-RU" sz="1400" b="1" i="0" u="none" strike="noStrike" dirty="0">
                          <a:solidFill>
                            <a:srgbClr val="000000"/>
                          </a:solidFill>
                          <a:effectLst/>
                          <a:latin typeface="Times New Roman" panose="02020603050405020304" pitchFamily="18" charset="0"/>
                        </a:rPr>
                        <a:t>2024 </a:t>
                      </a:r>
                      <a:r>
                        <a:rPr lang="ru-RU" sz="1400" b="1" i="0" u="none" strike="noStrike" dirty="0" smtClean="0">
                          <a:solidFill>
                            <a:srgbClr val="000000"/>
                          </a:solidFill>
                          <a:effectLst/>
                          <a:latin typeface="Times New Roman" panose="02020603050405020304" pitchFamily="18" charset="0"/>
                        </a:rPr>
                        <a:t>год           </a:t>
                      </a:r>
                      <a:r>
                        <a:rPr lang="ru-RU" sz="1200" b="1" i="0" u="none" strike="noStrike" dirty="0" smtClean="0">
                          <a:solidFill>
                            <a:srgbClr val="000000"/>
                          </a:solidFill>
                          <a:effectLst/>
                          <a:latin typeface="Times New Roman" panose="02020603050405020304" pitchFamily="18" charset="0"/>
                        </a:rPr>
                        <a:t>(Решение совета №45 от 22.12.2023г.)</a:t>
                      </a:r>
                      <a:endParaRPr lang="ru-RU"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ru-RU" sz="1100" b="1" i="0" u="none" strike="noStrike">
                          <a:solidFill>
                            <a:srgbClr val="000000"/>
                          </a:solidFill>
                          <a:effectLst/>
                          <a:latin typeface="Times New Roman" panose="02020603050405020304" pitchFamily="18" charset="0"/>
                        </a:rPr>
                        <a:t>Плановый период</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655134">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b"/>
                      <a:r>
                        <a:rPr lang="ru-RU" sz="1200" b="1" i="0" u="none" strike="noStrike" dirty="0">
                          <a:solidFill>
                            <a:srgbClr val="000000"/>
                          </a:solidFill>
                          <a:effectLst/>
                          <a:latin typeface="Times New Roman" panose="02020603050405020304" pitchFamily="18" charset="0"/>
                        </a:rPr>
                        <a:t>2025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effectLst/>
                          <a:latin typeface="Times New Roman" panose="02020603050405020304" pitchFamily="18" charset="0"/>
                        </a:rPr>
                        <a:t>2026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71696">
                <a:tc>
                  <a:txBody>
                    <a:bodyPr/>
                    <a:lstStyle/>
                    <a:p>
                      <a:pPr algn="ctr" fontAlgn="b"/>
                      <a:r>
                        <a:rPr lang="ru-RU" sz="2000" b="1"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1" i="0" u="none" strike="noStrike">
                          <a:solidFill>
                            <a:srgbClr val="000000"/>
                          </a:solidFill>
                          <a:effectLst/>
                          <a:latin typeface="Times New Roman" panose="02020603050405020304" pitchFamily="18" charset="0"/>
                        </a:rPr>
                        <a:t>296 941,70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288 055,80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386 869,80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341 625,20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284 454,70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ru-RU" sz="1200" b="1" i="0" u="none" strike="noStrike">
                          <a:solidFill>
                            <a:srgbClr val="000000"/>
                          </a:solidFill>
                          <a:effectLst/>
                          <a:latin typeface="Times New Roman" panose="02020603050405020304" pitchFamily="18" charset="0"/>
                        </a:rPr>
                        <a:t>291 194,60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88259">
                <a:tc>
                  <a:txBody>
                    <a:bodyPr/>
                    <a:lstStyle/>
                    <a:p>
                      <a:pPr algn="just" fontAlgn="ctr"/>
                      <a:r>
                        <a:rPr lang="ru-RU" sz="1200" b="0" i="0" u="none" strike="noStrike">
                          <a:solidFill>
                            <a:srgbClr val="000000"/>
                          </a:solidFill>
                          <a:effectLst/>
                          <a:latin typeface="Times New Roman" panose="02020603050405020304" pitchFamily="18" charset="0"/>
                        </a:rPr>
                        <a:t>Общегосударственные вопросы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40 685,30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39 458,20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46 450,30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55 393,40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42 474,10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41145,2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3416">
                <a:tc>
                  <a:txBody>
                    <a:bodyPr/>
                    <a:lstStyle/>
                    <a:p>
                      <a:pPr algn="just" rtl="0" fontAlgn="ctr"/>
                      <a:r>
                        <a:rPr lang="ru-RU" sz="1200" b="0" i="0" u="none" strike="noStrike">
                          <a:solidFill>
                            <a:srgbClr val="000000"/>
                          </a:solidFill>
                          <a:effectLst/>
                          <a:latin typeface="Times New Roman" panose="02020603050405020304" pitchFamily="18" charset="0"/>
                        </a:rPr>
                        <a:t>Национальная безопасность  и правоохранительная деятельность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101,70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panose="02020603050405020304" pitchFamily="18" charset="0"/>
                        </a:rPr>
                        <a:t>102,70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224,00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fontAlgn="ctr"/>
                      <a:r>
                        <a:rPr lang="ru-RU" sz="1200" b="0" i="0" u="none" strike="noStrike">
                          <a:solidFill>
                            <a:srgbClr val="000000"/>
                          </a:solidFill>
                          <a:effectLst/>
                          <a:latin typeface="Times New Roman" panose="02020603050405020304" pitchFamily="18" charset="0"/>
                        </a:rPr>
                        <a:t>Национальная экономика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40 831,80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24 145,10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48 558,70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18 390,30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18 641,80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18631,7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l" rtl="0" fontAlgn="ctr"/>
                      <a:r>
                        <a:rPr lang="ru-RU" sz="1200" b="0" i="0" u="none" strike="noStrike">
                          <a:solidFill>
                            <a:srgbClr val="000000"/>
                          </a:solidFill>
                          <a:effectLst/>
                          <a:latin typeface="Times New Roman" panose="02020603050405020304" pitchFamily="18" charset="0"/>
                        </a:rPr>
                        <a:t>Жилищно-коммунальное  хозяйство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1 681,00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313,20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7 070,80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715,00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715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l" rtl="0" fontAlgn="b"/>
                      <a:r>
                        <a:rPr lang="ru-RU" sz="1200" b="0" i="0" u="none" strike="noStrike">
                          <a:solidFill>
                            <a:srgbClr val="000000"/>
                          </a:solidFill>
                          <a:effectLst/>
                          <a:latin typeface="Times New Roman" panose="02020603050405020304" pitchFamily="18" charset="0"/>
                        </a:rPr>
                        <a:t>Охрана окружающей среды</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101,80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262,90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189,80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171,7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Образование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dirty="0">
                          <a:solidFill>
                            <a:srgbClr val="000000"/>
                          </a:solidFill>
                          <a:effectLst/>
                          <a:latin typeface="Times New Roman" panose="02020603050405020304" pitchFamily="18" charset="0"/>
                        </a:rPr>
                        <a:t>128 593,80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136 706,50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152 865,30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157 331,00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133 620,20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137420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Культура, кинематография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43 911,90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42 008,60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45 576,10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49 854,40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42 897,40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42897,4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Социальная политика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14 551,10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17 359,00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16 787,80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23 930,10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23930,1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259">
                <a:tc>
                  <a:txBody>
                    <a:bodyPr/>
                    <a:lstStyle/>
                    <a:p>
                      <a:pPr algn="just" rtl="0" fontAlgn="ctr"/>
                      <a:r>
                        <a:rPr lang="ru-RU" sz="1200" b="0" i="0" u="none" strike="noStrike">
                          <a:solidFill>
                            <a:srgbClr val="000000"/>
                          </a:solidFill>
                          <a:effectLst/>
                          <a:latin typeface="Times New Roman" panose="02020603050405020304" pitchFamily="18" charset="0"/>
                        </a:rPr>
                        <a:t>Физическая культура и спорт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434,70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panose="02020603050405020304" pitchFamily="18" charset="0"/>
                        </a:rPr>
                        <a:t>850,00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41 203,80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530,90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350,00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350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13728">
                <a:tc>
                  <a:txBody>
                    <a:bodyPr/>
                    <a:lstStyle/>
                    <a:p>
                      <a:pPr algn="just" rtl="0" fontAlgn="ctr"/>
                      <a:r>
                        <a:rPr lang="ru-RU" sz="1200" b="0" i="0" u="none" strike="noStrike">
                          <a:solidFill>
                            <a:srgbClr val="000000"/>
                          </a:solidFill>
                          <a:effectLst/>
                          <a:latin typeface="Times New Roman" panose="02020603050405020304" pitchFamily="18" charset="0"/>
                        </a:rPr>
                        <a:t>Межбюджетные трансферты бюджетам субъектов российской федерации и муниципальных образований общего характера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26 150,40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27 112,50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Calibri" panose="020F0502020204030204" pitchFamily="34" charset="0"/>
                        </a:rPr>
                        <a:t>28 086,20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34 993,20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ru-RU" sz="1200" b="0" i="0" u="none" strike="noStrike">
                          <a:solidFill>
                            <a:srgbClr val="000000"/>
                          </a:solidFill>
                          <a:effectLst/>
                          <a:latin typeface="Times New Roman" panose="02020603050405020304" pitchFamily="18" charset="0"/>
                        </a:rPr>
                        <a:t>21 412,30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Calibri" panose="020F0502020204030204" pitchFamily="34" charset="0"/>
                        </a:rPr>
                        <a:t>25709,5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2"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a:t>
            </a:r>
            <a:r>
              <a:rPr lang="ru-RU" altLang="ru-RU" sz="2400" b="1" i="1" dirty="0" smtClean="0">
                <a:latin typeface="Times New Roman" pitchFamily="18" charset="0"/>
                <a:cs typeface="Times New Roman" pitchFamily="18" charset="0"/>
              </a:rPr>
              <a:t>2024 </a:t>
            </a:r>
            <a:r>
              <a:rPr lang="ru-RU" altLang="ru-RU" sz="2400" b="1" i="1" dirty="0">
                <a:latin typeface="Times New Roman" pitchFamily="18" charset="0"/>
                <a:cs typeface="Times New Roman" pitchFamily="18" charset="0"/>
              </a:rPr>
              <a:t>и плановый период </a:t>
            </a:r>
            <a:r>
              <a:rPr lang="ru-RU" altLang="ru-RU" sz="2400" b="1" i="1" dirty="0" smtClean="0">
                <a:latin typeface="Times New Roman" pitchFamily="18" charset="0"/>
                <a:cs typeface="Times New Roman" pitchFamily="18" charset="0"/>
              </a:rPr>
              <a:t>2025 и 2026 </a:t>
            </a:r>
            <a:r>
              <a:rPr lang="ru-RU" altLang="ru-RU" sz="2400" b="1" i="1" dirty="0">
                <a:latin typeface="Times New Roman" pitchFamily="18" charset="0"/>
                <a:cs typeface="Times New Roman" pitchFamily="18" charset="0"/>
              </a:rPr>
              <a:t>год (тыс. руб.)</a:t>
            </a:r>
            <a:endParaRPr lang="ru-RU" sz="2400" b="1" dirty="0"/>
          </a:p>
        </p:txBody>
      </p:sp>
      <p:sp>
        <p:nvSpPr>
          <p:cNvPr id="10" name="Номер слайда 9"/>
          <p:cNvSpPr>
            <a:spLocks noGrp="1"/>
          </p:cNvSpPr>
          <p:nvPr>
            <p:ph type="sldNum" sz="quarter" idx="12"/>
          </p:nvPr>
        </p:nvSpPr>
        <p:spPr>
          <a:xfrm>
            <a:off x="9448799" y="6492875"/>
            <a:ext cx="2743200" cy="365125"/>
          </a:xfrm>
        </p:spPr>
        <p:txBody>
          <a:bodyPr/>
          <a:lstStyle/>
          <a:p>
            <a:fld id="{2E383454-522E-4943-91B6-023101BA01B5}" type="slidenum">
              <a:rPr lang="ru-RU" smtClean="0"/>
              <a:t>38</a:t>
            </a:fld>
            <a:endParaRPr lang="ru-RU" dirty="0"/>
          </a:p>
        </p:txBody>
      </p:sp>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3878271721"/>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a:xfrm>
            <a:off x="9448800" y="6492875"/>
            <a:ext cx="2743200" cy="365125"/>
          </a:xfrm>
        </p:spPr>
        <p:txBody>
          <a:bodyPr/>
          <a:lstStyle/>
          <a:p>
            <a:fld id="{2E383454-522E-4943-91B6-023101BA01B5}" type="slidenum">
              <a:rPr lang="ru-RU" smtClean="0"/>
              <a:t>39</a:t>
            </a:fld>
            <a:endParaRPr lang="ru-RU" dirty="0"/>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
        <p:nvSpPr>
          <p:cNvPr id="6" name="object 5"/>
          <p:cNvSpPr txBox="1"/>
          <p:nvPr/>
        </p:nvSpPr>
        <p:spPr>
          <a:xfrm>
            <a:off x="2092654" y="0"/>
            <a:ext cx="9331289" cy="6862776"/>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smtClean="0">
                <a:latin typeface="Calibri "/>
              </a:rPr>
              <a:t>Глоссарий…………………………………………………………………………………………………… .</a:t>
            </a:r>
            <a:r>
              <a:rPr lang="ru-RU" sz="1400" i="1" spc="-4" dirty="0">
                <a:latin typeface="Calibri "/>
              </a:rPr>
              <a:t>5-12</a:t>
            </a: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Бюджетная система муниципального района</a:t>
            </a:r>
            <a:r>
              <a:rPr lang="ru-RU" sz="1400" i="1" spc="-4" dirty="0" smtClean="0">
                <a:latin typeface="Calibri "/>
              </a:rPr>
              <a:t>…………………………………………………………..13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smtClean="0">
                <a:latin typeface="Calibri "/>
              </a:rPr>
              <a:t>Бюджетный процесс……………………………………………………………………………………….…</a:t>
            </a:r>
            <a:r>
              <a:rPr lang="ru-RU" sz="1400" i="1" spc="-4" dirty="0">
                <a:latin typeface="Calibri "/>
              </a:rPr>
              <a:t>14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Участие граждан в бюджетном  процессе. . . . . . . . . . </a:t>
            </a:r>
            <a:r>
              <a:rPr lang="ru-RU" sz="1400" i="1" spc="-4" dirty="0" smtClean="0">
                <a:latin typeface="Calibri "/>
              </a:rPr>
              <a:t>……………………………………. </a:t>
            </a:r>
            <a:r>
              <a:rPr lang="ru-RU" sz="1400" i="1" spc="-4" dirty="0">
                <a:latin typeface="Calibri "/>
              </a:rPr>
              <a:t>. . . </a:t>
            </a:r>
            <a:r>
              <a:rPr lang="ru-RU" sz="1400" i="1" spc="-4" dirty="0" smtClean="0">
                <a:latin typeface="Calibri "/>
              </a:rPr>
              <a:t> .. </a:t>
            </a:r>
            <a:r>
              <a:rPr lang="ru-RU" sz="1400" i="1" spc="-4" dirty="0">
                <a:latin typeface="Calibri "/>
              </a:rPr>
              <a:t>15-17</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 </a:t>
            </a:r>
            <a:r>
              <a:rPr lang="ru-RU" sz="1400" i="1" dirty="0">
                <a:latin typeface="Calibri "/>
              </a:rPr>
              <a:t>Нормативная  </a:t>
            </a:r>
            <a:r>
              <a:rPr lang="ru-RU" sz="1400" i="1" spc="-5" dirty="0">
                <a:latin typeface="Calibri "/>
              </a:rPr>
              <a:t>база</a:t>
            </a:r>
            <a:r>
              <a:rPr lang="ru-RU" sz="1400" i="1" spc="-90" dirty="0">
                <a:latin typeface="Calibri "/>
              </a:rPr>
              <a:t> </a:t>
            </a:r>
            <a:r>
              <a:rPr lang="ru-RU" sz="1400" i="1" spc="-5" dirty="0">
                <a:latin typeface="Calibri "/>
              </a:rPr>
              <a:t>формирования проекта бюджета</a:t>
            </a:r>
            <a:r>
              <a:rPr lang="ru-RU" sz="1400" i="1" spc="-5" dirty="0" smtClean="0">
                <a:latin typeface="Calibri "/>
              </a:rPr>
              <a:t>………………………………………………..18</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 </a:t>
            </a:r>
            <a:r>
              <a:rPr lang="ru-RU" sz="1400" i="1" spc="-5" dirty="0">
                <a:latin typeface="Calibri "/>
              </a:rPr>
              <a:t>чем  </a:t>
            </a:r>
            <a:r>
              <a:rPr lang="ru-RU" sz="1400" i="1" dirty="0">
                <a:latin typeface="Calibri "/>
              </a:rPr>
              <a:t>осн</a:t>
            </a:r>
            <a:r>
              <a:rPr lang="ru-RU" sz="1400" i="1" spc="-10" dirty="0">
                <a:latin typeface="Calibri "/>
              </a:rPr>
              <a:t>о</a:t>
            </a:r>
            <a:r>
              <a:rPr lang="ru-RU" sz="1400" i="1" dirty="0">
                <a:latin typeface="Calibri "/>
              </a:rPr>
              <a:t>вано </a:t>
            </a:r>
            <a:r>
              <a:rPr lang="ru-RU" sz="1400" i="1" spc="-5" dirty="0">
                <a:latin typeface="Calibri "/>
              </a:rPr>
              <a:t>составление  местного</a:t>
            </a:r>
            <a:r>
              <a:rPr lang="ru-RU" sz="1400" i="1" spc="-95" dirty="0">
                <a:latin typeface="Calibri "/>
              </a:rPr>
              <a:t> </a:t>
            </a:r>
            <a:r>
              <a:rPr lang="ru-RU" sz="1400" i="1" spc="-5" dirty="0">
                <a:latin typeface="Calibri "/>
              </a:rPr>
              <a:t>бюджета</a:t>
            </a:r>
            <a:r>
              <a:rPr lang="ru-RU" sz="1400" i="1" spc="-5" dirty="0" smtClean="0">
                <a:latin typeface="Calibri "/>
              </a:rPr>
              <a:t>………………………………………………..….19</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n w="0"/>
                <a:latin typeface="Calibri "/>
                <a:ea typeface="Calibri" panose="020F0502020204030204" pitchFamily="34" charset="0"/>
              </a:rPr>
              <a:t>Принцип прозрачности (открытости) бюджетной системы РФ</a:t>
            </a:r>
            <a:r>
              <a:rPr lang="ru-RU" sz="1400" i="1" dirty="0" smtClean="0">
                <a:ln w="0"/>
                <a:latin typeface="Calibri "/>
                <a:ea typeface="Calibri" panose="020F0502020204030204" pitchFamily="34" charset="0"/>
              </a:rPr>
              <a:t>……………………………….....</a:t>
            </a:r>
            <a:r>
              <a:rPr lang="ru-RU" sz="1400" i="1" dirty="0">
                <a:ln w="0"/>
                <a:latin typeface="Calibri "/>
                <a:ea typeface="Calibri" panose="020F0502020204030204" pitchFamily="34" charset="0"/>
              </a:rPr>
              <a:t>20</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5" dirty="0">
                <a:latin typeface="Calibri "/>
              </a:rPr>
              <a:t>Основные параметры </a:t>
            </a:r>
            <a:r>
              <a:rPr lang="ru-RU" sz="1400" i="1" dirty="0">
                <a:latin typeface="Calibri "/>
              </a:rPr>
              <a:t>социально-экономического  </a:t>
            </a:r>
            <a:r>
              <a:rPr lang="ru-RU" sz="1400" i="1" spc="-5" dirty="0">
                <a:latin typeface="Calibri "/>
              </a:rPr>
              <a:t>развития</a:t>
            </a:r>
            <a:r>
              <a:rPr lang="ru-RU" sz="1400" i="1" spc="-5" dirty="0" smtClean="0">
                <a:latin typeface="Calibri "/>
              </a:rPr>
              <a:t>…………………………………...21-22</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задачи бюджетной и налоговой политики МО</a:t>
            </a:r>
            <a:r>
              <a:rPr lang="ru-RU" sz="1400" i="1" dirty="0" smtClean="0">
                <a:latin typeface="Calibri "/>
              </a:rPr>
              <a:t>……………………………………………..23</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smtClean="0">
                <a:latin typeface="Calibri "/>
              </a:rPr>
              <a:t>Межбюджетные отношения ……………………..………………………………………………………..24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Комиссии по увеличению поступления доходов в бюджет</a:t>
            </a:r>
            <a:r>
              <a:rPr lang="ru-RU" sz="1400" i="1" dirty="0" smtClean="0">
                <a:latin typeface="Calibri "/>
              </a:rPr>
              <a:t>…………………………………………...25</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Направления увеличения доходной базы</a:t>
            </a:r>
            <a:r>
              <a:rPr lang="ru-RU" sz="1400" i="1" dirty="0" smtClean="0">
                <a:latin typeface="Calibri "/>
              </a:rPr>
              <a:t>…………………………………………………………………26</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Основные </a:t>
            </a:r>
            <a:r>
              <a:rPr lang="ru-RU" sz="1400" i="1" spc="-8" dirty="0">
                <a:latin typeface="Calibri "/>
              </a:rPr>
              <a:t>характеристики бюджета </a:t>
            </a:r>
            <a:r>
              <a:rPr lang="ru-RU" sz="1400" i="1" spc="-4" dirty="0">
                <a:latin typeface="Calibri "/>
              </a:rPr>
              <a:t>. . . . . . . . . . . . . . . . </a:t>
            </a:r>
            <a:r>
              <a:rPr lang="ru-RU" sz="1400" i="1" spc="-4" dirty="0" smtClean="0">
                <a:latin typeface="Calibri "/>
              </a:rPr>
              <a:t>……………………………………... </a:t>
            </a:r>
            <a:r>
              <a:rPr lang="ru-RU" sz="1400" i="1" spc="-4" dirty="0">
                <a:latin typeface="Calibri "/>
              </a:rPr>
              <a:t>. . .</a:t>
            </a:r>
            <a:r>
              <a:rPr lang="ru-RU" sz="1400" i="1" spc="98" dirty="0">
                <a:latin typeface="Calibri "/>
              </a:rPr>
              <a:t> </a:t>
            </a:r>
            <a:r>
              <a:rPr lang="ru-RU" sz="1400" i="1" spc="98" dirty="0" smtClean="0">
                <a:latin typeface="Calibri "/>
              </a:rPr>
              <a:t>..</a:t>
            </a:r>
            <a:r>
              <a:rPr lang="ru-RU" sz="1400" i="1" spc="4" dirty="0" smtClean="0">
                <a:latin typeface="Calibri "/>
              </a:rPr>
              <a:t>27</a:t>
            </a:r>
            <a:endParaRPr lang="ru-RU" sz="14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a:t>
            </a:r>
            <a:r>
              <a:rPr lang="ru-RU" sz="1400" i="1" dirty="0">
                <a:latin typeface="Calibri "/>
              </a:rPr>
              <a:t>налоговых доходов бюджета</a:t>
            </a:r>
            <a:r>
              <a:rPr lang="ru-RU" sz="1400" i="1" dirty="0" smtClean="0">
                <a:latin typeface="Calibri "/>
              </a:rPr>
              <a:t>………...……………………………………….28-29</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Какие  налоги уплачивают в местный бюджет граждане муниципального образования</a:t>
            </a:r>
            <a:r>
              <a:rPr lang="ru-RU" sz="1400" i="1" dirty="0" smtClean="0">
                <a:latin typeface="Calibri "/>
              </a:rPr>
              <a:t>?........30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Нормативы </a:t>
            </a:r>
            <a:r>
              <a:rPr lang="ru-RU" sz="1400" i="1" dirty="0">
                <a:latin typeface="Calibri "/>
              </a:rPr>
              <a:t>зачисления налогов на территории МО</a:t>
            </a:r>
            <a:r>
              <a:rPr lang="ru-RU" sz="1400" i="1" dirty="0" smtClean="0">
                <a:latin typeface="Calibri "/>
              </a:rPr>
              <a:t>………………………………………….………31</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Некоторые особенности планирования доходов</a:t>
            </a:r>
            <a:r>
              <a:rPr lang="ru-RU" sz="1400" i="1" dirty="0" smtClean="0">
                <a:latin typeface="Calibri "/>
              </a:rPr>
              <a:t>………………………………………………...........32</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налогоплательщики </a:t>
            </a:r>
            <a:r>
              <a:rPr lang="ru-RU" sz="1400" i="1" dirty="0" smtClean="0">
                <a:latin typeface="Calibri "/>
              </a:rPr>
              <a:t>…………………………...……………………………………………....33</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безвозмездных поступлений…………………..………………………………….34</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Объем доходов МО на 2024 и плановый период 2025-2026гг………………………………………..35</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Информация </a:t>
            </a:r>
            <a:r>
              <a:rPr lang="ru-RU" sz="1400" i="1" dirty="0">
                <a:latin typeface="Calibri "/>
              </a:rPr>
              <a:t>о доходах и расходах на душу населения</a:t>
            </a:r>
            <a:r>
              <a:rPr lang="ru-RU" sz="1400" i="1" dirty="0" smtClean="0">
                <a:latin typeface="Calibri "/>
              </a:rPr>
              <a:t>……………………………………….............36</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400" i="1" dirty="0">
                <a:latin typeface="Calibri "/>
              </a:rPr>
              <a:t>Распределение  бюджетных ассигнований по разделам </a:t>
            </a:r>
            <a:r>
              <a:rPr lang="ru-RU" altLang="ru-RU" sz="1400" i="1" dirty="0" smtClean="0">
                <a:latin typeface="Calibri "/>
              </a:rPr>
              <a:t>расходов………………………………….37</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Объем бюджетных ассигнований по разделам расходов МО</a:t>
            </a:r>
            <a:r>
              <a:rPr lang="ru-RU" sz="1400" i="1" dirty="0" smtClean="0">
                <a:latin typeface="Calibri "/>
              </a:rPr>
              <a:t>……………………… ……………....38</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Плановые показатели </a:t>
            </a:r>
            <a:r>
              <a:rPr lang="ru-RU" sz="1400" i="1" dirty="0">
                <a:latin typeface="Calibri "/>
              </a:rPr>
              <a:t>расходов муниципальных программ </a:t>
            </a:r>
            <a:r>
              <a:rPr lang="ru-RU" sz="1400" i="1" spc="-5" dirty="0">
                <a:latin typeface="Calibri "/>
              </a:rPr>
              <a:t>бюджета МО</a:t>
            </a:r>
            <a:r>
              <a:rPr lang="ru-RU" sz="1400" i="1" spc="-5" dirty="0" smtClean="0">
                <a:latin typeface="Calibri "/>
              </a:rPr>
              <a:t>…………………… 39-50</a:t>
            </a:r>
            <a:endParaRPr lang="ru-RU" sz="14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400" i="1" dirty="0">
                <a:latin typeface="Calibri "/>
                <a:ea typeface="Calibri" panose="020F0502020204030204" pitchFamily="34" charset="0"/>
              </a:rPr>
              <a:t>Расходы бюджета района</a:t>
            </a:r>
            <a:r>
              <a:rPr lang="ru-RU" altLang="ru-RU" sz="1400" i="1" dirty="0" smtClean="0">
                <a:latin typeface="Calibri "/>
                <a:ea typeface="Calibri" panose="020F0502020204030204" pitchFamily="34" charset="0"/>
              </a:rPr>
              <a:t>……………………………………………………………………….………..…51</a:t>
            </a:r>
            <a:endParaRPr lang="ru-RU" altLang="ru-RU" sz="14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Национальные проекты</a:t>
            </a:r>
            <a:r>
              <a:rPr lang="ru-RU" sz="1400" i="1" dirty="0" smtClean="0">
                <a:latin typeface="Calibri "/>
              </a:rPr>
              <a:t>………………………………………………………………………………….….52</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Сведения об объемах бюджетных инвестиций МО</a:t>
            </a:r>
            <a:r>
              <a:rPr lang="ru-RU" sz="1400" i="1" dirty="0" smtClean="0">
                <a:latin typeface="Calibri "/>
              </a:rPr>
              <a:t>…………………………………………………....53</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Структура бюджетных ассигнований по разделам расходов </a:t>
            </a:r>
            <a:r>
              <a:rPr lang="ru-RU" sz="1400" i="1" dirty="0" smtClean="0">
                <a:latin typeface="Calibri "/>
              </a:rPr>
              <a:t>…………………........................54-55</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Источники финансирования дефицита </a:t>
            </a:r>
            <a:r>
              <a:rPr lang="ru-RU" sz="1400" i="1" spc="-10" dirty="0">
                <a:latin typeface="Calibri "/>
              </a:rPr>
              <a:t>местного</a:t>
            </a:r>
            <a:r>
              <a:rPr lang="ru-RU" sz="1400" i="1" spc="25" dirty="0">
                <a:latin typeface="Calibri "/>
              </a:rPr>
              <a:t> </a:t>
            </a:r>
            <a:r>
              <a:rPr lang="ru-RU" sz="1400" i="1" spc="-5" dirty="0">
                <a:latin typeface="Calibri "/>
              </a:rPr>
              <a:t>бюджета</a:t>
            </a:r>
            <a:r>
              <a:rPr lang="ru-RU" sz="1400" i="1" spc="-5" dirty="0" smtClean="0">
                <a:latin typeface="Calibri "/>
              </a:rPr>
              <a:t>…………………………………………56</a:t>
            </a:r>
            <a:endParaRPr lang="ru-RU" sz="14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Контактная информация . . . . . . . . . . . . . . . . . . . . . . . . . . </a:t>
            </a:r>
            <a:r>
              <a:rPr lang="ru-RU" sz="1400" i="1" spc="-4" dirty="0" smtClean="0">
                <a:latin typeface="Calibri "/>
              </a:rPr>
              <a:t>……………………………………….. </a:t>
            </a:r>
            <a:r>
              <a:rPr lang="ru-RU" sz="1400" i="1" spc="-4" dirty="0">
                <a:latin typeface="Calibri "/>
              </a:rPr>
              <a:t>. . .</a:t>
            </a:r>
            <a:r>
              <a:rPr lang="ru-RU" sz="1400" i="1" spc="49" dirty="0">
                <a:latin typeface="Calibri "/>
              </a:rPr>
              <a:t> </a:t>
            </a:r>
            <a:r>
              <a:rPr lang="ru-RU" sz="1400" i="1" spc="-4" dirty="0" smtClean="0">
                <a:latin typeface="Calibri "/>
              </a:rPr>
              <a:t>57</a:t>
            </a:r>
            <a:endParaRPr lang="ru-RU" sz="1400" i="1" spc="-4" dirty="0">
              <a:latin typeface="Calibri "/>
            </a:endParaRPr>
          </a:p>
          <a:p>
            <a:pPr>
              <a:lnSpc>
                <a:spcPct val="100000"/>
              </a:lnSpc>
              <a:spcBef>
                <a:spcPts val="35"/>
              </a:spcBef>
            </a:pPr>
            <a:endParaRPr sz="1600" dirty="0">
              <a:latin typeface="Calibri"/>
              <a:cs typeface="Calibri"/>
            </a:endParaRPr>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2024 год </a:t>
            </a:r>
            <a:r>
              <a:rPr lang="ru-RU" sz="2400" b="1" i="1" dirty="0">
                <a:cs typeface="Times New Roman" pitchFamily="18" charset="0"/>
              </a:rPr>
              <a:t>и плановый период </a:t>
            </a:r>
            <a:r>
              <a:rPr lang="ru-RU" sz="2400" b="1" i="1" dirty="0" smtClean="0">
                <a:cs typeface="Times New Roman" pitchFamily="18" charset="0"/>
              </a:rPr>
              <a:t>2025 </a:t>
            </a:r>
            <a:r>
              <a:rPr lang="ru-RU" sz="2400" b="1" i="1" dirty="0">
                <a:cs typeface="Times New Roman" pitchFamily="18" charset="0"/>
              </a:rPr>
              <a:t>и </a:t>
            </a:r>
            <a:r>
              <a:rPr lang="ru-RU" sz="2400" b="1" i="1" dirty="0" smtClean="0">
                <a:cs typeface="Times New Roman" pitchFamily="18" charset="0"/>
              </a:rPr>
              <a:t>2026 </a:t>
            </a:r>
            <a:r>
              <a:rPr lang="ru-RU" sz="2400" b="1" i="1" dirty="0">
                <a:cs typeface="Times New Roman" pitchFamily="18" charset="0"/>
              </a:rPr>
              <a:t>г (в тыс</a:t>
            </a:r>
            <a:r>
              <a:rPr lang="ru-RU" sz="2400" b="1" i="1" dirty="0" smtClean="0">
                <a:cs typeface="Times New Roman" pitchFamily="18" charset="0"/>
              </a:rPr>
              <a:t>. 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a:xfrm>
            <a:off x="9434664" y="6492875"/>
            <a:ext cx="2743200" cy="365125"/>
          </a:xfrm>
        </p:spPr>
        <p:txBody>
          <a:bodyPr/>
          <a:lstStyle/>
          <a:p>
            <a:fld id="{2E383454-522E-4943-91B6-023101BA01B5}" type="slidenum">
              <a:rPr lang="ru-RU" smtClean="0"/>
              <a:t>40</a:t>
            </a:fld>
            <a:endParaRPr lang="ru-RU" dirty="0"/>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–2026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17805,3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18266,8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18256,7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2024 год и плановый период 2025 и 2026 г (в тыс. руб.)</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a:xfrm>
            <a:off x="9448799" y="6492875"/>
            <a:ext cx="2743200" cy="365125"/>
          </a:xfrm>
        </p:spPr>
        <p:txBody>
          <a:bodyPr/>
          <a:lstStyle/>
          <a:p>
            <a:fld id="{2E383454-522E-4943-91B6-023101BA01B5}" type="slidenum">
              <a:rPr lang="ru-RU" smtClean="0"/>
              <a:t>41</a:t>
            </a:fld>
            <a:endParaRPr lang="ru-RU" dirty="0"/>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a:t>
            </a:r>
            <a:r>
              <a:rPr lang="ru-RU" sz="1600" b="1" dirty="0" smtClean="0">
                <a:solidFill>
                  <a:srgbClr val="FFFFFF"/>
                </a:solidFill>
                <a:latin typeface="Calibri" panose="020F0502020204030204" pitchFamily="34" charset="0"/>
              </a:rPr>
              <a:t>2024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2025 год</a:t>
            </a:r>
          </a:p>
          <a:p>
            <a:pPr algn="ctr"/>
            <a:r>
              <a:rPr lang="ru-RU" sz="1600" b="1" dirty="0" smtClean="0">
                <a:solidFill>
                  <a:srgbClr val="FFFFFF"/>
                </a:solidFill>
                <a:latin typeface="Calibri" panose="020F0502020204030204" pitchFamily="34" charset="0"/>
              </a:rPr>
              <a:t>100,0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a:t>
            </a:r>
            <a:r>
              <a:rPr lang="ru-RU" sz="1600" b="1" dirty="0" smtClean="0">
                <a:solidFill>
                  <a:srgbClr val="FFFFFF"/>
                </a:solidFill>
                <a:latin typeface="Calibri" panose="020F0502020204030204" pitchFamily="34" charset="0"/>
              </a:rPr>
              <a:t>2026 </a:t>
            </a:r>
            <a:r>
              <a:rPr lang="ru-RU" sz="1600" b="1" dirty="0">
                <a:solidFill>
                  <a:srgbClr val="FFFFFF"/>
                </a:solidFill>
                <a:latin typeface="Calibri" panose="020F0502020204030204" pitchFamily="34" charset="0"/>
              </a:rPr>
              <a:t>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171480,2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148410,2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152210,0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i="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a:xfrm>
            <a:off x="9448799" y="6492875"/>
            <a:ext cx="2743200" cy="365125"/>
          </a:xfrm>
        </p:spPr>
        <p:txBody>
          <a:bodyPr/>
          <a:lstStyle/>
          <a:p>
            <a:fld id="{2E383454-522E-4943-91B6-023101BA01B5}" type="slidenum">
              <a:rPr lang="ru-RU" smtClean="0"/>
              <a:t>42</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Calibri" panose="020F0502020204030204" pitchFamily="34" charset="0"/>
              </a:rPr>
              <a:t>150,0 </a:t>
            </a:r>
            <a:r>
              <a:rPr lang="ru-RU" b="1" dirty="0">
                <a:solidFill>
                  <a:srgbClr val="FFFFFF"/>
                </a:solidFill>
                <a:latin typeface="Calibri" panose="020F0502020204030204" pitchFamily="34" charset="0"/>
              </a:rPr>
              <a:t>тыс</a:t>
            </a:r>
            <a:r>
              <a:rPr lang="ru-RU" b="1" dirty="0" smtClean="0">
                <a:solidFill>
                  <a:srgbClr val="FFFFFF"/>
                </a:solidFill>
                <a:latin typeface="Calibri" panose="020F0502020204030204" pitchFamily="34" charset="0"/>
              </a:rPr>
              <a:t>.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 год</a:t>
            </a:r>
          </a:p>
          <a:p>
            <a:pPr algn="ctr"/>
            <a:r>
              <a:rPr lang="ru-RU" b="1" dirty="0" smtClean="0">
                <a:solidFill>
                  <a:srgbClr val="FFFFFF"/>
                </a:solidFill>
                <a:latin typeface="Times New Roman" panose="02020603050405020304" pitchFamily="18" charset="0"/>
              </a:rPr>
              <a:t>10,0 </a:t>
            </a:r>
            <a:r>
              <a:rPr lang="ru-RU" b="1" dirty="0" smtClean="0">
                <a:solidFill>
                  <a:srgbClr val="FFFFFF"/>
                </a:solidFill>
                <a:latin typeface="Calibri" panose="020F0502020204030204" pitchFamily="34" charset="0"/>
              </a:rPr>
              <a:t>тыс. 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58625"/>
            <a:ext cx="12192000" cy="788421"/>
          </a:xfrm>
          <a:prstGeom prst="rect">
            <a:avLst/>
          </a:prstGeom>
        </p:spPr>
        <p:txBody>
          <a:bodyPr vert="horz" wrap="square" lIns="0" tIns="12700" rIns="0" bIns="0" rtlCol="0">
            <a:spAutoFit/>
          </a:bodyPr>
          <a:lstStyle/>
          <a:p>
            <a:pPr algn="ctr"/>
            <a:r>
              <a:rPr lang="ru-RU" sz="28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8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a:xfrm>
            <a:off x="9498212" y="6540278"/>
            <a:ext cx="2743200" cy="365125"/>
          </a:xfrm>
        </p:spPr>
        <p:txBody>
          <a:bodyPr/>
          <a:lstStyle/>
          <a:p>
            <a:fld id="{2E383454-522E-4943-91B6-023101BA01B5}" type="slidenum">
              <a:rPr lang="ru-RU" smtClean="0"/>
              <a:t>43</a:t>
            </a:fld>
            <a:endParaRPr lang="ru-RU" dirty="0"/>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55432,0 </a:t>
            </a:r>
            <a:r>
              <a:rPr lang="ru-RU" b="1" dirty="0">
                <a:solidFill>
                  <a:schemeClr val="bg1"/>
                </a:solidFill>
              </a:rPr>
              <a:t>тыс</a:t>
            </a:r>
            <a:r>
              <a:rPr lang="ru-RU" b="1" dirty="0" smtClean="0">
                <a:solidFill>
                  <a:schemeClr val="bg1"/>
                </a:solidFill>
              </a:rPr>
              <a:t>. руб.- 2024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47653,8 </a:t>
            </a:r>
            <a:r>
              <a:rPr lang="ru-RU" b="1" dirty="0">
                <a:solidFill>
                  <a:schemeClr val="bg1"/>
                </a:solidFill>
              </a:rPr>
              <a:t>тыс</a:t>
            </a:r>
            <a:r>
              <a:rPr lang="ru-RU" b="1" dirty="0" smtClean="0">
                <a:solidFill>
                  <a:schemeClr val="bg1"/>
                </a:solidFill>
              </a:rPr>
              <a:t>. 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a:t>
            </a:r>
            <a:r>
              <a:rPr lang="ru-RU" b="1" dirty="0" smtClean="0">
                <a:solidFill>
                  <a:srgbClr val="FFFFFF"/>
                </a:solidFill>
                <a:latin typeface="Calibri" panose="020F0502020204030204" pitchFamily="34" charset="0"/>
              </a:rPr>
              <a:t>2024 </a:t>
            </a:r>
            <a:r>
              <a:rPr lang="ru-RU" b="1" dirty="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2025год</a:t>
            </a:r>
          </a:p>
          <a:p>
            <a:pPr algn="ctr"/>
            <a:r>
              <a:rPr lang="ru-RU" b="1" dirty="0" smtClean="0">
                <a:solidFill>
                  <a:srgbClr val="FFFFFF"/>
                </a:solidFill>
                <a:latin typeface="Times New Roman" panose="02020603050405020304" pitchFamily="18" charset="0"/>
              </a:rPr>
              <a:t>150,0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a:t>
            </a:r>
            <a:r>
              <a:rPr lang="ru-RU" b="1" dirty="0" smtClean="0">
                <a:solidFill>
                  <a:srgbClr val="FFFFFF"/>
                </a:solidFill>
                <a:latin typeface="Calibri" panose="020F0502020204030204" pitchFamily="34" charset="0"/>
              </a:rPr>
              <a:t>2026 </a:t>
            </a:r>
            <a:r>
              <a:rPr lang="ru-RU" b="1" dirty="0">
                <a:solidFill>
                  <a:srgbClr val="FFFFFF"/>
                </a:solidFill>
                <a:latin typeface="Calibri" panose="020F0502020204030204" pitchFamily="34" charset="0"/>
              </a:rPr>
              <a:t>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a:xfrm>
            <a:off x="9413660" y="6492875"/>
            <a:ext cx="2743200" cy="365125"/>
          </a:xfrm>
        </p:spPr>
        <p:txBody>
          <a:bodyPr/>
          <a:lstStyle/>
          <a:p>
            <a:fld id="{2E383454-522E-4943-91B6-023101BA01B5}" type="slidenum">
              <a:rPr lang="ru-RU" smtClean="0"/>
              <a:t>44</a:t>
            </a:fld>
            <a:endParaRPr lang="ru-RU" dirty="0"/>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smtClean="0">
                <a:solidFill>
                  <a:schemeClr val="bg1"/>
                </a:solidFill>
              </a:rPr>
              <a:t>113878,9</a:t>
            </a:r>
            <a:r>
              <a:rPr lang="ru-RU" sz="1600" dirty="0" smtClean="0">
                <a:solidFill>
                  <a:schemeClr val="bg1"/>
                </a:solidFill>
              </a:rPr>
              <a:t> </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2024 </a:t>
            </a:r>
            <a:r>
              <a:rPr lang="ru-RU" sz="1600" b="1" dirty="0">
                <a:solidFill>
                  <a:schemeClr val="bg1"/>
                </a:solidFill>
              </a:rPr>
              <a:t>год</a:t>
            </a:r>
          </a:p>
          <a:p>
            <a:pPr algn="ct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2025 </a:t>
            </a:r>
            <a:r>
              <a:rPr lang="ru-RU" sz="1600" b="1" dirty="0">
                <a:solidFill>
                  <a:schemeClr val="bg1"/>
                </a:solidFill>
              </a:rPr>
              <a:t>год</a:t>
            </a:r>
            <a:br>
              <a:rPr lang="ru-RU" sz="1600" b="1" dirty="0">
                <a:solidFill>
                  <a:schemeClr val="bg1"/>
                </a:solidFill>
              </a:rPr>
            </a:br>
            <a:r>
              <a:rPr lang="ru-RU" b="1" dirty="0" smtClean="0">
                <a:solidFill>
                  <a:schemeClr val="bg1"/>
                </a:solidFill>
              </a:rPr>
              <a:t>10385,0</a:t>
            </a:r>
            <a:r>
              <a:rPr lang="ru-RU" sz="1600" b="1" dirty="0" smtClean="0">
                <a:solidFill>
                  <a:schemeClr val="bg1"/>
                </a:solidFill>
              </a:rPr>
              <a:t> </a:t>
            </a:r>
            <a:r>
              <a:rPr lang="ru-RU" sz="1600" b="1" dirty="0" err="1">
                <a:solidFill>
                  <a:schemeClr val="bg1"/>
                </a:solidFill>
              </a:rPr>
              <a:t>тыс.руб</a:t>
            </a:r>
            <a:r>
              <a:rPr lang="ru-RU" sz="1600" b="1" dirty="0">
                <a:solidFill>
                  <a:schemeClr val="bg1"/>
                </a:solidFill>
              </a:rPr>
              <a:t>. – </a:t>
            </a:r>
            <a:r>
              <a:rPr lang="ru-RU" sz="1600" b="1" dirty="0" smtClean="0">
                <a:solidFill>
                  <a:schemeClr val="bg1"/>
                </a:solidFill>
              </a:rPr>
              <a:t>2026 </a:t>
            </a:r>
            <a:r>
              <a:rPr lang="ru-RU" sz="1600" b="1" dirty="0">
                <a:solidFill>
                  <a:schemeClr val="bg1"/>
                </a:solidFill>
              </a:rPr>
              <a:t>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2024 год</a:t>
            </a:r>
          </a:p>
          <a:p>
            <a:pPr algn="ct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2025 </a:t>
            </a:r>
            <a:r>
              <a:rPr lang="ru-RU" b="1" dirty="0">
                <a:solidFill>
                  <a:schemeClr val="bg1"/>
                </a:solidFill>
              </a:rPr>
              <a:t>год</a:t>
            </a:r>
            <a:br>
              <a:rPr lang="ru-RU" b="1" dirty="0">
                <a:solidFill>
                  <a:schemeClr val="bg1"/>
                </a:solidFill>
              </a:rPr>
            </a:br>
            <a:r>
              <a:rPr lang="ru-RU" b="1" dirty="0" smtClean="0">
                <a:solidFill>
                  <a:schemeClr val="bg1"/>
                </a:solidFill>
              </a:rPr>
              <a:t>710,0 </a:t>
            </a:r>
            <a:r>
              <a:rPr lang="ru-RU" b="1" dirty="0" err="1">
                <a:solidFill>
                  <a:schemeClr val="bg1"/>
                </a:solidFill>
              </a:rPr>
              <a:t>тыс.руб</a:t>
            </a:r>
            <a:r>
              <a:rPr lang="ru-RU" b="1" dirty="0">
                <a:solidFill>
                  <a:schemeClr val="bg1"/>
                </a:solidFill>
              </a:rPr>
              <a:t>.  </a:t>
            </a:r>
            <a:r>
              <a:rPr lang="ru-RU" b="1" dirty="0" smtClean="0">
                <a:solidFill>
                  <a:schemeClr val="bg1"/>
                </a:solidFill>
              </a:rPr>
              <a:t>2026 </a:t>
            </a:r>
            <a:r>
              <a:rPr lang="ru-RU" b="1" dirty="0">
                <a:solidFill>
                  <a:schemeClr val="bg1"/>
                </a:solidFill>
              </a:rPr>
              <a:t>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24748,8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19691,7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19657,7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2026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41525,8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dirty="0" smtClean="0">
                <a:solidFill>
                  <a:srgbClr val="FFFFFF"/>
                </a:solidFill>
                <a:cs typeface="Calibri"/>
              </a:rPr>
              <a:t>23564,3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smtClean="0">
                <a:solidFill>
                  <a:srgbClr val="FFFFFF"/>
                </a:solidFill>
                <a:cs typeface="Calibri"/>
              </a:rPr>
              <a:t>23607,5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45</a:t>
            </a:fld>
            <a:endParaRPr lang="ru-RU" dirty="0"/>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smtClean="0">
                <a:solidFill>
                  <a:srgbClr val="FFFFFF"/>
                </a:solidFill>
                <a:cs typeface="Calibri"/>
              </a:rPr>
              <a:t>453,4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2024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2025 </a:t>
            </a:r>
            <a:r>
              <a:rPr lang="ru-RU" sz="1600" b="1" dirty="0">
                <a:solidFill>
                  <a:srgbClr val="FFFFFF"/>
                </a:solidFill>
                <a:cs typeface="Calibri"/>
              </a:rPr>
              <a:t>год</a:t>
            </a:r>
            <a:br>
              <a:rPr lang="ru-RU" sz="1600" b="1" dirty="0">
                <a:solidFill>
                  <a:srgbClr val="FFFFFF"/>
                </a:solidFill>
                <a:cs typeface="Calibri"/>
              </a:rPr>
            </a:br>
            <a:r>
              <a:rPr lang="ru-RU" sz="1600" b="1" spc="-5" dirty="0">
                <a:solidFill>
                  <a:srgbClr val="FFFFFF"/>
                </a:solidFill>
                <a:cs typeface="Calibri"/>
              </a:rPr>
              <a:t>453,4</a:t>
            </a:r>
            <a:r>
              <a:rPr lang="ru-RU" sz="1600" b="1" dirty="0" smtClean="0">
                <a:solidFill>
                  <a:srgbClr val="FFFFFF"/>
                </a:solidFill>
                <a:cs typeface="Calibri"/>
              </a:rPr>
              <a:t> </a:t>
            </a:r>
            <a:r>
              <a:rPr lang="ru-RU" sz="1600" b="1" dirty="0" err="1">
                <a:solidFill>
                  <a:srgbClr val="FFFFFF"/>
                </a:solidFill>
                <a:cs typeface="Calibri"/>
              </a:rPr>
              <a:t>тыс.руб</a:t>
            </a:r>
            <a:r>
              <a:rPr lang="ru-RU" sz="1600" b="1" dirty="0">
                <a:solidFill>
                  <a:srgbClr val="FFFFFF"/>
                </a:solidFill>
                <a:cs typeface="Calibri"/>
              </a:rPr>
              <a:t>. – </a:t>
            </a:r>
            <a:r>
              <a:rPr lang="ru-RU" sz="1600" b="1" dirty="0" smtClean="0">
                <a:solidFill>
                  <a:srgbClr val="FFFFFF"/>
                </a:solidFill>
                <a:cs typeface="Calibri"/>
              </a:rPr>
              <a:t>2026 </a:t>
            </a:r>
            <a:r>
              <a:rPr lang="ru-RU" sz="1600" b="1" dirty="0">
                <a:solidFill>
                  <a:srgbClr val="FFFFFF"/>
                </a:solidFill>
                <a:cs typeface="Calibri"/>
              </a:rPr>
              <a:t>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a:xfrm>
            <a:off x="9406972" y="6469492"/>
            <a:ext cx="2743200" cy="365125"/>
          </a:xfrm>
        </p:spPr>
        <p:txBody>
          <a:bodyPr/>
          <a:lstStyle/>
          <a:p>
            <a:fld id="{2E383454-522E-4943-91B6-023101BA01B5}" type="slidenum">
              <a:rPr lang="ru-RU" smtClean="0"/>
              <a:t>46</a:t>
            </a:fld>
            <a:endParaRPr lang="ru-RU" dirty="0"/>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227,9</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5330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sz="1000"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a:xfrm>
            <a:off x="9432795" y="6492875"/>
            <a:ext cx="2743200" cy="365125"/>
          </a:xfrm>
        </p:spPr>
        <p:txBody>
          <a:bodyPr/>
          <a:lstStyle/>
          <a:p>
            <a:fld id="{2E383454-522E-4943-91B6-023101BA01B5}" type="slidenum">
              <a:rPr lang="ru-RU" smtClean="0"/>
              <a:t>47</a:t>
            </a:fld>
            <a:endParaRPr lang="ru-RU" dirty="0"/>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a:xfrm>
            <a:off x="9407914" y="6492875"/>
            <a:ext cx="2743200" cy="365125"/>
          </a:xfrm>
        </p:spPr>
        <p:txBody>
          <a:bodyPr/>
          <a:lstStyle/>
          <a:p>
            <a:fld id="{2E383454-522E-4943-91B6-023101BA01B5}" type="slidenum">
              <a:rPr lang="ru-RU" smtClean="0"/>
              <a:t>48</a:t>
            </a:fld>
            <a:endParaRPr lang="ru-RU" dirty="0"/>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64,0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a:xfrm>
            <a:off x="9448799" y="6492875"/>
            <a:ext cx="2743200" cy="365125"/>
          </a:xfrm>
        </p:spPr>
        <p:txBody>
          <a:bodyPr/>
          <a:lstStyle/>
          <a:p>
            <a:fld id="{2E383454-522E-4943-91B6-023101BA01B5}" type="slidenum">
              <a:rPr lang="ru-RU" smtClean="0"/>
              <a:t>49</a:t>
            </a:fld>
            <a:endParaRPr lang="ru-RU" dirty="0"/>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9172" y="3037962"/>
            <a:ext cx="2661132" cy="3081402"/>
          </a:xfrm>
          <a:prstGeom prst="rect">
            <a:avLst/>
          </a:prstGeom>
          <a:ln>
            <a:noFill/>
          </a:ln>
          <a:effectLst>
            <a:softEdge rad="112500"/>
          </a:effectLst>
        </p:spPr>
      </p:pic>
      <p:sp>
        <p:nvSpPr>
          <p:cNvPr id="2"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3294126" y="1292733"/>
            <a:ext cx="5601335"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a:latin typeface="Cambria" panose="02040503050406030204" pitchFamily="18" charset="0"/>
                <a:ea typeface="Cambria" panose="02040503050406030204" pitchFamily="18" charset="0"/>
                <a:cs typeface="Cambria" panose="02040503050406030204" pitchFamily="18" charset="0"/>
              </a:rPr>
              <a:t>)</a:t>
            </a:r>
            <a:endParaRPr sz="1800" dirty="0">
              <a:latin typeface="Calibri"/>
              <a:cs typeface="Calibri"/>
            </a:endParaRP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2566212"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8" name="object 8"/>
          <p:cNvSpPr txBox="1"/>
          <p:nvPr/>
        </p:nvSpPr>
        <p:spPr>
          <a:xfrm>
            <a:off x="746335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dirty="0">
              <a:latin typeface="Calibri"/>
              <a:cs typeface="Calibri"/>
            </a:endParaRPr>
          </a:p>
        </p:txBody>
      </p:sp>
      <p:sp>
        <p:nvSpPr>
          <p:cNvPr id="9" name="object 9"/>
          <p:cNvSpPr/>
          <p:nvPr/>
        </p:nvSpPr>
        <p:spPr>
          <a:xfrm>
            <a:off x="1658111" y="2019300"/>
            <a:ext cx="652272" cy="591312"/>
          </a:xfrm>
          <a:prstGeom prst="rect">
            <a:avLst/>
          </a:prstGeom>
          <a:blipFill>
            <a:blip r:embed="rId5" cstate="print"/>
            <a:stretch>
              <a:fillRect/>
            </a:stretch>
          </a:blipFill>
        </p:spPr>
        <p:txBody>
          <a:bodyPr wrap="square" lIns="0" tIns="0" rIns="0" bIns="0" rtlCol="0"/>
          <a:lstStyle/>
          <a:p>
            <a:endParaRPr/>
          </a:p>
        </p:txBody>
      </p:sp>
      <p:grpSp>
        <p:nvGrpSpPr>
          <p:cNvPr id="10" name="object 10"/>
          <p:cNvGrpSpPr/>
          <p:nvPr/>
        </p:nvGrpSpPr>
        <p:grpSpPr>
          <a:xfrm>
            <a:off x="3486725" y="3663885"/>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solidFill>
              <a:srgbClr val="000000"/>
            </a:solidFill>
          </p:spPr>
          <p:txBody>
            <a:bodyPr wrap="square" lIns="0" tIns="0" rIns="0" bIns="0" rtlCol="0"/>
            <a:lstStyle/>
            <a:p>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w="12192">
              <a:solidFill>
                <a:srgbClr val="000000"/>
              </a:solidFill>
            </a:ln>
          </p:spPr>
          <p:txBody>
            <a:bodyPr wrap="square" lIns="0" tIns="0" rIns="0" bIns="0" rtlCol="0"/>
            <a:lstStyle/>
            <a:p>
              <a:endParaRPr/>
            </a:p>
          </p:txBody>
        </p:sp>
      </p:grpSp>
      <p:grpSp>
        <p:nvGrpSpPr>
          <p:cNvPr id="13" name="object 13"/>
          <p:cNvGrpSpPr/>
          <p:nvPr/>
        </p:nvGrpSpPr>
        <p:grpSpPr>
          <a:xfrm>
            <a:off x="8444052" y="3669854"/>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a:solidFill>
              <a:srgbClr val="000000"/>
            </a:solidFill>
          </p:spPr>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w="12192">
              <a:solidFill>
                <a:srgbClr val="000000"/>
              </a:solidFill>
            </a:ln>
          </p:spPr>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6"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492875"/>
            <a:ext cx="2743200" cy="365125"/>
          </a:xfrm>
        </p:spPr>
        <p:txBody>
          <a:bodyPr/>
          <a:lstStyle/>
          <a:p>
            <a:fld id="{2E383454-522E-4943-91B6-023101BA01B5}" type="slidenum">
              <a:rPr lang="ru-RU" smtClean="0"/>
              <a:t>5</a:t>
            </a:fld>
            <a:endParaRPr lang="ru-RU" dirty="0"/>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2024 год и плановый период 2025 и 2026 г (в тыс. руб.)</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10,0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1879,5</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50</a:t>
            </a:fld>
            <a:endParaRPr lang="ru-RU"/>
          </a:p>
        </p:txBody>
      </p:sp>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15922"/>
            <a:ext cx="12137010" cy="751488"/>
          </a:xfrm>
          <a:prstGeom prst="rect">
            <a:avLst/>
          </a:prstGeom>
        </p:spPr>
        <p:txBody>
          <a:bodyPr vert="horz" wrap="square" lIns="0" tIns="12700" rIns="0" bIns="0" rtlCol="0">
            <a:spAutoFit/>
          </a:bodyPr>
          <a:lstStyle/>
          <a:p>
            <a:pPr marL="12700" algn="ctr">
              <a:lnSpc>
                <a:spcPct val="100000"/>
              </a:lnSpc>
              <a:spcBef>
                <a:spcPts val="100"/>
              </a:spcBef>
            </a:pP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2024 </a:t>
            </a:r>
            <a:r>
              <a:rPr lang="ru-RU" sz="2400" b="1" i="1" dirty="0">
                <a:latin typeface="+mn-lt"/>
                <a:cs typeface="Times New Roman" pitchFamily="18" charset="0"/>
              </a:rPr>
              <a:t>год и плановый период </a:t>
            </a:r>
            <a:r>
              <a:rPr lang="ru-RU" sz="2400" b="1" i="1" dirty="0" smtClean="0">
                <a:latin typeface="+mn-lt"/>
                <a:cs typeface="Times New Roman" pitchFamily="18" charset="0"/>
              </a:rPr>
              <a:t>2025 </a:t>
            </a:r>
            <a:r>
              <a:rPr lang="ru-RU" sz="2400" b="1" i="1" dirty="0">
                <a:latin typeface="+mn-lt"/>
                <a:cs typeface="Times New Roman" pitchFamily="18" charset="0"/>
              </a:rPr>
              <a:t>и </a:t>
            </a:r>
            <a:r>
              <a:rPr lang="ru-RU" sz="2400" b="1" i="1" dirty="0" smtClean="0">
                <a:latin typeface="+mn-lt"/>
                <a:cs typeface="Times New Roman" pitchFamily="18" charset="0"/>
              </a:rPr>
              <a:t>2026 </a:t>
            </a:r>
            <a:r>
              <a:rPr lang="ru-RU" sz="2400" b="1" i="1" dirty="0">
                <a:latin typeface="+mn-lt"/>
                <a:cs typeface="Times New Roman" pitchFamily="18" charset="0"/>
              </a:rPr>
              <a:t>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sz="2400" spc="-5"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2024 </a:t>
            </a:r>
            <a:r>
              <a:rPr lang="ru-RU" b="1" dirty="0">
                <a:solidFill>
                  <a:srgbClr val="FFFFFF"/>
                </a:solidFill>
                <a:cs typeface="Calibri"/>
              </a:rPr>
              <a:t>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2025 </a:t>
            </a:r>
            <a:r>
              <a:rPr lang="ru-RU" b="1" dirty="0">
                <a:solidFill>
                  <a:srgbClr val="FFFFFF"/>
                </a:solidFill>
                <a:cs typeface="Calibri"/>
              </a:rPr>
              <a:t>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a:t>
            </a:r>
            <a:r>
              <a:rPr lang="ru-RU" b="1" dirty="0" smtClean="0">
                <a:solidFill>
                  <a:srgbClr val="FFFFFF"/>
                </a:solidFill>
                <a:cs typeface="Calibri"/>
              </a:rPr>
              <a:t>2026 </a:t>
            </a:r>
            <a:r>
              <a:rPr lang="ru-RU" b="1" dirty="0">
                <a:solidFill>
                  <a:srgbClr val="FFFFFF"/>
                </a:solidFill>
                <a:cs typeface="Calibri"/>
              </a:rPr>
              <a:t>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a:xfrm>
            <a:off x="9498830" y="6487124"/>
            <a:ext cx="2743200" cy="365125"/>
          </a:xfrm>
        </p:spPr>
        <p:txBody>
          <a:bodyPr/>
          <a:lstStyle/>
          <a:p>
            <a:fld id="{2E383454-522E-4943-91B6-023101BA01B5}" type="slidenum">
              <a:rPr lang="ru-RU" smtClean="0"/>
              <a:t>51</a:t>
            </a:fld>
            <a:endParaRPr lang="ru-RU" dirty="0"/>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smtClean="0">
                <a:ea typeface="Calibri" panose="020F0502020204030204" pitchFamily="34" charset="0"/>
                <a:cs typeface="Times New Roman" panose="02020603050405020304" pitchFamily="18" charset="0"/>
              </a:rPr>
              <a:t>2024</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год и на плановый период </a:t>
            </a:r>
            <a:r>
              <a:rPr lang="ru-RU" altLang="ru-RU" sz="3200" b="1" dirty="0" smtClean="0">
                <a:ea typeface="Calibri" panose="020F0502020204030204" pitchFamily="34" charset="0"/>
                <a:cs typeface="Times New Roman" panose="02020603050405020304" pitchFamily="18" charset="0"/>
              </a:rPr>
              <a:t>2025</a:t>
            </a:r>
            <a:r>
              <a:rPr lang="ru-RU" altLang="ru-RU" sz="2800" b="1" dirty="0" smtClean="0">
                <a:ea typeface="Calibri" panose="020F0502020204030204" pitchFamily="34" charset="0"/>
                <a:cs typeface="Times New Roman" panose="02020603050405020304" pitchFamily="18" charset="0"/>
              </a:rPr>
              <a:t> </a:t>
            </a:r>
            <a:r>
              <a:rPr lang="ru-RU" altLang="ru-RU" sz="2800" b="1" dirty="0">
                <a:ea typeface="Calibri" panose="020F0502020204030204" pitchFamily="34" charset="0"/>
                <a:cs typeface="Times New Roman" panose="02020603050405020304" pitchFamily="18" charset="0"/>
              </a:rPr>
              <a:t>и </a:t>
            </a:r>
            <a:r>
              <a:rPr lang="ru-RU" altLang="ru-RU" sz="3200" b="1" dirty="0" smtClean="0">
                <a:ea typeface="Calibri" panose="020F0502020204030204" pitchFamily="34" charset="0"/>
                <a:cs typeface="Times New Roman" panose="02020603050405020304" pitchFamily="18" charset="0"/>
              </a:rPr>
              <a:t>2026</a:t>
            </a:r>
            <a:r>
              <a:rPr lang="ru-RU" altLang="ru-RU" sz="2800" b="1" dirty="0" smtClean="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341 625,2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284 454,7</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4 106,9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2026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274664,0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lang="ru-RU" altLang="ru-RU" sz="1400" b="1" dirty="0" smtClean="0">
                <a:latin typeface="Times New Roman" panose="02020603050405020304" pitchFamily="18" charset="0"/>
                <a:ea typeface="Calibri" panose="020F0502020204030204" pitchFamily="34" charset="0"/>
                <a:cs typeface="Times New Roman" panose="02020603050405020304" pitchFamily="18" charset="0"/>
              </a:rPr>
              <a:t>8 360,9</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12 360,4</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329 264,9</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270 865,1</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9 482,7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274 664,0</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8 169,7</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1210539524"/>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3974989005"/>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3534461202"/>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2024 год -96,4 %, 2025 год -95,2%, 2026 год -94,3%.</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a:xfrm>
            <a:off x="9479533" y="6492875"/>
            <a:ext cx="2743200" cy="365125"/>
          </a:xfrm>
        </p:spPr>
        <p:txBody>
          <a:bodyPr/>
          <a:lstStyle/>
          <a:p>
            <a:fld id="{2E383454-522E-4943-91B6-023101BA01B5}" type="slidenum">
              <a:rPr lang="ru-RU" smtClean="0"/>
              <a:t>52</a:t>
            </a:fld>
            <a:endParaRPr lang="ru-RU" dirty="0"/>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3 405,8</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a:xfrm>
            <a:off x="9393937" y="6493013"/>
            <a:ext cx="2743200" cy="365125"/>
          </a:xfrm>
        </p:spPr>
        <p:txBody>
          <a:bodyPr/>
          <a:lstStyle/>
          <a:p>
            <a:fld id="{2E383454-522E-4943-91B6-023101BA01B5}" type="slidenum">
              <a:rPr lang="ru-RU" smtClean="0"/>
              <a:t>53</a:t>
            </a:fld>
            <a:endParaRPr lang="ru-RU" dirty="0"/>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5"/>
          <p:cNvSpPr/>
          <p:nvPr/>
        </p:nvSpPr>
        <p:spPr>
          <a:xfrm>
            <a:off x="3072319" y="1276875"/>
            <a:ext cx="4652455" cy="1977267"/>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3" name="object 2"/>
          <p:cNvSpPr/>
          <p:nvPr/>
        </p:nvSpPr>
        <p:spPr>
          <a:xfrm>
            <a:off x="-30733" y="-14375"/>
            <a:ext cx="12222733" cy="628622"/>
          </a:xfrm>
          <a:prstGeom prst="rect">
            <a:avLst/>
          </a:prstGeom>
          <a:blipFill>
            <a:blip r:embed="rId2"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98834" y="-32084"/>
            <a:ext cx="11896927" cy="646331"/>
          </a:xfrm>
          <a:prstGeom prst="rect">
            <a:avLst/>
          </a:prstGeom>
        </p:spPr>
        <p:txBody>
          <a:bodyPr wrap="square">
            <a:spAutoFit/>
          </a:bodyPr>
          <a:lstStyle/>
          <a:p>
            <a:pPr lvl="0" algn="ctr" defTabSz="457200" fontAlgn="base">
              <a:spcBef>
                <a:spcPct val="0"/>
              </a:spcBef>
              <a:spcAft>
                <a:spcPct val="0"/>
              </a:spcAft>
            </a:pPr>
            <a:r>
              <a:rPr lang="ru-RU" b="1" i="1" dirty="0">
                <a:cs typeface="Times New Roman" pitchFamily="18" charset="0"/>
              </a:rPr>
              <a:t>Сведения об объемах бюджетных инвестиций муниципального образования «Угранский район» Смоленской области в объекты капитального строительства на </a:t>
            </a:r>
            <a:r>
              <a:rPr lang="ru-RU" b="1" i="1" dirty="0" smtClean="0">
                <a:cs typeface="Times New Roman" pitchFamily="18" charset="0"/>
              </a:rPr>
              <a:t>2024 год</a:t>
            </a:r>
            <a:endParaRPr lang="ru-RU" b="1" i="1" dirty="0">
              <a:cs typeface="Times New Roman" pitchFamily="18" charset="0"/>
            </a:endParaRPr>
          </a:p>
        </p:txBody>
      </p:sp>
      <p:sp>
        <p:nvSpPr>
          <p:cNvPr id="4" name="Прямоугольник 3"/>
          <p:cNvSpPr/>
          <p:nvPr/>
        </p:nvSpPr>
        <p:spPr>
          <a:xfrm>
            <a:off x="3299297" y="1403733"/>
            <a:ext cx="4296384" cy="1723549"/>
          </a:xfrm>
          <a:prstGeom prst="rect">
            <a:avLst/>
          </a:prstGeom>
        </p:spPr>
        <p:txBody>
          <a:bodyPr wrap="square">
            <a:prstTxWarp prst="textPlain">
              <a:avLst/>
            </a:prstTxWarp>
            <a:spAutoFit/>
          </a:bodyPr>
          <a:lstStyle/>
          <a:p>
            <a:pPr lvl="0" algn="ctr" fontAlgn="base">
              <a:spcBef>
                <a:spcPct val="0"/>
              </a:spcBef>
              <a:spcAft>
                <a:spcPct val="0"/>
              </a:spcAft>
            </a:pPr>
            <a:r>
              <a:rPr lang="ru-RU"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a:t>
            </a:r>
            <a:r>
              <a:rPr lang="ru-RU" i="1" dirty="0" smtClean="0">
                <a:solidFill>
                  <a:srgbClr val="000000"/>
                </a:solidFill>
                <a:latin typeface="Times New Roman" pitchFamily="18" charset="0"/>
                <a:cs typeface="Times New Roman" pitchFamily="18" charset="0"/>
              </a:rPr>
              <a:t>помещений</a:t>
            </a:r>
          </a:p>
          <a:p>
            <a:pPr lvl="0" algn="ctr" fontAlgn="base">
              <a:spcBef>
                <a:spcPct val="0"/>
              </a:spcBef>
              <a:spcAft>
                <a:spcPct val="0"/>
              </a:spcAft>
            </a:pPr>
            <a:r>
              <a:rPr lang="ru-RU" b="1" i="1" dirty="0" smtClean="0">
                <a:solidFill>
                  <a:srgbClr val="000000"/>
                </a:solidFill>
                <a:latin typeface="Times New Roman" pitchFamily="18" charset="0"/>
                <a:cs typeface="Times New Roman" pitchFamily="18" charset="0"/>
              </a:rPr>
              <a:t>10 802,8тыс. руб.</a:t>
            </a:r>
            <a:endParaRPr lang="ru-RU" b="1" i="1" dirty="0">
              <a:solidFill>
                <a:srgbClr val="000000"/>
              </a:solidFill>
              <a:latin typeface="Times New Roman" pitchFamily="18" charset="0"/>
              <a:cs typeface="Times New Roman"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320" y="3254140"/>
            <a:ext cx="4523361" cy="2636197"/>
          </a:xfrm>
          <a:prstGeom prst="rect">
            <a:avLst/>
          </a:prstGeom>
          <a:ln>
            <a:noFill/>
          </a:ln>
          <a:effectLst>
            <a:softEdge rad="112500"/>
          </a:effectLst>
        </p:spPr>
      </p:pic>
      <p:sp>
        <p:nvSpPr>
          <p:cNvPr id="12" name="Номер слайда 11"/>
          <p:cNvSpPr>
            <a:spLocks noGrp="1"/>
          </p:cNvSpPr>
          <p:nvPr>
            <p:ph type="sldNum" sz="quarter" idx="12"/>
          </p:nvPr>
        </p:nvSpPr>
        <p:spPr>
          <a:xfrm>
            <a:off x="9448800" y="6492875"/>
            <a:ext cx="2743200" cy="365125"/>
          </a:xfrm>
        </p:spPr>
        <p:txBody>
          <a:bodyPr/>
          <a:lstStyle/>
          <a:p>
            <a:fld id="{2E383454-522E-4943-91B6-023101BA01B5}" type="slidenum">
              <a:rPr lang="ru-RU" smtClean="0"/>
              <a:t>54</a:t>
            </a:fld>
            <a:endParaRPr lang="ru-RU"/>
          </a:p>
        </p:txBody>
      </p:sp>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a:t>
            </a:r>
            <a:r>
              <a:rPr lang="ru-RU" sz="2000" b="1" i="1" dirty="0" smtClean="0"/>
              <a:t>2024 </a:t>
            </a:r>
            <a:r>
              <a:rPr lang="ru-RU" sz="2000"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4282979435"/>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a:xfrm>
            <a:off x="9418063" y="6492875"/>
            <a:ext cx="2743200" cy="365125"/>
          </a:xfrm>
        </p:spPr>
        <p:txBody>
          <a:bodyPr/>
          <a:lstStyle/>
          <a:p>
            <a:fld id="{2E383454-522E-4943-91B6-023101BA01B5}" type="slidenum">
              <a:rPr lang="ru-RU" smtClean="0"/>
              <a:t>55</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2025 -2026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1376878210"/>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3899604659"/>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457995" y="1107335"/>
            <a:ext cx="967068" cy="369332"/>
          </a:xfrm>
          <a:prstGeom prst="rect">
            <a:avLst/>
          </a:prstGeom>
          <a:noFill/>
        </p:spPr>
        <p:txBody>
          <a:bodyPr wrap="square" rtlCol="0">
            <a:spAutoFit/>
          </a:bodyPr>
          <a:lstStyle/>
          <a:p>
            <a:pPr algn="ctr"/>
            <a:r>
              <a:rPr lang="ru-RU" b="1" dirty="0" smtClean="0"/>
              <a:t>2025</a:t>
            </a:r>
            <a:endParaRPr lang="ru-RU" b="1" dirty="0"/>
          </a:p>
        </p:txBody>
      </p:sp>
      <p:sp>
        <p:nvSpPr>
          <p:cNvPr id="9" name="Номер слайда 8"/>
          <p:cNvSpPr>
            <a:spLocks noGrp="1"/>
          </p:cNvSpPr>
          <p:nvPr>
            <p:ph type="sldNum" sz="quarter" idx="12"/>
          </p:nvPr>
        </p:nvSpPr>
        <p:spPr>
          <a:xfrm>
            <a:off x="9393937" y="6492875"/>
            <a:ext cx="2743200" cy="365125"/>
          </a:xfrm>
        </p:spPr>
        <p:txBody>
          <a:bodyPr/>
          <a:lstStyle/>
          <a:p>
            <a:fld id="{2E383454-522E-4943-91B6-023101BA01B5}" type="slidenum">
              <a:rPr lang="ru-RU" smtClean="0"/>
              <a:t>56</a:t>
            </a:fld>
            <a:endParaRPr lang="ru-RU" dirty="0"/>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b="1" spc="-5" dirty="0"/>
              <a:t>Источники финансирования дефицита </a:t>
            </a:r>
            <a:r>
              <a:rPr sz="3300" b="1" spc="-10" dirty="0"/>
              <a:t>местного</a:t>
            </a:r>
            <a:r>
              <a:rPr sz="3300" b="1" spc="25" dirty="0"/>
              <a:t> </a:t>
            </a:r>
            <a:r>
              <a:rPr sz="3300" b="1" spc="-5" dirty="0"/>
              <a:t>бюджета</a:t>
            </a:r>
            <a:endParaRPr sz="3300" b="1"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lang="ru-RU" sz="1600" dirty="0" smtClean="0">
                <a:cs typeface="Calibri"/>
              </a:rPr>
              <a:t>Решению №45 от 22.12.2023г.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a:t>
            </a:r>
            <a:r>
              <a:rPr lang="ru-RU" altLang="ru-RU" sz="1600" dirty="0" smtClean="0"/>
              <a:t>2024 </a:t>
            </a:r>
            <a:r>
              <a:rPr lang="ru-RU" altLang="ru-RU" sz="1600" dirty="0"/>
              <a:t>год и  на плановый период  </a:t>
            </a:r>
            <a:r>
              <a:rPr lang="ru-RU" altLang="ru-RU" sz="1600" dirty="0" smtClean="0"/>
              <a:t>2025-2026 годов</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20495011"/>
              </p:ext>
            </p:extLst>
          </p:nvPr>
        </p:nvGraphicFramePr>
        <p:xfrm>
          <a:off x="677065" y="1966297"/>
          <a:ext cx="10991059" cy="4670987"/>
        </p:xfrm>
        <a:graphic>
          <a:graphicData uri="http://schemas.openxmlformats.org/drawingml/2006/table">
            <a:tbl>
              <a:tblPr firstRow="1" bandRow="1">
                <a:tableStyleId>{2D5ABB26-0587-4C30-8999-92F81FD0307C}</a:tableStyleId>
              </a:tblPr>
              <a:tblGrid>
                <a:gridCol w="4333085"/>
                <a:gridCol w="1314450"/>
                <a:gridCol w="1314450"/>
                <a:gridCol w="1143000"/>
                <a:gridCol w="1428750"/>
                <a:gridCol w="1457324"/>
              </a:tblGrid>
              <a:tr h="943929">
                <a:tc>
                  <a:txBody>
                    <a:bodyPr/>
                    <a:lstStyle/>
                    <a:p>
                      <a:pPr algn="ctr">
                        <a:lnSpc>
                          <a:spcPct val="100000"/>
                        </a:lnSpc>
                      </a:pPr>
                      <a:endParaRPr sz="1600" dirty="0">
                        <a:solidFill>
                          <a:schemeClr val="bg1"/>
                        </a:solidFill>
                        <a:latin typeface="Times New Roman"/>
                        <a:cs typeface="Times New Roman"/>
                      </a:endParaRPr>
                    </a:p>
                    <a:p>
                      <a:pPr marL="48895" algn="ctr">
                        <a:lnSpc>
                          <a:spcPct val="100000"/>
                        </a:lnSpc>
                        <a:spcBef>
                          <a:spcPts val="1055"/>
                        </a:spcBef>
                      </a:pPr>
                      <a:r>
                        <a:rPr sz="1600" b="1" spc="-5" dirty="0">
                          <a:solidFill>
                            <a:schemeClr val="bg1"/>
                          </a:solidFill>
                          <a:latin typeface="Calibri"/>
                          <a:cs typeface="Calibri"/>
                        </a:rPr>
                        <a:t>Наименование</a:t>
                      </a:r>
                      <a:r>
                        <a:rPr sz="1600" b="1" spc="-20" dirty="0">
                          <a:solidFill>
                            <a:schemeClr val="bg1"/>
                          </a:solidFill>
                          <a:latin typeface="Calibri"/>
                          <a:cs typeface="Calibri"/>
                        </a:rPr>
                        <a:t> </a:t>
                      </a:r>
                      <a:r>
                        <a:rPr sz="1600" b="1" spc="-5" dirty="0">
                          <a:solidFill>
                            <a:schemeClr val="bg1"/>
                          </a:solidFill>
                          <a:latin typeface="Calibri"/>
                          <a:cs typeface="Calibri"/>
                        </a:rPr>
                        <a:t>показателей</a:t>
                      </a:r>
                      <a:endParaRPr sz="1600" dirty="0">
                        <a:solidFill>
                          <a:schemeClr val="bg1"/>
                        </a:solidFill>
                        <a:latin typeface="Calibri"/>
                        <a:cs typeface="Calibri"/>
                      </a:endParaRPr>
                    </a:p>
                  </a:txBody>
                  <a:tcPr marL="0" marR="0" marT="0" marB="0">
                    <a:solidFill>
                      <a:schemeClr val="accent2"/>
                    </a:solidFill>
                  </a:tcPr>
                </a:tc>
                <a:tc>
                  <a:txBody>
                    <a:bodyPr/>
                    <a:lstStyle/>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600" dirty="0" smtClean="0">
                          <a:solidFill>
                            <a:schemeClr val="bg1"/>
                          </a:solidFill>
                          <a:latin typeface="Calibri"/>
                          <a:cs typeface="Calibri"/>
                        </a:rPr>
                        <a:t> </a:t>
                      </a:r>
                      <a:r>
                        <a:rPr lang="ru-RU" sz="1600" dirty="0" smtClean="0">
                          <a:solidFill>
                            <a:schemeClr val="bg1"/>
                          </a:solidFill>
                          <a:latin typeface="+mn-lt"/>
                          <a:cs typeface="Calibri"/>
                        </a:rPr>
                        <a:t>Отчетный</a:t>
                      </a:r>
                      <a:r>
                        <a:rPr lang="ru-RU" sz="1600" baseline="0" dirty="0" smtClean="0">
                          <a:solidFill>
                            <a:schemeClr val="bg1"/>
                          </a:solidFill>
                          <a:latin typeface="+mn-lt"/>
                          <a:cs typeface="Calibri"/>
                        </a:rPr>
                        <a:t> финансовый год</a:t>
                      </a:r>
                      <a:endParaRPr lang="ru-RU" sz="1600" dirty="0" smtClean="0">
                        <a:solidFill>
                          <a:schemeClr val="bg1"/>
                        </a:solidFill>
                        <a:latin typeface="+mn-lt"/>
                        <a:cs typeface="Calibri"/>
                      </a:endParaRPr>
                    </a:p>
                    <a:p>
                      <a:pPr marL="1270" marR="57785" algn="ctr">
                        <a:lnSpc>
                          <a:spcPct val="100000"/>
                        </a:lnSpc>
                      </a:pPr>
                      <a:r>
                        <a:rPr lang="ru-RU" sz="1600" dirty="0" smtClean="0">
                          <a:solidFill>
                            <a:schemeClr val="bg1"/>
                          </a:solidFill>
                          <a:latin typeface="Calibri"/>
                          <a:cs typeface="Calibri"/>
                        </a:rPr>
                        <a:t>2022 год</a:t>
                      </a: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800" dirty="0" smtClean="0">
                          <a:solidFill>
                            <a:schemeClr val="bg1"/>
                          </a:solidFill>
                          <a:latin typeface="Calibri"/>
                          <a:ea typeface="+mn-ea"/>
                          <a:cs typeface="Calibri"/>
                        </a:rPr>
                        <a:t>    Текущий финансовый 2023 год</a:t>
                      </a:r>
                      <a:endParaRPr sz="1800" dirty="0">
                        <a:solidFill>
                          <a:schemeClr val="bg1"/>
                        </a:solidFill>
                        <a:latin typeface="Calibri"/>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 (плановый</a:t>
                      </a:r>
                      <a:r>
                        <a:rPr lang="ru-RU" sz="1800" baseline="0" dirty="0" smtClean="0">
                          <a:solidFill>
                            <a:schemeClr val="bg1"/>
                          </a:solidFill>
                          <a:latin typeface="Calibri"/>
                          <a:ea typeface="+mn-ea"/>
                          <a:cs typeface="Calibri"/>
                        </a:rPr>
                        <a:t> период)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2026 год</a:t>
                      </a:r>
                    </a:p>
                    <a:p>
                      <a:pPr marL="1270" marR="57785" lvl="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chemeClr val="bg1"/>
                          </a:solidFill>
                          <a:latin typeface="+mn-lt"/>
                          <a:ea typeface="+mn-ea"/>
                          <a:cs typeface="Calibri"/>
                        </a:rPr>
                        <a:t>(плановый</a:t>
                      </a:r>
                      <a:r>
                        <a:rPr lang="ru-RU" sz="1800" baseline="0" dirty="0" smtClean="0">
                          <a:solidFill>
                            <a:schemeClr val="bg1"/>
                          </a:solidFill>
                          <a:latin typeface="+mn-lt"/>
                          <a:ea typeface="+mn-ea"/>
                          <a:cs typeface="Calibri"/>
                        </a:rPr>
                        <a:t> период)</a:t>
                      </a:r>
                      <a:endParaRPr lang="ru-RU" sz="1800" dirty="0" smtClean="0">
                        <a:solidFill>
                          <a:schemeClr val="bg1"/>
                        </a:solidFill>
                        <a:latin typeface="+mn-lt"/>
                        <a:ea typeface="+mn-ea"/>
                        <a:cs typeface="Calibri"/>
                      </a:endParaRPr>
                    </a:p>
                  </a:txBody>
                  <a:tcPr marL="0" marR="0" marT="1270" marB="0" anchor="ctr">
                    <a:solidFill>
                      <a:schemeClr val="accent2"/>
                    </a:solidFill>
                  </a:tcPr>
                </a:tc>
              </a:tr>
              <a:tr h="57052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331 971,6</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341625,2</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291194,6</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r>
              <a:tr h="592997">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386 839,8</a:t>
                      </a:r>
                      <a:endParaRPr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341625,2</a:t>
                      </a:r>
                      <a:endParaRPr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284454,7</a:t>
                      </a:r>
                      <a:endParaRPr lang="ru-RU" sz="1800" b="0" spc="-10" dirty="0">
                        <a:solidFill>
                          <a:schemeClr val="tx1"/>
                        </a:solidFill>
                        <a:latin typeface="+mn-lt"/>
                        <a:ea typeface="+mn-ea"/>
                        <a:cs typeface="Calibri"/>
                      </a:endParaRP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rtl="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291194,6</a:t>
                      </a: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644247">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- 7884,6</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39760">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7884,6</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1270" marB="0" anchor="ct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801595">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a:xfrm>
            <a:off x="9448800" y="6492875"/>
            <a:ext cx="2743200" cy="365125"/>
          </a:xfrm>
        </p:spPr>
        <p:txBody>
          <a:bodyPr/>
          <a:lstStyle/>
          <a:p>
            <a:fld id="{2E383454-522E-4943-91B6-023101BA01B5}" type="slidenum">
              <a:rPr lang="ru-RU" smtClean="0"/>
              <a:t>57</a:t>
            </a:fld>
            <a:endParaRPr lang="ru-RU" dirty="0"/>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 xmlns:a16="http://schemas.microsoft.com/office/drawing/2014/main"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58</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dirty="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dirty="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dirty="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a:xfrm>
            <a:off x="9401523" y="6468628"/>
            <a:ext cx="2743200" cy="365125"/>
          </a:xfrm>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a:xfrm>
            <a:off x="9393937" y="6455025"/>
            <a:ext cx="2743200" cy="365125"/>
          </a:xfrm>
        </p:spPr>
        <p:txBody>
          <a:bodyPr/>
          <a:lstStyle/>
          <a:p>
            <a:fld id="{2E383454-522E-4943-91B6-023101BA01B5}" type="slidenum">
              <a:rPr lang="ru-RU" smtClean="0"/>
              <a:t>7</a:t>
            </a:fld>
            <a:endParaRPr lang="ru-RU" dirty="0"/>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a:xfrm>
            <a:off x="9448799" y="6514432"/>
            <a:ext cx="2743200" cy="365125"/>
          </a:xfrm>
        </p:spPr>
        <p:txBody>
          <a:bodyPr/>
          <a:lstStyle/>
          <a:p>
            <a:fld id="{2E383454-522E-4943-91B6-023101BA01B5}" type="slidenum">
              <a:rPr lang="ru-RU" smtClean="0"/>
              <a:t>8</a:t>
            </a:fld>
            <a:endParaRPr lang="ru-RU" dirty="0"/>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a:xfrm>
            <a:off x="9448800" y="6493013"/>
            <a:ext cx="2743200" cy="365125"/>
          </a:xfrm>
        </p:spPr>
        <p:txBody>
          <a:bodyPr/>
          <a:lstStyle/>
          <a:p>
            <a:fld id="{2E383454-522E-4943-91B6-023101BA01B5}" type="slidenum">
              <a:rPr lang="ru-RU" smtClean="0"/>
              <a:t>9</a:t>
            </a:fld>
            <a:endParaRPr lang="ru-RU" dirty="0"/>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6433</TotalTime>
  <Words>6264</Words>
  <Application>Microsoft Office PowerPoint</Application>
  <PresentationFormat>Широкоэкранный</PresentationFormat>
  <Paragraphs>1159</Paragraphs>
  <Slides>58</Slides>
  <Notes>9</Notes>
  <HiddenSlides>0</HiddenSlides>
  <MMClips>0</MMClips>
  <ScaleCrop>false</ScaleCrop>
  <HeadingPairs>
    <vt:vector size="6" baseType="variant">
      <vt:variant>
        <vt:lpstr>Использованные шрифты</vt:lpstr>
      </vt:variant>
      <vt:variant>
        <vt:i4>16</vt:i4>
      </vt:variant>
      <vt:variant>
        <vt:lpstr>Тема</vt:lpstr>
      </vt:variant>
      <vt:variant>
        <vt:i4>1</vt:i4>
      </vt:variant>
      <vt:variant>
        <vt:lpstr>Заголовки слайдов</vt:lpstr>
      </vt:variant>
      <vt:variant>
        <vt:i4>58</vt:i4>
      </vt:variant>
    </vt:vector>
  </HeadingPairs>
  <TitlesOfParts>
    <vt:vector size="75"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2024-2026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2024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 руб.)</vt:lpstr>
      <vt:lpstr>Программная структура расходов  районного бюджета на 2024 год и плановый период 2025 и 2026 г (в тыс.руб.)</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347</cp:revision>
  <cp:lastPrinted>2023-11-14T11:03:14Z</cp:lastPrinted>
  <dcterms:created xsi:type="dcterms:W3CDTF">2023-09-26T07:39:46Z</dcterms:created>
  <dcterms:modified xsi:type="dcterms:W3CDTF">2024-12-23T13:36:09Z</dcterms:modified>
</cp:coreProperties>
</file>