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75"/>
  </p:notesMasterIdLst>
  <p:sldIdLst>
    <p:sldId id="256" r:id="rId3"/>
    <p:sldId id="302" r:id="rId4"/>
    <p:sldId id="291" r:id="rId5"/>
    <p:sldId id="259" r:id="rId6"/>
    <p:sldId id="260" r:id="rId7"/>
    <p:sldId id="261" r:id="rId8"/>
    <p:sldId id="262" r:id="rId9"/>
    <p:sldId id="263" r:id="rId10"/>
    <p:sldId id="299" r:id="rId11"/>
    <p:sldId id="297" r:id="rId12"/>
    <p:sldId id="300" r:id="rId13"/>
    <p:sldId id="346" r:id="rId14"/>
    <p:sldId id="313" r:id="rId15"/>
    <p:sldId id="341" r:id="rId16"/>
    <p:sldId id="296" r:id="rId17"/>
    <p:sldId id="264" r:id="rId18"/>
    <p:sldId id="265" r:id="rId19"/>
    <p:sldId id="266" r:id="rId20"/>
    <p:sldId id="267" r:id="rId21"/>
    <p:sldId id="268" r:id="rId22"/>
    <p:sldId id="336" r:id="rId23"/>
    <p:sldId id="275" r:id="rId24"/>
    <p:sldId id="373" r:id="rId25"/>
    <p:sldId id="298" r:id="rId26"/>
    <p:sldId id="342" r:id="rId27"/>
    <p:sldId id="304" r:id="rId28"/>
    <p:sldId id="314" r:id="rId29"/>
    <p:sldId id="270" r:id="rId30"/>
    <p:sldId id="301" r:id="rId31"/>
    <p:sldId id="308" r:id="rId32"/>
    <p:sldId id="343" r:id="rId33"/>
    <p:sldId id="345" r:id="rId34"/>
    <p:sldId id="307" r:id="rId35"/>
    <p:sldId id="339" r:id="rId36"/>
    <p:sldId id="344" r:id="rId37"/>
    <p:sldId id="310" r:id="rId38"/>
    <p:sldId id="372" r:id="rId39"/>
    <p:sldId id="338" r:id="rId40"/>
    <p:sldId id="370" r:id="rId41"/>
    <p:sldId id="309" r:id="rId42"/>
    <p:sldId id="369" r:id="rId43"/>
    <p:sldId id="316" r:id="rId44"/>
    <p:sldId id="276" r:id="rId45"/>
    <p:sldId id="356" r:id="rId46"/>
    <p:sldId id="357" r:id="rId47"/>
    <p:sldId id="368" r:id="rId48"/>
    <p:sldId id="279" r:id="rId49"/>
    <p:sldId id="280" r:id="rId50"/>
    <p:sldId id="317" r:id="rId51"/>
    <p:sldId id="318" r:id="rId52"/>
    <p:sldId id="319" r:id="rId53"/>
    <p:sldId id="320" r:id="rId54"/>
    <p:sldId id="321" r:id="rId55"/>
    <p:sldId id="322" r:id="rId56"/>
    <p:sldId id="323" r:id="rId57"/>
    <p:sldId id="324" r:id="rId58"/>
    <p:sldId id="325" r:id="rId59"/>
    <p:sldId id="326" r:id="rId60"/>
    <p:sldId id="337" r:id="rId61"/>
    <p:sldId id="334" r:id="rId62"/>
    <p:sldId id="335" r:id="rId63"/>
    <p:sldId id="359" r:id="rId64"/>
    <p:sldId id="360" r:id="rId65"/>
    <p:sldId id="362" r:id="rId66"/>
    <p:sldId id="365" r:id="rId67"/>
    <p:sldId id="367" r:id="rId68"/>
    <p:sldId id="358" r:id="rId69"/>
    <p:sldId id="371" r:id="rId70"/>
    <p:sldId id="328" r:id="rId71"/>
    <p:sldId id="331" r:id="rId72"/>
    <p:sldId id="289" r:id="rId73"/>
    <p:sldId id="290" r:id="rId74"/>
  </p:sldIdLst>
  <p:sldSz cx="12192000" cy="6858000"/>
  <p:notesSz cx="6761163" cy="98821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46"/>
            <p14:sldId id="313"/>
            <p14:sldId id="341"/>
            <p14:sldId id="296"/>
            <p14:sldId id="264"/>
            <p14:sldId id="265"/>
            <p14:sldId id="266"/>
            <p14:sldId id="267"/>
            <p14:sldId id="268"/>
            <p14:sldId id="336"/>
            <p14:sldId id="275"/>
            <p14:sldId id="373"/>
            <p14:sldId id="298"/>
            <p14:sldId id="342"/>
            <p14:sldId id="304"/>
            <p14:sldId id="314"/>
            <p14:sldId id="270"/>
            <p14:sldId id="301"/>
            <p14:sldId id="308"/>
            <p14:sldId id="343"/>
            <p14:sldId id="345"/>
            <p14:sldId id="307"/>
            <p14:sldId id="339"/>
            <p14:sldId id="344"/>
            <p14:sldId id="310"/>
            <p14:sldId id="372"/>
            <p14:sldId id="338"/>
            <p14:sldId id="370"/>
            <p14:sldId id="309"/>
            <p14:sldId id="369"/>
            <p14:sldId id="316"/>
            <p14:sldId id="276"/>
            <p14:sldId id="356"/>
            <p14:sldId id="357"/>
            <p14:sldId id="368"/>
            <p14:sldId id="279"/>
            <p14:sldId id="280"/>
            <p14:sldId id="317"/>
            <p14:sldId id="318"/>
            <p14:sldId id="319"/>
            <p14:sldId id="320"/>
            <p14:sldId id="321"/>
            <p14:sldId id="322"/>
            <p14:sldId id="323"/>
            <p14:sldId id="324"/>
            <p14:sldId id="325"/>
            <p14:sldId id="326"/>
            <p14:sldId id="337"/>
            <p14:sldId id="334"/>
            <p14:sldId id="335"/>
            <p14:sldId id="359"/>
            <p14:sldId id="360"/>
            <p14:sldId id="362"/>
            <p14:sldId id="365"/>
            <p14:sldId id="367"/>
            <p14:sldId id="358"/>
            <p14:sldId id="371"/>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405" autoAdjust="0"/>
  </p:normalViewPr>
  <p:slideViewPr>
    <p:cSldViewPr snapToGrid="0" showGuides="1">
      <p:cViewPr varScale="1">
        <p:scale>
          <a:sx n="112" d="100"/>
          <a:sy n="112" d="100"/>
        </p:scale>
        <p:origin x="57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2.6039705611528598E-2"/>
          <c:y val="0.41088949952264697"/>
          <c:w val="0.94792058877694285"/>
          <c:h val="0.45910117190441391"/>
        </c:manualLayout>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6970</c:v>
                </c:pt>
                <c:pt idx="1">
                  <c:v>6699</c:v>
                </c:pt>
                <c:pt idx="2">
                  <c:v>6524</c:v>
                </c:pt>
              </c:numCache>
            </c:numRef>
          </c:val>
        </c:ser>
        <c:dLbls>
          <c:dLblPos val="outEnd"/>
          <c:showLegendKey val="0"/>
          <c:showVal val="1"/>
          <c:showCatName val="0"/>
          <c:showSerName val="0"/>
          <c:showPercent val="0"/>
          <c:showBubbleSize val="0"/>
        </c:dLbls>
        <c:gapWidth val="444"/>
        <c:overlap val="-90"/>
        <c:axId val="641369768"/>
        <c:axId val="641369376"/>
      </c:barChart>
      <c:catAx>
        <c:axId val="6413697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641369376"/>
        <c:crosses val="autoZero"/>
        <c:auto val="1"/>
        <c:lblAlgn val="ctr"/>
        <c:lblOffset val="100"/>
        <c:noMultiLvlLbl val="0"/>
      </c:catAx>
      <c:valAx>
        <c:axId val="641369376"/>
        <c:scaling>
          <c:orientation val="minMax"/>
        </c:scaling>
        <c:delete val="1"/>
        <c:axPos val="l"/>
        <c:numFmt formatCode="General" sourceLinked="1"/>
        <c:majorTickMark val="none"/>
        <c:minorTickMark val="none"/>
        <c:tickLblPos val="nextTo"/>
        <c:crossAx val="641369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55875.4</c:v>
                </c:pt>
                <c:pt idx="1">
                  <c:v>4090</c:v>
                </c:pt>
                <c:pt idx="2">
                  <c:v>448266.2</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46464.4</c:v>
                </c:pt>
                <c:pt idx="2">
                  <c:v>62479.3</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98.4</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41770.5</c:v>
                </c:pt>
                <c:pt idx="2">
                  <c:v>58885.7</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15368.2</c:v>
                </c:pt>
                <c:pt idx="2">
                  <c:v>36988.9</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0</c:v>
                </c:pt>
                <c:pt idx="2">
                  <c:v>397.1</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146764.1</c:v>
                </c:pt>
                <c:pt idx="2">
                  <c:v>172387.4</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46126.9</c:v>
                </c:pt>
                <c:pt idx="2">
                  <c:v>55323.3</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16586.599999999999</c:v>
                </c:pt>
                <c:pt idx="2">
                  <c:v>37352.9</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97658.1</c:v>
                </c:pt>
                <c:pt idx="2">
                  <c:v>82549.899999999994</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30176.799999999999</c:v>
                </c:pt>
                <c:pt idx="2">
                  <c:v>39546.6</c:v>
                </c:pt>
                <c:pt idx="3">
                  <c:v>21412.300000000003</c:v>
                </c:pt>
                <c:pt idx="4">
                  <c:v>25709.5</c:v>
                </c:pt>
              </c:numCache>
            </c:numRef>
          </c:val>
        </c:ser>
        <c:dLbls>
          <c:showLegendKey val="0"/>
          <c:showVal val="0"/>
          <c:showCatName val="0"/>
          <c:showSerName val="0"/>
          <c:showPercent val="0"/>
          <c:showBubbleSize val="0"/>
        </c:dLbls>
        <c:gapWidth val="80"/>
        <c:overlap val="25"/>
        <c:axId val="641358400"/>
        <c:axId val="641379568"/>
      </c:barChart>
      <c:catAx>
        <c:axId val="64135840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641379568"/>
        <c:crosses val="autoZero"/>
        <c:auto val="1"/>
        <c:lblAlgn val="ctr"/>
        <c:lblOffset val="100"/>
        <c:noMultiLvlLbl val="0"/>
      </c:catAx>
      <c:valAx>
        <c:axId val="641379568"/>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641358400"/>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867633652184578E-2"/>
          <c:y val="0.16445137779409844"/>
          <c:w val="0.86853927779322038"/>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641372904"/>
        <c:axId val="641379960"/>
        <c:axId val="0"/>
      </c:bar3DChart>
      <c:catAx>
        <c:axId val="641372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41379960"/>
        <c:crosses val="autoZero"/>
        <c:auto val="1"/>
        <c:lblAlgn val="ctr"/>
        <c:lblOffset val="100"/>
        <c:noMultiLvlLbl val="0"/>
      </c:catAx>
      <c:valAx>
        <c:axId val="641379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41372904"/>
        <c:crosses val="autoZero"/>
        <c:crossBetween val="between"/>
      </c:valAx>
      <c:spPr>
        <a:noFill/>
        <a:ln>
          <a:noFill/>
        </a:ln>
        <a:effectLst/>
      </c:spPr>
    </c:plotArea>
    <c:legend>
      <c:legendPos val="b"/>
      <c:layout>
        <c:manualLayout>
          <c:xMode val="edge"/>
          <c:yMode val="edge"/>
          <c:x val="0.26166865260248301"/>
          <c:y val="0.93929657175653636"/>
          <c:w val="0.48159999688988847"/>
          <c:h val="6.0703428243463607E-2"/>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97,1%</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2,9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97.1</c:v>
                </c:pt>
                <c:pt idx="1">
                  <c:v>2.9</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6426414308619465"/>
          <c:y val="0.11565970724177038"/>
          <c:w val="0.60715186210679573"/>
          <c:h val="0.86441160977639253"/>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62479.3</c:v>
                </c:pt>
                <c:pt idx="1">
                  <c:v>224</c:v>
                </c:pt>
                <c:pt idx="2">
                  <c:v>172387.4</c:v>
                </c:pt>
                <c:pt idx="3">
                  <c:v>58885.7</c:v>
                </c:pt>
                <c:pt idx="4">
                  <c:v>55323.3</c:v>
                </c:pt>
                <c:pt idx="5">
                  <c:v>36988.9</c:v>
                </c:pt>
                <c:pt idx="6">
                  <c:v>37352.9</c:v>
                </c:pt>
                <c:pt idx="7">
                  <c:v>82549.899999999994</c:v>
                </c:pt>
                <c:pt idx="8">
                  <c:v>39546.6</c:v>
                </c:pt>
                <c:pt idx="9">
                  <c:v>397.1</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55875.4</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4090</c:v>
                </c:pt>
                <c:pt idx="4">
                  <c:v>2948.9</c:v>
                </c:pt>
                <c:pt idx="5">
                  <c:v>3041.3</c:v>
                </c:pt>
              </c:numCache>
            </c:numRef>
          </c:val>
        </c:ser>
        <c:dLbls>
          <c:showLegendKey val="0"/>
          <c:showVal val="0"/>
          <c:showCatName val="0"/>
          <c:showSerName val="0"/>
          <c:showPercent val="0"/>
          <c:showBubbleSize val="0"/>
        </c:dLbls>
        <c:gapWidth val="219"/>
        <c:axId val="641363888"/>
        <c:axId val="641359576"/>
      </c:barChart>
      <c:catAx>
        <c:axId val="64136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41359576"/>
        <c:crosses val="autoZero"/>
        <c:auto val="1"/>
        <c:lblAlgn val="ctr"/>
        <c:lblOffset val="100"/>
        <c:noMultiLvlLbl val="0"/>
      </c:catAx>
      <c:valAx>
        <c:axId val="641359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41363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10235.700000000001</c:v>
                </c:pt>
                <c:pt idx="4">
                  <c:v>590</c:v>
                </c:pt>
                <c:pt idx="5">
                  <c:v>2890</c:v>
                </c:pt>
                <c:pt idx="6">
                  <c:v>11.9</c:v>
                </c:pt>
                <c:pt idx="7">
                  <c:v>72.599999999999994</c:v>
                </c:pt>
                <c:pt idx="8">
                  <c:v>796.7</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10235.700000000001</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72.599999999999994</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796.7</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318.8</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641365848"/>
        <c:axId val="641364280"/>
      </c:barChart>
      <c:valAx>
        <c:axId val="641364280"/>
        <c:scaling>
          <c:orientation val="minMax"/>
        </c:scaling>
        <c:delete val="1"/>
        <c:axPos val="l"/>
        <c:numFmt formatCode="#,##0.00" sourceLinked="1"/>
        <c:majorTickMark val="none"/>
        <c:minorTickMark val="none"/>
        <c:tickLblPos val="nextTo"/>
        <c:crossAx val="641365848"/>
        <c:crosses val="autoZero"/>
        <c:crossBetween val="between"/>
      </c:valAx>
      <c:catAx>
        <c:axId val="641365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641364280"/>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Лист1!$B$1</c:f>
              <c:strCache>
                <c:ptCount val="1"/>
                <c:pt idx="0">
                  <c:v>Акцизы на нефтепродукты</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Лист1!$B$2:$B$4</c:f>
              <c:numCache>
                <c:formatCode>General</c:formatCode>
                <c:ptCount val="3"/>
                <c:pt idx="0">
                  <c:v>0</c:v>
                </c:pt>
                <c:pt idx="1">
                  <c:v>14550</c:v>
                </c:pt>
                <c:pt idx="2">
                  <c:v>17009.3</c:v>
                </c:pt>
              </c:numCache>
            </c:numRef>
          </c:val>
        </c:ser>
        <c:dLbls>
          <c:showLegendKey val="0"/>
          <c:showVal val="0"/>
          <c:showCatName val="0"/>
          <c:showSerName val="0"/>
          <c:showPercent val="0"/>
          <c:showBubbleSize val="0"/>
        </c:dLbls>
        <c:axId val="641360360"/>
        <c:axId val="641364672"/>
      </c:areaChart>
      <c:barChart>
        <c:barDir val="col"/>
        <c:grouping val="clustered"/>
        <c:varyColors val="0"/>
        <c:ser>
          <c:idx val="1"/>
          <c:order val="1"/>
          <c:tx>
            <c:strRef>
              <c:f>Лист1!$C$1</c:f>
              <c:strCache>
                <c:ptCount val="1"/>
                <c:pt idx="0">
                  <c:v>Субсидии на проектирование, строительство, ремонт автомобильных дорог</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Лист1!$A$2:$A$4</c:f>
              <c:numCache>
                <c:formatCode>General</c:formatCode>
                <c:ptCount val="3"/>
                <c:pt idx="0">
                  <c:v>2022</c:v>
                </c:pt>
                <c:pt idx="1">
                  <c:v>2023</c:v>
                </c:pt>
                <c:pt idx="2">
                  <c:v>2024</c:v>
                </c:pt>
              </c:numCache>
            </c:numRef>
          </c:cat>
          <c:val>
            <c:numRef>
              <c:f>Лист1!$C$2:$C$4</c:f>
              <c:numCache>
                <c:formatCode>General</c:formatCode>
                <c:ptCount val="3"/>
                <c:pt idx="0">
                  <c:v>23021</c:v>
                </c:pt>
                <c:pt idx="1">
                  <c:v>39247.699999999997</c:v>
                </c:pt>
                <c:pt idx="2">
                  <c:v>39247.599999999999</c:v>
                </c:pt>
              </c:numCache>
            </c:numRef>
          </c:val>
        </c:ser>
        <c:dLbls>
          <c:showLegendKey val="0"/>
          <c:showVal val="0"/>
          <c:showCatName val="0"/>
          <c:showSerName val="0"/>
          <c:showPercent val="0"/>
          <c:showBubbleSize val="0"/>
        </c:dLbls>
        <c:gapWidth val="150"/>
        <c:axId val="641360360"/>
        <c:axId val="641364672"/>
      </c:barChart>
      <c:catAx>
        <c:axId val="641360360"/>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641364672"/>
        <c:crosses val="autoZero"/>
        <c:auto val="1"/>
        <c:lblAlgn val="ctr"/>
        <c:lblOffset val="100"/>
        <c:noMultiLvlLbl val="0"/>
      </c:catAx>
      <c:valAx>
        <c:axId val="64136467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crossAx val="641360360"/>
        <c:crosses val="autoZero"/>
        <c:crossBetween val="between"/>
      </c:valAx>
      <c:spPr>
        <a:noFill/>
        <a:ln>
          <a:noFill/>
        </a:ln>
        <a:effectLst/>
      </c:spPr>
    </c:plotArea>
    <c:legend>
      <c:legendPos val="b"/>
      <c:layout>
        <c:manualLayout>
          <c:xMode val="edge"/>
          <c:yMode val="edge"/>
          <c:x val="1.6757756803169675E-2"/>
          <c:y val="0.79392051648313611"/>
          <c:w val="0.72501827170849942"/>
          <c:h val="0.1750085715873461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13380309443301"/>
          <c:y val="2.7311033257504648E-2"/>
          <c:w val="0.70672814546830298"/>
          <c:h val="0.88571358827064117"/>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182108</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2"/>
              <c:layout>
                <c:manualLayout>
                  <c:x val="1.7805708300602251E-2"/>
                  <c:y val="-3.621283215712913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132400.6</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dLbl>
              <c:idx val="2"/>
              <c:layout>
                <c:manualLayout>
                  <c:x val="3.6658811207122284E-2"/>
                  <c:y val="1.278099958486910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130391.9</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3464.3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0</c:v>
                </c:pt>
                <c:pt idx="3">
                  <c:v>0</c:v>
                </c:pt>
              </c:numCache>
            </c:numRef>
          </c:val>
        </c:ser>
        <c:ser>
          <c:idx val="5"/>
          <c:order val="5"/>
          <c:tx>
            <c:strRef>
              <c:f>Лист1!$G$1</c:f>
              <c:strCache>
                <c:ptCount val="1"/>
                <c:pt idx="0">
                  <c:v>Доходы бюджетов муниципальных районов от возврата бюджетами бюджетной системы Российской Федерации остатков субсидий</c:v>
                </c:pt>
              </c:strCache>
            </c:strRef>
          </c:tx>
          <c:spPr>
            <a:solidFill>
              <a:schemeClr val="accent6"/>
            </a:solidFill>
            <a:ln>
              <a:noFill/>
            </a:ln>
            <a:effectLst/>
          </c:spPr>
          <c:invertIfNegative val="0"/>
          <c:dLbls>
            <c:dLbl>
              <c:idx val="2"/>
              <c:layout>
                <c:manualLayout>
                  <c:x val="1.2012012012012012E-2"/>
                  <c:y val="-2.335719657463452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General</c:formatCode>
                <c:ptCount val="5"/>
                <c:pt idx="2" formatCode="#,##0.00">
                  <c:v>21360.9</c:v>
                </c:pt>
              </c:numCache>
            </c:numRef>
          </c:val>
        </c:ser>
        <c:ser>
          <c:idx val="6"/>
          <c:order val="6"/>
          <c:tx>
            <c:strRef>
              <c:f>Лист1!$H$1</c:f>
              <c:strCache>
                <c:ptCount val="1"/>
                <c:pt idx="0">
                  <c:v>Возврат остатков  субсидий, субвенции и иных  межбюджетных трансфертов, имеющих целевое назначение, прошлых лет </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1"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General</c:formatCode>
                <c:ptCount val="5"/>
                <c:pt idx="0" formatCode="#,##0.00">
                  <c:v>-2830.5</c:v>
                </c:pt>
                <c:pt idx="2" formatCode="#,##0.00">
                  <c:v>-21974.799999999999</c:v>
                </c:pt>
              </c:numCache>
            </c:numRef>
          </c:val>
        </c:ser>
        <c:dLbls>
          <c:showLegendKey val="0"/>
          <c:showVal val="0"/>
          <c:showCatName val="0"/>
          <c:showSerName val="0"/>
          <c:showPercent val="0"/>
          <c:showBubbleSize val="0"/>
        </c:dLbls>
        <c:gapWidth val="219"/>
        <c:overlap val="-27"/>
        <c:axId val="641368984"/>
        <c:axId val="641366240"/>
      </c:barChart>
      <c:catAx>
        <c:axId val="641368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641366240"/>
        <c:crosses val="autoZero"/>
        <c:auto val="1"/>
        <c:lblAlgn val="ctr"/>
        <c:lblOffset val="100"/>
        <c:noMultiLvlLbl val="0"/>
      </c:catAx>
      <c:valAx>
        <c:axId val="64136624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641368984"/>
        <c:crosses val="autoZero"/>
        <c:crossBetween val="between"/>
      </c:valAx>
      <c:spPr>
        <a:noFill/>
        <a:ln>
          <a:solidFill>
            <a:schemeClr val="bg1"/>
          </a:solidFill>
        </a:ln>
        <a:effectLst/>
      </c:spPr>
    </c:plotArea>
    <c:legend>
      <c:legendPos val="b"/>
      <c:layout>
        <c:manualLayout>
          <c:xMode val="edge"/>
          <c:yMode val="edge"/>
          <c:x val="1.9703239797727985E-2"/>
          <c:y val="4.653608913153779E-2"/>
          <c:w val="0.27948539090271374"/>
          <c:h val="0.9534638371409854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8.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29837" cy="49582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2" y="0"/>
            <a:ext cx="2929837" cy="495825"/>
          </a:xfrm>
          <a:prstGeom prst="rect">
            <a:avLst/>
          </a:prstGeom>
        </p:spPr>
        <p:txBody>
          <a:bodyPr vert="horz" lIns="91440" tIns="45720" rIns="91440" bIns="45720" rtlCol="0"/>
          <a:lstStyle>
            <a:lvl1pPr algn="r">
              <a:defRPr sz="1200"/>
            </a:lvl1pPr>
          </a:lstStyle>
          <a:p>
            <a:fld id="{26E077D9-1419-4192-A32E-A859095A0ED8}" type="datetimeFigureOut">
              <a:rPr lang="ru-RU" smtClean="0"/>
              <a:t>13.12.2024</a:t>
            </a:fld>
            <a:endParaRPr lang="ru-RU"/>
          </a:p>
        </p:txBody>
      </p:sp>
      <p:sp>
        <p:nvSpPr>
          <p:cNvPr id="4" name="Образ слайда 3"/>
          <p:cNvSpPr>
            <a:spLocks noGrp="1" noRot="1" noChangeAspect="1"/>
          </p:cNvSpPr>
          <p:nvPr>
            <p:ph type="sldImg" idx="2"/>
          </p:nvPr>
        </p:nvSpPr>
        <p:spPr>
          <a:xfrm>
            <a:off x="415925" y="1235075"/>
            <a:ext cx="5929313" cy="33353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55804"/>
            <a:ext cx="5408930" cy="389111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386364"/>
            <a:ext cx="2929837" cy="49582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2" y="9386364"/>
            <a:ext cx="2929837" cy="495824"/>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15</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21</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22</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28</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3356E19-D6AA-4E68-9596-0D3BE12D14F8}"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D66B37-5B3C-4009-A8D6-6DBBE1D2F7D2}"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07C968A-AE16-4A1C-A4E1-89919D298419}"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7EBC9FE-5B5C-4C02-BA77-A8AF5FDE5A45}" type="datetime1">
              <a:rPr lang="ru-RU" smtClean="0"/>
              <a:t>13.12.2024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6F7A41F-E1A2-4B36-A2F2-C966236BE0D7}" type="datetime1">
              <a:rPr lang="ru-RU" smtClean="0"/>
              <a:t>13.12.2024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4BC0AF9-820E-4C10-B7C2-68E8B01DE019}"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17560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B4CC7C-F6AE-4C32-BE8C-141606D0FD29}"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427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66052A5-7340-45AC-8E24-8CBEE03FB86D}" type="datetime1">
              <a:rPr lang="ru-RU" smtClean="0">
                <a:solidFill>
                  <a:prstClr val="black">
                    <a:tint val="75000"/>
                  </a:prstClr>
                </a:solidFill>
              </a:rPr>
              <a:t>13.12.2024</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24132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754B49E-A58D-4ADC-A3B9-06B1E7AD96A3}" type="datetime1">
              <a:rPr lang="ru-RU" smtClean="0">
                <a:solidFill>
                  <a:prstClr val="black">
                    <a:tint val="75000"/>
                  </a:prstClr>
                </a:solidFill>
              </a:rPr>
              <a:t>13.12.2024</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248973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EF5C9AF3-51BA-4E8E-842A-900FF97E50A6}" type="datetime1">
              <a:rPr lang="ru-RU" smtClean="0">
                <a:solidFill>
                  <a:prstClr val="black">
                    <a:tint val="75000"/>
                  </a:prstClr>
                </a:solidFill>
              </a:rPr>
              <a:t>13.12.2024</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83047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09600" y="6377940"/>
            <a:ext cx="2804160" cy="276999"/>
          </a:xfrm>
        </p:spPr>
        <p:txBody>
          <a:bodyPr/>
          <a:lstStyle/>
          <a:p>
            <a:fld id="{03BD4826-273B-48F9-A62C-8FFD55F96839}" type="datetime1">
              <a:rPr lang="ru-RU" smtClean="0">
                <a:solidFill>
                  <a:prstClr val="black">
                    <a:tint val="75000"/>
                  </a:prstClr>
                </a:solidFill>
              </a:rPr>
              <a:t>13.12.2024</a:t>
            </a:fld>
            <a:endParaRPr lang="ru-RU">
              <a:solidFill>
                <a:prstClr val="black">
                  <a:tint val="75000"/>
                </a:prstClr>
              </a:solidFill>
            </a:endParaRPr>
          </a:p>
        </p:txBody>
      </p:sp>
      <p:sp>
        <p:nvSpPr>
          <p:cNvPr id="3" name="Нижний колонтитул 2"/>
          <p:cNvSpPr>
            <a:spLocks noGrp="1"/>
          </p:cNvSpPr>
          <p:nvPr>
            <p:ph type="ftr" sz="quarter" idx="11"/>
          </p:nvPr>
        </p:nvSpPr>
        <p:spPr>
          <a:xfrm>
            <a:off x="4145280" y="6377940"/>
            <a:ext cx="3901440" cy="276999"/>
          </a:xfrm>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a:xfrm>
            <a:off x="11114785" y="6465214"/>
            <a:ext cx="231775" cy="184666"/>
          </a:xfrm>
        </p:spPr>
        <p:txBody>
          <a:bodyPr/>
          <a:lstStyle/>
          <a:p>
            <a:fld id="{588889D8-0266-4A83-9CBF-E9F9A71D10F2}" type="slidenum">
              <a:rPr lang="ru-RU" smtClean="0"/>
              <a:pPr/>
              <a:t>‹#›</a:t>
            </a:fld>
            <a:endParaRPr lang="ru-RU"/>
          </a:p>
        </p:txBody>
      </p:sp>
    </p:spTree>
    <p:extLst>
      <p:ext uri="{BB962C8B-B14F-4D97-AF65-F5344CB8AC3E}">
        <p14:creationId xmlns:p14="http://schemas.microsoft.com/office/powerpoint/2010/main" val="4168526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567729-2E8E-4BD2-90DC-B4871533A235}"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3FB86F-1D16-4D13-B7CD-66AFD31201E7}" type="datetime1">
              <a:rPr lang="ru-RU" smtClean="0"/>
              <a:t>13.12.2024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C4160D3-FA75-4C4F-B56A-F07F12A60CC9}"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F089B1-64FB-44EB-8631-30E84E7360F5}" type="datetime1">
              <a:rPr lang="ru-RU" smtClean="0"/>
              <a:t>13.12.2024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B37B86A-C0D7-4D5C-8B85-1B78382BAF76}" type="datetime1">
              <a:rPr lang="ru-RU" smtClean="0"/>
              <a:t>13.12.2024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9EAB66-BBC6-4F3A-A5D0-C4C1F0456ADB}" type="datetime1">
              <a:rPr lang="ru-RU" smtClean="0"/>
              <a:t>13.12.2024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B27D0A9-A63F-475A-A604-F35834BD2039}"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2DB44E9-623D-4CD6-828A-73C1BA9DEAD3}" type="datetime1">
              <a:rPr lang="ru-RU" smtClean="0"/>
              <a:t>13.12.2024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359B3-4557-4FC8-893D-01DD969BCA97}" type="datetime1">
              <a:rPr lang="ru-RU" smtClean="0"/>
              <a:t>13.12.2024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90014" y="108280"/>
            <a:ext cx="9411970" cy="574675"/>
          </a:xfrm>
          <a:prstGeom prst="rect">
            <a:avLst/>
          </a:prstGeom>
        </p:spPr>
        <p:txBody>
          <a:bodyPr wrap="square" lIns="0" tIns="0" rIns="0" bIns="0">
            <a:spAutoFit/>
          </a:bodyPr>
          <a:lstStyle>
            <a:lvl1pPr>
              <a:defRPr sz="3600" b="1" i="0">
                <a:solidFill>
                  <a:schemeClr val="tx1"/>
                </a:solidFill>
                <a:latin typeface="Calibri"/>
                <a:cs typeface="Calibri"/>
              </a:defRPr>
            </a:lvl1pPr>
          </a:lstStyle>
          <a:p>
            <a:endParaRPr/>
          </a:p>
        </p:txBody>
      </p:sp>
      <p:sp>
        <p:nvSpPr>
          <p:cNvPr id="3" name="Holder 3"/>
          <p:cNvSpPr>
            <a:spLocks noGrp="1"/>
          </p:cNvSpPr>
          <p:nvPr>
            <p:ph type="body" idx="1"/>
          </p:nvPr>
        </p:nvSpPr>
        <p:spPr>
          <a:xfrm>
            <a:off x="538987" y="1093470"/>
            <a:ext cx="11206480" cy="1522730"/>
          </a:xfrm>
          <a:prstGeom prst="rect">
            <a:avLst/>
          </a:prstGeom>
        </p:spPr>
        <p:txBody>
          <a:bodyPr wrap="square" lIns="0" tIns="0" rIns="0" bIns="0">
            <a:spAutoFit/>
          </a:bodyPr>
          <a:lstStyle>
            <a:lvl1pPr>
              <a:defRPr sz="1800" b="1" i="0">
                <a:solidFill>
                  <a:srgbClr val="EC7C3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2EF6ACBD-41F0-4C37-A5E1-2C43448CE311}" type="datetime1">
              <a:rPr lang="ru-RU" smtClean="0">
                <a:solidFill>
                  <a:prstClr val="black">
                    <a:tint val="75000"/>
                  </a:prstClr>
                </a:solidFill>
              </a:rPr>
              <a:t>13.12.2024</a:t>
            </a:fld>
            <a:endParaRPr lang="en-US">
              <a:solidFill>
                <a:prstClr val="black">
                  <a:tint val="75000"/>
                </a:prstClr>
              </a:solidFill>
            </a:endParaRPr>
          </a:p>
        </p:txBody>
      </p:sp>
      <p:sp>
        <p:nvSpPr>
          <p:cNvPr id="6" name="Holder 6"/>
          <p:cNvSpPr>
            <a:spLocks noGrp="1"/>
          </p:cNvSpPr>
          <p:nvPr>
            <p:ph type="sldNum" sz="quarter" idx="7"/>
          </p:nvPr>
        </p:nvSpPr>
        <p:spPr>
          <a:xfrm>
            <a:off x="11114785" y="6465214"/>
            <a:ext cx="231775" cy="177800"/>
          </a:xfrm>
          <a:prstGeom prst="rect">
            <a:avLst/>
          </a:prstGeom>
        </p:spPr>
        <p:txBody>
          <a:bodyPr wrap="square" lIns="0" tIns="0" rIns="0" bIns="0">
            <a:spAutoFit/>
          </a:bodyPr>
          <a:lstStyle>
            <a:lvl1pPr>
              <a:defRPr sz="1200" b="0" i="0">
                <a:solidFill>
                  <a:srgbClr val="878787"/>
                </a:solidFill>
                <a:latin typeface="Calibri"/>
                <a:cs typeface="Calibri"/>
              </a:defRPr>
            </a:lvl1pPr>
          </a:lstStyle>
          <a:p>
            <a:pPr marL="38100">
              <a:lnSpc>
                <a:spcPts val="1240"/>
              </a:lnSpc>
            </a:pPr>
            <a:fld id="{81D60167-4931-47E6-BA6A-407CBD079E47}" type="slidenum">
              <a:rPr dirty="0"/>
              <a:pPr marL="38100">
                <a:lnSpc>
                  <a:spcPts val="1240"/>
                </a:lnSpc>
              </a:pPr>
              <a:t>‹#›</a:t>
            </a:fld>
            <a:endParaRPr dirty="0"/>
          </a:p>
        </p:txBody>
      </p:sp>
    </p:spTree>
    <p:extLst>
      <p:ext uri="{BB962C8B-B14F-4D97-AF65-F5344CB8AC3E}">
        <p14:creationId xmlns:p14="http://schemas.microsoft.com/office/powerpoint/2010/main" val="21464513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8.png"/><Relationship Id="rId3" Type="http://schemas.openxmlformats.org/officeDocument/2006/relationships/image" Target="../media/image34.jpeg"/><Relationship Id="rId7" Type="http://schemas.openxmlformats.org/officeDocument/2006/relationships/image" Target="../media/image1.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1.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webp"/></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webp"/><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80.emf"/><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image" Target="../media/image81.jpeg"/><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8.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1.pn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9.webp"/><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5.jpeg"/><Relationship Id="rId4" Type="http://schemas.openxmlformats.org/officeDocument/2006/relationships/image" Target="../media/image100.png"/><Relationship Id="rId9" Type="http://schemas.openxmlformats.org/officeDocument/2006/relationships/image" Target="../media/image10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7.jpeg"/><Relationship Id="rId1" Type="http://schemas.openxmlformats.org/officeDocument/2006/relationships/slideLayout" Target="../slideLayouts/slideLayout15.xml"/><Relationship Id="rId4" Type="http://schemas.openxmlformats.org/officeDocument/2006/relationships/image" Target="../media/image108.emf"/></Relationships>
</file>

<file path=ppt/slides/_rels/slide45.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4.webp"/><Relationship Id="rId5" Type="http://schemas.openxmlformats.org/officeDocument/2006/relationships/image" Target="../media/image113.webp"/><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7.jpg"/><Relationship Id="rId5" Type="http://schemas.openxmlformats.org/officeDocument/2006/relationships/image" Target="../media/image116.webp"/><Relationship Id="rId4" Type="http://schemas.openxmlformats.org/officeDocument/2006/relationships/image" Target="../media/image1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26.webp"/><Relationship Id="rId5" Type="http://schemas.openxmlformats.org/officeDocument/2006/relationships/image" Target="../media/image125.jpeg"/><Relationship Id="rId4" Type="http://schemas.openxmlformats.org/officeDocument/2006/relationships/image" Target="../media/image124.jpeg"/></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4.jpe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4.jpeg"/></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2.webp"/><Relationship Id="rId5" Type="http://schemas.openxmlformats.org/officeDocument/2006/relationships/image" Target="../media/image131.jpeg"/><Relationship Id="rId4" Type="http://schemas.openxmlformats.org/officeDocument/2006/relationships/image" Target="../media/image124.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3.webp"/><Relationship Id="rId4" Type="http://schemas.openxmlformats.org/officeDocument/2006/relationships/image" Target="../media/image124.jpe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5.webp"/><Relationship Id="rId5" Type="http://schemas.openxmlformats.org/officeDocument/2006/relationships/image" Target="../media/image134.jpeg"/><Relationship Id="rId4" Type="http://schemas.openxmlformats.org/officeDocument/2006/relationships/image" Target="../media/image124.jpe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24.jpeg"/></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24.jpeg"/></Relationships>
</file>

<file path=ppt/slides/_rels/slide5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9.emf"/><Relationship Id="rId5" Type="http://schemas.openxmlformats.org/officeDocument/2006/relationships/chart" Target="../charts/chart15.xml"/><Relationship Id="rId4" Type="http://schemas.openxmlformats.org/officeDocument/2006/relationships/chart" Target="../charts/char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0.jp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8.jpeg"/><Relationship Id="rId2" Type="http://schemas.openxmlformats.org/officeDocument/2006/relationships/image" Target="../media/image144.jpeg"/><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image" Target="../media/image145.jpe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jpg"/></Relationships>
</file>

<file path=ppt/slides/_rels/slide6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5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49.pn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66.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1.jpeg"/><Relationship Id="rId7" Type="http://schemas.openxmlformats.org/officeDocument/2006/relationships/image" Target="../media/image164.pn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63.jpeg"/><Relationship Id="rId4" Type="http://schemas.openxmlformats.org/officeDocument/2006/relationships/image" Target="../media/image162.jpeg"/></Relationships>
</file>

<file path=ppt/slides/_rels/slide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66.jpeg"/><Relationship Id="rId1" Type="http://schemas.openxmlformats.org/officeDocument/2006/relationships/slideLayout" Target="../slideLayouts/slideLayout7.xml"/><Relationship Id="rId4" Type="http://schemas.openxmlformats.org/officeDocument/2006/relationships/image" Target="../media/image167.jpg"/></Relationships>
</file>

<file path=ppt/slides/_rels/slide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68.jpg"/><Relationship Id="rId1" Type="http://schemas.openxmlformats.org/officeDocument/2006/relationships/slideLayout" Target="../slideLayouts/slideLayout7.xml"/><Relationship Id="rId5" Type="http://schemas.openxmlformats.org/officeDocument/2006/relationships/image" Target="../media/image170.jpg"/><Relationship Id="rId4" Type="http://schemas.openxmlformats.org/officeDocument/2006/relationships/image" Target="../media/image169.jpeg"/></Relationships>
</file>

<file path=ppt/slides/_rels/slide6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hyperlink" Target="http://vk.com/public217462141" TargetMode="External"/><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83999"/>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№34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10.09.2024 </a:t>
            </a:r>
            <a:r>
              <a:rPr lang="ru-RU" altLang="ru-RU" sz="2400" b="1" i="1" dirty="0">
                <a:effectLst>
                  <a:outerShdw blurRad="38100" dist="38100" dir="2700000" algn="tl">
                    <a:srgbClr val="000000">
                      <a:alpha val="43137"/>
                    </a:srgbClr>
                  </a:outerShdw>
                </a:effectLst>
              </a:rPr>
              <a:t>года</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a:xfrm>
            <a:off x="9448800" y="6431140"/>
            <a:ext cx="2743200" cy="365125"/>
          </a:xfrm>
        </p:spPr>
        <p:txBody>
          <a:bodyPr/>
          <a:lstStyle/>
          <a:p>
            <a:fld id="{2E383454-522E-4943-91B6-023101BA01B5}" type="slidenum">
              <a:rPr lang="ru-RU" smtClean="0"/>
              <a:t>1</a:t>
            </a:fld>
            <a:endParaRPr lang="ru-RU" dirty="0"/>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28543" y="4013070"/>
            <a:ext cx="7145131" cy="2780017"/>
          </a:xfrm>
          <a:prstGeom prst="rect">
            <a:avLst/>
          </a:prstGeom>
        </p:spPr>
      </p:pic>
      <p:sp>
        <p:nvSpPr>
          <p:cNvPr id="4" name="Номер слайда 3"/>
          <p:cNvSpPr>
            <a:spLocks noGrp="1"/>
          </p:cNvSpPr>
          <p:nvPr>
            <p:ph type="sldNum" sz="quarter" idx="12"/>
          </p:nvPr>
        </p:nvSpPr>
        <p:spPr/>
        <p:txBody>
          <a:bodyPr/>
          <a:lstStyle/>
          <a:p>
            <a:fld id="{2E383454-522E-4943-91B6-023101BA01B5}" type="slidenum">
              <a:rPr lang="ru-RU" smtClean="0"/>
              <a:t>12</a:t>
            </a:fld>
            <a:endParaRPr lang="ru-RU"/>
          </a:p>
        </p:txBody>
      </p:sp>
      <p:sp>
        <p:nvSpPr>
          <p:cNvPr id="5" name="object 2"/>
          <p:cNvSpPr/>
          <p:nvPr/>
        </p:nvSpPr>
        <p:spPr>
          <a:xfrm>
            <a:off x="0" y="0"/>
            <a:ext cx="12191999" cy="560717"/>
          </a:xfrm>
          <a:prstGeom prst="rect">
            <a:avLst/>
          </a:prstGeom>
          <a:blipFill>
            <a:blip r:embed="rId3" cstate="print"/>
            <a:stretch>
              <a:fillRect/>
            </a:stretch>
          </a:blipFill>
        </p:spPr>
        <p:txBody>
          <a:bodyPr wrap="square" lIns="0" tIns="0" rIns="0" bIns="0" rtlCol="0"/>
          <a:lstStyle/>
          <a:p>
            <a:r>
              <a:rPr lang="ru-RU" sz="2400" b="1" dirty="0" smtClean="0"/>
              <a:t>Понятие </a:t>
            </a:r>
            <a:r>
              <a:rPr lang="ru-RU" sz="2400" b="1" dirty="0"/>
              <a:t>и типы расходных обязательств </a:t>
            </a:r>
          </a:p>
        </p:txBody>
      </p:sp>
      <p:sp>
        <p:nvSpPr>
          <p:cNvPr id="6" name="Прямоугольник 5"/>
          <p:cNvSpPr/>
          <p:nvPr/>
        </p:nvSpPr>
        <p:spPr>
          <a:xfrm>
            <a:off x="2953109" y="707287"/>
            <a:ext cx="6096000" cy="89255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endParaRPr lang="ru-RU" sz="1400" i="1" dirty="0">
              <a:solidFill>
                <a:srgbClr val="000000"/>
              </a:solidFill>
              <a:latin typeface="Calibri" panose="020F0502020204030204" pitchFamily="34" charset="0"/>
            </a:endParaRPr>
          </a:p>
          <a:p>
            <a:r>
              <a:rPr lang="ru-RU" sz="2000" b="1" i="1" dirty="0">
                <a:solidFill>
                  <a:srgbClr val="1F4E79"/>
                </a:solidFill>
                <a:latin typeface="Calibri" panose="020F0502020204030204" pitchFamily="34" charset="0"/>
              </a:rPr>
              <a:t>РАСХОДНОЕ ОБЯЗАТЕЛЬСТВО </a:t>
            </a:r>
            <a:r>
              <a:rPr lang="ru-RU" sz="2000" b="1" i="1" dirty="0">
                <a:solidFill>
                  <a:srgbClr val="000000"/>
                </a:solidFill>
                <a:latin typeface="Calibri" panose="020F0502020204030204" pitchFamily="34" charset="0"/>
              </a:rPr>
              <a:t>– </a:t>
            </a:r>
            <a:r>
              <a:rPr lang="ru-RU" i="1" dirty="0">
                <a:solidFill>
                  <a:srgbClr val="000000"/>
                </a:solidFill>
                <a:latin typeface="Calibri" panose="020F0502020204030204" pitchFamily="34" charset="0"/>
              </a:rPr>
              <a:t>обязанность выплатить деньги из соответствующего бюджета </a:t>
            </a:r>
            <a:endParaRPr lang="ru-RU" i="1" dirty="0"/>
          </a:p>
        </p:txBody>
      </p:sp>
      <p:graphicFrame>
        <p:nvGraphicFramePr>
          <p:cNvPr id="10" name="Таблица 9"/>
          <p:cNvGraphicFramePr>
            <a:graphicFrameLocks noGrp="1"/>
          </p:cNvGraphicFramePr>
          <p:nvPr>
            <p:extLst>
              <p:ext uri="{D42A27DB-BD31-4B8C-83A1-F6EECF244321}">
                <p14:modId xmlns:p14="http://schemas.microsoft.com/office/powerpoint/2010/main" val="1043172752"/>
              </p:ext>
            </p:extLst>
          </p:nvPr>
        </p:nvGraphicFramePr>
        <p:xfrm>
          <a:off x="1096992" y="2053087"/>
          <a:ext cx="10515600" cy="2027366"/>
        </p:xfrm>
        <a:graphic>
          <a:graphicData uri="http://schemas.openxmlformats.org/drawingml/2006/table">
            <a:tbl>
              <a:tblPr/>
              <a:tblGrid>
                <a:gridCol w="2048117"/>
                <a:gridCol w="8467483"/>
              </a:tblGrid>
              <a:tr h="520682">
                <a:tc>
                  <a:txBody>
                    <a:bodyPr/>
                    <a:lstStyle/>
                    <a:p>
                      <a:pPr algn="ctr" fontAlgn="ctr"/>
                      <a:r>
                        <a:rPr lang="ru-RU" sz="1400" b="0" i="0" u="none" strike="noStrike" dirty="0">
                          <a:solidFill>
                            <a:srgbClr val="000000"/>
                          </a:solidFill>
                          <a:effectLst/>
                          <a:latin typeface="Times New Roman" panose="02020603050405020304" pitchFamily="18" charset="0"/>
                        </a:rPr>
                        <a:t>Публичные</a:t>
                      </a:r>
                    </a:p>
                  </a:txBody>
                  <a:tcPr marL="6529" marR="6529" marT="6529" marB="0" anchor="ctr">
                    <a:lnL>
                      <a:noFill/>
                    </a:lnL>
                    <a:lnR>
                      <a:noFill/>
                    </a:lnR>
                    <a:lnT>
                      <a:noFill/>
                    </a:lnT>
                    <a:lnB>
                      <a:noFill/>
                    </a:lnB>
                    <a:solidFill>
                      <a:srgbClr val="C4D79B"/>
                    </a:solidFill>
                  </a:tcPr>
                </a:tc>
                <a:tc>
                  <a:txBody>
                    <a:bodyPr/>
                    <a:lstStyle/>
                    <a:p>
                      <a:pPr algn="l" fontAlgn="ctr"/>
                      <a:r>
                        <a:rPr lang="ru-RU" sz="1400" b="0" i="0" u="none" strike="noStrike" dirty="0">
                          <a:solidFill>
                            <a:srgbClr val="000000"/>
                          </a:solidFill>
                          <a:effectLst/>
                          <a:latin typeface="Times New Roman" panose="02020603050405020304" pitchFamily="18" charset="0"/>
                        </a:rPr>
                        <a:t>Законы, определяющие объем и правила определения объема обязательств перед гражданами, организациями, органами власти</a:t>
                      </a:r>
                    </a:p>
                  </a:txBody>
                  <a:tcPr marL="6529" marR="6529" marT="6529" marB="0" anchor="ctr">
                    <a:lnL>
                      <a:noFill/>
                    </a:lnL>
                    <a:lnR>
                      <a:noFill/>
                    </a:lnR>
                    <a:lnT>
                      <a:noFill/>
                    </a:lnT>
                    <a:lnB>
                      <a:noFill/>
                    </a:lnB>
                    <a:solidFill>
                      <a:srgbClr val="C4D79B"/>
                    </a:solidFill>
                  </a:tcPr>
                </a:tc>
              </a:tr>
              <a:tr h="500837">
                <a:tc>
                  <a:txBody>
                    <a:bodyPr/>
                    <a:lstStyle/>
                    <a:p>
                      <a:pPr algn="ctr" fontAlgn="ctr"/>
                      <a:r>
                        <a:rPr lang="ru-RU" sz="1400" b="0" i="0" u="none" strike="noStrike">
                          <a:solidFill>
                            <a:srgbClr val="000000"/>
                          </a:solidFill>
                          <a:effectLst/>
                          <a:latin typeface="Times New Roman" panose="02020603050405020304" pitchFamily="18" charset="0"/>
                        </a:rPr>
                        <a:t>в том числе</a:t>
                      </a:r>
                    </a:p>
                  </a:txBody>
                  <a:tcPr marL="6529" marR="6529" marT="6529" marB="0" anchor="ctr">
                    <a:lnL>
                      <a:noFill/>
                    </a:lnL>
                    <a:lnR>
                      <a:noFill/>
                    </a:lnR>
                    <a:lnT>
                      <a:noFill/>
                    </a:lnT>
                    <a:lnB>
                      <a:noFill/>
                    </a:lnB>
                  </a:tcPr>
                </a:tc>
                <a:tc>
                  <a:txBody>
                    <a:bodyPr/>
                    <a:lstStyle/>
                    <a:p>
                      <a:pPr algn="l" fontAlgn="ctr"/>
                      <a:r>
                        <a:rPr lang="ru-RU" sz="1400" b="0" i="0" u="none" strike="noStrike">
                          <a:solidFill>
                            <a:srgbClr val="000000"/>
                          </a:solidFill>
                          <a:effectLst/>
                          <a:latin typeface="Times New Roman" panose="02020603050405020304" pitchFamily="18" charset="0"/>
                        </a:rPr>
                        <a:t>в том числе законы, устанавливающие права граждан на получение социальных выплат (пенсий, пособий, компенсаций)</a:t>
                      </a:r>
                    </a:p>
                  </a:txBody>
                  <a:tcPr marL="6529" marR="6529" marT="6529" marB="0" anchor="ctr">
                    <a:lnL>
                      <a:noFill/>
                    </a:lnL>
                    <a:lnR>
                      <a:noFill/>
                    </a:lnR>
                    <a:lnT>
                      <a:noFill/>
                    </a:lnT>
                    <a:lnB>
                      <a:noFill/>
                    </a:lnB>
                  </a:tcPr>
                </a:tc>
              </a:tr>
              <a:tr h="569919">
                <a:tc>
                  <a:txBody>
                    <a:bodyPr/>
                    <a:lstStyle/>
                    <a:p>
                      <a:pPr algn="ctr" fontAlgn="ctr"/>
                      <a:r>
                        <a:rPr lang="ru-RU" sz="1400" b="0" i="0" u="none" strike="noStrike">
                          <a:solidFill>
                            <a:srgbClr val="000000"/>
                          </a:solidFill>
                          <a:effectLst/>
                          <a:latin typeface="Times New Roman" panose="02020603050405020304" pitchFamily="18" charset="0"/>
                        </a:rPr>
                        <a:t>Гражданско-правовые</a:t>
                      </a:r>
                    </a:p>
                  </a:txBody>
                  <a:tcPr marL="6529" marR="6529" marT="6529" marB="0" anchor="ctr">
                    <a:lnL>
                      <a:noFill/>
                    </a:lnL>
                    <a:lnR>
                      <a:noFill/>
                    </a:lnR>
                    <a:lnT>
                      <a:noFill/>
                    </a:lnT>
                    <a:lnB>
                      <a:noFill/>
                    </a:lnB>
                    <a:solidFill>
                      <a:srgbClr val="B8CCE4"/>
                    </a:solidFill>
                  </a:tcPr>
                </a:tc>
                <a:tc>
                  <a:txBody>
                    <a:bodyPr/>
                    <a:lstStyle/>
                    <a:p>
                      <a:pPr algn="l" fontAlgn="ctr"/>
                      <a:r>
                        <a:rPr lang="ru-RU" sz="1400" b="0" i="0" u="none" strike="noStrike">
                          <a:solidFill>
                            <a:srgbClr val="000000"/>
                          </a:solidFill>
                          <a:effectLst/>
                          <a:latin typeface="Times New Roman" panose="02020603050405020304" pitchFamily="18" charset="0"/>
                        </a:rPr>
                        <a:t>Государственный (муниципальный) контракт, трудовое соглашение, соглашение о предоставлении субсидии органам власти на закупки и т.д.</a:t>
                      </a:r>
                    </a:p>
                  </a:txBody>
                  <a:tcPr marL="6529" marR="6529" marT="6529" marB="0" anchor="ctr">
                    <a:lnL>
                      <a:noFill/>
                    </a:lnL>
                    <a:lnR>
                      <a:noFill/>
                    </a:lnR>
                    <a:lnT>
                      <a:noFill/>
                    </a:lnT>
                    <a:lnB>
                      <a:noFill/>
                    </a:lnB>
                    <a:solidFill>
                      <a:srgbClr val="B8CCE4"/>
                    </a:solidFill>
                  </a:tcPr>
                </a:tc>
              </a:tr>
              <a:tr h="435928">
                <a:tc>
                  <a:txBody>
                    <a:bodyPr/>
                    <a:lstStyle/>
                    <a:p>
                      <a:pPr algn="ctr" fontAlgn="ctr"/>
                      <a:r>
                        <a:rPr lang="ru-RU" sz="1400" b="0" i="0" u="none" strike="noStrike" dirty="0">
                          <a:solidFill>
                            <a:srgbClr val="000000"/>
                          </a:solidFill>
                          <a:effectLst/>
                          <a:latin typeface="Times New Roman" panose="02020603050405020304" pitchFamily="18" charset="0"/>
                        </a:rPr>
                        <a:t>Межгосударственные</a:t>
                      </a:r>
                    </a:p>
                  </a:txBody>
                  <a:tcPr marL="6529" marR="6529" marT="6529" marB="0" anchor="ctr">
                    <a:lnL>
                      <a:noFill/>
                    </a:lnL>
                    <a:lnR>
                      <a:noFill/>
                    </a:lnR>
                    <a:lnT>
                      <a:noFill/>
                    </a:lnT>
                    <a:lnB>
                      <a:noFill/>
                    </a:lnB>
                    <a:solidFill>
                      <a:srgbClr val="FABF8F"/>
                    </a:solidFill>
                  </a:tcPr>
                </a:tc>
                <a:tc>
                  <a:txBody>
                    <a:bodyPr/>
                    <a:lstStyle/>
                    <a:p>
                      <a:pPr algn="l" fontAlgn="ctr"/>
                      <a:r>
                        <a:rPr lang="ru-RU" sz="1400" b="0" i="0" u="none" strike="noStrike" dirty="0">
                          <a:solidFill>
                            <a:srgbClr val="000000"/>
                          </a:solidFill>
                          <a:effectLst/>
                          <a:latin typeface="Times New Roman" panose="02020603050405020304" pitchFamily="18" charset="0"/>
                        </a:rPr>
                        <a:t>Межгосударственный договор (соглашение)</a:t>
                      </a:r>
                    </a:p>
                  </a:txBody>
                  <a:tcPr marL="6529" marR="6529" marT="6529" marB="0" anchor="ctr">
                    <a:lnL>
                      <a:noFill/>
                    </a:lnL>
                    <a:lnR>
                      <a:noFill/>
                    </a:lnR>
                    <a:lnT>
                      <a:noFill/>
                    </a:lnT>
                    <a:lnB>
                      <a:noFill/>
                    </a:lnB>
                    <a:solidFill>
                      <a:srgbClr val="FABF8F"/>
                    </a:solidFill>
                  </a:tcPr>
                </a:tc>
              </a:tr>
            </a:tbl>
          </a:graphicData>
        </a:graphic>
      </p:graphicFrame>
    </p:spTree>
    <p:extLst>
      <p:ext uri="{BB962C8B-B14F-4D97-AF65-F5344CB8AC3E}">
        <p14:creationId xmlns:p14="http://schemas.microsoft.com/office/powerpoint/2010/main" val="3254493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41" y="3368058"/>
            <a:ext cx="5279900" cy="3519934"/>
          </a:xfrm>
          <a:prstGeom prst="rect">
            <a:avLst/>
          </a:prstGeom>
        </p:spPr>
      </p:pic>
      <p:sp>
        <p:nvSpPr>
          <p:cNvPr id="6" name="Прямоугольник с двумя усеченными противолежащими углами 5"/>
          <p:cNvSpPr/>
          <p:nvPr/>
        </p:nvSpPr>
        <p:spPr>
          <a:xfrm>
            <a:off x="1957586" y="659987"/>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dirty="0"/>
              <a:t>Глоссарий</a:t>
            </a:r>
            <a:endParaRPr sz="4000" dirty="0"/>
          </a:p>
        </p:txBody>
      </p:sp>
      <p:sp>
        <p:nvSpPr>
          <p:cNvPr id="5" name="Прямоугольник 4"/>
          <p:cNvSpPr/>
          <p:nvPr/>
        </p:nvSpPr>
        <p:spPr>
          <a:xfrm>
            <a:off x="3894480" y="535443"/>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1601723" y="3826294"/>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199969" y="2744835"/>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8654041" y="4052537"/>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2" name="Прямоугольник 1"/>
          <p:cNvSpPr/>
          <p:nvPr/>
        </p:nvSpPr>
        <p:spPr>
          <a:xfrm>
            <a:off x="1991138" y="934063"/>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1957587" y="1700581"/>
            <a:ext cx="8209720"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3598702" y="2439245"/>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13</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14</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94499"/>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dirty="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16</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17</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18</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20</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266</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540061018"/>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713,9</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65686" cy="369332"/>
          </a:xfrm>
          <a:prstGeom prst="rect">
            <a:avLst/>
          </a:prstGeom>
        </p:spPr>
        <p:txBody>
          <a:bodyPr wrap="none">
            <a:spAutoFit/>
          </a:bodyPr>
          <a:lstStyle/>
          <a:p>
            <a:r>
              <a:rPr lang="ru-RU" dirty="0" smtClean="0">
                <a:latin typeface="Open Sans"/>
                <a:ea typeface="Open Sans"/>
                <a:cs typeface="Open Sans"/>
              </a:rPr>
              <a:t>195,9%</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460382" cy="369332"/>
          </a:xfrm>
          <a:prstGeom prst="rect">
            <a:avLst/>
          </a:prstGeom>
        </p:spPr>
        <p:txBody>
          <a:bodyPr wrap="none">
            <a:spAutoFit/>
          </a:bodyPr>
          <a:lstStyle/>
          <a:p>
            <a:r>
              <a:rPr lang="ru-RU" dirty="0" smtClean="0">
                <a:latin typeface="Open Sans"/>
                <a:ea typeface="Open Sans"/>
                <a:cs typeface="Open Sans"/>
              </a:rPr>
              <a:t>5%</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22</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E383454-522E-4943-91B6-023101BA01B5}" type="slidenum">
              <a:rPr lang="ru-RU" smtClean="0">
                <a:solidFill>
                  <a:prstClr val="black">
                    <a:tint val="75000"/>
                  </a:prstClr>
                </a:solidFill>
              </a:rPr>
              <a:pPr/>
              <a:t>23</a:t>
            </a:fld>
            <a:endParaRPr lang="ru-RU">
              <a:solidFill>
                <a:prstClr val="black">
                  <a:tint val="75000"/>
                </a:prstClr>
              </a:solidFill>
            </a:endParaRPr>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5814" r="12089"/>
          <a:stretch/>
        </p:blipFill>
        <p:spPr>
          <a:xfrm>
            <a:off x="76911" y="1820253"/>
            <a:ext cx="3871245" cy="4824101"/>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2956846" y="931699"/>
            <a:ext cx="8781670" cy="5789776"/>
          </a:xfrm>
          <a:prstGeom prst="rect">
            <a:avLst/>
          </a:prstGeom>
        </p:spPr>
      </p:pic>
      <p:sp>
        <p:nvSpPr>
          <p:cNvPr id="8" name="object 2"/>
          <p:cNvSpPr/>
          <p:nvPr/>
        </p:nvSpPr>
        <p:spPr>
          <a:xfrm>
            <a:off x="12113" y="1"/>
            <a:ext cx="12179886" cy="589660"/>
          </a:xfrm>
          <a:prstGeom prst="rect">
            <a:avLst/>
          </a:prstGeom>
          <a:blipFill>
            <a:blip r:embed="rId4" cstate="print"/>
            <a:stretch>
              <a:fillRect/>
            </a:stretch>
          </a:blipFill>
        </p:spPr>
        <p:txBody>
          <a:bodyPr wrap="square" lIns="0" tIns="0" rIns="0" bIns="0" rtlCol="0"/>
          <a:lstStyle/>
          <a:p>
            <a:r>
              <a:rPr lang="ru-RU" sz="3200" b="1" spc="-5" dirty="0">
                <a:solidFill>
                  <a:prstClr val="black"/>
                </a:solidFill>
              </a:rPr>
              <a:t>Основные параметры </a:t>
            </a:r>
            <a:r>
              <a:rPr lang="ru-RU" sz="3200" b="1" dirty="0">
                <a:solidFill>
                  <a:prstClr val="black"/>
                </a:solidFill>
              </a:rPr>
              <a:t>социально-экономического  </a:t>
            </a:r>
            <a:r>
              <a:rPr lang="ru-RU" sz="3200" b="1" spc="-5" dirty="0">
                <a:solidFill>
                  <a:prstClr val="black"/>
                </a:solidFill>
              </a:rPr>
              <a:t>развития</a:t>
            </a:r>
            <a:endParaRPr sz="3200" dirty="0">
              <a:solidFill>
                <a:prstClr val="black"/>
              </a:solidFill>
            </a:endParaRPr>
          </a:p>
        </p:txBody>
      </p:sp>
    </p:spTree>
    <p:extLst>
      <p:ext uri="{BB962C8B-B14F-4D97-AF65-F5344CB8AC3E}">
        <p14:creationId xmlns:p14="http://schemas.microsoft.com/office/powerpoint/2010/main" val="401776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25</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27</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28</a:t>
            </a:fld>
            <a:endParaRPr lang="ru-RU"/>
          </a:p>
        </p:txBody>
      </p:sp>
      <p:pic>
        <p:nvPicPr>
          <p:cNvPr id="4" name="Рисунок 3"/>
          <p:cNvPicPr>
            <a:picLocks noChangeAspect="1"/>
          </p:cNvPicPr>
          <p:nvPr/>
        </p:nvPicPr>
        <p:blipFill>
          <a:blip r:embed="rId5"/>
          <a:stretch>
            <a:fillRect/>
          </a:stretch>
        </p:blipFill>
        <p:spPr>
          <a:xfrm>
            <a:off x="401652" y="735005"/>
            <a:ext cx="10827522" cy="5272688"/>
          </a:xfrm>
          <a:prstGeom prst="rect">
            <a:avLst/>
          </a:prstGeom>
        </p:spPr>
      </p:pic>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3490848178"/>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2208487954"/>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29</a:t>
            </a:fld>
            <a:endParaRPr lang="ru-RU" dirty="0"/>
          </a:p>
        </p:txBody>
      </p:sp>
      <p:pic>
        <p:nvPicPr>
          <p:cNvPr id="2" name="Рисунок 1"/>
          <p:cNvPicPr>
            <a:picLocks noChangeAspect="1"/>
          </p:cNvPicPr>
          <p:nvPr/>
        </p:nvPicPr>
        <p:blipFill>
          <a:blip r:embed="rId6"/>
          <a:stretch>
            <a:fillRect/>
          </a:stretch>
        </p:blipFill>
        <p:spPr>
          <a:xfrm>
            <a:off x="73113" y="437228"/>
            <a:ext cx="11446618" cy="3647662"/>
          </a:xfrm>
          <a:prstGeom prst="rect">
            <a:avLst/>
          </a:prstGeom>
        </p:spPr>
      </p:pic>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14" y="1037408"/>
            <a:ext cx="4368510" cy="4509429"/>
          </a:xfrm>
          <a:prstGeom prst="ellipse">
            <a:avLst/>
          </a:prstGeom>
          <a:ln>
            <a:noFill/>
          </a:ln>
          <a:effectLst>
            <a:softEdge rad="112500"/>
          </a:effectLst>
        </p:spPr>
      </p:pic>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2280464391"/>
              </p:ext>
            </p:extLst>
          </p:nvPr>
        </p:nvGraphicFramePr>
        <p:xfrm>
          <a:off x="-66676" y="352426"/>
          <a:ext cx="12258675" cy="6505574"/>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30</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rotWithShape="1">
          <a:blip r:embed="rId2">
            <a:duotone>
              <a:schemeClr val="accent2">
                <a:shade val="45000"/>
                <a:satMod val="135000"/>
              </a:schemeClr>
              <a:prstClr val="white"/>
            </a:duotone>
          </a:blip>
          <a:srcRect l="17478" r="18948"/>
          <a:stretch/>
        </p:blipFill>
        <p:spPr>
          <a:xfrm>
            <a:off x="6737230" y="1402828"/>
            <a:ext cx="1742536" cy="4493141"/>
          </a:xfrm>
          <a:prstGeom prst="rect">
            <a:avLst/>
          </a:prstGeom>
        </p:spPr>
      </p:pic>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31</a:t>
            </a:fld>
            <a:endParaRPr lang="ru-RU" dirty="0"/>
          </a:p>
        </p:txBody>
      </p:sp>
      <p:sp>
        <p:nvSpPr>
          <p:cNvPr id="10" name="Прямоугольник 9"/>
          <p:cNvSpPr/>
          <p:nvPr/>
        </p:nvSpPr>
        <p:spPr>
          <a:xfrm>
            <a:off x="295274" y="416090"/>
            <a:ext cx="11515725" cy="830997"/>
          </a:xfrm>
          <a:prstGeom prst="rect">
            <a:avLst/>
          </a:prstGeom>
        </p:spPr>
        <p:txBody>
          <a:bodyPr wrap="square">
            <a:spAutoFit/>
          </a:bodyPr>
          <a:lstStyle/>
          <a:p>
            <a:pPr algn="ctr"/>
            <a:r>
              <a:rPr lang="ru-RU" sz="1200" b="1" i="1" dirty="0">
                <a:latin typeface="Times New Roman" panose="02020603050405020304" pitchFamily="18" charset="0"/>
                <a:cs typeface="Times New Roman" panose="02020603050405020304" pitchFamily="18" charset="0"/>
              </a:rPr>
              <a:t>Порядок формирования и использования </a:t>
            </a:r>
            <a:endParaRPr lang="ru-RU" sz="1200"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бюджетных ассигнований</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муниципального</a:t>
            </a:r>
            <a:r>
              <a:rPr lang="ru-RU" sz="1200" i="1" dirty="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дорожного фонда муниципального образования « Угранский  район» Смоленской </a:t>
            </a:r>
            <a:r>
              <a:rPr lang="ru-RU" sz="1200" b="1" i="1" dirty="0" smtClean="0">
                <a:latin typeface="Times New Roman" panose="02020603050405020304" pitchFamily="18" charset="0"/>
                <a:cs typeface="Times New Roman" panose="02020603050405020304" pitchFamily="18" charset="0"/>
              </a:rPr>
              <a:t>области</a:t>
            </a:r>
          </a:p>
          <a:p>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Дорожный </a:t>
            </a:r>
            <a:r>
              <a:rPr lang="ru-RU" sz="1200" b="1" i="1" dirty="0">
                <a:latin typeface="Times New Roman" panose="02020603050405020304" pitchFamily="18" charset="0"/>
                <a:ea typeface="Calibri" panose="020F0502020204030204" pitchFamily="34" charset="0"/>
                <a:cs typeface="Times New Roman" panose="02020603050405020304" pitchFamily="18" charset="0"/>
              </a:rPr>
              <a:t>фонд -часть средств бюджета, подлежащая использованию в целях финансового обеспечения дорожной деятельности в </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отношении </a:t>
            </a:r>
            <a:r>
              <a:rPr lang="ru-RU" sz="1200" b="1" i="1" dirty="0">
                <a:latin typeface="Times New Roman" panose="02020603050405020304" pitchFamily="18" charset="0"/>
                <a:cs typeface="Times New Roman" panose="02020603050405020304" pitchFamily="18" charset="0"/>
              </a:rPr>
              <a:t>дорог общего пользования местного значения муниципального образования </a:t>
            </a:r>
            <a:r>
              <a:rPr lang="ru-RU" sz="1200" b="1" i="1" dirty="0" smtClean="0">
                <a:latin typeface="Times New Roman" panose="02020603050405020304" pitchFamily="18" charset="0"/>
                <a:cs typeface="Times New Roman" panose="02020603050405020304" pitchFamily="18" charset="0"/>
              </a:rPr>
              <a:t>«Угранский </a:t>
            </a:r>
            <a:r>
              <a:rPr lang="ru-RU" sz="1200" b="1" i="1" dirty="0">
                <a:latin typeface="Times New Roman" panose="02020603050405020304" pitchFamily="18" charset="0"/>
                <a:cs typeface="Times New Roman" panose="02020603050405020304" pitchFamily="18" charset="0"/>
              </a:rPr>
              <a:t>район» Смоленской области.</a:t>
            </a:r>
            <a:r>
              <a:rPr lang="ru-RU" sz="12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автомобильных </a:t>
            </a:r>
            <a:endParaRPr lang="ru-RU" sz="2400" b="1" i="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239005" y="6051710"/>
            <a:ext cx="11172825" cy="787652"/>
          </a:xfrm>
          <a:prstGeom prst="rect">
            <a:avLst/>
          </a:prstGeom>
        </p:spPr>
        <p:txBody>
          <a:bodyPr wrap="square">
            <a:spAutoFit/>
          </a:bodyPr>
          <a:lstStyle/>
          <a:p>
            <a:pPr algn="ctr">
              <a:lnSpc>
                <a:spcPct val="107000"/>
              </a:lnSpc>
              <a:spcAft>
                <a:spcPts val="800"/>
              </a:spcAft>
            </a:pP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Бюджетные ассигнования дорожного фонда не могут быть использованы на цели, </a:t>
            </a:r>
            <a:endPar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u-RU" b="1" i="1" dirty="0" smtClean="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не </a:t>
            </a:r>
            <a:r>
              <a:rPr lang="ru-RU"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соответствующие их назначению</a:t>
            </a:r>
            <a:endParaRPr lang="ru-RU" sz="1400" b="1" i="1" dirty="0">
              <a:solidFill>
                <a:schemeClr val="accent2"/>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4"/>
          <a:stretch>
            <a:fillRect/>
          </a:stretch>
        </p:blipFill>
        <p:spPr>
          <a:xfrm>
            <a:off x="553330" y="6051710"/>
            <a:ext cx="804915" cy="787652"/>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1439109663"/>
              </p:ext>
            </p:extLst>
          </p:nvPr>
        </p:nvGraphicFramePr>
        <p:xfrm>
          <a:off x="405218" y="1247087"/>
          <a:ext cx="6858224" cy="4712272"/>
        </p:xfrm>
        <a:graphic>
          <a:graphicData uri="http://schemas.openxmlformats.org/drawingml/2006/table">
            <a:tbl>
              <a:tblPr/>
              <a:tblGrid>
                <a:gridCol w="6858224"/>
              </a:tblGrid>
              <a:tr h="111150">
                <a:tc>
                  <a:txBody>
                    <a:bodyPr/>
                    <a:lstStyle/>
                    <a:p>
                      <a:pPr algn="ctr">
                        <a:lnSpc>
                          <a:spcPct val="107000"/>
                        </a:lnSpc>
                        <a:spcAft>
                          <a:spcPts val="0"/>
                        </a:spcAft>
                      </a:pPr>
                      <a:r>
                        <a:rPr lang="ru-RU"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ФОРМИРОВАНИЕДОРОЖНОГО ФОНДА</a:t>
                      </a:r>
                      <a:endParaRPr lang="ru-RU" sz="105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526" marR="44526" marT="0" marB="0">
                    <a:lnL>
                      <a:noFill/>
                    </a:lnL>
                    <a:lnR>
                      <a:noFill/>
                    </a:lnR>
                    <a:lnT>
                      <a:noFill/>
                    </a:lnT>
                    <a:lnB>
                      <a:noFill/>
                    </a:lnB>
                  </a:tcPr>
                </a:tc>
              </a:tr>
              <a:tr h="4240188">
                <a:tc>
                  <a:txBody>
                    <a:bodyPr/>
                    <a:lstStyle/>
                    <a:p>
                      <a:pPr indent="29146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 утверждается решением Угранского районного Совета депутатов (далее – Совет депутатов) о бюджете на очередной финансовый год (очередной финансовый год и плановый период) в размере не менее прогнозируемого объема доходов бюджета  муниципального образования «Угранский район» Смоленской области ( далее- бюджет муниципального образования) от: </a:t>
                      </a:r>
                      <a:endPar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акцизов на автомобильный бензин, прямогонный бензин, дизельное топливо, моторные масла для дизельных и (или) карбюраторных (</a:t>
                      </a:r>
                      <a:r>
                        <a:rPr lang="ru-RU" sz="9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инжекторных</a:t>
                      </a: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 двигателей, производимые на территории Российской Федерации, подлежащих зачислению в бюджет  муниципального образования;</a:t>
                      </a:r>
                    </a:p>
                    <a:p>
                      <a:pPr marL="171450" lvl="0" indent="-171450" algn="just">
                        <a:lnSpc>
                          <a:spcPct val="107000"/>
                        </a:lnSpc>
                        <a:spcAft>
                          <a:spcPts val="0"/>
                        </a:spcAft>
                        <a:buFont typeface="Arial" panose="020B0604020202020204" pitchFamily="34" charset="0"/>
                        <a:buChar char="•"/>
                      </a:pPr>
                      <a:r>
                        <a:rPr lang="ru-RU" sz="900" dirty="0" smtClean="0">
                          <a:effectLst/>
                          <a:latin typeface="Times New Roman" panose="02020603050405020304" pitchFamily="18" charset="0"/>
                          <a:ea typeface="Times New Roman" panose="02020603050405020304" pitchFamily="18" charset="0"/>
                          <a:cs typeface="Times New Roman" panose="02020603050405020304" pitchFamily="18" charset="0"/>
                        </a:rPr>
                        <a:t>денежных </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средств,  поступающих в бюджет  муниципального образования от уплаты неустоек (штрафов, пеней), а также от возмещения убытков муниципального заказчика, взысканных в установленном порядке в связи с нарушением исполнителем (подрядчиком) условий муниципального контракта или иных договоров, финансируемых за счет средств дорожного фонда, или в связи с уклонением от заключения таких контракта или иных договоров;</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поступлений в виде межбюджетных трансфертов (субсидий), из бюджетов бюджетной системы Российской Федерации на финансовое обеспечение дорожной деятельности в отношении автомобильных дорог общего пользования местного значения;</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безвозмездных поступлений от физических и юридических лиц на финансовое обеспечение дорожной деятельности, в том числе добровольных пожертвований, в отношении автомобильных дорог общего пользования местного значения ;</a:t>
                      </a:r>
                    </a:p>
                    <a:p>
                      <a:pPr marL="171450" lvl="0" indent="-171450" algn="just">
                        <a:lnSpc>
                          <a:spcPct val="107000"/>
                        </a:lnSpc>
                        <a:spcAft>
                          <a:spcPts val="0"/>
                        </a:spcAft>
                        <a:buFont typeface="Arial" panose="020B0604020202020204" pitchFamily="34" charset="0"/>
                        <a:buChar char="•"/>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денежных средств, внесенных участником конкурса или аукциона, проводимых в целях заключения муниципального контракта, финансируемого за счет средств дорожного фонда  муниципального образования в качестве обеспечения заявки на участие в таком конкурсе или аукционе в случае уклонения участника конкурса или аукциона от заключения такого контракта и в иных случаях, установленных законодательством Российской Федерации.</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Бюджетные ассигнования муниципального дорожного фонда, не использованные в текущем финансовом году, направляются на увеличение бюджетных ассигнований муниципального дорожного фонда в очередном финансовом году.</a:t>
                      </a:r>
                    </a:p>
                    <a:p>
                      <a:pPr indent="291465" algn="just">
                        <a:lnSpc>
                          <a:spcPct val="107000"/>
                        </a:lnSpc>
                        <a:spcAft>
                          <a:spcPts val="0"/>
                        </a:spcAft>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Объем бюджетных ассигнований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увеличен в текущем финансовом году и (или) очередном финансовом году на положительную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171450" lvl="0" indent="-171450" algn="just">
                        <a:lnSpc>
                          <a:spcPct val="107000"/>
                        </a:lnSpc>
                        <a:spcAft>
                          <a:spcPts val="0"/>
                        </a:spcAft>
                        <a:buFont typeface="Arial" panose="020B0604020202020204" pitchFamily="34" charset="0"/>
                        <a:buChar char="•"/>
                      </a:pP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может быть уменьшен в текущем финансовом году и (или) очередном финансовом году на отрицательную разницу между фактически поступившим и </a:t>
                      </a:r>
                      <a:r>
                        <a:rPr lang="ru-RU" sz="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прогнозировавшимся</a:t>
                      </a:r>
                      <a:r>
                        <a:rPr lang="ru-RU" sz="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объемом доходов бюджета  муниципального образования, учитываемых при формировании муниципального дорожного фонда.</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381635"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Объем бюджетных ассигнований муниципального дорожного фонда подлежит корректировке путем внесения в установленном порядке изменений  в сводную бюджетную роспись бюджета  муниципального образования.</a:t>
                      </a:r>
                    </a:p>
                    <a:p>
                      <a:pPr algn="just">
                        <a:lnSpc>
                          <a:spcPct val="107000"/>
                        </a:lnSpc>
                        <a:spcAft>
                          <a:spcPts val="0"/>
                        </a:spcAft>
                      </a:pPr>
                      <a:r>
                        <a:rPr lang="ru-RU" sz="9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4526" marR="44526" marT="0" marB="0">
                    <a:lnL>
                      <a:noFill/>
                    </a:lnL>
                    <a:lnR>
                      <a:noFill/>
                    </a:lnR>
                    <a:lnT>
                      <a:noFill/>
                    </a:lnT>
                    <a:lnB>
                      <a:noFill/>
                    </a:lnB>
                  </a:tcPr>
                </a:tc>
              </a:tr>
            </a:tbl>
          </a:graphicData>
        </a:graphic>
      </p:graphicFrame>
      <p:sp>
        <p:nvSpPr>
          <p:cNvPr id="15" name="Rectangle 1"/>
          <p:cNvSpPr>
            <a:spLocks noChangeArrowheads="1"/>
          </p:cNvSpPr>
          <p:nvPr/>
        </p:nvSpPr>
        <p:spPr bwMode="auto">
          <a:xfrm>
            <a:off x="7822110" y="1304701"/>
            <a:ext cx="4357776" cy="437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ru-RU" sz="105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ИСПОЛЬЗОВАНИЕ ДОРОЖНОГО ФОНДА</a:t>
            </a:r>
            <a:endParaRPr lang="ru-RU" sz="1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Содержание и ремонт действующей сети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Проектирование, строительство (реконструкцию) и капитальный ремонт автомобильных дорог общего пользования местного значения и искусственных сооружений на них;</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Проведение проектно-изыскательских работ в области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Приобретение </a:t>
            </a:r>
            <a:r>
              <a:rPr kumimoji="0" lang="ru-RU" altLang="ru-RU" sz="105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дорожно</a:t>
            </a: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–строительной техники, необходимой для осуществления дорожной деятельности;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50850" algn="l" defTabSz="914400" rtl="0" eaLnBrk="0" fontAlgn="base" latinLnBrk="0" hangingPunct="0">
              <a:lnSpc>
                <a:spcPct val="100000"/>
              </a:lnSpc>
              <a:spcBef>
                <a:spcPct val="0"/>
              </a:spcBef>
              <a:spcAft>
                <a:spcPct val="0"/>
              </a:spcAft>
              <a:buClrTx/>
              <a:buSzTx/>
              <a:buFontTx/>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Реализацию прочих мероприятий, необходимых для развития и функционирования сети автомобильных дорог общего пользования местного значения.</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Использование бюджетных ассигнований муниципального дорожного фонда осуществляется в рамках реализации муниципальной программы муниципального образования «Угранский район»  Смоленской области «Развитие дорожно-транспортного комплекса муниципального образования  «Угранский район» Смоленской области.</a:t>
            </a:r>
            <a:endParaRPr kumimoji="0" lang="ru-RU" altLang="ru-RU" sz="9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Операции со средствами муниципального дорожного фонда отражаются на едином счете местного бюджета, открытом в территориальном органе Федерального казначейства.</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ru-RU" altLang="ru-RU" sz="105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Учет операций со средствами муниципального дорожного фонда осуществляется в порядке, установленном для учета операций со средствами местного бюджета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7499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14039" r="7306"/>
          <a:stretch/>
        </p:blipFill>
        <p:spPr>
          <a:xfrm>
            <a:off x="4359215" y="3203431"/>
            <a:ext cx="7832785" cy="3355419"/>
          </a:xfrm>
          <a:prstGeom prst="rect">
            <a:avLst/>
          </a:prstGeom>
        </p:spPr>
      </p:pic>
      <p:sp>
        <p:nvSpPr>
          <p:cNvPr id="8" name="object 2"/>
          <p:cNvSpPr/>
          <p:nvPr/>
        </p:nvSpPr>
        <p:spPr>
          <a:xfrm>
            <a:off x="0" y="9893"/>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smtClean="0"/>
              <a:t>ДОРОЖНЫЙ ФОНД</a:t>
            </a:r>
            <a:endParaRPr lang="ru-RU" sz="18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32</a:t>
            </a:fld>
            <a:endParaRPr lang="ru-RU" dirty="0"/>
          </a:p>
        </p:txBody>
      </p:sp>
      <p:graphicFrame>
        <p:nvGraphicFramePr>
          <p:cNvPr id="11" name="Диаграмма 10"/>
          <p:cNvGraphicFramePr/>
          <p:nvPr>
            <p:extLst>
              <p:ext uri="{D42A27DB-BD31-4B8C-83A1-F6EECF244321}">
                <p14:modId xmlns:p14="http://schemas.microsoft.com/office/powerpoint/2010/main" val="469657242"/>
              </p:ext>
            </p:extLst>
          </p:nvPr>
        </p:nvGraphicFramePr>
        <p:xfrm>
          <a:off x="0" y="3910539"/>
          <a:ext cx="7047781" cy="2861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3306405578"/>
              </p:ext>
            </p:extLst>
          </p:nvPr>
        </p:nvGraphicFramePr>
        <p:xfrm>
          <a:off x="238126" y="417687"/>
          <a:ext cx="11058524" cy="3363738"/>
        </p:xfrm>
        <a:graphic>
          <a:graphicData uri="http://schemas.openxmlformats.org/drawingml/2006/table">
            <a:tbl>
              <a:tblPr/>
              <a:tblGrid>
                <a:gridCol w="4535085"/>
                <a:gridCol w="1321031"/>
                <a:gridCol w="1457219"/>
                <a:gridCol w="1457219"/>
                <a:gridCol w="1198460"/>
                <a:gridCol w="1089510"/>
              </a:tblGrid>
              <a:tr h="321574">
                <a:tc rowSpan="3">
                  <a:txBody>
                    <a:bodyPr/>
                    <a:lstStyle/>
                    <a:p>
                      <a:pPr algn="ctr" fontAlgn="ctr"/>
                      <a:r>
                        <a:rPr lang="ru-RU" sz="1400" b="1" i="0" u="none" strike="noStrike">
                          <a:solidFill>
                            <a:srgbClr val="000000"/>
                          </a:solidFill>
                          <a:effectLst/>
                          <a:latin typeface="Times New Roman" panose="02020603050405020304" pitchFamily="18" charset="0"/>
                        </a:rPr>
                        <a:t>ДОХОДЫ ДОРОЖНОГО ФОНДА, 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a:solidFill>
                            <a:srgbClr val="000000"/>
                          </a:solidFill>
                          <a:effectLst/>
                          <a:latin typeface="Times New Roman" panose="02020603050405020304" pitchFamily="18" charset="0"/>
                        </a:rPr>
                        <a:t>Текущий финансовый             </a:t>
                      </a:r>
                      <a:r>
                        <a:rPr lang="ru-RU" sz="1200" b="1" i="0" u="none" strike="noStrike">
                          <a:solidFill>
                            <a:srgbClr val="000000"/>
                          </a:solidFill>
                          <a:effectLst/>
                          <a:latin typeface="Times New Roman" panose="02020603050405020304" pitchFamily="18" charset="0"/>
                        </a:rPr>
                        <a:t>2022</a:t>
                      </a:r>
                      <a:r>
                        <a:rPr lang="ru-RU" sz="1100" b="1" i="0" u="none" strike="noStrike">
                          <a:solidFill>
                            <a:srgbClr val="000000"/>
                          </a:solidFill>
                          <a:effectLst/>
                          <a:latin typeface="Times New Roman" panose="02020603050405020304" pitchFamily="18" charset="0"/>
                        </a:rPr>
                        <a:t>             </a:t>
                      </a:r>
                      <a:r>
                        <a:rPr lang="ru-RU" sz="1200" b="1" i="0" u="none" strike="noStrike">
                          <a:solidFill>
                            <a:srgbClr val="000000"/>
                          </a:solidFill>
                          <a:effectLst/>
                          <a:latin typeface="Times New Roman" panose="02020603050405020304" pitchFamily="18" charset="0"/>
                        </a:rPr>
                        <a:t>2023</a:t>
                      </a:r>
                      <a:endParaRPr lang="ru-RU" sz="1100" b="1"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400" b="1" i="0" u="none" strike="noStrike">
                          <a:solidFill>
                            <a:srgbClr val="000000"/>
                          </a:solidFill>
                          <a:effectLst/>
                          <a:latin typeface="Times New Roman" panose="02020603050405020304" pitchFamily="18" charset="0"/>
                        </a:rPr>
                        <a:t>2024            </a:t>
                      </a:r>
                      <a:r>
                        <a:rPr lang="ru-RU" sz="1200" b="1" i="0" u="none" strike="noStrike">
                          <a:solidFill>
                            <a:srgbClr val="000000"/>
                          </a:solidFill>
                          <a:effectLst/>
                          <a:latin typeface="Times New Roman" panose="02020603050405020304" pitchFamily="18" charset="0"/>
                        </a:rPr>
                        <a:t>(Решение № 34 от 10.09.2023г.)</a:t>
                      </a:r>
                      <a:endParaRPr lang="ru-RU" sz="1400" b="1"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31948">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2025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2026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841">
                <a:tc vMerge="1">
                  <a:txBody>
                    <a:bodyPr/>
                    <a:lstStyle/>
                    <a:p>
                      <a:endParaRPr lang="ru-RU"/>
                    </a:p>
                  </a:txBody>
                  <a:tcPr/>
                </a:tc>
                <a:tc>
                  <a:txBody>
                    <a:bodyPr/>
                    <a:lstStyle/>
                    <a:p>
                      <a:pPr algn="ctr" fontAlgn="ctr"/>
                      <a:r>
                        <a:rPr lang="ru-RU" sz="1100" b="1" i="0" u="none" strike="noStrike">
                          <a:solidFill>
                            <a:srgbClr val="000000"/>
                          </a:solidFill>
                          <a:effectLst/>
                          <a:latin typeface="Times New Roman" panose="02020603050405020304" pitchFamily="18" charset="0"/>
                        </a:rPr>
                        <a:t>23 021,00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44 782,40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56 256,90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17 470,80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100" b="1" i="0" u="none" strike="noStrike">
                          <a:solidFill>
                            <a:srgbClr val="000000"/>
                          </a:solidFill>
                          <a:effectLst/>
                          <a:latin typeface="Times New Roman" panose="02020603050405020304" pitchFamily="18" charset="0"/>
                        </a:rPr>
                        <a:t>17 460,70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682">
                <a:tc>
                  <a:txBody>
                    <a:bodyPr/>
                    <a:lstStyle/>
                    <a:p>
                      <a:pPr algn="ctr" fontAlgn="ctr"/>
                      <a:r>
                        <a:rPr lang="ru-RU" sz="1200" b="1" i="0" u="none" strike="noStrike">
                          <a:solidFill>
                            <a:srgbClr val="000000"/>
                          </a:solidFill>
                          <a:effectLst/>
                          <a:latin typeface="Times New Roman" panose="02020603050405020304" pitchFamily="18" charset="0"/>
                        </a:rPr>
                        <a:t>  Налоги на товары (услуги) реализуемые на территории РФ</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17 009,30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17 470,80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200" b="1" i="1" u="none" strike="noStrike">
                          <a:solidFill>
                            <a:srgbClr val="000000"/>
                          </a:solidFill>
                          <a:effectLst/>
                          <a:latin typeface="Times New Roman" panose="02020603050405020304" pitchFamily="18" charset="0"/>
                        </a:rPr>
                        <a:t>17 460,70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241353">
                <a:tc>
                  <a:txBody>
                    <a:bodyPr/>
                    <a:lstStyle/>
                    <a:p>
                      <a:pPr algn="l" rtl="0" fontAlgn="ctr"/>
                      <a:r>
                        <a:rPr lang="ru-RU" sz="1100" b="1" i="1" u="none" strike="noStrike">
                          <a:solidFill>
                            <a:srgbClr val="000000"/>
                          </a:solidFill>
                          <a:effectLst/>
                          <a:latin typeface="Times New Roman" panose="02020603050405020304" pitchFamily="18" charset="0"/>
                        </a:rPr>
                        <a:t>Акцизы на нефтепродукты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14 550,00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17 009,30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17 470,80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17 460,70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841">
                <a:tc>
                  <a:txBody>
                    <a:bodyPr/>
                    <a:lstStyle/>
                    <a:p>
                      <a:pPr algn="ctr" rtl="0" fontAlgn="ctr"/>
                      <a:r>
                        <a:rPr lang="ru-RU" sz="1200" b="1" i="1" u="none" strike="noStrike">
                          <a:solidFill>
                            <a:srgbClr val="000000"/>
                          </a:solidFill>
                          <a:effectLst/>
                          <a:latin typeface="Times New Roman" panose="02020603050405020304" pitchFamily="18" charset="0"/>
                        </a:rPr>
                        <a:t>Областные средства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23 021,00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30 232,40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39 247,60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200" b="1" i="1"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943977">
                <a:tc>
                  <a:txBody>
                    <a:bodyPr/>
                    <a:lstStyle/>
                    <a:p>
                      <a:pPr algn="l" rtl="0" fontAlgn="ctr"/>
                      <a:r>
                        <a:rPr lang="ru-RU" sz="1100" b="1" i="1" u="none" strike="noStrike">
                          <a:solidFill>
                            <a:srgbClr val="000000"/>
                          </a:solidFill>
                          <a:effectLst/>
                          <a:latin typeface="Times New Roman" panose="02020603050405020304" pitchFamily="18" charset="0"/>
                        </a:rPr>
                        <a:t>Субсидии на проектирование, строительство,</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реконструкцию, капитальный ремонт и</a:t>
                      </a:r>
                      <a:br>
                        <a:rPr lang="ru-RU" sz="1100" b="1" i="1" u="none" strike="noStrike">
                          <a:solidFill>
                            <a:srgbClr val="000000"/>
                          </a:solidFill>
                          <a:effectLst/>
                          <a:latin typeface="Times New Roman" panose="02020603050405020304" pitchFamily="18" charset="0"/>
                        </a:rPr>
                      </a:br>
                      <a:r>
                        <a:rPr lang="ru-RU" sz="1100" b="1" i="1" u="none" strike="noStrike">
                          <a:solidFill>
                            <a:srgbClr val="000000"/>
                          </a:solidFill>
                          <a:effectLst/>
                          <a:latin typeface="Times New Roman" panose="02020603050405020304" pitchFamily="18" charset="0"/>
                        </a:rPr>
                        <a:t>ремонт автомобильных дорог общего пользования местного значения</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23 021,00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30 232,40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39 247,60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900" b="0" i="0" u="none" strike="noStrike">
                          <a:solidFill>
                            <a:srgbClr val="000000"/>
                          </a:solidFill>
                          <a:effectLst/>
                          <a:latin typeface="Times New Roman" panose="02020603050405020304" pitchFamily="18"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53522">
                <a:tc>
                  <a:txBody>
                    <a:bodyPr/>
                    <a:lstStyle/>
                    <a:p>
                      <a:pPr algn="ctr" fontAlgn="b"/>
                      <a:r>
                        <a:rPr lang="ru-RU" sz="1200" b="1" i="0" u="none" strike="noStrike">
                          <a:solidFill>
                            <a:srgbClr val="000000"/>
                          </a:solidFill>
                          <a:effectLst/>
                          <a:latin typeface="Times New Roman" panose="02020603050405020304" pitchFamily="18" charset="0"/>
                        </a:rPr>
                        <a:t>РАСХОДЫ ДОРОЖНОГО ФОНДА, ВСЕГО        </a:t>
                      </a:r>
                      <a:r>
                        <a:rPr lang="ru-RU" sz="1200" b="1" i="1" u="none" strike="noStrike">
                          <a:solidFill>
                            <a:srgbClr val="000000"/>
                          </a:solidFill>
                          <a:effectLst/>
                          <a:latin typeface="Times New Roman" panose="02020603050405020304" pitchFamily="18" charset="0"/>
                        </a:rPr>
                        <a:t>капитальный ремонт, ремонт и содержание автомобильных дорог межмуниципального значения</a:t>
                      </a:r>
                      <a:endParaRPr lang="ru-RU" sz="1200" b="1" i="0" u="none" strike="noStrike">
                        <a:solidFill>
                          <a:srgbClr val="000000"/>
                        </a:solidFill>
                        <a:effectLst/>
                        <a:latin typeface="Times New Roman" panose="02020603050405020304" pitchFamily="18"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ru-RU"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spTree>
    <p:extLst>
      <p:ext uri="{BB962C8B-B14F-4D97-AF65-F5344CB8AC3E}">
        <p14:creationId xmlns:p14="http://schemas.microsoft.com/office/powerpoint/2010/main" val="2130567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37805"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158774"/>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856057" y="809448"/>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344024" y="6492962"/>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34</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8636587" y="4458525"/>
            <a:ext cx="1541454" cy="1926163"/>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35</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36</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5171754"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5712242" y="3828516"/>
            <a:ext cx="2833346" cy="224225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9008882" y="3828516"/>
            <a:ext cx="2989916" cy="2163139"/>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rgbClr val="5B9BD5"/>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9203820" y="1759856"/>
            <a:ext cx="2600041"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smtClean="0">
                <a:solidFill>
                  <a:srgbClr val="000000"/>
                </a:solidFill>
              </a:rPr>
              <a:t>«</a:t>
            </a:r>
            <a:r>
              <a:rPr lang="ru-RU" sz="1400" dirty="0" smtClean="0">
                <a:solidFill>
                  <a:prstClr val="black"/>
                </a:solidFill>
              </a:rPr>
              <a:t>ФОРЭСТ-ЛАЙФ</a:t>
            </a:r>
            <a:r>
              <a:rPr lang="ru-RU" sz="1400" dirty="0" smtClean="0">
                <a:solidFill>
                  <a:srgbClr val="000000"/>
                </a:solidFill>
              </a:rPr>
              <a:t>» - </a:t>
            </a:r>
            <a:r>
              <a:rPr lang="ru-RU" sz="1400" dirty="0">
                <a:solidFill>
                  <a:srgbClr val="000000"/>
                </a:solidFill>
              </a:rPr>
              <a:t>предприятие по </a:t>
            </a:r>
            <a:r>
              <a:rPr lang="ru-RU" sz="1400" dirty="0" smtClean="0">
                <a:solidFill>
                  <a:srgbClr val="000000"/>
                </a:solidFill>
              </a:rPr>
              <a:t>лесозаготовке </a:t>
            </a:r>
            <a:r>
              <a:rPr lang="ru-RU" sz="1400" dirty="0">
                <a:solidFill>
                  <a:srgbClr val="000000"/>
                </a:solidFill>
              </a:rPr>
              <a:t>и лесопереработке, расположенное в Угранском </a:t>
            </a:r>
            <a:r>
              <a:rPr lang="ru-RU" sz="1400" dirty="0" smtClean="0">
                <a:solidFill>
                  <a:srgbClr val="000000"/>
                </a:solidFill>
              </a:rPr>
              <a:t>муниципальном округе </a:t>
            </a:r>
            <a:r>
              <a:rPr lang="ru-RU" sz="1400" dirty="0">
                <a:solidFill>
                  <a:srgbClr val="000000"/>
                </a:solidFill>
              </a:rPr>
              <a:t>Смоленской области</a:t>
            </a:r>
            <a:r>
              <a:rPr lang="ru-RU" sz="1400" dirty="0" smtClean="0">
                <a:solidFill>
                  <a:prstClr val="black"/>
                </a:solidFill>
              </a:rPr>
              <a:t>;</a:t>
            </a:r>
            <a:endParaRPr lang="ru-RU" altLang="ru-RU" sz="1400" dirty="0">
              <a:solidFill>
                <a:prstClr val="black"/>
              </a:solidFill>
            </a:endParaRPr>
          </a:p>
        </p:txBody>
      </p:sp>
      <p:sp>
        <p:nvSpPr>
          <p:cNvPr id="6" name="Прямоугольник 5"/>
          <p:cNvSpPr/>
          <p:nvPr/>
        </p:nvSpPr>
        <p:spPr>
          <a:xfrm>
            <a:off x="5631678" y="1428710"/>
            <a:ext cx="2835604" cy="2246769"/>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smtClean="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a:t>
            </a:r>
            <a:endParaRPr lang="ru-RU" altLang="ru-RU" sz="1400" dirty="0">
              <a:solidFill>
                <a:prstClr val="black"/>
              </a:solidFill>
            </a:endParaRPr>
          </a:p>
        </p:txBody>
      </p:sp>
      <p:sp>
        <p:nvSpPr>
          <p:cNvPr id="8" name="Прямоугольник 7"/>
          <p:cNvSpPr/>
          <p:nvPr/>
        </p:nvSpPr>
        <p:spPr>
          <a:xfrm>
            <a:off x="-116073" y="1549366"/>
            <a:ext cx="2645628"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solidFill>
                  <a:prstClr val="black">
                    <a:tint val="75000"/>
                  </a:prstClr>
                </a:solidFill>
              </a:rPr>
              <a:pPr/>
              <a:t>37</a:t>
            </a:fld>
            <a:endParaRPr lang="ru-RU" dirty="0">
              <a:solidFill>
                <a:prstClr val="black">
                  <a:tint val="75000"/>
                </a:prstClr>
              </a:solidFill>
            </a:endParaRPr>
          </a:p>
        </p:txBody>
      </p:sp>
      <p:sp>
        <p:nvSpPr>
          <p:cNvPr id="2" name="Прямоугольник 1"/>
          <p:cNvSpPr/>
          <p:nvPr/>
        </p:nvSpPr>
        <p:spPr>
          <a:xfrm>
            <a:off x="2409913" y="1549366"/>
            <a:ext cx="2743200"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a:t>
            </a:r>
            <a:r>
              <a:rPr lang="ru-RU" altLang="ru-RU" sz="1400" dirty="0" smtClean="0">
                <a:solidFill>
                  <a:prstClr val="black"/>
                </a:solidFill>
              </a:rPr>
              <a:t>«</a:t>
            </a:r>
            <a:r>
              <a:rPr lang="ru-RU" sz="1400" dirty="0" smtClean="0">
                <a:solidFill>
                  <a:prstClr val="black"/>
                </a:solidFill>
              </a:rPr>
              <a:t>Карьер Неруд</a:t>
            </a:r>
            <a:r>
              <a:rPr lang="ru-RU" altLang="ru-RU" sz="1400" dirty="0" smtClean="0">
                <a:solidFill>
                  <a:prstClr val="black"/>
                </a:solidFill>
              </a:rPr>
              <a:t>» </a:t>
            </a:r>
            <a:r>
              <a:rPr lang="ru-RU" altLang="ru-RU" sz="1400" dirty="0">
                <a:solidFill>
                  <a:prstClr val="black"/>
                </a:solidFill>
              </a:rPr>
              <a:t>- Основным видом деятельности является «разработка гравийных и песчаных карьеров, добыча глины и каолина» Компания была зарегистрирована в </a:t>
            </a:r>
            <a:r>
              <a:rPr lang="ru-RU" altLang="ru-RU" sz="1400" dirty="0" smtClean="0">
                <a:solidFill>
                  <a:prstClr val="black"/>
                </a:solidFill>
              </a:rPr>
              <a:t>2019 </a:t>
            </a:r>
            <a:r>
              <a:rPr lang="ru-RU" altLang="ru-RU" sz="1400" dirty="0">
                <a:solidFill>
                  <a:prstClr val="black"/>
                </a:solidFill>
              </a:rPr>
              <a:t>году.</a:t>
            </a:r>
          </a:p>
        </p:txBody>
      </p:sp>
    </p:spTree>
    <p:extLst>
      <p:ext uri="{BB962C8B-B14F-4D97-AF65-F5344CB8AC3E}">
        <p14:creationId xmlns:p14="http://schemas.microsoft.com/office/powerpoint/2010/main" val="23171937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pic>
        <p:nvPicPr>
          <p:cNvPr id="11" name="image126.png"/>
          <p:cNvPicPr/>
          <p:nvPr/>
        </p:nvPicPr>
        <p:blipFill>
          <a:blip r:embed="rId3" cstate="print"/>
          <a:stretch>
            <a:fillRect/>
          </a:stretch>
        </p:blipFill>
        <p:spPr>
          <a:xfrm>
            <a:off x="9916408" y="4439671"/>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38</a:t>
            </a:fld>
            <a:endParaRPr lang="ru-RU" dirty="0"/>
          </a:p>
        </p:txBody>
      </p:sp>
      <p:pic>
        <p:nvPicPr>
          <p:cNvPr id="3" name="Рисунок 2"/>
          <p:cNvPicPr>
            <a:picLocks noChangeAspect="1"/>
          </p:cNvPicPr>
          <p:nvPr/>
        </p:nvPicPr>
        <p:blipFill>
          <a:blip r:embed="rId4"/>
          <a:stretch>
            <a:fillRect/>
          </a:stretch>
        </p:blipFill>
        <p:spPr>
          <a:xfrm>
            <a:off x="218425" y="1095270"/>
            <a:ext cx="11712454" cy="4863403"/>
          </a:xfrm>
          <a:prstGeom prst="rect">
            <a:avLst/>
          </a:prstGeom>
        </p:spPr>
      </p:pic>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35108632"/>
              </p:ext>
            </p:extLst>
          </p:nvPr>
        </p:nvGraphicFramePr>
        <p:xfrm>
          <a:off x="0" y="772200"/>
          <a:ext cx="12125325" cy="5961975"/>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392416" y="10639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39</a:t>
            </a:fld>
            <a:endParaRPr lang="ru-RU" dirty="0"/>
          </a:p>
        </p:txBody>
      </p:sp>
    </p:spTree>
    <p:extLst>
      <p:ext uri="{BB962C8B-B14F-4D97-AF65-F5344CB8AC3E}">
        <p14:creationId xmlns:p14="http://schemas.microsoft.com/office/powerpoint/2010/main" val="5097536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
        <p:nvSpPr>
          <p:cNvPr id="6" name="object 5"/>
          <p:cNvSpPr txBox="1"/>
          <p:nvPr/>
        </p:nvSpPr>
        <p:spPr>
          <a:xfrm>
            <a:off x="2452647" y="151500"/>
            <a:ext cx="7836490" cy="6755054"/>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smtClean="0">
                <a:latin typeface="Calibri "/>
              </a:rPr>
              <a:t>Глоссарий…………………………………………………………………………………………………… .5-13</a:t>
            </a:r>
            <a:endParaRPr lang="ru-RU" sz="1300" i="1" spc="-4"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Бюджетная система муниципального района</a:t>
            </a:r>
            <a:r>
              <a:rPr lang="ru-RU" sz="1300" i="1" spc="-4" dirty="0" smtClean="0">
                <a:latin typeface="Calibri "/>
              </a:rPr>
              <a:t>…………………………………………………………..14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Участие </a:t>
            </a:r>
            <a:r>
              <a:rPr lang="ru-RU" sz="1300" i="1" spc="-4" dirty="0">
                <a:latin typeface="Calibri "/>
              </a:rPr>
              <a:t>граждан в бюджетном  процессе. . . . . . . . . . </a:t>
            </a:r>
            <a:r>
              <a:rPr lang="ru-RU" sz="1300" i="1" spc="-4" dirty="0" smtClean="0">
                <a:latin typeface="Calibri "/>
              </a:rPr>
              <a:t>……………………………………. </a:t>
            </a:r>
            <a:r>
              <a:rPr lang="ru-RU" sz="1300" i="1" spc="-4" dirty="0">
                <a:latin typeface="Calibri "/>
              </a:rPr>
              <a:t>. . . </a:t>
            </a:r>
            <a:r>
              <a:rPr lang="ru-RU" sz="1300" i="1" spc="-4" dirty="0" smtClean="0">
                <a:latin typeface="Calibri "/>
              </a:rPr>
              <a:t> .. 16-18</a:t>
            </a:r>
            <a:endParaRPr lang="ru-RU" sz="1300" i="1" spc="-4"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Бюджетный процесс……………………………………………………………………………………….…15</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smtClean="0">
                <a:latin typeface="Calibri "/>
              </a:rPr>
              <a:t> </a:t>
            </a:r>
            <a:r>
              <a:rPr lang="ru-RU" sz="1300" i="1" dirty="0">
                <a:latin typeface="Calibri "/>
              </a:rPr>
              <a:t>Нормативная  </a:t>
            </a:r>
            <a:r>
              <a:rPr lang="ru-RU" sz="1300" i="1" spc="-5" dirty="0">
                <a:latin typeface="Calibri "/>
              </a:rPr>
              <a:t>база</a:t>
            </a:r>
            <a:r>
              <a:rPr lang="ru-RU" sz="1300" i="1" spc="-90" dirty="0">
                <a:latin typeface="Calibri "/>
              </a:rPr>
              <a:t> </a:t>
            </a:r>
            <a:r>
              <a:rPr lang="ru-RU" sz="1300" i="1" spc="-5" dirty="0">
                <a:latin typeface="Calibri "/>
              </a:rPr>
              <a:t>формирования проекта бюджета</a:t>
            </a:r>
            <a:r>
              <a:rPr lang="ru-RU" sz="1300" i="1" spc="-5" dirty="0" smtClean="0">
                <a:latin typeface="Calibri "/>
              </a:rPr>
              <a:t>………………………………………………..19</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 </a:t>
            </a:r>
            <a:r>
              <a:rPr lang="ru-RU" sz="1300" i="1" spc="-5" dirty="0">
                <a:latin typeface="Calibri "/>
              </a:rPr>
              <a:t>чем  </a:t>
            </a:r>
            <a:r>
              <a:rPr lang="ru-RU" sz="1300" i="1" dirty="0">
                <a:latin typeface="Calibri "/>
              </a:rPr>
              <a:t>осн</a:t>
            </a:r>
            <a:r>
              <a:rPr lang="ru-RU" sz="1300" i="1" spc="-10" dirty="0">
                <a:latin typeface="Calibri "/>
              </a:rPr>
              <a:t>о</a:t>
            </a:r>
            <a:r>
              <a:rPr lang="ru-RU" sz="1300" i="1" dirty="0">
                <a:latin typeface="Calibri "/>
              </a:rPr>
              <a:t>вано </a:t>
            </a:r>
            <a:r>
              <a:rPr lang="ru-RU" sz="1300" i="1" spc="-5" dirty="0">
                <a:latin typeface="Calibri "/>
              </a:rPr>
              <a:t>составление  местного</a:t>
            </a:r>
            <a:r>
              <a:rPr lang="ru-RU" sz="1300" i="1" spc="-95" dirty="0">
                <a:latin typeface="Calibri "/>
              </a:rPr>
              <a:t> </a:t>
            </a:r>
            <a:r>
              <a:rPr lang="ru-RU" sz="1300" i="1" spc="-5" dirty="0">
                <a:latin typeface="Calibri "/>
              </a:rPr>
              <a:t>бюджета</a:t>
            </a:r>
            <a:r>
              <a:rPr lang="ru-RU" sz="1300" i="1" spc="-5" dirty="0" smtClean="0">
                <a:latin typeface="Calibri "/>
              </a:rPr>
              <a:t>………………………………………………..….20</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n w="0"/>
                <a:latin typeface="Calibri "/>
                <a:ea typeface="Calibri" panose="020F0502020204030204" pitchFamily="34" charset="0"/>
              </a:rPr>
              <a:t>Принцип прозрачности (открытости) бюджетной системы РФ</a:t>
            </a:r>
            <a:r>
              <a:rPr lang="ru-RU" sz="1300" i="1" dirty="0" smtClean="0">
                <a:ln w="0"/>
                <a:latin typeface="Calibri "/>
                <a:ea typeface="Calibri" panose="020F0502020204030204" pitchFamily="34" charset="0"/>
              </a:rPr>
              <a:t>……………………………….....21</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5" dirty="0">
                <a:latin typeface="Calibri "/>
              </a:rPr>
              <a:t>Основные параметры </a:t>
            </a:r>
            <a:r>
              <a:rPr lang="ru-RU" sz="1300" i="1" dirty="0">
                <a:latin typeface="Calibri "/>
              </a:rPr>
              <a:t>социально-экономического  </a:t>
            </a:r>
            <a:r>
              <a:rPr lang="ru-RU" sz="1300" i="1" spc="-5" dirty="0">
                <a:latin typeface="Calibri "/>
              </a:rPr>
              <a:t>развития</a:t>
            </a:r>
            <a:r>
              <a:rPr lang="ru-RU" sz="1300" i="1" spc="-5" dirty="0" smtClean="0">
                <a:latin typeface="Calibri "/>
              </a:rPr>
              <a:t>………………………………………..22</a:t>
            </a:r>
            <a:endParaRPr lang="ru-RU" sz="13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задачи бюджетной и налоговой политики МО</a:t>
            </a:r>
            <a:r>
              <a:rPr lang="ru-RU" sz="1300" i="1" dirty="0" smtClean="0">
                <a:latin typeface="Calibri "/>
              </a:rPr>
              <a:t>……………………………………………..23</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smtClean="0">
                <a:latin typeface="Calibri "/>
              </a:rPr>
              <a:t>Межбюджетные отношения ……………………..………………………………………………………..24</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Комиссии по увеличению поступления доходов в бюджет</a:t>
            </a:r>
            <a:r>
              <a:rPr lang="ru-RU" sz="1300" i="1" dirty="0" smtClean="0">
                <a:latin typeface="Calibri "/>
              </a:rPr>
              <a:t>…………………………………………...25</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dirty="0">
                <a:latin typeface="Calibri "/>
              </a:rPr>
              <a:t>Направления увеличения доходной базы</a:t>
            </a:r>
            <a:r>
              <a:rPr lang="ru-RU" sz="1300" i="1" dirty="0" smtClean="0">
                <a:latin typeface="Calibri "/>
              </a:rPr>
              <a:t>…………………………………………………………………26</a:t>
            </a:r>
            <a:endParaRPr lang="ru-RU" sz="13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300" i="1" spc="-4" dirty="0">
                <a:latin typeface="Calibri "/>
              </a:rPr>
              <a:t>Основные </a:t>
            </a:r>
            <a:r>
              <a:rPr lang="ru-RU" sz="1300" i="1" spc="-8" dirty="0">
                <a:latin typeface="Calibri "/>
              </a:rPr>
              <a:t>характеристики бюджета </a:t>
            </a:r>
            <a:r>
              <a:rPr lang="ru-RU" sz="1300" i="1" spc="-4" dirty="0">
                <a:latin typeface="Calibri "/>
              </a:rPr>
              <a:t>. . . . . . . . . . . . . . . . </a:t>
            </a:r>
            <a:r>
              <a:rPr lang="ru-RU" sz="1300" i="1" spc="-4" dirty="0" smtClean="0">
                <a:latin typeface="Calibri "/>
              </a:rPr>
              <a:t>……………………………………... </a:t>
            </a:r>
            <a:r>
              <a:rPr lang="ru-RU" sz="1300" i="1" spc="-4" dirty="0">
                <a:latin typeface="Calibri "/>
              </a:rPr>
              <a:t>. . .</a:t>
            </a:r>
            <a:r>
              <a:rPr lang="ru-RU" sz="1300" i="1" spc="98" dirty="0">
                <a:latin typeface="Calibri "/>
              </a:rPr>
              <a:t> </a:t>
            </a:r>
            <a:r>
              <a:rPr lang="ru-RU" sz="1300" i="1" spc="98" dirty="0" smtClean="0">
                <a:latin typeface="Calibri "/>
              </a:rPr>
              <a:t>..</a:t>
            </a:r>
            <a:r>
              <a:rPr lang="ru-RU" sz="1300" i="1" spc="4" dirty="0" smtClean="0">
                <a:latin typeface="Calibri "/>
              </a:rPr>
              <a:t>27</a:t>
            </a:r>
            <a:endParaRPr lang="ru-RU" sz="13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Объем и структура налоговых доходов бюджета</a:t>
            </a:r>
            <a:r>
              <a:rPr lang="ru-RU" sz="1300" i="1" dirty="0" smtClean="0">
                <a:latin typeface="Calibri "/>
              </a:rPr>
              <a:t>………...……………………………………….28-29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Дорожный фонд……………………………………………………………………………………………30-31</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Какие  налоги уплачивают в местный бюджет граждане муниципального образования</a:t>
            </a:r>
            <a:r>
              <a:rPr lang="ru-RU" sz="1300" i="1" dirty="0" smtClean="0">
                <a:latin typeface="Calibri "/>
              </a:rPr>
              <a:t>?........32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Нормативы </a:t>
            </a:r>
            <a:r>
              <a:rPr lang="ru-RU" sz="1300" i="1" dirty="0">
                <a:latin typeface="Calibri "/>
              </a:rPr>
              <a:t>зачисления налогов на территории МО</a:t>
            </a:r>
            <a:r>
              <a:rPr lang="ru-RU" sz="1300" i="1" dirty="0" smtClean="0">
                <a:latin typeface="Calibri "/>
              </a:rPr>
              <a:t>………………………………………….…..33-34</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Некоторые особенности планирования доходов</a:t>
            </a:r>
            <a:r>
              <a:rPr lang="ru-RU" sz="1300" i="1" dirty="0" smtClean="0">
                <a:latin typeface="Calibri "/>
              </a:rPr>
              <a:t>………………………………………………...........35</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a:latin typeface="Calibri "/>
              </a:rPr>
              <a:t>Основные налогоплательщики </a:t>
            </a:r>
            <a:r>
              <a:rPr lang="ru-RU" sz="1300" i="1" dirty="0" smtClean="0">
                <a:latin typeface="Calibri "/>
              </a:rPr>
              <a:t>…………………………...……………………………………………....36</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Объем и структура безвозмездных поступлений…………………..……………………………..37-38</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Объём доходов Муниципального района …………………………………………………………………39</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300" i="1" dirty="0" smtClean="0">
                <a:latin typeface="Calibri "/>
              </a:rPr>
              <a:t>Информация </a:t>
            </a:r>
            <a:r>
              <a:rPr lang="ru-RU" sz="1300" i="1" dirty="0">
                <a:latin typeface="Calibri "/>
              </a:rPr>
              <a:t>о доходах и расходах на душу населения</a:t>
            </a:r>
            <a:r>
              <a:rPr lang="ru-RU" sz="1300" i="1" dirty="0" smtClean="0">
                <a:latin typeface="Calibri "/>
              </a:rPr>
              <a:t>……………………………………….............40</a:t>
            </a:r>
            <a:endParaRPr lang="ru-RU" sz="13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300" i="1" dirty="0">
                <a:latin typeface="Calibri "/>
              </a:rPr>
              <a:t>Распределение  бюджетных ассигнований по разделам </a:t>
            </a:r>
            <a:r>
              <a:rPr lang="ru-RU" altLang="ru-RU" sz="1300" i="1" dirty="0" smtClean="0">
                <a:latin typeface="Calibri "/>
              </a:rPr>
              <a:t>расходов………………………………….41</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Объем бюджетных ассигнований по разделам расходов МО</a:t>
            </a:r>
            <a:r>
              <a:rPr lang="ru-RU" sz="1300" i="1" dirty="0" smtClean="0">
                <a:latin typeface="Calibri "/>
              </a:rPr>
              <a:t>……………………… ……………......42</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Плановые показатель расходов бюджета……………………………………………………………43-44</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муниципального долга………………………………………………………………………..4</a:t>
            </a:r>
            <a:r>
              <a:rPr lang="en-US" sz="1300" i="1" dirty="0" smtClean="0">
                <a:latin typeface="Calibri "/>
              </a:rPr>
              <a:t>3</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Плановые показатели </a:t>
            </a:r>
            <a:r>
              <a:rPr lang="ru-RU" sz="1300" i="1" dirty="0">
                <a:latin typeface="Calibri "/>
              </a:rPr>
              <a:t>расходов муниципальных программ </a:t>
            </a:r>
            <a:r>
              <a:rPr lang="ru-RU" sz="1300" i="1" spc="-5" dirty="0">
                <a:latin typeface="Calibri "/>
              </a:rPr>
              <a:t>бюджета МО</a:t>
            </a:r>
            <a:r>
              <a:rPr lang="ru-RU" sz="1300" i="1" spc="-5" dirty="0" smtClean="0">
                <a:latin typeface="Calibri "/>
              </a:rPr>
              <a:t>…………………… .46-57</a:t>
            </a:r>
            <a:endParaRPr lang="ru-RU" sz="13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300" i="1" dirty="0">
                <a:latin typeface="Calibri "/>
                <a:ea typeface="Calibri" panose="020F0502020204030204" pitchFamily="34" charset="0"/>
              </a:rPr>
              <a:t>Расходы бюджета района</a:t>
            </a:r>
            <a:r>
              <a:rPr lang="ru-RU" altLang="ru-RU" sz="1300" i="1" dirty="0" smtClean="0">
                <a:latin typeface="Calibri "/>
                <a:ea typeface="Calibri" panose="020F0502020204030204" pitchFamily="34" charset="0"/>
              </a:rPr>
              <a:t>……………………………………………………………………….………..…58</a:t>
            </a:r>
            <a:endParaRPr lang="ru-RU" altLang="ru-RU" sz="13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a:latin typeface="Calibri "/>
              </a:rPr>
              <a:t>Национальные проекты</a:t>
            </a:r>
            <a:r>
              <a:rPr lang="ru-RU" sz="1300" i="1" dirty="0" smtClean="0">
                <a:latin typeface="Calibri "/>
              </a:rPr>
              <a:t>………………………………………………………………………………….59-60</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Сведения об объемах бюджетных инвестиций МО………………………………………………  61-66</a:t>
            </a: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dirty="0" smtClean="0">
                <a:latin typeface="Calibri "/>
              </a:rPr>
              <a:t>Структура </a:t>
            </a:r>
            <a:r>
              <a:rPr lang="ru-RU" sz="1300" i="1" dirty="0">
                <a:latin typeface="Calibri "/>
              </a:rPr>
              <a:t>бюджетных ассигнований по разделам расходов </a:t>
            </a:r>
            <a:r>
              <a:rPr lang="ru-RU" sz="1300" i="1" dirty="0" smtClean="0">
                <a:latin typeface="Calibri "/>
              </a:rPr>
              <a:t>………………….........................67-68</a:t>
            </a:r>
            <a:endParaRPr lang="ru-RU" sz="13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300" i="1" spc="-5" dirty="0">
                <a:latin typeface="Calibri "/>
              </a:rPr>
              <a:t>Источники финансирования дефицита </a:t>
            </a:r>
            <a:r>
              <a:rPr lang="ru-RU" sz="1300" i="1" spc="-10" dirty="0">
                <a:latin typeface="Calibri "/>
              </a:rPr>
              <a:t>местного</a:t>
            </a:r>
            <a:r>
              <a:rPr lang="ru-RU" sz="1300" i="1" spc="25" dirty="0">
                <a:latin typeface="Calibri "/>
              </a:rPr>
              <a:t> </a:t>
            </a:r>
            <a:r>
              <a:rPr lang="ru-RU" sz="1300" i="1" spc="-5" dirty="0">
                <a:latin typeface="Calibri "/>
              </a:rPr>
              <a:t>бюджета</a:t>
            </a:r>
            <a:r>
              <a:rPr lang="ru-RU" sz="1300" i="1" spc="-5" dirty="0" smtClean="0">
                <a:latin typeface="Calibri "/>
              </a:rPr>
              <a:t>…………………………………………69</a:t>
            </a:r>
            <a:endParaRPr lang="ru-RU" sz="13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300" i="1" spc="-4" dirty="0">
                <a:latin typeface="Calibri "/>
              </a:rPr>
              <a:t>Контактная информация . . . . . . . . . . . . . . . . . . . . . . . . . . </a:t>
            </a:r>
            <a:r>
              <a:rPr lang="ru-RU" sz="1300" i="1" spc="-4" dirty="0" smtClean="0">
                <a:latin typeface="Calibri "/>
              </a:rPr>
              <a:t>……………………………………….. </a:t>
            </a:r>
            <a:r>
              <a:rPr lang="ru-RU" sz="1300" i="1" spc="-4" dirty="0">
                <a:latin typeface="Calibri "/>
              </a:rPr>
              <a:t>. . .</a:t>
            </a:r>
            <a:r>
              <a:rPr lang="ru-RU" sz="1300" i="1" spc="49" dirty="0">
                <a:latin typeface="Calibri "/>
              </a:rPr>
              <a:t> </a:t>
            </a:r>
            <a:r>
              <a:rPr lang="ru-RU" sz="1300" i="1" spc="-4" dirty="0" smtClean="0">
                <a:latin typeface="Calibri "/>
              </a:rPr>
              <a:t>70</a:t>
            </a:r>
            <a:endParaRPr lang="ru-RU" sz="1300" i="1" spc="-4" dirty="0">
              <a:latin typeface="Calibri "/>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40</a:t>
            </a:fld>
            <a:endParaRPr lang="ru-RU" dirty="0"/>
          </a:p>
        </p:txBody>
      </p:sp>
      <p:graphicFrame>
        <p:nvGraphicFramePr>
          <p:cNvPr id="11" name="Диаграмма 10"/>
          <p:cNvGraphicFramePr/>
          <p:nvPr>
            <p:extLst>
              <p:ext uri="{D42A27DB-BD31-4B8C-83A1-F6EECF244321}">
                <p14:modId xmlns:p14="http://schemas.microsoft.com/office/powerpoint/2010/main" val="704607805"/>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87711" y="5648629"/>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649" y="277250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6524 </a:t>
            </a:r>
            <a:endParaRPr lang="ru-RU" dirty="0"/>
          </a:p>
        </p:txBody>
      </p:sp>
      <p:sp>
        <p:nvSpPr>
          <p:cNvPr id="30" name="Прямоугольник 29"/>
          <p:cNvSpPr/>
          <p:nvPr/>
        </p:nvSpPr>
        <p:spPr>
          <a:xfrm>
            <a:off x="1679508"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2024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508231,7</a:t>
            </a:r>
            <a:r>
              <a:rPr lang="ru-RU" dirty="0" smtClean="0">
                <a:solidFill>
                  <a:srgbClr val="31381C"/>
                </a:solidFill>
                <a:latin typeface="Bookman Old Style" panose="02050604050505020204" pitchFamily="18" charset="0"/>
              </a:rPr>
              <a:t> тыс. руб. </a:t>
            </a:r>
            <a:r>
              <a:rPr lang="ru-RU" b="1" dirty="0" smtClean="0">
                <a:solidFill>
                  <a:srgbClr val="31381C"/>
                </a:solidFill>
                <a:latin typeface="Bookman Old Style" panose="02050604050505020204" pitchFamily="18" charset="0"/>
              </a:rPr>
              <a:t>77,9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в 2024 г.</a:t>
            </a:r>
          </a:p>
          <a:p>
            <a:r>
              <a:rPr lang="ru-RU" b="1" dirty="0" smtClean="0">
                <a:solidFill>
                  <a:srgbClr val="31381C"/>
                </a:solidFill>
                <a:latin typeface="Bookman Old Style" panose="02050604050505020204" pitchFamily="18" charset="0"/>
              </a:rPr>
              <a:t>546135,1</a:t>
            </a:r>
            <a:r>
              <a:rPr lang="ru-RU" dirty="0" smtClean="0">
                <a:solidFill>
                  <a:srgbClr val="31381C"/>
                </a:solidFill>
                <a:latin typeface="Bookman Old Style" panose="02050604050505020204" pitchFamily="18" charset="0"/>
              </a:rPr>
              <a:t> тыс. руб.</a:t>
            </a:r>
          </a:p>
          <a:p>
            <a:r>
              <a:rPr lang="ru-RU" b="1" dirty="0" smtClean="0">
                <a:solidFill>
                  <a:srgbClr val="31381C"/>
                </a:solidFill>
                <a:latin typeface="Bookman Old Style" panose="02050604050505020204" pitchFamily="18" charset="0"/>
              </a:rPr>
              <a:t>83,7</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211736" y="1796595"/>
            <a:ext cx="2252402" cy="984885"/>
          </a:xfrm>
          <a:prstGeom prst="rect">
            <a:avLst/>
          </a:prstGeom>
        </p:spPr>
        <p:txBody>
          <a:bodyPr wrap="square">
            <a:spAutoFit/>
          </a:bodyPr>
          <a:lstStyle/>
          <a:p>
            <a:pPr algn="r"/>
            <a:r>
              <a:rPr lang="ru-RU" sz="1400" dirty="0" smtClean="0">
                <a:solidFill>
                  <a:srgbClr val="000000"/>
                </a:solidFill>
                <a:latin typeface="Bookman Old Style" panose="02050604050505020204" pitchFamily="18" charset="0"/>
              </a:rPr>
              <a:t>                     </a:t>
            </a:r>
            <a:r>
              <a:rPr lang="ru-RU" sz="1400" b="1" dirty="0" smtClean="0">
                <a:solidFill>
                  <a:srgbClr val="000000"/>
                </a:solidFill>
                <a:latin typeface="Bookman Old Style" panose="02050604050505020204" pitchFamily="18" charset="0"/>
              </a:rPr>
              <a:t>55875,4</a:t>
            </a:r>
            <a:endParaRPr lang="ru-RU" sz="1400" b="1" dirty="0">
              <a:solidFill>
                <a:srgbClr val="000000"/>
              </a:solidFill>
              <a:latin typeface="Bookman Old Style" panose="02050604050505020204" pitchFamily="18" charset="0"/>
            </a:endParaRPr>
          </a:p>
          <a:p>
            <a:pPr marR="1620" algn="r"/>
            <a:r>
              <a:rPr lang="ru-RU" sz="2000" b="1" dirty="0" smtClean="0">
                <a:solidFill>
                  <a:srgbClr val="31381C"/>
                </a:solidFill>
                <a:latin typeface="Bookman Old Style" panose="02050604050505020204" pitchFamily="18" charset="0"/>
              </a:rPr>
              <a:t>8,6 </a:t>
            </a:r>
            <a:endParaRPr lang="ru-RU" sz="2000" dirty="0">
              <a:solidFill>
                <a:srgbClr val="31381C"/>
              </a:solidFill>
              <a:latin typeface="Bookman Old Style" panose="02050604050505020204" pitchFamily="18" charset="0"/>
            </a:endParaRPr>
          </a:p>
          <a:p>
            <a:pPr marR="2900" algn="r"/>
            <a:r>
              <a:rPr lang="ru-RU" sz="1200" dirty="0" err="1">
                <a:solidFill>
                  <a:srgbClr val="31381C"/>
                </a:solidFill>
                <a:latin typeface="Bookman Old Style" panose="02050604050505020204" pitchFamily="18" charset="0"/>
              </a:rPr>
              <a:t>тыс.руб</a:t>
            </a:r>
            <a:r>
              <a:rPr lang="ru-RU" sz="1200" dirty="0">
                <a:solidFill>
                  <a:srgbClr val="31381C"/>
                </a:solidFill>
                <a:latin typeface="Bookman Old Style" panose="02050604050505020204" pitchFamily="18" charset="0"/>
              </a:rPr>
              <a:t>. </a:t>
            </a:r>
          </a:p>
          <a:p>
            <a:pPr marR="3920" algn="r"/>
            <a:r>
              <a:rPr lang="ru-RU" sz="1200" dirty="0">
                <a:solidFill>
                  <a:srgbClr val="31381C"/>
                </a:solidFill>
                <a:latin typeface="Bookman Old Style" panose="02050604050505020204" pitchFamily="18" charset="0"/>
              </a:rPr>
              <a:t>на 1 человека </a:t>
            </a:r>
            <a:endParaRPr lang="ru-RU" sz="1200" dirty="0"/>
          </a:p>
        </p:txBody>
      </p:sp>
      <p:sp>
        <p:nvSpPr>
          <p:cNvPr id="36" name="Прямоугольник 35"/>
          <p:cNvSpPr/>
          <p:nvPr/>
        </p:nvSpPr>
        <p:spPr>
          <a:xfrm>
            <a:off x="156364" y="3479680"/>
            <a:ext cx="1600200" cy="830997"/>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4090,0</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0,6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на 1 человека </a:t>
            </a:r>
            <a:endParaRPr lang="ru-RU" sz="1400" dirty="0"/>
          </a:p>
        </p:txBody>
      </p:sp>
      <p:sp>
        <p:nvSpPr>
          <p:cNvPr id="37" name="Прямоугольник 36"/>
          <p:cNvSpPr/>
          <p:nvPr/>
        </p:nvSpPr>
        <p:spPr>
          <a:xfrm>
            <a:off x="189703" y="4749999"/>
            <a:ext cx="2294735" cy="1107996"/>
          </a:xfrm>
          <a:prstGeom prst="rect">
            <a:avLst/>
          </a:prstGeom>
        </p:spPr>
        <p:txBody>
          <a:bodyPr wrap="square">
            <a:spAutoFit/>
          </a:bodyPr>
          <a:lstStyle/>
          <a:p>
            <a:r>
              <a:rPr lang="ru-RU" sz="1400" b="1" dirty="0" smtClean="0">
                <a:solidFill>
                  <a:srgbClr val="000000"/>
                </a:solidFill>
                <a:latin typeface="Bookman Old Style" panose="02050604050505020204" pitchFamily="18" charset="0"/>
              </a:rPr>
              <a:t>448266,2</a:t>
            </a:r>
            <a:endParaRPr lang="ru-RU" sz="1400" b="1"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68,7</a:t>
            </a:r>
          </a:p>
          <a:p>
            <a:r>
              <a:rPr lang="ru-RU" sz="2000" b="1"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a:t>
            </a:r>
            <a:r>
              <a:rPr lang="ru-RU" sz="1200" dirty="0" smtClean="0">
                <a:solidFill>
                  <a:srgbClr val="31381C"/>
                </a:solidFill>
                <a:latin typeface="Bookman Old Style" panose="02050604050505020204" pitchFamily="18" charset="0"/>
              </a:rPr>
              <a:t>.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dirty="0" smtClean="0">
                <a:solidFill>
                  <a:srgbClr val="31381C"/>
                </a:solidFill>
                <a:latin typeface="Bookman Old Style" panose="02050604050505020204" pitchFamily="18" charset="0"/>
              </a:rPr>
              <a:t>на </a:t>
            </a:r>
            <a:r>
              <a:rPr lang="ru-RU" sz="1200" dirty="0">
                <a:solidFill>
                  <a:srgbClr val="31381C"/>
                </a:solidFill>
                <a:latin typeface="Bookman Old Style" panose="02050604050505020204" pitchFamily="18" charset="0"/>
              </a:rPr>
              <a:t>1 человека </a:t>
            </a:r>
            <a:endParaRPr lang="ru-RU" sz="12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67329" y="1515384"/>
            <a:ext cx="1879251"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172387,4</a:t>
            </a:r>
          </a:p>
          <a:p>
            <a:r>
              <a:rPr lang="ru-RU" sz="2000" b="1" dirty="0" smtClean="0">
                <a:solidFill>
                  <a:srgbClr val="31381C"/>
                </a:solidFill>
                <a:latin typeface="Bookman Old Style" panose="02050604050505020204" pitchFamily="18" charset="0"/>
              </a:rPr>
              <a:t>26,4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100" dirty="0"/>
          </a:p>
        </p:txBody>
      </p:sp>
      <p:sp>
        <p:nvSpPr>
          <p:cNvPr id="58" name="Прямоугольник 57"/>
          <p:cNvSpPr/>
          <p:nvPr/>
        </p:nvSpPr>
        <p:spPr>
          <a:xfrm>
            <a:off x="10120066" y="2780084"/>
            <a:ext cx="1815524" cy="1046440"/>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55323,3</a:t>
            </a:r>
          </a:p>
          <a:p>
            <a:pPr algn="r"/>
            <a:r>
              <a:rPr lang="ru-RU" sz="2000" b="1" dirty="0" smtClean="0">
                <a:solidFill>
                  <a:srgbClr val="31381C"/>
                </a:solidFill>
                <a:latin typeface="Bookman Old Style" panose="02050604050505020204" pitchFamily="18" charset="0"/>
              </a:rPr>
              <a:t>8,5</a:t>
            </a:r>
          </a:p>
          <a:p>
            <a:pPr algn="r"/>
            <a:r>
              <a:rPr lang="ru-RU" sz="1100" dirty="0" smtClean="0">
                <a:solidFill>
                  <a:srgbClr val="31381C"/>
                </a:solidFill>
                <a:latin typeface="Bookman Old Style" panose="02050604050505020204" pitchFamily="18" charset="0"/>
              </a:rPr>
              <a:t>тыс. руб</a:t>
            </a:r>
            <a:r>
              <a:rPr lang="ru-RU" sz="1100" dirty="0">
                <a:solidFill>
                  <a:srgbClr val="31381C"/>
                </a:solidFill>
                <a:latin typeface="Bookman Old Style" panose="02050604050505020204" pitchFamily="18" charset="0"/>
              </a:rPr>
              <a:t>. на 1 человека </a:t>
            </a:r>
            <a:endParaRPr lang="ru-RU" sz="1400" dirty="0"/>
          </a:p>
        </p:txBody>
      </p:sp>
      <p:sp>
        <p:nvSpPr>
          <p:cNvPr id="59" name="Прямоугольник 58"/>
          <p:cNvSpPr/>
          <p:nvPr/>
        </p:nvSpPr>
        <p:spPr>
          <a:xfrm>
            <a:off x="9763046" y="4134311"/>
            <a:ext cx="1544625" cy="877163"/>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37352,9</a:t>
            </a:r>
          </a:p>
          <a:p>
            <a:r>
              <a:rPr lang="ru-RU" sz="2000" b="1" dirty="0" smtClean="0">
                <a:solidFill>
                  <a:srgbClr val="31381C"/>
                </a:solidFill>
                <a:latin typeface="Bookman Old Style" panose="02050604050505020204" pitchFamily="18" charset="0"/>
              </a:rPr>
              <a:t>5,7     </a:t>
            </a:r>
            <a:r>
              <a:rPr lang="ru-RU" sz="1100" dirty="0">
                <a:solidFill>
                  <a:srgbClr val="31381C"/>
                </a:solidFill>
                <a:latin typeface="Bookman Old Style" panose="02050604050505020204" pitchFamily="18" charset="0"/>
              </a:rPr>
              <a:t>тыс</a:t>
            </a:r>
            <a:r>
              <a:rPr lang="ru-RU" sz="1100" dirty="0" smtClean="0">
                <a:solidFill>
                  <a:srgbClr val="31381C"/>
                </a:solidFill>
                <a:latin typeface="Bookman Old Style" panose="02050604050505020204" pitchFamily="18" charset="0"/>
              </a:rPr>
              <a:t>. руб</a:t>
            </a:r>
            <a:r>
              <a:rPr lang="ru-RU" sz="1100" dirty="0">
                <a:solidFill>
                  <a:srgbClr val="31381C"/>
                </a:solidFill>
                <a:latin typeface="Bookman Old Style" panose="02050604050505020204" pitchFamily="18" charset="0"/>
              </a:rPr>
              <a:t>. на 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1077218"/>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82549,9</a:t>
            </a:r>
          </a:p>
          <a:p>
            <a:r>
              <a:rPr lang="ru-RU" sz="2000" b="1" dirty="0" smtClean="0">
                <a:solidFill>
                  <a:srgbClr val="31381C"/>
                </a:solidFill>
                <a:latin typeface="Bookman Old Style" panose="02050604050505020204" pitchFamily="18" charset="0"/>
              </a:rPr>
              <a:t>12,6</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на 1 человека </a:t>
            </a:r>
            <a:endParaRPr lang="ru-RU" sz="12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11700837" y="6569223"/>
            <a:ext cx="464084" cy="365125"/>
          </a:xfrm>
        </p:spPr>
        <p:txBody>
          <a:bodyPr/>
          <a:lstStyle/>
          <a:p>
            <a:pPr marL="38100">
              <a:lnSpc>
                <a:spcPts val="1240"/>
              </a:lnSpc>
            </a:pPr>
            <a:fld id="{81D60167-4931-47E6-BA6A-407CBD079E47}" type="slidenum">
              <a:rPr lang="ru-RU" smtClean="0"/>
              <a:t>41</a:t>
            </a:fld>
            <a:endParaRPr lang="ru-RU" dirty="0"/>
          </a:p>
        </p:txBody>
      </p:sp>
    </p:spTree>
    <p:extLst>
      <p:ext uri="{BB962C8B-B14F-4D97-AF65-F5344CB8AC3E}">
        <p14:creationId xmlns:p14="http://schemas.microsoft.com/office/powerpoint/2010/main" val="21210710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42</a:t>
            </a:fld>
            <a:endParaRPr lang="ru-RU" dirty="0"/>
          </a:p>
        </p:txBody>
      </p:sp>
      <p:pic>
        <p:nvPicPr>
          <p:cNvPr id="4" name="Рисунок 3"/>
          <p:cNvPicPr>
            <a:picLocks noChangeAspect="1"/>
          </p:cNvPicPr>
          <p:nvPr/>
        </p:nvPicPr>
        <p:blipFill>
          <a:blip r:embed="rId3"/>
          <a:stretch>
            <a:fillRect/>
          </a:stretch>
        </p:blipFill>
        <p:spPr>
          <a:xfrm>
            <a:off x="361951" y="1121567"/>
            <a:ext cx="10829924" cy="5155407"/>
          </a:xfrm>
          <a:prstGeom prst="rect">
            <a:avLst/>
          </a:prstGeom>
        </p:spPr>
      </p:pic>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1152531149"/>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43</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17"/>
          <p:cNvGrpSpPr/>
          <p:nvPr/>
        </p:nvGrpSpPr>
        <p:grpSpPr>
          <a:xfrm>
            <a:off x="10904434" y="5708590"/>
            <a:ext cx="1294179" cy="1155933"/>
            <a:chOff x="10596508" y="5298614"/>
            <a:chExt cx="1602105" cy="1565910"/>
          </a:xfrm>
        </p:grpSpPr>
        <p:sp>
          <p:nvSpPr>
            <p:cNvPr id="9"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0"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6663" y="5048224"/>
            <a:ext cx="1931349" cy="1722816"/>
          </a:xfrm>
          <a:prstGeom prst="rect">
            <a:avLst/>
          </a:prstGeom>
        </p:spPr>
      </p:pic>
      <p:sp>
        <p:nvSpPr>
          <p:cNvPr id="7" name="object 2"/>
          <p:cNvSpPr/>
          <p:nvPr/>
        </p:nvSpPr>
        <p:spPr>
          <a:xfrm>
            <a:off x="-30734" y="0"/>
            <a:ext cx="12222733" cy="461473"/>
          </a:xfrm>
          <a:prstGeom prst="rect">
            <a:avLst/>
          </a:prstGeom>
          <a:blipFill>
            <a:blip r:embed="rId3" cstate="print"/>
            <a:stretch>
              <a:fillRect/>
            </a:stretch>
          </a:blipFill>
        </p:spPr>
        <p:txBody>
          <a:bodyPr wrap="square" lIns="0" tIns="0" rIns="0" bIns="0" rtlCol="0"/>
          <a:lstStyle/>
          <a:p>
            <a:endParaRPr lang="ru-RU" sz="2800" b="1" dirty="0"/>
          </a:p>
        </p:txBody>
      </p:sp>
      <p:sp>
        <p:nvSpPr>
          <p:cNvPr id="6" name="Прямоугольник 5"/>
          <p:cNvSpPr/>
          <p:nvPr/>
        </p:nvSpPr>
        <p:spPr>
          <a:xfrm>
            <a:off x="-30734" y="10191"/>
            <a:ext cx="9271064" cy="369332"/>
          </a:xfrm>
          <a:prstGeom prst="rect">
            <a:avLst/>
          </a:prstGeom>
        </p:spPr>
        <p:txBody>
          <a:bodyPr wrap="none">
            <a:spAutoFit/>
          </a:bodyPr>
          <a:lstStyle/>
          <a:p>
            <a:r>
              <a:rPr lang="ru-RU" b="1" i="1" spc="-5" dirty="0"/>
              <a:t>Плановые показатели </a:t>
            </a:r>
            <a:r>
              <a:rPr lang="ru-RU" b="1" i="1" dirty="0"/>
              <a:t>расходов </a:t>
            </a:r>
            <a:r>
              <a:rPr lang="ru-RU" b="1" i="1" spc="-5" dirty="0" smtClean="0"/>
              <a:t>бюджета </a:t>
            </a:r>
            <a:r>
              <a:rPr lang="ru-RU" b="1" i="1" dirty="0"/>
              <a:t>МО «Угранский район» Смоленской области</a:t>
            </a:r>
            <a:r>
              <a:rPr lang="ru-RU" spc="-5" dirty="0" smtClean="0"/>
              <a:t>  </a:t>
            </a:r>
            <a:endParaRPr lang="ru-RU" dirty="0"/>
          </a:p>
        </p:txBody>
      </p:sp>
      <p:sp>
        <p:nvSpPr>
          <p:cNvPr id="11" name="Номер слайда 3"/>
          <p:cNvSpPr>
            <a:spLocks noGrp="1"/>
          </p:cNvSpPr>
          <p:nvPr>
            <p:ph type="sldNum" sz="quarter" idx="4294967295"/>
          </p:nvPr>
        </p:nvSpPr>
        <p:spPr>
          <a:xfrm>
            <a:off x="11721268" y="6473958"/>
            <a:ext cx="470731" cy="365125"/>
          </a:xfrm>
          <a:prstGeom prst="rect">
            <a:avLst/>
          </a:prstGeom>
        </p:spPr>
        <p:txBody>
          <a:bodyPr/>
          <a:lstStyle/>
          <a:p>
            <a:r>
              <a:rPr lang="ru-RU" sz="1400" dirty="0" smtClean="0"/>
              <a:t>42</a:t>
            </a:r>
            <a:endParaRPr lang="ru-RU" sz="1400" dirty="0"/>
          </a:p>
        </p:txBody>
      </p:sp>
      <p:pic>
        <p:nvPicPr>
          <p:cNvPr id="4" name="Рисунок 3"/>
          <p:cNvPicPr>
            <a:picLocks noChangeAspect="1"/>
          </p:cNvPicPr>
          <p:nvPr/>
        </p:nvPicPr>
        <p:blipFill>
          <a:blip r:embed="rId4"/>
          <a:stretch>
            <a:fillRect/>
          </a:stretch>
        </p:blipFill>
        <p:spPr>
          <a:xfrm>
            <a:off x="0" y="471664"/>
            <a:ext cx="12192000" cy="5565493"/>
          </a:xfrm>
          <a:prstGeom prst="rect">
            <a:avLst/>
          </a:prstGeom>
        </p:spPr>
      </p:pic>
    </p:spTree>
    <p:extLst>
      <p:ext uri="{BB962C8B-B14F-4D97-AF65-F5344CB8AC3E}">
        <p14:creationId xmlns:p14="http://schemas.microsoft.com/office/powerpoint/2010/main" val="2363976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0"/>
            <a:ext cx="12222733" cy="461473"/>
          </a:xfrm>
          <a:prstGeom prst="rect">
            <a:avLst/>
          </a:prstGeom>
          <a:blipFill>
            <a:blip r:embed="rId2" cstate="print"/>
            <a:stretch>
              <a:fillRect/>
            </a:stretch>
          </a:blipFill>
        </p:spPr>
        <p:txBody>
          <a:bodyPr wrap="square" lIns="0" tIns="0" rIns="0" bIns="0" rtlCol="0"/>
          <a:lstStyle/>
          <a:p>
            <a:r>
              <a:rPr lang="ru-RU" b="1" i="1" spc="-5" dirty="0"/>
              <a:t>Плановые показатели </a:t>
            </a:r>
            <a:r>
              <a:rPr lang="ru-RU" b="1" i="1" dirty="0"/>
              <a:t>расходов </a:t>
            </a:r>
            <a:r>
              <a:rPr lang="ru-RU" b="1" i="1" spc="-5" dirty="0"/>
              <a:t>бюджета </a:t>
            </a:r>
            <a:r>
              <a:rPr lang="ru-RU" b="1" i="1" dirty="0"/>
              <a:t>МО «Угранский район» Смоленской области</a:t>
            </a:r>
            <a:r>
              <a:rPr lang="ru-RU" spc="-5" dirty="0"/>
              <a:t>  </a:t>
            </a:r>
            <a:endParaRPr lang="ru-RU" dirty="0"/>
          </a:p>
        </p:txBody>
      </p:sp>
      <p:sp>
        <p:nvSpPr>
          <p:cNvPr id="4" name="Номер слайда 3"/>
          <p:cNvSpPr>
            <a:spLocks noGrp="1"/>
          </p:cNvSpPr>
          <p:nvPr>
            <p:ph type="sldNum" sz="quarter" idx="4294967295"/>
          </p:nvPr>
        </p:nvSpPr>
        <p:spPr>
          <a:xfrm>
            <a:off x="11836637" y="6646749"/>
            <a:ext cx="386096" cy="166124"/>
          </a:xfrm>
          <a:prstGeom prst="rect">
            <a:avLst/>
          </a:prstGeom>
        </p:spPr>
        <p:txBody>
          <a:bodyPr/>
          <a:lstStyle/>
          <a:p>
            <a:r>
              <a:rPr lang="ru-RU" sz="1200" dirty="0" smtClean="0"/>
              <a:t>43</a:t>
            </a:r>
            <a:endParaRPr lang="ru-RU" sz="1200" dirty="0"/>
          </a:p>
        </p:txBody>
      </p:sp>
      <p:pic>
        <p:nvPicPr>
          <p:cNvPr id="2" name="Рисунок 1"/>
          <p:cNvPicPr>
            <a:picLocks noChangeAspect="1"/>
          </p:cNvPicPr>
          <p:nvPr/>
        </p:nvPicPr>
        <p:blipFill>
          <a:blip r:embed="rId3"/>
          <a:stretch>
            <a:fillRect/>
          </a:stretch>
        </p:blipFill>
        <p:spPr>
          <a:xfrm>
            <a:off x="0" y="813299"/>
            <a:ext cx="12192000" cy="5231401"/>
          </a:xfrm>
          <a:prstGeom prst="rect">
            <a:avLst/>
          </a:prstGeom>
        </p:spPr>
      </p:pic>
    </p:spTree>
    <p:extLst>
      <p:ext uri="{BB962C8B-B14F-4D97-AF65-F5344CB8AC3E}">
        <p14:creationId xmlns:p14="http://schemas.microsoft.com/office/powerpoint/2010/main" val="9979894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2" name="Заголовок 1"/>
          <p:cNvSpPr>
            <a:spLocks noGrp="1"/>
          </p:cNvSpPr>
          <p:nvPr>
            <p:ph type="title"/>
          </p:nvPr>
        </p:nvSpPr>
        <p:spPr>
          <a:xfrm>
            <a:off x="0" y="0"/>
            <a:ext cx="10515600" cy="700755"/>
          </a:xfrm>
        </p:spPr>
        <p:txBody>
          <a:bodyPr>
            <a:normAutofit/>
          </a:bodyPr>
          <a:lstStyle/>
          <a:p>
            <a:r>
              <a:rPr lang="ru-RU" sz="2800" b="1" dirty="0">
                <a:latin typeface="+mn-lt"/>
              </a:rPr>
              <a:t>С</a:t>
            </a:r>
            <a:r>
              <a:rPr lang="ru-RU" sz="2800" b="1" dirty="0" smtClean="0">
                <a:latin typeface="+mn-lt"/>
              </a:rPr>
              <a:t>труктура муниципального долга</a:t>
            </a:r>
            <a:endParaRPr lang="ru-RU" sz="2800" b="1" dirty="0">
              <a:latin typeface="+mn-lt"/>
            </a:endParaRPr>
          </a:p>
        </p:txBody>
      </p:sp>
      <p:sp>
        <p:nvSpPr>
          <p:cNvPr id="4" name="Номер слайда 3"/>
          <p:cNvSpPr>
            <a:spLocks noGrp="1"/>
          </p:cNvSpPr>
          <p:nvPr>
            <p:ph type="sldNum" sz="quarter" idx="12"/>
          </p:nvPr>
        </p:nvSpPr>
        <p:spPr>
          <a:xfrm>
            <a:off x="11721268" y="6473958"/>
            <a:ext cx="470731" cy="365125"/>
          </a:xfrm>
        </p:spPr>
        <p:txBody>
          <a:bodyPr/>
          <a:lstStyle/>
          <a:p>
            <a:fld id="{2E383454-522E-4943-91B6-023101BA01B5}" type="slidenum">
              <a:rPr lang="ru-RU" smtClean="0"/>
              <a:t>46</a:t>
            </a:fld>
            <a:endParaRPr lang="ru-RU" dirty="0"/>
          </a:p>
        </p:txBody>
      </p:sp>
      <p:graphicFrame>
        <p:nvGraphicFramePr>
          <p:cNvPr id="6" name="Диаграмма 5"/>
          <p:cNvGraphicFramePr/>
          <p:nvPr>
            <p:extLst>
              <p:ext uri="{D42A27DB-BD31-4B8C-83A1-F6EECF244321}">
                <p14:modId xmlns:p14="http://schemas.microsoft.com/office/powerpoint/2010/main" val="1766121760"/>
              </p:ext>
            </p:extLst>
          </p:nvPr>
        </p:nvGraphicFramePr>
        <p:xfrm>
          <a:off x="173912" y="2179177"/>
          <a:ext cx="5144510" cy="4542297"/>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772818" y="4450326"/>
            <a:ext cx="3465480" cy="2388757"/>
          </a:xfrm>
          <a:prstGeom prst="rect">
            <a:avLst/>
          </a:prstGeom>
        </p:spPr>
      </p:pic>
      <p:sp>
        <p:nvSpPr>
          <p:cNvPr id="7" name="Прямоугольник 6"/>
          <p:cNvSpPr/>
          <p:nvPr/>
        </p:nvSpPr>
        <p:spPr>
          <a:xfrm>
            <a:off x="0" y="706185"/>
            <a:ext cx="12192001"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9" name="Прямоугольник 8"/>
          <p:cNvSpPr/>
          <p:nvPr/>
        </p:nvSpPr>
        <p:spPr>
          <a:xfrm>
            <a:off x="4828374" y="2427849"/>
            <a:ext cx="7204105" cy="2039020"/>
          </a:xfrm>
          <a:prstGeom prst="rect">
            <a:avLst/>
          </a:prstGeom>
        </p:spPr>
        <p:txBody>
          <a:bodyPr wrap="square">
            <a:spAutoFit/>
          </a:bodyPr>
          <a:lstStyle/>
          <a:p>
            <a:pPr marL="171450" indent="-171450" algn="just">
              <a:lnSpc>
                <a:spcPct val="115000"/>
              </a:lnSpc>
              <a:spcAft>
                <a:spcPts val="0"/>
              </a:spcAft>
              <a:buFont typeface="Wingdings" panose="05000000000000000000" pitchFamily="2" charset="2"/>
              <a:buChar char="ü"/>
            </a:pP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В целях недопущения образования муниципального долга обеспечено эффективное и целевое использование бюджетных средств, обеспечено погашение текущих долговых обязательств за счет собственных доходов, не используются заемные средства, проводятся мероприятия по недопущению увеличения расходных обязательств, необеспеченных финансовыми источниками. </a:t>
            </a:r>
            <a:endPar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endPar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endParaRPr>
          </a:p>
          <a:p>
            <a:pPr marL="171450" indent="-171450" algn="just">
              <a:lnSpc>
                <a:spcPct val="115000"/>
              </a:lnSpc>
              <a:spcAft>
                <a:spcPts val="0"/>
              </a:spcAft>
              <a:buFont typeface="Wingdings" panose="05000000000000000000" pitchFamily="2" charset="2"/>
              <a:buChar char="ü"/>
            </a:pP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По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итогам 2023 года у муниципального образования нет муниципального долга, нет заимствований, непогашенных долговых обязательств и процентов по ним, не привлекались кредитные средства для покрытия дефицита бюджета и кассового разрыва. Администрацией оцениваются реальные возможности местного бюджета и не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принимаются</a:t>
            </a:r>
            <a:r>
              <a:rPr lang="en-US"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 </a:t>
            </a:r>
            <a:r>
              <a:rPr lang="ru-RU" sz="1100" i="1" dirty="0" smtClean="0">
                <a:solidFill>
                  <a:srgbClr val="1A1A1A"/>
                </a:solidFill>
                <a:latin typeface="Arial" panose="020B0604020202020204" pitchFamily="34" charset="0"/>
                <a:ea typeface="Times New Roman" panose="02020603050405020304" pitchFamily="18" charset="0"/>
                <a:cs typeface="Arial" panose="020B0604020202020204" pitchFamily="34" charset="0"/>
              </a:rPr>
              <a:t>расходные </a:t>
            </a:r>
            <a:r>
              <a:rPr lang="ru-RU" sz="1100" i="1" dirty="0">
                <a:solidFill>
                  <a:srgbClr val="1A1A1A"/>
                </a:solidFill>
                <a:latin typeface="Arial" panose="020B0604020202020204" pitchFamily="34" charset="0"/>
                <a:ea typeface="Times New Roman" panose="02020603050405020304" pitchFamily="18" charset="0"/>
                <a:cs typeface="Arial" panose="020B0604020202020204" pitchFamily="34" charset="0"/>
              </a:rPr>
              <a:t>обязательства, не обеспеченные доходными источниками.</a:t>
            </a:r>
            <a:endParaRPr lang="ru-RU" sz="1050" i="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2525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47</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1305,0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57100,7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48</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19</a:t>
            </a:r>
            <a:r>
              <a:rPr lang="en-US" b="1" dirty="0" smtClean="0">
                <a:solidFill>
                  <a:srgbClr val="FFFFFF"/>
                </a:solidFill>
                <a:latin typeface="Times New Roman" panose="02020603050405020304" pitchFamily="18" charset="0"/>
              </a:rPr>
              <a:t>7563,5</a:t>
            </a:r>
            <a:r>
              <a:rPr lang="ru-RU" b="1" dirty="0" smtClean="0">
                <a:solidFill>
                  <a:srgbClr val="FFFFFF"/>
                </a:solidFill>
                <a:latin typeface="Times New Roman" panose="02020603050405020304" pitchFamily="18" charset="0"/>
              </a:rPr>
              <a:t>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49</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2225" y="266744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2648310" y="640746"/>
            <a:ext cx="6705599"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smtClean="0">
                <a:latin typeface="Cambria" panose="02040503050406030204" pitchFamily="18" charset="0"/>
                <a:ea typeface="Cambria" panose="02040503050406030204" pitchFamily="18" charset="0"/>
                <a:cs typeface="Cambria" panose="02040503050406030204" pitchFamily="18" charset="0"/>
              </a:rPr>
              <a:t>)</a:t>
            </a: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dirty="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dirty="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b="1">
              <a:ln w="22225">
                <a:solidFill>
                  <a:schemeClr val="accent2"/>
                </a:solidFill>
                <a:prstDash val="solid"/>
              </a:ln>
              <a:solidFill>
                <a:schemeClr val="accent2">
                  <a:lumMod val="40000"/>
                  <a:lumOff val="60000"/>
                </a:schemeClr>
              </a:solidFill>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solidFill>
                  <a:schemeClr val="tx1"/>
                </a:solidFill>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p:spPr>
          <p:style>
            <a:lnRef idx="2">
              <a:schemeClr val="dk1">
                <a:shade val="50000"/>
              </a:schemeClr>
            </a:lnRef>
            <a:fillRef idx="1">
              <a:schemeClr val="dk1"/>
            </a:fillRef>
            <a:effectRef idx="0">
              <a:schemeClr val="dk1"/>
            </a:effectRef>
            <a:fontRef idx="minor">
              <a:schemeClr val="lt1"/>
            </a:fontRef>
          </p:style>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
        <p:nvSpPr>
          <p:cNvPr id="21" name="Прямоугольник 20"/>
          <p:cNvSpPr/>
          <p:nvPr/>
        </p:nvSpPr>
        <p:spPr>
          <a:xfrm>
            <a:off x="979329" y="6321689"/>
            <a:ext cx="10230928" cy="369332"/>
          </a:xfrm>
          <a:prstGeom prst="rect">
            <a:avLst/>
          </a:prstGeom>
        </p:spPr>
        <p:txBody>
          <a:bodyPr wrap="square">
            <a:spAutoFit/>
          </a:bodyPr>
          <a:lstStyle/>
          <a:p>
            <a:r>
              <a:rPr lang="ru-RU" b="1" dirty="0">
                <a:solidFill>
                  <a:srgbClr val="000000"/>
                </a:solidFill>
                <a:effectLst>
                  <a:outerShdw blurRad="38100" dist="38100" dir="2700000" algn="tl">
                    <a:srgbClr val="000000">
                      <a:alpha val="43137"/>
                    </a:srgbClr>
                  </a:outerShdw>
                </a:effectLst>
              </a:rPr>
              <a:t>Открытость бюджета </a:t>
            </a:r>
            <a:r>
              <a:rPr lang="ru-RU" dirty="0">
                <a:solidFill>
                  <a:srgbClr val="000000"/>
                </a:solidFill>
              </a:rPr>
              <a:t>–важнейший фактор успешного стратегического развития </a:t>
            </a:r>
            <a:r>
              <a:rPr lang="ru-RU" dirty="0" smtClean="0">
                <a:solidFill>
                  <a:srgbClr val="000000"/>
                </a:solidFill>
              </a:rPr>
              <a:t>Угранского </a:t>
            </a:r>
            <a:r>
              <a:rPr lang="ru-RU" dirty="0">
                <a:solidFill>
                  <a:srgbClr val="000000"/>
                </a:solidFill>
              </a:rPr>
              <a:t>района. </a:t>
            </a:r>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50</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14</a:t>
            </a:r>
            <a:r>
              <a:rPr lang="en-US" b="1" dirty="0" smtClean="0">
                <a:solidFill>
                  <a:schemeClr val="bg1"/>
                </a:solidFill>
              </a:rPr>
              <a:t>3027,3</a:t>
            </a:r>
            <a:r>
              <a:rPr lang="ru-RU" b="1" dirty="0" smtClean="0">
                <a:solidFill>
                  <a:schemeClr val="bg1"/>
                </a:solidFill>
              </a:rPr>
              <a:t>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51</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13878,9</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en-US" b="1" dirty="0" smtClean="0">
                <a:solidFill>
                  <a:schemeClr val="bg1"/>
                </a:solidFill>
              </a:rPr>
              <a:t>36936,0</a:t>
            </a:r>
            <a:r>
              <a:rPr lang="ru-RU" b="1" dirty="0" smtClean="0">
                <a:solidFill>
                  <a:schemeClr val="bg1"/>
                </a:solidFill>
              </a:rPr>
              <a:t>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27616,6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a:t>
            </a:r>
            <a:r>
              <a:rPr lang="en-US" sz="1600" b="1" spc="-5" dirty="0" smtClean="0">
                <a:solidFill>
                  <a:srgbClr val="FFFFFF"/>
                </a:solidFill>
                <a:cs typeface="Calibri"/>
              </a:rPr>
              <a:t>7484,4</a:t>
            </a:r>
            <a:r>
              <a:rPr lang="ru-RU" sz="1600" b="1" spc="-5"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464,1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966,3</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54</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a:t>
            </a:r>
            <a:r>
              <a:rPr lang="en-US" b="1" dirty="0" smtClean="0">
                <a:solidFill>
                  <a:schemeClr val="bg1"/>
                </a:solidFill>
                <a:latin typeface="Times New Roman" pitchFamily="18" charset="0"/>
                <a:cs typeface="Times New Roman" pitchFamily="18" charset="0"/>
              </a:rPr>
              <a:t>649,2</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57</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58</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546135,1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16125,6</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530009,5</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2659667703"/>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59</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60</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 двумя скругленными противолежащими углами 8"/>
          <p:cNvSpPr/>
          <p:nvPr/>
        </p:nvSpPr>
        <p:spPr>
          <a:xfrm>
            <a:off x="566872" y="4001588"/>
            <a:ext cx="5639760" cy="219919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400" i="1" dirty="0" smtClean="0">
              <a:latin typeface="Times New Roman" panose="02020603050405020304" pitchFamily="18" charset="0"/>
              <a:cs typeface="Times New Roman" panose="02020603050405020304" pitchFamily="18" charset="0"/>
            </a:endParaRPr>
          </a:p>
          <a:p>
            <a:pPr algn="ctr"/>
            <a:endParaRPr lang="ru-RU" sz="1400" i="1" dirty="0">
              <a:latin typeface="Times New Roman" panose="02020603050405020304" pitchFamily="18" charset="0"/>
              <a:cs typeface="Times New Roman" panose="02020603050405020304" pitchFamily="18" charset="0"/>
            </a:endParaRPr>
          </a:p>
          <a:p>
            <a:pPr algn="ctr"/>
            <a:endParaRPr lang="ru-RU" sz="100" i="1" dirty="0" smtClean="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163,3 </a:t>
            </a:r>
            <a:r>
              <a:rPr lang="ru-RU" sz="1400" i="1" dirty="0">
                <a:latin typeface="Times New Roman" panose="02020603050405020304" pitchFamily="18" charset="0"/>
                <a:cs typeface="Times New Roman" panose="02020603050405020304" pitchFamily="18" charset="0"/>
              </a:rPr>
              <a:t>тыс. руб., из них средства федерального и областного бюджетов – </a:t>
            </a:r>
            <a:r>
              <a:rPr lang="ru-RU" sz="1400" i="1" dirty="0" smtClean="0">
                <a:latin typeface="Times New Roman" panose="02020603050405020304" pitchFamily="18" charset="0"/>
                <a:cs typeface="Times New Roman" panose="02020603050405020304" pitchFamily="18" charset="0"/>
              </a:rPr>
              <a:t>158,2 </a:t>
            </a:r>
            <a:r>
              <a:rPr lang="ru-RU" sz="1400" i="1" dirty="0">
                <a:latin typeface="Times New Roman" panose="02020603050405020304" pitchFamily="18" charset="0"/>
                <a:cs typeface="Times New Roman" panose="02020603050405020304" pitchFamily="18" charset="0"/>
              </a:rPr>
              <a:t>тыс. руб.</a:t>
            </a:r>
          </a:p>
        </p:txBody>
      </p:sp>
      <p:pic>
        <p:nvPicPr>
          <p:cNvPr id="13" name="Picture 4" descr="https://sun9-68.userapi.com/impg/cFzq_6_lCivKNmikSljUslyTp_SgZaUVPsz5yw/Om47Yz7jvTQ.jpg?size=723x771&amp;quality=96&amp;sign=7be3115a1ba81a7c06e0c8c0e4644068&amp;type=album"/>
          <p:cNvPicPr>
            <a:picLocks noChangeAspect="1" noChangeArrowheads="1"/>
          </p:cNvPicPr>
          <p:nvPr/>
        </p:nvPicPr>
        <p:blipFill>
          <a:blip r:embed="rId2" cstate="print"/>
          <a:srcRect/>
          <a:stretch>
            <a:fillRect/>
          </a:stretch>
        </p:blipFill>
        <p:spPr bwMode="auto">
          <a:xfrm>
            <a:off x="4145158" y="668973"/>
            <a:ext cx="2635250" cy="2962990"/>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6910699" y="739110"/>
            <a:ext cx="5341122" cy="225999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1600" i="1" dirty="0" smtClean="0"/>
          </a:p>
          <a:p>
            <a:pPr algn="ctr"/>
            <a:endParaRPr lang="ru-RU" sz="200" i="1" dirty="0"/>
          </a:p>
          <a:p>
            <a:pPr algn="ctr"/>
            <a:r>
              <a:rPr lang="ru-RU" sz="1600" i="1" dirty="0" smtClean="0"/>
              <a:t>В </a:t>
            </a:r>
            <a:r>
              <a:rPr lang="ru-RU" sz="1600" i="1" dirty="0"/>
              <a:t>рамках данного национального проекта финансируются расходы на </a:t>
            </a:r>
            <a:r>
              <a:rPr lang="ru-RU" sz="1600" i="1" dirty="0" smtClean="0"/>
              <a:t>создание центра </a:t>
            </a:r>
            <a:r>
              <a:rPr lang="ru-RU" sz="1600" i="1" dirty="0" smtClean="0">
                <a:solidFill>
                  <a:schemeClr val="tx1"/>
                </a:solidFill>
              </a:rPr>
              <a:t>«</a:t>
            </a:r>
            <a:r>
              <a:rPr lang="ru-RU" sz="1600" i="1" dirty="0">
                <a:solidFill>
                  <a:schemeClr val="tx1"/>
                </a:solidFill>
              </a:rPr>
              <a:t>Точка роста» естественно-научной и технологической направленности </a:t>
            </a:r>
            <a:r>
              <a:rPr lang="ru-RU" sz="1600" i="1" dirty="0" smtClean="0">
                <a:solidFill>
                  <a:schemeClr val="tx1"/>
                </a:solidFill>
              </a:rPr>
              <a:t>в </a:t>
            </a:r>
            <a:r>
              <a:rPr lang="ru-RU" sz="1600" i="1" dirty="0">
                <a:solidFill>
                  <a:schemeClr val="tx1"/>
                </a:solidFill>
              </a:rPr>
              <a:t>МБОУ «</a:t>
            </a:r>
            <a:r>
              <a:rPr lang="ru-RU" sz="1600" i="1" dirty="0" err="1">
                <a:solidFill>
                  <a:schemeClr val="tx1"/>
                </a:solidFill>
              </a:rPr>
              <a:t>Всходская</a:t>
            </a:r>
            <a:r>
              <a:rPr lang="ru-RU" sz="1600" i="1" dirty="0">
                <a:solidFill>
                  <a:schemeClr val="tx1"/>
                </a:solidFill>
              </a:rPr>
              <a:t> </a:t>
            </a:r>
            <a:r>
              <a:rPr lang="ru-RU" sz="1600" i="1" dirty="0" smtClean="0">
                <a:solidFill>
                  <a:schemeClr val="tx1"/>
                </a:solidFill>
              </a:rPr>
              <a:t>СШ» </a:t>
            </a:r>
          </a:p>
          <a:p>
            <a:pPr algn="ctr"/>
            <a:endParaRPr lang="ru-RU" sz="1000" i="1" dirty="0" smtClean="0">
              <a:solidFill>
                <a:schemeClr val="tx1"/>
              </a:solidFill>
            </a:endParaRPr>
          </a:p>
          <a:p>
            <a:pPr algn="ctr"/>
            <a:r>
              <a:rPr lang="ru-RU" sz="1400" i="1" dirty="0" smtClean="0">
                <a:latin typeface="Times New Roman" panose="02020603050405020304" pitchFamily="18" charset="0"/>
                <a:cs typeface="Times New Roman" panose="02020603050405020304" pitchFamily="18" charset="0"/>
              </a:rPr>
              <a:t>Стоимость </a:t>
            </a:r>
            <a:r>
              <a:rPr lang="ru-RU" sz="1400" i="1" dirty="0">
                <a:latin typeface="Times New Roman" panose="02020603050405020304" pitchFamily="18" charset="0"/>
                <a:cs typeface="Times New Roman" panose="02020603050405020304" pitchFamily="18" charset="0"/>
              </a:rPr>
              <a:t>проекта составила </a:t>
            </a:r>
            <a:r>
              <a:rPr lang="ru-RU" sz="1400" i="1" dirty="0" smtClean="0">
                <a:latin typeface="Times New Roman" panose="02020603050405020304" pitchFamily="18" charset="0"/>
                <a:cs typeface="Times New Roman" panose="02020603050405020304" pitchFamily="18" charset="0"/>
              </a:rPr>
              <a:t>1878,5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-1822,1 </a:t>
            </a:r>
            <a:r>
              <a:rPr lang="ru-RU" sz="1400" i="1" dirty="0">
                <a:latin typeface="Times New Roman" panose="02020603050405020304" pitchFamily="18" charset="0"/>
                <a:cs typeface="Times New Roman" panose="02020603050405020304" pitchFamily="18" charset="0"/>
              </a:rPr>
              <a:t>тыс. руб.</a:t>
            </a:r>
          </a:p>
          <a:p>
            <a:pPr algn="ctr"/>
            <a:r>
              <a:rPr lang="ru-RU" sz="1400" i="1" dirty="0" smtClean="0">
                <a:latin typeface="Times New Roman" panose="02020603050405020304" pitchFamily="18" charset="0"/>
                <a:cs typeface="Times New Roman" panose="02020603050405020304" pitchFamily="18" charset="0"/>
              </a:rPr>
              <a:t>и </a:t>
            </a:r>
            <a:r>
              <a:rPr lang="ru-RU" sz="1400" i="1" dirty="0">
                <a:latin typeface="Times New Roman" panose="02020603050405020304" pitchFamily="18" charset="0"/>
                <a:cs typeface="Times New Roman" panose="02020603050405020304" pitchFamily="18" charset="0"/>
              </a:rPr>
              <a:t>областного бюджетов – </a:t>
            </a:r>
            <a:r>
              <a:rPr lang="ru-RU" sz="1400" i="1" dirty="0" smtClean="0">
                <a:latin typeface="Times New Roman" panose="02020603050405020304" pitchFamily="18" charset="0"/>
                <a:cs typeface="Times New Roman" panose="02020603050405020304" pitchFamily="18" charset="0"/>
              </a:rPr>
              <a:t>56,4 </a:t>
            </a:r>
            <a:r>
              <a:rPr lang="ru-RU" sz="1400" i="1" dirty="0">
                <a:latin typeface="Times New Roman" panose="02020603050405020304" pitchFamily="18" charset="0"/>
                <a:cs typeface="Times New Roman" panose="02020603050405020304" pitchFamily="18" charset="0"/>
              </a:rPr>
              <a:t>тыс. руб.</a:t>
            </a:r>
          </a:p>
          <a:p>
            <a:endParaRPr lang="ru-RU" sz="1400" i="1" dirty="0">
              <a:solidFill>
                <a:schemeClr val="tx1"/>
              </a:solidFill>
            </a:endParaRPr>
          </a:p>
        </p:txBody>
      </p:sp>
      <p:sp>
        <p:nvSpPr>
          <p:cNvPr id="3"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0733" y="-32084"/>
            <a:ext cx="11528826" cy="400110"/>
          </a:xfrm>
          <a:prstGeom prst="rect">
            <a:avLst/>
          </a:prstGeom>
        </p:spPr>
        <p:txBody>
          <a:bodyPr wrap="square">
            <a:spAutoFit/>
          </a:bodyPr>
          <a:lstStyle/>
          <a:p>
            <a:pPr lvl="0" defTabSz="457200" fontAlgn="base">
              <a:spcBef>
                <a:spcPct val="0"/>
              </a:spcBef>
              <a:spcAft>
                <a:spcPct val="0"/>
              </a:spcAft>
            </a:pPr>
            <a:r>
              <a:rPr lang="ru-RU" sz="2000"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Национальный проект «Современная школа»</a:t>
            </a:r>
          </a:p>
        </p:txBody>
      </p:sp>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61</a:t>
            </a:fld>
            <a:endParaRPr lang="ru-RU"/>
          </a:p>
        </p:txBody>
      </p:sp>
      <p:pic>
        <p:nvPicPr>
          <p:cNvPr id="14" name="Picture 2" descr="https://sun9-37.userapi.com/impg/Ke9rAPnxRCwA3kQlrE_4dXQ8s1yLp6GF_MzSVQ/lvgJ_C5rseE.jpg?size=955x772&amp;quality=96&amp;sign=1840f52553313e9c825d3d69d4f4467d&amp;type=album"/>
          <p:cNvPicPr>
            <a:picLocks noChangeAspect="1" noChangeArrowheads="1"/>
          </p:cNvPicPr>
          <p:nvPr/>
        </p:nvPicPr>
        <p:blipFill>
          <a:blip r:embed="rId4" cstate="print"/>
          <a:srcRect/>
          <a:stretch>
            <a:fillRect/>
          </a:stretch>
        </p:blipFill>
        <p:spPr bwMode="auto">
          <a:xfrm>
            <a:off x="897199" y="2906689"/>
            <a:ext cx="3456369" cy="1270566"/>
          </a:xfrm>
          <a:prstGeom prst="rect">
            <a:avLst/>
          </a:prstGeom>
          <a:ln>
            <a:noFill/>
          </a:ln>
          <a:effectLst>
            <a:softEdge rad="112500"/>
          </a:effectLst>
        </p:spPr>
      </p:pic>
      <p:sp>
        <p:nvSpPr>
          <p:cNvPr id="5" name="Прямоугольник 4"/>
          <p:cNvSpPr/>
          <p:nvPr/>
        </p:nvSpPr>
        <p:spPr>
          <a:xfrm>
            <a:off x="1176838" y="4194971"/>
            <a:ext cx="4536139" cy="1077218"/>
          </a:xfrm>
          <a:prstGeom prst="rect">
            <a:avLst/>
          </a:prstGeom>
        </p:spPr>
        <p:txBody>
          <a:bodyPr wrap="square">
            <a:spAutoFit/>
          </a:bodyPr>
          <a:lstStyle/>
          <a:p>
            <a:pPr algn="ctr"/>
            <a:r>
              <a:rPr lang="ru-RU" sz="1600" i="1" dirty="0" smtClean="0"/>
              <a:t>В рамках данного национального проекта финансируются расходы на обеспечение центров « Точка роста» В МБОУ «</a:t>
            </a:r>
            <a:r>
              <a:rPr lang="ru-RU" sz="1600" i="1" dirty="0" err="1" smtClean="0"/>
              <a:t>Угранская</a:t>
            </a:r>
            <a:r>
              <a:rPr lang="ru-RU" sz="1600" i="1" dirty="0" smtClean="0"/>
              <a:t> СШ» и МБОУ «Знаменская средняя школа»</a:t>
            </a:r>
            <a:endParaRPr lang="ru-RU" sz="1600" i="1" dirty="0"/>
          </a:p>
        </p:txBody>
      </p:sp>
      <p:pic>
        <p:nvPicPr>
          <p:cNvPr id="11" name="Рисунок 10"/>
          <p:cNvPicPr>
            <a:picLocks noChangeAspect="1"/>
          </p:cNvPicPr>
          <p:nvPr/>
        </p:nvPicPr>
        <p:blipFill>
          <a:blip r:embed="rId5"/>
          <a:stretch>
            <a:fillRect/>
          </a:stretch>
        </p:blipFill>
        <p:spPr>
          <a:xfrm>
            <a:off x="65145" y="964278"/>
            <a:ext cx="4014868" cy="2317653"/>
          </a:xfrm>
          <a:prstGeom prst="rect">
            <a:avLst/>
          </a:prstGeom>
        </p:spPr>
      </p:pic>
      <p:sp>
        <p:nvSpPr>
          <p:cNvPr id="7" name="Прямоугольник 6"/>
          <p:cNvSpPr/>
          <p:nvPr/>
        </p:nvSpPr>
        <p:spPr>
          <a:xfrm>
            <a:off x="1008405" y="6170626"/>
            <a:ext cx="10742062" cy="584775"/>
          </a:xfrm>
          <a:prstGeom prst="rect">
            <a:avLst/>
          </a:prstGeom>
        </p:spPr>
        <p:txBody>
          <a:bodyPr wrap="square">
            <a:spAutoFit/>
          </a:bodyPr>
          <a:lstStyle/>
          <a:p>
            <a:pPr algn="ctr">
              <a:spcBef>
                <a:spcPct val="50000"/>
              </a:spcBef>
            </a:pPr>
            <a:r>
              <a:rPr lang="ru-RU" sz="1600" i="1" dirty="0"/>
              <a:t>Национальные проекты – это предлагаемые и разрабатываемые Президентом и Правительством стратегические планы по развитию конкретной сферы общественных отношений.</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743" y="3134948"/>
            <a:ext cx="3456017" cy="2592013"/>
          </a:xfrm>
          <a:prstGeom prst="rect">
            <a:avLst/>
          </a:prstGeom>
          <a:ln>
            <a:noFill/>
          </a:ln>
          <a:effectLst>
            <a:softEdge rad="112500"/>
          </a:effectLst>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9760" y="3061269"/>
            <a:ext cx="1857375" cy="2476500"/>
          </a:xfrm>
          <a:prstGeom prst="rect">
            <a:avLst/>
          </a:prstGeom>
          <a:ln>
            <a:noFill/>
          </a:ln>
          <a:effectLst>
            <a:softEdge rad="112500"/>
          </a:effectLst>
        </p:spPr>
      </p:pic>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62</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«Развитие культуры в Смоленской области»</a:t>
            </a:r>
          </a:p>
        </p:txBody>
      </p:sp>
      <p:sp>
        <p:nvSpPr>
          <p:cNvPr id="7" name="Прямоугольник с двумя скругленными противолежащими углами 6"/>
          <p:cNvSpPr/>
          <p:nvPr/>
        </p:nvSpPr>
        <p:spPr>
          <a:xfrm>
            <a:off x="348919" y="4241656"/>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Развитие театрально-концертного и культурно-досугового обслуживание населения» предполагается ремонт </a:t>
            </a:r>
            <a:r>
              <a:rPr lang="ru-RU" sz="1400" i="1" dirty="0" err="1" smtClean="0"/>
              <a:t>Мытишинского</a:t>
            </a:r>
            <a:r>
              <a:rPr lang="ru-RU" sz="1400" i="1" dirty="0" smtClean="0"/>
              <a:t>  Дома культуры( крыша, потолок, 2 крыльца) .</a:t>
            </a:r>
            <a:endParaRPr lang="ru-RU" sz="1200" i="1" dirty="0" smtClean="0"/>
          </a:p>
          <a:p>
            <a:pPr algn="ctr"/>
            <a:r>
              <a:rPr lang="ru-RU" sz="1400" i="1" dirty="0">
                <a:latin typeface="Times New Roman" panose="02020603050405020304" pitchFamily="18" charset="0"/>
                <a:cs typeface="Times New Roman" panose="02020603050405020304" pitchFamily="18" charset="0"/>
              </a:rPr>
              <a:t>Стоимость проекта </a:t>
            </a:r>
            <a:r>
              <a:rPr lang="ru-RU" sz="1400" i="1" dirty="0" smtClean="0">
                <a:latin typeface="Times New Roman" panose="02020603050405020304" pitchFamily="18" charset="0"/>
                <a:cs typeface="Times New Roman" panose="02020603050405020304" pitchFamily="18" charset="0"/>
              </a:rPr>
              <a:t>составила 800,0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664,0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136,0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8" name="Прямоугольник с двумя скругленными противолежащими углами 7"/>
          <p:cNvSpPr/>
          <p:nvPr/>
        </p:nvSpPr>
        <p:spPr>
          <a:xfrm>
            <a:off x="6982378" y="777781"/>
            <a:ext cx="4964642" cy="2114694"/>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a:t>
            </a:r>
            <a:r>
              <a:rPr lang="ru-RU" sz="1400" i="1" dirty="0" smtClean="0"/>
              <a:t>ведомственного проекта « Сохранение культурного и исторического наследия » планируется приобретение  книжного фонда для МБУК «</a:t>
            </a:r>
            <a:r>
              <a:rPr lang="ru-RU" sz="1400" i="1" dirty="0" err="1" smtClean="0"/>
              <a:t>Угранская</a:t>
            </a:r>
            <a:r>
              <a:rPr lang="ru-RU" sz="1400" i="1" dirty="0" smtClean="0"/>
              <a:t> РЦБС» </a:t>
            </a:r>
          </a:p>
          <a:p>
            <a:pPr algn="ctr"/>
            <a:endParaRPr lang="ru-RU" sz="700" i="1" dirty="0" smtClean="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13,0 </a:t>
            </a:r>
            <a:r>
              <a:rPr lang="ru-RU" sz="1400" i="1" dirty="0">
                <a:latin typeface="Times New Roman" panose="02020603050405020304" pitchFamily="18" charset="0"/>
                <a:cs typeface="Times New Roman" panose="02020603050405020304" pitchFamily="18" charset="0"/>
              </a:rPr>
              <a:t>тыс. руб., из них средства федерального </a:t>
            </a:r>
            <a:r>
              <a:rPr lang="ru-RU" sz="1400" i="1" dirty="0" smtClean="0">
                <a:latin typeface="Times New Roman" panose="02020603050405020304" pitchFamily="18" charset="0"/>
                <a:cs typeface="Times New Roman" panose="02020603050405020304" pitchFamily="18" charset="0"/>
              </a:rPr>
              <a:t>– 10,8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a:p>
            <a:pPr algn="ctr"/>
            <a:r>
              <a:rPr lang="ru-RU" sz="1400" i="1" dirty="0" smtClean="0">
                <a:latin typeface="Times New Roman" panose="02020603050405020304" pitchFamily="18" charset="0"/>
                <a:cs typeface="Times New Roman" panose="02020603050405020304" pitchFamily="18" charset="0"/>
              </a:rPr>
              <a:t> </a:t>
            </a:r>
            <a:r>
              <a:rPr lang="ru-RU" sz="1400" i="1" dirty="0">
                <a:latin typeface="Times New Roman" panose="02020603050405020304" pitchFamily="18" charset="0"/>
                <a:cs typeface="Times New Roman" panose="02020603050405020304" pitchFamily="18" charset="0"/>
              </a:rPr>
              <a:t>областного бюджетов </a:t>
            </a:r>
            <a:r>
              <a:rPr lang="ru-RU" sz="1400" i="1" dirty="0" smtClean="0">
                <a:latin typeface="Times New Roman" panose="02020603050405020304" pitchFamily="18" charset="0"/>
                <a:cs typeface="Times New Roman" panose="02020603050405020304" pitchFamily="18" charset="0"/>
              </a:rPr>
              <a:t>– 2,2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pPr algn="ctr"/>
            <a:endParaRPr lang="ru-RU" sz="1400" i="1" dirty="0"/>
          </a:p>
        </p:txBody>
      </p:sp>
      <p:sp>
        <p:nvSpPr>
          <p:cNvPr id="9" name="Прямоугольник 8"/>
          <p:cNvSpPr/>
          <p:nvPr/>
        </p:nvSpPr>
        <p:spPr>
          <a:xfrm>
            <a:off x="3808576" y="2575881"/>
            <a:ext cx="959978" cy="369332"/>
          </a:xfrm>
          <a:prstGeom prst="rect">
            <a:avLst/>
          </a:prstGeom>
        </p:spPr>
        <p:txBody>
          <a:bodyPr wrap="square">
            <a:spAutoFit/>
          </a:bodyPr>
          <a:lstStyle/>
          <a:p>
            <a:pPr>
              <a:spcBef>
                <a:spcPct val="50000"/>
              </a:spcBef>
            </a:pPr>
            <a:r>
              <a:rPr lang="ru-RU" dirty="0" smtClean="0">
                <a:solidFill>
                  <a:schemeClr val="bg1"/>
                </a:solidFill>
              </a:rPr>
              <a:t>2023</a:t>
            </a:r>
            <a:endParaRPr lang="ru-RU" dirty="0">
              <a:solidFill>
                <a:schemeClr val="bg1"/>
              </a:solidFill>
            </a:endParaRPr>
          </a:p>
        </p:txBody>
      </p:sp>
      <p:sp>
        <p:nvSpPr>
          <p:cNvPr id="10" name="Прямоугольник 9"/>
          <p:cNvSpPr/>
          <p:nvPr/>
        </p:nvSpPr>
        <p:spPr>
          <a:xfrm>
            <a:off x="6312957" y="2575881"/>
            <a:ext cx="652743" cy="369332"/>
          </a:xfrm>
          <a:prstGeom prst="rect">
            <a:avLst/>
          </a:prstGeom>
        </p:spPr>
        <p:txBody>
          <a:bodyPr wrap="none">
            <a:spAutoFit/>
          </a:bodyPr>
          <a:lstStyle/>
          <a:p>
            <a:pPr>
              <a:spcBef>
                <a:spcPct val="50000"/>
              </a:spcBef>
            </a:pPr>
            <a:r>
              <a:rPr lang="ru-RU" dirty="0">
                <a:solidFill>
                  <a:schemeClr val="bg1"/>
                </a:solidFill>
              </a:rPr>
              <a:t>2023</a:t>
            </a:r>
          </a:p>
        </p:txBody>
      </p:sp>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8194" b="15833"/>
          <a:stretch/>
        </p:blipFill>
        <p:spPr>
          <a:xfrm>
            <a:off x="7195767" y="3338069"/>
            <a:ext cx="4537863" cy="2572687"/>
          </a:xfrm>
          <a:prstGeom prst="rect">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9" y="646331"/>
            <a:ext cx="4429347" cy="3322010"/>
          </a:xfrm>
          <a:prstGeom prst="rect">
            <a:avLst/>
          </a:prstGeom>
          <a:ln>
            <a:noFill/>
          </a:ln>
          <a:effectLst>
            <a:softEdge rad="112500"/>
          </a:effectLst>
        </p:spPr>
      </p:pic>
      <p:pic>
        <p:nvPicPr>
          <p:cNvPr id="16" name="Рисунок 15"/>
          <p:cNvPicPr>
            <a:picLocks noChangeAspect="1"/>
          </p:cNvPicPr>
          <p:nvPr/>
        </p:nvPicPr>
        <p:blipFill>
          <a:blip r:embed="rId5"/>
          <a:stretch>
            <a:fillRect/>
          </a:stretch>
        </p:blipFill>
        <p:spPr>
          <a:xfrm>
            <a:off x="3612581" y="1080309"/>
            <a:ext cx="3186928" cy="3038523"/>
          </a:xfrm>
          <a:prstGeom prst="rect">
            <a:avLst/>
          </a:prstGeom>
          <a:ln>
            <a:noFill/>
          </a:ln>
          <a:effectLst>
            <a:softEdge rad="112500"/>
          </a:effectLst>
        </p:spPr>
      </p:pic>
    </p:spTree>
    <p:extLst>
      <p:ext uri="{BB962C8B-B14F-4D97-AF65-F5344CB8AC3E}">
        <p14:creationId xmlns:p14="http://schemas.microsoft.com/office/powerpoint/2010/main" val="19611247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63</a:t>
            </a:fld>
            <a:endParaRPr lang="ru-RU"/>
          </a:p>
        </p:txBody>
      </p:sp>
      <p:pic>
        <p:nvPicPr>
          <p:cNvPr id="3" name="Рисунок 2"/>
          <p:cNvPicPr>
            <a:picLocks noChangeAspect="1"/>
          </p:cNvPicPr>
          <p:nvPr/>
        </p:nvPicPr>
        <p:blipFill>
          <a:blip r:embed="rId2"/>
          <a:stretch>
            <a:fillRect/>
          </a:stretch>
        </p:blipFill>
        <p:spPr>
          <a:xfrm>
            <a:off x="0" y="0"/>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«Социальная поддержка граждан, проживающих на территории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Прямоугольник с двумя скругленными противолежащими углами 8"/>
          <p:cNvSpPr/>
          <p:nvPr/>
        </p:nvSpPr>
        <p:spPr>
          <a:xfrm>
            <a:off x="4267201" y="646331"/>
            <a:ext cx="7972266" cy="268741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smtClean="0"/>
              <a:t>           В </a:t>
            </a:r>
            <a:r>
              <a:rPr lang="ru-RU" sz="1400" i="1" dirty="0"/>
              <a:t>рамках ведомственного проекта </a:t>
            </a:r>
            <a:r>
              <a:rPr lang="ru-RU" sz="1400" i="1" dirty="0" smtClean="0"/>
              <a:t>«Оказание государственной поддержки гражданам, проживающим на территории Смоленской области, в обеспечении жильем и оплате жилищно-коммунальных услуг» планируется  социальная выплата на приобретение жилого помещения или создание объекта индивидуального жилищного строительства двум семьям. </a:t>
            </a:r>
          </a:p>
          <a:p>
            <a:pPr algn="ctr"/>
            <a:endParaRPr lang="ru-RU" sz="200" i="1" dirty="0"/>
          </a:p>
          <a:p>
            <a:pPr algn="ctr"/>
            <a:endParaRPr lang="ru-RU" sz="500" i="1" dirty="0"/>
          </a:p>
          <a:p>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1080,5 </a:t>
            </a:r>
            <a:r>
              <a:rPr lang="ru-RU" sz="1400" i="1" dirty="0">
                <a:latin typeface="Times New Roman" panose="02020603050405020304" pitchFamily="18" charset="0"/>
                <a:cs typeface="Times New Roman" panose="02020603050405020304" pitchFamily="18" charset="0"/>
              </a:rPr>
              <a:t>тыс. руб., из </a:t>
            </a:r>
            <a:r>
              <a:rPr lang="ru-RU" sz="1400" i="1" dirty="0" smtClean="0">
                <a:latin typeface="Times New Roman" panose="02020603050405020304" pitchFamily="18" charset="0"/>
                <a:cs typeface="Times New Roman" panose="02020603050405020304" pitchFamily="18" charset="0"/>
              </a:rPr>
              <a:t>них:</a:t>
            </a:r>
          </a:p>
          <a:p>
            <a:r>
              <a:rPr lang="ru-RU" sz="1400" i="1" dirty="0" smtClean="0">
                <a:latin typeface="Times New Roman" panose="02020603050405020304" pitchFamily="18" charset="0"/>
                <a:cs typeface="Times New Roman" panose="02020603050405020304" pitchFamily="18" charset="0"/>
              </a:rPr>
              <a:t>средства </a:t>
            </a:r>
            <a:r>
              <a:rPr lang="ru-RU" sz="1400" i="1" dirty="0">
                <a:latin typeface="Times New Roman" panose="02020603050405020304" pitchFamily="18" charset="0"/>
                <a:cs typeface="Times New Roman" panose="02020603050405020304" pitchFamily="18" charset="0"/>
              </a:rPr>
              <a:t>федерального </a:t>
            </a:r>
            <a:r>
              <a:rPr lang="ru-RU" sz="1400" i="1" dirty="0" smtClean="0">
                <a:latin typeface="Times New Roman" panose="02020603050405020304" pitchFamily="18" charset="0"/>
                <a:cs typeface="Times New Roman" panose="02020603050405020304" pitchFamily="18" charset="0"/>
              </a:rPr>
              <a:t>– 504,6 </a:t>
            </a:r>
            <a:r>
              <a:rPr lang="ru-RU" sz="1400" i="1" dirty="0">
                <a:latin typeface="Times New Roman" panose="02020603050405020304" pitchFamily="18" charset="0"/>
                <a:cs typeface="Times New Roman" panose="02020603050405020304" pitchFamily="18" charset="0"/>
              </a:rPr>
              <a:t>тыс. руб.,</a:t>
            </a:r>
          </a:p>
          <a:p>
            <a:r>
              <a:rPr lang="ru-RU" sz="1400" i="1" dirty="0">
                <a:latin typeface="Times New Roman" panose="02020603050405020304" pitchFamily="18" charset="0"/>
                <a:cs typeface="Times New Roman" panose="02020603050405020304" pitchFamily="18" charset="0"/>
              </a:rPr>
              <a:t> областного бюджетов </a:t>
            </a:r>
            <a:r>
              <a:rPr lang="ru-RU" sz="1400" i="1" dirty="0" smtClean="0">
                <a:latin typeface="Times New Roman" panose="02020603050405020304" pitchFamily="18" charset="0"/>
                <a:cs typeface="Times New Roman" panose="02020603050405020304" pitchFamily="18" charset="0"/>
              </a:rPr>
              <a:t>– 325,3 </a:t>
            </a:r>
            <a:r>
              <a:rPr lang="ru-RU" sz="1400" i="1" dirty="0">
                <a:latin typeface="Times New Roman" panose="02020603050405020304" pitchFamily="18" charset="0"/>
                <a:cs typeface="Times New Roman" panose="02020603050405020304" pitchFamily="18" charset="0"/>
              </a:rPr>
              <a:t>тыс. руб</a:t>
            </a:r>
            <a:r>
              <a:rPr lang="ru-RU" sz="1400" i="1" dirty="0" smtClean="0">
                <a:latin typeface="Times New Roman" panose="02020603050405020304" pitchFamily="18" charset="0"/>
                <a:cs typeface="Times New Roman" panose="02020603050405020304" pitchFamily="18" charset="0"/>
              </a:rPr>
              <a:t>.</a:t>
            </a:r>
          </a:p>
          <a:p>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-250,6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12" name="Picture 10" descr="7c1ec2c4b7371046d2a96a87b78fec0f_XL"/>
          <p:cNvPicPr>
            <a:picLocks noChangeAspect="1" noChangeArrowheads="1"/>
          </p:cNvPicPr>
          <p:nvPr/>
        </p:nvPicPr>
        <p:blipFill>
          <a:blip r:embed="rId3"/>
          <a:srcRect/>
          <a:stretch>
            <a:fillRect/>
          </a:stretch>
        </p:blipFill>
        <p:spPr bwMode="auto">
          <a:xfrm>
            <a:off x="8383695" y="3782243"/>
            <a:ext cx="3674421" cy="2756669"/>
          </a:xfrm>
          <a:prstGeom prst="rect">
            <a:avLst/>
          </a:prstGeom>
          <a:ln>
            <a:noFill/>
          </a:ln>
          <a:effectLst>
            <a:softEdge rad="112500"/>
          </a:effectLst>
        </p:spPr>
      </p:pic>
      <p:pic>
        <p:nvPicPr>
          <p:cNvPr id="13" name="Picture 14" descr="inx960x640"/>
          <p:cNvPicPr>
            <a:picLocks noChangeAspect="1" noChangeArrowheads="1"/>
          </p:cNvPicPr>
          <p:nvPr/>
        </p:nvPicPr>
        <p:blipFill>
          <a:blip r:embed="rId4"/>
          <a:srcRect/>
          <a:stretch>
            <a:fillRect/>
          </a:stretch>
        </p:blipFill>
        <p:spPr bwMode="auto">
          <a:xfrm>
            <a:off x="771525" y="4807970"/>
            <a:ext cx="2439089" cy="1625064"/>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0916" y="3704958"/>
            <a:ext cx="3798488" cy="315304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4135775" cy="3668885"/>
          </a:xfrm>
          <a:prstGeom prst="rect">
            <a:avLst/>
          </a:prstGeom>
        </p:spPr>
      </p:pic>
    </p:spTree>
    <p:extLst>
      <p:ext uri="{BB962C8B-B14F-4D97-AF65-F5344CB8AC3E}">
        <p14:creationId xmlns:p14="http://schemas.microsoft.com/office/powerpoint/2010/main" val="1673248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167" y="3605211"/>
            <a:ext cx="4478933" cy="2933701"/>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64</a:t>
            </a:fld>
            <a:endParaRPr lang="ru-RU"/>
          </a:p>
        </p:txBody>
      </p:sp>
      <p:pic>
        <p:nvPicPr>
          <p:cNvPr id="3" name="Рисунок 2"/>
          <p:cNvPicPr>
            <a:picLocks noChangeAspect="1"/>
          </p:cNvPicPr>
          <p:nvPr/>
        </p:nvPicPr>
        <p:blipFill>
          <a:blip r:embed="rId3"/>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дорожно-транспортного комплекса»</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Прямоугольник с двумя скругленными противолежащими углами 4"/>
          <p:cNvSpPr/>
          <p:nvPr/>
        </p:nvSpPr>
        <p:spPr>
          <a:xfrm>
            <a:off x="873288" y="1084876"/>
            <a:ext cx="8080212" cy="2839423"/>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сети автомобильных дорог общего пользования»</a:t>
            </a:r>
            <a:r>
              <a:rPr lang="ru-RU" sz="1600" i="1" dirty="0" smtClean="0"/>
              <a:t>» будет осуществлен ремонт автомобильной дороги: «Угра-Всходы- Баскаковка- </a:t>
            </a:r>
            <a:r>
              <a:rPr lang="ru-RU" sz="1600" i="1" dirty="0" err="1" smtClean="0"/>
              <a:t>Вертехово</a:t>
            </a:r>
            <a:r>
              <a:rPr lang="ru-RU" sz="1600" i="1" dirty="0" smtClean="0"/>
              <a:t>»</a:t>
            </a:r>
          </a:p>
          <a:p>
            <a:pPr algn="ctr"/>
            <a:r>
              <a:rPr lang="ru-RU" sz="1600" i="1" dirty="0" smtClean="0">
                <a:latin typeface="Times New Roman" panose="02020603050405020304" pitchFamily="18" charset="0"/>
                <a:cs typeface="Times New Roman" panose="02020603050405020304" pitchFamily="18" charset="0"/>
              </a:rPr>
              <a:t>Стоимость </a:t>
            </a:r>
            <a:r>
              <a:rPr lang="ru-RU" sz="1600" i="1" dirty="0">
                <a:latin typeface="Times New Roman" panose="02020603050405020304" pitchFamily="18" charset="0"/>
                <a:cs typeface="Times New Roman" panose="02020603050405020304" pitchFamily="18" charset="0"/>
              </a:rPr>
              <a:t>проекта составила </a:t>
            </a:r>
            <a:r>
              <a:rPr lang="ru-RU" sz="1600" i="1" dirty="0" smtClean="0">
                <a:latin typeface="Times New Roman" panose="02020603050405020304" pitchFamily="18" charset="0"/>
                <a:cs typeface="Times New Roman" panose="02020603050405020304" pitchFamily="18" charset="0"/>
              </a:rPr>
              <a:t>30232,4 тыс</a:t>
            </a:r>
            <a:r>
              <a:rPr lang="ru-RU" sz="1600" i="1" dirty="0">
                <a:latin typeface="Times New Roman" panose="02020603050405020304" pitchFamily="18" charset="0"/>
                <a:cs typeface="Times New Roman" panose="02020603050405020304" pitchFamily="18" charset="0"/>
              </a:rPr>
              <a:t>. руб., из </a:t>
            </a:r>
            <a:r>
              <a:rPr lang="ru-RU" sz="1600" i="1" dirty="0" smtClean="0">
                <a:latin typeface="Times New Roman" panose="02020603050405020304" pitchFamily="18" charset="0"/>
                <a:cs typeface="Times New Roman" panose="02020603050405020304" pitchFamily="18" charset="0"/>
              </a:rPr>
              <a:t>них:</a:t>
            </a:r>
          </a:p>
          <a:p>
            <a:pPr algn="ctr"/>
            <a:r>
              <a:rPr lang="ru-RU" sz="1600" i="1" dirty="0" smtClean="0">
                <a:latin typeface="Times New Roman" panose="02020603050405020304" pitchFamily="18" charset="0"/>
                <a:cs typeface="Times New Roman" panose="02020603050405020304" pitchFamily="18" charset="0"/>
              </a:rPr>
              <a:t>Софинансирование за счет местного бюджета -30,2 тыс. руб.</a:t>
            </a:r>
            <a:endParaRPr lang="ru-RU" sz="1600" i="1" dirty="0">
              <a:latin typeface="Times New Roman" panose="02020603050405020304" pitchFamily="18" charset="0"/>
              <a:cs typeface="Times New Roman" panose="02020603050405020304" pitchFamily="18" charset="0"/>
            </a:endParaRPr>
          </a:p>
          <a:p>
            <a:pPr algn="ctr"/>
            <a:endParaRPr lang="ru-RU" sz="1400" i="1" dirty="0"/>
          </a:p>
        </p:txBody>
      </p:sp>
    </p:spTree>
    <p:extLst>
      <p:ext uri="{BB962C8B-B14F-4D97-AF65-F5344CB8AC3E}">
        <p14:creationId xmlns:p14="http://schemas.microsoft.com/office/powerpoint/2010/main" val="3413971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2E383454-522E-4943-91B6-023101BA01B5}" type="slidenum">
              <a:rPr lang="ru-RU" smtClean="0"/>
              <a:t>65</a:t>
            </a:fld>
            <a:endParaRPr lang="ru-RU"/>
          </a:p>
        </p:txBody>
      </p:sp>
      <p:pic>
        <p:nvPicPr>
          <p:cNvPr id="3" name="Рисунок 2"/>
          <p:cNvPicPr>
            <a:picLocks noChangeAspect="1"/>
          </p:cNvPicPr>
          <p:nvPr/>
        </p:nvPicPr>
        <p:blipFill>
          <a:blip r:embed="rId2"/>
          <a:stretch>
            <a:fillRect/>
          </a:stretch>
        </p:blipFill>
        <p:spPr>
          <a:xfrm>
            <a:off x="35801" y="-20009"/>
            <a:ext cx="12192000" cy="626322"/>
          </a:xfrm>
          <a:prstGeom prst="rect">
            <a:avLst/>
          </a:prstGeom>
        </p:spPr>
      </p:pic>
      <p:sp>
        <p:nvSpPr>
          <p:cNvPr id="4" name="Прямоугольник 3"/>
          <p:cNvSpPr/>
          <p:nvPr/>
        </p:nvSpPr>
        <p:spPr>
          <a:xfrm>
            <a:off x="-1" y="-20009"/>
            <a:ext cx="11947021" cy="646331"/>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«Создание условий для обеспечения качественными услугами жилищно-коммунального хозяйства населения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с двумя скругленными противолежащими углами 5"/>
          <p:cNvSpPr/>
          <p:nvPr/>
        </p:nvSpPr>
        <p:spPr>
          <a:xfrm>
            <a:off x="5079344" y="950912"/>
            <a:ext cx="6700561" cy="3333299"/>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400" i="1" dirty="0"/>
              <a:t>В рамках ведомственного проекта </a:t>
            </a:r>
            <a:r>
              <a:rPr lang="ru-RU" sz="1400" i="1" dirty="0" smtClean="0"/>
              <a:t>«</a:t>
            </a:r>
            <a:r>
              <a:rPr lang="ru-RU" sz="1400" i="1" spc="85" dirty="0" smtClean="0">
                <a:latin typeface="Times New Roman" panose="02020603050405020304" pitchFamily="18" charset="0"/>
                <a:cs typeface="Times New Roman" panose="02020603050405020304" pitchFamily="18" charset="0"/>
              </a:rPr>
              <a:t>Модернизация </a:t>
            </a:r>
            <a:r>
              <a:rPr lang="ru-RU" sz="1400" i="1" spc="85" dirty="0" err="1" smtClean="0">
                <a:latin typeface="Times New Roman" panose="02020603050405020304" pitchFamily="18" charset="0"/>
                <a:cs typeface="Times New Roman" panose="02020603050405020304" pitchFamily="18" charset="0"/>
              </a:rPr>
              <a:t>объъектов</a:t>
            </a:r>
            <a:r>
              <a:rPr lang="ru-RU" sz="1400" i="1" spc="85" dirty="0" smtClean="0">
                <a:latin typeface="Times New Roman" panose="02020603050405020304" pitchFamily="18" charset="0"/>
                <a:cs typeface="Times New Roman" panose="02020603050405020304" pitchFamily="18" charset="0"/>
              </a:rPr>
              <a:t> жилищно-коммунального хозяйства Смоленской области</a:t>
            </a:r>
            <a:r>
              <a:rPr lang="ru-RU" sz="1400" i="1" dirty="0" smtClean="0"/>
              <a:t>» выполнены работы по объектам( </a:t>
            </a:r>
            <a:r>
              <a:rPr lang="en-US" sz="1400" i="1" dirty="0" smtClean="0"/>
              <a:t>II</a:t>
            </a:r>
            <a:r>
              <a:rPr lang="ru-RU" sz="1400" i="1" dirty="0" smtClean="0"/>
              <a:t> этап):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д. Дрожжино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a:t>
            </a:r>
            <a:r>
              <a:rPr lang="ru-RU" sz="1400" i="1" dirty="0">
                <a:latin typeface="Times New Roman" panose="02020603050405020304" pitchFamily="18" charset="0"/>
                <a:ea typeface="Times New Roman" panose="02020603050405020304" pitchFamily="18" charset="0"/>
              </a:rPr>
              <a:t>Капитальный ремонт сетей водоснабжения в с. Всходы Угранского района Смоленской </a:t>
            </a:r>
            <a:r>
              <a:rPr lang="ru-RU" sz="1400" i="1" dirty="0" smtClean="0">
                <a:latin typeface="Times New Roman" panose="02020603050405020304" pitchFamily="18" charset="0"/>
                <a:ea typeface="Times New Roman" panose="02020603050405020304" pitchFamily="18" charset="0"/>
              </a:rPr>
              <a:t>области, подготовка сметной документации на выполнение работ по капитальному ремонту сетей водоснабжения в с. Всходы и д. Дрожжино и государственной экспертизы проектной документации в объеме проверки сметной стоимости по объектам. </a:t>
            </a:r>
            <a:endParaRPr lang="ru-RU" sz="1400" i="1" dirty="0" smtClean="0"/>
          </a:p>
          <a:p>
            <a:pPr algn="ctr"/>
            <a:endParaRPr lang="ru-RU" sz="200" i="1" dirty="0"/>
          </a:p>
          <a:p>
            <a:pPr algn="ctr"/>
            <a:endParaRPr lang="ru-RU" sz="500" i="1" dirty="0"/>
          </a:p>
          <a:p>
            <a:pPr algn="ctr"/>
            <a:r>
              <a:rPr lang="ru-RU" sz="1400" i="1" dirty="0">
                <a:latin typeface="Times New Roman" panose="02020603050405020304" pitchFamily="18" charset="0"/>
                <a:cs typeface="Times New Roman" panose="02020603050405020304" pitchFamily="18" charset="0"/>
              </a:rPr>
              <a:t>Стоимость проекта составила </a:t>
            </a:r>
            <a:r>
              <a:rPr lang="ru-RU" sz="1400" i="1" dirty="0" smtClean="0">
                <a:latin typeface="Times New Roman" panose="02020603050405020304" pitchFamily="18" charset="0"/>
                <a:cs typeface="Times New Roman" panose="02020603050405020304" pitchFamily="18" charset="0"/>
              </a:rPr>
              <a:t>18288,9 тыс</a:t>
            </a:r>
            <a:r>
              <a:rPr lang="ru-RU" sz="1400" i="1" dirty="0">
                <a:latin typeface="Times New Roman" panose="02020603050405020304" pitchFamily="18" charset="0"/>
                <a:cs typeface="Times New Roman" panose="02020603050405020304" pitchFamily="18" charset="0"/>
              </a:rPr>
              <a:t>. руб., из </a:t>
            </a:r>
            <a:r>
              <a:rPr lang="ru-RU" sz="1400" i="1" dirty="0" smtClean="0">
                <a:latin typeface="Times New Roman" panose="02020603050405020304" pitchFamily="18" charset="0"/>
                <a:cs typeface="Times New Roman" panose="02020603050405020304" pitchFamily="18" charset="0"/>
              </a:rPr>
              <a:t>них:</a:t>
            </a:r>
          </a:p>
          <a:p>
            <a:pPr algn="ctr"/>
            <a:r>
              <a:rPr lang="ru-RU" sz="1400" i="1" dirty="0" smtClean="0">
                <a:latin typeface="Times New Roman" panose="02020603050405020304" pitchFamily="18" charset="0"/>
                <a:cs typeface="Times New Roman" panose="02020603050405020304" pitchFamily="18" charset="0"/>
              </a:rPr>
              <a:t>Фонд развития территории- 12611,0 </a:t>
            </a:r>
            <a:r>
              <a:rPr lang="ru-RU" sz="1400" i="1" dirty="0" err="1" smtClean="0">
                <a:latin typeface="Times New Roman" panose="02020603050405020304" pitchFamily="18" charset="0"/>
                <a:cs typeface="Times New Roman" panose="02020603050405020304" pitchFamily="18" charset="0"/>
              </a:rPr>
              <a:t>тыс.руб</a:t>
            </a:r>
            <a:r>
              <a:rPr lang="ru-RU" sz="1400" i="1" dirty="0" smtClean="0">
                <a:latin typeface="Times New Roman" panose="02020603050405020304" pitchFamily="18" charset="0"/>
                <a:cs typeface="Times New Roman" panose="02020603050405020304" pitchFamily="18" charset="0"/>
              </a:rPr>
              <a:t>.</a:t>
            </a:r>
          </a:p>
          <a:p>
            <a:pPr algn="ctr"/>
            <a:r>
              <a:rPr lang="ru-RU" sz="1400" i="1" dirty="0" smtClean="0">
                <a:latin typeface="Times New Roman" panose="02020603050405020304" pitchFamily="18" charset="0"/>
                <a:cs typeface="Times New Roman" panose="02020603050405020304" pitchFamily="18" charset="0"/>
              </a:rPr>
              <a:t>Софинансирование за счет местного бюджета – 58,9 тыс. руб.</a:t>
            </a:r>
            <a:endParaRPr lang="ru-RU" sz="1400" i="1" dirty="0">
              <a:latin typeface="Times New Roman" panose="02020603050405020304" pitchFamily="18" charset="0"/>
              <a:cs typeface="Times New Roman" panose="02020603050405020304" pitchFamily="18" charset="0"/>
            </a:endParaRPr>
          </a:p>
          <a:p>
            <a:pPr algn="ctr"/>
            <a:endParaRPr lang="ru-RU" sz="1400" i="1" dirty="0"/>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61950" y="950912"/>
            <a:ext cx="4191000" cy="5588000"/>
          </a:xfrm>
          <a:prstGeom prst="rect">
            <a:avLst/>
          </a:prstGeom>
          <a:ln>
            <a:noFill/>
          </a:ln>
          <a:effectLst>
            <a:softEdge rad="112500"/>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b="39489"/>
          <a:stretch/>
        </p:blipFill>
        <p:spPr>
          <a:xfrm>
            <a:off x="6362700" y="4404549"/>
            <a:ext cx="3886199" cy="2385477"/>
          </a:xfrm>
          <a:prstGeom prst="rect">
            <a:avLst/>
          </a:prstGeom>
          <a:ln>
            <a:noFill/>
          </a:ln>
          <a:effectLst>
            <a:softEdge rad="112500"/>
          </a:effectLst>
        </p:spPr>
      </p:pic>
    </p:spTree>
    <p:extLst>
      <p:ext uri="{BB962C8B-B14F-4D97-AF65-F5344CB8AC3E}">
        <p14:creationId xmlns:p14="http://schemas.microsoft.com/office/powerpoint/2010/main" val="3946697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25" y="2631420"/>
            <a:ext cx="3106031" cy="4143397"/>
          </a:xfrm>
          <a:prstGeom prst="rect">
            <a:avLst/>
          </a:prstGeom>
          <a:ln>
            <a:noFill/>
          </a:ln>
          <a:effectLst>
            <a:softEdge rad="112500"/>
          </a:effectLst>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516" y="3430669"/>
            <a:ext cx="2600319" cy="3194888"/>
          </a:xfrm>
          <a:prstGeom prst="rect">
            <a:avLst/>
          </a:prstGeom>
          <a:ln>
            <a:noFill/>
          </a:ln>
          <a:effectLst>
            <a:softEdge rad="11250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3595" y="3604843"/>
            <a:ext cx="3045978" cy="3020713"/>
          </a:xfrm>
          <a:prstGeom prst="rect">
            <a:avLst/>
          </a:prstGeom>
          <a:ln>
            <a:noFill/>
          </a:ln>
          <a:effectLst>
            <a:softEdge rad="112500"/>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701118"/>
            <a:ext cx="3576354" cy="2011699"/>
          </a:xfrm>
          <a:prstGeom prst="rect">
            <a:avLst/>
          </a:prstGeom>
          <a:ln>
            <a:noFill/>
          </a:ln>
          <a:effectLst>
            <a:softEdge rad="112500"/>
          </a:effectLst>
        </p:spPr>
      </p:pic>
      <p:sp>
        <p:nvSpPr>
          <p:cNvPr id="2" name="Номер слайда 1"/>
          <p:cNvSpPr>
            <a:spLocks noGrp="1"/>
          </p:cNvSpPr>
          <p:nvPr>
            <p:ph type="sldNum" sz="quarter" idx="12"/>
          </p:nvPr>
        </p:nvSpPr>
        <p:spPr/>
        <p:txBody>
          <a:bodyPr/>
          <a:lstStyle/>
          <a:p>
            <a:fld id="{2E383454-522E-4943-91B6-023101BA01B5}" type="slidenum">
              <a:rPr lang="ru-RU" smtClean="0"/>
              <a:t>66</a:t>
            </a:fld>
            <a:endParaRPr lang="ru-RU"/>
          </a:p>
        </p:txBody>
      </p:sp>
      <p:pic>
        <p:nvPicPr>
          <p:cNvPr id="3" name="Рисунок 2"/>
          <p:cNvPicPr>
            <a:picLocks noChangeAspect="1"/>
          </p:cNvPicPr>
          <p:nvPr/>
        </p:nvPicPr>
        <p:blipFill>
          <a:blip r:embed="rId6"/>
          <a:stretch>
            <a:fillRect/>
          </a:stretch>
        </p:blipFill>
        <p:spPr>
          <a:xfrm>
            <a:off x="35801" y="-20009"/>
            <a:ext cx="12192000" cy="626322"/>
          </a:xfrm>
          <a:prstGeom prst="rect">
            <a:avLst/>
          </a:prstGeom>
        </p:spPr>
      </p:pic>
      <p:sp>
        <p:nvSpPr>
          <p:cNvPr id="4" name="Прямоугольник 3"/>
          <p:cNvSpPr/>
          <p:nvPr/>
        </p:nvSpPr>
        <p:spPr>
          <a:xfrm>
            <a:off x="-1" y="-20009"/>
            <a:ext cx="11947021"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физической культуры и спорта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7"/>
          <a:stretch>
            <a:fillRect/>
          </a:stretch>
        </p:blipFill>
        <p:spPr>
          <a:xfrm>
            <a:off x="8759439" y="829305"/>
            <a:ext cx="3318872" cy="2031963"/>
          </a:xfrm>
          <a:prstGeom prst="rect">
            <a:avLst/>
          </a:prstGeom>
        </p:spPr>
      </p:pic>
      <p:sp>
        <p:nvSpPr>
          <p:cNvPr id="7" name="Прямоугольник с двумя скругленными противолежащими углами 6"/>
          <p:cNvSpPr/>
          <p:nvPr/>
        </p:nvSpPr>
        <p:spPr>
          <a:xfrm>
            <a:off x="2999352" y="894315"/>
            <a:ext cx="6264898" cy="2422525"/>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r>
              <a:rPr lang="ru-RU" sz="1600" i="1" dirty="0"/>
              <a:t>В рамках ведомственного проекта </a:t>
            </a:r>
            <a:r>
              <a:rPr lang="ru-RU" sz="1600" i="1" dirty="0" smtClean="0"/>
              <a:t>«</a:t>
            </a:r>
            <a:r>
              <a:rPr lang="ru-RU" sz="1600" i="1" spc="85" dirty="0" smtClean="0">
                <a:latin typeface="Times New Roman" panose="02020603050405020304" pitchFamily="18" charset="0"/>
                <a:cs typeface="Times New Roman" panose="02020603050405020304" pitchFamily="18" charset="0"/>
              </a:rPr>
              <a:t>Развитие физической культуры и массового спорта</a:t>
            </a:r>
            <a:r>
              <a:rPr lang="ru-RU" sz="1600" i="1" dirty="0" smtClean="0"/>
              <a:t>» выполнены работы за изготовление и поставку оборудование для создания «умной» спортивной площадки.</a:t>
            </a:r>
          </a:p>
          <a:p>
            <a:pPr algn="ctr"/>
            <a:endParaRPr lang="ru-RU" sz="300" i="1" dirty="0"/>
          </a:p>
          <a:p>
            <a:pPr algn="ctr"/>
            <a:endParaRPr lang="ru-RU" sz="600" i="1" dirty="0"/>
          </a:p>
          <a:p>
            <a:pPr algn="ctr"/>
            <a:r>
              <a:rPr lang="ru-RU" sz="1600" i="1" dirty="0">
                <a:latin typeface="Times New Roman" panose="02020603050405020304" pitchFamily="18" charset="0"/>
                <a:cs typeface="Times New Roman" panose="02020603050405020304" pitchFamily="18" charset="0"/>
              </a:rPr>
              <a:t>Стоимость проекта составила </a:t>
            </a:r>
            <a:r>
              <a:rPr lang="en-US" sz="1600" i="1" dirty="0" smtClean="0">
                <a:latin typeface="Times New Roman" panose="02020603050405020304" pitchFamily="18" charset="0"/>
                <a:cs typeface="Times New Roman" panose="02020603050405020304" pitchFamily="18" charset="0"/>
              </a:rPr>
              <a:t>82199,9</a:t>
            </a:r>
            <a:r>
              <a:rPr lang="ru-RU" sz="1600" i="1" dirty="0" smtClean="0">
                <a:latin typeface="Times New Roman" panose="02020603050405020304" pitchFamily="18" charset="0"/>
                <a:cs typeface="Times New Roman" panose="02020603050405020304" pitchFamily="18" charset="0"/>
              </a:rPr>
              <a:t> тыс</a:t>
            </a:r>
            <a:r>
              <a:rPr lang="ru-RU" sz="1600" i="1" dirty="0">
                <a:latin typeface="Times New Roman" panose="02020603050405020304" pitchFamily="18" charset="0"/>
                <a:cs typeface="Times New Roman" panose="02020603050405020304" pitchFamily="18" charset="0"/>
              </a:rPr>
              <a:t>. руб</a:t>
            </a:r>
            <a:r>
              <a:rPr lang="ru-RU" sz="1600" i="1" dirty="0" smtClean="0">
                <a:latin typeface="Times New Roman" panose="02020603050405020304" pitchFamily="18" charset="0"/>
                <a:cs typeface="Times New Roman" panose="02020603050405020304" pitchFamily="18" charset="0"/>
              </a:rPr>
              <a:t>.</a:t>
            </a:r>
          </a:p>
          <a:p>
            <a:pPr algn="ctr"/>
            <a:endParaRPr lang="ru-RU" sz="1600" i="1" dirty="0"/>
          </a:p>
        </p:txBody>
      </p:sp>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38199" y="3184702"/>
            <a:ext cx="3187782" cy="3187782"/>
          </a:xfrm>
          <a:prstGeom prst="rect">
            <a:avLst/>
          </a:prstGeom>
          <a:ln>
            <a:noFill/>
          </a:ln>
          <a:effectLst>
            <a:softEdge rad="112500"/>
          </a:effectLst>
        </p:spPr>
      </p:pic>
    </p:spTree>
    <p:extLst>
      <p:ext uri="{BB962C8B-B14F-4D97-AF65-F5344CB8AC3E}">
        <p14:creationId xmlns:p14="http://schemas.microsoft.com/office/powerpoint/2010/main" val="1780938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833" y="3867150"/>
            <a:ext cx="3658183" cy="2990850"/>
          </a:xfrm>
          <a:prstGeom prst="rect">
            <a:avLst/>
          </a:prstGeom>
          <a:ln>
            <a:noFill/>
          </a:ln>
          <a:effectLst>
            <a:softEdge rad="112500"/>
          </a:effectLst>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67</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«Развитие </a:t>
            </a:r>
            <a:r>
              <a:rPr lang="ru-RU" b="1" i="1" spc="85"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кульуры</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Смоленской области»</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6270" y="2400301"/>
            <a:ext cx="4523361" cy="1766002"/>
          </a:xfrm>
          <a:prstGeom prst="rect">
            <a:avLst/>
          </a:prstGeom>
          <a:ln>
            <a:noFill/>
          </a:ln>
          <a:effectLst>
            <a:softEdge rad="112500"/>
          </a:effectLst>
        </p:spPr>
      </p:pic>
      <p:sp>
        <p:nvSpPr>
          <p:cNvPr id="10" name="Прямоугольник с двумя скругленными противолежащими углами 9"/>
          <p:cNvSpPr/>
          <p:nvPr/>
        </p:nvSpPr>
        <p:spPr>
          <a:xfrm>
            <a:off x="2743200" y="785775"/>
            <a:ext cx="6189431" cy="161452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помещений</a:t>
            </a:r>
          </a:p>
          <a:p>
            <a:pPr lvl="0" algn="ctr" fontAlgn="base">
              <a:spcBef>
                <a:spcPct val="0"/>
              </a:spcBef>
              <a:spcAft>
                <a:spcPct val="0"/>
              </a:spcAft>
            </a:pPr>
            <a:r>
              <a:rPr lang="ru-RU" sz="1600" i="1" dirty="0">
                <a:solidFill>
                  <a:srgbClr val="000000"/>
                </a:solidFill>
                <a:latin typeface="Times New Roman" pitchFamily="18" charset="0"/>
                <a:cs typeface="Times New Roman" pitchFamily="18" charset="0"/>
              </a:rPr>
              <a:t>10 802,8тыс. руб.</a:t>
            </a:r>
          </a:p>
          <a:p>
            <a:pPr algn="ctr"/>
            <a:endParaRPr lang="ru-RU" sz="1400" i="1" dirty="0"/>
          </a:p>
        </p:txBody>
      </p:sp>
    </p:spTree>
    <p:extLst>
      <p:ext uri="{BB962C8B-B14F-4D97-AF65-F5344CB8AC3E}">
        <p14:creationId xmlns:p14="http://schemas.microsoft.com/office/powerpoint/2010/main" val="3735971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430" y="2103096"/>
            <a:ext cx="3460808" cy="4612608"/>
          </a:xfrm>
          <a:prstGeom prst="rect">
            <a:avLst/>
          </a:prstGeom>
        </p:spPr>
      </p:pic>
      <p:pic>
        <p:nvPicPr>
          <p:cNvPr id="4" name="Рисунок 3"/>
          <p:cNvPicPr>
            <a:picLocks noChangeAspect="1"/>
          </p:cNvPicPr>
          <p:nvPr/>
        </p:nvPicPr>
        <p:blipFill>
          <a:blip r:embed="rId3"/>
          <a:stretch>
            <a:fillRect/>
          </a:stretch>
        </p:blipFill>
        <p:spPr>
          <a:xfrm>
            <a:off x="0" y="0"/>
            <a:ext cx="12192000" cy="626322"/>
          </a:xfrm>
          <a:prstGeom prst="rect">
            <a:avLst/>
          </a:prstGeom>
        </p:spPr>
      </p:pic>
      <p:sp>
        <p:nvSpPr>
          <p:cNvPr id="2" name="Номер слайда 1"/>
          <p:cNvSpPr>
            <a:spLocks noGrp="1"/>
          </p:cNvSpPr>
          <p:nvPr>
            <p:ph type="sldNum" sz="quarter" idx="12"/>
          </p:nvPr>
        </p:nvSpPr>
        <p:spPr/>
        <p:txBody>
          <a:bodyPr/>
          <a:lstStyle/>
          <a:p>
            <a:fld id="{2E383454-522E-4943-91B6-023101BA01B5}" type="slidenum">
              <a:rPr lang="ru-RU" smtClean="0"/>
              <a:t>68</a:t>
            </a:fld>
            <a:endParaRPr lang="ru-RU"/>
          </a:p>
        </p:txBody>
      </p:sp>
      <p:sp>
        <p:nvSpPr>
          <p:cNvPr id="3" name="Прямоугольник 2"/>
          <p:cNvSpPr/>
          <p:nvPr/>
        </p:nvSpPr>
        <p:spPr>
          <a:xfrm>
            <a:off x="0" y="0"/>
            <a:ext cx="11896927" cy="369332"/>
          </a:xfrm>
          <a:prstGeom prst="rect">
            <a:avLst/>
          </a:prstGeom>
        </p:spPr>
        <p:txBody>
          <a:bodyPr wrap="square">
            <a:spAutoFit/>
          </a:bodyPr>
          <a:lstStyle/>
          <a:p>
            <a:pPr lvl="0" defTabSz="457200" fontAlgn="base">
              <a:spcBef>
                <a:spcPct val="0"/>
              </a:spcBef>
              <a:spcAft>
                <a:spcPct val="0"/>
              </a:spcAft>
            </a:pPr>
            <a:r>
              <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Проект </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Инициативное бюджетирование</a:t>
            </a:r>
            <a:r>
              <a:rPr lang="ru-RU" b="1" i="1" spc="85"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ru-RU" b="1" i="1" spc="85"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Прямоугольник с двумя скругленными противолежащими углами 9"/>
          <p:cNvSpPr/>
          <p:nvPr/>
        </p:nvSpPr>
        <p:spPr>
          <a:xfrm>
            <a:off x="2512464" y="744062"/>
            <a:ext cx="6024786" cy="1416406"/>
          </a:xfrm>
          <a:prstGeom prst="round2DiagRect">
            <a:avLst>
              <a:gd name="adj1" fmla="val 50000"/>
              <a:gd name="adj2" fmla="val 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lvl="0" algn="ctr" fontAlgn="base">
              <a:spcBef>
                <a:spcPct val="0"/>
              </a:spcBef>
              <a:spcAft>
                <a:spcPct val="0"/>
              </a:spcAft>
            </a:pPr>
            <a:r>
              <a:rPr lang="ru-RU" sz="1600" dirty="0" smtClean="0"/>
              <a:t>Реализация </a:t>
            </a:r>
            <a:r>
              <a:rPr lang="ru-RU" sz="1600" dirty="0"/>
              <a:t>инициативного </a:t>
            </a:r>
            <a:r>
              <a:rPr lang="ru-RU" sz="1600" dirty="0" smtClean="0"/>
              <a:t>проекта «</a:t>
            </a:r>
            <a:r>
              <a:rPr lang="ru-RU" sz="1600" dirty="0"/>
              <a:t>Обустройство тротуара в селе Угра по ул. Ленина от д. 22 до д. 38</a:t>
            </a:r>
            <a:r>
              <a:rPr lang="ru-RU" sz="1600" dirty="0" smtClean="0"/>
              <a:t>»</a:t>
            </a:r>
          </a:p>
          <a:p>
            <a:pPr lvl="0" algn="ctr" fontAlgn="base">
              <a:spcBef>
                <a:spcPct val="0"/>
              </a:spcBef>
              <a:spcAft>
                <a:spcPct val="0"/>
              </a:spcAft>
            </a:pPr>
            <a:r>
              <a:rPr lang="ru-RU" sz="1600" i="1" dirty="0">
                <a:latin typeface="Times New Roman" panose="02020603050405020304" pitchFamily="18" charset="0"/>
                <a:cs typeface="Times New Roman" panose="02020603050405020304" pitchFamily="18" charset="0"/>
              </a:rPr>
              <a:t>Стоимость проекта составила </a:t>
            </a:r>
            <a:r>
              <a:rPr lang="ru-RU" sz="1600" i="1" dirty="0" smtClean="0">
                <a:solidFill>
                  <a:srgbClr val="000000"/>
                </a:solidFill>
                <a:latin typeface="Times New Roman" pitchFamily="18" charset="0"/>
                <a:cs typeface="Times New Roman" pitchFamily="18" charset="0"/>
              </a:rPr>
              <a:t>2 365,6 тыс</a:t>
            </a:r>
            <a:r>
              <a:rPr lang="ru-RU" sz="1600" i="1" dirty="0">
                <a:solidFill>
                  <a:srgbClr val="000000"/>
                </a:solidFill>
                <a:latin typeface="Times New Roman" pitchFamily="18" charset="0"/>
                <a:cs typeface="Times New Roman" pitchFamily="18" charset="0"/>
              </a:rPr>
              <a:t>. руб.</a:t>
            </a:r>
          </a:p>
          <a:p>
            <a:pPr algn="ctr"/>
            <a:endParaRPr lang="ru-RU" sz="1400" i="1" dirty="0"/>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278" y="2417458"/>
            <a:ext cx="3222111" cy="4298246"/>
          </a:xfrm>
          <a:prstGeom prst="rect">
            <a:avLst/>
          </a:prstGeom>
        </p:spPr>
      </p:pic>
      <p:pic>
        <p:nvPicPr>
          <p:cNvPr id="9" name="Рисунок 8"/>
          <p:cNvPicPr>
            <a:picLocks noChangeAspect="1"/>
          </p:cNvPicPr>
          <p:nvPr/>
        </p:nvPicPr>
        <p:blipFill rotWithShape="1">
          <a:blip r:embed="rId5">
            <a:extLst>
              <a:ext uri="{28A0092B-C50C-407E-A947-70E740481C1C}">
                <a14:useLocalDpi xmlns:a14="http://schemas.microsoft.com/office/drawing/2010/main" val="0"/>
              </a:ext>
            </a:extLst>
          </a:blip>
          <a:srcRect l="32345" t="373" r="-1821" b="-373"/>
          <a:stretch/>
        </p:blipFill>
        <p:spPr>
          <a:xfrm>
            <a:off x="3848295" y="2281676"/>
            <a:ext cx="4239303" cy="4576324"/>
          </a:xfrm>
          <a:prstGeom prst="rect">
            <a:avLst/>
          </a:prstGeom>
          <a:ln>
            <a:noFill/>
          </a:ln>
          <a:effectLst>
            <a:softEdge rad="112500"/>
          </a:effectLst>
        </p:spPr>
      </p:pic>
    </p:spTree>
    <p:extLst>
      <p:ext uri="{BB962C8B-B14F-4D97-AF65-F5344CB8AC3E}">
        <p14:creationId xmlns:p14="http://schemas.microsoft.com/office/powerpoint/2010/main" val="17000944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569041316"/>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69</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70</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 №45 от 22.12.2023г.( ред. Решение №</a:t>
            </a:r>
            <a:r>
              <a:rPr lang="en-US" altLang="ru-RU" sz="1600" dirty="0" smtClean="0"/>
              <a:t>34</a:t>
            </a:r>
            <a:r>
              <a:rPr lang="ru-RU" altLang="ru-RU" sz="1600" dirty="0" smtClean="0"/>
              <a:t> от 1</a:t>
            </a:r>
            <a:r>
              <a:rPr lang="en-US" altLang="ru-RU" sz="1600" dirty="0" smtClean="0"/>
              <a:t>0</a:t>
            </a:r>
            <a:r>
              <a:rPr lang="ru-RU" altLang="ru-RU" sz="1600" dirty="0" smtClean="0"/>
              <a:t>.0</a:t>
            </a:r>
            <a:r>
              <a:rPr lang="en-US" altLang="ru-RU" sz="1600" smtClean="0"/>
              <a:t>9</a:t>
            </a:r>
            <a:r>
              <a:rPr lang="ru-RU" altLang="ru-RU" sz="1600" smtClean="0"/>
              <a:t>.2024г</a:t>
            </a:r>
            <a:r>
              <a:rPr lang="ru-RU" altLang="ru-RU" sz="1600" dirty="0" smtClean="0"/>
              <a:t>.)</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507184897"/>
              </p:ext>
            </p:extLst>
          </p:nvPr>
        </p:nvGraphicFramePr>
        <p:xfrm>
          <a:off x="711248" y="1915575"/>
          <a:ext cx="10991059" cy="4635183"/>
        </p:xfrm>
        <a:graphic>
          <a:graphicData uri="http://schemas.openxmlformats.org/drawingml/2006/table">
            <a:tbl>
              <a:tblPr firstRow="1" bandRow="1">
                <a:tableStyleId>{2D5ABB26-0587-4C30-8999-92F81FD0307C}</a:tableStyleId>
              </a:tblPr>
              <a:tblGrid>
                <a:gridCol w="4333085"/>
                <a:gridCol w="1390650"/>
                <a:gridCol w="1238250"/>
                <a:gridCol w="1299851"/>
                <a:gridCol w="1271899"/>
                <a:gridCol w="1457324"/>
              </a:tblGrid>
              <a:tr h="863591">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600" dirty="0" smtClean="0">
                          <a:solidFill>
                            <a:schemeClr val="bg1"/>
                          </a:solidFill>
                          <a:latin typeface="+mn-lt"/>
                          <a:ea typeface="+mn-ea"/>
                          <a:cs typeface="Calibri"/>
                        </a:rPr>
                        <a:t>Отчетный финансовый 2023 год</a:t>
                      </a:r>
                      <a:endParaRPr sz="1600" dirty="0">
                        <a:solidFill>
                          <a:schemeClr val="bg1"/>
                        </a:solidFill>
                        <a:latin typeface="+mn-lt"/>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a:t>
                      </a:r>
                      <a:r>
                        <a:rPr lang="ru-RU" sz="1400" dirty="0" smtClean="0">
                          <a:solidFill>
                            <a:schemeClr val="bg1"/>
                          </a:solidFill>
                          <a:latin typeface="+mn-lt"/>
                          <a:ea typeface="+mn-ea"/>
                          <a:cs typeface="Calibri"/>
                        </a:rPr>
                        <a:t>(Решение бюджета   </a:t>
                      </a:r>
                      <a:r>
                        <a:rPr lang="ru-RU" sz="1400" dirty="0" smtClean="0">
                          <a:solidFill>
                            <a:schemeClr val="bg1"/>
                          </a:solidFill>
                          <a:latin typeface="Calibri"/>
                          <a:ea typeface="+mn-ea"/>
                          <a:cs typeface="Calibri"/>
                        </a:rPr>
                        <a:t>№ </a:t>
                      </a:r>
                      <a:r>
                        <a:rPr lang="en-US" sz="1400" dirty="0" smtClean="0">
                          <a:solidFill>
                            <a:schemeClr val="bg1"/>
                          </a:solidFill>
                          <a:latin typeface="Calibri"/>
                          <a:ea typeface="+mn-ea"/>
                          <a:cs typeface="Calibri"/>
                        </a:rPr>
                        <a:t>34</a:t>
                      </a:r>
                      <a:r>
                        <a:rPr lang="ru-RU" sz="1400" baseline="0" dirty="0" smtClean="0">
                          <a:solidFill>
                            <a:schemeClr val="bg1"/>
                          </a:solidFill>
                          <a:latin typeface="Calibri"/>
                          <a:ea typeface="+mn-ea"/>
                          <a:cs typeface="Calibri"/>
                        </a:rPr>
                        <a:t> от </a:t>
                      </a:r>
                      <a:r>
                        <a:rPr lang="en-US" sz="1400" baseline="0" dirty="0" smtClean="0">
                          <a:solidFill>
                            <a:schemeClr val="bg1"/>
                          </a:solidFill>
                          <a:latin typeface="Calibri"/>
                          <a:ea typeface="+mn-ea"/>
                          <a:cs typeface="Calibri"/>
                        </a:rPr>
                        <a:t>10</a:t>
                      </a:r>
                      <a:r>
                        <a:rPr lang="ru-RU" sz="1400" baseline="0" dirty="0" smtClean="0">
                          <a:solidFill>
                            <a:schemeClr val="bg1"/>
                          </a:solidFill>
                          <a:latin typeface="Calibri"/>
                          <a:ea typeface="+mn-ea"/>
                          <a:cs typeface="Calibri"/>
                        </a:rPr>
                        <a:t>.0</a:t>
                      </a:r>
                      <a:r>
                        <a:rPr lang="en-US" sz="1400" baseline="0" dirty="0" smtClean="0">
                          <a:solidFill>
                            <a:schemeClr val="bg1"/>
                          </a:solidFill>
                          <a:latin typeface="Calibri"/>
                          <a:ea typeface="+mn-ea"/>
                          <a:cs typeface="Calibri"/>
                        </a:rPr>
                        <a:t>9</a:t>
                      </a:r>
                      <a:r>
                        <a:rPr lang="ru-RU" sz="1400" baseline="0" dirty="0" smtClean="0">
                          <a:solidFill>
                            <a:schemeClr val="bg1"/>
                          </a:solidFill>
                          <a:latin typeface="Calibri"/>
                          <a:ea typeface="+mn-ea"/>
                          <a:cs typeface="Calibri"/>
                        </a:rPr>
                        <a:t>.2024</a:t>
                      </a:r>
                      <a:r>
                        <a:rPr lang="ru-RU" sz="1400" dirty="0" smtClean="0">
                          <a:solidFill>
                            <a:schemeClr val="bg1"/>
                          </a:solidFill>
                          <a:latin typeface="Calibri"/>
                          <a:ea typeface="+mn-ea"/>
                          <a:cs typeface="Calibri"/>
                        </a:rPr>
                        <a:t>)</a:t>
                      </a:r>
                      <a:endParaRPr sz="14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a:t>
                      </a:r>
                      <a:r>
                        <a:rPr lang="ru-RU" sz="1600" dirty="0" smtClean="0">
                          <a:solidFill>
                            <a:schemeClr val="bg1"/>
                          </a:solidFill>
                          <a:latin typeface="Calibri"/>
                          <a:ea typeface="+mn-ea"/>
                          <a:cs typeface="Calibri"/>
                        </a:rPr>
                        <a:t>(плановый</a:t>
                      </a:r>
                      <a:r>
                        <a:rPr lang="ru-RU" sz="1600" baseline="0" dirty="0" smtClean="0">
                          <a:solidFill>
                            <a:schemeClr val="bg1"/>
                          </a:solidFill>
                          <a:latin typeface="Calibri"/>
                          <a:ea typeface="+mn-ea"/>
                          <a:cs typeface="Calibri"/>
                        </a:rPr>
                        <a:t> период)</a:t>
                      </a:r>
                      <a:endParaRPr sz="16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mn-lt"/>
                          <a:ea typeface="+mn-ea"/>
                          <a:cs typeface="Calibri"/>
                        </a:rPr>
                        <a:t>(плановый</a:t>
                      </a:r>
                      <a:r>
                        <a:rPr lang="ru-RU" sz="1600" baseline="0" dirty="0" smtClean="0">
                          <a:solidFill>
                            <a:schemeClr val="bg1"/>
                          </a:solidFill>
                          <a:latin typeface="+mn-lt"/>
                          <a:ea typeface="+mn-ea"/>
                          <a:cs typeface="Calibri"/>
                        </a:rPr>
                        <a:t> период)</a:t>
                      </a:r>
                      <a:endParaRPr lang="ru-RU" sz="1600" dirty="0" smtClean="0">
                        <a:solidFill>
                          <a:schemeClr val="bg1"/>
                        </a:solidFill>
                        <a:latin typeface="+mn-lt"/>
                        <a:ea typeface="+mn-ea"/>
                        <a:cs typeface="Calibri"/>
                      </a:endParaRPr>
                    </a:p>
                  </a:txBody>
                  <a:tcPr marL="0" marR="0" marT="1270" marB="0" anchor="ctr">
                    <a:solidFill>
                      <a:schemeClr val="accent2"/>
                    </a:solidFill>
                  </a:tcPr>
                </a:tc>
              </a:tr>
              <a:tr h="464342">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nchor="ctr">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471033,2</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en-US" sz="1800" b="0" spc="-10" dirty="0" smtClean="0">
                          <a:solidFill>
                            <a:schemeClr val="tx1"/>
                          </a:solidFill>
                          <a:latin typeface="+mn-lt"/>
                          <a:ea typeface="+mn-ea"/>
                          <a:cs typeface="Calibri"/>
                        </a:rPr>
                        <a:t>508231,7</a:t>
                      </a:r>
                      <a:endParaRPr sz="1800" b="0" spc="-10" dirty="0">
                        <a:solidFill>
                          <a:schemeClr val="tx1"/>
                        </a:solidFill>
                        <a:latin typeface="+mn-lt"/>
                        <a:ea typeface="+mn-ea"/>
                        <a:cs typeface="Calibri"/>
                      </a:endParaRPr>
                    </a:p>
                  </a:txBody>
                  <a:tcPr marL="0" marR="0" marT="60960" marB="0" anchor="ct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nchor="ctr">
                    <a:lnB w="12700" cap="flat" cmpd="sng" algn="ctr">
                      <a:solidFill>
                        <a:srgbClr val="FFFFFF"/>
                      </a:solidFill>
                      <a:prstDash val="solid"/>
                      <a:round/>
                      <a:headEnd type="none" w="med" len="med"/>
                      <a:tailEnd type="none" w="med" len="med"/>
                    </a:lnB>
                    <a:solidFill>
                      <a:schemeClr val="accent6">
                        <a:lumMod val="20000"/>
                        <a:lumOff val="80000"/>
                      </a:schemeClr>
                    </a:solidFill>
                  </a:tcPr>
                </a:tc>
              </a:tr>
              <a:tr h="508199">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441014,0</a:t>
                      </a:r>
                      <a:endParaRPr sz="1800" b="0" spc="-10" dirty="0">
                        <a:solidFill>
                          <a:schemeClr val="tx1"/>
                        </a:solidFill>
                        <a:latin typeface="+mn-lt"/>
                        <a:ea typeface="+mn-ea"/>
                        <a:cs typeface="Calibri"/>
                      </a:endParaRPr>
                    </a:p>
                  </a:txBody>
                  <a:tcPr marL="0" marR="0" marT="33655"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en-US" sz="1800" b="0" spc="-10" dirty="0" smtClean="0">
                          <a:solidFill>
                            <a:schemeClr val="tx1"/>
                          </a:solidFill>
                          <a:latin typeface="+mn-lt"/>
                          <a:ea typeface="+mn-ea"/>
                          <a:cs typeface="Calibri"/>
                        </a:rPr>
                        <a:t>546135,1</a:t>
                      </a:r>
                      <a:endParaRPr sz="1800" b="0" spc="-10" dirty="0">
                        <a:solidFill>
                          <a:schemeClr val="tx1"/>
                        </a:solidFill>
                        <a:latin typeface="+mn-lt"/>
                        <a:ea typeface="+mn-ea"/>
                        <a:cs typeface="Calibri"/>
                      </a:endParaRPr>
                    </a:p>
                  </a:txBody>
                  <a:tcPr marL="0" marR="0" marT="5461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398742">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30019,2</a:t>
                      </a: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-37903,4</a:t>
                      </a:r>
                      <a:endParaRPr sz="1800" b="0" spc="-10" dirty="0">
                        <a:solidFill>
                          <a:schemeClr val="tx1"/>
                        </a:solidFill>
                        <a:latin typeface="+mn-lt"/>
                        <a:ea typeface="+mn-ea"/>
                        <a:cs typeface="Calibri"/>
                      </a:endParaRPr>
                    </a:p>
                  </a:txBody>
                  <a:tcPr marL="0" marR="0" marT="3175"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584441">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nchor="ctr">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30019,2</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nchor="ctr">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37903,4</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nchor="ct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50161">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err="1">
                          <a:latin typeface="+mn-lt"/>
                          <a:cs typeface="Calibri"/>
                        </a:rPr>
                        <a:t>тыс.руб</a:t>
                      </a:r>
                      <a:r>
                        <a:rPr sz="1800" b="0" spc="-5" dirty="0" smtClean="0">
                          <a:latin typeface="+mn-lt"/>
                          <a:cs typeface="Calibri"/>
                        </a:rPr>
                        <a:t>.</a:t>
                      </a:r>
                      <a:endParaRPr lang="ru-RU" sz="1800" b="0" spc="-5" dirty="0" smtClean="0">
                        <a:latin typeface="+mn-lt"/>
                        <a:cs typeface="Calibri"/>
                      </a:endParaRPr>
                    </a:p>
                  </a:txBody>
                  <a:tcPr marL="0" marR="0" marT="31750" marB="0">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R="57785" algn="ctr">
                        <a:lnSpc>
                          <a:spcPct val="100000"/>
                        </a:lnSpc>
                      </a:pPr>
                      <a:r>
                        <a:rPr lang="ru-RU" sz="1800" b="0" dirty="0" smtClean="0">
                          <a:latin typeface="+mn-lt"/>
                          <a:cs typeface="Times New Roman"/>
                        </a:rPr>
                        <a:t>7884,6</a:t>
                      </a:r>
                      <a:endParaRPr sz="1800" b="0" spc="-10" dirty="0">
                        <a:solidFill>
                          <a:schemeClr val="tx1"/>
                        </a:solidFill>
                        <a:latin typeface="+mn-lt"/>
                        <a:ea typeface="+mn-ea"/>
                        <a:cs typeface="Calibri"/>
                      </a:endParaRPr>
                    </a:p>
                  </a:txBody>
                  <a:tcPr marL="0" marR="0" marT="0" marB="0" anchor="ctr">
                    <a:lnR w="12700">
                      <a:solidFill>
                        <a:srgbClr val="FFFFFF"/>
                      </a:solidFill>
                      <a:prstDash val="solid"/>
                    </a:ln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8520,8</a:t>
                      </a:r>
                      <a:endParaRPr sz="1800" b="0" dirty="0">
                        <a:latin typeface="+mn-lt"/>
                        <a:cs typeface="Times New Roman"/>
                      </a:endParaRPr>
                    </a:p>
                  </a:txBody>
                  <a:tcPr marL="0" marR="0" marT="0" marB="0" anchor="ctr">
                    <a:lnL w="12700">
                      <a:solidFill>
                        <a:srgbClr val="FFFFFF"/>
                      </a:solidFill>
                      <a:prstDash val="solid"/>
                    </a:lnL>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a:solidFill>
                        <a:srgbClr val="FFFFFF"/>
                      </a:solidFill>
                      <a:prstDash val="soli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733371">
                <a:tc>
                  <a:txBody>
                    <a:bodyPr/>
                    <a:lstStyle/>
                    <a:p>
                      <a:pPr marL="45085">
                        <a:lnSpc>
                          <a:spcPct val="100000"/>
                        </a:lnSpc>
                        <a:spcBef>
                          <a:spcPts val="250"/>
                        </a:spcBef>
                      </a:pPr>
                      <a:r>
                        <a:rPr lang="ru-RU" sz="1800" b="0" dirty="0" smtClean="0">
                          <a:latin typeface="+mn-lt"/>
                          <a:cs typeface="Calibri"/>
                        </a:rPr>
                        <a:t>Остаток на</a:t>
                      </a:r>
                      <a:r>
                        <a:rPr lang="ru-RU" sz="1800" b="0" spc="20" dirty="0" smtClean="0">
                          <a:latin typeface="+mn-lt"/>
                          <a:cs typeface="Calibri"/>
                        </a:rPr>
                        <a:t> </a:t>
                      </a:r>
                      <a:r>
                        <a:rPr lang="ru-RU" sz="1800" b="0" spc="-5" dirty="0" smtClean="0">
                          <a:latin typeface="+mn-lt"/>
                          <a:cs typeface="Calibri"/>
                        </a:rPr>
                        <a:t>счетах</a:t>
                      </a:r>
                      <a:endParaRPr lang="ru-RU" sz="1800" b="0" dirty="0" smtClean="0">
                        <a:latin typeface="+mn-lt"/>
                        <a:cs typeface="Calibri"/>
                      </a:endParaRPr>
                    </a:p>
                    <a:p>
                      <a:pPr marL="45085" marR="109220">
                        <a:lnSpc>
                          <a:spcPct val="100000"/>
                        </a:lnSpc>
                      </a:pPr>
                      <a:r>
                        <a:rPr lang="ru-RU" sz="1800" b="0" dirty="0" smtClean="0">
                          <a:latin typeface="+mn-lt"/>
                          <a:cs typeface="Calibri"/>
                        </a:rPr>
                        <a:t>по </a:t>
                      </a:r>
                      <a:r>
                        <a:rPr lang="ru-RU" sz="1800" b="0" spc="-5" dirty="0" smtClean="0">
                          <a:latin typeface="+mn-lt"/>
                          <a:cs typeface="Calibri"/>
                        </a:rPr>
                        <a:t>исполнению </a:t>
                      </a:r>
                      <a:r>
                        <a:rPr lang="ru-RU" sz="1800" b="0" dirty="0" smtClean="0">
                          <a:latin typeface="+mn-lt"/>
                          <a:cs typeface="Calibri"/>
                        </a:rPr>
                        <a:t>бюджета на  конец </a:t>
                      </a:r>
                      <a:r>
                        <a:rPr lang="ru-RU" sz="1800" b="0" baseline="0" dirty="0" smtClean="0">
                          <a:latin typeface="+mn-lt"/>
                          <a:cs typeface="Calibri"/>
                        </a:rPr>
                        <a:t>целевые ср-</a:t>
                      </a:r>
                      <a:r>
                        <a:rPr lang="ru-RU" sz="1800" b="0" baseline="0" dirty="0" err="1" smtClean="0">
                          <a:latin typeface="+mn-lt"/>
                          <a:cs typeface="Calibri"/>
                        </a:rPr>
                        <a:t>ва</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endParaRPr sz="1800" b="0" spc="-10" dirty="0">
                        <a:solidFill>
                          <a:schemeClr val="tx1"/>
                        </a:solidFill>
                        <a:latin typeface="+mn-lt"/>
                        <a:ea typeface="+mn-ea"/>
                        <a:cs typeface="Calibri"/>
                      </a:endParaRPr>
                    </a:p>
                  </a:txBody>
                  <a:tcPr marL="0" marR="0" marT="0" marB="0">
                    <a:lnR w="12700" cap="flat" cmpd="sng" algn="ctr">
                      <a:solidFill>
                        <a:srgbClr val="FFFFFF"/>
                      </a:solidFill>
                      <a:prstDash val="solid"/>
                      <a:round/>
                      <a:headEnd type="none" w="med" len="med"/>
                      <a:tailEnd type="none" w="med" len="med"/>
                    </a:lnR>
                    <a:lnT w="12700">
                      <a:solidFill>
                        <a:srgbClr val="FFFFFF"/>
                      </a:solidFill>
                      <a:prstDash val="solid"/>
                    </a:lnT>
                    <a:solidFill>
                      <a:schemeClr val="accent6">
                        <a:lumMod val="20000"/>
                        <a:lumOff val="80000"/>
                      </a:schemeClr>
                    </a:solidFill>
                  </a:tcPr>
                </a:tc>
                <a:tc>
                  <a:txBody>
                    <a:bodyPr/>
                    <a:lstStyle/>
                    <a:p>
                      <a:pPr>
                        <a:lnSpc>
                          <a:spcPct val="100000"/>
                        </a:lnSpc>
                        <a:spcBef>
                          <a:spcPts val="10"/>
                        </a:spcBef>
                      </a:pPr>
                      <a:r>
                        <a:rPr lang="ru-RU" sz="1800" b="0" dirty="0" smtClean="0">
                          <a:latin typeface="+mn-lt"/>
                          <a:cs typeface="Times New Roman"/>
                        </a:rPr>
                        <a:t>21969,0</a:t>
                      </a:r>
                      <a:endParaRPr sz="1800" b="0" dirty="0">
                        <a:latin typeface="+mn-lt"/>
                        <a:cs typeface="Times New Roman"/>
                      </a:endParaRPr>
                    </a:p>
                  </a:txBody>
                  <a:tcPr marL="0" marR="0" marT="0" marB="0">
                    <a:lnL w="12700" cap="flat" cmpd="sng" algn="ctr">
                      <a:solidFill>
                        <a:srgbClr val="FFFFFF"/>
                      </a:solidFill>
                      <a:prstDash val="solid"/>
                      <a:round/>
                      <a:headEnd type="none" w="med" len="med"/>
                      <a:tailEnd type="none" w="med" len="me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71</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a16="http://schemas.microsoft.com/office/drawing/2014/main" xmlns=""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72</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10605</TotalTime>
  <Words>7038</Words>
  <Application>Microsoft Office PowerPoint</Application>
  <PresentationFormat>Широкоэкранный</PresentationFormat>
  <Paragraphs>980</Paragraphs>
  <Slides>72</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2</vt:i4>
      </vt:variant>
      <vt:variant>
        <vt:lpstr>Заголовки слайдов</vt:lpstr>
      </vt:variant>
      <vt:variant>
        <vt:i4>72</vt:i4>
      </vt:variant>
    </vt:vector>
  </HeadingPairs>
  <TitlesOfParts>
    <vt:vector size="90" baseType="lpstr">
      <vt:lpstr>SimSun</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Office Theme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Структура муниципального долга</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453</cp:revision>
  <cp:lastPrinted>2024-05-16T06:59:56Z</cp:lastPrinted>
  <dcterms:created xsi:type="dcterms:W3CDTF">2023-09-26T07:39:46Z</dcterms:created>
  <dcterms:modified xsi:type="dcterms:W3CDTF">2024-12-13T12:05:10Z</dcterms:modified>
</cp:coreProperties>
</file>