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5"/>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2"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3" r:id="rId39"/>
    <p:sldId id="338" r:id="rId40"/>
    <p:sldId id="370" r:id="rId41"/>
    <p:sldId id="309" r:id="rId42"/>
    <p:sldId id="369" r:id="rId43"/>
    <p:sldId id="316" r:id="rId44"/>
    <p:sldId id="276" r:id="rId45"/>
    <p:sldId id="356" r:id="rId46"/>
    <p:sldId id="357" r:id="rId47"/>
    <p:sldId id="368" r:id="rId48"/>
    <p:sldId id="279" r:id="rId49"/>
    <p:sldId id="280" r:id="rId50"/>
    <p:sldId id="317" r:id="rId51"/>
    <p:sldId id="318" r:id="rId52"/>
    <p:sldId id="319" r:id="rId53"/>
    <p:sldId id="320" r:id="rId54"/>
    <p:sldId id="321" r:id="rId55"/>
    <p:sldId id="322" r:id="rId56"/>
    <p:sldId id="323" r:id="rId57"/>
    <p:sldId id="324" r:id="rId58"/>
    <p:sldId id="325" r:id="rId59"/>
    <p:sldId id="326" r:id="rId60"/>
    <p:sldId id="337" r:id="rId61"/>
    <p:sldId id="334" r:id="rId62"/>
    <p:sldId id="335" r:id="rId63"/>
    <p:sldId id="359" r:id="rId64"/>
    <p:sldId id="360" r:id="rId65"/>
    <p:sldId id="362" r:id="rId66"/>
    <p:sldId id="365" r:id="rId67"/>
    <p:sldId id="367" r:id="rId68"/>
    <p:sldId id="358" r:id="rId69"/>
    <p:sldId id="371" r:id="rId70"/>
    <p:sldId id="328" r:id="rId71"/>
    <p:sldId id="331" r:id="rId72"/>
    <p:sldId id="289" r:id="rId73"/>
    <p:sldId id="290" r:id="rId74"/>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2"/>
            <p14:sldId id="298"/>
            <p14:sldId id="342"/>
            <p14:sldId id="304"/>
            <p14:sldId id="314"/>
            <p14:sldId id="270"/>
            <p14:sldId id="301"/>
            <p14:sldId id="308"/>
            <p14:sldId id="343"/>
            <p14:sldId id="345"/>
            <p14:sldId id="307"/>
            <p14:sldId id="339"/>
            <p14:sldId id="344"/>
            <p14:sldId id="310"/>
            <p14:sldId id="373"/>
            <p14:sldId id="338"/>
            <p14:sldId id="370"/>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71"/>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405" autoAdjust="0"/>
  </p:normalViewPr>
  <p:slideViewPr>
    <p:cSldViewPr snapToGrid="0" showGuides="1">
      <p:cViewPr varScale="1">
        <p:scale>
          <a:sx n="112" d="100"/>
          <a:sy n="112" d="100"/>
        </p:scale>
        <p:origin x="5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6970</c:v>
                </c:pt>
                <c:pt idx="1">
                  <c:v>6699</c:v>
                </c:pt>
                <c:pt idx="2">
                  <c:v>6524</c:v>
                </c:pt>
              </c:numCache>
            </c:numRef>
          </c:val>
        </c:ser>
        <c:dLbls>
          <c:dLblPos val="outEnd"/>
          <c:showLegendKey val="0"/>
          <c:showVal val="1"/>
          <c:showCatName val="0"/>
          <c:showSerName val="0"/>
          <c:showPercent val="0"/>
          <c:showBubbleSize val="0"/>
        </c:dLbls>
        <c:gapWidth val="444"/>
        <c:overlap val="-90"/>
        <c:axId val="581303808"/>
        <c:axId val="581304200"/>
      </c:barChart>
      <c:catAx>
        <c:axId val="581303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581304200"/>
        <c:crosses val="autoZero"/>
        <c:auto val="1"/>
        <c:lblAlgn val="ctr"/>
        <c:lblOffset val="100"/>
        <c:noMultiLvlLbl val="0"/>
      </c:catAx>
      <c:valAx>
        <c:axId val="581304200"/>
        <c:scaling>
          <c:orientation val="minMax"/>
        </c:scaling>
        <c:delete val="1"/>
        <c:axPos val="l"/>
        <c:numFmt formatCode="General" sourceLinked="1"/>
        <c:majorTickMark val="none"/>
        <c:minorTickMark val="none"/>
        <c:tickLblPos val="nextTo"/>
        <c:crossAx val="581303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55988.6</c:v>
                </c:pt>
                <c:pt idx="1">
                  <c:v>434790.3</c:v>
                </c:pt>
                <c:pt idx="2">
                  <c:v>528682.30000000005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61465.2</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58885.7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24265</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170882.1</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56270.7</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37340.9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80605</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38346.6</c:v>
                </c:pt>
                <c:pt idx="3">
                  <c:v>21412.300000000003</c:v>
                </c:pt>
                <c:pt idx="4">
                  <c:v>25709.5</c:v>
                </c:pt>
              </c:numCache>
            </c:numRef>
          </c:val>
        </c:ser>
        <c:dLbls>
          <c:showLegendKey val="0"/>
          <c:showVal val="0"/>
          <c:showCatName val="0"/>
          <c:showSerName val="0"/>
          <c:showPercent val="0"/>
          <c:showBubbleSize val="0"/>
        </c:dLbls>
        <c:gapWidth val="80"/>
        <c:overlap val="25"/>
        <c:axId val="581317920"/>
        <c:axId val="581319096"/>
      </c:barChart>
      <c:catAx>
        <c:axId val="58131792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81319096"/>
        <c:crosses val="autoZero"/>
        <c:auto val="1"/>
        <c:lblAlgn val="ctr"/>
        <c:lblOffset val="100"/>
        <c:noMultiLvlLbl val="0"/>
      </c:catAx>
      <c:valAx>
        <c:axId val="581319096"/>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81317920"/>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581322624"/>
        <c:axId val="581319488"/>
        <c:axId val="0"/>
      </c:bar3DChart>
      <c:catAx>
        <c:axId val="58132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1319488"/>
        <c:crosses val="autoZero"/>
        <c:auto val="1"/>
        <c:lblAlgn val="ctr"/>
        <c:lblOffset val="100"/>
        <c:noMultiLvlLbl val="0"/>
      </c:catAx>
      <c:valAx>
        <c:axId val="581319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1322624"/>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97,1%</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2,9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97.1</c:v>
                </c:pt>
                <c:pt idx="1">
                  <c:v>2.9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61465.2</c:v>
                </c:pt>
                <c:pt idx="1">
                  <c:v>224</c:v>
                </c:pt>
                <c:pt idx="2">
                  <c:v>170882.1</c:v>
                </c:pt>
                <c:pt idx="3">
                  <c:v>58885.7</c:v>
                </c:pt>
                <c:pt idx="4">
                  <c:v>56270.7</c:v>
                </c:pt>
                <c:pt idx="5">
                  <c:v>24265</c:v>
                </c:pt>
                <c:pt idx="6">
                  <c:v>37340.9</c:v>
                </c:pt>
                <c:pt idx="7">
                  <c:v>80605</c:v>
                </c:pt>
                <c:pt idx="8">
                  <c:v>38346.6</c:v>
                </c:pt>
                <c:pt idx="9">
                  <c:v>397.1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51898.6</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4090</c:v>
                </c:pt>
                <c:pt idx="4">
                  <c:v>2948.9</c:v>
                </c:pt>
                <c:pt idx="5">
                  <c:v>3041.3</c:v>
                </c:pt>
              </c:numCache>
            </c:numRef>
          </c:val>
        </c:ser>
        <c:dLbls>
          <c:showLegendKey val="0"/>
          <c:showVal val="0"/>
          <c:showCatName val="0"/>
          <c:showSerName val="0"/>
          <c:showPercent val="0"/>
          <c:showBubbleSize val="0"/>
        </c:dLbls>
        <c:gapWidth val="219"/>
        <c:axId val="581318312"/>
        <c:axId val="581324584"/>
      </c:barChart>
      <c:catAx>
        <c:axId val="58131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1324584"/>
        <c:crosses val="autoZero"/>
        <c:auto val="1"/>
        <c:lblAlgn val="ctr"/>
        <c:lblOffset val="100"/>
        <c:noMultiLvlLbl val="0"/>
      </c:catAx>
      <c:valAx>
        <c:axId val="581324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1318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6258.9</c:v>
                </c:pt>
                <c:pt idx="4">
                  <c:v>590</c:v>
                </c:pt>
                <c:pt idx="5">
                  <c:v>2890</c:v>
                </c:pt>
                <c:pt idx="6">
                  <c:v>11.9</c:v>
                </c:pt>
                <c:pt idx="7">
                  <c:v>72.599999999999994</c:v>
                </c:pt>
                <c:pt idx="8">
                  <c:v>796.7</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6258.9</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796.7</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581317136"/>
        <c:axId val="581318704"/>
      </c:barChart>
      <c:valAx>
        <c:axId val="581318704"/>
        <c:scaling>
          <c:orientation val="minMax"/>
        </c:scaling>
        <c:delete val="1"/>
        <c:axPos val="l"/>
        <c:numFmt formatCode="#,##0.00" sourceLinked="1"/>
        <c:majorTickMark val="none"/>
        <c:minorTickMark val="none"/>
        <c:tickLblPos val="nextTo"/>
        <c:crossAx val="581317136"/>
        <c:crosses val="autoZero"/>
        <c:crossBetween val="between"/>
      </c:valAx>
      <c:catAx>
        <c:axId val="58131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81318704"/>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581320272"/>
        <c:axId val="581313608"/>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41876.400000000001</c:v>
                </c:pt>
              </c:numCache>
            </c:numRef>
          </c:val>
        </c:ser>
        <c:dLbls>
          <c:showLegendKey val="0"/>
          <c:showVal val="0"/>
          <c:showCatName val="0"/>
          <c:showSerName val="0"/>
          <c:showPercent val="0"/>
          <c:showBubbleSize val="0"/>
        </c:dLbls>
        <c:gapWidth val="150"/>
        <c:axId val="581320272"/>
        <c:axId val="581313608"/>
      </c:barChart>
      <c:catAx>
        <c:axId val="581320272"/>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581313608"/>
        <c:crosses val="autoZero"/>
        <c:auto val="1"/>
        <c:lblAlgn val="ctr"/>
        <c:lblOffset val="100"/>
        <c:noMultiLvlLbl val="0"/>
      </c:catAx>
      <c:valAx>
        <c:axId val="58131360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581320272"/>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182108</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130391.9</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119724.7</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2664.3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581316352"/>
        <c:axId val="581312824"/>
      </c:barChart>
      <c:catAx>
        <c:axId val="581316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581312824"/>
        <c:crosses val="autoZero"/>
        <c:auto val="1"/>
        <c:lblAlgn val="ctr"/>
        <c:lblOffset val="100"/>
        <c:noMultiLvlLbl val="0"/>
      </c:catAx>
      <c:valAx>
        <c:axId val="58131282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81316352"/>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13.12.2024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13.12.2024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13.12.2024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13.12.2024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13.12.2024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13.12.2024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13.12.2024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13.12.2024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13.12.2024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jp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7.webp"/><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image" Target="../media/image100.jpeg"/><Relationship Id="rId5" Type="http://schemas.openxmlformats.org/officeDocument/2006/relationships/image" Target="../media/image99.jpeg"/><Relationship Id="rId10" Type="http://schemas.openxmlformats.org/officeDocument/2006/relationships/image" Target="../media/image103.jpeg"/><Relationship Id="rId4" Type="http://schemas.openxmlformats.org/officeDocument/2006/relationships/image" Target="../media/image98.png"/><Relationship Id="rId9" Type="http://schemas.openxmlformats.org/officeDocument/2006/relationships/image" Target="../media/image102.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jpeg"/><Relationship Id="rId1" Type="http://schemas.openxmlformats.org/officeDocument/2006/relationships/slideLayout" Target="../slideLayouts/slideLayout15.xml"/><Relationship Id="rId4" Type="http://schemas.openxmlformats.org/officeDocument/2006/relationships/image" Target="../media/image105.emf"/></Relationships>
</file>

<file path=ppt/slides/_rels/slide4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webp"/><Relationship Id="rId5" Type="http://schemas.openxmlformats.org/officeDocument/2006/relationships/image" Target="../media/image110.webp"/><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webp"/><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23.webp"/><Relationship Id="rId5" Type="http://schemas.openxmlformats.org/officeDocument/2006/relationships/image" Target="../media/image122.jpeg"/><Relationship Id="rId4" Type="http://schemas.openxmlformats.org/officeDocument/2006/relationships/image" Target="../media/image121.jpe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9.webp"/><Relationship Id="rId5" Type="http://schemas.openxmlformats.org/officeDocument/2006/relationships/image" Target="../media/image128.jpeg"/><Relationship Id="rId4" Type="http://schemas.openxmlformats.org/officeDocument/2006/relationships/image" Target="../media/image12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0.webp"/><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webp"/><Relationship Id="rId5" Type="http://schemas.openxmlformats.org/officeDocument/2006/relationships/image" Target="../media/image131.jpeg"/><Relationship Id="rId4" Type="http://schemas.openxmlformats.org/officeDocument/2006/relationships/image" Target="../media/image12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21.jpe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21.jpeg"/></Relationships>
</file>

<file path=ppt/slides/_rels/slide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6.emf"/><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jp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5.jpe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image" Target="../media/image142.jpeg"/></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jpg"/></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66.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58.jpeg"/><Relationship Id="rId7" Type="http://schemas.openxmlformats.org/officeDocument/2006/relationships/image" Target="../media/image161.pn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60.jpeg"/><Relationship Id="rId4" Type="http://schemas.openxmlformats.org/officeDocument/2006/relationships/image" Target="../media/image159.jpeg"/></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5.jpg"/><Relationship Id="rId1" Type="http://schemas.openxmlformats.org/officeDocument/2006/relationships/slideLayout" Target="../slideLayouts/slideLayout7.xml"/><Relationship Id="rId5" Type="http://schemas.openxmlformats.org/officeDocument/2006/relationships/image" Target="../media/image167.jpg"/><Relationship Id="rId4" Type="http://schemas.openxmlformats.org/officeDocument/2006/relationships/image" Target="../media/image166.jpeg"/></Relationships>
</file>

<file path=ppt/slides/_rels/slide6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hyperlink" Target="http://vk.com/public217462141" TargetMode="External"/><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№28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17.07.2024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1166650645"/>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solidFill>
                  <a:prstClr val="black">
                    <a:tint val="75000"/>
                  </a:prstClr>
                </a:solidFill>
              </a:rPr>
              <a:pPr/>
              <a:t>23</a:t>
            </a:fld>
            <a:endParaRPr lang="ru-RU">
              <a:solidFill>
                <a:prstClr val="black">
                  <a:tint val="75000"/>
                </a:prstClr>
              </a:solidFill>
            </a:endParaRPr>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solidFill>
                  <a:prstClr val="black"/>
                </a:solidFill>
              </a:rPr>
              <a:t>Основные параметры </a:t>
            </a:r>
            <a:r>
              <a:rPr lang="ru-RU" sz="3200" b="1" dirty="0">
                <a:solidFill>
                  <a:prstClr val="black"/>
                </a:solidFill>
              </a:rPr>
              <a:t>социально-экономического  </a:t>
            </a:r>
            <a:r>
              <a:rPr lang="ru-RU" sz="3200" b="1" spc="-5" dirty="0">
                <a:solidFill>
                  <a:prstClr val="black"/>
                </a:solidFill>
              </a:rPr>
              <a:t>развития</a:t>
            </a:r>
            <a:endParaRPr sz="3200" dirty="0">
              <a:solidFill>
                <a:prstClr val="black"/>
              </a:solidFill>
            </a:endParaRPr>
          </a:p>
        </p:txBody>
      </p:sp>
    </p:spTree>
    <p:extLst>
      <p:ext uri="{BB962C8B-B14F-4D97-AF65-F5344CB8AC3E}">
        <p14:creationId xmlns:p14="http://schemas.microsoft.com/office/powerpoint/2010/main" val="1043679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486592023"/>
              </p:ext>
            </p:extLst>
          </p:nvPr>
        </p:nvGraphicFramePr>
        <p:xfrm>
          <a:off x="239282" y="1025498"/>
          <a:ext cx="10729957" cy="4572001"/>
        </p:xfrm>
        <a:graphic>
          <a:graphicData uri="http://schemas.openxmlformats.org/drawingml/2006/table">
            <a:tbl>
              <a:tblPr/>
              <a:tblGrid>
                <a:gridCol w="2729924"/>
                <a:gridCol w="1335920"/>
                <a:gridCol w="1363026"/>
                <a:gridCol w="1394004"/>
                <a:gridCol w="1239114"/>
                <a:gridCol w="1332049"/>
                <a:gridCol w="1335920"/>
              </a:tblGrid>
              <a:tr h="361607">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gridSpan="2">
                  <a:txBody>
                    <a:bodyPr/>
                    <a:lstStyle/>
                    <a:p>
                      <a:pPr algn="ctr" fontAlgn="ctr"/>
                      <a:r>
                        <a:rPr lang="ru-RU" sz="1200" b="0" i="0" u="none" strike="noStrike" dirty="0">
                          <a:solidFill>
                            <a:srgbClr val="000000"/>
                          </a:solidFill>
                          <a:effectLst/>
                          <a:latin typeface="Times New Roman" panose="02020603050405020304" pitchFamily="18" charset="0"/>
                        </a:rPr>
                        <a:t>Отчетный финансовый            </a:t>
                      </a:r>
                      <a:r>
                        <a:rPr lang="ru-RU" sz="1200" b="0" i="0" u="none" strike="noStrike" dirty="0" smtClean="0">
                          <a:solidFill>
                            <a:srgbClr val="000000"/>
                          </a:solidFill>
                          <a:effectLst/>
                          <a:latin typeface="Times New Roman" panose="02020603050405020304" pitchFamily="18" charset="0"/>
                        </a:rPr>
                        <a:t>            </a:t>
                      </a:r>
                      <a:r>
                        <a:rPr lang="ru-RU" sz="1200" b="0" i="0" u="none" strike="noStrike" dirty="0">
                          <a:solidFill>
                            <a:srgbClr val="000000"/>
                          </a:solidFill>
                          <a:effectLst/>
                          <a:latin typeface="Times New Roman" panose="02020603050405020304" pitchFamily="18" charset="0"/>
                        </a:rPr>
                        <a:t>2022 год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hMerge="1">
                  <a:txBody>
                    <a:bodyPr/>
                    <a:lstStyle/>
                    <a:p>
                      <a:endParaRPr lang="ru-RU"/>
                    </a:p>
                  </a:txBody>
                  <a:tcPr/>
                </a:tc>
                <a:tc rowSpan="2">
                  <a:txBody>
                    <a:bodyPr/>
                    <a:lstStyle/>
                    <a:p>
                      <a:pPr algn="ctr" fontAlgn="ctr"/>
                      <a:r>
                        <a:rPr lang="ru-RU" sz="1100" b="1" i="0" u="none" strike="noStrike" dirty="0">
                          <a:solidFill>
                            <a:srgbClr val="000000"/>
                          </a:solidFill>
                          <a:effectLst/>
                          <a:latin typeface="Times New Roman" panose="02020603050405020304" pitchFamily="18" charset="0"/>
                        </a:rPr>
                        <a:t>2024 год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Решение  бюджета №28 от 17.07.2024г.)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dirty="0">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916548">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4941">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8027">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471 033,20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490 778,90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104,19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75928">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375928">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54 784,90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55988,60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102,20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5928">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416248,3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434790,30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104,45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4323">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441014,00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528682,30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119,88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04323">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30 019,20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-37 903,40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44448">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dirty="0">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30 019,20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Calibri" panose="020F0502020204030204" pitchFamily="34" charset="0"/>
                        </a:rPr>
                        <a:t>-37 903,40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2745594720"/>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073849315"/>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942692107"/>
              </p:ext>
            </p:extLst>
          </p:nvPr>
        </p:nvGraphicFramePr>
        <p:xfrm>
          <a:off x="149011" y="417688"/>
          <a:ext cx="11148529" cy="3641643"/>
        </p:xfrm>
        <a:graphic>
          <a:graphicData uri="http://schemas.openxmlformats.org/drawingml/2006/table">
            <a:tbl>
              <a:tblPr/>
              <a:tblGrid>
                <a:gridCol w="3802058"/>
                <a:gridCol w="1084671"/>
                <a:gridCol w="1107506"/>
                <a:gridCol w="1301605"/>
                <a:gridCol w="1384824"/>
                <a:gridCol w="921529"/>
                <a:gridCol w="1546336"/>
              </a:tblGrid>
              <a:tr h="247587">
                <a:tc rowSpan="3">
                  <a:txBody>
                    <a:bodyPr/>
                    <a:lstStyle/>
                    <a:p>
                      <a:pPr algn="ctr" fontAlgn="ctr"/>
                      <a:r>
                        <a:rPr lang="ru-RU" sz="1300" b="1" i="0" u="none" strike="noStrike" dirty="0">
                          <a:solidFill>
                            <a:srgbClr val="000000"/>
                          </a:solidFill>
                          <a:effectLst/>
                          <a:latin typeface="Times New Roman" panose="02020603050405020304" pitchFamily="18" charset="0"/>
                        </a:rPr>
                        <a:t>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a:solidFill>
                            <a:srgbClr val="000000"/>
                          </a:solidFill>
                          <a:effectLst/>
                          <a:latin typeface="Times New Roman" panose="02020603050405020304" pitchFamily="18" charset="0"/>
                        </a:rPr>
                        <a:t>Отчетные финансовые         2021    -          2022 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a:solidFill>
                            <a:srgbClr val="000000"/>
                          </a:solidFill>
                          <a:effectLst/>
                          <a:latin typeface="Times New Roman" panose="02020603050405020304" pitchFamily="18" charset="0"/>
                        </a:rPr>
                        <a:t>Текущий финансовый   </a:t>
                      </a:r>
                      <a:r>
                        <a:rPr lang="ru-RU" sz="1100" b="1" i="0" u="none" strike="noStrike">
                          <a:solidFill>
                            <a:srgbClr val="000000"/>
                          </a:solidFill>
                          <a:effectLst/>
                          <a:latin typeface="Times New Roman" panose="02020603050405020304" pitchFamily="18" charset="0"/>
                        </a:rPr>
                        <a:t>2023</a:t>
                      </a:r>
                      <a:endParaRPr lang="ru-RU" sz="1000" b="1" i="0" u="none" strike="noStrike">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100" b="1" i="0" u="none" strike="noStrike" dirty="0">
                          <a:solidFill>
                            <a:srgbClr val="000000"/>
                          </a:solidFill>
                          <a:effectLst/>
                          <a:latin typeface="Times New Roman" panose="02020603050405020304" pitchFamily="18" charset="0"/>
                        </a:rPr>
                        <a:t>(Решение бюджета </a:t>
                      </a:r>
                      <a:r>
                        <a:rPr lang="ru-RU" sz="1100" b="1" i="0" u="none" strike="noStrike" dirty="0" smtClean="0">
                          <a:solidFill>
                            <a:srgbClr val="000000"/>
                          </a:solidFill>
                          <a:effectLst/>
                          <a:latin typeface="Times New Roman" panose="02020603050405020304" pitchFamily="18" charset="0"/>
                        </a:rPr>
                        <a:t>№28 </a:t>
                      </a:r>
                      <a:r>
                        <a:rPr lang="ru-RU" sz="1100" b="1" i="0" u="none" strike="noStrike" dirty="0">
                          <a:solidFill>
                            <a:srgbClr val="000000"/>
                          </a:solidFill>
                          <a:effectLst/>
                          <a:latin typeface="Times New Roman" panose="02020603050405020304" pitchFamily="18" charset="0"/>
                        </a:rPr>
                        <a:t>от </a:t>
                      </a:r>
                      <a:r>
                        <a:rPr lang="ru-RU" sz="1100" b="1" i="0" u="none" strike="noStrike" dirty="0" smtClean="0">
                          <a:solidFill>
                            <a:srgbClr val="000000"/>
                          </a:solidFill>
                          <a:effectLst/>
                          <a:latin typeface="Times New Roman" panose="02020603050405020304" pitchFamily="18" charset="0"/>
                        </a:rPr>
                        <a:t>17.07.2024г</a:t>
                      </a:r>
                      <a:r>
                        <a:rPr lang="ru-RU" sz="1100" b="1" i="0" u="none" strike="noStrike" dirty="0">
                          <a:solidFill>
                            <a:srgbClr val="000000"/>
                          </a:solidFill>
                          <a:effectLst/>
                          <a:latin typeface="Times New Roman" panose="02020603050405020304" pitchFamily="18" charset="0"/>
                        </a:rPr>
                        <a:t>. )</a:t>
                      </a:r>
                      <a:endParaRPr lang="ru-RU" sz="1300" b="1" i="0" u="none" strike="noStrike" dirty="0">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447414">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7719">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55 988,60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826">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dirty="0">
                          <a:solidFill>
                            <a:srgbClr val="000000"/>
                          </a:solidFill>
                          <a:effectLst/>
                          <a:latin typeface="Times New Roman" panose="02020603050405020304" pitchFamily="18" charset="0"/>
                        </a:rPr>
                        <a:t>51 898,60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67719">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20 688,80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25 411,90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29 220,80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822">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14 550,00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732">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2 289,20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7099">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3 143,40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4 895,00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6 258,90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732">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826">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4 090,00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37568">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666">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729">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72,60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756">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796,70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639">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639">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4" y="1037408"/>
            <a:ext cx="4368510" cy="4509429"/>
          </a:xfrm>
          <a:prstGeom prst="ellipse">
            <a:avLst/>
          </a:prstGeom>
          <a:ln>
            <a:noFill/>
          </a:ln>
          <a:effectLst>
            <a:softEdge rad="112500"/>
          </a:effectLst>
        </p:spPr>
      </p:pic>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419631066"/>
              </p:ext>
            </p:extLst>
          </p:nvPr>
        </p:nvGraphicFramePr>
        <p:xfrm>
          <a:off x="-66676" y="352426"/>
          <a:ext cx="12258675" cy="650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11" name="Диаграмма 10"/>
          <p:cNvGraphicFramePr/>
          <p:nvPr>
            <p:extLst>
              <p:ext uri="{D42A27DB-BD31-4B8C-83A1-F6EECF244321}">
                <p14:modId xmlns:p14="http://schemas.microsoft.com/office/powerpoint/2010/main" val="86745740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pic>
        <p:nvPicPr>
          <p:cNvPr id="6" name="Рисунок 5"/>
          <p:cNvPicPr>
            <a:picLocks noChangeAspect="1"/>
          </p:cNvPicPr>
          <p:nvPr/>
        </p:nvPicPr>
        <p:blipFill>
          <a:blip r:embed="rId5"/>
          <a:stretch>
            <a:fillRect/>
          </a:stretch>
        </p:blipFill>
        <p:spPr>
          <a:xfrm>
            <a:off x="59821" y="341303"/>
            <a:ext cx="11639371" cy="3397831"/>
          </a:xfrm>
          <a:prstGeom prst="rect">
            <a:avLst/>
          </a:prstGeom>
        </p:spPr>
      </p:pic>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7805"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856057" y="809448"/>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344024" y="6492962"/>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37</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1085010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10250667" y="5404313"/>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689007651"/>
              </p:ext>
            </p:extLst>
          </p:nvPr>
        </p:nvGraphicFramePr>
        <p:xfrm>
          <a:off x="478565" y="1093864"/>
          <a:ext cx="10875235" cy="4807003"/>
        </p:xfrm>
        <a:graphic>
          <a:graphicData uri="http://schemas.openxmlformats.org/drawingml/2006/table">
            <a:tbl>
              <a:tblPr/>
              <a:tblGrid>
                <a:gridCol w="3935293"/>
                <a:gridCol w="1122681"/>
                <a:gridCol w="1146317"/>
                <a:gridCol w="1347217"/>
                <a:gridCol w="1347217"/>
                <a:gridCol w="1037003"/>
                <a:gridCol w="939507"/>
              </a:tblGrid>
              <a:tr h="247783">
                <a:tc rowSpan="3">
                  <a:txBody>
                    <a:bodyPr/>
                    <a:lstStyle/>
                    <a:p>
                      <a:pPr algn="ctr" fontAlgn="ctr"/>
                      <a:r>
                        <a:rPr lang="ru-RU" sz="1100" b="1" i="0" u="none" strike="noStrike">
                          <a:solidFill>
                            <a:srgbClr val="000000"/>
                          </a:solidFill>
                          <a:effectLst/>
                          <a:latin typeface="Times New Roman" panose="02020603050405020304" pitchFamily="18" charset="0"/>
                        </a:rPr>
                        <a:t>      БЕЗВОЗМЕЗДНЫЕ ПОСТУПЛЕНИЯ</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3">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             2023 гг.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300" b="1" i="0" u="none" strike="noStrike">
                          <a:solidFill>
                            <a:srgbClr val="000000"/>
                          </a:solidFill>
                          <a:effectLst/>
                          <a:latin typeface="Times New Roman" panose="02020603050405020304" pitchFamily="18" charset="0"/>
                        </a:rPr>
                        <a:t>2024            </a:t>
                      </a:r>
                      <a:r>
                        <a:rPr lang="ru-RU" sz="1100" b="1" i="0" u="none" strike="noStrike">
                          <a:solidFill>
                            <a:srgbClr val="000000"/>
                          </a:solidFill>
                          <a:effectLst/>
                          <a:latin typeface="Times New Roman" panose="02020603050405020304" pitchFamily="18" charset="0"/>
                        </a:rPr>
                        <a:t>(Решение бюджета №28 от 17.07.2024г.)</a:t>
                      </a:r>
                      <a:endParaRPr lang="ru-RU" sz="1300" b="1" i="0" u="none" strike="noStrike">
                        <a:solidFill>
                          <a:srgbClr val="000000"/>
                        </a:solidFill>
                        <a:effectLst/>
                        <a:latin typeface="Times New Roman" panose="02020603050405020304" pitchFamily="18" charset="0"/>
                      </a:endParaRP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495568">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099">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252739,10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331971,50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434790,30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228253,50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0" u="none" strike="noStrike">
                          <a:solidFill>
                            <a:srgbClr val="000000"/>
                          </a:solidFill>
                          <a:effectLst/>
                          <a:latin typeface="Times New Roman" panose="02020603050405020304" pitchFamily="18" charset="0"/>
                        </a:rPr>
                        <a:t>232624,50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450516">
                <a:tc>
                  <a:txBody>
                    <a:bodyPr/>
                    <a:lstStyle/>
                    <a:p>
                      <a:pPr algn="l" fontAlgn="ctr"/>
                      <a:r>
                        <a:rPr lang="ru-RU" sz="1000" b="1" i="1" u="none" strike="noStrike">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133 606,70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143 699,00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182 108,00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0516">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84890,80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92 444,00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130 391,90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0516">
                <a:tc>
                  <a:txBody>
                    <a:bodyPr/>
                    <a:lstStyle/>
                    <a:p>
                      <a:pPr algn="l" fontAlgn="ctr"/>
                      <a:r>
                        <a:rPr lang="ru-RU" sz="1000" b="1" i="1" u="none" strike="noStrike">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119 724,70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57">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2 664,20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5257">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51547">
                <a:tc>
                  <a:txBody>
                    <a:bodyPr/>
                    <a:lstStyle/>
                    <a:p>
                      <a:pPr algn="l" fontAlgn="ctr"/>
                      <a:r>
                        <a:rPr lang="ru-RU" sz="1000" b="1" i="1" u="none" strike="noStrike">
                          <a:solidFill>
                            <a:srgbClr val="000000"/>
                          </a:solidFill>
                          <a:effectLst/>
                          <a:latin typeface="Times New Roman" panose="02020603050405020304" pitchFamily="18" charset="0"/>
                        </a:rPr>
                        <a:t>Доходы бюджетов муниципальных районов от возврата бюджетами бюджетной системы Российской Федерации остатков субсидий, субвенций и иных межбюджетных трансфертов, имеющих целевое назначение, прошлых лет, а также от возврата организациями остатков субсидий прошлых лет</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 </a:t>
                      </a:r>
                    </a:p>
                  </a:txBody>
                  <a:tcPr marL="8901" marR="8901" marT="890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21 876,30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5944">
                <a:tc>
                  <a:txBody>
                    <a:bodyPr/>
                    <a:lstStyle/>
                    <a:p>
                      <a:pPr algn="l" fontAlgn="b"/>
                      <a:r>
                        <a:rPr lang="ru-RU" sz="1000" b="1" i="1" u="none" strike="noStrike">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-21974,80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01" marR="8901" marT="890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954473106"/>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Объем и 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Объём доходов Муниципального района …………………………………………………………………39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долга………………………………………………………………………..45</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40</a:t>
            </a:fld>
            <a:endParaRPr lang="ru-RU" dirty="0"/>
          </a:p>
        </p:txBody>
      </p:sp>
      <p:graphicFrame>
        <p:nvGraphicFramePr>
          <p:cNvPr id="11" name="Диаграмма 10"/>
          <p:cNvGraphicFramePr/>
          <p:nvPr>
            <p:extLst>
              <p:ext uri="{D42A27DB-BD31-4B8C-83A1-F6EECF244321}">
                <p14:modId xmlns:p14="http://schemas.microsoft.com/office/powerpoint/2010/main" val="3292586884"/>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a:t>
            </a:r>
            <a:r>
              <a:rPr lang="en-US" dirty="0" smtClean="0">
                <a:solidFill>
                  <a:srgbClr val="31381C"/>
                </a:solidFill>
                <a:latin typeface="Bookman Old Style" panose="02050604050505020204" pitchFamily="18" charset="0"/>
              </a:rPr>
              <a:t>6524</a:t>
            </a:r>
            <a:r>
              <a:rPr lang="ru-RU" dirty="0" smtClean="0">
                <a:solidFill>
                  <a:srgbClr val="31381C"/>
                </a:solidFill>
                <a:latin typeface="Bookman Old Style" panose="02050604050505020204" pitchFamily="18" charset="0"/>
              </a:rPr>
              <a:t>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490788,9</a:t>
            </a:r>
            <a:r>
              <a:rPr lang="ru-RU" dirty="0" smtClean="0">
                <a:solidFill>
                  <a:srgbClr val="31381C"/>
                </a:solidFill>
                <a:latin typeface="Bookman Old Style" panose="02050604050505020204" pitchFamily="18" charset="0"/>
              </a:rPr>
              <a:t> тыс. руб. </a:t>
            </a:r>
            <a:r>
              <a:rPr lang="en-US" b="1" dirty="0" smtClean="0">
                <a:solidFill>
                  <a:srgbClr val="31381C"/>
                </a:solidFill>
                <a:latin typeface="Bookman Old Style" panose="02050604050505020204" pitchFamily="18" charset="0"/>
              </a:rPr>
              <a:t>72,2</a:t>
            </a:r>
            <a:r>
              <a:rPr lang="ru-RU" b="1"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528682,3</a:t>
            </a:r>
            <a:r>
              <a:rPr lang="ru-RU" dirty="0" smtClean="0">
                <a:solidFill>
                  <a:srgbClr val="31381C"/>
                </a:solidFill>
                <a:latin typeface="Bookman Old Style" panose="02050604050505020204" pitchFamily="18" charset="0"/>
              </a:rPr>
              <a:t> тыс. руб.</a:t>
            </a:r>
          </a:p>
          <a:p>
            <a:r>
              <a:rPr lang="en-US" b="1" dirty="0" smtClean="0">
                <a:solidFill>
                  <a:srgbClr val="31381C"/>
                </a:solidFill>
                <a:latin typeface="Bookman Old Style" panose="02050604050505020204" pitchFamily="18" charset="0"/>
              </a:rPr>
              <a:t>81,0</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51898,6</a:t>
            </a:r>
            <a:endParaRPr lang="ru-RU" sz="1400" b="1" dirty="0">
              <a:solidFill>
                <a:srgbClr val="000000"/>
              </a:solidFill>
              <a:latin typeface="Bookman Old Style" panose="02050604050505020204" pitchFamily="18" charset="0"/>
            </a:endParaRPr>
          </a:p>
          <a:p>
            <a:pPr marR="1620" algn="r"/>
            <a:r>
              <a:rPr lang="en-US" sz="2000" b="1" dirty="0" smtClean="0">
                <a:solidFill>
                  <a:srgbClr val="31381C"/>
                </a:solidFill>
                <a:latin typeface="Bookman Old Style" panose="02050604050505020204" pitchFamily="18" charset="0"/>
              </a:rPr>
              <a:t>7,9</a:t>
            </a:r>
            <a:r>
              <a:rPr lang="ru-RU" sz="2000" b="1" dirty="0" smtClean="0">
                <a:solidFill>
                  <a:srgbClr val="31381C"/>
                </a:solidFill>
                <a:latin typeface="Bookman Old Style" panose="02050604050505020204" pitchFamily="18" charset="0"/>
              </a:rPr>
              <a:t>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4090,0</a:t>
            </a:r>
            <a:endParaRPr lang="ru-RU" sz="1400" b="1" dirty="0">
              <a:solidFill>
                <a:srgbClr val="000000"/>
              </a:solidFill>
              <a:latin typeface="Bookman Old Style" panose="02050604050505020204" pitchFamily="18" charset="0"/>
            </a:endParaRPr>
          </a:p>
          <a:p>
            <a:r>
              <a:rPr lang="en-US" sz="2000" b="1" dirty="0" smtClean="0">
                <a:solidFill>
                  <a:srgbClr val="31381C"/>
                </a:solidFill>
                <a:latin typeface="Bookman Old Style" panose="02050604050505020204" pitchFamily="18" charset="0"/>
              </a:rPr>
              <a:t>0,6</a:t>
            </a:r>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434790,3</a:t>
            </a:r>
            <a:endParaRPr lang="ru-RU" sz="1400" b="1" dirty="0">
              <a:solidFill>
                <a:srgbClr val="000000"/>
              </a:solidFill>
              <a:latin typeface="Bookman Old Style" panose="02050604050505020204" pitchFamily="18" charset="0"/>
            </a:endParaRPr>
          </a:p>
          <a:p>
            <a:r>
              <a:rPr lang="en-US" sz="2000" b="1" dirty="0" smtClean="0">
                <a:solidFill>
                  <a:srgbClr val="31381C"/>
                </a:solidFill>
                <a:latin typeface="Bookman Old Style" panose="02050604050505020204" pitchFamily="18" charset="0"/>
              </a:rPr>
              <a:t>66,6</a:t>
            </a:r>
            <a:endParaRPr lang="ru-RU" sz="2000" b="1" dirty="0" smtClean="0">
              <a:solidFill>
                <a:srgbClr val="31381C"/>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170882,1</a:t>
            </a:r>
          </a:p>
          <a:p>
            <a:r>
              <a:rPr lang="en-US" sz="2000" b="1" dirty="0" smtClean="0">
                <a:solidFill>
                  <a:srgbClr val="31381C"/>
                </a:solidFill>
                <a:latin typeface="Bookman Old Style" panose="02050604050505020204" pitchFamily="18" charset="0"/>
              </a:rPr>
              <a:t>26,2</a:t>
            </a:r>
            <a:r>
              <a:rPr lang="ru-RU" sz="2000" b="1"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56270,7</a:t>
            </a:r>
          </a:p>
          <a:p>
            <a:pPr algn="r"/>
            <a:r>
              <a:rPr lang="en-US" sz="2000" b="1" dirty="0" smtClean="0">
                <a:solidFill>
                  <a:srgbClr val="31381C"/>
                </a:solidFill>
                <a:latin typeface="Bookman Old Style" panose="02050604050505020204" pitchFamily="18" charset="0"/>
              </a:rPr>
              <a:t>8,6</a:t>
            </a:r>
            <a:endParaRPr lang="ru-RU" sz="2000" b="1" dirty="0" smtClean="0">
              <a:solidFill>
                <a:srgbClr val="31381C"/>
              </a:solidFill>
              <a:latin typeface="Bookman Old Style" panose="02050604050505020204" pitchFamily="18" charset="0"/>
            </a:endParaRPr>
          </a:p>
          <a:p>
            <a:pPr algn="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37340,9</a:t>
            </a:r>
          </a:p>
          <a:p>
            <a:r>
              <a:rPr lang="en-US" sz="2000" b="1" dirty="0" smtClean="0">
                <a:solidFill>
                  <a:srgbClr val="31381C"/>
                </a:solidFill>
                <a:latin typeface="Bookman Old Style" panose="02050604050505020204" pitchFamily="18" charset="0"/>
              </a:rPr>
              <a:t>5,7</a:t>
            </a:r>
            <a:r>
              <a:rPr lang="ru-RU" sz="2000" b="1" dirty="0" smtClean="0">
                <a:solidFill>
                  <a:srgbClr val="31381C"/>
                </a:solidFill>
                <a:latin typeface="Bookman Old Style" panose="02050604050505020204" pitchFamily="18" charset="0"/>
              </a:rPr>
              <a:t>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80605,0</a:t>
            </a:r>
          </a:p>
          <a:p>
            <a:r>
              <a:rPr lang="en-US" sz="2000" b="1" dirty="0" smtClean="0">
                <a:solidFill>
                  <a:srgbClr val="31381C"/>
                </a:solidFill>
                <a:latin typeface="Bookman Old Style" panose="02050604050505020204" pitchFamily="18" charset="0"/>
              </a:rPr>
              <a:t>12,4</a:t>
            </a:r>
            <a:endParaRPr lang="ru-RU" sz="2000" b="1"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41</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918179585"/>
              </p:ext>
            </p:extLst>
          </p:nvPr>
        </p:nvGraphicFramePr>
        <p:xfrm>
          <a:off x="342898" y="1009652"/>
          <a:ext cx="11096627" cy="5362576"/>
        </p:xfrm>
        <a:graphic>
          <a:graphicData uri="http://schemas.openxmlformats.org/drawingml/2006/table">
            <a:tbl>
              <a:tblPr/>
              <a:tblGrid>
                <a:gridCol w="3297936"/>
                <a:gridCol w="1541892"/>
                <a:gridCol w="1156419"/>
                <a:gridCol w="1284911"/>
                <a:gridCol w="1616845"/>
                <a:gridCol w="1113588"/>
                <a:gridCol w="1085036"/>
              </a:tblGrid>
              <a:tr h="261589">
                <a:tc rowSpan="2">
                  <a:txBody>
                    <a:bodyPr/>
                    <a:lstStyle/>
                    <a:p>
                      <a:pPr algn="ctr" fontAlgn="b"/>
                      <a:r>
                        <a:rPr lang="ru-RU" sz="2000" b="1" i="0" u="none" strike="noStrike">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3">
                  <a:txBody>
                    <a:bodyPr/>
                    <a:lstStyle/>
                    <a:p>
                      <a:pPr algn="ctr" fontAlgn="ctr"/>
                      <a:r>
                        <a:rPr lang="ru-RU" sz="1200" b="1" i="0" u="none" strike="noStrike">
                          <a:solidFill>
                            <a:srgbClr val="000000"/>
                          </a:solidFill>
                          <a:effectLst/>
                          <a:latin typeface="Times New Roman" panose="02020603050405020304" pitchFamily="18" charset="0"/>
                        </a:rPr>
                        <a:t> Отчетные финансовые                                                                                            2021    -          2022   -              2023 гг.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(Решение бюджета №28 от 17.07.2024г.)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53973">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0861">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441 014,00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528 682,30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87748">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46 464,40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61 465,20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41 145,20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41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98,40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48">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41 770,50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58 885,70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18 631,70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48">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15 368,20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24 265,00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48">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397,10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48">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146 764,10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170 882,10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137 420,00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48">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46 126,90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56 270,70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48">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16 586,60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37 340,90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748">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97 658,10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80 605,00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1753">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30 176,80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38 346,60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25 709,50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688184564"/>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43</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3"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pic>
        <p:nvPicPr>
          <p:cNvPr id="2" name="Рисунок 1"/>
          <p:cNvPicPr>
            <a:picLocks noChangeAspect="1"/>
          </p:cNvPicPr>
          <p:nvPr/>
        </p:nvPicPr>
        <p:blipFill>
          <a:blip r:embed="rId4"/>
          <a:stretch>
            <a:fillRect/>
          </a:stretch>
        </p:blipFill>
        <p:spPr>
          <a:xfrm>
            <a:off x="0" y="646253"/>
            <a:ext cx="12192000" cy="5565493"/>
          </a:xfrm>
          <a:prstGeom prst="rect">
            <a:avLst/>
          </a:prstGeom>
        </p:spPr>
      </p:pic>
    </p:spTree>
    <p:extLst>
      <p:ext uri="{BB962C8B-B14F-4D97-AF65-F5344CB8AC3E}">
        <p14:creationId xmlns:p14="http://schemas.microsoft.com/office/powerpoint/2010/main" val="2363976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pic>
        <p:nvPicPr>
          <p:cNvPr id="3" name="Рисунок 2"/>
          <p:cNvPicPr>
            <a:picLocks noChangeAspect="1"/>
          </p:cNvPicPr>
          <p:nvPr/>
        </p:nvPicPr>
        <p:blipFill>
          <a:blip r:embed="rId3"/>
          <a:stretch>
            <a:fillRect/>
          </a:stretch>
        </p:blipFill>
        <p:spPr>
          <a:xfrm>
            <a:off x="0" y="813299"/>
            <a:ext cx="12192000" cy="5231401"/>
          </a:xfrm>
          <a:prstGeom prst="rect">
            <a:avLst/>
          </a:prstGeom>
        </p:spPr>
      </p:pic>
    </p:spTree>
    <p:extLst>
      <p:ext uri="{BB962C8B-B14F-4D97-AF65-F5344CB8AC3E}">
        <p14:creationId xmlns:p14="http://schemas.microsoft.com/office/powerpoint/2010/main" val="99798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46</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47</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1305,0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196084,1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50</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142055,2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51</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24260,0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27616,6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46284,4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464,1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966,3</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2258,9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528 682,3</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15390,6</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513291,7</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659667703"/>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60</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61</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5" y="2631420"/>
            <a:ext cx="3106031" cy="4143397"/>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516" y="3430669"/>
            <a:ext cx="2600319" cy="3194888"/>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595" y="3604843"/>
            <a:ext cx="3045978" cy="3020713"/>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01118"/>
            <a:ext cx="3576354" cy="2011699"/>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pic>
        <p:nvPicPr>
          <p:cNvPr id="3" name="Рисунок 2"/>
          <p:cNvPicPr>
            <a:picLocks noChangeAspect="1"/>
          </p:cNvPicPr>
          <p:nvPr/>
        </p:nvPicPr>
        <p:blipFill>
          <a:blip r:embed="rId6"/>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8759439" y="829305"/>
            <a:ext cx="3318872" cy="2031963"/>
          </a:xfrm>
          <a:prstGeom prst="rect">
            <a:avLst/>
          </a:prstGeom>
        </p:spPr>
      </p:pic>
      <p:sp>
        <p:nvSpPr>
          <p:cNvPr id="7" name="Прямоугольник с двумя скругленными противолежащими углами 6"/>
          <p:cNvSpPr/>
          <p:nvPr/>
        </p:nvSpPr>
        <p:spPr>
          <a:xfrm>
            <a:off x="2999352" y="894315"/>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latin typeface="Times New Roman" panose="02020603050405020304" pitchFamily="18" charset="0"/>
                <a:cs typeface="Times New Roman" panose="02020603050405020304" pitchFamily="18" charset="0"/>
              </a:rPr>
              <a:t>27210,9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8199" y="3184702"/>
            <a:ext cx="3187782" cy="3187782"/>
          </a:xfrm>
          <a:prstGeom prst="rect">
            <a:avLst/>
          </a:prstGeom>
          <a:ln>
            <a:noFill/>
          </a:ln>
          <a:effectLst>
            <a:softEdge rad="112500"/>
          </a:effectLst>
        </p:spPr>
      </p:pic>
    </p:spTree>
    <p:extLst>
      <p:ext uri="{BB962C8B-B14F-4D97-AF65-F5344CB8AC3E}">
        <p14:creationId xmlns:p14="http://schemas.microsoft.com/office/powerpoint/2010/main" val="17809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430" y="2103096"/>
            <a:ext cx="3460808" cy="4612608"/>
          </a:xfrm>
          <a:prstGeom prst="rect">
            <a:avLst/>
          </a:prstGeom>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68</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Инициативное бюджетирование</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Прямоугольник с двумя скругленными противолежащими углами 9"/>
          <p:cNvSpPr/>
          <p:nvPr/>
        </p:nvSpPr>
        <p:spPr>
          <a:xfrm>
            <a:off x="2512464" y="744062"/>
            <a:ext cx="6024786" cy="141640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dirty="0" smtClean="0"/>
              <a:t>Реализация </a:t>
            </a:r>
            <a:r>
              <a:rPr lang="ru-RU" sz="1600" dirty="0"/>
              <a:t>инициативного </a:t>
            </a:r>
            <a:r>
              <a:rPr lang="ru-RU" sz="1600" dirty="0" smtClean="0"/>
              <a:t>проекта «</a:t>
            </a:r>
            <a:r>
              <a:rPr lang="ru-RU" sz="1600" dirty="0"/>
              <a:t>Обустройство тротуара в селе Угра по ул. Ленина от д. 22 до д. 38</a:t>
            </a:r>
            <a:r>
              <a:rPr lang="ru-RU" sz="1600" dirty="0" smtClean="0"/>
              <a:t>»</a:t>
            </a:r>
          </a:p>
          <a:p>
            <a:pPr lvl="0" algn="ctr" fontAlgn="base">
              <a:spcBef>
                <a:spcPct val="0"/>
              </a:spcBef>
              <a:spcAft>
                <a:spcPct val="0"/>
              </a:spcAft>
            </a:pP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solidFill>
                  <a:srgbClr val="000000"/>
                </a:solidFill>
                <a:latin typeface="Times New Roman" pitchFamily="18" charset="0"/>
                <a:cs typeface="Times New Roman" pitchFamily="18" charset="0"/>
              </a:rPr>
              <a:t>2 365,6 тыс</a:t>
            </a:r>
            <a:r>
              <a:rPr lang="ru-RU" sz="1600" i="1" dirty="0">
                <a:solidFill>
                  <a:srgbClr val="000000"/>
                </a:solidFill>
                <a:latin typeface="Times New Roman" pitchFamily="18" charset="0"/>
                <a:cs typeface="Times New Roman" pitchFamily="18" charset="0"/>
              </a:rPr>
              <a:t>. руб.</a:t>
            </a:r>
          </a:p>
          <a:p>
            <a:pPr algn="ctr"/>
            <a:endParaRPr lang="ru-RU" sz="1400" i="1"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78" y="2417458"/>
            <a:ext cx="3222111" cy="4298246"/>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32345" t="373" r="-1821" b="-373"/>
          <a:stretch/>
        </p:blipFill>
        <p:spPr>
          <a:xfrm>
            <a:off x="3848295" y="2281676"/>
            <a:ext cx="4239303" cy="4576324"/>
          </a:xfrm>
          <a:prstGeom prst="rect">
            <a:avLst/>
          </a:prstGeom>
          <a:ln>
            <a:noFill/>
          </a:ln>
          <a:effectLst>
            <a:softEdge rad="112500"/>
          </a:effectLst>
        </p:spPr>
      </p:pic>
    </p:spTree>
    <p:extLst>
      <p:ext uri="{BB962C8B-B14F-4D97-AF65-F5344CB8AC3E}">
        <p14:creationId xmlns:p14="http://schemas.microsoft.com/office/powerpoint/2010/main" val="1700094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56734770"/>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69</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 ред. Решение №28 от 17.07.2024г.)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4093403061"/>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28</a:t>
                      </a:r>
                      <a:r>
                        <a:rPr lang="ru-RU" sz="1400" baseline="0" dirty="0" smtClean="0">
                          <a:solidFill>
                            <a:schemeClr val="bg1"/>
                          </a:solidFill>
                          <a:latin typeface="Calibri"/>
                          <a:ea typeface="+mn-ea"/>
                          <a:cs typeface="Calibri"/>
                        </a:rPr>
                        <a:t> от 17.07.2024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490778,9</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528682,3</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-37903,4</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37903,4</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71</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72</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10076</TotalTime>
  <Words>7621</Words>
  <Application>Microsoft Office PowerPoint</Application>
  <PresentationFormat>Широкоэкранный</PresentationFormat>
  <Paragraphs>1244</Paragraphs>
  <Slides>72</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72</vt:i4>
      </vt:variant>
    </vt:vector>
  </HeadingPairs>
  <TitlesOfParts>
    <vt:vector size="90"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440</cp:revision>
  <cp:lastPrinted>2024-05-16T06:59:56Z</cp:lastPrinted>
  <dcterms:created xsi:type="dcterms:W3CDTF">2023-09-26T07:39:46Z</dcterms:created>
  <dcterms:modified xsi:type="dcterms:W3CDTF">2024-12-13T12:04:11Z</dcterms:modified>
</cp:coreProperties>
</file>