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4"/>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2"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1" r:id="rId39"/>
    <p:sldId id="338" r:id="rId40"/>
    <p:sldId id="370" r:id="rId41"/>
    <p:sldId id="309" r:id="rId42"/>
    <p:sldId id="369" r:id="rId43"/>
    <p:sldId id="316" r:id="rId44"/>
    <p:sldId id="276" r:id="rId45"/>
    <p:sldId id="356" r:id="rId46"/>
    <p:sldId id="357" r:id="rId47"/>
    <p:sldId id="368" r:id="rId48"/>
    <p:sldId id="279" r:id="rId49"/>
    <p:sldId id="280" r:id="rId50"/>
    <p:sldId id="317" r:id="rId51"/>
    <p:sldId id="318" r:id="rId52"/>
    <p:sldId id="319" r:id="rId53"/>
    <p:sldId id="320" r:id="rId54"/>
    <p:sldId id="321" r:id="rId55"/>
    <p:sldId id="322" r:id="rId56"/>
    <p:sldId id="323" r:id="rId57"/>
    <p:sldId id="324" r:id="rId58"/>
    <p:sldId id="325" r:id="rId59"/>
    <p:sldId id="326" r:id="rId60"/>
    <p:sldId id="337" r:id="rId61"/>
    <p:sldId id="334" r:id="rId62"/>
    <p:sldId id="335" r:id="rId63"/>
    <p:sldId id="359" r:id="rId64"/>
    <p:sldId id="360" r:id="rId65"/>
    <p:sldId id="362" r:id="rId66"/>
    <p:sldId id="365" r:id="rId67"/>
    <p:sldId id="367" r:id="rId68"/>
    <p:sldId id="358" r:id="rId69"/>
    <p:sldId id="328" r:id="rId70"/>
    <p:sldId id="331" r:id="rId71"/>
    <p:sldId id="289" r:id="rId72"/>
    <p:sldId id="290" r:id="rId73"/>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2"/>
            <p14:sldId id="298"/>
            <p14:sldId id="342"/>
            <p14:sldId id="304"/>
            <p14:sldId id="314"/>
            <p14:sldId id="270"/>
            <p14:sldId id="301"/>
            <p14:sldId id="308"/>
            <p14:sldId id="343"/>
            <p14:sldId id="345"/>
            <p14:sldId id="307"/>
            <p14:sldId id="339"/>
            <p14:sldId id="344"/>
            <p14:sldId id="310"/>
            <p14:sldId id="371"/>
            <p14:sldId id="338"/>
            <p14:sldId id="370"/>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405" autoAdjust="0"/>
  </p:normalViewPr>
  <p:slideViewPr>
    <p:cSldViewPr snapToGrid="0" showGuides="1">
      <p:cViewPr varScale="1">
        <p:scale>
          <a:sx n="112" d="100"/>
          <a:sy n="112" d="100"/>
        </p:scale>
        <p:origin x="5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21.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22.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6970</c:v>
                </c:pt>
                <c:pt idx="1">
                  <c:v>6699</c:v>
                </c:pt>
                <c:pt idx="2">
                  <c:v>6524</c:v>
                </c:pt>
              </c:numCache>
            </c:numRef>
          </c:val>
        </c:ser>
        <c:dLbls>
          <c:dLblPos val="outEnd"/>
          <c:showLegendKey val="0"/>
          <c:showVal val="1"/>
          <c:showCatName val="0"/>
          <c:showSerName val="0"/>
          <c:showPercent val="0"/>
          <c:showBubbleSize val="0"/>
        </c:dLbls>
        <c:gapWidth val="444"/>
        <c:overlap val="-90"/>
        <c:axId val="793559160"/>
        <c:axId val="793557200"/>
      </c:barChart>
      <c:catAx>
        <c:axId val="793559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793557200"/>
        <c:crosses val="autoZero"/>
        <c:auto val="1"/>
        <c:lblAlgn val="ctr"/>
        <c:lblOffset val="100"/>
        <c:noMultiLvlLbl val="0"/>
      </c:catAx>
      <c:valAx>
        <c:axId val="793557200"/>
        <c:scaling>
          <c:orientation val="minMax"/>
        </c:scaling>
        <c:delete val="1"/>
        <c:axPos val="l"/>
        <c:numFmt formatCode="General" sourceLinked="1"/>
        <c:majorTickMark val="none"/>
        <c:minorTickMark val="none"/>
        <c:tickLblPos val="nextTo"/>
        <c:crossAx val="793559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3293.3</c:v>
                </c:pt>
                <c:pt idx="2">
                  <c:v>352398.3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60851.3</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57685.7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19001.8</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164404.29999999999</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50630.6</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25502.799999999999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55559.199999999997</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36502.5</c:v>
                </c:pt>
                <c:pt idx="3">
                  <c:v>21412.300000000003</c:v>
                </c:pt>
                <c:pt idx="4">
                  <c:v>25709.5</c:v>
                </c:pt>
              </c:numCache>
            </c:numRef>
          </c:val>
        </c:ser>
        <c:dLbls>
          <c:showLegendKey val="0"/>
          <c:showVal val="0"/>
          <c:showCatName val="0"/>
          <c:showSerName val="0"/>
          <c:showPercent val="0"/>
          <c:showBubbleSize val="0"/>
        </c:dLbls>
        <c:gapWidth val="80"/>
        <c:overlap val="25"/>
        <c:axId val="585313584"/>
        <c:axId val="631538448"/>
      </c:barChart>
      <c:catAx>
        <c:axId val="58531358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631538448"/>
        <c:crosses val="autoZero"/>
        <c:auto val="1"/>
        <c:lblAlgn val="ctr"/>
        <c:lblOffset val="100"/>
        <c:noMultiLvlLbl val="0"/>
      </c:catAx>
      <c:valAx>
        <c:axId val="631538448"/>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85313584"/>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631543152"/>
        <c:axId val="631536880"/>
        <c:axId val="0"/>
      </c:bar3DChart>
      <c:catAx>
        <c:axId val="63154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31536880"/>
        <c:crosses val="autoZero"/>
        <c:auto val="1"/>
        <c:lblAlgn val="ctr"/>
        <c:lblOffset val="100"/>
        <c:noMultiLvlLbl val="0"/>
      </c:catAx>
      <c:valAx>
        <c:axId val="63153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31543152"/>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96,9%</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3,1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96.9</c:v>
                </c:pt>
                <c:pt idx="1">
                  <c:v>3.1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60851.3</c:v>
                </c:pt>
                <c:pt idx="1">
                  <c:v>224</c:v>
                </c:pt>
                <c:pt idx="2">
                  <c:v>576857</c:v>
                </c:pt>
                <c:pt idx="3">
                  <c:v>19001.8</c:v>
                </c:pt>
                <c:pt idx="4">
                  <c:v>397.1</c:v>
                </c:pt>
                <c:pt idx="5">
                  <c:v>164404.29999999999</c:v>
                </c:pt>
                <c:pt idx="6">
                  <c:v>50630.6</c:v>
                </c:pt>
                <c:pt idx="7">
                  <c:v>25502.799999999999</c:v>
                </c:pt>
                <c:pt idx="8">
                  <c:v>55559.199999999997</c:v>
                </c:pt>
                <c:pt idx="9">
                  <c:v>36502.5</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3293.3</c:v>
                </c:pt>
                <c:pt idx="4">
                  <c:v>2948.9</c:v>
                </c:pt>
                <c:pt idx="5">
                  <c:v>3041.3</c:v>
                </c:pt>
              </c:numCache>
            </c:numRef>
          </c:val>
        </c:ser>
        <c:dLbls>
          <c:showLegendKey val="0"/>
          <c:showVal val="0"/>
          <c:showCatName val="0"/>
          <c:showSerName val="0"/>
          <c:showPercent val="0"/>
          <c:showBubbleSize val="0"/>
        </c:dLbls>
        <c:gapWidth val="219"/>
        <c:axId val="793549752"/>
        <c:axId val="793552496"/>
      </c:barChart>
      <c:catAx>
        <c:axId val="79354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93552496"/>
        <c:crosses val="autoZero"/>
        <c:auto val="1"/>
        <c:lblAlgn val="ctr"/>
        <c:lblOffset val="100"/>
        <c:noMultiLvlLbl val="0"/>
      </c:catAx>
      <c:valAx>
        <c:axId val="793552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93549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72.599999999999994</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793558376"/>
        <c:axId val="793553280"/>
      </c:barChart>
      <c:valAx>
        <c:axId val="793553280"/>
        <c:scaling>
          <c:orientation val="minMax"/>
        </c:scaling>
        <c:delete val="1"/>
        <c:axPos val="l"/>
        <c:numFmt formatCode="#,##0.00" sourceLinked="1"/>
        <c:majorTickMark val="none"/>
        <c:minorTickMark val="none"/>
        <c:tickLblPos val="nextTo"/>
        <c:crossAx val="793558376"/>
        <c:crosses val="autoZero"/>
        <c:crossBetween val="between"/>
      </c:valAx>
      <c:catAx>
        <c:axId val="793558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793553280"/>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793554064"/>
        <c:axId val="793558768"/>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30691.599999999999</c:v>
                </c:pt>
              </c:numCache>
            </c:numRef>
          </c:val>
        </c:ser>
        <c:dLbls>
          <c:showLegendKey val="0"/>
          <c:showVal val="0"/>
          <c:showCatName val="0"/>
          <c:showSerName val="0"/>
          <c:showPercent val="0"/>
          <c:showBubbleSize val="0"/>
        </c:dLbls>
        <c:gapWidth val="150"/>
        <c:axId val="793554064"/>
        <c:axId val="793558768"/>
      </c:barChart>
      <c:catAx>
        <c:axId val="79355406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793558768"/>
        <c:crosses val="autoZero"/>
        <c:auto val="1"/>
        <c:lblAlgn val="ctr"/>
        <c:lblOffset val="100"/>
        <c:noMultiLvlLbl val="0"/>
      </c:catAx>
      <c:valAx>
        <c:axId val="7935587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793554064"/>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177553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115256.6</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87310.9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1557.2</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585313192"/>
        <c:axId val="585314760"/>
      </c:barChart>
      <c:catAx>
        <c:axId val="585313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585314760"/>
        <c:crosses val="autoZero"/>
        <c:auto val="1"/>
        <c:lblAlgn val="ctr"/>
        <c:lblOffset val="100"/>
        <c:noMultiLvlLbl val="0"/>
      </c:catAx>
      <c:valAx>
        <c:axId val="58531476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85313192"/>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emf"/></Relationships>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13.12.2024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13.12.2024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13.12.2024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13.12.2024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13.12.2024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13.12.2024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13.12.2024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13.12.2024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13.12.2024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notesSlide" Target="../notesSlides/notesSlide9.xml"/><Relationship Id="rId7" Type="http://schemas.openxmlformats.org/officeDocument/2006/relationships/package" Target="../embeddings/_____Microsoft_Excel2.xlsx"/><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0.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package" Target="../embeddings/_____Microsoft_Excel5.xlsx"/><Relationship Id="rId3" Type="http://schemas.openxmlformats.org/officeDocument/2006/relationships/image" Target="../media/image1.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2.jpeg"/><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81.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8.webp"/><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4.jpeg"/><Relationship Id="rId4" Type="http://schemas.openxmlformats.org/officeDocument/2006/relationships/image" Target="../media/image99.png"/><Relationship Id="rId9" Type="http://schemas.openxmlformats.org/officeDocument/2006/relationships/image" Target="../media/image103.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5.e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package" Target="../embeddings/_____Microsoft_Excel14.xlsx"/><Relationship Id="rId5" Type="http://schemas.openxmlformats.org/officeDocument/2006/relationships/oleObject" Target="../embeddings/oleObject3.bin"/><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107.emf"/><Relationship Id="rId5" Type="http://schemas.openxmlformats.org/officeDocument/2006/relationships/package" Target="../embeddings/_____Microsoft_Excel15.xlsx"/><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2.webp"/><Relationship Id="rId5" Type="http://schemas.openxmlformats.org/officeDocument/2006/relationships/image" Target="../media/image111.webp"/><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webp"/><Relationship Id="rId4" Type="http://schemas.openxmlformats.org/officeDocument/2006/relationships/image" Target="../media/image113.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24.webp"/><Relationship Id="rId5" Type="http://schemas.openxmlformats.org/officeDocument/2006/relationships/image" Target="../media/image123.jpeg"/><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0.webp"/><Relationship Id="rId5" Type="http://schemas.openxmlformats.org/officeDocument/2006/relationships/image" Target="../media/image129.jpeg"/><Relationship Id="rId4" Type="http://schemas.openxmlformats.org/officeDocument/2006/relationships/image" Target="../media/image122.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1.webp"/><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3.webp"/><Relationship Id="rId5" Type="http://schemas.openxmlformats.org/officeDocument/2006/relationships/image" Target="../media/image132.jpeg"/><Relationship Id="rId4" Type="http://schemas.openxmlformats.org/officeDocument/2006/relationships/image" Target="../media/image12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22.jpeg"/></Relationships>
</file>

<file path=ppt/slides/_rels/slide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8.jp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6.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jpe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jpg"/></Relationships>
</file>

<file path=ppt/slides/_rels/slide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1.jpeg"/><Relationship Id="rId1" Type="http://schemas.openxmlformats.org/officeDocument/2006/relationships/slideLayout" Target="../slideLayouts/slideLayout7.xml"/><Relationship Id="rId4" Type="http://schemas.openxmlformats.org/officeDocument/2006/relationships/image" Target="../media/image162.jp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hyperlink" Target="http://vk.com/public217462141" TargetMode="External"/><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№14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26.04.2024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3613195262"/>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t>23</a:t>
            </a:fld>
            <a:endParaRPr lang="ru-RU"/>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t>Основные параметры </a:t>
            </a:r>
            <a:r>
              <a:rPr lang="ru-RU" sz="3200" b="1" dirty="0"/>
              <a:t>социально-экономического  </a:t>
            </a:r>
            <a:r>
              <a:rPr lang="ru-RU" sz="3200" b="1" spc="-5" dirty="0"/>
              <a:t>развития</a:t>
            </a:r>
            <a:endParaRPr sz="3200" dirty="0"/>
          </a:p>
        </p:txBody>
      </p:sp>
    </p:spTree>
    <p:extLst>
      <p:ext uri="{BB962C8B-B14F-4D97-AF65-F5344CB8AC3E}">
        <p14:creationId xmlns:p14="http://schemas.microsoft.com/office/powerpoint/2010/main" val="3493914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4"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2850629188"/>
              </p:ext>
            </p:extLst>
          </p:nvPr>
        </p:nvGraphicFramePr>
        <p:xfrm>
          <a:off x="464500" y="884171"/>
          <a:ext cx="11275112" cy="5335654"/>
        </p:xfrm>
        <a:graphic>
          <a:graphicData uri="http://schemas.openxmlformats.org/presentationml/2006/ole">
            <mc:AlternateContent xmlns:mc="http://schemas.openxmlformats.org/markup-compatibility/2006">
              <mc:Choice xmlns:v="urn:schemas-microsoft-com:vml" Requires="v">
                <p:oleObj spid="_x0000_s1033" name="Лист" r:id="rId7" imgW="8715429" imgH="4124183" progId="Excel.Sheet.12">
                  <p:embed/>
                </p:oleObj>
              </mc:Choice>
              <mc:Fallback>
                <p:oleObj name="Лист" r:id="rId7" imgW="8715429" imgH="4124183" progId="Excel.Sheet.12">
                  <p:embed/>
                  <p:pic>
                    <p:nvPicPr>
                      <p:cNvPr id="0" name=""/>
                      <p:cNvPicPr/>
                      <p:nvPr/>
                    </p:nvPicPr>
                    <p:blipFill>
                      <a:blip r:embed="rId8"/>
                      <a:stretch>
                        <a:fillRect/>
                      </a:stretch>
                    </p:blipFill>
                    <p:spPr>
                      <a:xfrm>
                        <a:off x="464500" y="884171"/>
                        <a:ext cx="11275112" cy="5335654"/>
                      </a:xfrm>
                      <a:prstGeom prst="rect">
                        <a:avLst/>
                      </a:prstGeom>
                    </p:spPr>
                  </p:pic>
                </p:oleObj>
              </mc:Fallback>
            </mc:AlternateContent>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84042275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Диаграмма 16"/>
          <p:cNvGraphicFramePr/>
          <p:nvPr>
            <p:extLst>
              <p:ext uri="{D42A27DB-BD31-4B8C-83A1-F6EECF244321}">
                <p14:modId xmlns:p14="http://schemas.microsoft.com/office/powerpoint/2010/main" val="3796472006"/>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5"/>
          </a:graphicData>
        </a:graphic>
      </p:graphicFrame>
      <p:pic>
        <p:nvPicPr>
          <p:cNvPr id="22" name="docshape104" descr="F:\Новая папка\РАБОЧЕЕ\Бюджет_для_граждан\2021\картинки\6.jpg"/>
          <p:cNvPicPr/>
          <p:nvPr/>
        </p:nvPicPr>
        <p:blipFill>
          <a:blip r:embed="rId6">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2700831985"/>
              </p:ext>
            </p:extLst>
          </p:nvPr>
        </p:nvGraphicFramePr>
        <p:xfrm>
          <a:off x="149011" y="341304"/>
          <a:ext cx="10959728" cy="3692311"/>
        </p:xfrm>
        <a:graphic>
          <a:graphicData uri="http://schemas.openxmlformats.org/presentationml/2006/ole">
            <mc:AlternateContent xmlns:mc="http://schemas.openxmlformats.org/markup-compatibility/2006">
              <mc:Choice xmlns:v="urn:schemas-microsoft-com:vml" Requires="v">
                <p:oleObj spid="_x0000_s2058" name="Лист" r:id="rId8" imgW="11239659" imgH="4086302" progId="Excel.Sheet.12">
                  <p:embed/>
                </p:oleObj>
              </mc:Choice>
              <mc:Fallback>
                <p:oleObj name="Лист" r:id="rId8" imgW="11239659" imgH="4086302" progId="Excel.Sheet.12">
                  <p:embed/>
                  <p:pic>
                    <p:nvPicPr>
                      <p:cNvPr id="0" name=""/>
                      <p:cNvPicPr/>
                      <p:nvPr/>
                    </p:nvPicPr>
                    <p:blipFill>
                      <a:blip r:embed="rId9"/>
                      <a:stretch>
                        <a:fillRect/>
                      </a:stretch>
                    </p:blipFill>
                    <p:spPr>
                      <a:xfrm>
                        <a:off x="149011" y="341304"/>
                        <a:ext cx="10959728" cy="3692311"/>
                      </a:xfrm>
                      <a:prstGeom prst="rect">
                        <a:avLst/>
                      </a:prstGeom>
                    </p:spPr>
                  </p:pic>
                </p:oleObj>
              </mc:Fallback>
            </mc:AlternateContent>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363498354"/>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1516379648"/>
              </p:ext>
            </p:extLst>
          </p:nvPr>
        </p:nvGraphicFramePr>
        <p:xfrm>
          <a:off x="2216989" y="-11474403"/>
          <a:ext cx="4173571" cy="8528402"/>
        </p:xfrm>
        <a:graphic>
          <a:graphicData uri="http://schemas.openxmlformats.org/drawingml/2006/table">
            <a:tbl>
              <a:tblPr/>
              <a:tblGrid>
                <a:gridCol w="3776378"/>
                <a:gridCol w="41690"/>
                <a:gridCol w="41690"/>
                <a:gridCol w="125325"/>
                <a:gridCol w="47122"/>
                <a:gridCol w="47122"/>
                <a:gridCol w="47122"/>
                <a:gridCol w="47122"/>
              </a:tblGrid>
              <a:tr h="81333">
                <a:tc>
                  <a:txBody>
                    <a:bodyPr/>
                    <a:lstStyle/>
                    <a:p>
                      <a:pPr algn="ctr">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gridSpan="3">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ИСПОЛЬЗОВАНИЕ 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hMerge="1">
                  <a:txBody>
                    <a:bodyPr/>
                    <a:lstStyle/>
                    <a:p>
                      <a:endParaRPr lang="ru-RU"/>
                    </a:p>
                  </a:txBody>
                  <a:tcPr/>
                </a:tc>
                <a:tc hMerge="1">
                  <a:txBody>
                    <a:bodyPr/>
                    <a:lstStyle/>
                    <a:p>
                      <a:endParaRPr lang="ru-RU"/>
                    </a:p>
                  </a:txBody>
                  <a:tcPr/>
                </a:tc>
                <a:tc>
                  <a:txBody>
                    <a:bodyPr/>
                    <a:lstStyle/>
                    <a:p>
                      <a:endParaRPr lang="ru-RU" sz="200"/>
                    </a:p>
                  </a:txBody>
                  <a:tcPr marL="10861" marR="10861" marT="5430" marB="5430">
                    <a:lnL>
                      <a:noFill/>
                    </a:lnL>
                  </a:tcPr>
                </a:tc>
                <a:tc>
                  <a:txBody>
                    <a:bodyPr/>
                    <a:lstStyle/>
                    <a:p>
                      <a:endParaRPr lang="ru-RU" sz="200"/>
                    </a:p>
                  </a:txBody>
                  <a:tcPr marL="10861" marR="10861" marT="5430" marB="5430"/>
                </a:tc>
                <a:tc>
                  <a:txBody>
                    <a:bodyPr/>
                    <a:lstStyle/>
                    <a:p>
                      <a:endParaRPr lang="ru-RU" sz="200"/>
                    </a:p>
                  </a:txBody>
                  <a:tcPr marL="10861" marR="10861" marT="5430" marB="5430"/>
                </a:tc>
              </a:tr>
              <a:tr h="3835811">
                <a:tc>
                  <a:txBody>
                    <a:bodyPr/>
                    <a:lstStyle/>
                    <a:p>
                      <a:pPr indent="29146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(инжекторных) двигателей, производимые на территории Российской Федерации, подлежащих зачислению в бюджет  муниципального образования;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145" marR="8145" marT="0" marB="0">
                    <a:lnL>
                      <a:noFill/>
                    </a:lnL>
                    <a:lnR>
                      <a:noFill/>
                    </a:lnR>
                    <a:lnT>
                      <a:noFill/>
                    </a:lnT>
                    <a:lnB>
                      <a:noFill/>
                    </a:lnB>
                  </a:tcPr>
                </a:tc>
                <a:tc gridSpan="2">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hMerge="1">
                  <a:txBody>
                    <a:bodyPr/>
                    <a:lstStyle/>
                    <a:p>
                      <a:endParaRPr lang="ru-RU"/>
                    </a:p>
                  </a:txBody>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дорожно–строительной техники, необходимой для осуществления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lang="ru-RU" sz="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lnT>
                      <a:noFill/>
                    </a:lnT>
                  </a:tcPr>
                </a:tc>
                <a:tc>
                  <a:txBody>
                    <a:bodyPr/>
                    <a:lstStyle/>
                    <a:p>
                      <a:endParaRPr lang="ru-RU" sz="200"/>
                    </a:p>
                  </a:txBody>
                  <a:tcPr marL="10861" marR="10861" marT="5430" marB="5430"/>
                </a:tc>
                <a:tc>
                  <a:txBody>
                    <a:bodyPr/>
                    <a:lstStyle/>
                    <a:p>
                      <a:endParaRPr lang="ru-RU" sz="200"/>
                    </a:p>
                  </a:txBody>
                  <a:tcPr marL="10861" marR="10861" marT="5430" marB="5430"/>
                </a:tc>
                <a:tc>
                  <a:txBody>
                    <a:bodyPr/>
                    <a:lstStyle/>
                    <a:p>
                      <a:endParaRPr lang="ru-RU" sz="200"/>
                    </a:p>
                  </a:txBody>
                  <a:tcPr marL="10861" marR="10861" marT="5430" marB="5430"/>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216984">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B>
                      <a:noFill/>
                    </a:lnB>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052409982"/>
              </p:ext>
            </p:extLst>
          </p:nvPr>
        </p:nvGraphicFramePr>
        <p:xfrm>
          <a:off x="130714" y="477615"/>
          <a:ext cx="10583167" cy="3359134"/>
        </p:xfrm>
        <a:graphic>
          <a:graphicData uri="http://schemas.openxmlformats.org/drawingml/2006/table">
            <a:tbl>
              <a:tblPr/>
              <a:tblGrid>
                <a:gridCol w="4349593"/>
                <a:gridCol w="1264417"/>
                <a:gridCol w="1390858"/>
                <a:gridCol w="1390858"/>
                <a:gridCol w="1150620"/>
                <a:gridCol w="1036821"/>
              </a:tblGrid>
              <a:tr h="321429">
                <a:tc rowSpan="3">
                  <a:txBody>
                    <a:bodyPr/>
                    <a:lstStyle/>
                    <a:p>
                      <a:pPr algn="ctr" fontAlgn="ctr"/>
                      <a:r>
                        <a:rPr lang="ru-RU" sz="1400" b="1" i="0" u="none" strike="noStrike" dirty="0">
                          <a:solidFill>
                            <a:srgbClr val="000000"/>
                          </a:solidFill>
                          <a:effectLst/>
                          <a:latin typeface="Times New Roman" panose="02020603050405020304" pitchFamily="18" charset="0"/>
                        </a:rPr>
                        <a:t>ДОХОДЫ ДОРОЖНОГО ФОНДА, ВСЕГО</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smtClean="0">
                          <a:solidFill>
                            <a:srgbClr val="000000"/>
                          </a:solidFill>
                          <a:effectLst/>
                          <a:latin typeface="Times New Roman" panose="02020603050405020304" pitchFamily="18" charset="0"/>
                        </a:rPr>
                        <a:t>Отчетный </a:t>
                      </a:r>
                      <a:r>
                        <a:rPr lang="ru-RU" sz="1100" b="1" i="0" u="none" strike="noStrike" dirty="0">
                          <a:solidFill>
                            <a:srgbClr val="000000"/>
                          </a:solidFill>
                          <a:effectLst/>
                          <a:latin typeface="Times New Roman" panose="02020603050405020304" pitchFamily="18" charset="0"/>
                        </a:rPr>
                        <a:t>финансовый        </a:t>
                      </a:r>
                      <a:r>
                        <a:rPr lang="ru-RU" sz="11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2022год</a:t>
                      </a:r>
                      <a:r>
                        <a:rPr lang="ru-RU" sz="11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 год</a:t>
                      </a:r>
                      <a:endParaRPr lang="ru-RU" sz="11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200" b="1" i="0" u="none" strike="noStrike" dirty="0">
                          <a:solidFill>
                            <a:srgbClr val="000000"/>
                          </a:solidFill>
                          <a:effectLst/>
                          <a:latin typeface="Times New Roman" panose="02020603050405020304" pitchFamily="18" charset="0"/>
                        </a:rPr>
                        <a:t>(Решение № </a:t>
                      </a:r>
                      <a:r>
                        <a:rPr lang="ru-RU" sz="1200" b="1" i="0" u="none" strike="noStrike" dirty="0" smtClean="0">
                          <a:solidFill>
                            <a:srgbClr val="000000"/>
                          </a:solidFill>
                          <a:effectLst/>
                          <a:latin typeface="Times New Roman" panose="02020603050405020304" pitchFamily="18" charset="0"/>
                        </a:rPr>
                        <a:t>14 </a:t>
                      </a:r>
                      <a:r>
                        <a:rPr lang="ru-RU" sz="1200" b="1" i="0" u="none" strike="noStrike" dirty="0">
                          <a:solidFill>
                            <a:srgbClr val="000000"/>
                          </a:solidFill>
                          <a:effectLst/>
                          <a:latin typeface="Times New Roman" panose="02020603050405020304" pitchFamily="18" charset="0"/>
                        </a:rPr>
                        <a:t>от </a:t>
                      </a:r>
                      <a:r>
                        <a:rPr lang="ru-RU" sz="1200" b="1" i="0" u="none" strike="noStrike" dirty="0" smtClean="0">
                          <a:solidFill>
                            <a:srgbClr val="000000"/>
                          </a:solidFill>
                          <a:effectLst/>
                          <a:latin typeface="Times New Roman" panose="02020603050405020304" pitchFamily="18" charset="0"/>
                        </a:rPr>
                        <a:t>26.04.2024г</a:t>
                      </a:r>
                      <a:r>
                        <a:rPr lang="ru-RU" sz="1200" b="1" i="0" u="none" strike="noStrike" dirty="0">
                          <a:solidFill>
                            <a:srgbClr val="000000"/>
                          </a:solidFill>
                          <a:effectLst/>
                          <a:latin typeface="Times New Roman" panose="02020603050405020304" pitchFamily="18" charset="0"/>
                        </a:rPr>
                        <a:t>.)</a:t>
                      </a:r>
                      <a:endParaRPr lang="ru-RU" sz="1400" b="1" i="0"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0395">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964">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panose="02020603050405020304" pitchFamily="18" charset="0"/>
                        </a:rPr>
                        <a:t>47 700,90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100">
                <a:tc>
                  <a:txBody>
                    <a:bodyPr/>
                    <a:lstStyle/>
                    <a:p>
                      <a:pPr algn="ctr" fontAlgn="ctr"/>
                      <a:r>
                        <a:rPr lang="ru-RU" sz="1200" b="1" i="0" u="none" strike="noStrike" dirty="0">
                          <a:solidFill>
                            <a:srgbClr val="000000"/>
                          </a:solidFill>
                          <a:effectLst/>
                          <a:latin typeface="Times New Roman" panose="02020603050405020304" pitchFamily="18" charset="0"/>
                        </a:rPr>
                        <a:t>  Налоги на товары (услуги) реализуемые на территории РФ</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39347">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17 009,30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62">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dirty="0" smtClean="0">
                          <a:solidFill>
                            <a:srgbClr val="000000"/>
                          </a:solidFill>
                          <a:effectLst/>
                          <a:latin typeface="Times New Roman" panose="02020603050405020304" pitchFamily="18" charset="0"/>
                        </a:rPr>
                        <a:t>39247,7</a:t>
                      </a:r>
                      <a:endParaRPr lang="ru-RU" sz="1200" b="1" i="1" u="none" strike="noStrike" dirty="0">
                        <a:solidFill>
                          <a:srgbClr val="000000"/>
                        </a:solidFill>
                        <a:effectLst/>
                        <a:latin typeface="Times New Roman" panose="02020603050405020304" pitchFamily="18" charset="0"/>
                      </a:endParaRP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2213">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8626" marR="8626" marT="8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smtClean="0">
                          <a:solidFill>
                            <a:srgbClr val="000000"/>
                          </a:solidFill>
                          <a:effectLst/>
                          <a:latin typeface="Times New Roman" panose="02020603050405020304" pitchFamily="18" charset="0"/>
                        </a:rPr>
                        <a:t>39247,7</a:t>
                      </a:r>
                    </a:p>
                    <a:p>
                      <a:pPr algn="ctr" fontAlgn="b"/>
                      <a:endParaRPr lang="ru-RU" sz="900" b="0" i="0" u="none" strike="noStrike" dirty="0">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1824">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8626" marR="8626" marT="86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graphicFrame>
        <p:nvGraphicFramePr>
          <p:cNvPr id="11" name="Диаграмма 10"/>
          <p:cNvGraphicFramePr/>
          <p:nvPr>
            <p:extLst>
              <p:ext uri="{D42A27DB-BD31-4B8C-83A1-F6EECF244321}">
                <p14:modId xmlns:p14="http://schemas.microsoft.com/office/powerpoint/2010/main" val="63073318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37</a:t>
            </a:fld>
            <a:endParaRPr lang="ru-RU" dirty="0"/>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34636834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10050641" y="5464134"/>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455702400"/>
              </p:ext>
            </p:extLst>
          </p:nvPr>
        </p:nvGraphicFramePr>
        <p:xfrm>
          <a:off x="133351" y="1236469"/>
          <a:ext cx="11601448" cy="4581269"/>
        </p:xfrm>
        <a:graphic>
          <a:graphicData uri="http://schemas.openxmlformats.org/drawingml/2006/table">
            <a:tbl>
              <a:tblPr/>
              <a:tblGrid>
                <a:gridCol w="4198079"/>
                <a:gridCol w="1197650"/>
                <a:gridCol w="1222864"/>
                <a:gridCol w="1210956"/>
                <a:gridCol w="1663404"/>
                <a:gridCol w="1106251"/>
                <a:gridCol w="1002244"/>
              </a:tblGrid>
              <a:tr h="129171">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2021     </a:t>
                      </a:r>
                      <a:r>
                        <a:rPr lang="ru-RU" sz="1100" b="1" i="0" u="none" strike="noStrike" dirty="0">
                          <a:solidFill>
                            <a:srgbClr val="000000"/>
                          </a:solidFill>
                          <a:effectLst/>
                          <a:latin typeface="Times New Roman" panose="02020603050405020304" pitchFamily="18" charset="0"/>
                        </a:rPr>
                        <a:t>-                2022       -             2023 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(Решение бюджета №14 от 26.04.2024г.)</a:t>
                      </a:r>
                      <a:endParaRPr lang="ru-RU" sz="13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522759">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121">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252739,10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331971,50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381063,80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228253,50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232624,50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48354">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177 553,00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354">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84890,80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115 256,60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8354">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87 310,90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38">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1 557,20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38">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0536">
                <a:tc>
                  <a:txBody>
                    <a:bodyPr/>
                    <a:lstStyle/>
                    <a:p>
                      <a:pPr algn="l" fontAlgn="ctr"/>
                      <a:r>
                        <a:rPr lang="ru-RU" sz="1000" b="1" i="1" u="none" strike="noStrike">
                          <a:solidFill>
                            <a:srgbClr val="000000"/>
                          </a:solidFill>
                          <a:effectLst/>
                          <a:latin typeface="Times New Roman" panose="02020603050405020304" pitchFamily="18" charset="0"/>
                        </a:rPr>
                        <a:t>Доходы бюджетов муниципальных районов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21 360,90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6174">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-21974,80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974922407"/>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Объем и 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Объём доходов Муниципального района …………………………………………………………………39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долга………………………………………………………………………..45</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40</a:t>
            </a:fld>
            <a:endParaRPr lang="ru-RU" dirty="0"/>
          </a:p>
        </p:txBody>
      </p:sp>
      <p:graphicFrame>
        <p:nvGraphicFramePr>
          <p:cNvPr id="11" name="Диаграмма 10"/>
          <p:cNvGraphicFramePr/>
          <p:nvPr>
            <p:extLst>
              <p:ext uri="{D42A27DB-BD31-4B8C-83A1-F6EECF244321}">
                <p14:modId xmlns:p14="http://schemas.microsoft.com/office/powerpoint/2010/main" val="2134803529"/>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en-US" dirty="0" smtClean="0">
                <a:solidFill>
                  <a:srgbClr val="31381C"/>
                </a:solidFill>
                <a:latin typeface="Bookman Old Style" panose="02050604050505020204" pitchFamily="18" charset="0"/>
              </a:rPr>
              <a:t>6524</a:t>
            </a:r>
            <a:r>
              <a:rPr lang="ru-RU" dirty="0" smtClean="0">
                <a:solidFill>
                  <a:srgbClr val="31381C"/>
                </a:solidFill>
                <a:latin typeface="Bookman Old Style" panose="02050604050505020204" pitchFamily="18" charset="0"/>
              </a:rPr>
              <a:t>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434906,8</a:t>
            </a:r>
            <a:r>
              <a:rPr lang="ru-RU" dirty="0" smtClean="0">
                <a:solidFill>
                  <a:srgbClr val="31381C"/>
                </a:solidFill>
                <a:latin typeface="Bookman Old Style" panose="02050604050505020204" pitchFamily="18" charset="0"/>
              </a:rPr>
              <a:t> тыс. руб. </a:t>
            </a:r>
            <a:r>
              <a:rPr lang="en-US" b="1" dirty="0" smtClean="0">
                <a:solidFill>
                  <a:srgbClr val="31381C"/>
                </a:solidFill>
                <a:latin typeface="Bookman Old Style" panose="02050604050505020204" pitchFamily="18" charset="0"/>
              </a:rPr>
              <a:t>66,7</a:t>
            </a:r>
            <a:r>
              <a:rPr lang="ru-RU" b="1"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470759,3</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en-US" b="1" dirty="0" smtClean="0">
                <a:solidFill>
                  <a:srgbClr val="31381C"/>
                </a:solidFill>
                <a:latin typeface="Bookman Old Style" panose="02050604050505020204" pitchFamily="18" charset="0"/>
              </a:rPr>
              <a:t>72,2</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50549,7</a:t>
            </a:r>
            <a:endParaRPr lang="ru-RU" sz="1400" b="1" dirty="0">
              <a:solidFill>
                <a:srgbClr val="000000"/>
              </a:solidFill>
              <a:latin typeface="Bookman Old Style" panose="02050604050505020204" pitchFamily="18" charset="0"/>
            </a:endParaRPr>
          </a:p>
          <a:p>
            <a:pPr marR="1620" algn="r"/>
            <a:r>
              <a:rPr lang="en-US" sz="2000" b="1" dirty="0" smtClean="0">
                <a:solidFill>
                  <a:srgbClr val="31381C"/>
                </a:solidFill>
                <a:latin typeface="Bookman Old Style" panose="02050604050505020204" pitchFamily="18" charset="0"/>
              </a:rPr>
              <a:t>9,0</a:t>
            </a:r>
            <a:r>
              <a:rPr lang="ru-RU" sz="2000" b="1" dirty="0" smtClean="0">
                <a:solidFill>
                  <a:srgbClr val="31381C"/>
                </a:solidFill>
                <a:latin typeface="Bookman Old Style" panose="02050604050505020204" pitchFamily="18" charset="0"/>
              </a:rPr>
              <a:t>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3293,3</a:t>
            </a:r>
            <a:endParaRPr lang="ru-RU" sz="1400" b="1" dirty="0">
              <a:solidFill>
                <a:srgbClr val="000000"/>
              </a:solidFill>
              <a:latin typeface="Bookman Old Style" panose="02050604050505020204" pitchFamily="18" charset="0"/>
            </a:endParaRPr>
          </a:p>
          <a:p>
            <a:r>
              <a:rPr lang="en-US" sz="2000" b="1" dirty="0" smtClean="0">
                <a:solidFill>
                  <a:srgbClr val="31381C"/>
                </a:solidFill>
                <a:latin typeface="Bookman Old Style" panose="02050604050505020204" pitchFamily="18" charset="0"/>
              </a:rPr>
              <a:t>0,5</a:t>
            </a:r>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381063,8</a:t>
            </a:r>
            <a:endParaRPr lang="ru-RU" sz="1400" b="1" dirty="0">
              <a:solidFill>
                <a:srgbClr val="000000"/>
              </a:solidFill>
              <a:latin typeface="Bookman Old Style" panose="02050604050505020204" pitchFamily="18" charset="0"/>
            </a:endParaRPr>
          </a:p>
          <a:p>
            <a:r>
              <a:rPr lang="en-US" sz="2000" b="1" smtClean="0">
                <a:solidFill>
                  <a:srgbClr val="31381C"/>
                </a:solidFill>
                <a:latin typeface="Bookman Old Style" panose="02050604050505020204" pitchFamily="18" charset="0"/>
              </a:rPr>
              <a:t>54,4</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164404,3</a:t>
            </a:r>
          </a:p>
          <a:p>
            <a:r>
              <a:rPr lang="en-US" sz="2000" b="1" dirty="0" smtClean="0">
                <a:solidFill>
                  <a:srgbClr val="31381C"/>
                </a:solidFill>
                <a:latin typeface="Bookman Old Style" panose="02050604050505020204" pitchFamily="18" charset="0"/>
              </a:rPr>
              <a:t>25,2</a:t>
            </a:r>
            <a:r>
              <a:rPr lang="ru-RU" sz="2000" b="1"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50630,6</a:t>
            </a:r>
          </a:p>
          <a:p>
            <a:pPr algn="r"/>
            <a:r>
              <a:rPr lang="en-US" sz="2000" b="1" dirty="0" smtClean="0">
                <a:solidFill>
                  <a:srgbClr val="31381C"/>
                </a:solidFill>
                <a:latin typeface="Bookman Old Style" panose="02050604050505020204" pitchFamily="18" charset="0"/>
              </a:rPr>
              <a:t>7,8</a:t>
            </a:r>
            <a:endParaRPr lang="ru-RU" sz="2000" b="1" dirty="0" smtClean="0">
              <a:solidFill>
                <a:srgbClr val="31381C"/>
              </a:solidFill>
              <a:latin typeface="Bookman Old Style" panose="02050604050505020204" pitchFamily="18" charset="0"/>
            </a:endParaRPr>
          </a:p>
          <a:p>
            <a:pPr algn="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25502,8</a:t>
            </a:r>
          </a:p>
          <a:p>
            <a:r>
              <a:rPr lang="en-US" sz="2000" b="1" dirty="0" smtClean="0">
                <a:solidFill>
                  <a:srgbClr val="31381C"/>
                </a:solidFill>
                <a:latin typeface="Bookman Old Style" panose="02050604050505020204" pitchFamily="18" charset="0"/>
              </a:rPr>
              <a:t>3,9</a:t>
            </a:r>
            <a:r>
              <a:rPr lang="ru-RU" sz="2000" b="1"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55559,2</a:t>
            </a:r>
          </a:p>
          <a:p>
            <a:r>
              <a:rPr lang="en-US" sz="2000" b="1" dirty="0" smtClean="0">
                <a:solidFill>
                  <a:srgbClr val="31381C"/>
                </a:solidFill>
                <a:latin typeface="Bookman Old Style" panose="02050604050505020204" pitchFamily="18" charset="0"/>
              </a:rPr>
              <a:t>8,5</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41</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151967590"/>
              </p:ext>
            </p:extLst>
          </p:nvPr>
        </p:nvGraphicFramePr>
        <p:xfrm>
          <a:off x="428627" y="1019176"/>
          <a:ext cx="10839448" cy="5124446"/>
        </p:xfrm>
        <a:graphic>
          <a:graphicData uri="http://schemas.openxmlformats.org/drawingml/2006/table">
            <a:tbl>
              <a:tblPr/>
              <a:tblGrid>
                <a:gridCol w="3221502"/>
                <a:gridCol w="1506157"/>
                <a:gridCol w="1129618"/>
                <a:gridCol w="1255130"/>
                <a:gridCol w="1579372"/>
                <a:gridCol w="1087780"/>
                <a:gridCol w="1059889"/>
              </a:tblGrid>
              <a:tr h="249973">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fontAlgn="ctr"/>
                      <a:r>
                        <a:rPr lang="ru-RU" sz="1200" b="1" i="0" u="none" strike="noStrike">
                          <a:solidFill>
                            <a:srgbClr val="000000"/>
                          </a:solidFill>
                          <a:effectLst/>
                          <a:latin typeface="Times New Roman" panose="02020603050405020304" pitchFamily="18" charset="0"/>
                        </a:rPr>
                        <a:t> Отчетные финансовые                                                                                            2021    -          2022   -              2023 гг.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(Решение бюджета №14 от 26.04.2024г.)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24933">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9952">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441 014,00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470 759,30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74970">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60 851,30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41 145,20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442">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57 685,70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18 631,70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19 001,80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164 404,30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137 420,00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50 630,60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25 502,80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70">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55 559,20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2386">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36 502,50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25 709,50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754300638"/>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43</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4"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3265306993"/>
              </p:ext>
            </p:extLst>
          </p:nvPr>
        </p:nvGraphicFramePr>
        <p:xfrm>
          <a:off x="218056" y="742950"/>
          <a:ext cx="11675960" cy="5333999"/>
        </p:xfrm>
        <a:graphic>
          <a:graphicData uri="http://schemas.openxmlformats.org/presentationml/2006/ole">
            <mc:AlternateContent xmlns:mc="http://schemas.openxmlformats.org/markup-compatibility/2006">
              <mc:Choice xmlns:v="urn:schemas-microsoft-com:vml" Requires="v">
                <p:oleObj spid="_x0000_s6152" name="Лист" r:id="rId6" imgW="14220915" imgH="6496101" progId="Excel.Sheet.12">
                  <p:embed/>
                </p:oleObj>
              </mc:Choice>
              <mc:Fallback>
                <p:oleObj name="Лист" r:id="rId6" imgW="14220915" imgH="6496101" progId="Excel.Sheet.12">
                  <p:embed/>
                  <p:pic>
                    <p:nvPicPr>
                      <p:cNvPr id="0" name=""/>
                      <p:cNvPicPr/>
                      <p:nvPr/>
                    </p:nvPicPr>
                    <p:blipFill>
                      <a:blip r:embed="rId7"/>
                      <a:stretch>
                        <a:fillRect/>
                      </a:stretch>
                    </p:blipFill>
                    <p:spPr>
                      <a:xfrm>
                        <a:off x="218056" y="742950"/>
                        <a:ext cx="11675960" cy="5333999"/>
                      </a:xfrm>
                      <a:prstGeom prst="rect">
                        <a:avLst/>
                      </a:prstGeom>
                    </p:spPr>
                  </p:pic>
                </p:oleObj>
              </mc:Fallback>
            </mc:AlternateContent>
          </a:graphicData>
        </a:graphic>
      </p:graphicFrame>
    </p:spTree>
    <p:extLst>
      <p:ext uri="{BB962C8B-B14F-4D97-AF65-F5344CB8AC3E}">
        <p14:creationId xmlns:p14="http://schemas.microsoft.com/office/powerpoint/2010/main" val="2363976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3"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71660052"/>
              </p:ext>
            </p:extLst>
          </p:nvPr>
        </p:nvGraphicFramePr>
        <p:xfrm>
          <a:off x="42526" y="828676"/>
          <a:ext cx="11870280" cy="5495924"/>
        </p:xfrm>
        <a:graphic>
          <a:graphicData uri="http://schemas.openxmlformats.org/presentationml/2006/ole">
            <mc:AlternateContent xmlns:mc="http://schemas.openxmlformats.org/markup-compatibility/2006">
              <mc:Choice xmlns:v="urn:schemas-microsoft-com:vml" Requires="v">
                <p:oleObj spid="_x0000_s7177" name="Лист" r:id="rId5" imgW="14220915" imgH="6105474" progId="Excel.Sheet.12">
                  <p:embed/>
                </p:oleObj>
              </mc:Choice>
              <mc:Fallback>
                <p:oleObj name="Лист" r:id="rId5" imgW="14220915" imgH="6105474" progId="Excel.Sheet.12">
                  <p:embed/>
                  <p:pic>
                    <p:nvPicPr>
                      <p:cNvPr id="0" name=""/>
                      <p:cNvPicPr/>
                      <p:nvPr/>
                    </p:nvPicPr>
                    <p:blipFill>
                      <a:blip r:embed="rId6"/>
                      <a:stretch>
                        <a:fillRect/>
                      </a:stretch>
                    </p:blipFill>
                    <p:spPr>
                      <a:xfrm>
                        <a:off x="42526" y="828676"/>
                        <a:ext cx="11870280" cy="5495924"/>
                      </a:xfrm>
                      <a:prstGeom prst="rect">
                        <a:avLst/>
                      </a:prstGeom>
                    </p:spPr>
                  </p:pic>
                </p:oleObj>
              </mc:Fallback>
            </mc:AlternateContent>
          </a:graphicData>
        </a:graphic>
      </p:graphicFrame>
    </p:spTree>
    <p:extLst>
      <p:ext uri="{BB962C8B-B14F-4D97-AF65-F5344CB8AC3E}">
        <p14:creationId xmlns:p14="http://schemas.microsoft.com/office/powerpoint/2010/main" val="99798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46</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47</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178179,0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50</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11237,0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51</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18996,8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27461,9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44440,3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1080,5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2258,9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470759,3</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14549,3</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456210,0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450202079"/>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60</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61</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3607476" y="3446283"/>
            <a:ext cx="4480948" cy="2743438"/>
          </a:xfrm>
          <a:prstGeom prst="rect">
            <a:avLst/>
          </a:prstGeom>
        </p:spPr>
      </p:pic>
      <p:sp>
        <p:nvSpPr>
          <p:cNvPr id="7" name="Прямоугольник с двумя скругленными противолежащими углами 6"/>
          <p:cNvSpPr/>
          <p:nvPr/>
        </p:nvSpPr>
        <p:spPr>
          <a:xfrm>
            <a:off x="2591677" y="663860"/>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latin typeface="Times New Roman" panose="02020603050405020304" pitchFamily="18" charset="0"/>
                <a:cs typeface="Times New Roman" panose="02020603050405020304" pitchFamily="18" charset="0"/>
              </a:rPr>
              <a:t>27210,9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1100" y="3190312"/>
            <a:ext cx="2683156" cy="357754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931" y="2853079"/>
            <a:ext cx="3200089" cy="3914775"/>
          </a:xfrm>
          <a:prstGeom prst="rect">
            <a:avLst/>
          </a:prstGeom>
        </p:spPr>
      </p:pic>
    </p:spTree>
    <p:extLst>
      <p:ext uri="{BB962C8B-B14F-4D97-AF65-F5344CB8AC3E}">
        <p14:creationId xmlns:p14="http://schemas.microsoft.com/office/powerpoint/2010/main" val="17809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3179526067"/>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68</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69</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927233791"/>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14</a:t>
                      </a:r>
                      <a:r>
                        <a:rPr lang="ru-RU" sz="1400" baseline="0" dirty="0" smtClean="0">
                          <a:solidFill>
                            <a:schemeClr val="bg1"/>
                          </a:solidFill>
                          <a:latin typeface="Calibri"/>
                          <a:ea typeface="+mn-ea"/>
                          <a:cs typeface="Calibri"/>
                        </a:rPr>
                        <a:t> от 26.04.2024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434906,8</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470759,3</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-35852,5</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35852,5</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71</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9006</TotalTime>
  <Words>7724</Words>
  <Application>Microsoft Office PowerPoint</Application>
  <PresentationFormat>Широкоэкранный</PresentationFormat>
  <Paragraphs>1199</Paragraphs>
  <Slides>71</Slides>
  <Notes>9</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2</vt:i4>
      </vt:variant>
      <vt:variant>
        <vt:lpstr>Внедренные серверы OLE</vt:lpstr>
      </vt:variant>
      <vt:variant>
        <vt:i4>1</vt:i4>
      </vt:variant>
      <vt:variant>
        <vt:lpstr>Заголовки слайдов</vt:lpstr>
      </vt:variant>
      <vt:variant>
        <vt:i4>71</vt:i4>
      </vt:variant>
    </vt:vector>
  </HeadingPairs>
  <TitlesOfParts>
    <vt:vector size="90"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Лист</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420</cp:revision>
  <cp:lastPrinted>2024-05-16T06:59:56Z</cp:lastPrinted>
  <dcterms:created xsi:type="dcterms:W3CDTF">2023-09-26T07:39:46Z</dcterms:created>
  <dcterms:modified xsi:type="dcterms:W3CDTF">2024-12-13T12:03:11Z</dcterms:modified>
</cp:coreProperties>
</file>