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3"/>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0"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1" r:id="rId39"/>
    <p:sldId id="338" r:id="rId40"/>
    <p:sldId id="309" r:id="rId41"/>
    <p:sldId id="369" r:id="rId42"/>
    <p:sldId id="316" r:id="rId43"/>
    <p:sldId id="276" r:id="rId44"/>
    <p:sldId id="356" r:id="rId45"/>
    <p:sldId id="357" r:id="rId46"/>
    <p:sldId id="368" r:id="rId47"/>
    <p:sldId id="279" r:id="rId48"/>
    <p:sldId id="280" r:id="rId49"/>
    <p:sldId id="317" r:id="rId50"/>
    <p:sldId id="318" r:id="rId51"/>
    <p:sldId id="319" r:id="rId52"/>
    <p:sldId id="320" r:id="rId53"/>
    <p:sldId id="321" r:id="rId54"/>
    <p:sldId id="322" r:id="rId55"/>
    <p:sldId id="323" r:id="rId56"/>
    <p:sldId id="324" r:id="rId57"/>
    <p:sldId id="325" r:id="rId58"/>
    <p:sldId id="326" r:id="rId59"/>
    <p:sldId id="337" r:id="rId60"/>
    <p:sldId id="334" r:id="rId61"/>
    <p:sldId id="335" r:id="rId62"/>
    <p:sldId id="359" r:id="rId63"/>
    <p:sldId id="360" r:id="rId64"/>
    <p:sldId id="362" r:id="rId65"/>
    <p:sldId id="365" r:id="rId66"/>
    <p:sldId id="367" r:id="rId67"/>
    <p:sldId id="358" r:id="rId68"/>
    <p:sldId id="328" r:id="rId69"/>
    <p:sldId id="331" r:id="rId70"/>
    <p:sldId id="289" r:id="rId71"/>
    <p:sldId id="290" r:id="rId72"/>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0"/>
            <p14:sldId id="298"/>
            <p14:sldId id="342"/>
            <p14:sldId id="304"/>
            <p14:sldId id="314"/>
            <p14:sldId id="270"/>
            <p14:sldId id="301"/>
            <p14:sldId id="308"/>
            <p14:sldId id="343"/>
            <p14:sldId id="345"/>
            <p14:sldId id="307"/>
            <p14:sldId id="339"/>
            <p14:sldId id="344"/>
            <p14:sldId id="310"/>
            <p14:sldId id="371"/>
            <p14:sldId id="338"/>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405" autoAdjust="0"/>
  </p:normalViewPr>
  <p:slideViewPr>
    <p:cSldViewPr snapToGrid="0" showGuides="1">
      <p:cViewPr varScale="1">
        <p:scale>
          <a:sx n="112" d="100"/>
          <a:sy n="112" d="100"/>
        </p:scale>
        <p:origin x="57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6970</c:v>
                </c:pt>
                <c:pt idx="1">
                  <c:v>6699</c:v>
                </c:pt>
                <c:pt idx="2">
                  <c:v>6524</c:v>
                </c:pt>
              </c:numCache>
            </c:numRef>
          </c:val>
        </c:ser>
        <c:dLbls>
          <c:dLblPos val="outEnd"/>
          <c:showLegendKey val="0"/>
          <c:showVal val="1"/>
          <c:showCatName val="0"/>
          <c:showSerName val="0"/>
          <c:showPercent val="0"/>
          <c:showBubbleSize val="0"/>
        </c:dLbls>
        <c:gapWidth val="444"/>
        <c:overlap val="-90"/>
        <c:axId val="640822648"/>
        <c:axId val="640823824"/>
      </c:barChart>
      <c:catAx>
        <c:axId val="640822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640823824"/>
        <c:crosses val="autoZero"/>
        <c:auto val="1"/>
        <c:lblAlgn val="ctr"/>
        <c:lblOffset val="100"/>
        <c:noMultiLvlLbl val="0"/>
      </c:catAx>
      <c:valAx>
        <c:axId val="640823824"/>
        <c:scaling>
          <c:orientation val="minMax"/>
        </c:scaling>
        <c:delete val="1"/>
        <c:axPos val="l"/>
        <c:numFmt formatCode="General" sourceLinked="1"/>
        <c:majorTickMark val="none"/>
        <c:minorTickMark val="none"/>
        <c:tickLblPos val="nextTo"/>
        <c:crossAx val="640822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3293.3</c:v>
                </c:pt>
                <c:pt idx="2">
                  <c:v>352398.3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60952.3</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57685.7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19001.8</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160550</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50630.6</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25845.599999999999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8329.4</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36227.300000000003</c:v>
                </c:pt>
                <c:pt idx="3">
                  <c:v>21412.300000000003</c:v>
                </c:pt>
                <c:pt idx="4">
                  <c:v>25709.5</c:v>
                </c:pt>
              </c:numCache>
            </c:numRef>
          </c:val>
        </c:ser>
        <c:dLbls>
          <c:showLegendKey val="0"/>
          <c:showVal val="0"/>
          <c:showCatName val="0"/>
          <c:showSerName val="0"/>
          <c:showPercent val="0"/>
          <c:showBubbleSize val="0"/>
        </c:dLbls>
        <c:gapWidth val="80"/>
        <c:overlap val="25"/>
        <c:axId val="581302240"/>
        <c:axId val="581302632"/>
      </c:barChart>
      <c:catAx>
        <c:axId val="58130224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81302632"/>
        <c:crosses val="autoZero"/>
        <c:auto val="1"/>
        <c:lblAlgn val="ctr"/>
        <c:lblOffset val="100"/>
        <c:noMultiLvlLbl val="0"/>
      </c:catAx>
      <c:valAx>
        <c:axId val="581302632"/>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81302240"/>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55416182762459"/>
          <c:y val="0.16445145932157829"/>
          <c:w val="0.83891538535408727"/>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pt idx="1">
                  <c:v>0</c:v>
                </c:pt>
                <c:pt idx="2">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581301848"/>
        <c:axId val="581304200"/>
        <c:axId val="0"/>
      </c:bar3DChart>
      <c:catAx>
        <c:axId val="58130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1304200"/>
        <c:crosses val="autoZero"/>
        <c:auto val="1"/>
        <c:lblAlgn val="ctr"/>
        <c:lblOffset val="100"/>
        <c:noMultiLvlLbl val="0"/>
      </c:catAx>
      <c:valAx>
        <c:axId val="581304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1301848"/>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96,5%</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3,5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96.5</c:v>
                </c:pt>
                <c:pt idx="1">
                  <c:v>3.5</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8661968454461754"/>
          <c:y val="0.14718588712767045"/>
          <c:w val="0.58479633156502986"/>
          <c:h val="0.83288543868338594"/>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3293.3</c:v>
                </c:pt>
                <c:pt idx="4">
                  <c:v>2948.9</c:v>
                </c:pt>
                <c:pt idx="5">
                  <c:v>3041.3</c:v>
                </c:pt>
              </c:numCache>
            </c:numRef>
          </c:val>
        </c:ser>
        <c:dLbls>
          <c:showLegendKey val="0"/>
          <c:showVal val="0"/>
          <c:showCatName val="0"/>
          <c:showSerName val="0"/>
          <c:showPercent val="0"/>
          <c:showBubbleSize val="0"/>
        </c:dLbls>
        <c:gapWidth val="219"/>
        <c:axId val="640821864"/>
        <c:axId val="640833624"/>
      </c:barChart>
      <c:catAx>
        <c:axId val="640821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0833624"/>
        <c:crosses val="autoZero"/>
        <c:auto val="1"/>
        <c:lblAlgn val="ctr"/>
        <c:lblOffset val="100"/>
        <c:noMultiLvlLbl val="0"/>
      </c:catAx>
      <c:valAx>
        <c:axId val="640833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0821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72.599999999999994</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640832056"/>
        <c:axId val="640832448"/>
      </c:barChart>
      <c:valAx>
        <c:axId val="640832448"/>
        <c:scaling>
          <c:orientation val="minMax"/>
        </c:scaling>
        <c:delete val="1"/>
        <c:axPos val="l"/>
        <c:numFmt formatCode="#,##0.00" sourceLinked="1"/>
        <c:majorTickMark val="none"/>
        <c:minorTickMark val="none"/>
        <c:tickLblPos val="nextTo"/>
        <c:crossAx val="640832056"/>
        <c:crosses val="autoZero"/>
        <c:crossBetween val="between"/>
      </c:valAx>
      <c:catAx>
        <c:axId val="640832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640832448"/>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640837152"/>
        <c:axId val="640834016"/>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30232.400000000001</c:v>
                </c:pt>
                <c:pt idx="2">
                  <c:v>30691.599999999999</c:v>
                </c:pt>
              </c:numCache>
            </c:numRef>
          </c:val>
        </c:ser>
        <c:dLbls>
          <c:showLegendKey val="0"/>
          <c:showVal val="0"/>
          <c:showCatName val="0"/>
          <c:showSerName val="0"/>
          <c:showPercent val="0"/>
          <c:showBubbleSize val="0"/>
        </c:dLbls>
        <c:gapWidth val="150"/>
        <c:axId val="640837152"/>
        <c:axId val="640834016"/>
      </c:barChart>
      <c:catAx>
        <c:axId val="64083715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40834016"/>
        <c:crosses val="autoZero"/>
        <c:auto val="1"/>
        <c:lblAlgn val="ctr"/>
        <c:lblOffset val="100"/>
        <c:noMultiLvlLbl val="0"/>
      </c:catAx>
      <c:valAx>
        <c:axId val="64083401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40837152"/>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177553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115615.4</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58425.599999999999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640835976"/>
        <c:axId val="640838328"/>
      </c:barChart>
      <c:catAx>
        <c:axId val="6408359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640838328"/>
        <c:crosses val="autoZero"/>
        <c:auto val="1"/>
        <c:lblAlgn val="ctr"/>
        <c:lblOffset val="100"/>
        <c:noMultiLvlLbl val="0"/>
      </c:catAx>
      <c:valAx>
        <c:axId val="64083832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40835976"/>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13.12.2024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13.12.2024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13.12.2024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13.12.2024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13.12.2024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13.12.2024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13.12.2024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13.12.2024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13.12.2024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6.webp"/><Relationship Id="rId7" Type="http://schemas.openxmlformats.org/officeDocument/2006/relationships/image" Target="../media/image100.jpeg"/><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2.jpeg"/><Relationship Id="rId4" Type="http://schemas.openxmlformats.org/officeDocument/2006/relationships/image" Target="../media/image97.png"/><Relationship Id="rId9" Type="http://schemas.openxmlformats.org/officeDocument/2006/relationships/image" Target="../media/image101.jpe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jpeg"/><Relationship Id="rId1" Type="http://schemas.openxmlformats.org/officeDocument/2006/relationships/slideLayout" Target="../slideLayouts/slideLayout15.xml"/><Relationship Id="rId4" Type="http://schemas.openxmlformats.org/officeDocument/2006/relationships/image" Target="../media/image104.emf"/></Relationships>
</file>

<file path=ppt/slides/_rels/slide4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0.webp"/><Relationship Id="rId5" Type="http://schemas.openxmlformats.org/officeDocument/2006/relationships/image" Target="../media/image109.webp"/><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webp"/><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22.webp"/><Relationship Id="rId5" Type="http://schemas.openxmlformats.org/officeDocument/2006/relationships/image" Target="../media/image121.jpeg"/><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webp"/><Relationship Id="rId5" Type="http://schemas.openxmlformats.org/officeDocument/2006/relationships/image" Target="../media/image127.jpeg"/><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9.webp"/><Relationship Id="rId4" Type="http://schemas.openxmlformats.org/officeDocument/2006/relationships/image" Target="../media/image120.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1.webp"/><Relationship Id="rId5" Type="http://schemas.openxmlformats.org/officeDocument/2006/relationships/image" Target="../media/image130.jpeg"/><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emf"/><Relationship Id="rId5" Type="http://schemas.openxmlformats.org/officeDocument/2006/relationships/chart" Target="../charts/chart15.xml"/><Relationship Id="rId4" Type="http://schemas.openxmlformats.org/officeDocument/2006/relationships/chart" Target="../charts/char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jp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4.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48.png"/><Relationship Id="rId4" Type="http://schemas.openxmlformats.org/officeDocument/2006/relationships/image" Target="../media/image147.jpg"/></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0.jpg"/></Relationships>
</file>

<file path=ppt/slides/_rels/slide6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hyperlink" Target="http://vk.com/public217462141" TargetMode="External"/><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3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31.01.2024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1065856884"/>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solidFill>
                  <a:prstClr val="black">
                    <a:tint val="75000"/>
                  </a:prstClr>
                </a:solidFill>
              </a:rPr>
              <a:pPr/>
              <a:t>23</a:t>
            </a:fld>
            <a:endParaRPr lang="ru-RU">
              <a:solidFill>
                <a:prstClr val="black">
                  <a:tint val="75000"/>
                </a:prstClr>
              </a:solidFill>
            </a:endParaRPr>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solidFill>
                  <a:prstClr val="black"/>
                </a:solidFill>
              </a:rPr>
              <a:t>Основные параметры </a:t>
            </a:r>
            <a:r>
              <a:rPr lang="ru-RU" sz="3200" b="1" dirty="0">
                <a:solidFill>
                  <a:prstClr val="black"/>
                </a:solidFill>
              </a:rPr>
              <a:t>социально-экономического  </a:t>
            </a:r>
            <a:r>
              <a:rPr lang="ru-RU" sz="3200" b="1" spc="-5" dirty="0">
                <a:solidFill>
                  <a:prstClr val="black"/>
                </a:solidFill>
              </a:rPr>
              <a:t>развития</a:t>
            </a:r>
            <a:endParaRPr sz="3200" dirty="0">
              <a:solidFill>
                <a:prstClr val="black"/>
              </a:solidFill>
            </a:endParaRPr>
          </a:p>
        </p:txBody>
      </p:sp>
    </p:spTree>
    <p:extLst>
      <p:ext uri="{BB962C8B-B14F-4D97-AF65-F5344CB8AC3E}">
        <p14:creationId xmlns:p14="http://schemas.microsoft.com/office/powerpoint/2010/main" val="2796223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425185239"/>
              </p:ext>
            </p:extLst>
          </p:nvPr>
        </p:nvGraphicFramePr>
        <p:xfrm>
          <a:off x="266701" y="685801"/>
          <a:ext cx="11534775" cy="5670551"/>
        </p:xfrm>
        <a:graphic>
          <a:graphicData uri="http://schemas.openxmlformats.org/drawingml/2006/table">
            <a:tbl>
              <a:tblPr/>
              <a:tblGrid>
                <a:gridCol w="2816771"/>
                <a:gridCol w="1378420"/>
                <a:gridCol w="1869855"/>
                <a:gridCol w="1438351"/>
                <a:gridCol w="1278534"/>
                <a:gridCol w="1374424"/>
                <a:gridCol w="1378420"/>
              </a:tblGrid>
              <a:tr h="448493">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dirty="0">
                          <a:solidFill>
                            <a:srgbClr val="000000"/>
                          </a:solidFill>
                          <a:effectLst/>
                          <a:latin typeface="Times New Roman" panose="02020603050405020304" pitchFamily="18" charset="0"/>
                        </a:rPr>
                        <a:t>Отчетный </a:t>
                      </a:r>
                      <a:endParaRPr lang="ru-RU" sz="1200" b="0"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финансовый </a:t>
                      </a:r>
                      <a:r>
                        <a:rPr lang="ru-RU" sz="1200" b="0" i="0" u="none" strike="noStrike" dirty="0">
                          <a:solidFill>
                            <a:srgbClr val="000000"/>
                          </a:solidFill>
                          <a:effectLst/>
                          <a:latin typeface="Times New Roman" panose="02020603050405020304" pitchFamily="18" charset="0"/>
                        </a:rPr>
                        <a:t>2023 год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a:solidFill>
                            <a:srgbClr val="000000"/>
                          </a:solidFill>
                          <a:effectLst/>
                          <a:latin typeface="Times New Roman" panose="02020603050405020304" pitchFamily="18" charset="0"/>
                        </a:rPr>
                        <a:t>2024 год (Решение  бюджета №3 от 31.01.2024г.)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1136775">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8281">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44052">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471 033,20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406 241,30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dirty="0">
                          <a:solidFill>
                            <a:srgbClr val="000000"/>
                          </a:solidFill>
                          <a:effectLst/>
                          <a:latin typeface="Times New Roman" panose="02020603050405020304" pitchFamily="18" charset="0"/>
                        </a:rPr>
                        <a:t>86,24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4662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66255">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54 784,90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53843,00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98,28</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66255">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416248,3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352398,30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84,66</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744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441014,00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a:solidFill>
                            <a:srgbClr val="000000"/>
                          </a:solidFill>
                          <a:effectLst/>
                          <a:latin typeface="Times New Roman" panose="02020603050405020304" pitchFamily="18" charset="0"/>
                        </a:rPr>
                        <a:t>419843,70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a:solidFill>
                            <a:srgbClr val="000000"/>
                          </a:solidFill>
                          <a:effectLst/>
                          <a:latin typeface="Times New Roman" panose="02020603050405020304" pitchFamily="18" charset="0"/>
                        </a:rPr>
                        <a:t>95,20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dirty="0">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7744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30 019,20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-13 602,40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dirty="0">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dirty="0">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99295">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Calibri" panose="020F0502020204030204" pitchFamily="34" charset="0"/>
                        </a:rPr>
                        <a:t>-13 602,40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84042275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3796472006"/>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504843790"/>
              </p:ext>
            </p:extLst>
          </p:nvPr>
        </p:nvGraphicFramePr>
        <p:xfrm>
          <a:off x="264110" y="416090"/>
          <a:ext cx="10918239" cy="3612270"/>
        </p:xfrm>
        <a:graphic>
          <a:graphicData uri="http://schemas.openxmlformats.org/drawingml/2006/table">
            <a:tbl>
              <a:tblPr/>
              <a:tblGrid>
                <a:gridCol w="3947638"/>
                <a:gridCol w="1126203"/>
                <a:gridCol w="1149912"/>
                <a:gridCol w="1351443"/>
                <a:gridCol w="1351443"/>
                <a:gridCol w="1043219"/>
                <a:gridCol w="948381"/>
              </a:tblGrid>
              <a:tr h="279235">
                <a:tc rowSpan="3">
                  <a:txBody>
                    <a:bodyPr/>
                    <a:lstStyle/>
                    <a:p>
                      <a:pPr algn="ctr" fontAlgn="ctr"/>
                      <a:r>
                        <a:rPr lang="ru-RU" sz="1300" b="1" i="0" u="none" strike="noStrike">
                          <a:solidFill>
                            <a:srgbClr val="000000"/>
                          </a:solidFill>
                          <a:effectLst/>
                          <a:latin typeface="Times New Roman" panose="02020603050405020304" pitchFamily="18" charset="0"/>
                        </a:rPr>
                        <a:t>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              2023гг.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a:solidFill>
                            <a:srgbClr val="000000"/>
                          </a:solidFill>
                          <a:effectLst/>
                          <a:latin typeface="Times New Roman" panose="02020603050405020304" pitchFamily="18" charset="0"/>
                        </a:rPr>
                        <a:t>2024            </a:t>
                      </a:r>
                      <a:r>
                        <a:rPr lang="ru-RU" sz="1100" b="1" i="0" u="none" strike="noStrike">
                          <a:solidFill>
                            <a:srgbClr val="000000"/>
                          </a:solidFill>
                          <a:effectLst/>
                          <a:latin typeface="Times New Roman" panose="02020603050405020304" pitchFamily="18" charset="0"/>
                        </a:rPr>
                        <a:t>(Решение бюджета №3 от 31.01.2024г. )</a:t>
                      </a:r>
                      <a:endParaRPr lang="ru-RU" sz="1300" b="1" i="0" u="none" strike="noStrike">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71450">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72">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60 878,30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53 843,00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72">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54 784,90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76972">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22 061,80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29 220,80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6073">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16 935,90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544">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2 289,20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2 112,90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5066">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3 143,40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4 895,00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6 776,80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544">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804,10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72">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6 093,40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3 293,30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dirty="0">
                          <a:solidFill>
                            <a:srgbClr val="000000"/>
                          </a:solidFill>
                          <a:effectLst/>
                          <a:latin typeface="Times New Roman" panose="02020603050405020304" pitchFamily="18" charset="0"/>
                        </a:rPr>
                        <a:t>2 948,90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56191">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3 479,10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0681">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15,60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065">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331,10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72,60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210">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2 132,10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36">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135,50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36">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363498354"/>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962375652"/>
              </p:ext>
            </p:extLst>
          </p:nvPr>
        </p:nvGraphicFramePr>
        <p:xfrm>
          <a:off x="130714" y="477615"/>
          <a:ext cx="10583167" cy="3359134"/>
        </p:xfrm>
        <a:graphic>
          <a:graphicData uri="http://schemas.openxmlformats.org/drawingml/2006/table">
            <a:tbl>
              <a:tblPr/>
              <a:tblGrid>
                <a:gridCol w="4349593"/>
                <a:gridCol w="1264417"/>
                <a:gridCol w="1390858"/>
                <a:gridCol w="1390858"/>
                <a:gridCol w="1150620"/>
                <a:gridCol w="1036821"/>
              </a:tblGrid>
              <a:tr h="321429">
                <a:tc rowSpan="3">
                  <a:txBody>
                    <a:bodyPr/>
                    <a:lstStyle/>
                    <a:p>
                      <a:pPr algn="ctr" fontAlgn="ctr"/>
                      <a:r>
                        <a:rPr lang="ru-RU" sz="1400" b="1" i="0" u="none" strike="noStrike" dirty="0">
                          <a:solidFill>
                            <a:srgbClr val="000000"/>
                          </a:solidFill>
                          <a:effectLst/>
                          <a:latin typeface="Times New Roman" panose="02020603050405020304" pitchFamily="18" charset="0"/>
                        </a:rPr>
                        <a:t>ДОХОДЫ ДОРОЖНОГО ФОНДА, ВСЕГО</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smtClean="0">
                          <a:solidFill>
                            <a:srgbClr val="000000"/>
                          </a:solidFill>
                          <a:effectLst/>
                          <a:latin typeface="Times New Roman" panose="02020603050405020304" pitchFamily="18" charset="0"/>
                        </a:rPr>
                        <a:t>Отчетный </a:t>
                      </a:r>
                      <a:r>
                        <a:rPr lang="ru-RU" sz="1100" b="1" i="0" u="none" strike="noStrike" dirty="0">
                          <a:solidFill>
                            <a:srgbClr val="000000"/>
                          </a:solidFill>
                          <a:effectLst/>
                          <a:latin typeface="Times New Roman" panose="02020603050405020304" pitchFamily="18" charset="0"/>
                        </a:rPr>
                        <a:t>финансовый        </a:t>
                      </a:r>
                      <a:r>
                        <a:rPr lang="ru-RU" sz="11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a:t>
                      </a:r>
                      <a:r>
                        <a:rPr lang="ru-RU" sz="1100" b="1" i="0" u="none" strike="noStrike" dirty="0">
                          <a:solidFill>
                            <a:srgbClr val="000000"/>
                          </a:solidFill>
                          <a:effectLst/>
                          <a:latin typeface="Times New Roman" panose="02020603050405020304" pitchFamily="18" charset="0"/>
                        </a:rPr>
                        <a:t>         </a:t>
                      </a:r>
                      <a:r>
                        <a:rPr lang="ru-RU" sz="11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2023</a:t>
                      </a:r>
                      <a:endParaRPr lang="ru-RU" sz="11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a:solidFill>
                            <a:srgbClr val="000000"/>
                          </a:solidFill>
                          <a:effectLst/>
                          <a:latin typeface="Times New Roman" panose="02020603050405020304" pitchFamily="18" charset="0"/>
                        </a:rPr>
                        <a:t>2024            </a:t>
                      </a:r>
                      <a:r>
                        <a:rPr lang="ru-RU" sz="1200" b="1" i="0" u="none" strike="noStrike">
                          <a:solidFill>
                            <a:srgbClr val="000000"/>
                          </a:solidFill>
                          <a:effectLst/>
                          <a:latin typeface="Times New Roman" panose="02020603050405020304" pitchFamily="18" charset="0"/>
                        </a:rPr>
                        <a:t>(Решение № 45 от 22.12.2023г.)</a:t>
                      </a:r>
                      <a:endParaRPr lang="ru-RU" sz="1400" b="1" i="0" u="none" strike="noStrike">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0395">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964">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47 700,90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100">
                <a:tc>
                  <a:txBody>
                    <a:bodyPr/>
                    <a:lstStyle/>
                    <a:p>
                      <a:pPr algn="ctr" fontAlgn="ctr"/>
                      <a:r>
                        <a:rPr lang="ru-RU" sz="1200" b="1" i="0" u="none" strike="noStrike" dirty="0">
                          <a:solidFill>
                            <a:srgbClr val="000000"/>
                          </a:solidFill>
                          <a:effectLst/>
                          <a:latin typeface="Times New Roman" panose="02020603050405020304" pitchFamily="18" charset="0"/>
                        </a:rPr>
                        <a:t>  Налоги на товары (услуги) реализуемые на территории РФ</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39347">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62">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30 691,60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2213">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30 691,60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1824">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graphicFrame>
        <p:nvGraphicFramePr>
          <p:cNvPr id="11" name="Диаграмма 10"/>
          <p:cNvGraphicFramePr/>
          <p:nvPr>
            <p:extLst>
              <p:ext uri="{D42A27DB-BD31-4B8C-83A1-F6EECF244321}">
                <p14:modId xmlns:p14="http://schemas.microsoft.com/office/powerpoint/2010/main" val="3823393549"/>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37</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3919996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3501886506"/>
              </p:ext>
            </p:extLst>
          </p:nvPr>
        </p:nvGraphicFramePr>
        <p:xfrm>
          <a:off x="200024" y="3859272"/>
          <a:ext cx="11503024" cy="299872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45650432"/>
              </p:ext>
            </p:extLst>
          </p:nvPr>
        </p:nvGraphicFramePr>
        <p:xfrm>
          <a:off x="200025" y="830998"/>
          <a:ext cx="11503023" cy="2969477"/>
        </p:xfrm>
        <a:graphic>
          <a:graphicData uri="http://schemas.openxmlformats.org/drawingml/2006/table">
            <a:tbl>
              <a:tblPr/>
              <a:tblGrid>
                <a:gridCol w="4329480"/>
                <a:gridCol w="1235137"/>
                <a:gridCol w="1023864"/>
                <a:gridCol w="1257889"/>
                <a:gridCol w="1482163"/>
                <a:gridCol w="1140877"/>
                <a:gridCol w="1033613"/>
              </a:tblGrid>
              <a:tr h="224496">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              2023гг.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(Решение бюджета №3 от 31.01.2024г.)</a:t>
                      </a:r>
                      <a:endParaRPr lang="ru-RU" sz="13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448993">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19">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dirty="0">
                          <a:solidFill>
                            <a:srgbClr val="000000"/>
                          </a:solidFill>
                          <a:effectLst/>
                          <a:latin typeface="Times New Roman" panose="02020603050405020304" pitchFamily="18" charset="0"/>
                        </a:rPr>
                        <a:t>416 248,30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352 398,30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08176">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145 226,00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177 553,00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176">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97 446,10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115 615,40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176">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170 822,60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58 425,60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087">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087">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1 519,30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7767">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-257,50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39</a:t>
            </a:fld>
            <a:endParaRPr lang="ru-RU" dirty="0"/>
          </a:p>
        </p:txBody>
      </p:sp>
      <p:graphicFrame>
        <p:nvGraphicFramePr>
          <p:cNvPr id="11" name="Диаграмма 10"/>
          <p:cNvGraphicFramePr/>
          <p:nvPr>
            <p:extLst>
              <p:ext uri="{D42A27DB-BD31-4B8C-83A1-F6EECF244321}">
                <p14:modId xmlns:p14="http://schemas.microsoft.com/office/powerpoint/2010/main" val="2804099812"/>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555000"/>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a:t>
            </a:r>
            <a:r>
              <a:rPr lang="ru-RU" sz="1300" i="1" dirty="0" smtClean="0">
                <a:latin typeface="Calibri "/>
              </a:rPr>
              <a:t>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……………………………………….............39</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расходов………………………………….40</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……………......41</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бюджета……………………………………………………………42-43</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долга………………………………………………………………………..44</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.45-56</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……………………………………………………………………….………..…57</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………………………………………………………………………………….58-59</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a:t>
            </a:r>
            <a:r>
              <a:rPr lang="ru-RU" sz="1300" i="1" dirty="0">
                <a:latin typeface="Calibri "/>
              </a:rPr>
              <a:t>об объемах бюджетных инвестиций МО</a:t>
            </a:r>
            <a:r>
              <a:rPr lang="ru-RU" sz="1300" i="1" dirty="0" smtClean="0">
                <a:latin typeface="Calibri "/>
              </a:rPr>
              <a:t>………………………………………………  60-65</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………………….........................66-67</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…………………………………………68</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69</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en-US" dirty="0" smtClean="0">
                <a:solidFill>
                  <a:srgbClr val="31381C"/>
                </a:solidFill>
                <a:latin typeface="Bookman Old Style" panose="02050604050505020204" pitchFamily="18" charset="0"/>
              </a:rPr>
              <a:t>6524</a:t>
            </a:r>
            <a:r>
              <a:rPr lang="ru-RU" dirty="0" smtClean="0">
                <a:solidFill>
                  <a:srgbClr val="31381C"/>
                </a:solidFill>
                <a:latin typeface="Bookman Old Style" panose="02050604050505020204" pitchFamily="18" charset="0"/>
              </a:rPr>
              <a:t>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406241,2</a:t>
            </a:r>
            <a:r>
              <a:rPr lang="ru-RU" dirty="0" smtClean="0">
                <a:solidFill>
                  <a:srgbClr val="31381C"/>
                </a:solidFill>
                <a:latin typeface="Bookman Old Style" panose="02050604050505020204" pitchFamily="18" charset="0"/>
              </a:rPr>
              <a:t> тыс. руб. </a:t>
            </a:r>
            <a:r>
              <a:rPr lang="en-US" b="1" dirty="0" smtClean="0">
                <a:solidFill>
                  <a:srgbClr val="31381C"/>
                </a:solidFill>
                <a:latin typeface="Bookman Old Style" panose="02050604050505020204" pitchFamily="18" charset="0"/>
              </a:rPr>
              <a:t>62,3</a:t>
            </a:r>
            <a:r>
              <a:rPr lang="ru-RU" b="1"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419843,7</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en-US" b="1" dirty="0" smtClean="0">
                <a:solidFill>
                  <a:srgbClr val="31381C"/>
                </a:solidFill>
                <a:latin typeface="Bookman Old Style" panose="02050604050505020204" pitchFamily="18" charset="0"/>
              </a:rPr>
              <a:t>64,4</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50549,7</a:t>
            </a:r>
            <a:endParaRPr lang="ru-RU" sz="1400" b="1" dirty="0">
              <a:solidFill>
                <a:srgbClr val="000000"/>
              </a:solidFill>
              <a:latin typeface="Bookman Old Style" panose="02050604050505020204" pitchFamily="18" charset="0"/>
            </a:endParaRPr>
          </a:p>
          <a:p>
            <a:pPr marR="1620" algn="r"/>
            <a:r>
              <a:rPr lang="en-US" sz="2000" b="1" dirty="0" smtClean="0">
                <a:solidFill>
                  <a:srgbClr val="31381C"/>
                </a:solidFill>
                <a:latin typeface="Bookman Old Style" panose="02050604050505020204" pitchFamily="18" charset="0"/>
              </a:rPr>
              <a:t>7,7</a:t>
            </a:r>
            <a:r>
              <a:rPr lang="ru-RU" sz="2000" b="1" dirty="0" smtClean="0">
                <a:solidFill>
                  <a:srgbClr val="31381C"/>
                </a:solidFill>
                <a:latin typeface="Bookman Old Style" panose="02050604050505020204" pitchFamily="18" charset="0"/>
              </a:rPr>
              <a:t>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3293,3</a:t>
            </a:r>
            <a:endParaRPr lang="ru-RU" sz="1400" b="1" dirty="0">
              <a:solidFill>
                <a:srgbClr val="000000"/>
              </a:solidFill>
              <a:latin typeface="Bookman Old Style" panose="02050604050505020204" pitchFamily="18" charset="0"/>
            </a:endParaRPr>
          </a:p>
          <a:p>
            <a:r>
              <a:rPr lang="en-US" sz="2000" b="1" dirty="0" smtClean="0">
                <a:solidFill>
                  <a:srgbClr val="31381C"/>
                </a:solidFill>
                <a:latin typeface="Bookman Old Style" panose="02050604050505020204" pitchFamily="18" charset="0"/>
              </a:rPr>
              <a:t>0,5</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352398,3</a:t>
            </a:r>
            <a:endParaRPr lang="ru-RU" sz="1400" b="1" dirty="0">
              <a:solidFill>
                <a:srgbClr val="000000"/>
              </a:solidFill>
              <a:latin typeface="Bookman Old Style" panose="02050604050505020204" pitchFamily="18" charset="0"/>
            </a:endParaRPr>
          </a:p>
          <a:p>
            <a:r>
              <a:rPr lang="en-US" sz="2000" b="1" smtClean="0">
                <a:solidFill>
                  <a:srgbClr val="31381C"/>
                </a:solidFill>
                <a:latin typeface="Bookman Old Style" panose="02050604050505020204" pitchFamily="18" charset="0"/>
              </a:rPr>
              <a:t>54,0</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160550,0</a:t>
            </a:r>
          </a:p>
          <a:p>
            <a:r>
              <a:rPr lang="en-US" sz="2000" b="1" dirty="0" smtClean="0">
                <a:solidFill>
                  <a:srgbClr val="31381C"/>
                </a:solidFill>
                <a:latin typeface="Bookman Old Style" panose="02050604050505020204" pitchFamily="18" charset="0"/>
              </a:rPr>
              <a:t>24,6</a:t>
            </a:r>
            <a:r>
              <a:rPr lang="ru-RU" sz="2000" b="1"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877163"/>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50630,6</a:t>
            </a:r>
          </a:p>
          <a:p>
            <a:pPr algn="r"/>
            <a:r>
              <a:rPr lang="en-US" sz="2000" b="1" dirty="0" smtClean="0">
                <a:solidFill>
                  <a:srgbClr val="31381C"/>
                </a:solidFill>
                <a:latin typeface="Bookman Old Style" panose="02050604050505020204" pitchFamily="18" charset="0"/>
              </a:rPr>
              <a:t>7,8</a:t>
            </a:r>
            <a:r>
              <a:rPr lang="ru-RU" sz="2000" b="1" dirty="0" smtClean="0">
                <a:solidFill>
                  <a:srgbClr val="31381C"/>
                </a:solidFill>
                <a:latin typeface="Bookman Old Style" panose="02050604050505020204" pitchFamily="18" charset="0"/>
              </a:rPr>
              <a:t> </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25845,6</a:t>
            </a:r>
          </a:p>
          <a:p>
            <a:r>
              <a:rPr lang="en-US" sz="2000" b="1" dirty="0" smtClean="0">
                <a:solidFill>
                  <a:srgbClr val="31381C"/>
                </a:solidFill>
                <a:latin typeface="Bookman Old Style" panose="02050604050505020204" pitchFamily="18" charset="0"/>
              </a:rPr>
              <a:t>4,0</a:t>
            </a:r>
            <a:r>
              <a:rPr lang="ru-RU" sz="2000" b="1"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8329,4</a:t>
            </a:r>
          </a:p>
          <a:p>
            <a:r>
              <a:rPr lang="en-US" sz="2000" b="1" dirty="0" smtClean="0">
                <a:solidFill>
                  <a:srgbClr val="31381C"/>
                </a:solidFill>
                <a:latin typeface="Bookman Old Style" panose="02050604050505020204" pitchFamily="18" charset="0"/>
              </a:rPr>
              <a:t>1,3</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40</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613303127"/>
              </p:ext>
            </p:extLst>
          </p:nvPr>
        </p:nvGraphicFramePr>
        <p:xfrm>
          <a:off x="257175" y="838202"/>
          <a:ext cx="11068049" cy="5734046"/>
        </p:xfrm>
        <a:graphic>
          <a:graphicData uri="http://schemas.openxmlformats.org/drawingml/2006/table">
            <a:tbl>
              <a:tblPr/>
              <a:tblGrid>
                <a:gridCol w="3289442"/>
                <a:gridCol w="1537922"/>
                <a:gridCol w="1153441"/>
                <a:gridCol w="1281601"/>
                <a:gridCol w="1612681"/>
                <a:gridCol w="1110721"/>
                <a:gridCol w="1082241"/>
              </a:tblGrid>
              <a:tr h="279709">
                <a:tc rowSpan="2">
                  <a:txBody>
                    <a:bodyPr/>
                    <a:lstStyle/>
                    <a:p>
                      <a:pPr algn="ctr" fontAlgn="b"/>
                      <a:r>
                        <a:rPr lang="ru-RU" sz="2000" b="1" i="0" u="none" strike="noStrike">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2021    -          2022 -              2023гг.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(Решение бюджета №3 от 31.01.2024г.)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699276">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dirty="0">
                          <a:solidFill>
                            <a:srgbClr val="000000"/>
                          </a:solidFill>
                          <a:effectLst/>
                          <a:latin typeface="Times New Roman" panose="02020603050405020304" pitchFamily="18" charset="0"/>
                        </a:rPr>
                        <a:t>2025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3478">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441 014,00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419 843,80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307680">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60 952,30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41 145,20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37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57 685,70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18 631,70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19 001,80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160 550,00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137 420,00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50 630,60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25 845,60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680">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8 329,40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767">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36 227,30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25 709,50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1078965325"/>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42</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3"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pic>
        <p:nvPicPr>
          <p:cNvPr id="5" name="Рисунок 4"/>
          <p:cNvPicPr>
            <a:picLocks noChangeAspect="1"/>
          </p:cNvPicPr>
          <p:nvPr/>
        </p:nvPicPr>
        <p:blipFill>
          <a:blip r:embed="rId4"/>
          <a:stretch>
            <a:fillRect/>
          </a:stretch>
        </p:blipFill>
        <p:spPr>
          <a:xfrm>
            <a:off x="0" y="646135"/>
            <a:ext cx="12192000" cy="5565729"/>
          </a:xfrm>
          <a:prstGeom prst="rect">
            <a:avLst/>
          </a:prstGeom>
        </p:spPr>
      </p:pic>
    </p:spTree>
    <p:extLst>
      <p:ext uri="{BB962C8B-B14F-4D97-AF65-F5344CB8AC3E}">
        <p14:creationId xmlns:p14="http://schemas.microsoft.com/office/powerpoint/2010/main" val="2363976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pic>
        <p:nvPicPr>
          <p:cNvPr id="3" name="Рисунок 2"/>
          <p:cNvPicPr>
            <a:picLocks noChangeAspect="1"/>
          </p:cNvPicPr>
          <p:nvPr/>
        </p:nvPicPr>
        <p:blipFill>
          <a:blip r:embed="rId3"/>
          <a:stretch>
            <a:fillRect/>
          </a:stretch>
        </p:blipFill>
        <p:spPr>
          <a:xfrm>
            <a:off x="0" y="542925"/>
            <a:ext cx="12192000" cy="5915025"/>
          </a:xfrm>
          <a:prstGeom prst="rect">
            <a:avLst/>
          </a:prstGeom>
        </p:spPr>
      </p:pic>
    </p:spTree>
    <p:extLst>
      <p:ext uri="{BB962C8B-B14F-4D97-AF65-F5344CB8AC3E}">
        <p14:creationId xmlns:p14="http://schemas.microsoft.com/office/powerpoint/2010/main" val="99798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45</a:t>
            </a:fld>
            <a:endParaRPr lang="ru-RU" dirty="0"/>
          </a:p>
        </p:txBody>
      </p:sp>
      <p:graphicFrame>
        <p:nvGraphicFramePr>
          <p:cNvPr id="6" name="Диаграмма 5"/>
          <p:cNvGraphicFramePr/>
          <p:nvPr>
            <p:extLst>
              <p:ext uri="{D42A27DB-BD31-4B8C-83A1-F6EECF244321}">
                <p14:modId xmlns:p14="http://schemas.microsoft.com/office/powerpoint/2010/main" val="1216716416"/>
              </p:ext>
            </p:extLst>
          </p:nvPr>
        </p:nvGraphicFramePr>
        <p:xfrm>
          <a:off x="145337" y="2179178"/>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247828" y="70075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1844351"/>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46</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47</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174703,5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49</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64007,2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50</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18996,8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27461,9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44165,1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1080,5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2258,9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57</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419843,7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14614,3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405229,4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321201236"/>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60</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61</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607476" y="3446283"/>
            <a:ext cx="4480948" cy="2743438"/>
          </a:xfrm>
          <a:prstGeom prst="rect">
            <a:avLst/>
          </a:prstGeom>
        </p:spPr>
      </p:pic>
      <p:sp>
        <p:nvSpPr>
          <p:cNvPr id="7" name="Прямоугольник с двумя скругленными противолежащими углами 6"/>
          <p:cNvSpPr/>
          <p:nvPr/>
        </p:nvSpPr>
        <p:spPr>
          <a:xfrm>
            <a:off x="2591677" y="663860"/>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latin typeface="Times New Roman" panose="02020603050405020304" pitchFamily="18" charset="0"/>
                <a:cs typeface="Times New Roman" panose="02020603050405020304" pitchFamily="18" charset="0"/>
              </a:rPr>
              <a:t>27210,9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1100" y="3190312"/>
            <a:ext cx="2683156" cy="357754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931" y="2853079"/>
            <a:ext cx="3200089" cy="3914775"/>
          </a:xfrm>
          <a:prstGeom prst="rect">
            <a:avLst/>
          </a:prstGeom>
        </p:spPr>
      </p:pic>
    </p:spTree>
    <p:extLst>
      <p:ext uri="{BB962C8B-B14F-4D97-AF65-F5344CB8AC3E}">
        <p14:creationId xmlns:p14="http://schemas.microsoft.com/office/powerpoint/2010/main" val="178093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82979435"/>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67</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68</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1709619776"/>
              </p:ext>
            </p:extLst>
          </p:nvPr>
        </p:nvGraphicFramePr>
        <p:xfrm>
          <a:off x="410200" y="1966297"/>
          <a:ext cx="11257925" cy="4664015"/>
        </p:xfrm>
        <a:graphic>
          <a:graphicData uri="http://schemas.openxmlformats.org/drawingml/2006/table">
            <a:tbl>
              <a:tblPr firstRow="1" bandRow="1">
                <a:tableStyleId>{2D5ABB26-0587-4C30-8999-92F81FD0307C}</a:tableStyleId>
              </a:tblPr>
              <a:tblGrid>
                <a:gridCol w="4438294"/>
                <a:gridCol w="1459428"/>
                <a:gridCol w="1242967"/>
                <a:gridCol w="1348006"/>
                <a:gridCol w="1276522"/>
                <a:gridCol w="1492708"/>
              </a:tblGrid>
              <a:tr h="955312">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600" dirty="0" smtClean="0">
                          <a:solidFill>
                            <a:schemeClr val="bg1"/>
                          </a:solidFill>
                          <a:latin typeface="+mn-lt"/>
                          <a:ea typeface="+mn-ea"/>
                          <a:cs typeface="Calibri"/>
                        </a:rPr>
                        <a:t>202</a:t>
                      </a:r>
                      <a:r>
                        <a:rPr lang="ru-RU" sz="1600" dirty="0" smtClean="0">
                          <a:solidFill>
                            <a:schemeClr val="bg1"/>
                          </a:solidFill>
                          <a:latin typeface="+mn-lt"/>
                          <a:ea typeface="+mn-ea"/>
                          <a:cs typeface="Calibri"/>
                        </a:rPr>
                        <a:t>4</a:t>
                      </a:r>
                      <a:r>
                        <a:rPr sz="1600" dirty="0" smtClean="0">
                          <a:solidFill>
                            <a:schemeClr val="bg1"/>
                          </a:solidFill>
                          <a:latin typeface="+mn-lt"/>
                          <a:ea typeface="+mn-ea"/>
                          <a:cs typeface="Calibri"/>
                        </a:rPr>
                        <a:t> </a:t>
                      </a:r>
                      <a:r>
                        <a:rPr lang="ru-RU" sz="1600" dirty="0" smtClean="0">
                          <a:solidFill>
                            <a:schemeClr val="bg1"/>
                          </a:solidFill>
                          <a:latin typeface="+mn-lt"/>
                          <a:ea typeface="+mn-ea"/>
                          <a:cs typeface="Calibri"/>
                        </a:rPr>
                        <a:t>год </a:t>
                      </a:r>
                      <a:r>
                        <a:rPr lang="ru-RU" sz="1400" dirty="0" smtClean="0">
                          <a:solidFill>
                            <a:schemeClr val="bg1"/>
                          </a:solidFill>
                          <a:latin typeface="+mn-lt"/>
                          <a:ea typeface="+mn-ea"/>
                          <a:cs typeface="Calibri"/>
                        </a:rPr>
                        <a:t>(Решение  бюджета №3 от 31.01.2024)</a:t>
                      </a:r>
                      <a:endParaRPr sz="1400" dirty="0">
                        <a:solidFill>
                          <a:schemeClr val="bg1"/>
                        </a:solidFill>
                        <a:latin typeface="+mn-lt"/>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740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406241,2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600148">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419843,7</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52016">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-13602,5</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1014114">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13602,5</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65017">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69</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70</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8906</TotalTime>
  <Words>7654</Words>
  <Application>Microsoft Office PowerPoint</Application>
  <PresentationFormat>Широкоэкранный</PresentationFormat>
  <Paragraphs>1339</Paragraphs>
  <Slides>70</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70</vt:i4>
      </vt:variant>
    </vt:vector>
  </HeadingPairs>
  <TitlesOfParts>
    <vt:vector size="88"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412</cp:revision>
  <cp:lastPrinted>2024-05-16T06:59:56Z</cp:lastPrinted>
  <dcterms:created xsi:type="dcterms:W3CDTF">2023-09-26T07:39:46Z</dcterms:created>
  <dcterms:modified xsi:type="dcterms:W3CDTF">2024-12-13T12:01:20Z</dcterms:modified>
</cp:coreProperties>
</file>