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4"/>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298" r:id="rId25"/>
    <p:sldId id="342" r:id="rId26"/>
    <p:sldId id="304" r:id="rId27"/>
    <p:sldId id="314" r:id="rId28"/>
    <p:sldId id="270" r:id="rId29"/>
    <p:sldId id="301" r:id="rId30"/>
    <p:sldId id="308" r:id="rId31"/>
    <p:sldId id="343" r:id="rId32"/>
    <p:sldId id="345" r:id="rId33"/>
    <p:sldId id="307" r:id="rId34"/>
    <p:sldId id="339" r:id="rId35"/>
    <p:sldId id="344" r:id="rId36"/>
    <p:sldId id="310" r:id="rId37"/>
    <p:sldId id="312" r:id="rId38"/>
    <p:sldId id="338" r:id="rId39"/>
    <p:sldId id="370" r:id="rId40"/>
    <p:sldId id="309" r:id="rId41"/>
    <p:sldId id="369" r:id="rId42"/>
    <p:sldId id="316" r:id="rId43"/>
    <p:sldId id="276" r:id="rId44"/>
    <p:sldId id="356" r:id="rId45"/>
    <p:sldId id="357" r:id="rId46"/>
    <p:sldId id="368" r:id="rId47"/>
    <p:sldId id="279" r:id="rId48"/>
    <p:sldId id="280" r:id="rId49"/>
    <p:sldId id="317" r:id="rId50"/>
    <p:sldId id="318" r:id="rId51"/>
    <p:sldId id="319" r:id="rId52"/>
    <p:sldId id="320" r:id="rId53"/>
    <p:sldId id="321" r:id="rId54"/>
    <p:sldId id="322" r:id="rId55"/>
    <p:sldId id="323" r:id="rId56"/>
    <p:sldId id="324" r:id="rId57"/>
    <p:sldId id="325" r:id="rId58"/>
    <p:sldId id="326" r:id="rId59"/>
    <p:sldId id="337" r:id="rId60"/>
    <p:sldId id="334" r:id="rId61"/>
    <p:sldId id="335" r:id="rId62"/>
    <p:sldId id="359" r:id="rId63"/>
    <p:sldId id="360" r:id="rId64"/>
    <p:sldId id="362" r:id="rId65"/>
    <p:sldId id="365" r:id="rId66"/>
    <p:sldId id="367" r:id="rId67"/>
    <p:sldId id="358" r:id="rId68"/>
    <p:sldId id="371" r:id="rId69"/>
    <p:sldId id="328" r:id="rId70"/>
    <p:sldId id="331" r:id="rId71"/>
    <p:sldId id="289" r:id="rId72"/>
    <p:sldId id="290" r:id="rId73"/>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298"/>
            <p14:sldId id="342"/>
            <p14:sldId id="304"/>
            <p14:sldId id="314"/>
            <p14:sldId id="270"/>
            <p14:sldId id="301"/>
            <p14:sldId id="308"/>
            <p14:sldId id="343"/>
            <p14:sldId id="345"/>
            <p14:sldId id="307"/>
            <p14:sldId id="339"/>
            <p14:sldId id="344"/>
            <p14:sldId id="310"/>
            <p14:sldId id="312"/>
            <p14:sldId id="338"/>
            <p14:sldId id="370"/>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71"/>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405" autoAdjust="0"/>
  </p:normalViewPr>
  <p:slideViewPr>
    <p:cSldViewPr snapToGrid="0" showGuides="1">
      <p:cViewPr>
        <p:scale>
          <a:sx n="112" d="100"/>
          <a:sy n="112" d="100"/>
        </p:scale>
        <p:origin x="57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6970</c:v>
                </c:pt>
                <c:pt idx="1">
                  <c:v>6699</c:v>
                </c:pt>
                <c:pt idx="2">
                  <c:v>6524</c:v>
                </c:pt>
              </c:numCache>
            </c:numRef>
          </c:val>
        </c:ser>
        <c:dLbls>
          <c:dLblPos val="outEnd"/>
          <c:showLegendKey val="0"/>
          <c:showVal val="1"/>
          <c:showCatName val="0"/>
          <c:showSerName val="0"/>
          <c:showPercent val="0"/>
          <c:showBubbleSize val="0"/>
        </c:dLbls>
        <c:gapWidth val="444"/>
        <c:overlap val="-90"/>
        <c:axId val="884296272"/>
        <c:axId val="884295880"/>
      </c:barChart>
      <c:catAx>
        <c:axId val="884296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884295880"/>
        <c:crosses val="autoZero"/>
        <c:auto val="1"/>
        <c:lblAlgn val="ctr"/>
        <c:lblOffset val="100"/>
        <c:noMultiLvlLbl val="0"/>
      </c:catAx>
      <c:valAx>
        <c:axId val="884295880"/>
        <c:scaling>
          <c:orientation val="minMax"/>
        </c:scaling>
        <c:delete val="1"/>
        <c:axPos val="l"/>
        <c:numFmt formatCode="General" sourceLinked="1"/>
        <c:majorTickMark val="none"/>
        <c:minorTickMark val="none"/>
        <c:tickLblPos val="nextTo"/>
        <c:crossAx val="88429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61075.4</c:v>
                </c:pt>
                <c:pt idx="1">
                  <c:v>6129.3</c:v>
                </c:pt>
                <c:pt idx="2">
                  <c:v>452688.5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62452.5</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58885.7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41411.1</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173630.3</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55361.3</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37356.9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84761.7</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43316</c:v>
                </c:pt>
                <c:pt idx="3">
                  <c:v>21412.300000000003</c:v>
                </c:pt>
                <c:pt idx="4">
                  <c:v>25709.5</c:v>
                </c:pt>
              </c:numCache>
            </c:numRef>
          </c:val>
        </c:ser>
        <c:dLbls>
          <c:showLegendKey val="0"/>
          <c:showVal val="0"/>
          <c:showCatName val="0"/>
          <c:showSerName val="0"/>
          <c:showPercent val="0"/>
          <c:showBubbleSize val="0"/>
        </c:dLbls>
        <c:gapWidth val="80"/>
        <c:overlap val="25"/>
        <c:axId val="889292920"/>
        <c:axId val="889294488"/>
      </c:barChart>
      <c:catAx>
        <c:axId val="8892929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889294488"/>
        <c:crosses val="autoZero"/>
        <c:auto val="1"/>
        <c:lblAlgn val="ctr"/>
        <c:lblOffset val="100"/>
        <c:noMultiLvlLbl val="0"/>
      </c:catAx>
      <c:valAx>
        <c:axId val="889294488"/>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889292920"/>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889295664"/>
        <c:axId val="889290176"/>
        <c:axId val="0"/>
      </c:bar3DChart>
      <c:catAx>
        <c:axId val="88929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89290176"/>
        <c:crosses val="autoZero"/>
        <c:auto val="1"/>
        <c:lblAlgn val="ctr"/>
        <c:lblOffset val="100"/>
        <c:noMultiLvlLbl val="0"/>
      </c:catAx>
      <c:valAx>
        <c:axId val="889290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89295664"/>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a:lstStyle/>
                  <a:p>
                    <a:r>
                      <a:rPr lang="en-US" dirty="0" smtClean="0"/>
                      <a:t>97,1%</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2,9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97.1</c:v>
                </c:pt>
                <c:pt idx="1">
                  <c:v>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62452.5</c:v>
                </c:pt>
                <c:pt idx="1">
                  <c:v>224</c:v>
                </c:pt>
                <c:pt idx="2">
                  <c:v>173630.3</c:v>
                </c:pt>
                <c:pt idx="3">
                  <c:v>58885.7</c:v>
                </c:pt>
                <c:pt idx="4">
                  <c:v>55361.3</c:v>
                </c:pt>
                <c:pt idx="5">
                  <c:v>41411.1</c:v>
                </c:pt>
                <c:pt idx="6">
                  <c:v>37356.9</c:v>
                </c:pt>
                <c:pt idx="7">
                  <c:v>84761.7</c:v>
                </c:pt>
                <c:pt idx="8">
                  <c:v>43316</c:v>
                </c:pt>
                <c:pt idx="9">
                  <c:v>397.1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61075.4</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6129.3</c:v>
                </c:pt>
                <c:pt idx="4">
                  <c:v>2948.9</c:v>
                </c:pt>
                <c:pt idx="5">
                  <c:v>3041.3</c:v>
                </c:pt>
              </c:numCache>
            </c:numRef>
          </c:val>
        </c:ser>
        <c:dLbls>
          <c:showLegendKey val="0"/>
          <c:showVal val="0"/>
          <c:showCatName val="0"/>
          <c:showSerName val="0"/>
          <c:showPercent val="0"/>
          <c:showBubbleSize val="0"/>
        </c:dLbls>
        <c:gapWidth val="219"/>
        <c:axId val="884293920"/>
        <c:axId val="884299800"/>
      </c:barChart>
      <c:catAx>
        <c:axId val="88429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84299800"/>
        <c:crosses val="autoZero"/>
        <c:auto val="1"/>
        <c:lblAlgn val="ctr"/>
        <c:lblOffset val="100"/>
        <c:noMultiLvlLbl val="0"/>
      </c:catAx>
      <c:valAx>
        <c:axId val="884299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842939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207627845945712"/>
          <c:y val="0.88895457765773167"/>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2.3910065743858608E-2"/>
                  <c:y val="-4.38019936791183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6161996165129782E-2"/>
                  <c:y val="9.26006387300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4535580955736388E-2"/>
                  <c:y val="2.9560291911817572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9.3218061380508102E-2"/>
                      <c:h val="0.11093195642908935"/>
                    </c:manualLayout>
                  </c15:layout>
                </c:ext>
              </c:extLst>
            </c:dLbl>
            <c:dLbl>
              <c:idx val="6"/>
              <c:layout>
                <c:manualLayout>
                  <c:x val="-5.9385791218644061E-2"/>
                  <c:y val="-6.130964570960477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0500726660478472E-2"/>
                  <c:y val="-0.1465654421572914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15435.7</c:v>
                </c:pt>
                <c:pt idx="4">
                  <c:v>590</c:v>
                </c:pt>
                <c:pt idx="5">
                  <c:v>2890</c:v>
                </c:pt>
                <c:pt idx="6">
                  <c:v>11.9</c:v>
                </c:pt>
                <c:pt idx="7">
                  <c:v>72.599999999999994</c:v>
                </c:pt>
                <c:pt idx="8">
                  <c:v>2836</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56898602350156635"/>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15435.7</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648018648018648E-2"/>
                  <c:y val="-2.818828899648209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394993749324457E-2"/>
                  <c:y val="-7.791795159043614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2836</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884298624"/>
        <c:axId val="884297448"/>
      </c:barChart>
      <c:valAx>
        <c:axId val="884297448"/>
        <c:scaling>
          <c:orientation val="minMax"/>
        </c:scaling>
        <c:delete val="1"/>
        <c:axPos val="l"/>
        <c:numFmt formatCode="#,##0.00" sourceLinked="1"/>
        <c:majorTickMark val="none"/>
        <c:minorTickMark val="none"/>
        <c:tickLblPos val="nextTo"/>
        <c:crossAx val="884298624"/>
        <c:crosses val="autoZero"/>
        <c:crossBetween val="between"/>
      </c:valAx>
      <c:catAx>
        <c:axId val="88429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884297448"/>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889290960"/>
        <c:axId val="889290568"/>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39247.599999999999</c:v>
                </c:pt>
              </c:numCache>
            </c:numRef>
          </c:val>
        </c:ser>
        <c:dLbls>
          <c:showLegendKey val="0"/>
          <c:showVal val="0"/>
          <c:showCatName val="0"/>
          <c:showSerName val="0"/>
          <c:showPercent val="0"/>
          <c:showBubbleSize val="0"/>
        </c:dLbls>
        <c:gapWidth val="150"/>
        <c:axId val="889290960"/>
        <c:axId val="889290568"/>
      </c:barChart>
      <c:catAx>
        <c:axId val="88929096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889290568"/>
        <c:crosses val="autoZero"/>
        <c:auto val="1"/>
        <c:lblAlgn val="ctr"/>
        <c:lblOffset val="100"/>
        <c:noMultiLvlLbl val="0"/>
      </c:catAx>
      <c:valAx>
        <c:axId val="8892905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889290960"/>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182108</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2"/>
              <c:layout>
                <c:manualLayout>
                  <c:x val="1.7805708300602251E-2"/>
                  <c:y val="-3.62128321571291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130391.9</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dLbl>
              <c:idx val="2"/>
              <c:layout>
                <c:manualLayout>
                  <c:x val="3.6658811207122284E-2"/>
                  <c:y val="1.278099958486910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136822.79999999999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3464.3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2">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-2830.5</c:v>
                </c:pt>
                <c:pt idx="2">
                  <c:v>-21974.799999999999</c:v>
                </c:pt>
              </c:numCache>
            </c:numRef>
          </c:val>
        </c:ser>
        <c:dLbls>
          <c:showLegendKey val="0"/>
          <c:showVal val="0"/>
          <c:showCatName val="0"/>
          <c:showSerName val="0"/>
          <c:showPercent val="0"/>
          <c:showBubbleSize val="0"/>
        </c:dLbls>
        <c:gapWidth val="219"/>
        <c:overlap val="-27"/>
        <c:axId val="889293704"/>
        <c:axId val="889291744"/>
      </c:barChart>
      <c:catAx>
        <c:axId val="889293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889291744"/>
        <c:crosses val="autoZero"/>
        <c:auto val="1"/>
        <c:lblAlgn val="ctr"/>
        <c:lblOffset val="100"/>
        <c:noMultiLvlLbl val="0"/>
      </c:catAx>
      <c:valAx>
        <c:axId val="88929174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889293704"/>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18.11.2024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18.11.2024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18.11.2024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18.11.2024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18.11.2024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18.11.2024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18.11.2024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18.11.2024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18.11.2024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18.11.2024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18.11.2024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18.11.2024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18.11.2024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18.11.2024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8.emf"/><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jpeg"/><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7.webp"/><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jpeg"/><Relationship Id="rId5" Type="http://schemas.openxmlformats.org/officeDocument/2006/relationships/image" Target="../media/image99.jpeg"/><Relationship Id="rId10" Type="http://schemas.openxmlformats.org/officeDocument/2006/relationships/image" Target="../media/image103.jpeg"/><Relationship Id="rId4" Type="http://schemas.openxmlformats.org/officeDocument/2006/relationships/image" Target="../media/image98.png"/><Relationship Id="rId9"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jpeg"/><Relationship Id="rId1" Type="http://schemas.openxmlformats.org/officeDocument/2006/relationships/slideLayout" Target="../slideLayouts/slideLayout15.xml"/><Relationship Id="rId4" Type="http://schemas.openxmlformats.org/officeDocument/2006/relationships/image" Target="../media/image106.emf"/></Relationships>
</file>

<file path=ppt/slides/_rels/slide4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2.webp"/><Relationship Id="rId5" Type="http://schemas.openxmlformats.org/officeDocument/2006/relationships/image" Target="../media/image111.webp"/><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webp"/><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24.webp"/><Relationship Id="rId5" Type="http://schemas.openxmlformats.org/officeDocument/2006/relationships/image" Target="../media/image123.jpeg"/><Relationship Id="rId4" Type="http://schemas.openxmlformats.org/officeDocument/2006/relationships/image" Target="../media/image12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webp"/><Relationship Id="rId5" Type="http://schemas.openxmlformats.org/officeDocument/2006/relationships/image" Target="../media/image129.jpeg"/><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1.webp"/><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webp"/><Relationship Id="rId5" Type="http://schemas.openxmlformats.org/officeDocument/2006/relationships/image" Target="../media/image132.jpeg"/><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chart" Target="../charts/chart15.xml"/><Relationship Id="rId4" Type="http://schemas.openxmlformats.org/officeDocument/2006/relationships/chart" Target="../charts/char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8.jp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6.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jpeg"/></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jpg"/></Relationships>
</file>

<file path=ppt/slides/_rels/slide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65.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9.jpeg"/><Relationship Id="rId7" Type="http://schemas.openxmlformats.org/officeDocument/2006/relationships/image" Target="../media/image162.pn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61.jpeg"/><Relationship Id="rId4" Type="http://schemas.openxmlformats.org/officeDocument/2006/relationships/image" Target="../media/image160.jpeg"/></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5.jp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6.jpg"/><Relationship Id="rId1" Type="http://schemas.openxmlformats.org/officeDocument/2006/relationships/slideLayout" Target="../slideLayouts/slideLayout7.xml"/><Relationship Id="rId5" Type="http://schemas.openxmlformats.org/officeDocument/2006/relationships/image" Target="../media/image168.jpg"/><Relationship Id="rId4" Type="http://schemas.openxmlformats.org/officeDocument/2006/relationships/image" Target="../media/image167.jpe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hyperlink" Target="http://vk.com/public217462141" TargetMode="External"/><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a:t>
            </a:r>
            <a:r>
              <a:rPr lang="ru-RU" altLang="ru-RU" sz="2400" b="1" i="1" dirty="0" smtClean="0">
                <a:effectLst>
                  <a:outerShdw blurRad="38100" dist="38100" dir="2700000" algn="tl">
                    <a:srgbClr val="000000">
                      <a:alpha val="43137"/>
                    </a:srgbClr>
                  </a:outerShdw>
                </a:effectLst>
              </a:rPr>
              <a:t>36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05.11.2024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540061018"/>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pic>
        <p:nvPicPr>
          <p:cNvPr id="5" name="Рисунок 4"/>
          <p:cNvPicPr>
            <a:picLocks noChangeAspect="1"/>
          </p:cNvPicPr>
          <p:nvPr/>
        </p:nvPicPr>
        <p:blipFill>
          <a:blip r:embed="rId5"/>
          <a:stretch>
            <a:fillRect/>
          </a:stretch>
        </p:blipFill>
        <p:spPr>
          <a:xfrm>
            <a:off x="410198" y="739048"/>
            <a:ext cx="10211415" cy="4831019"/>
          </a:xfrm>
          <a:prstGeom prst="rect">
            <a:avLst/>
          </a:prstGeom>
        </p:spPr>
      </p:pic>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377134387"/>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161347872"/>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pic>
        <p:nvPicPr>
          <p:cNvPr id="6" name="Рисунок 5"/>
          <p:cNvPicPr>
            <a:picLocks noChangeAspect="1"/>
          </p:cNvPicPr>
          <p:nvPr/>
        </p:nvPicPr>
        <p:blipFill>
          <a:blip r:embed="rId6"/>
          <a:stretch>
            <a:fillRect/>
          </a:stretch>
        </p:blipFill>
        <p:spPr>
          <a:xfrm>
            <a:off x="80146" y="437228"/>
            <a:ext cx="11349854" cy="3620422"/>
          </a:xfrm>
          <a:prstGeom prst="rect">
            <a:avLst/>
          </a:prstGeom>
        </p:spPr>
      </p:pic>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372492271"/>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30</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graphicFrame>
        <p:nvGraphicFramePr>
          <p:cNvPr id="11" name="Диаграмма 10"/>
          <p:cNvGraphicFramePr/>
          <p:nvPr>
            <p:extLst>
              <p:ext uri="{D42A27DB-BD31-4B8C-83A1-F6EECF244321}">
                <p14:modId xmlns:p14="http://schemas.microsoft.com/office/powerpoint/2010/main" val="46965724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306405578"/>
              </p:ext>
            </p:extLst>
          </p:nvPr>
        </p:nvGraphicFramePr>
        <p:xfrm>
          <a:off x="238126" y="417687"/>
          <a:ext cx="11058524" cy="3363738"/>
        </p:xfrm>
        <a:graphic>
          <a:graphicData uri="http://schemas.openxmlformats.org/drawingml/2006/table">
            <a:tbl>
              <a:tblPr/>
              <a:tblGrid>
                <a:gridCol w="4535085"/>
                <a:gridCol w="1321031"/>
                <a:gridCol w="1457219"/>
                <a:gridCol w="1457219"/>
                <a:gridCol w="1198460"/>
                <a:gridCol w="1089510"/>
              </a:tblGrid>
              <a:tr h="321574">
                <a:tc rowSpan="3">
                  <a:txBody>
                    <a:bodyPr/>
                    <a:lstStyle/>
                    <a:p>
                      <a:pPr algn="ctr" fontAlgn="ctr"/>
                      <a:r>
                        <a:rPr lang="ru-RU" sz="1400" b="1" i="0" u="none" strike="noStrike">
                          <a:solidFill>
                            <a:srgbClr val="000000"/>
                          </a:solidFill>
                          <a:effectLst/>
                          <a:latin typeface="Times New Roman" panose="02020603050405020304" pitchFamily="18" charset="0"/>
                        </a:rPr>
                        <a:t>ДОХОДЫ ДОРОЖНОГО ФОНДА,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Текущий финансовый             </a:t>
                      </a:r>
                      <a:r>
                        <a:rPr lang="ru-RU" sz="1200" b="1" i="0" u="none" strike="noStrike">
                          <a:solidFill>
                            <a:srgbClr val="000000"/>
                          </a:solidFill>
                          <a:effectLst/>
                          <a:latin typeface="Times New Roman" panose="02020603050405020304" pitchFamily="18" charset="0"/>
                        </a:rPr>
                        <a:t>2022</a:t>
                      </a:r>
                      <a:r>
                        <a:rPr lang="ru-RU" sz="1100" b="1" i="0" u="none" strike="noStrike">
                          <a:solidFill>
                            <a:srgbClr val="000000"/>
                          </a:solidFill>
                          <a:effectLst/>
                          <a:latin typeface="Times New Roman" panose="02020603050405020304" pitchFamily="18" charset="0"/>
                        </a:rPr>
                        <a:t>             </a:t>
                      </a:r>
                      <a:r>
                        <a:rPr lang="ru-RU" sz="1200" b="1" i="0" u="none" strike="noStrike">
                          <a:solidFill>
                            <a:srgbClr val="000000"/>
                          </a:solidFill>
                          <a:effectLst/>
                          <a:latin typeface="Times New Roman" panose="02020603050405020304" pitchFamily="18" charset="0"/>
                        </a:rPr>
                        <a:t>2023</a:t>
                      </a:r>
                      <a:endParaRPr lang="ru-RU" sz="11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34 от 10.09.2023г.)</a:t>
                      </a:r>
                      <a:endParaRPr lang="ru-RU" sz="14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1948">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56 256,90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682">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1353">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39 247,60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3977">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39 247,60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3522">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35</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36</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9983083" y="5281572"/>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37</a:t>
            </a:fld>
            <a:endParaRPr lang="ru-RU" dirty="0"/>
          </a:p>
        </p:txBody>
      </p:sp>
      <p:pic>
        <p:nvPicPr>
          <p:cNvPr id="2" name="Рисунок 1"/>
          <p:cNvPicPr>
            <a:picLocks noChangeAspect="1"/>
          </p:cNvPicPr>
          <p:nvPr/>
        </p:nvPicPr>
        <p:blipFill>
          <a:blip r:embed="rId4"/>
          <a:stretch>
            <a:fillRect/>
          </a:stretch>
        </p:blipFill>
        <p:spPr>
          <a:xfrm>
            <a:off x="140099" y="830997"/>
            <a:ext cx="11778452" cy="4341077"/>
          </a:xfrm>
          <a:prstGeom prst="rect">
            <a:avLst/>
          </a:prstGeom>
        </p:spPr>
      </p:pic>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2688374563"/>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39</a:t>
            </a:fld>
            <a:endParaRPr lang="ru-RU" dirty="0"/>
          </a:p>
        </p:txBody>
      </p:sp>
      <p:graphicFrame>
        <p:nvGraphicFramePr>
          <p:cNvPr id="11" name="Диаграмма 10"/>
          <p:cNvGraphicFramePr/>
          <p:nvPr>
            <p:extLst>
              <p:ext uri="{D42A27DB-BD31-4B8C-83A1-F6EECF244321}">
                <p14:modId xmlns:p14="http://schemas.microsoft.com/office/powerpoint/2010/main" val="426421791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района …………………………………………………………………39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a:t>
            </a:r>
            <a:r>
              <a:rPr lang="en-US" sz="1300" i="1" dirty="0" smtClean="0">
                <a:latin typeface="Calibri "/>
              </a:rPr>
              <a:t>3</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87711" y="5648629"/>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6524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519893,2</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r>
              <a:rPr lang="ru-RU" b="1" dirty="0" smtClean="0">
                <a:solidFill>
                  <a:srgbClr val="31381C"/>
                </a:solidFill>
                <a:latin typeface="Bookman Old Style" panose="02050604050505020204" pitchFamily="18" charset="0"/>
              </a:rPr>
              <a:t>79,7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546135,1</a:t>
            </a:r>
            <a:r>
              <a:rPr lang="ru-RU" dirty="0" smtClean="0">
                <a:solidFill>
                  <a:srgbClr val="31381C"/>
                </a:solidFill>
                <a:latin typeface="Bookman Old Style" panose="02050604050505020204" pitchFamily="18" charset="0"/>
              </a:rPr>
              <a:t> тыс. руб.</a:t>
            </a:r>
          </a:p>
          <a:p>
            <a:r>
              <a:rPr lang="ru-RU" b="1" dirty="0" smtClean="0">
                <a:solidFill>
                  <a:srgbClr val="31381C"/>
                </a:solidFill>
                <a:latin typeface="Bookman Old Style" panose="02050604050505020204" pitchFamily="18" charset="0"/>
              </a:rPr>
              <a:t>85,5</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61075,4</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9,4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6129,3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0,9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452688,5</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73,8</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173630,3</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26,6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a:t>
            </a:r>
            <a:r>
              <a:rPr lang="ru-RU" sz="2000" b="1" dirty="0" smtClean="0">
                <a:solidFill>
                  <a:srgbClr val="31381C"/>
                </a:solidFill>
                <a:latin typeface="Bookman Old Style" panose="02050604050505020204" pitchFamily="18" charset="0"/>
              </a:rPr>
              <a:t>55361,3</a:t>
            </a:r>
            <a:endParaRPr lang="ru-RU" sz="2000" b="1" dirty="0" smtClean="0">
              <a:solidFill>
                <a:srgbClr val="31381C"/>
              </a:solidFill>
              <a:latin typeface="Bookman Old Style" panose="02050604050505020204" pitchFamily="18" charset="0"/>
            </a:endParaRPr>
          </a:p>
          <a:p>
            <a:pPr algn="r"/>
            <a:r>
              <a:rPr lang="ru-RU" sz="2000" b="1" dirty="0" smtClean="0">
                <a:solidFill>
                  <a:srgbClr val="31381C"/>
                </a:solidFill>
                <a:latin typeface="Bookman Old Style" panose="02050604050505020204" pitchFamily="18" charset="0"/>
              </a:rPr>
              <a:t>8,4</a:t>
            </a:r>
          </a:p>
          <a:p>
            <a:pPr algn="r"/>
            <a:r>
              <a:rPr lang="ru-RU" sz="1100" dirty="0" smtClean="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37356,9</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5,7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84761,7</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12,99</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40</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dirty="0"/>
          </a:p>
        </p:txBody>
      </p:sp>
      <p:pic>
        <p:nvPicPr>
          <p:cNvPr id="5" name="Рисунок 4"/>
          <p:cNvPicPr>
            <a:picLocks noChangeAspect="1"/>
          </p:cNvPicPr>
          <p:nvPr/>
        </p:nvPicPr>
        <p:blipFill>
          <a:blip r:embed="rId3"/>
          <a:stretch>
            <a:fillRect/>
          </a:stretch>
        </p:blipFill>
        <p:spPr>
          <a:xfrm>
            <a:off x="264920" y="1117960"/>
            <a:ext cx="10959449" cy="4343573"/>
          </a:xfrm>
          <a:prstGeom prst="rect">
            <a:avLst/>
          </a:prstGeom>
        </p:spPr>
      </p:pic>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6731274"/>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42</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2" name="Рисунок 1"/>
          <p:cNvPicPr>
            <a:picLocks noChangeAspect="1"/>
          </p:cNvPicPr>
          <p:nvPr/>
        </p:nvPicPr>
        <p:blipFill>
          <a:blip r:embed="rId4"/>
          <a:stretch>
            <a:fillRect/>
          </a:stretch>
        </p:blipFill>
        <p:spPr>
          <a:xfrm>
            <a:off x="-162370" y="559328"/>
            <a:ext cx="12192000" cy="5448785"/>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3" name="Рисунок 2"/>
          <p:cNvPicPr>
            <a:picLocks noChangeAspect="1"/>
          </p:cNvPicPr>
          <p:nvPr/>
        </p:nvPicPr>
        <p:blipFill>
          <a:blip r:embed="rId3"/>
          <a:stretch>
            <a:fillRect/>
          </a:stretch>
        </p:blipFill>
        <p:spPr>
          <a:xfrm>
            <a:off x="0" y="609585"/>
            <a:ext cx="12192000" cy="5638830"/>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45</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46</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1305,0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47</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198678,5</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49</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145277,2 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50</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41358,3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27686,6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51253,8 </a:t>
            </a:r>
            <a:r>
              <a:rPr lang="ru-RU" sz="1600" b="1" dirty="0" err="1" smtClean="0">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464,1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966,3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a:t>
            </a:r>
            <a:r>
              <a:rPr lang="en-US" b="1" dirty="0" smtClean="0">
                <a:solidFill>
                  <a:schemeClr val="bg1"/>
                </a:solidFill>
                <a:latin typeface="Times New Roman" pitchFamily="18" charset="0"/>
                <a:cs typeface="Times New Roman" pitchFamily="18" charset="0"/>
              </a:rPr>
              <a:t>649,2</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557796,6</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16160,6</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541636,0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659667703"/>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815882"/>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a:t>
            </a:r>
            <a:r>
              <a:rPr lang="ru-RU" sz="1400" b="1" dirty="0" smtClean="0"/>
              <a:t>среды«</a:t>
            </a:r>
          </a:p>
          <a:p>
            <a:pPr algn="ctr"/>
            <a:r>
              <a:rPr lang="ru-RU" sz="1400" b="1" dirty="0" smtClean="0"/>
              <a:t>2172,6</a:t>
            </a:r>
          </a:p>
          <a:p>
            <a:pPr algn="ctr"/>
            <a:r>
              <a:rPr lang="ru-RU" sz="1400" b="1" dirty="0" smtClean="0"/>
              <a:t>Тыс. руб.</a:t>
            </a:r>
            <a:endParaRPr lang="ru-RU" sz="14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4683,3</a:t>
            </a:r>
            <a:endParaRPr lang="ru-RU" sz="1600" b="1" dirty="0" smtClean="0"/>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2062103"/>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a:t>
            </a:r>
            <a:r>
              <a:rPr lang="ru-RU" sz="1400" b="1" dirty="0" smtClean="0"/>
              <a:t>граждан«</a:t>
            </a:r>
            <a:endParaRPr lang="ru-RU" sz="1400" b="1" dirty="0"/>
          </a:p>
          <a:p>
            <a:pPr algn="ctr"/>
            <a:r>
              <a:rPr lang="ru-RU" sz="1400" b="1" dirty="0" smtClean="0"/>
              <a:t>753,0</a:t>
            </a:r>
          </a:p>
          <a:p>
            <a:pPr algn="ctr"/>
            <a:r>
              <a:rPr lang="ru-RU" sz="1400" b="1" dirty="0" smtClean="0"/>
              <a:t>Тыс. руб.</a:t>
            </a:r>
            <a:endParaRPr lang="ru-RU" sz="1400" b="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60</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61</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5" y="2631420"/>
            <a:ext cx="3106031" cy="4143397"/>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516" y="3430669"/>
            <a:ext cx="2600319" cy="3194888"/>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595" y="3604843"/>
            <a:ext cx="3045978" cy="3020713"/>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01118"/>
            <a:ext cx="3576354" cy="201169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6"/>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8759439" y="829305"/>
            <a:ext cx="3318872" cy="2031963"/>
          </a:xfrm>
          <a:prstGeom prst="rect">
            <a:avLst/>
          </a:prstGeom>
        </p:spPr>
      </p:pic>
      <p:sp>
        <p:nvSpPr>
          <p:cNvPr id="7" name="Прямоугольник с двумя скругленными противолежащими углами 6"/>
          <p:cNvSpPr/>
          <p:nvPr/>
        </p:nvSpPr>
        <p:spPr>
          <a:xfrm>
            <a:off x="2999352" y="894315"/>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en-US" sz="1600" i="1" dirty="0" smtClean="0">
                <a:latin typeface="Times New Roman" panose="02020603050405020304" pitchFamily="18" charset="0"/>
                <a:cs typeface="Times New Roman" panose="02020603050405020304" pitchFamily="18" charset="0"/>
              </a:rPr>
              <a:t>82199,9</a:t>
            </a:r>
            <a:r>
              <a:rPr lang="ru-RU" sz="1600" i="1" dirty="0" smtClean="0">
                <a:latin typeface="Times New Roman" panose="02020603050405020304" pitchFamily="18" charset="0"/>
                <a:cs typeface="Times New Roman" panose="02020603050405020304" pitchFamily="18" charset="0"/>
              </a:rPr>
              <a:t>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8199" y="3184702"/>
            <a:ext cx="3187782" cy="3187782"/>
          </a:xfrm>
          <a:prstGeom prst="rect">
            <a:avLst/>
          </a:prstGeom>
          <a:ln>
            <a:noFill/>
          </a:ln>
          <a:effectLst>
            <a:softEdge rad="112500"/>
          </a:effectLst>
        </p:spPr>
      </p:pic>
    </p:spTree>
    <p:extLst>
      <p:ext uri="{BB962C8B-B14F-4D97-AF65-F5344CB8AC3E}">
        <p14:creationId xmlns:p14="http://schemas.microsoft.com/office/powerpoint/2010/main" val="178093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30" y="2103096"/>
            <a:ext cx="3460808" cy="4612608"/>
          </a:xfrm>
          <a:prstGeom prst="rect">
            <a:avLst/>
          </a:prstGeom>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Инициативное бюджетирование</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противолежащими углами 9"/>
          <p:cNvSpPr/>
          <p:nvPr/>
        </p:nvSpPr>
        <p:spPr>
          <a:xfrm>
            <a:off x="2512464" y="744062"/>
            <a:ext cx="6024786" cy="141640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dirty="0" smtClean="0"/>
              <a:t>Реализация </a:t>
            </a:r>
            <a:r>
              <a:rPr lang="ru-RU" sz="1600" dirty="0"/>
              <a:t>инициативного </a:t>
            </a:r>
            <a:r>
              <a:rPr lang="ru-RU" sz="1600" dirty="0" smtClean="0"/>
              <a:t>проекта «</a:t>
            </a:r>
            <a:r>
              <a:rPr lang="ru-RU" sz="1600" dirty="0"/>
              <a:t>Обустройство тротуара в селе Угра по ул. Ленина от д. 22 до д. 38</a:t>
            </a:r>
            <a:r>
              <a:rPr lang="ru-RU" sz="1600" dirty="0" smtClean="0"/>
              <a:t>»</a:t>
            </a:r>
          </a:p>
          <a:p>
            <a:pPr lvl="0" algn="ctr" fontAlgn="base">
              <a:spcBef>
                <a:spcPct val="0"/>
              </a:spcBef>
              <a:spcAft>
                <a:spcPct val="0"/>
              </a:spcAft>
            </a:pP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solidFill>
                  <a:srgbClr val="000000"/>
                </a:solidFill>
                <a:latin typeface="Times New Roman" pitchFamily="18" charset="0"/>
                <a:cs typeface="Times New Roman" pitchFamily="18" charset="0"/>
              </a:rPr>
              <a:t>2 365,6 тыс</a:t>
            </a:r>
            <a:r>
              <a:rPr lang="ru-RU" sz="1600" i="1" dirty="0">
                <a:solidFill>
                  <a:srgbClr val="000000"/>
                </a:solidFill>
                <a:latin typeface="Times New Roman" pitchFamily="18" charset="0"/>
                <a:cs typeface="Times New Roman" pitchFamily="18" charset="0"/>
              </a:rPr>
              <a:t>. руб.</a:t>
            </a:r>
          </a:p>
          <a:p>
            <a:pPr algn="ctr"/>
            <a:endParaRPr lang="ru-RU" sz="1400" i="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78" y="2417458"/>
            <a:ext cx="3222111" cy="4298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32345" t="373" r="-1821" b="-373"/>
          <a:stretch/>
        </p:blipFill>
        <p:spPr>
          <a:xfrm>
            <a:off x="3848295" y="2281676"/>
            <a:ext cx="4239303" cy="4576324"/>
          </a:xfrm>
          <a:prstGeom prst="rect">
            <a:avLst/>
          </a:prstGeom>
          <a:ln>
            <a:noFill/>
          </a:ln>
          <a:effectLst>
            <a:softEdge rad="112500"/>
          </a:effectLst>
        </p:spPr>
      </p:pic>
    </p:spTree>
    <p:extLst>
      <p:ext uri="{BB962C8B-B14F-4D97-AF65-F5344CB8AC3E}">
        <p14:creationId xmlns:p14="http://schemas.microsoft.com/office/powerpoint/2010/main" val="1700094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656748723"/>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68</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69</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 ред. Решение №</a:t>
            </a:r>
            <a:r>
              <a:rPr lang="en-US" altLang="ru-RU" sz="1600" dirty="0" smtClean="0"/>
              <a:t>3</a:t>
            </a:r>
            <a:r>
              <a:rPr lang="ru-RU" altLang="ru-RU" sz="1600" dirty="0" smtClean="0"/>
              <a:t>6 </a:t>
            </a:r>
            <a:r>
              <a:rPr lang="ru-RU" altLang="ru-RU" sz="1600" dirty="0" smtClean="0"/>
              <a:t>от </a:t>
            </a:r>
            <a:r>
              <a:rPr lang="ru-RU" altLang="ru-RU" sz="1600" dirty="0" smtClean="0"/>
              <a:t>05.11.2024г</a:t>
            </a:r>
            <a:r>
              <a:rPr lang="ru-RU" altLang="ru-RU" sz="1600" dirty="0" smtClean="0"/>
              <a:t>.)</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06966297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a:t>
                      </a:r>
                      <a:r>
                        <a:rPr lang="en-US" sz="1400" dirty="0" smtClean="0">
                          <a:solidFill>
                            <a:schemeClr val="bg1"/>
                          </a:solidFill>
                          <a:latin typeface="Calibri"/>
                          <a:ea typeface="+mn-ea"/>
                          <a:cs typeface="Calibri"/>
                        </a:rPr>
                        <a:t>34</a:t>
                      </a:r>
                      <a:r>
                        <a:rPr lang="ru-RU" sz="1400" baseline="0" dirty="0" smtClean="0">
                          <a:solidFill>
                            <a:schemeClr val="bg1"/>
                          </a:solidFill>
                          <a:latin typeface="Calibri"/>
                          <a:ea typeface="+mn-ea"/>
                          <a:cs typeface="Calibri"/>
                        </a:rPr>
                        <a:t> от </a:t>
                      </a:r>
                      <a:r>
                        <a:rPr lang="en-US" sz="1400" baseline="0" dirty="0" smtClean="0">
                          <a:solidFill>
                            <a:schemeClr val="bg1"/>
                          </a:solidFill>
                          <a:latin typeface="Calibri"/>
                          <a:ea typeface="+mn-ea"/>
                          <a:cs typeface="Calibri"/>
                        </a:rPr>
                        <a:t>10</a:t>
                      </a:r>
                      <a:r>
                        <a:rPr lang="ru-RU" sz="1400" baseline="0" dirty="0" smtClean="0">
                          <a:solidFill>
                            <a:schemeClr val="bg1"/>
                          </a:solidFill>
                          <a:latin typeface="Calibri"/>
                          <a:ea typeface="+mn-ea"/>
                          <a:cs typeface="Calibri"/>
                        </a:rPr>
                        <a:t>.0</a:t>
                      </a:r>
                      <a:r>
                        <a:rPr lang="en-US" sz="1400" baseline="0" dirty="0" smtClean="0">
                          <a:solidFill>
                            <a:schemeClr val="bg1"/>
                          </a:solidFill>
                          <a:latin typeface="Calibri"/>
                          <a:ea typeface="+mn-ea"/>
                          <a:cs typeface="Calibri"/>
                        </a:rPr>
                        <a:t>9</a:t>
                      </a:r>
                      <a:r>
                        <a:rPr lang="ru-RU" sz="1400" baseline="0" dirty="0" smtClean="0">
                          <a:solidFill>
                            <a:schemeClr val="bg1"/>
                          </a:solidFill>
                          <a:latin typeface="Calibri"/>
                          <a:ea typeface="+mn-ea"/>
                          <a:cs typeface="Calibri"/>
                        </a:rPr>
                        <a:t>.2024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519893,2</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557796,6</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-37903,4</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37903,4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71</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10867</TotalTime>
  <Words>7159</Words>
  <Application>Microsoft Office PowerPoint</Application>
  <PresentationFormat>Широкоэкранный</PresentationFormat>
  <Paragraphs>1107</Paragraphs>
  <Slides>71</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71</vt:i4>
      </vt:variant>
    </vt:vector>
  </HeadingPairs>
  <TitlesOfParts>
    <vt:vector size="89"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458</cp:revision>
  <cp:lastPrinted>2024-05-16T06:59:56Z</cp:lastPrinted>
  <dcterms:created xsi:type="dcterms:W3CDTF">2023-09-26T07:39:46Z</dcterms:created>
  <dcterms:modified xsi:type="dcterms:W3CDTF">2024-11-18T12:03:54Z</dcterms:modified>
</cp:coreProperties>
</file>