
<file path=[Content_Types].xml><?xml version="1.0" encoding="utf-8"?>
<Types xmlns="http://schemas.openxmlformats.org/package/2006/content-types">
  <Default Extension="png" ContentType="image/png"/>
  <Default Extension="jpeg" ContentType="image/jpeg"/>
  <Default Extension="webp" ContentType="image/pn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1"/>
  </p:notesMasterIdLst>
  <p:sldIdLst>
    <p:sldId id="256" r:id="rId3"/>
    <p:sldId id="302" r:id="rId4"/>
    <p:sldId id="291" r:id="rId5"/>
    <p:sldId id="259" r:id="rId6"/>
    <p:sldId id="260" r:id="rId7"/>
    <p:sldId id="261" r:id="rId8"/>
    <p:sldId id="262" r:id="rId9"/>
    <p:sldId id="263" r:id="rId10"/>
    <p:sldId id="299" r:id="rId11"/>
    <p:sldId id="297" r:id="rId12"/>
    <p:sldId id="300" r:id="rId13"/>
    <p:sldId id="313" r:id="rId14"/>
    <p:sldId id="343" r:id="rId15"/>
    <p:sldId id="341" r:id="rId16"/>
    <p:sldId id="296" r:id="rId17"/>
    <p:sldId id="264" r:id="rId18"/>
    <p:sldId id="265" r:id="rId19"/>
    <p:sldId id="266" r:id="rId20"/>
    <p:sldId id="267" r:id="rId21"/>
    <p:sldId id="268" r:id="rId22"/>
    <p:sldId id="336" r:id="rId23"/>
    <p:sldId id="275" r:id="rId24"/>
    <p:sldId id="298" r:id="rId25"/>
    <p:sldId id="342" r:id="rId26"/>
    <p:sldId id="304" r:id="rId27"/>
    <p:sldId id="314" r:id="rId28"/>
    <p:sldId id="270" r:id="rId29"/>
    <p:sldId id="301" r:id="rId30"/>
    <p:sldId id="308" r:id="rId31"/>
    <p:sldId id="344" r:id="rId32"/>
    <p:sldId id="345" r:id="rId33"/>
    <p:sldId id="307" r:id="rId34"/>
    <p:sldId id="339" r:id="rId35"/>
    <p:sldId id="310" r:id="rId36"/>
    <p:sldId id="312" r:id="rId37"/>
    <p:sldId id="338" r:id="rId38"/>
    <p:sldId id="309" r:id="rId39"/>
    <p:sldId id="277" r:id="rId40"/>
    <p:sldId id="316" r:id="rId41"/>
    <p:sldId id="276" r:id="rId42"/>
    <p:sldId id="346" r:id="rId43"/>
    <p:sldId id="347" r:id="rId44"/>
    <p:sldId id="279" r:id="rId45"/>
    <p:sldId id="280" r:id="rId46"/>
    <p:sldId id="317" r:id="rId47"/>
    <p:sldId id="318" r:id="rId48"/>
    <p:sldId id="319" r:id="rId49"/>
    <p:sldId id="320" r:id="rId50"/>
    <p:sldId id="321" r:id="rId51"/>
    <p:sldId id="322" r:id="rId52"/>
    <p:sldId id="323" r:id="rId53"/>
    <p:sldId id="324" r:id="rId54"/>
    <p:sldId id="325" r:id="rId55"/>
    <p:sldId id="326" r:id="rId56"/>
    <p:sldId id="337" r:id="rId57"/>
    <p:sldId id="334" r:id="rId58"/>
    <p:sldId id="348" r:id="rId59"/>
    <p:sldId id="349" r:id="rId60"/>
    <p:sldId id="351" r:id="rId61"/>
    <p:sldId id="352" r:id="rId62"/>
    <p:sldId id="353" r:id="rId63"/>
    <p:sldId id="355" r:id="rId64"/>
    <p:sldId id="356" r:id="rId65"/>
    <p:sldId id="357" r:id="rId66"/>
    <p:sldId id="358" r:id="rId67"/>
    <p:sldId id="331" r:id="rId68"/>
    <p:sldId id="289" r:id="rId69"/>
    <p:sldId id="290" r:id="rId70"/>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10" autoAdjust="0"/>
  </p:normalViewPr>
  <p:slideViewPr>
    <p:cSldViewPr snapToGrid="0" showGuides="1">
      <p:cViewPr varScale="1">
        <p:scale>
          <a:sx n="108" d="100"/>
          <a:sy n="108" d="100"/>
        </p:scale>
        <p:origin x="71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055416182762459"/>
          <c:y val="0.16445145932157829"/>
          <c:w val="0.83891538535408727"/>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numCache>
            </c:numRef>
          </c:val>
        </c:ser>
        <c:ser>
          <c:idx val="3"/>
          <c:order val="3"/>
          <c:tx>
            <c:strRef>
              <c:f>Лист1!$E$1</c:f>
              <c:strCache>
                <c:ptCount val="1"/>
                <c:pt idx="0">
                  <c:v>2024</c:v>
                </c:pt>
              </c:strCache>
            </c:strRef>
          </c:tx>
          <c:spPr>
            <a:solidFill>
              <a:schemeClr val="accent4"/>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510839384"/>
        <c:axId val="510844088"/>
        <c:axId val="0"/>
      </c:bar3DChart>
      <c:catAx>
        <c:axId val="510839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10844088"/>
        <c:crosses val="autoZero"/>
        <c:auto val="1"/>
        <c:lblAlgn val="ctr"/>
        <c:lblOffset val="100"/>
        <c:noMultiLvlLbl val="0"/>
      </c:catAx>
      <c:valAx>
        <c:axId val="510844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10839384"/>
        <c:crosses val="autoZero"/>
        <c:crossBetween val="between"/>
      </c:valAx>
      <c:spPr>
        <a:noFill/>
        <a:ln>
          <a:noFill/>
        </a:ln>
        <a:effectLst/>
      </c:spPr>
    </c:plotArea>
    <c:legend>
      <c:legendPos val="b"/>
      <c:legendEntry>
        <c:idx val="3"/>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5384680717382008E-3"/>
          <c:w val="0.99946505350617476"/>
          <c:h val="0.66296581924503262"/>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1"/>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 </c:v>
                </c:pt>
                <c:pt idx="3">
                  <c:v>2023 исполнение</c:v>
                </c:pt>
              </c:strCache>
            </c:strRef>
          </c:cat>
          <c:val>
            <c:numRef>
              <c:f>Лист1!$B$2:$B$5</c:f>
              <c:numCache>
                <c:formatCode>#,##0.00</c:formatCode>
                <c:ptCount val="4"/>
                <c:pt idx="0">
                  <c:v>40685.300000000003</c:v>
                </c:pt>
                <c:pt idx="1">
                  <c:v>39458.199999999997</c:v>
                </c:pt>
                <c:pt idx="2">
                  <c:v>47952</c:v>
                </c:pt>
                <c:pt idx="3">
                  <c:v>46464.4</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1"/>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 </c:v>
                </c:pt>
                <c:pt idx="3">
                  <c:v>2023 исполнение</c:v>
                </c:pt>
              </c:strCache>
            </c:strRef>
          </c:cat>
          <c:val>
            <c:numRef>
              <c:f>Лист1!$C$2:$C$5</c:f>
              <c:numCache>
                <c:formatCode>#,##0.00</c:formatCode>
                <c:ptCount val="4"/>
                <c:pt idx="0">
                  <c:v>101.7</c:v>
                </c:pt>
                <c:pt idx="1">
                  <c:v>102.7</c:v>
                </c:pt>
                <c:pt idx="2">
                  <c:v>169</c:v>
                </c:pt>
                <c:pt idx="3">
                  <c:v>98.4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271966127693939E-2"/>
                  <c:y val="-7.87793641320019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 </c:v>
                </c:pt>
                <c:pt idx="3">
                  <c:v>2023 исполнение</c:v>
                </c:pt>
              </c:strCache>
            </c:strRef>
          </c:cat>
          <c:val>
            <c:numRef>
              <c:f>Лист1!$D$2:$D$5</c:f>
              <c:numCache>
                <c:formatCode>#,##0.00</c:formatCode>
                <c:ptCount val="4"/>
                <c:pt idx="0">
                  <c:v>40831.800000000003</c:v>
                </c:pt>
                <c:pt idx="1">
                  <c:v>24145.1</c:v>
                </c:pt>
                <c:pt idx="2">
                  <c:v>49563.7</c:v>
                </c:pt>
                <c:pt idx="3">
                  <c:v>41770.5</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1.1926591954578894E-2"/>
                  <c:y val="-2.342089203924382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 </c:v>
                </c:pt>
                <c:pt idx="3">
                  <c:v>2023 исполнение</c:v>
                </c:pt>
              </c:strCache>
            </c:strRef>
          </c:cat>
          <c:val>
            <c:numRef>
              <c:f>Лист1!$E$2:$E$5</c:f>
              <c:numCache>
                <c:formatCode>#,##0.00</c:formatCode>
                <c:ptCount val="4"/>
                <c:pt idx="0">
                  <c:v>1681</c:v>
                </c:pt>
                <c:pt idx="1">
                  <c:v>313.2</c:v>
                </c:pt>
                <c:pt idx="2">
                  <c:v>18716.8</c:v>
                </c:pt>
                <c:pt idx="3">
                  <c:v>15368.2</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strRef>
              <c:f>Лист1!$A$2:$A$5</c:f>
              <c:strCache>
                <c:ptCount val="4"/>
                <c:pt idx="0">
                  <c:v>2021</c:v>
                </c:pt>
                <c:pt idx="1">
                  <c:v>2022</c:v>
                </c:pt>
                <c:pt idx="2">
                  <c:v>2023 план </c:v>
                </c:pt>
                <c:pt idx="3">
                  <c:v>2023 исполнение</c:v>
                </c:pt>
              </c:strCache>
            </c:strRef>
          </c:cat>
          <c:val>
            <c:numRef>
              <c:f>Лист1!$F$2:$F$5</c:f>
              <c:numCache>
                <c:formatCode>#,##0.00</c:formatCode>
                <c:ptCount val="4"/>
                <c:pt idx="0">
                  <c:v>0</c:v>
                </c:pt>
                <c:pt idx="1">
                  <c:v>0</c:v>
                </c:pt>
                <c:pt idx="2">
                  <c:v>101.8</c:v>
                </c:pt>
                <c:pt idx="3">
                  <c:v>0</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dLbl>
              <c:idx val="0"/>
              <c:layout>
                <c:manualLayout>
                  <c:x val="1.0435546857988122E-3"/>
                  <c:y val="-4.258344007135241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 </c:v>
                </c:pt>
                <c:pt idx="3">
                  <c:v>2023 исполнение</c:v>
                </c:pt>
              </c:strCache>
            </c:strRef>
          </c:cat>
          <c:val>
            <c:numRef>
              <c:f>Лист1!$G$2:$G$5</c:f>
              <c:numCache>
                <c:formatCode>#,##0.00</c:formatCode>
                <c:ptCount val="4"/>
                <c:pt idx="0">
                  <c:v>128593.8</c:v>
                </c:pt>
                <c:pt idx="1">
                  <c:v>136706.5</c:v>
                </c:pt>
                <c:pt idx="2">
                  <c:v>147805.70000000001</c:v>
                </c:pt>
                <c:pt idx="3">
                  <c:v>146764.1</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0"/>
              <c:layout>
                <c:manualLayout>
                  <c:x val="-3.1306640573964938E-3"/>
                  <c:y val="-2.342089203924382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 </c:v>
                </c:pt>
                <c:pt idx="3">
                  <c:v>2023 исполнение</c:v>
                </c:pt>
              </c:strCache>
            </c:strRef>
          </c:cat>
          <c:val>
            <c:numRef>
              <c:f>Лист1!$H$2:$H$5</c:f>
              <c:numCache>
                <c:formatCode>#,##0.00</c:formatCode>
                <c:ptCount val="4"/>
                <c:pt idx="0">
                  <c:v>43911.9</c:v>
                </c:pt>
                <c:pt idx="1">
                  <c:v>42008.6</c:v>
                </c:pt>
                <c:pt idx="2">
                  <c:v>46148.4</c:v>
                </c:pt>
                <c:pt idx="3">
                  <c:v>46126.9</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1306640573965129E-3"/>
                  <c:y val="-1.27750320214058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 </c:v>
                </c:pt>
                <c:pt idx="3">
                  <c:v>2023 исполнение</c:v>
                </c:pt>
              </c:strCache>
            </c:strRef>
          </c:cat>
          <c:val>
            <c:numRef>
              <c:f>Лист1!$I$2:$I$5</c:f>
              <c:numCache>
                <c:formatCode>#,##0.00</c:formatCode>
                <c:ptCount val="4"/>
                <c:pt idx="0">
                  <c:v>14551.1</c:v>
                </c:pt>
                <c:pt idx="1">
                  <c:v>17359</c:v>
                </c:pt>
                <c:pt idx="2">
                  <c:v>16651.7</c:v>
                </c:pt>
                <c:pt idx="3">
                  <c:v>16586.599999999999</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1"/>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 </c:v>
                </c:pt>
                <c:pt idx="3">
                  <c:v>2023 исполнение</c:v>
                </c:pt>
              </c:strCache>
            </c:strRef>
          </c:cat>
          <c:val>
            <c:numRef>
              <c:f>Лист1!$J$2:$J$5</c:f>
              <c:numCache>
                <c:formatCode>#,##0.00</c:formatCode>
                <c:ptCount val="4"/>
                <c:pt idx="0">
                  <c:v>434.7</c:v>
                </c:pt>
                <c:pt idx="1">
                  <c:v>850</c:v>
                </c:pt>
                <c:pt idx="2">
                  <c:v>122279.2</c:v>
                </c:pt>
                <c:pt idx="3">
                  <c:v>97658.1</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1"/>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0871093715976625E-3"/>
                  <c:y val="-2.129172003567620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 </c:v>
                </c:pt>
                <c:pt idx="3">
                  <c:v>2023 исполнение</c:v>
                </c:pt>
              </c:strCache>
            </c:strRef>
          </c:cat>
          <c:val>
            <c:numRef>
              <c:f>Лист1!$K$2:$K$5</c:f>
              <c:numCache>
                <c:formatCode>#,##0.00</c:formatCode>
                <c:ptCount val="4"/>
                <c:pt idx="0">
                  <c:v>26150.400000000001</c:v>
                </c:pt>
                <c:pt idx="1">
                  <c:v>27112.5</c:v>
                </c:pt>
                <c:pt idx="2">
                  <c:v>30176.799999999999</c:v>
                </c:pt>
                <c:pt idx="3">
                  <c:v>30176.799999999999</c:v>
                </c:pt>
              </c:numCache>
            </c:numRef>
          </c:val>
        </c:ser>
        <c:dLbls>
          <c:showLegendKey val="0"/>
          <c:showVal val="0"/>
          <c:showCatName val="0"/>
          <c:showSerName val="0"/>
          <c:showPercent val="0"/>
          <c:showBubbleSize val="0"/>
        </c:dLbls>
        <c:gapWidth val="80"/>
        <c:overlap val="25"/>
        <c:axId val="510489568"/>
        <c:axId val="514446424"/>
      </c:barChart>
      <c:catAx>
        <c:axId val="51048956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ru-RU"/>
          </a:p>
        </c:txPr>
        <c:crossAx val="514446424"/>
        <c:crosses val="autoZero"/>
        <c:auto val="1"/>
        <c:lblAlgn val="ctr"/>
        <c:lblOffset val="100"/>
        <c:noMultiLvlLbl val="0"/>
      </c:catAx>
      <c:valAx>
        <c:axId val="514446424"/>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510489568"/>
        <c:crosses val="autoZero"/>
        <c:crossBetween val="between"/>
      </c:valAx>
      <c:spPr>
        <a:noFill/>
        <a:ln>
          <a:noFill/>
        </a:ln>
        <a:effectLst/>
      </c:spPr>
    </c:plotArea>
    <c:legend>
      <c:legendPos val="b"/>
      <c:layout>
        <c:manualLayout>
          <c:xMode val="edge"/>
          <c:yMode val="edge"/>
          <c:x val="4.382929680355091E-2"/>
          <c:y val="0.68761118709864022"/>
          <c:w val="0.90181892403431341"/>
          <c:h val="0.31238881290135984"/>
        </c:manualLayout>
      </c:layout>
      <c:overlay val="0"/>
      <c:spPr>
        <a:noFill/>
        <a:ln>
          <a:noFill/>
        </a:ln>
        <a:effectLst/>
      </c:spPr>
      <c:txPr>
        <a:bodyPr rot="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356045318455794"/>
          <c:y val="6.6457968756891079E-3"/>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manualLayout>
                  <c:x val="0"/>
                  <c:y val="-2.1136072202154146E-2"/>
                </c:manualLayout>
              </c:layout>
              <c:tx>
                <c:rich>
                  <a:bodyPr/>
                  <a:lstStyle/>
                  <a:p>
                    <a:r>
                      <a:rPr lang="en-US" dirty="0" smtClean="0"/>
                      <a:t>97,4</a:t>
                    </a:r>
                  </a:p>
                  <a:p>
                    <a:r>
                      <a:rPr lang="en-US" dirty="0" smtClean="0"/>
                      <a:t>%</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dirty="0" smtClean="0">
                        <a:latin typeface="Times New Roman" pitchFamily="18" charset="0"/>
                        <a:cs typeface="Times New Roman" pitchFamily="18" charset="0"/>
                      </a:rPr>
                      <a:t>2,6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97.4</c:v>
                </c:pt>
                <c:pt idx="1">
                  <c:v>2.6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339901607776416"/>
          <c:y val="1.7213832976766132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layout>
                <c:manualLayout>
                  <c:x val="0"/>
                  <c:y val="-2.1136072202154146E-2"/>
                </c:manualLayout>
              </c:layout>
              <c:tx>
                <c:rich>
                  <a:bodyPr/>
                  <a:lstStyle/>
                  <a:p>
                    <a:r>
                      <a:rPr lang="en-US" dirty="0" smtClean="0"/>
                      <a:t>97,5</a:t>
                    </a:r>
                  </a:p>
                  <a:p>
                    <a:r>
                      <a:rPr lang="en-US" dirty="0" smtClean="0"/>
                      <a:t>%</a:t>
                    </a:r>
                    <a:endParaRPr lang="en-US" dirty="0"/>
                  </a:p>
                </c:rich>
              </c:tx>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dirty="0" smtClean="0">
                        <a:latin typeface="Times New Roman" pitchFamily="18" charset="0"/>
                        <a:cs typeface="Times New Roman" pitchFamily="18" charset="0"/>
                      </a:rPr>
                      <a:t>2,5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97.4</c:v>
                </c:pt>
                <c:pt idx="1">
                  <c:v>2.6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2196672547956554"/>
          <c:y val="0.18826647293080886"/>
          <c:w val="0.45424800709100593"/>
          <c:h val="0.64749887953154894"/>
        </c:manualLayout>
      </c:layout>
      <c:pie3DChart>
        <c:varyColors val="1"/>
        <c:ser>
          <c:idx val="0"/>
          <c:order val="0"/>
          <c:tx>
            <c:strRef>
              <c:f>Лист1!$B$1</c:f>
              <c:strCache>
                <c:ptCount val="1"/>
                <c:pt idx="0">
                  <c:v>2024</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7249135774894696E-2"/>
                  <c:y val="-2.2340528994695248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9.9535791343134464E-3"/>
                  <c:y val="9.1763734186080692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47889.3</c:v>
                </c:pt>
                <c:pt idx="1">
                  <c:v>169</c:v>
                </c:pt>
                <c:pt idx="2">
                  <c:v>49548.5</c:v>
                </c:pt>
                <c:pt idx="3">
                  <c:v>18716.8</c:v>
                </c:pt>
                <c:pt idx="4">
                  <c:v>101.7</c:v>
                </c:pt>
                <c:pt idx="5">
                  <c:v>147919.5</c:v>
                </c:pt>
                <c:pt idx="6">
                  <c:v>46148.4</c:v>
                </c:pt>
                <c:pt idx="7">
                  <c:v>16655.7</c:v>
                </c:pt>
                <c:pt idx="8">
                  <c:v>122279.3</c:v>
                </c:pt>
                <c:pt idx="9" formatCode="0.0">
                  <c:v>30176.799999999999</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5799294614306877E-2"/>
                  <c:y val="-8.0869005931537202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1880885480618346E-4"/>
                  <c:y val="-4.676134916321805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0.12068917504382549"/>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46464.4</c:v>
                </c:pt>
                <c:pt idx="1">
                  <c:v>98.4</c:v>
                </c:pt>
                <c:pt idx="2">
                  <c:v>41770.5</c:v>
                </c:pt>
                <c:pt idx="3">
                  <c:v>15368.2</c:v>
                </c:pt>
                <c:pt idx="4">
                  <c:v>0</c:v>
                </c:pt>
                <c:pt idx="5">
                  <c:v>146764.1</c:v>
                </c:pt>
                <c:pt idx="6">
                  <c:v>46126.9</c:v>
                </c:pt>
                <c:pt idx="7">
                  <c:v>16586.599999999999</c:v>
                </c:pt>
                <c:pt idx="8">
                  <c:v>97658.1</c:v>
                </c:pt>
                <c:pt idx="9" formatCode="0.0">
                  <c:v>30176.799999999999</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ru-RU" sz="1600" b="1" dirty="0" smtClean="0">
                <a:solidFill>
                  <a:schemeClr val="tx1"/>
                </a:solidFill>
                <a:effectLst/>
              </a:rPr>
              <a:t>Численность трудоспособного населения</a:t>
            </a:r>
            <a:endParaRPr lang="ru-RU" sz="1600" b="1" dirty="0">
              <a:solidFill>
                <a:schemeClr val="tx1"/>
              </a:solidFill>
              <a:effectLst/>
            </a:endParaRP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3945</c:v>
                </c:pt>
              </c:strCache>
            </c:strRef>
          </c:tx>
          <c:spPr>
            <a:solidFill>
              <a:schemeClr val="accent1"/>
            </a:solidFill>
            <a:ln>
              <a:noFill/>
            </a:ln>
            <a:effectLst/>
          </c:spPr>
          <c:invertIfNegative val="0"/>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3.94</c:v>
                </c:pt>
                <c:pt idx="1">
                  <c:v>3.89</c:v>
                </c:pt>
                <c:pt idx="2">
                  <c:v>3.85</c:v>
                </c:pt>
                <c:pt idx="3">
                  <c:v>3.78</c:v>
                </c:pt>
              </c:numCache>
            </c:numRef>
          </c:val>
        </c:ser>
        <c:ser>
          <c:idx val="1"/>
          <c:order val="1"/>
          <c:tx>
            <c:strRef>
              <c:f>Лист1!$C$1</c:f>
              <c:strCache>
                <c:ptCount val="1"/>
                <c:pt idx="0">
                  <c:v>3890</c:v>
                </c:pt>
              </c:strCache>
            </c:strRef>
          </c:tx>
          <c:spPr>
            <a:solidFill>
              <a:schemeClr val="accent2"/>
            </a:solidFill>
            <a:ln>
              <a:noFill/>
            </a:ln>
            <a:effectLst/>
          </c:spPr>
          <c:invertIfNegative val="0"/>
          <c:cat>
            <c:numRef>
              <c:f>Лист1!$A$2:$A$5</c:f>
              <c:numCache>
                <c:formatCode>General</c:formatCode>
                <c:ptCount val="4"/>
                <c:pt idx="0">
                  <c:v>2022</c:v>
                </c:pt>
                <c:pt idx="1">
                  <c:v>2023</c:v>
                </c:pt>
                <c:pt idx="2">
                  <c:v>2024</c:v>
                </c:pt>
                <c:pt idx="3">
                  <c:v>2025</c:v>
                </c:pt>
              </c:numCache>
            </c:numRef>
          </c:cat>
          <c:val>
            <c:numRef>
              <c:f>Лист1!$C$2:$C$5</c:f>
              <c:numCache>
                <c:formatCode>General</c:formatCode>
                <c:ptCount val="4"/>
                <c:pt idx="0">
                  <c:v>3.94</c:v>
                </c:pt>
                <c:pt idx="1">
                  <c:v>3.89</c:v>
                </c:pt>
                <c:pt idx="2">
                  <c:v>3.85</c:v>
                </c:pt>
                <c:pt idx="3">
                  <c:v>3.78</c:v>
                </c:pt>
              </c:numCache>
            </c:numRef>
          </c:val>
        </c:ser>
        <c:dLbls>
          <c:showLegendKey val="0"/>
          <c:showVal val="0"/>
          <c:showCatName val="0"/>
          <c:showSerName val="0"/>
          <c:showPercent val="0"/>
          <c:showBubbleSize val="0"/>
        </c:dLbls>
        <c:gapWidth val="219"/>
        <c:axId val="510846440"/>
        <c:axId val="481628352"/>
      </c:barChart>
      <c:lineChart>
        <c:grouping val="standard"/>
        <c:varyColors val="0"/>
        <c:ser>
          <c:idx val="2"/>
          <c:order val="2"/>
          <c:tx>
            <c:strRef>
              <c:f>Лист1!$D$1</c:f>
              <c:strCache>
                <c:ptCount val="1"/>
                <c:pt idx="0">
                  <c:v>3851</c:v>
                </c:pt>
              </c:strCache>
            </c:strRef>
          </c:tx>
          <c:spPr>
            <a:ln w="28575" cap="rnd">
              <a:solidFill>
                <a:schemeClr val="accent3"/>
              </a:solidFill>
              <a:round/>
            </a:ln>
            <a:effectLst/>
          </c:spPr>
          <c:marker>
            <c:symbol val="none"/>
          </c:marker>
          <c:cat>
            <c:numRef>
              <c:f>Лист1!$A$2:$A$5</c:f>
              <c:numCache>
                <c:formatCode>General</c:formatCode>
                <c:ptCount val="4"/>
                <c:pt idx="0">
                  <c:v>2022</c:v>
                </c:pt>
                <c:pt idx="1">
                  <c:v>2023</c:v>
                </c:pt>
                <c:pt idx="2">
                  <c:v>2024</c:v>
                </c:pt>
                <c:pt idx="3">
                  <c:v>2025</c:v>
                </c:pt>
              </c:numCache>
            </c:numRef>
          </c:cat>
          <c:val>
            <c:numRef>
              <c:f>Лист1!$D$2:$D$5</c:f>
              <c:numCache>
                <c:formatCode>General</c:formatCode>
                <c:ptCount val="4"/>
                <c:pt idx="0">
                  <c:v>3.94</c:v>
                </c:pt>
                <c:pt idx="1">
                  <c:v>3.89</c:v>
                </c:pt>
                <c:pt idx="2">
                  <c:v>3.85</c:v>
                </c:pt>
                <c:pt idx="3">
                  <c:v>3.78</c:v>
                </c:pt>
              </c:numCache>
            </c:numRef>
          </c:val>
          <c:smooth val="0"/>
        </c:ser>
        <c:ser>
          <c:idx val="3"/>
          <c:order val="3"/>
          <c:tx>
            <c:strRef>
              <c:f>Лист1!$E$1</c:f>
              <c:strCache>
                <c:ptCount val="1"/>
                <c:pt idx="0">
                  <c:v>3820</c:v>
                </c:pt>
              </c:strCache>
            </c:strRef>
          </c:tx>
          <c:spPr>
            <a:ln w="28575" cap="rnd">
              <a:solidFill>
                <a:schemeClr val="accent4"/>
              </a:solidFill>
              <a:round/>
            </a:ln>
            <a:effectLst/>
          </c:spPr>
          <c:marker>
            <c:symbol val="none"/>
          </c:marker>
          <c:cat>
            <c:numRef>
              <c:f>Лист1!$A$2:$A$5</c:f>
              <c:numCache>
                <c:formatCode>General</c:formatCode>
                <c:ptCount val="4"/>
                <c:pt idx="0">
                  <c:v>2022</c:v>
                </c:pt>
                <c:pt idx="1">
                  <c:v>2023</c:v>
                </c:pt>
                <c:pt idx="2">
                  <c:v>2024</c:v>
                </c:pt>
                <c:pt idx="3">
                  <c:v>2025</c:v>
                </c:pt>
              </c:numCache>
            </c:numRef>
          </c:cat>
          <c:val>
            <c:numRef>
              <c:f>Лист1!$E$2:$E$5</c:f>
              <c:numCache>
                <c:formatCode>General</c:formatCode>
                <c:ptCount val="4"/>
                <c:pt idx="0">
                  <c:v>3.94</c:v>
                </c:pt>
                <c:pt idx="1">
                  <c:v>3.89</c:v>
                </c:pt>
                <c:pt idx="2">
                  <c:v>3.85</c:v>
                </c:pt>
                <c:pt idx="3">
                  <c:v>3.78</c:v>
                </c:pt>
              </c:numCache>
            </c:numRef>
          </c:val>
          <c:smooth val="0"/>
        </c:ser>
        <c:dLbls>
          <c:showLegendKey val="0"/>
          <c:showVal val="0"/>
          <c:showCatName val="0"/>
          <c:showSerName val="0"/>
          <c:showPercent val="0"/>
          <c:showBubbleSize val="0"/>
        </c:dLbls>
        <c:marker val="1"/>
        <c:smooth val="0"/>
        <c:axId val="510494664"/>
        <c:axId val="481624824"/>
      </c:lineChart>
      <c:catAx>
        <c:axId val="510846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81628352"/>
        <c:crosses val="autoZero"/>
        <c:auto val="1"/>
        <c:lblAlgn val="ctr"/>
        <c:lblOffset val="100"/>
        <c:noMultiLvlLbl val="0"/>
      </c:catAx>
      <c:valAx>
        <c:axId val="481628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10846440"/>
        <c:crosses val="autoZero"/>
        <c:crossBetween val="between"/>
      </c:valAx>
      <c:valAx>
        <c:axId val="48162482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10494664"/>
        <c:crosses val="max"/>
        <c:crossBetween val="between"/>
      </c:valAx>
      <c:catAx>
        <c:axId val="510494664"/>
        <c:scaling>
          <c:orientation val="minMax"/>
        </c:scaling>
        <c:delete val="1"/>
        <c:axPos val="b"/>
        <c:numFmt formatCode="General" sourceLinked="1"/>
        <c:majorTickMark val="out"/>
        <c:minorTickMark val="none"/>
        <c:tickLblPos val="nextTo"/>
        <c:crossAx val="481624824"/>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2021</c:v>
                </c:pt>
                <c:pt idx="1">
                  <c:v>2022</c:v>
                </c:pt>
                <c:pt idx="2">
                  <c:v>2023 план</c:v>
                </c:pt>
                <c:pt idx="3">
                  <c:v>2024 исполнение</c:v>
                </c:pt>
              </c:strCache>
            </c:strRef>
          </c:cat>
          <c:val>
            <c:numRef>
              <c:f>Лист1!$B$2:$B$5</c:f>
              <c:numCache>
                <c:formatCode>General</c:formatCode>
                <c:ptCount val="4"/>
                <c:pt idx="0">
                  <c:v>24234.6</c:v>
                </c:pt>
                <c:pt idx="1">
                  <c:v>39651.699999999997</c:v>
                </c:pt>
                <c:pt idx="2">
                  <c:v>45827.8</c:v>
                </c:pt>
                <c:pt idx="3">
                  <c:v>48691.5</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2021</c:v>
                </c:pt>
                <c:pt idx="1">
                  <c:v>2022</c:v>
                </c:pt>
                <c:pt idx="2">
                  <c:v>2023 план</c:v>
                </c:pt>
                <c:pt idx="3">
                  <c:v>2024 исполнение</c:v>
                </c:pt>
              </c:strCache>
            </c:strRef>
          </c:cat>
          <c:val>
            <c:numRef>
              <c:f>Лист1!$C$2:$C$5</c:f>
              <c:numCache>
                <c:formatCode>General</c:formatCode>
                <c:ptCount val="4"/>
                <c:pt idx="0">
                  <c:v>7655.1</c:v>
                </c:pt>
                <c:pt idx="1">
                  <c:v>9165.4</c:v>
                </c:pt>
                <c:pt idx="2">
                  <c:v>4648.7</c:v>
                </c:pt>
                <c:pt idx="3">
                  <c:v>6093.4</c:v>
                </c:pt>
              </c:numCache>
            </c:numRef>
          </c:val>
        </c:ser>
        <c:dLbls>
          <c:showLegendKey val="0"/>
          <c:showVal val="0"/>
          <c:showCatName val="0"/>
          <c:showSerName val="0"/>
          <c:showPercent val="0"/>
          <c:showBubbleSize val="0"/>
        </c:dLbls>
        <c:gapWidth val="219"/>
        <c:axId val="510493880"/>
        <c:axId val="510489176"/>
      </c:barChart>
      <c:catAx>
        <c:axId val="510493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10489176"/>
        <c:crosses val="autoZero"/>
        <c:auto val="1"/>
        <c:lblAlgn val="ctr"/>
        <c:lblOffset val="100"/>
        <c:noMultiLvlLbl val="0"/>
      </c:catAx>
      <c:valAx>
        <c:axId val="510489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104938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2023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4.7723441039435027E-3"/>
                  <c:y val="-0.2943409567667196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22061.8</c:v>
                </c:pt>
                <c:pt idx="1">
                  <c:v>16935.900000000001</c:v>
                </c:pt>
                <c:pt idx="2">
                  <c:v>2112.9</c:v>
                </c:pt>
                <c:pt idx="3">
                  <c:v>6776.8</c:v>
                </c:pt>
                <c:pt idx="4">
                  <c:v>804.1</c:v>
                </c:pt>
                <c:pt idx="5">
                  <c:v>3479.1</c:v>
                </c:pt>
                <c:pt idx="6">
                  <c:v>15.6</c:v>
                </c:pt>
                <c:pt idx="7">
                  <c:v>331.1</c:v>
                </c:pt>
                <c:pt idx="8">
                  <c:v>2132.1</c:v>
                </c:pt>
                <c:pt idx="9">
                  <c:v>135.5</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33171220953918862"/>
          <c:w val="0.98833029102266079"/>
          <c:h val="0.58926467211353994"/>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1.0608826343035673E-3"/>
                  <c:y val="1.316405063666195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c:v>
                </c:pt>
                <c:pt idx="3">
                  <c:v>2023 Исполнение</c:v>
                </c:pt>
              </c:strCache>
            </c:strRef>
          </c:cat>
          <c:val>
            <c:numRef>
              <c:f>Лист1!$B$2:$B$5</c:f>
              <c:numCache>
                <c:formatCode>#,##0.00</c:formatCode>
                <c:ptCount val="4"/>
                <c:pt idx="0">
                  <c:v>18245.3</c:v>
                </c:pt>
                <c:pt idx="1">
                  <c:v>21830.3</c:v>
                </c:pt>
                <c:pt idx="2">
                  <c:v>20688.8</c:v>
                </c:pt>
                <c:pt idx="3">
                  <c:v>22061.8</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1"/>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c:v>
                </c:pt>
                <c:pt idx="3">
                  <c:v>2023 Исполнение</c:v>
                </c:pt>
              </c:strCache>
            </c:strRef>
          </c:cat>
          <c:val>
            <c:numRef>
              <c:f>Лист1!$C$2:$C$5</c:f>
              <c:numCache>
                <c:formatCode>#,##0.00</c:formatCode>
                <c:ptCount val="4"/>
                <c:pt idx="0">
                  <c:v>0</c:v>
                </c:pt>
                <c:pt idx="1">
                  <c:v>0</c:v>
                </c:pt>
                <c:pt idx="2">
                  <c:v>15995.3</c:v>
                </c:pt>
                <c:pt idx="3">
                  <c:v>16935.900000000001</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0"/>
                  <c:y val="-6.395685957881792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c:v>
                </c:pt>
                <c:pt idx="3">
                  <c:v>2023 Исполнение</c:v>
                </c:pt>
              </c:strCache>
            </c:strRef>
          </c:cat>
          <c:val>
            <c:numRef>
              <c:f>Лист1!$D$2:$D$5</c:f>
              <c:numCache>
                <c:formatCode>#,##0.00</c:formatCode>
                <c:ptCount val="4"/>
                <c:pt idx="0">
                  <c:v>2289.1999999999998</c:v>
                </c:pt>
                <c:pt idx="1">
                  <c:v>3162.1</c:v>
                </c:pt>
                <c:pt idx="2">
                  <c:v>3081.1</c:v>
                </c:pt>
                <c:pt idx="3">
                  <c:v>2112.9</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1.6974122148857036E-2"/>
                  <c:y val="-8.597121502803682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c:v>
                </c:pt>
                <c:pt idx="3">
                  <c:v>2023 Исполнение</c:v>
                </c:pt>
              </c:strCache>
            </c:strRef>
          </c:cat>
          <c:val>
            <c:numRef>
              <c:f>Лист1!$E$2:$E$5</c:f>
              <c:numCache>
                <c:formatCode>#,##0.00</c:formatCode>
                <c:ptCount val="4"/>
                <c:pt idx="0">
                  <c:v>3143.4</c:v>
                </c:pt>
                <c:pt idx="1">
                  <c:v>4895</c:v>
                </c:pt>
                <c:pt idx="2">
                  <c:v>5404.8</c:v>
                </c:pt>
                <c:pt idx="3">
                  <c:v>6776.8</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9.5479437087320831E-3"/>
                  <c:y val="-6.219257635128628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c:v>
                </c:pt>
                <c:pt idx="3">
                  <c:v>2023 Исполнение</c:v>
                </c:pt>
              </c:strCache>
            </c:strRef>
          </c:cat>
          <c:val>
            <c:numRef>
              <c:f>Лист1!$F$2:$F$5</c:f>
              <c:numCache>
                <c:formatCode>#,##0.00</c:formatCode>
                <c:ptCount val="4"/>
                <c:pt idx="0">
                  <c:v>559.70000000000005</c:v>
                </c:pt>
                <c:pt idx="1">
                  <c:v>598.9</c:v>
                </c:pt>
                <c:pt idx="2">
                  <c:v>657.8</c:v>
                </c:pt>
                <c:pt idx="3">
                  <c:v>804.1</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2.7582948491892686E-2"/>
                  <c:y val="-2.785564551373693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c:v>
                </c:pt>
                <c:pt idx="3">
                  <c:v>2023 Исполнение</c:v>
                </c:pt>
              </c:strCache>
            </c:strRef>
          </c:cat>
          <c:val>
            <c:numRef>
              <c:f>Лист1!$G$2:$G$5</c:f>
              <c:numCache>
                <c:formatCode>#,##0.00</c:formatCode>
                <c:ptCount val="4"/>
                <c:pt idx="0">
                  <c:v>3447.8</c:v>
                </c:pt>
                <c:pt idx="1">
                  <c:v>3292.2</c:v>
                </c:pt>
                <c:pt idx="2">
                  <c:v>2858.4</c:v>
                </c:pt>
                <c:pt idx="3">
                  <c:v>3479.1</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0"/>
                  <c:y val="-1.856489951926295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c:v>
                </c:pt>
                <c:pt idx="3">
                  <c:v>2023 Исполнение</c:v>
                </c:pt>
              </c:strCache>
            </c:strRef>
          </c:cat>
          <c:val>
            <c:numRef>
              <c:f>Лист1!$H$2:$H$5</c:f>
              <c:numCache>
                <c:formatCode>#,##0.00</c:formatCode>
                <c:ptCount val="4"/>
                <c:pt idx="0">
                  <c:v>10.7</c:v>
                </c:pt>
                <c:pt idx="1">
                  <c:v>17.100000000000001</c:v>
                </c:pt>
                <c:pt idx="2">
                  <c:v>10.6</c:v>
                </c:pt>
                <c:pt idx="3">
                  <c:v>15.6</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97E-2"/>
                  <c:y val="-6.402293316345818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c:v>
                </c:pt>
                <c:pt idx="3">
                  <c:v>2023 Исполнение</c:v>
                </c:pt>
              </c:strCache>
            </c:strRef>
          </c:cat>
          <c:val>
            <c:numRef>
              <c:f>Лист1!$I$2:$I$5</c:f>
              <c:numCache>
                <c:formatCode>#,##0.00</c:formatCode>
                <c:ptCount val="4"/>
                <c:pt idx="0">
                  <c:v>400.7</c:v>
                </c:pt>
                <c:pt idx="1">
                  <c:v>3014.8</c:v>
                </c:pt>
                <c:pt idx="2">
                  <c:v>228</c:v>
                </c:pt>
                <c:pt idx="3">
                  <c:v>331.11</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5.3044131715178243E-3"/>
                  <c:y val="9.543336716024326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c:v>
                </c:pt>
                <c:pt idx="3">
                  <c:v>2023 Исполнение</c:v>
                </c:pt>
              </c:strCache>
            </c:strRef>
          </c:cat>
          <c:val>
            <c:numRef>
              <c:f>Лист1!$J$2:$J$5</c:f>
              <c:numCache>
                <c:formatCode>#,##0.00</c:formatCode>
                <c:ptCount val="4"/>
                <c:pt idx="0">
                  <c:v>2783.3</c:v>
                </c:pt>
                <c:pt idx="1">
                  <c:v>2411.6</c:v>
                </c:pt>
                <c:pt idx="2">
                  <c:v>1428.5</c:v>
                </c:pt>
                <c:pt idx="3">
                  <c:v>2132.1</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2.8643831126196229E-2"/>
                  <c:y val="-9.206435507885127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c:v>
                </c:pt>
                <c:pt idx="3">
                  <c:v>2023 Исполнение</c:v>
                </c:pt>
              </c:strCache>
            </c:strRef>
          </c:cat>
          <c:val>
            <c:numRef>
              <c:f>Лист1!$K$2:$K$5</c:f>
              <c:numCache>
                <c:formatCode>#,##0.00</c:formatCode>
                <c:ptCount val="4"/>
                <c:pt idx="0">
                  <c:v>972.6</c:v>
                </c:pt>
                <c:pt idx="1">
                  <c:v>387.7</c:v>
                </c:pt>
                <c:pt idx="2">
                  <c:v>113.2</c:v>
                </c:pt>
                <c:pt idx="3">
                  <c:v>135.5</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2730591611642778E-2"/>
                  <c:y val="-1.788090458589209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Лист1!$A$2:$A$5</c:f>
              <c:strCache>
                <c:ptCount val="4"/>
                <c:pt idx="0">
                  <c:v>2021</c:v>
                </c:pt>
                <c:pt idx="1">
                  <c:v>2022</c:v>
                </c:pt>
                <c:pt idx="2">
                  <c:v>2023 План</c:v>
                </c:pt>
                <c:pt idx="3">
                  <c:v>2023 Исполнение</c:v>
                </c:pt>
              </c:strCache>
            </c:strRef>
          </c:cat>
          <c:val>
            <c:numRef>
              <c:f>Лист1!$L$2:$L$5</c:f>
              <c:numCache>
                <c:formatCode>#,##0.00</c:formatCode>
                <c:ptCount val="4"/>
                <c:pt idx="0">
                  <c:v>40</c:v>
                </c:pt>
                <c:pt idx="1">
                  <c:v>42</c:v>
                </c:pt>
                <c:pt idx="2">
                  <c:v>0</c:v>
                </c:pt>
                <c:pt idx="3">
                  <c:v>0</c:v>
                </c:pt>
              </c:numCache>
            </c:numRef>
          </c:val>
        </c:ser>
        <c:dLbls>
          <c:dLblPos val="ctr"/>
          <c:showLegendKey val="0"/>
          <c:showVal val="1"/>
          <c:showCatName val="0"/>
          <c:showSerName val="0"/>
          <c:showPercent val="0"/>
          <c:showBubbleSize val="0"/>
        </c:dLbls>
        <c:gapWidth val="355"/>
        <c:overlap val="-70"/>
        <c:axId val="510491920"/>
        <c:axId val="510490744"/>
      </c:barChart>
      <c:valAx>
        <c:axId val="510490744"/>
        <c:scaling>
          <c:orientation val="minMax"/>
        </c:scaling>
        <c:delete val="1"/>
        <c:axPos val="l"/>
        <c:numFmt formatCode="#,##0.00" sourceLinked="1"/>
        <c:majorTickMark val="none"/>
        <c:minorTickMark val="none"/>
        <c:tickLblPos val="nextTo"/>
        <c:crossAx val="510491920"/>
        <c:crosses val="autoZero"/>
        <c:crossBetween val="between"/>
      </c:valAx>
      <c:catAx>
        <c:axId val="51049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510490744"/>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Лист1!$B$1</c:f>
              <c:strCache>
                <c:ptCount val="1"/>
                <c:pt idx="0">
                  <c:v>Акцизы на нефтепродукты</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Лист1!$A$2:$A$4</c:f>
              <c:strCache>
                <c:ptCount val="3"/>
                <c:pt idx="0">
                  <c:v>2022</c:v>
                </c:pt>
                <c:pt idx="1">
                  <c:v>2023план</c:v>
                </c:pt>
                <c:pt idx="2">
                  <c:v>2023 Исполнение</c:v>
                </c:pt>
              </c:strCache>
            </c:strRef>
          </c:cat>
          <c:val>
            <c:numRef>
              <c:f>Лист1!$B$2:$B$4</c:f>
              <c:numCache>
                <c:formatCode>General</c:formatCode>
                <c:ptCount val="3"/>
                <c:pt idx="0">
                  <c:v>0</c:v>
                </c:pt>
                <c:pt idx="1">
                  <c:v>14550</c:v>
                </c:pt>
                <c:pt idx="2">
                  <c:v>14550</c:v>
                </c:pt>
              </c:numCache>
            </c:numRef>
          </c:val>
        </c:ser>
        <c:dLbls>
          <c:showLegendKey val="0"/>
          <c:showVal val="0"/>
          <c:showCatName val="0"/>
          <c:showSerName val="0"/>
          <c:showPercent val="0"/>
          <c:showBubbleSize val="0"/>
        </c:dLbls>
        <c:axId val="510488392"/>
        <c:axId val="510491528"/>
      </c:areaChart>
      <c:barChart>
        <c:barDir val="col"/>
        <c:grouping val="clustered"/>
        <c:varyColors val="0"/>
        <c:ser>
          <c:idx val="1"/>
          <c:order val="1"/>
          <c:tx>
            <c:strRef>
              <c:f>Лист1!$C$1</c:f>
              <c:strCache>
                <c:ptCount val="1"/>
                <c:pt idx="0">
                  <c:v>Субсидии на проектирование, строительство, ремонт автомобильных дорог</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Лист1!$A$2:$A$4</c:f>
              <c:strCache>
                <c:ptCount val="3"/>
                <c:pt idx="0">
                  <c:v>2022</c:v>
                </c:pt>
                <c:pt idx="1">
                  <c:v>2023план</c:v>
                </c:pt>
                <c:pt idx="2">
                  <c:v>2023 Исполнение</c:v>
                </c:pt>
              </c:strCache>
            </c:strRef>
          </c:cat>
          <c:val>
            <c:numRef>
              <c:f>Лист1!$C$2:$C$4</c:f>
              <c:numCache>
                <c:formatCode>General</c:formatCode>
                <c:ptCount val="3"/>
                <c:pt idx="0">
                  <c:v>23021</c:v>
                </c:pt>
                <c:pt idx="1">
                  <c:v>0</c:v>
                </c:pt>
                <c:pt idx="2">
                  <c:v>30232.400000000001</c:v>
                </c:pt>
              </c:numCache>
            </c:numRef>
          </c:val>
        </c:ser>
        <c:dLbls>
          <c:showLegendKey val="0"/>
          <c:showVal val="0"/>
          <c:showCatName val="0"/>
          <c:showSerName val="0"/>
          <c:showPercent val="0"/>
          <c:showBubbleSize val="0"/>
        </c:dLbls>
        <c:gapWidth val="150"/>
        <c:axId val="510488392"/>
        <c:axId val="510491528"/>
      </c:barChart>
      <c:catAx>
        <c:axId val="510488392"/>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510491528"/>
        <c:crosses val="autoZero"/>
        <c:auto val="1"/>
        <c:lblAlgn val="ctr"/>
        <c:lblOffset val="100"/>
        <c:noMultiLvlLbl val="0"/>
      </c:catAx>
      <c:valAx>
        <c:axId val="51049152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510488392"/>
        <c:crosses val="autoZero"/>
        <c:crossBetween val="between"/>
      </c:valAx>
      <c:spPr>
        <a:noFill/>
        <a:ln>
          <a:noFill/>
        </a:ln>
        <a:effectLst/>
      </c:spPr>
    </c:plotArea>
    <c:legend>
      <c:legendPos val="b"/>
      <c:layout>
        <c:manualLayout>
          <c:xMode val="edge"/>
          <c:yMode val="edge"/>
          <c:x val="1.6757756803169675E-2"/>
          <c:y val="0.79392051648313611"/>
          <c:w val="0.72501827170849942"/>
          <c:h val="0.175008571587346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2022</c:v>
                </c:pt>
                <c:pt idx="1">
                  <c:v>2023 план</c:v>
                </c:pt>
                <c:pt idx="2">
                  <c:v>2023 исполнение</c:v>
                </c:pt>
              </c:strCache>
            </c:strRef>
          </c:cat>
          <c:val>
            <c:numRef>
              <c:f>Лист1!$B$2:$B$4</c:f>
              <c:numCache>
                <c:formatCode>General</c:formatCode>
                <c:ptCount val="3"/>
                <c:pt idx="0">
                  <c:v>133606.70000000001</c:v>
                </c:pt>
                <c:pt idx="1">
                  <c:v>145226</c:v>
                </c:pt>
                <c:pt idx="2">
                  <c:v>145226</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2022</c:v>
                </c:pt>
                <c:pt idx="1">
                  <c:v>2023 план</c:v>
                </c:pt>
                <c:pt idx="2">
                  <c:v>2023 исполнение</c:v>
                </c:pt>
              </c:strCache>
            </c:strRef>
          </c:cat>
          <c:val>
            <c:numRef>
              <c:f>Лист1!$C$2:$C$4</c:f>
              <c:numCache>
                <c:formatCode>General</c:formatCode>
                <c:ptCount val="3"/>
                <c:pt idx="0">
                  <c:v>92444</c:v>
                </c:pt>
                <c:pt idx="1">
                  <c:v>97555.59</c:v>
                </c:pt>
                <c:pt idx="2">
                  <c:v>97446.1</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2022</c:v>
                </c:pt>
                <c:pt idx="1">
                  <c:v>2023 план</c:v>
                </c:pt>
                <c:pt idx="2">
                  <c:v>2023 исполнение</c:v>
                </c:pt>
              </c:strCache>
            </c:strRef>
          </c:cat>
          <c:val>
            <c:numRef>
              <c:f>Лист1!$D$2:$D$4</c:f>
              <c:numCache>
                <c:formatCode>General</c:formatCode>
                <c:ptCount val="3"/>
                <c:pt idx="0">
                  <c:v>28353.9</c:v>
                </c:pt>
                <c:pt idx="1">
                  <c:v>175733.97</c:v>
                </c:pt>
                <c:pt idx="2">
                  <c:v>170822.6</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2022</c:v>
                </c:pt>
                <c:pt idx="1">
                  <c:v>2023 план</c:v>
                </c:pt>
                <c:pt idx="2">
                  <c:v>2023 исполнение</c:v>
                </c:pt>
              </c:strCache>
            </c:strRef>
          </c:cat>
          <c:val>
            <c:numRef>
              <c:f>Лист1!$E$2:$E$4</c:f>
              <c:numCache>
                <c:formatCode>General</c:formatCode>
                <c:ptCount val="3"/>
                <c:pt idx="0">
                  <c:v>375</c:v>
                </c:pt>
                <c:pt idx="1">
                  <c:v>1234.3</c:v>
                </c:pt>
                <c:pt idx="2">
                  <c:v>1234.3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2022</c:v>
                </c:pt>
                <c:pt idx="1">
                  <c:v>2023 план</c:v>
                </c:pt>
                <c:pt idx="2">
                  <c:v>2023 исполнение</c:v>
                </c:pt>
              </c:strCache>
            </c:strRef>
          </c:cat>
          <c:val>
            <c:numRef>
              <c:f>Лист1!$F$2:$F$4</c:f>
              <c:numCache>
                <c:formatCode>General</c:formatCode>
                <c:ptCount val="3"/>
                <c:pt idx="0">
                  <c:v>790</c:v>
                </c:pt>
                <c:pt idx="1">
                  <c:v>1454.25</c:v>
                </c:pt>
                <c:pt idx="2">
                  <c:v>1519.3</c:v>
                </c:pt>
              </c:numCache>
            </c:numRef>
          </c:val>
        </c:ser>
        <c:dLbls>
          <c:showLegendKey val="0"/>
          <c:showVal val="0"/>
          <c:showCatName val="0"/>
          <c:showSerName val="0"/>
          <c:showPercent val="0"/>
          <c:showBubbleSize val="0"/>
        </c:dLbls>
        <c:gapWidth val="219"/>
        <c:overlap val="-27"/>
        <c:axId val="510490352"/>
        <c:axId val="510488000"/>
      </c:barChart>
      <c:catAx>
        <c:axId val="51049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10488000"/>
        <c:crosses val="autoZero"/>
        <c:auto val="1"/>
        <c:lblAlgn val="ctr"/>
        <c:lblOffset val="100"/>
        <c:noMultiLvlLbl val="0"/>
      </c:catAx>
      <c:valAx>
        <c:axId val="510488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104903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5.7430734241522972E-2"/>
          <c:y val="3.8998116882269444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ser>
          <c:idx val="0"/>
          <c:order val="0"/>
          <c:tx>
            <c:strRef>
              <c:f>Лист1!$B$1</c:f>
              <c:strCache>
                <c:ptCount val="1"/>
                <c:pt idx="0">
                  <c:v>2023 год план</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dLbl>
              <c:idx val="3"/>
              <c:layout>
                <c:manualLayout>
                  <c:x val="-0.1249494622638654"/>
                  <c:y val="4.1159390472739567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dLbl>
              <c:idx val="4"/>
              <c:layout>
                <c:manualLayout>
                  <c:x val="0.14504524013850653"/>
                  <c:y val="6.3869140334621238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Лист1!$A$2:$A$6</c:f>
              <c:strCache>
                <c:ptCount val="5"/>
                <c:pt idx="0">
                  <c:v>Дотации бюджетам </c:v>
                </c:pt>
                <c:pt idx="1">
                  <c:v>Субвенции бюджета</c:v>
                </c:pt>
                <c:pt idx="2">
                  <c:v>Субсидии бюджетам</c:v>
                </c:pt>
                <c:pt idx="3">
                  <c:v>Иные межбюджетные трансферты </c:v>
                </c:pt>
                <c:pt idx="4">
                  <c:v>Прочие безвозмездные поступления </c:v>
                </c:pt>
              </c:strCache>
            </c:strRef>
          </c:cat>
          <c:val>
            <c:numRef>
              <c:f>Лист1!$B$2:$B$6</c:f>
              <c:numCache>
                <c:formatCode>#,##0.00</c:formatCode>
                <c:ptCount val="5"/>
                <c:pt idx="0">
                  <c:v>145226</c:v>
                </c:pt>
                <c:pt idx="1">
                  <c:v>97555.59</c:v>
                </c:pt>
                <c:pt idx="2">
                  <c:v>170822.6</c:v>
                </c:pt>
                <c:pt idx="3">
                  <c:v>1234.3</c:v>
                </c:pt>
                <c:pt idx="4">
                  <c:v>1454.25</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a:t>2023 год </a:t>
            </a:r>
            <a:endParaRPr lang="ru-RU" dirty="0" smtClean="0"/>
          </a:p>
          <a:p>
            <a:pPr>
              <a:defRPr/>
            </a:pPr>
            <a:r>
              <a:rPr lang="ru-RU" dirty="0" smtClean="0"/>
              <a:t>Исполнение</a:t>
            </a:r>
            <a:endParaRPr lang="ru-RU" dirty="0"/>
          </a:p>
        </c:rich>
      </c:tx>
      <c:layout>
        <c:manualLayout>
          <c:xMode val="edge"/>
          <c:yMode val="edge"/>
          <c:x val="0.86498377647439928"/>
          <c:y val="0.34917571578062551"/>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57310926351309455"/>
          <c:y val="0.10753565040038784"/>
          <c:w val="0.22339158161328676"/>
          <c:h val="0.86698664259324276"/>
        </c:manualLayout>
      </c:layout>
      <c:pieChart>
        <c:varyColors val="1"/>
        <c:ser>
          <c:idx val="0"/>
          <c:order val="0"/>
          <c:tx>
            <c:strRef>
              <c:f>Лист1!$B$1</c:f>
              <c:strCache>
                <c:ptCount val="1"/>
                <c:pt idx="0">
                  <c:v>2023 год Исполнение</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dLbl>
              <c:idx val="2"/>
              <c:layout>
                <c:manualLayout>
                  <c:x val="2.7669947506060683E-2"/>
                  <c:y val="4.4471972850527432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dLbl>
              <c:idx val="3"/>
              <c:layout>
                <c:manualLayout>
                  <c:x val="-6.1387551030119523E-2"/>
                  <c:y val="4.4476319440961601E-2"/>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dLbl>
              <c:idx val="4"/>
              <c:layout>
                <c:manualLayout>
                  <c:x val="8.1870425377592565E-2"/>
                  <c:y val="0.11241854322349834"/>
                </c:manualLayout>
              </c:layout>
              <c:dLblPos val="bestFit"/>
              <c:showLegendKey val="0"/>
              <c:showVal val="1"/>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Лист1!$A$2:$A$6</c:f>
              <c:strCache>
                <c:ptCount val="5"/>
                <c:pt idx="0">
                  <c:v>Дотации бюджетам </c:v>
                </c:pt>
                <c:pt idx="1">
                  <c:v>Субвенции бюджета</c:v>
                </c:pt>
                <c:pt idx="2">
                  <c:v>Субсидии бюджетам</c:v>
                </c:pt>
                <c:pt idx="3">
                  <c:v>Иные межбюджетные трансферты </c:v>
                </c:pt>
                <c:pt idx="4">
                  <c:v>Прочие безвозмездные поступления </c:v>
                </c:pt>
              </c:strCache>
            </c:strRef>
          </c:cat>
          <c:val>
            <c:numRef>
              <c:f>Лист1!$B$2:$B$6</c:f>
              <c:numCache>
                <c:formatCode>#,##0.00</c:formatCode>
                <c:ptCount val="5"/>
                <c:pt idx="0">
                  <c:v>145226</c:v>
                </c:pt>
                <c:pt idx="1">
                  <c:v>97446.1</c:v>
                </c:pt>
                <c:pt idx="2">
                  <c:v>170822.6</c:v>
                </c:pt>
                <c:pt idx="3">
                  <c:v>1234.3</c:v>
                </c:pt>
                <c:pt idx="4">
                  <c:v>1519.3</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9.6951819526096446E-3"/>
          <c:y val="8.4840375345238712E-3"/>
          <c:w val="0.45940776603583516"/>
          <c:h val="0.9911282658295164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7.emf"/></Relationships>
</file>

<file path=ppt/drawings/drawing1.xml><?xml version="1.0" encoding="utf-8"?>
<c:userShapes xmlns:c="http://schemas.openxmlformats.org/drawingml/2006/chart">
  <cdr:relSizeAnchor xmlns:cdr="http://schemas.openxmlformats.org/drawingml/2006/chartDrawing">
    <cdr:from>
      <cdr:x>0.42455</cdr:x>
      <cdr:y>0.12418</cdr:y>
    </cdr:from>
    <cdr:to>
      <cdr:x>0.69709</cdr:x>
      <cdr:y>0.2346</cdr:y>
    </cdr:to>
    <cdr:sp macro="" textlink="">
      <cdr:nvSpPr>
        <cdr:cNvPr id="2" name="TextBox 1"/>
        <cdr:cNvSpPr txBox="1"/>
      </cdr:nvSpPr>
      <cdr:spPr>
        <a:xfrm xmlns:a="http://schemas.openxmlformats.org/drawingml/2006/main">
          <a:off x="2296198" y="726865"/>
          <a:ext cx="1474043"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2023 Исполнение</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29837" cy="495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2" y="0"/>
            <a:ext cx="2929837" cy="495825"/>
          </a:xfrm>
          <a:prstGeom prst="rect">
            <a:avLst/>
          </a:prstGeom>
        </p:spPr>
        <p:txBody>
          <a:bodyPr vert="horz" lIns="91440" tIns="45720" rIns="91440" bIns="45720" rtlCol="0"/>
          <a:lstStyle>
            <a:lvl1pPr algn="r">
              <a:defRPr sz="1200"/>
            </a:lvl1pPr>
          </a:lstStyle>
          <a:p>
            <a:fld id="{26E077D9-1419-4192-A32E-A859095A0ED8}" type="datetimeFigureOut">
              <a:rPr lang="ru-RU" smtClean="0"/>
              <a:t>27.04.2024</a:t>
            </a:fld>
            <a:endParaRPr lang="ru-RU"/>
          </a:p>
        </p:txBody>
      </p:sp>
      <p:sp>
        <p:nvSpPr>
          <p:cNvPr id="4" name="Образ слайда 3"/>
          <p:cNvSpPr>
            <a:spLocks noGrp="1" noRot="1" noChangeAspect="1"/>
          </p:cNvSpPr>
          <p:nvPr>
            <p:ph type="sldImg" idx="2"/>
          </p:nvPr>
        </p:nvSpPr>
        <p:spPr>
          <a:xfrm>
            <a:off x="415925" y="1235075"/>
            <a:ext cx="5929313" cy="33353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55804"/>
            <a:ext cx="5408930" cy="389111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86364"/>
            <a:ext cx="2929837" cy="49582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2" y="9386364"/>
            <a:ext cx="2929837" cy="495824"/>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27</a:t>
            </a:fld>
            <a:endParaRPr lang="ru-RU"/>
          </a:p>
        </p:txBody>
      </p:sp>
    </p:spTree>
    <p:extLst>
      <p:ext uri="{BB962C8B-B14F-4D97-AF65-F5344CB8AC3E}">
        <p14:creationId xmlns:p14="http://schemas.microsoft.com/office/powerpoint/2010/main" val="3417386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12</a:t>
            </a:fld>
            <a:endParaRPr lang="ru-RU"/>
          </a:p>
        </p:txBody>
      </p:sp>
    </p:spTree>
    <p:extLst>
      <p:ext uri="{BB962C8B-B14F-4D97-AF65-F5344CB8AC3E}">
        <p14:creationId xmlns:p14="http://schemas.microsoft.com/office/powerpoint/2010/main" val="2737449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15</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21</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22</a:t>
            </a:fld>
            <a:endParaRPr lang="ru-RU"/>
          </a:p>
        </p:txBody>
      </p:sp>
    </p:spTree>
    <p:extLst>
      <p:ext uri="{BB962C8B-B14F-4D97-AF65-F5344CB8AC3E}">
        <p14:creationId xmlns:p14="http://schemas.microsoft.com/office/powerpoint/2010/main" val="285895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7D2A74-CA04-4453-AFE6-A53FACB5392C}" type="datetime1">
              <a:rPr lang="ru-RU" smtClean="0"/>
              <a:t>27.04.2024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55308F-F7B6-40DC-B41D-CBD610C90340}" type="datetime1">
              <a:rPr lang="ru-RU" smtClean="0"/>
              <a:t>27.04.2024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CFDBAF-05F2-468C-BD2E-C7B63EF8391A}" type="datetime1">
              <a:rPr lang="ru-RU" smtClean="0"/>
              <a:t>27.04.2024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E35C38-1110-4217-B061-E12A32CD8ADA}" type="datetime1">
              <a:rPr lang="ru-RU" smtClean="0"/>
              <a:t>27.04.2024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B95CC95-B00F-48E0-9E34-A244B2E2D50D}" type="datetime1">
              <a:rPr lang="ru-RU" smtClean="0"/>
              <a:t>27.04.2024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4/27/2024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49588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4/27/2024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687065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4/27/2024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426642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4/27/2024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53480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4/27/2024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329788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0"/>
            <a:ext cx="2804160" cy="276999"/>
          </a:xfrm>
        </p:spPr>
        <p:txBody>
          <a:bodyPr/>
          <a:lstStyle/>
          <a:p>
            <a:endParaRPr lang="ru-RU">
              <a:solidFill>
                <a:prstClr val="black">
                  <a:tint val="75000"/>
                </a:prstClr>
              </a:solidFill>
            </a:endParaRPr>
          </a:p>
        </p:txBody>
      </p:sp>
      <p:sp>
        <p:nvSpPr>
          <p:cNvPr id="3" name="Нижний колонтитул 2"/>
          <p:cNvSpPr>
            <a:spLocks noGrp="1"/>
          </p:cNvSpPr>
          <p:nvPr>
            <p:ph type="ftr" sz="quarter" idx="11"/>
          </p:nvPr>
        </p:nvSpPr>
        <p:spPr>
          <a:xfrm>
            <a:off x="4145280" y="6377940"/>
            <a:ext cx="3901440" cy="276999"/>
          </a:xfrm>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11114785" y="6465214"/>
            <a:ext cx="231775" cy="184666"/>
          </a:xfrm>
        </p:spPr>
        <p:txBody>
          <a:bodyPr/>
          <a:lstStyle/>
          <a:p>
            <a:fld id="{588889D8-0266-4A83-9CBF-E9F9A71D10F2}" type="slidenum">
              <a:rPr lang="ru-RU" smtClean="0"/>
              <a:pPr/>
              <a:t>‹#›</a:t>
            </a:fld>
            <a:endParaRPr lang="ru-RU"/>
          </a:p>
        </p:txBody>
      </p:sp>
    </p:spTree>
    <p:extLst>
      <p:ext uri="{BB962C8B-B14F-4D97-AF65-F5344CB8AC3E}">
        <p14:creationId xmlns:p14="http://schemas.microsoft.com/office/powerpoint/2010/main" val="1706328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47BA90-F2E5-45EA-ACCE-21A597F76A09}" type="datetime1">
              <a:rPr lang="ru-RU" smtClean="0"/>
              <a:t>27.04.2024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3DEA89-3A55-424F-9BC8-A2BDC0483AC5}" type="datetime1">
              <a:rPr lang="ru-RU" smtClean="0"/>
              <a:t>27.04.2024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8B5666-E474-459B-9292-463707EAC4DC}" type="datetime1">
              <a:rPr lang="ru-RU" smtClean="0"/>
              <a:t>27.04.2024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0DB3C1-08FF-4A0A-BE7E-1B2ECBB1059D}" type="datetime1">
              <a:rPr lang="ru-RU" smtClean="0"/>
              <a:t>27.04.2024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1DED5A-4451-4AD5-AC52-0561B4CD7A11}" type="datetime1">
              <a:rPr lang="ru-RU" smtClean="0"/>
              <a:t>27.04.2024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48E988-850B-4091-A63A-BC134C4519EC}" type="datetime1">
              <a:rPr lang="ru-RU" smtClean="0"/>
              <a:t>27.04.2024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693E8-1204-4F7C-B5CA-23945F3547B6}" type="datetime1">
              <a:rPr lang="ru-RU" smtClean="0"/>
              <a:t>27.04.2024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C942E9-92DF-4960-998C-1AF7A691CAD9}" type="datetime1">
              <a:rPr lang="ru-RU" smtClean="0"/>
              <a:t>27.04.2024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C939-28EB-43E5-84A6-22C10687AB58}" type="datetime1">
              <a:rPr lang="ru-RU" smtClean="0"/>
              <a:t>27.04.2024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0014" y="108280"/>
            <a:ext cx="9411970" cy="5746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538987" y="1093470"/>
            <a:ext cx="11206480" cy="1522730"/>
          </a:xfrm>
          <a:prstGeom prst="rect">
            <a:avLst/>
          </a:prstGeom>
        </p:spPr>
        <p:txBody>
          <a:bodyPr wrap="square" lIns="0" tIns="0" rIns="0" bIns="0">
            <a:spAutoFit/>
          </a:bodyPr>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4/27/2024</a:t>
            </a:fld>
            <a:endParaRPr lang="en-US">
              <a:solidFill>
                <a:prstClr val="black">
                  <a:tint val="75000"/>
                </a:prstClr>
              </a:solidFill>
            </a:endParaRPr>
          </a:p>
        </p:txBody>
      </p:sp>
      <p:sp>
        <p:nvSpPr>
          <p:cNvPr id="6" name="Holder 6"/>
          <p:cNvSpPr>
            <a:spLocks noGrp="1"/>
          </p:cNvSpPr>
          <p:nvPr>
            <p:ph type="sldNum" sz="quarter" idx="7"/>
          </p:nvPr>
        </p:nvSpPr>
        <p:spPr>
          <a:xfrm>
            <a:off x="11114785" y="6465214"/>
            <a:ext cx="2317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319011104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7.png"/><Relationship Id="rId3" Type="http://schemas.openxmlformats.org/officeDocument/2006/relationships/image" Target="../media/image33.jpeg"/><Relationship Id="rId7" Type="http://schemas.openxmlformats.org/officeDocument/2006/relationships/image" Target="../media/image1.png"/><Relationship Id="rId12"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6.jpeg"/><Relationship Id="rId11" Type="http://schemas.openxmlformats.org/officeDocument/2006/relationships/image" Target="../media/image40.png"/><Relationship Id="rId5" Type="http://schemas.openxmlformats.org/officeDocument/2006/relationships/image" Target="../media/image35.jpeg"/><Relationship Id="rId10" Type="http://schemas.openxmlformats.org/officeDocument/2006/relationships/image" Target="../media/image39.png"/><Relationship Id="rId4" Type="http://schemas.openxmlformats.org/officeDocument/2006/relationships/image" Target="../media/image34.jpe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webp"/></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pn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7.webp"/><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12.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3.jpeg"/><Relationship Id="rId4" Type="http://schemas.openxmlformats.org/officeDocument/2006/relationships/image" Target="../media/image88.png"/><Relationship Id="rId9" Type="http://schemas.openxmlformats.org/officeDocument/2006/relationships/image" Target="../media/image92.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95.emf"/><Relationship Id="rId5" Type="http://schemas.openxmlformats.org/officeDocument/2006/relationships/package" Target="../embeddings/_____Microsoft_Excel11.xlsx"/><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97.emf"/><Relationship Id="rId4" Type="http://schemas.openxmlformats.org/officeDocument/2006/relationships/package" Target="../embeddings/_____Microsoft_Excel12.xlsx"/></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1.webp"/><Relationship Id="rId5" Type="http://schemas.openxmlformats.org/officeDocument/2006/relationships/image" Target="../media/image100.webp"/><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3.jpg"/><Relationship Id="rId5" Type="http://schemas.openxmlformats.org/officeDocument/2006/relationships/image" Target="../media/image102.webp"/><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10.webp"/><Relationship Id="rId5" Type="http://schemas.openxmlformats.org/officeDocument/2006/relationships/image" Target="../media/image109.jpe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16.webp"/><Relationship Id="rId5" Type="http://schemas.openxmlformats.org/officeDocument/2006/relationships/image" Target="../media/image115.jpe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17.webp"/><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0.webp"/><Relationship Id="rId5" Type="http://schemas.openxmlformats.org/officeDocument/2006/relationships/image" Target="../media/image119.jpeg"/><Relationship Id="rId4" Type="http://schemas.openxmlformats.org/officeDocument/2006/relationships/image" Target="../media/image118.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3.jpe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image" Target="../media/image125.emf"/></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0.jpe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png"/></Relationships>
</file>

<file path=ppt/slides/_rels/slide5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png"/></Relationships>
</file>

<file path=ppt/slides/_rels/slide5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5" Type="http://schemas.openxmlformats.org/officeDocument/2006/relationships/image" Target="../media/image140.jpeg"/><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6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5" Type="http://schemas.openxmlformats.org/officeDocument/2006/relationships/image" Target="../media/image148.jpg"/><Relationship Id="rId4" Type="http://schemas.openxmlformats.org/officeDocument/2006/relationships/image" Target="../media/image135.png"/></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jpe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56.jpg"/><Relationship Id="rId1" Type="http://schemas.openxmlformats.org/officeDocument/2006/relationships/slideLayout" Target="../slideLayouts/slideLayout7.xml"/><Relationship Id="rId4" Type="http://schemas.openxmlformats.org/officeDocument/2006/relationships/image" Target="../media/image157.jpg"/></Relationships>
</file>

<file path=ppt/slides/_rels/slide6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59.jpeg"/></Relationships>
</file>

<file path=ppt/slides/_rels/slide6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hyperlink" Target="http://vk.com/public217462141" TargetMode="External"/><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59361"/>
            <a:ext cx="11671069" cy="1089529"/>
          </a:xfrm>
          <a:prstGeom prst="rect">
            <a:avLst/>
          </a:prstGeom>
        </p:spPr>
        <p:txBody>
          <a:bodyPr wrap="square">
            <a:spAutoFit/>
          </a:bodyPr>
          <a:lstStyle/>
          <a:p>
            <a:pPr algn="ctr">
              <a:lnSpc>
                <a:spcPct val="90000"/>
              </a:lnSpc>
              <a:buClr>
                <a:srgbClr val="37435C"/>
              </a:buClr>
            </a:pPr>
            <a:r>
              <a:rPr lang="ru-RU" altLang="ru-RU" sz="2400" b="1" i="1" dirty="0">
                <a:solidFill>
                  <a:srgbClr val="000000"/>
                </a:solidFill>
              </a:rPr>
              <a:t>К решению об исполнении бюджета муниципального образования «Угранский район» Смоленской </a:t>
            </a:r>
            <a:r>
              <a:rPr lang="ru-RU" altLang="ru-RU" sz="2400" b="1" i="1" dirty="0" smtClean="0">
                <a:solidFill>
                  <a:srgbClr val="000000"/>
                </a:solidFill>
              </a:rPr>
              <a:t>области </a:t>
            </a:r>
          </a:p>
          <a:p>
            <a:pPr algn="ctr">
              <a:lnSpc>
                <a:spcPct val="90000"/>
              </a:lnSpc>
              <a:buClr>
                <a:srgbClr val="37435C"/>
              </a:buClr>
            </a:pPr>
            <a:r>
              <a:rPr lang="ru-RU" altLang="ru-RU" sz="2400" b="1" i="1" dirty="0" smtClean="0">
                <a:solidFill>
                  <a:srgbClr val="000000"/>
                </a:solidFill>
              </a:rPr>
              <a:t>за 2023 год</a:t>
            </a:r>
            <a:endParaRPr lang="ru-RU" altLang="ru-RU" sz="2400" b="1" i="1" dirty="0">
              <a:solidFill>
                <a:srgbClr val="000000"/>
              </a:solidFill>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2023-2025 годы</a:t>
            </a:r>
          </a:p>
        </p:txBody>
      </p:sp>
      <p:sp>
        <p:nvSpPr>
          <p:cNvPr id="9" name="Номер слайда 8"/>
          <p:cNvSpPr>
            <a:spLocks noGrp="1"/>
          </p:cNvSpPr>
          <p:nvPr>
            <p:ph type="sldNum" sz="quarter" idx="12"/>
          </p:nvPr>
        </p:nvSpPr>
        <p:spPr/>
        <p:txBody>
          <a:bodyPr/>
          <a:lstStyle/>
          <a:p>
            <a:fld id="{2E383454-522E-4943-91B6-023101BA01B5}" type="slidenum">
              <a:rPr lang="ru-RU" smtClean="0"/>
              <a:t>1</a:t>
            </a:fld>
            <a:endParaRPr lang="ru-RU"/>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p:txBody>
          <a:bodyPr/>
          <a:lstStyle/>
          <a:p>
            <a:fld id="{2E383454-522E-4943-91B6-023101BA01B5}" type="slidenum">
              <a:rPr lang="ru-RU" smtClean="0"/>
              <a:t>10</a:t>
            </a:fld>
            <a:endParaRPr lang="ru-RU"/>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p:txBody>
          <a:bodyPr/>
          <a:lstStyle/>
          <a:p>
            <a:fld id="{2E383454-522E-4943-91B6-023101BA01B5}" type="slidenum">
              <a:rPr lang="ru-RU" smtClean="0"/>
              <a:t>11</a:t>
            </a:fld>
            <a:endParaRPr lang="ru-RU"/>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73" y="3464910"/>
            <a:ext cx="5279900" cy="3393090"/>
          </a:xfrm>
          <a:prstGeom prst="rect">
            <a:avLst/>
          </a:prstGeom>
        </p:spPr>
      </p:pic>
      <p:sp>
        <p:nvSpPr>
          <p:cNvPr id="6" name="Прямоугольник с двумя усеченными противолежащими углами 5"/>
          <p:cNvSpPr/>
          <p:nvPr/>
        </p:nvSpPr>
        <p:spPr>
          <a:xfrm>
            <a:off x="3613888" y="621798"/>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4" cstate="print"/>
            <a:stretch>
              <a:fillRect/>
            </a:stretch>
          </a:blipFill>
        </p:spPr>
        <p:txBody>
          <a:bodyPr wrap="square" lIns="0" tIns="0" rIns="0" bIns="0" rtlCol="0"/>
          <a:lstStyle/>
          <a:p>
            <a:r>
              <a:rPr lang="ru-RU" sz="4000" b="1" spc="-5" dirty="0"/>
              <a:t>Глоссарий</a:t>
            </a:r>
            <a:endParaRPr sz="4000" dirty="0"/>
          </a:p>
        </p:txBody>
      </p:sp>
      <p:sp>
        <p:nvSpPr>
          <p:cNvPr id="5" name="Прямоугольник 4"/>
          <p:cNvSpPr/>
          <p:nvPr/>
        </p:nvSpPr>
        <p:spPr>
          <a:xfrm>
            <a:off x="5517230" y="532493"/>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2624943" y="3514347"/>
            <a:ext cx="2892287"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5640484" y="2777256"/>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9398461" y="3482481"/>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10" name="Прямоугольник 9"/>
          <p:cNvSpPr/>
          <p:nvPr/>
        </p:nvSpPr>
        <p:spPr>
          <a:xfrm>
            <a:off x="627014" y="5487305"/>
            <a:ext cx="11408227"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2023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2024-2025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Выдача бюджетных кредитов в </a:t>
            </a:r>
            <a:r>
              <a:rPr lang="ru-RU" sz="1600" b="1" i="1" dirty="0" smtClean="0">
                <a:effectLst>
                  <a:outerShdw blurRad="38100" dist="38100" dir="2700000" algn="tl">
                    <a:srgbClr val="000000">
                      <a:alpha val="43137"/>
                    </a:srgbClr>
                  </a:outerShdw>
                </a:effectLst>
                <a:latin typeface="+mj-lt"/>
              </a:rPr>
              <a:t>2023-2025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2" name="Прямоугольник 1"/>
          <p:cNvSpPr/>
          <p:nvPr/>
        </p:nvSpPr>
        <p:spPr>
          <a:xfrm>
            <a:off x="3613888" y="968379"/>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4683435" y="1745338"/>
            <a:ext cx="5631727"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5005364" y="2349397"/>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p:txBody>
          <a:bodyPr/>
          <a:lstStyle/>
          <a:p>
            <a:fld id="{2E383454-522E-4943-91B6-023101BA01B5}" type="slidenum">
              <a:rPr lang="ru-RU" smtClean="0"/>
              <a:t>12</a:t>
            </a:fld>
            <a:endParaRPr lang="ru-RU"/>
          </a:p>
        </p:txBody>
      </p:sp>
      <p:graphicFrame>
        <p:nvGraphicFramePr>
          <p:cNvPr id="15" name="Диаграмма 14"/>
          <p:cNvGraphicFramePr/>
          <p:nvPr>
            <p:extLst>
              <p:ext uri="{D42A27DB-BD31-4B8C-83A1-F6EECF244321}">
                <p14:modId xmlns:p14="http://schemas.microsoft.com/office/powerpoint/2010/main" val="1603446154"/>
              </p:ext>
            </p:extLst>
          </p:nvPr>
        </p:nvGraphicFramePr>
        <p:xfrm>
          <a:off x="7320" y="699083"/>
          <a:ext cx="3630921" cy="51560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111" y="4080453"/>
            <a:ext cx="7144284" cy="2777547"/>
          </a:xfrm>
          <a:prstGeom prst="rect">
            <a:avLst/>
          </a:prstGeom>
        </p:spPr>
      </p:pic>
      <p:sp>
        <p:nvSpPr>
          <p:cNvPr id="4" name="Номер слайда 3"/>
          <p:cNvSpPr>
            <a:spLocks noGrp="1"/>
          </p:cNvSpPr>
          <p:nvPr>
            <p:ph type="sldNum" sz="quarter" idx="12"/>
          </p:nvPr>
        </p:nvSpPr>
        <p:spPr/>
        <p:txBody>
          <a:bodyPr/>
          <a:lstStyle/>
          <a:p>
            <a:fld id="{2E383454-522E-4943-91B6-023101BA01B5}" type="slidenum">
              <a:rPr lang="ru-RU" smtClean="0">
                <a:solidFill>
                  <a:prstClr val="black">
                    <a:tint val="75000"/>
                  </a:prstClr>
                </a:solidFill>
              </a:rPr>
              <a:pPr/>
              <a:t>13</a:t>
            </a:fld>
            <a:endParaRPr lang="ru-RU">
              <a:solidFill>
                <a:prstClr val="black">
                  <a:tint val="75000"/>
                </a:prstClr>
              </a:solidFill>
            </a:endParaRPr>
          </a:p>
        </p:txBody>
      </p:sp>
      <p:sp>
        <p:nvSpPr>
          <p:cNvPr id="5" name="object 2"/>
          <p:cNvSpPr/>
          <p:nvPr/>
        </p:nvSpPr>
        <p:spPr>
          <a:xfrm>
            <a:off x="0" y="0"/>
            <a:ext cx="12191999" cy="560717"/>
          </a:xfrm>
          <a:prstGeom prst="rect">
            <a:avLst/>
          </a:prstGeom>
          <a:blipFill>
            <a:blip r:embed="rId3" cstate="print"/>
            <a:stretch>
              <a:fillRect/>
            </a:stretch>
          </a:blipFill>
        </p:spPr>
        <p:txBody>
          <a:bodyPr wrap="square" lIns="0" tIns="0" rIns="0" bIns="0" rtlCol="0"/>
          <a:lstStyle/>
          <a:p>
            <a:r>
              <a:rPr lang="ru-RU" sz="2400" b="1" spc="-5" dirty="0"/>
              <a:t>Глоссарий</a:t>
            </a:r>
            <a:endParaRPr lang="ru-RU" sz="2400" dirty="0"/>
          </a:p>
          <a:p>
            <a:endParaRPr lang="ru-RU" sz="2400" b="1" dirty="0" smtClean="0">
              <a:solidFill>
                <a:prstClr val="black"/>
              </a:solidFil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562494400"/>
              </p:ext>
            </p:extLst>
          </p:nvPr>
        </p:nvGraphicFramePr>
        <p:xfrm>
          <a:off x="204186" y="1783783"/>
          <a:ext cx="11674135" cy="2455838"/>
        </p:xfrm>
        <a:graphic>
          <a:graphicData uri="http://schemas.openxmlformats.org/drawingml/2006/table">
            <a:tbl>
              <a:tblPr/>
              <a:tblGrid>
                <a:gridCol w="2273764"/>
                <a:gridCol w="9400371"/>
              </a:tblGrid>
              <a:tr h="630725">
                <a:tc>
                  <a:txBody>
                    <a:bodyPr/>
                    <a:lstStyle/>
                    <a:p>
                      <a:pPr algn="ctr" fontAlgn="ctr"/>
                      <a:r>
                        <a:rPr lang="ru-RU" sz="1400" b="0" i="0" u="none" strike="noStrike" dirty="0">
                          <a:solidFill>
                            <a:srgbClr val="000000"/>
                          </a:solidFill>
                          <a:effectLst/>
                          <a:latin typeface="Times New Roman" panose="02020603050405020304" pitchFamily="18" charset="0"/>
                        </a:rPr>
                        <a:t>Публичные</a:t>
                      </a:r>
                    </a:p>
                  </a:txBody>
                  <a:tcPr marL="6529" marR="6529" marT="6529" marB="0" anchor="ctr">
                    <a:lnL>
                      <a:noFill/>
                    </a:lnL>
                    <a:lnR>
                      <a:noFill/>
                    </a:lnR>
                    <a:lnT>
                      <a:noFill/>
                    </a:lnT>
                    <a:lnB>
                      <a:noFill/>
                    </a:lnB>
                    <a:solidFill>
                      <a:srgbClr val="C4D79B"/>
                    </a:solidFill>
                  </a:tcPr>
                </a:tc>
                <a:tc>
                  <a:txBody>
                    <a:bodyPr/>
                    <a:lstStyle/>
                    <a:p>
                      <a:pPr algn="l" fontAlgn="ctr"/>
                      <a:r>
                        <a:rPr lang="ru-RU" sz="1400" b="0" i="0" u="none" strike="noStrike" dirty="0">
                          <a:solidFill>
                            <a:srgbClr val="000000"/>
                          </a:solidFill>
                          <a:effectLst/>
                          <a:latin typeface="Times New Roman" panose="02020603050405020304" pitchFamily="18" charset="0"/>
                        </a:rPr>
                        <a:t>Законы, определяющие объем и правила определения объема обязательств перед гражданами, организациями, органами власти</a:t>
                      </a:r>
                    </a:p>
                  </a:txBody>
                  <a:tcPr marL="6529" marR="6529" marT="6529" marB="0" anchor="ctr">
                    <a:lnL>
                      <a:noFill/>
                    </a:lnL>
                    <a:lnR>
                      <a:noFill/>
                    </a:lnR>
                    <a:lnT>
                      <a:noFill/>
                    </a:lnT>
                    <a:lnB>
                      <a:noFill/>
                    </a:lnB>
                    <a:solidFill>
                      <a:srgbClr val="C4D79B"/>
                    </a:solidFill>
                  </a:tcPr>
                </a:tc>
              </a:tr>
              <a:tr h="606686">
                <a:tc>
                  <a:txBody>
                    <a:bodyPr/>
                    <a:lstStyle/>
                    <a:p>
                      <a:pPr algn="ctr" fontAlgn="ctr"/>
                      <a:r>
                        <a:rPr lang="ru-RU" sz="1400" b="0" i="0" u="none" strike="noStrike">
                          <a:solidFill>
                            <a:srgbClr val="000000"/>
                          </a:solidFill>
                          <a:effectLst/>
                          <a:latin typeface="Times New Roman" panose="02020603050405020304" pitchFamily="18" charset="0"/>
                        </a:rPr>
                        <a:t>в том числе</a:t>
                      </a:r>
                    </a:p>
                  </a:txBody>
                  <a:tcPr marL="6529" marR="6529" marT="6529" marB="0" anchor="ctr">
                    <a:lnL>
                      <a:noFill/>
                    </a:lnL>
                    <a:lnR>
                      <a:noFill/>
                    </a:lnR>
                    <a:lnT>
                      <a:noFill/>
                    </a:lnT>
                    <a:lnB>
                      <a:noFill/>
                    </a:lnB>
                  </a:tcPr>
                </a:tc>
                <a:tc>
                  <a:txBody>
                    <a:bodyPr/>
                    <a:lstStyle/>
                    <a:p>
                      <a:pPr algn="l" fontAlgn="ctr"/>
                      <a:r>
                        <a:rPr lang="ru-RU" sz="1400" b="0" i="0" u="none" strike="noStrike">
                          <a:solidFill>
                            <a:srgbClr val="000000"/>
                          </a:solidFill>
                          <a:effectLst/>
                          <a:latin typeface="Times New Roman" panose="02020603050405020304" pitchFamily="18" charset="0"/>
                        </a:rPr>
                        <a:t>в том числе законы, устанавливающие права граждан на получение социальных выплат (пенсий, пособий, компенсаций)</a:t>
                      </a:r>
                    </a:p>
                  </a:txBody>
                  <a:tcPr marL="6529" marR="6529" marT="6529" marB="0" anchor="ctr">
                    <a:lnL>
                      <a:noFill/>
                    </a:lnL>
                    <a:lnR>
                      <a:noFill/>
                    </a:lnR>
                    <a:lnT>
                      <a:noFill/>
                    </a:lnT>
                    <a:lnB>
                      <a:noFill/>
                    </a:lnB>
                  </a:tcPr>
                </a:tc>
              </a:tr>
              <a:tr h="690368">
                <a:tc>
                  <a:txBody>
                    <a:bodyPr/>
                    <a:lstStyle/>
                    <a:p>
                      <a:pPr algn="ctr" fontAlgn="ctr"/>
                      <a:r>
                        <a:rPr lang="ru-RU" sz="1400" b="0" i="0" u="none" strike="noStrike">
                          <a:solidFill>
                            <a:srgbClr val="000000"/>
                          </a:solidFill>
                          <a:effectLst/>
                          <a:latin typeface="Times New Roman" panose="02020603050405020304" pitchFamily="18" charset="0"/>
                        </a:rPr>
                        <a:t>Гражданско-правовые</a:t>
                      </a:r>
                    </a:p>
                  </a:txBody>
                  <a:tcPr marL="6529" marR="6529" marT="6529" marB="0" anchor="ctr">
                    <a:lnL>
                      <a:noFill/>
                    </a:lnL>
                    <a:lnR>
                      <a:noFill/>
                    </a:lnR>
                    <a:lnT>
                      <a:noFill/>
                    </a:lnT>
                    <a:lnB>
                      <a:noFill/>
                    </a:lnB>
                    <a:solidFill>
                      <a:srgbClr val="B8CCE4"/>
                    </a:solidFill>
                  </a:tcPr>
                </a:tc>
                <a:tc>
                  <a:txBody>
                    <a:bodyPr/>
                    <a:lstStyle/>
                    <a:p>
                      <a:pPr algn="l" fontAlgn="ctr"/>
                      <a:r>
                        <a:rPr lang="ru-RU" sz="1400" b="0" i="0" u="none" strike="noStrike" dirty="0">
                          <a:solidFill>
                            <a:srgbClr val="000000"/>
                          </a:solidFill>
                          <a:effectLst/>
                          <a:latin typeface="Times New Roman" panose="02020603050405020304" pitchFamily="18" charset="0"/>
                        </a:rPr>
                        <a:t>Государственный (муниципальный) контракт, трудовое соглашение, соглашение о предоставлении субсидии органам власти на закупки и т.д.</a:t>
                      </a:r>
                    </a:p>
                  </a:txBody>
                  <a:tcPr marL="6529" marR="6529" marT="6529" marB="0" anchor="ctr">
                    <a:lnL>
                      <a:noFill/>
                    </a:lnL>
                    <a:lnR>
                      <a:noFill/>
                    </a:lnR>
                    <a:lnT>
                      <a:noFill/>
                    </a:lnT>
                    <a:lnB>
                      <a:noFill/>
                    </a:lnB>
                    <a:solidFill>
                      <a:srgbClr val="B8CCE4"/>
                    </a:solidFill>
                  </a:tcPr>
                </a:tc>
              </a:tr>
              <a:tr h="528059">
                <a:tc>
                  <a:txBody>
                    <a:bodyPr/>
                    <a:lstStyle/>
                    <a:p>
                      <a:pPr algn="ctr" fontAlgn="ctr"/>
                      <a:r>
                        <a:rPr lang="ru-RU" sz="1400" b="0" i="0" u="none" strike="noStrike" dirty="0">
                          <a:solidFill>
                            <a:srgbClr val="000000"/>
                          </a:solidFill>
                          <a:effectLst/>
                          <a:latin typeface="Times New Roman" panose="02020603050405020304" pitchFamily="18" charset="0"/>
                        </a:rPr>
                        <a:t>Межгосударственные</a:t>
                      </a:r>
                    </a:p>
                  </a:txBody>
                  <a:tcPr marL="6529" marR="6529" marT="6529" marB="0" anchor="ctr">
                    <a:lnL>
                      <a:noFill/>
                    </a:lnL>
                    <a:lnR>
                      <a:noFill/>
                    </a:lnR>
                    <a:lnT>
                      <a:noFill/>
                    </a:lnT>
                    <a:lnB>
                      <a:noFill/>
                    </a:lnB>
                    <a:solidFill>
                      <a:srgbClr val="FABF8F"/>
                    </a:solidFill>
                  </a:tcPr>
                </a:tc>
                <a:tc>
                  <a:txBody>
                    <a:bodyPr/>
                    <a:lstStyle/>
                    <a:p>
                      <a:pPr algn="l" fontAlgn="ctr"/>
                      <a:r>
                        <a:rPr lang="ru-RU" sz="1400" b="0" i="0" u="none" strike="noStrike" dirty="0">
                          <a:solidFill>
                            <a:srgbClr val="000000"/>
                          </a:solidFill>
                          <a:effectLst/>
                          <a:latin typeface="Times New Roman" panose="02020603050405020304" pitchFamily="18" charset="0"/>
                        </a:rPr>
                        <a:t>Межгосударственный договор (соглашение)</a:t>
                      </a:r>
                    </a:p>
                  </a:txBody>
                  <a:tcPr marL="6529" marR="6529" marT="6529" marB="0" anchor="ctr">
                    <a:lnL>
                      <a:noFill/>
                    </a:lnL>
                    <a:lnR>
                      <a:noFill/>
                    </a:lnR>
                    <a:lnT>
                      <a:noFill/>
                    </a:lnT>
                    <a:lnB>
                      <a:noFill/>
                    </a:lnB>
                    <a:solidFill>
                      <a:srgbClr val="FABF8F"/>
                    </a:solidFill>
                  </a:tcPr>
                </a:tc>
              </a:tr>
            </a:tbl>
          </a:graphicData>
        </a:graphic>
      </p:graphicFrame>
      <p:sp>
        <p:nvSpPr>
          <p:cNvPr id="3" name="Прямоугольник 2"/>
          <p:cNvSpPr/>
          <p:nvPr/>
        </p:nvSpPr>
        <p:spPr>
          <a:xfrm>
            <a:off x="0" y="491676"/>
            <a:ext cx="12192000" cy="1631216"/>
          </a:xfrm>
          <a:prstGeom prst="rect">
            <a:avLst/>
          </a:prstGeom>
        </p:spPr>
        <p:txBody>
          <a:bodyPr wrap="square">
            <a:spAutoFit/>
          </a:bodyPr>
          <a:lstStyle/>
          <a:p>
            <a:pPr lvl="0" algn="ctr"/>
            <a:r>
              <a:rPr lang="ru-RU" sz="2400" i="1" dirty="0">
                <a:solidFill>
                  <a:prstClr val="black"/>
                </a:solidFill>
              </a:rPr>
              <a:t>Понятие и типы расходных </a:t>
            </a:r>
            <a:r>
              <a:rPr lang="ru-RU" sz="2400" i="1" dirty="0" smtClean="0">
                <a:solidFill>
                  <a:prstClr val="black"/>
                </a:solidFill>
              </a:rPr>
              <a:t>обязательств</a:t>
            </a:r>
          </a:p>
          <a:p>
            <a:pPr algn="ctr"/>
            <a:r>
              <a:rPr lang="ru-RU" sz="2800" b="1" i="1" dirty="0">
                <a:solidFill>
                  <a:srgbClr val="1F4E79"/>
                </a:solidFill>
              </a:rPr>
              <a:t>РАСХОДНОЕ ОБЯЗАТЕЛЬСТВО </a:t>
            </a:r>
            <a:r>
              <a:rPr lang="ru-RU" sz="2800" b="1" i="1" dirty="0">
                <a:solidFill>
                  <a:srgbClr val="000000"/>
                </a:solidFill>
              </a:rPr>
              <a:t>– </a:t>
            </a:r>
            <a:r>
              <a:rPr lang="ru-RU" sz="2400" i="1" dirty="0">
                <a:solidFill>
                  <a:srgbClr val="000000"/>
                </a:solidFill>
              </a:rPr>
              <a:t>обязанность выплатить деньги из соответствующего бюджета </a:t>
            </a:r>
            <a:endParaRPr lang="ru-RU" sz="2400" i="1" dirty="0">
              <a:solidFill>
                <a:prstClr val="black"/>
              </a:solidFill>
            </a:endParaRPr>
          </a:p>
          <a:p>
            <a:pPr lvl="0"/>
            <a:r>
              <a:rPr lang="ru-RU" sz="2400" i="1" dirty="0" smtClean="0">
                <a:solidFill>
                  <a:prstClr val="black"/>
                </a:solidFill>
              </a:rPr>
              <a:t> </a:t>
            </a:r>
            <a:endParaRPr lang="ru-RU" sz="2400" i="1" dirty="0">
              <a:solidFill>
                <a:prstClr val="black"/>
              </a:solidFill>
            </a:endParaRPr>
          </a:p>
        </p:txBody>
      </p:sp>
    </p:spTree>
    <p:extLst>
      <p:ext uri="{BB962C8B-B14F-4D97-AF65-F5344CB8AC3E}">
        <p14:creationId xmlns:p14="http://schemas.microsoft.com/office/powerpoint/2010/main" val="11153054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p:txBody>
          <a:bodyPr/>
          <a:lstStyle/>
          <a:p>
            <a:fld id="{2E383454-522E-4943-91B6-023101BA01B5}" type="slidenum">
              <a:rPr lang="ru-RU" smtClean="0"/>
              <a:t>14</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b="1" i="1" dirty="0" smtClean="0">
                <a:solidFill>
                  <a:schemeClr val="tx2"/>
                </a:solidFill>
              </a:rPr>
              <a:t>Бюджетный процесс</a:t>
            </a:r>
            <a:r>
              <a:rPr lang="ru-RU" sz="2800" i="1" dirty="0" smtClean="0">
                <a:solidFill>
                  <a:schemeClr val="tx2"/>
                </a:solidFill>
              </a:rPr>
              <a:t>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89813"/>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p:txBody>
          <a:bodyPr/>
          <a:lstStyle/>
          <a:p>
            <a:pPr marL="38100">
              <a:lnSpc>
                <a:spcPts val="1240"/>
              </a:lnSpc>
            </a:pPr>
            <a:fld id="{81D60167-4931-47E6-BA6A-407CBD079E47}" type="slidenum">
              <a:rPr lang="ru-RU" smtClean="0"/>
              <a:t>16</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12113" y="30762"/>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a:latin typeface="Calibri"/>
              <a:cs typeface="Calibri"/>
            </a:endParaRPr>
          </a:p>
        </p:txBody>
      </p:sp>
      <p:sp>
        <p:nvSpPr>
          <p:cNvPr id="4" name="object 4"/>
          <p:cNvSpPr/>
          <p:nvPr/>
        </p:nvSpPr>
        <p:spPr>
          <a:xfrm>
            <a:off x="3366515" y="1592580"/>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462778" y="1554607"/>
            <a:ext cx="3340735" cy="84836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a:latin typeface="Calibri"/>
              <a:cs typeface="Calibri"/>
            </a:endParaRPr>
          </a:p>
          <a:p>
            <a:pPr marL="12700" marR="5080">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endParaRPr sz="1800">
              <a:latin typeface="Calibri"/>
              <a:cs typeface="Calibri"/>
            </a:endParaRPr>
          </a:p>
        </p:txBody>
      </p:sp>
      <p:sp>
        <p:nvSpPr>
          <p:cNvPr id="6" name="object 6"/>
          <p:cNvSpPr txBox="1"/>
          <p:nvPr/>
        </p:nvSpPr>
        <p:spPr>
          <a:xfrm>
            <a:off x="5470652" y="3703701"/>
            <a:ext cx="3346450" cy="2220595"/>
          </a:xfrm>
          <a:prstGeom prst="rect">
            <a:avLst/>
          </a:prstGeom>
        </p:spPr>
        <p:txBody>
          <a:bodyPr vert="horz" wrap="square" lIns="0" tIns="12700" rIns="0" bIns="0" rtlCol="0">
            <a:spAutoFit/>
          </a:bodyPr>
          <a:lstStyle/>
          <a:p>
            <a:pPr marL="12700" marR="93980" algn="just">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a:latin typeface="Calibri"/>
              <a:cs typeface="Calibri"/>
            </a:endParaRPr>
          </a:p>
          <a:p>
            <a:pPr marL="12700" algn="just">
              <a:lnSpc>
                <a:spcPct val="100000"/>
              </a:lnSpc>
            </a:pPr>
            <a:r>
              <a:rPr sz="1800" dirty="0">
                <a:latin typeface="Calibri"/>
                <a:cs typeface="Calibri"/>
              </a:rPr>
              <a:t>получает </a:t>
            </a:r>
            <a:r>
              <a:rPr sz="1800" spc="-5" dirty="0">
                <a:latin typeface="Calibri"/>
                <a:cs typeface="Calibri"/>
              </a:rPr>
              <a:t>муниципальные </a:t>
            </a:r>
            <a:r>
              <a:rPr sz="1800" dirty="0">
                <a:latin typeface="Calibri"/>
                <a:cs typeface="Calibri"/>
              </a:rPr>
              <a:t>услуги</a:t>
            </a:r>
            <a:r>
              <a:rPr sz="1800" spc="-55" dirty="0">
                <a:latin typeface="Calibri"/>
                <a:cs typeface="Calibri"/>
              </a:rPr>
              <a:t> </a:t>
            </a:r>
            <a:r>
              <a:rPr sz="1800" dirty="0">
                <a:latin typeface="Calibri"/>
                <a:cs typeface="Calibri"/>
              </a:rPr>
              <a:t>-</a:t>
            </a:r>
            <a:endParaRPr sz="1800">
              <a:latin typeface="Calibri"/>
              <a:cs typeface="Calibri"/>
            </a:endParaRPr>
          </a:p>
          <a:p>
            <a:pPr marL="12700" marR="426720" algn="just">
              <a:lnSpc>
                <a:spcPct val="100000"/>
              </a:lnSpc>
            </a:pPr>
            <a:r>
              <a:rPr sz="1800" spc="-5" dirty="0">
                <a:latin typeface="Calibri"/>
                <a:cs typeface="Calibri"/>
              </a:rPr>
              <a:t>расходную часть </a:t>
            </a:r>
            <a:r>
              <a:rPr sz="1800" dirty="0">
                <a:latin typeface="Calibri"/>
                <a:cs typeface="Calibri"/>
              </a:rPr>
              <a:t>бюджета на  </a:t>
            </a:r>
            <a:r>
              <a:rPr sz="1800" spc="-5" dirty="0">
                <a:latin typeface="Calibri"/>
                <a:cs typeface="Calibri"/>
              </a:rPr>
              <a:t>благоустройство территории,  культурно-досуговые</a:t>
            </a:r>
            <a:endParaRPr sz="1800">
              <a:latin typeface="Calibri"/>
              <a:cs typeface="Calibri"/>
            </a:endParaRPr>
          </a:p>
          <a:p>
            <a:pPr marL="12700" algn="just">
              <a:lnSpc>
                <a:spcPct val="100000"/>
              </a:lnSpc>
            </a:pPr>
            <a:r>
              <a:rPr sz="1800" spc="-5" dirty="0">
                <a:latin typeface="Calibri"/>
                <a:cs typeface="Calibri"/>
              </a:rPr>
              <a:t>мероприятия, кружки,</a:t>
            </a:r>
            <a:r>
              <a:rPr sz="1800" spc="25" dirty="0">
                <a:latin typeface="Calibri"/>
                <a:cs typeface="Calibri"/>
              </a:rPr>
              <a:t> </a:t>
            </a:r>
            <a:r>
              <a:rPr sz="1800" spc="-5" dirty="0">
                <a:latin typeface="Calibri"/>
                <a:cs typeface="Calibri"/>
              </a:rPr>
              <a:t>секции,</a:t>
            </a:r>
            <a:endParaRPr sz="1800">
              <a:latin typeface="Calibri"/>
              <a:cs typeface="Calibri"/>
            </a:endParaRPr>
          </a:p>
          <a:p>
            <a:pPr marL="12700" algn="just">
              <a:lnSpc>
                <a:spcPct val="100000"/>
              </a:lnSpc>
              <a:spcBef>
                <a:spcPts val="5"/>
              </a:spcBef>
            </a:pPr>
            <a:r>
              <a:rPr sz="1800" spc="-5" dirty="0">
                <a:latin typeface="Calibri"/>
                <a:cs typeface="Calibri"/>
              </a:rPr>
              <a:t>пособия,</a:t>
            </a:r>
            <a:r>
              <a:rPr sz="1800" spc="5" dirty="0">
                <a:latin typeface="Calibri"/>
                <a:cs typeface="Calibri"/>
              </a:rPr>
              <a:t> </a:t>
            </a:r>
            <a:r>
              <a:rPr sz="1800" spc="-5" dirty="0">
                <a:latin typeface="Calibri"/>
                <a:cs typeface="Calibri"/>
              </a:rPr>
              <a:t>опекаемых).</a:t>
            </a:r>
            <a:endParaRPr sz="180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p:txBody>
          <a:bodyPr/>
          <a:lstStyle/>
          <a:p>
            <a:fld id="{2E383454-522E-4943-91B6-023101BA01B5}" type="slidenum">
              <a:rPr lang="ru-RU" smtClean="0"/>
              <a:t>17</a:t>
            </a:fld>
            <a:endParaRPr lang="ru-RU"/>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p:txBody>
          <a:bodyPr/>
          <a:lstStyle/>
          <a:p>
            <a:fld id="{2E383454-522E-4943-91B6-023101BA01B5}" type="slidenum">
              <a:rPr lang="ru-RU" smtClean="0"/>
              <a:t>18</a:t>
            </a:fld>
            <a:endParaRPr lang="ru-RU"/>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p:txBody>
          <a:bodyPr/>
          <a:lstStyle/>
          <a:p>
            <a:pPr marL="38100">
              <a:lnSpc>
                <a:spcPts val="1240"/>
              </a:lnSpc>
            </a:pPr>
            <a:fld id="{81D60167-4931-47E6-BA6A-407CBD079E47}" type="slidenum">
              <a:rPr lang="ru-RU" smtClean="0"/>
              <a:t>20</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p:txBody>
          <a:bodyPr/>
          <a:lstStyle/>
          <a:p>
            <a:fld id="{2E383454-522E-4943-91B6-023101BA01B5}" type="slidenum">
              <a:rPr lang="ru-RU" smtClean="0"/>
              <a:t>21</a:t>
            </a:fld>
            <a:endParaRPr lang="ru-RU"/>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158</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954107"/>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Число субъектов малого и среднего предпринимательства (включая индивидуальных предпринимателей)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2169187284"/>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33,3</a:t>
            </a: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966931" cy="369332"/>
          </a:xfrm>
          <a:prstGeom prst="rect">
            <a:avLst/>
          </a:prstGeom>
        </p:spPr>
        <p:txBody>
          <a:bodyPr wrap="none">
            <a:spAutoFit/>
          </a:bodyPr>
          <a:lstStyle/>
          <a:p>
            <a:r>
              <a:rPr lang="ru-RU" dirty="0">
                <a:latin typeface="Open Sans"/>
                <a:ea typeface="Open Sans"/>
                <a:cs typeface="Open Sans"/>
              </a:rPr>
              <a:t>109,9%</a:t>
            </a: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2022 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364,4</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966931" cy="369332"/>
          </a:xfrm>
          <a:prstGeom prst="rect">
            <a:avLst/>
          </a:prstGeom>
        </p:spPr>
        <p:txBody>
          <a:bodyPr wrap="none">
            <a:spAutoFit/>
          </a:bodyPr>
          <a:lstStyle/>
          <a:p>
            <a:r>
              <a:rPr lang="ru-RU" dirty="0">
                <a:latin typeface="Open Sans"/>
                <a:ea typeface="Open Sans"/>
                <a:cs typeface="Open Sans"/>
              </a:rPr>
              <a:t>101,2%</a:t>
            </a: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2022 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883660" y="1617058"/>
            <a:ext cx="966931" cy="369332"/>
          </a:xfrm>
          <a:prstGeom prst="rect">
            <a:avLst/>
          </a:prstGeom>
        </p:spPr>
        <p:txBody>
          <a:bodyPr wrap="none">
            <a:spAutoFit/>
          </a:bodyPr>
          <a:lstStyle/>
          <a:p>
            <a:r>
              <a:rPr lang="ru-RU" dirty="0">
                <a:latin typeface="Open Sans"/>
                <a:ea typeface="Open Sans"/>
                <a:cs typeface="Open Sans"/>
              </a:rPr>
              <a:t>107,5%</a:t>
            </a:r>
          </a:p>
        </p:txBody>
      </p:sp>
      <p:sp>
        <p:nvSpPr>
          <p:cNvPr id="38" name="Прямоугольник 37"/>
          <p:cNvSpPr/>
          <p:nvPr/>
        </p:nvSpPr>
        <p:spPr>
          <a:xfrm>
            <a:off x="10842528" y="1965203"/>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2022  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838691"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0,9 %</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p:txBody>
          <a:bodyPr/>
          <a:lstStyle/>
          <a:p>
            <a:fld id="{2E383454-522E-4943-91B6-023101BA01B5}" type="slidenum">
              <a:rPr lang="ru-RU" smtClean="0"/>
              <a:t>22</a:t>
            </a:fld>
            <a:endParaRPr lang="ru-RU"/>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2"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p:txBody>
          <a:bodyPr/>
          <a:lstStyle/>
          <a:p>
            <a:pPr marL="38100">
              <a:lnSpc>
                <a:spcPts val="1240"/>
              </a:lnSpc>
            </a:pPr>
            <a:fld id="{81D60167-4931-47E6-BA6A-407CBD079E47}" type="slidenum">
              <a:rPr lang="ru-RU" smtClean="0"/>
              <a:t>23</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p:txBody>
          <a:bodyPr/>
          <a:lstStyle/>
          <a:p>
            <a:pPr marL="38100">
              <a:lnSpc>
                <a:spcPts val="1240"/>
              </a:lnSpc>
            </a:pPr>
            <a:fld id="{81D60167-4931-47E6-BA6A-407CBD079E47}" type="slidenum">
              <a:rPr lang="ru-RU" smtClean="0"/>
              <a:t>24</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8" name="Rectangle 2"/>
          <p:cNvSpPr>
            <a:spLocks noChangeArrowheads="1"/>
          </p:cNvSpPr>
          <p:nvPr/>
        </p:nvSpPr>
        <p:spPr bwMode="auto">
          <a:xfrm>
            <a:off x="4334150" y="1747010"/>
            <a:ext cx="6638925" cy="42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0" name="Rectangle 3"/>
          <p:cNvSpPr>
            <a:spLocks noChangeArrowheads="1"/>
          </p:cNvSpPr>
          <p:nvPr/>
        </p:nvSpPr>
        <p:spPr bwMode="auto">
          <a:xfrm>
            <a:off x="1899622" y="802218"/>
            <a:ext cx="818687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lang="ru-RU" altLang="ru-RU" dirty="0">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5907" y="1959567"/>
            <a:ext cx="5534302" cy="4610697"/>
          </a:xfrm>
          <a:prstGeom prst="rect">
            <a:avLst/>
          </a:prstGeom>
        </p:spPr>
      </p:pic>
      <p:sp>
        <p:nvSpPr>
          <p:cNvPr id="5" name="Номер слайда 4"/>
          <p:cNvSpPr>
            <a:spLocks noGrp="1"/>
          </p:cNvSpPr>
          <p:nvPr>
            <p:ph type="sldNum" sz="quarter" idx="7"/>
          </p:nvPr>
        </p:nvSpPr>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за 2023 год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27</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571834580"/>
              </p:ext>
            </p:extLst>
          </p:nvPr>
        </p:nvGraphicFramePr>
        <p:xfrm>
          <a:off x="452927" y="769959"/>
          <a:ext cx="10900873" cy="5040290"/>
        </p:xfrm>
        <a:graphic>
          <a:graphicData uri="http://schemas.openxmlformats.org/drawingml/2006/table">
            <a:tbl>
              <a:tblPr/>
              <a:tblGrid>
                <a:gridCol w="3174355"/>
                <a:gridCol w="1891106"/>
                <a:gridCol w="2377837"/>
                <a:gridCol w="2324100"/>
                <a:gridCol w="1133475"/>
              </a:tblGrid>
              <a:tr h="355153">
                <a:tc rowSpan="5">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5">
                  <a:txBody>
                    <a:bodyPr/>
                    <a:lstStyle/>
                    <a:p>
                      <a:pPr algn="ctr" fontAlgn="ctr"/>
                      <a:r>
                        <a:rPr lang="ru-RU" sz="1200" b="0" i="0" u="none" strike="noStrike">
                          <a:solidFill>
                            <a:srgbClr val="000000"/>
                          </a:solidFill>
                          <a:effectLst/>
                          <a:latin typeface="Times New Roman" panose="02020603050405020304" pitchFamily="18" charset="0"/>
                        </a:rPr>
                        <a:t>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ru-RU" sz="12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811777">
                <a:tc vMerge="1">
                  <a:txBody>
                    <a:bodyPr/>
                    <a:lstStyle/>
                    <a:p>
                      <a:endParaRPr lang="ru-RU"/>
                    </a:p>
                  </a:txBody>
                  <a:tcPr/>
                </a:tc>
                <a:tc vMerge="1">
                  <a:txBody>
                    <a:bodyPr/>
                    <a:lstStyle/>
                    <a:p>
                      <a:endParaRPr lang="ru-RU"/>
                    </a:p>
                  </a:txBody>
                  <a:tcPr/>
                </a:tc>
                <a:tc rowSpan="3">
                  <a:txBody>
                    <a:bodyPr/>
                    <a:lstStyle/>
                    <a:p>
                      <a:pPr algn="ctr" fontAlgn="ctr"/>
                      <a:r>
                        <a:rPr lang="ru-RU" sz="1200" b="1" i="1" u="none" strike="noStrike" dirty="0">
                          <a:solidFill>
                            <a:srgbClr val="000000"/>
                          </a:solidFill>
                          <a:effectLst>
                            <a:outerShdw blurRad="38100" dist="38100" dir="2700000" algn="tl">
                              <a:srgbClr val="000000">
                                <a:alpha val="43137"/>
                              </a:srgbClr>
                            </a:outerShdw>
                          </a:effectLst>
                          <a:latin typeface="Times New Roman" panose="02020603050405020304" pitchFamily="18" charset="0"/>
                        </a:rPr>
                        <a:t>Отчетный финансовый 2023 год план</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ru-RU" sz="1200" b="1" i="1" u="none" strike="noStrike" dirty="0">
                          <a:solidFill>
                            <a:srgbClr val="000000"/>
                          </a:solidFill>
                          <a:effectLst>
                            <a:outerShdw blurRad="38100" dist="38100" dir="2700000" algn="tl">
                              <a:srgbClr val="000000">
                                <a:alpha val="43137"/>
                              </a:srgbClr>
                            </a:outerShdw>
                          </a:effectLst>
                          <a:latin typeface="Times New Roman" panose="02020603050405020304" pitchFamily="18" charset="0"/>
                        </a:rPr>
                        <a:t>Отчетный финансовый 2023 год исполнение</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2022 в % к исполнению бюджета за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33824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37206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317376">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Бюджет (Решение № 45 от 22.12.2023г. с изменениями)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r h="258138">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 (гр.3/гр2*100)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8241">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292390,9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471 680,60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471 033,20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161,10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55153">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355153">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39651,8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50 476,50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dirty="0">
                          <a:solidFill>
                            <a:srgbClr val="000000"/>
                          </a:solidFill>
                          <a:effectLst/>
                          <a:latin typeface="Times New Roman" panose="02020603050405020304" pitchFamily="18" charset="0"/>
                        </a:rPr>
                        <a:t>54 784,90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138,16</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5153">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252739,1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421204,1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416248,3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164,69</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7504">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288055,8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479565,1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441014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166,48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287504">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4335,1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-7 884,50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-30 019,20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08833">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4335,1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7 844,50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-30 019,20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4206116086"/>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545191508"/>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fld id="{2E383454-522E-4943-91B6-023101BA01B5}" type="slidenum">
              <a:rPr lang="ru-RU" smtClean="0"/>
              <a:t>28</a:t>
            </a:fld>
            <a:endParaRPr lang="ru-RU"/>
          </a:p>
        </p:txBody>
      </p:sp>
      <p:graphicFrame>
        <p:nvGraphicFramePr>
          <p:cNvPr id="2" name="Таблица 1"/>
          <p:cNvGraphicFramePr>
            <a:graphicFrameLocks noGrp="1"/>
          </p:cNvGraphicFramePr>
          <p:nvPr>
            <p:extLst>
              <p:ext uri="{D42A27DB-BD31-4B8C-83A1-F6EECF244321}">
                <p14:modId xmlns:p14="http://schemas.microsoft.com/office/powerpoint/2010/main" val="3759138399"/>
              </p:ext>
            </p:extLst>
          </p:nvPr>
        </p:nvGraphicFramePr>
        <p:xfrm>
          <a:off x="149013" y="356544"/>
          <a:ext cx="10387951" cy="3783330"/>
        </p:xfrm>
        <a:graphic>
          <a:graphicData uri="http://schemas.openxmlformats.org/drawingml/2006/table">
            <a:tbl>
              <a:tblPr/>
              <a:tblGrid>
                <a:gridCol w="5345933"/>
                <a:gridCol w="1239140"/>
                <a:gridCol w="1235070"/>
                <a:gridCol w="1283904"/>
                <a:gridCol w="1283904"/>
              </a:tblGrid>
              <a:tr h="0">
                <a:tc rowSpan="2">
                  <a:txBody>
                    <a:bodyPr/>
                    <a:lstStyle/>
                    <a:p>
                      <a:pPr algn="ctr" fontAlgn="ctr"/>
                      <a:r>
                        <a:rPr lang="ru-RU" sz="1400" b="1" i="0" u="none" strike="noStrike" dirty="0">
                          <a:solidFill>
                            <a:srgbClr val="000000"/>
                          </a:solidFill>
                          <a:effectLst/>
                          <a:latin typeface="Times New Roman" panose="02020603050405020304" pitchFamily="18" charset="0"/>
                        </a:rPr>
                        <a:t>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Times New Roman" panose="02020603050405020304" pitchFamily="18"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2023                    План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smtClean="0">
                          <a:solidFill>
                            <a:srgbClr val="000000"/>
                          </a:solidFill>
                          <a:effectLst/>
                          <a:latin typeface="Times New Roman" panose="02020603050405020304" pitchFamily="18" charset="0"/>
                        </a:rPr>
                        <a:t>2023       </a:t>
                      </a:r>
                      <a:r>
                        <a:rPr lang="ru-RU" sz="1100" b="1" i="0" u="none" strike="noStrike" dirty="0">
                          <a:solidFill>
                            <a:srgbClr val="000000"/>
                          </a:solidFill>
                          <a:effectLst/>
                          <a:latin typeface="Times New Roman" panose="02020603050405020304" pitchFamily="18" charset="0"/>
                        </a:rPr>
                        <a:t>Исполнение</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31 892,70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48 817,10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50 476,50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54 784,90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ctr"/>
                      <a:r>
                        <a:rPr lang="ru-RU" sz="1200" b="1" i="0" u="none" strike="noStrike">
                          <a:solidFill>
                            <a:srgbClr val="000000"/>
                          </a:solidFill>
                          <a:effectLst/>
                          <a:latin typeface="Times New Roman" panose="02020603050405020304" pitchFamily="18" charset="0"/>
                        </a:rPr>
                        <a:t>      НАЛОГОВЫЕ 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200" b="1" i="1" u="none" strike="noStrike">
                          <a:solidFill>
                            <a:srgbClr val="000000"/>
                          </a:solidFill>
                          <a:effectLst/>
                          <a:latin typeface="Times New Roman" panose="02020603050405020304" pitchFamily="18" charset="0"/>
                        </a:rPr>
                        <a:t>24 237,60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39 651,70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45 827,80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48 691,50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00025">
                <a:tc>
                  <a:txBody>
                    <a:bodyPr/>
                    <a:lstStyle/>
                    <a:p>
                      <a:pPr algn="l" fontAlgn="ctr"/>
                      <a:r>
                        <a:rPr lang="ru-RU" sz="1100" b="1" i="1" u="none" strike="noStrike">
                          <a:solidFill>
                            <a:srgbClr val="000000"/>
                          </a:solidFill>
                          <a:effectLst/>
                          <a:latin typeface="Times New Roman" panose="02020603050405020304" pitchFamily="18" charset="0"/>
                        </a:rPr>
                        <a:t>Налог на прибыль, доходы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18 245,30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21 830,30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20 688,80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22 061,80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a:txBody>
                    <a:bodyPr/>
                    <a:lstStyle/>
                    <a:p>
                      <a:pPr algn="l" rtl="0" fontAlgn="ctr"/>
                      <a:r>
                        <a:rPr lang="ru-RU" sz="1100" b="1" i="1" u="none" strike="noStrike">
                          <a:solidFill>
                            <a:srgbClr val="000000"/>
                          </a:solidFill>
                          <a:effectLst/>
                          <a:latin typeface="Times New Roman" panose="02020603050405020304" pitchFamily="18" charset="0"/>
                        </a:rPr>
                        <a:t>Налоги на товары (услуги) реализуемые на территории РФ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15 995,30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16 935,90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rtl="0" fontAlgn="ctr"/>
                      <a:r>
                        <a:rPr lang="ru-RU" sz="1100" b="1" i="1" u="none" strike="noStrike">
                          <a:solidFill>
                            <a:srgbClr val="000000"/>
                          </a:solidFill>
                          <a:effectLst/>
                          <a:latin typeface="Times New Roman" panose="02020603050405020304" pitchFamily="18" charset="0"/>
                        </a:rPr>
                        <a:t>Налоги на совокупный доход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2 289,20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3 162,10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3 081,10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2 112,90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3375">
                <a:tc>
                  <a:txBody>
                    <a:bodyPr/>
                    <a:lstStyle/>
                    <a:p>
                      <a:pPr algn="l" rtl="0" fontAlgn="ctr"/>
                      <a:r>
                        <a:rPr lang="ru-RU" sz="1100" b="1" i="1" u="none" strike="noStrike" dirty="0">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3 143,40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4 895,00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5 404,80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6 776,80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rtl="0" fontAlgn="ctr"/>
                      <a:r>
                        <a:rPr lang="ru-RU" sz="1100" b="1" i="1" u="none" strike="noStrike">
                          <a:solidFill>
                            <a:srgbClr val="000000"/>
                          </a:solidFill>
                          <a:effectLst/>
                          <a:latin typeface="Times New Roman" panose="02020603050405020304" pitchFamily="18" charset="0"/>
                        </a:rPr>
                        <a:t>Государственная пошлина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559,70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598,90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657,80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804,10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rtl="0" fontAlgn="ctr"/>
                      <a:r>
                        <a:rPr lang="ru-RU" sz="1200" b="1" i="1" u="none" strike="noStrike">
                          <a:solidFill>
                            <a:srgbClr val="000000"/>
                          </a:solidFill>
                          <a:effectLst/>
                          <a:latin typeface="Times New Roman" panose="02020603050405020304" pitchFamily="18" charset="0"/>
                        </a:rPr>
                        <a:t>НЕНАЛОГОВЫЕ 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7 655,10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9 165,40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4 648,70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dirty="0">
                          <a:solidFill>
                            <a:srgbClr val="000000"/>
                          </a:solidFill>
                          <a:effectLst/>
                          <a:latin typeface="Times New Roman" panose="02020603050405020304" pitchFamily="18" charset="0"/>
                        </a:rPr>
                        <a:t>6 093,40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400050">
                <a:tc>
                  <a:txBody>
                    <a:bodyPr/>
                    <a:lstStyle/>
                    <a:p>
                      <a:pPr algn="l" rtl="0" fontAlgn="ctr"/>
                      <a:r>
                        <a:rPr lang="ru-RU" sz="11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3 447,80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3 292,20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2 858,40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3 479,10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125">
                <a:tc>
                  <a:txBody>
                    <a:bodyPr/>
                    <a:lstStyle/>
                    <a:p>
                      <a:pPr algn="l" rtl="0" fontAlgn="ctr"/>
                      <a:r>
                        <a:rPr lang="ru-RU" sz="11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10,70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15,60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750">
                <a:tc>
                  <a:txBody>
                    <a:bodyPr/>
                    <a:lstStyle/>
                    <a:p>
                      <a:pPr algn="l" rtl="0" fontAlgn="ctr"/>
                      <a:r>
                        <a:rPr lang="ru-RU" sz="1100" b="1" i="1" u="none" strike="noStrike">
                          <a:solidFill>
                            <a:srgbClr val="000000"/>
                          </a:solidFill>
                          <a:effectLst/>
                          <a:latin typeface="Times New Roman" panose="02020603050405020304" pitchFamily="18" charset="0"/>
                        </a:rPr>
                        <a:t>Доходы от оказания платных услуг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100" b="0" i="0" u="none" strike="noStrike">
                          <a:solidFill>
                            <a:srgbClr val="000000"/>
                          </a:solidFill>
                          <a:effectLst/>
                          <a:latin typeface="Times New Roman" panose="02020603050405020304" pitchFamily="18" charset="0"/>
                        </a:rPr>
                        <a:t>400,70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3 014,80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331,10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l" fontAlgn="ctr"/>
                      <a:r>
                        <a:rPr lang="ru-RU" sz="11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2 783,30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2 411,60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1 428,50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2 132,10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175">
                <a:tc>
                  <a:txBody>
                    <a:bodyPr/>
                    <a:lstStyle/>
                    <a:p>
                      <a:pPr algn="l" fontAlgn="ctr"/>
                      <a:r>
                        <a:rPr lang="ru-RU" sz="1100" b="1" i="1" u="none" strike="noStrike">
                          <a:solidFill>
                            <a:srgbClr val="000000"/>
                          </a:solidFill>
                          <a:effectLst/>
                          <a:latin typeface="Times New Roman" panose="02020603050405020304" pitchFamily="18" charset="0"/>
                        </a:rPr>
                        <a:t>Штрафы, санкции, возмещение ущерба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972,60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387,70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113,20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135,50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175">
                <a:tc>
                  <a:txBody>
                    <a:bodyPr/>
                    <a:lstStyle/>
                    <a:p>
                      <a:pPr algn="l" fontAlgn="ctr"/>
                      <a:r>
                        <a:rPr lang="ru-RU" sz="1100" b="1" i="1" u="none" strike="noStrike">
                          <a:solidFill>
                            <a:srgbClr val="000000"/>
                          </a:solidFill>
                          <a:effectLst/>
                          <a:latin typeface="Times New Roman" panose="02020603050405020304" pitchFamily="18" charset="0"/>
                        </a:rPr>
                        <a:t> Прочие неналоговые доходы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panose="02020603050405020304" pitchFamily="18" charset="0"/>
                        </a:rPr>
                        <a:t>40,00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42,00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2804427651"/>
              </p:ext>
            </p:extLst>
          </p:nvPr>
        </p:nvGraphicFramePr>
        <p:xfrm>
          <a:off x="-66675" y="352426"/>
          <a:ext cx="11971164"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E383454-522E-4943-91B6-023101BA01B5}" type="slidenum">
              <a:rPr lang="ru-RU" smtClean="0"/>
              <a:t>29</a:t>
            </a:fld>
            <a:endParaRPr lang="ru-RU"/>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duotone>
              <a:schemeClr val="accent2">
                <a:shade val="45000"/>
                <a:satMod val="135000"/>
              </a:schemeClr>
              <a:prstClr val="white"/>
            </a:duotone>
          </a:blip>
          <a:srcRect l="17478" r="18948"/>
          <a:stretch/>
        </p:blipFill>
        <p:spPr>
          <a:xfrm>
            <a:off x="6737230" y="1402828"/>
            <a:ext cx="1742536" cy="4493141"/>
          </a:xfrm>
          <a:prstGeom prst="rect">
            <a:avLst/>
          </a:prstGeom>
        </p:spPr>
      </p:pic>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solidFill>
                <a:prstClr val="black"/>
              </a:solidFill>
            </a:endParaRPr>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solidFill>
                <a:prstClr val="black"/>
              </a:solidFill>
            </a:endParaRPr>
          </a:p>
          <a:p>
            <a:r>
              <a:rPr lang="ru-RU" sz="1800" b="1" dirty="0" smtClean="0">
                <a:solidFill>
                  <a:prstClr val="black"/>
                </a:solidFill>
              </a:rPr>
              <a:t>ДОРОЖНЫЙ ФОНД</a:t>
            </a:r>
            <a:endParaRPr lang="ru-RU" sz="1800" b="1" dirty="0">
              <a:solidFill>
                <a:prstClr val="black"/>
              </a:solidFill>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solidFill>
                  <a:prstClr val="black">
                    <a:tint val="75000"/>
                  </a:prstClr>
                </a:solidFill>
              </a:rPr>
              <a:pPr/>
              <a:t>30</a:t>
            </a:fld>
            <a:endParaRPr lang="ru-RU" dirty="0">
              <a:solidFill>
                <a:prstClr val="black">
                  <a:tint val="75000"/>
                </a:prstClr>
              </a:solidFill>
            </a:endParaRPr>
          </a:p>
        </p:txBody>
      </p:sp>
      <p:sp>
        <p:nvSpPr>
          <p:cNvPr id="10" name="Прямоугольник 9"/>
          <p:cNvSpPr/>
          <p:nvPr/>
        </p:nvSpPr>
        <p:spPr>
          <a:xfrm>
            <a:off x="295274" y="416090"/>
            <a:ext cx="11515725" cy="830997"/>
          </a:xfrm>
          <a:prstGeom prst="rect">
            <a:avLst/>
          </a:prstGeom>
        </p:spPr>
        <p:txBody>
          <a:bodyPr wrap="square">
            <a:spAutoFit/>
          </a:bodyPr>
          <a:lstStyle/>
          <a:p>
            <a:pPr algn="ctr"/>
            <a:r>
              <a:rPr lang="ru-RU" sz="1200" b="1" i="1" dirty="0">
                <a:solidFill>
                  <a:prstClr val="black"/>
                </a:solidFill>
                <a:latin typeface="Times New Roman" panose="02020603050405020304" pitchFamily="18" charset="0"/>
                <a:cs typeface="Times New Roman" panose="02020603050405020304" pitchFamily="18" charset="0"/>
              </a:rPr>
              <a:t>Порядок формирования и использования </a:t>
            </a:r>
            <a:endParaRPr lang="ru-RU" sz="1200" i="1" dirty="0">
              <a:solidFill>
                <a:prstClr val="black"/>
              </a:solidFill>
              <a:latin typeface="Times New Roman" panose="02020603050405020304" pitchFamily="18" charset="0"/>
              <a:cs typeface="Times New Roman" panose="02020603050405020304" pitchFamily="18" charset="0"/>
            </a:endParaRPr>
          </a:p>
          <a:p>
            <a:pPr algn="ctr"/>
            <a:r>
              <a:rPr lang="ru-RU" sz="1200" b="1" i="1" dirty="0">
                <a:solidFill>
                  <a:prstClr val="black"/>
                </a:solidFill>
                <a:latin typeface="Times New Roman" panose="02020603050405020304" pitchFamily="18" charset="0"/>
                <a:cs typeface="Times New Roman" panose="02020603050405020304" pitchFamily="18" charset="0"/>
              </a:rPr>
              <a:t>бюджетных ассигнований</a:t>
            </a:r>
            <a:r>
              <a:rPr lang="ru-RU" sz="1200" i="1" dirty="0">
                <a:solidFill>
                  <a:prstClr val="black"/>
                </a:solidFill>
                <a:latin typeface="Times New Roman" panose="02020603050405020304" pitchFamily="18" charset="0"/>
                <a:cs typeface="Times New Roman" panose="02020603050405020304" pitchFamily="18" charset="0"/>
              </a:rPr>
              <a:t> </a:t>
            </a:r>
            <a:r>
              <a:rPr lang="ru-RU" sz="1200" b="1" i="1" dirty="0">
                <a:solidFill>
                  <a:prstClr val="black"/>
                </a:solidFill>
                <a:latin typeface="Times New Roman" panose="02020603050405020304" pitchFamily="18" charset="0"/>
                <a:cs typeface="Times New Roman" panose="02020603050405020304" pitchFamily="18" charset="0"/>
              </a:rPr>
              <a:t>муниципального</a:t>
            </a:r>
            <a:r>
              <a:rPr lang="ru-RU" sz="1200" i="1" dirty="0">
                <a:solidFill>
                  <a:prstClr val="black"/>
                </a:solidFill>
                <a:latin typeface="Times New Roman" panose="02020603050405020304" pitchFamily="18" charset="0"/>
                <a:cs typeface="Times New Roman" panose="02020603050405020304" pitchFamily="18" charset="0"/>
              </a:rPr>
              <a:t> </a:t>
            </a:r>
            <a:r>
              <a:rPr lang="ru-RU" sz="1200" b="1" i="1" dirty="0">
                <a:solidFill>
                  <a:prstClr val="black"/>
                </a:solidFill>
                <a:latin typeface="Times New Roman" panose="02020603050405020304" pitchFamily="18" charset="0"/>
                <a:cs typeface="Times New Roman" panose="02020603050405020304" pitchFamily="18" charset="0"/>
              </a:rPr>
              <a:t>дорожного фонда муниципального образования « Угранский  район» Смоленской </a:t>
            </a:r>
            <a:r>
              <a:rPr lang="ru-RU" sz="1200" b="1" i="1" dirty="0" smtClean="0">
                <a:solidFill>
                  <a:prstClr val="black"/>
                </a:solidFill>
                <a:latin typeface="Times New Roman" panose="02020603050405020304" pitchFamily="18" charset="0"/>
                <a:cs typeface="Times New Roman" panose="02020603050405020304" pitchFamily="18" charset="0"/>
              </a:rPr>
              <a:t>области</a:t>
            </a:r>
          </a:p>
          <a:p>
            <a:r>
              <a:rPr lang="ru-RU" sz="12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Дорожный </a:t>
            </a:r>
            <a:r>
              <a:rPr lang="ru-RU" sz="1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фонд -часть средств бюджета, подлежащая использованию в целях финансового обеспечения дорожной деятельности в </a:t>
            </a:r>
            <a:r>
              <a:rPr lang="ru-RU" sz="12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отношении </a:t>
            </a:r>
            <a:r>
              <a:rPr lang="ru-RU" sz="1200" b="1" i="1" dirty="0">
                <a:solidFill>
                  <a:prstClr val="black"/>
                </a:solidFill>
                <a:latin typeface="Times New Roman" panose="02020603050405020304" pitchFamily="18" charset="0"/>
                <a:cs typeface="Times New Roman" panose="02020603050405020304" pitchFamily="18" charset="0"/>
              </a:rPr>
              <a:t>дорог общего пользования местного значения муниципального образования </a:t>
            </a:r>
            <a:r>
              <a:rPr lang="ru-RU" sz="1200" b="1" i="1" dirty="0" smtClean="0">
                <a:solidFill>
                  <a:prstClr val="black"/>
                </a:solidFill>
                <a:latin typeface="Times New Roman" panose="02020603050405020304" pitchFamily="18" charset="0"/>
                <a:cs typeface="Times New Roman" panose="02020603050405020304" pitchFamily="18" charset="0"/>
              </a:rPr>
              <a:t>«Угранский </a:t>
            </a:r>
            <a:r>
              <a:rPr lang="ru-RU" sz="1200" b="1" i="1" dirty="0">
                <a:solidFill>
                  <a:prstClr val="black"/>
                </a:solidFill>
                <a:latin typeface="Times New Roman" panose="02020603050405020304" pitchFamily="18" charset="0"/>
                <a:cs typeface="Times New Roman" panose="02020603050405020304" pitchFamily="18" charset="0"/>
              </a:rPr>
              <a:t>район» Смоленской области.</a:t>
            </a:r>
            <a:r>
              <a:rPr lang="ru-RU" sz="1200" b="1"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endParaRPr lang="ru-RU" sz="2400" b="1" i="1" dirty="0">
              <a:solidFill>
                <a:prstClr val="black"/>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39005" y="6051710"/>
            <a:ext cx="11172825" cy="787652"/>
          </a:xfrm>
          <a:prstGeom prst="rect">
            <a:avLst/>
          </a:prstGeom>
        </p:spPr>
        <p:txBody>
          <a:bodyPr wrap="square">
            <a:spAutoFit/>
          </a:bodyPr>
          <a:lstStyle/>
          <a:p>
            <a:pPr algn="ctr">
              <a:lnSpc>
                <a:spcPct val="107000"/>
              </a:lnSpc>
              <a:spcAft>
                <a:spcPts val="800"/>
              </a:spcAft>
            </a:pPr>
            <a:r>
              <a:rPr lang="ru-RU" b="1" i="1" dirty="0">
                <a:solidFill>
                  <a:srgbClr val="ED7D3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Бюджетные ассигнования дорожного фонда не могут быть использованы на цели, </a:t>
            </a:r>
            <a:endParaRPr lang="ru-RU" b="1" i="1" dirty="0" smtClean="0">
              <a:solidFill>
                <a:srgbClr val="ED7D3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ctr">
              <a:lnSpc>
                <a:spcPct val="107000"/>
              </a:lnSpc>
              <a:spcAft>
                <a:spcPts val="800"/>
              </a:spcAft>
            </a:pPr>
            <a:r>
              <a:rPr lang="ru-RU" b="1" i="1" dirty="0" smtClean="0">
                <a:solidFill>
                  <a:srgbClr val="ED7D3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не </a:t>
            </a:r>
            <a:r>
              <a:rPr lang="ru-RU" b="1" i="1" dirty="0">
                <a:solidFill>
                  <a:srgbClr val="ED7D3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соответствующие их назначению</a:t>
            </a:r>
            <a:endParaRPr lang="ru-RU" sz="1400" b="1" i="1" dirty="0">
              <a:solidFill>
                <a:srgbClr val="ED7D3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553330" y="6051710"/>
            <a:ext cx="804915" cy="787652"/>
          </a:xfrm>
          <a:prstGeom prst="rect">
            <a:avLst/>
          </a:prstGeom>
        </p:spPr>
      </p:pic>
      <p:graphicFrame>
        <p:nvGraphicFramePr>
          <p:cNvPr id="3" name="Таблица 2"/>
          <p:cNvGraphicFramePr>
            <a:graphicFrameLocks noGrp="1"/>
          </p:cNvGraphicFramePr>
          <p:nvPr>
            <p:extLst/>
          </p:nvPr>
        </p:nvGraphicFramePr>
        <p:xfrm>
          <a:off x="2216989" y="-11474403"/>
          <a:ext cx="4173571" cy="8527322"/>
        </p:xfrm>
        <a:graphic>
          <a:graphicData uri="http://schemas.openxmlformats.org/drawingml/2006/table">
            <a:tbl>
              <a:tblPr/>
              <a:tblGrid>
                <a:gridCol w="3776378"/>
                <a:gridCol w="41690"/>
                <a:gridCol w="41690"/>
                <a:gridCol w="125325"/>
                <a:gridCol w="47122"/>
                <a:gridCol w="47122"/>
                <a:gridCol w="47122"/>
                <a:gridCol w="47122"/>
              </a:tblGrid>
              <a:tr h="81333">
                <a:tc>
                  <a:txBody>
                    <a:bodyPr/>
                    <a:lstStyle/>
                    <a:p>
                      <a:pPr algn="ctr">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a:txBody>
                    <a:bodyPr/>
                    <a:lstStyle/>
                    <a:p>
                      <a:pPr algn="l">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gridSpan="3">
                  <a:txBody>
                    <a:bodyPr/>
                    <a:lstStyle/>
                    <a:p>
                      <a:pPr algn="l">
                        <a:lnSpc>
                          <a:spcPct val="107000"/>
                        </a:lnSpc>
                        <a:spcAft>
                          <a:spcPts val="0"/>
                        </a:spcAft>
                      </a:pPr>
                      <a:r>
                        <a:rPr lang="ru-RU" sz="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ИСПОЛЬЗОВАНИЕ ДОРОЖНОГО ФОНДА</a:t>
                      </a:r>
                      <a:endPar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145" marR="8145" marT="0" marB="0">
                    <a:lnL>
                      <a:noFill/>
                    </a:lnL>
                    <a:lnR>
                      <a:noFill/>
                    </a:lnR>
                    <a:lnT>
                      <a:noFill/>
                    </a:lnT>
                    <a:lnB>
                      <a:noFill/>
                    </a:lnB>
                  </a:tcPr>
                </a:tc>
                <a:tc hMerge="1">
                  <a:txBody>
                    <a:bodyPr/>
                    <a:lstStyle/>
                    <a:p>
                      <a:endParaRPr lang="ru-RU"/>
                    </a:p>
                  </a:txBody>
                  <a:tcPr/>
                </a:tc>
                <a:tc hMerge="1">
                  <a:txBody>
                    <a:bodyPr/>
                    <a:lstStyle/>
                    <a:p>
                      <a:endParaRPr lang="ru-RU"/>
                    </a:p>
                  </a:txBody>
                  <a:tcPr/>
                </a:tc>
                <a:tc>
                  <a:txBody>
                    <a:bodyPr/>
                    <a:lstStyle/>
                    <a:p>
                      <a:endParaRPr lang="ru-RU" sz="200"/>
                    </a:p>
                  </a:txBody>
                  <a:tcPr marL="10861" marR="10861" marT="5430" marB="5430">
                    <a:lnL>
                      <a:noFill/>
                    </a:lnL>
                  </a:tcPr>
                </a:tc>
                <a:tc>
                  <a:txBody>
                    <a:bodyPr/>
                    <a:lstStyle/>
                    <a:p>
                      <a:endParaRPr lang="ru-RU" sz="200"/>
                    </a:p>
                  </a:txBody>
                  <a:tcPr marL="10861" marR="10861" marT="5430" marB="5430"/>
                </a:tc>
                <a:tc>
                  <a:txBody>
                    <a:bodyPr/>
                    <a:lstStyle/>
                    <a:p>
                      <a:endParaRPr lang="ru-RU" sz="200"/>
                    </a:p>
                  </a:txBody>
                  <a:tcPr marL="10861" marR="10861" marT="5430" marB="5430"/>
                </a:tc>
              </a:tr>
              <a:tr h="3835811">
                <a:tc>
                  <a:txBody>
                    <a:bodyPr/>
                    <a:lstStyle/>
                    <a:p>
                      <a:pPr indent="29146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(инжекторных) двигателей, производимые на территории Российской Федерации, подлежащих зачислению в бюджет  муниципального образования;</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прогнозировавшимся объемом доходов бюджета муниципального образования, учитываемых при формировании муниципального дорожного фонда;</a:t>
                      </a: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lvl="0" indent="-342900" algn="just">
                        <a:lnSpc>
                          <a:spcPct val="107000"/>
                        </a:lnSpc>
                        <a:spcAft>
                          <a:spcPts val="0"/>
                        </a:spcAft>
                        <a:buFont typeface="Wingdings" panose="05000000000000000000" pitchFamily="2" charset="2"/>
                        <a:buChar char=""/>
                      </a:pPr>
                      <a:r>
                        <a:rPr lang="ru-RU" sz="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прогнозировавшимся объемом доходов бюджета  муниципального образования, учитываемых при формировании муниципального дорожного фонда.</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145" marR="8145" marT="0" marB="0">
                    <a:lnL>
                      <a:noFill/>
                    </a:lnL>
                    <a:lnR>
                      <a:noFill/>
                    </a:lnR>
                    <a:lnT>
                      <a:noFill/>
                    </a:lnT>
                    <a:lnB>
                      <a:noFill/>
                    </a:lnB>
                  </a:tcPr>
                </a:tc>
                <a:tc gridSpan="2">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hMerge="1">
                  <a:txBody>
                    <a:bodyPr/>
                    <a:lstStyle/>
                    <a:p>
                      <a:endParaRPr lang="ru-RU"/>
                    </a:p>
                  </a:txBody>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дорожно–строительной техники, необходимой для осуществления дорожной деятельности;</a:t>
                      </a:r>
                    </a:p>
                    <a:p>
                      <a:pPr marL="342900" lvl="0" indent="-342900" algn="just">
                        <a:lnSpc>
                          <a:spcPct val="107000"/>
                        </a:lnSpc>
                        <a:spcAft>
                          <a:spcPts val="0"/>
                        </a:spcAft>
                        <a:buFont typeface="Wingdings" panose="05000000000000000000" pitchFamily="2" charset="2"/>
                        <a:buChar char=""/>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indent="450215" algn="just">
                        <a:lnSpc>
                          <a:spcPct val="107000"/>
                        </a:lnSpc>
                        <a:spcAft>
                          <a:spcPts val="0"/>
                        </a:spcAft>
                      </a:pPr>
                      <a:r>
                        <a:rPr lang="ru-RU" sz="100">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lang="ru-RU" sz="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lnT>
                      <a:noFill/>
                    </a:lnT>
                  </a:tcPr>
                </a:tc>
                <a:tc>
                  <a:txBody>
                    <a:bodyPr/>
                    <a:lstStyle/>
                    <a:p>
                      <a:endParaRPr lang="ru-RU" sz="200"/>
                    </a:p>
                  </a:txBody>
                  <a:tcPr marL="10861" marR="10861" marT="5430" marB="5430"/>
                </a:tc>
                <a:tc>
                  <a:txBody>
                    <a:bodyPr/>
                    <a:lstStyle/>
                    <a:p>
                      <a:endParaRPr lang="ru-RU" sz="200"/>
                    </a:p>
                  </a:txBody>
                  <a:tcPr marL="10861" marR="10861" marT="5430" marB="5430"/>
                </a:tc>
                <a:tc>
                  <a:txBody>
                    <a:bodyPr/>
                    <a:lstStyle/>
                    <a:p>
                      <a:endParaRPr lang="ru-RU" sz="200"/>
                    </a:p>
                  </a:txBody>
                  <a:tcPr marL="10861" marR="10861" marT="5430" marB="5430"/>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43442">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endParaRPr lang="ru-RU" sz="200"/>
                    </a:p>
                  </a:txBody>
                  <a:tcPr marL="10861" marR="10861" marT="5430" marB="5430">
                    <a:lnL>
                      <a:noFill/>
                    </a:lnL>
                  </a:tcPr>
                </a:tc>
              </a:tr>
              <a:tr h="216984">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8145" marR="8145" marT="0" marB="0">
                    <a:lnL>
                      <a:noFill/>
                    </a:lnL>
                    <a:lnR>
                      <a:noFill/>
                    </a:lnR>
                    <a:lnT>
                      <a:noFill/>
                    </a:lnT>
                    <a:lnB>
                      <a:noFill/>
                    </a:lnB>
                  </a:tcPr>
                </a:tc>
                <a:tc>
                  <a:txBody>
                    <a:bodyPr/>
                    <a:lstStyle/>
                    <a:p>
                      <a:pPr algn="l">
                        <a:lnSpc>
                          <a:spcPct val="107000"/>
                        </a:lnSpc>
                        <a:spcAft>
                          <a:spcPts val="0"/>
                        </a:spcAft>
                      </a:pPr>
                      <a:r>
                        <a:rPr lang="ru-RU" sz="1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0" marR="0" marT="0" marB="0" anchor="ctr">
                    <a:lnL>
                      <a:noFill/>
                    </a:lnL>
                    <a:lnR>
                      <a:noFill/>
                    </a:lnR>
                    <a:lnB>
                      <a:noFill/>
                    </a:lnB>
                  </a:tcPr>
                </a:tc>
              </a:tr>
            </a:tbl>
          </a:graphicData>
        </a:graphic>
      </p:graphicFrame>
      <p:graphicFrame>
        <p:nvGraphicFramePr>
          <p:cNvPr id="7" name="Таблица 6"/>
          <p:cNvGraphicFramePr>
            <a:graphicFrameLocks noGrp="1"/>
          </p:cNvGraphicFramePr>
          <p:nvPr>
            <p:extLst/>
          </p:nvPr>
        </p:nvGraphicFramePr>
        <p:xfrm>
          <a:off x="405218" y="1247087"/>
          <a:ext cx="6858224" cy="4691444"/>
        </p:xfrm>
        <a:graphic>
          <a:graphicData uri="http://schemas.openxmlformats.org/drawingml/2006/table">
            <a:tbl>
              <a:tblPr/>
              <a:tblGrid>
                <a:gridCol w="6858224"/>
              </a:tblGrid>
              <a:tr h="111150">
                <a:tc>
                  <a:txBody>
                    <a:bodyPr/>
                    <a:lstStyle/>
                    <a:p>
                      <a:pPr algn="ctr">
                        <a:lnSpc>
                          <a:spcPct val="107000"/>
                        </a:lnSpc>
                        <a:spcAft>
                          <a:spcPts val="0"/>
                        </a:spcAft>
                      </a:pPr>
                      <a:r>
                        <a:rPr lang="ru-RU"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26" marR="44526" marT="0" marB="0">
                    <a:lnL>
                      <a:noFill/>
                    </a:lnL>
                    <a:lnR>
                      <a:noFill/>
                    </a:lnR>
                    <a:lnT>
                      <a:noFill/>
                    </a:lnT>
                    <a:lnB>
                      <a:noFill/>
                    </a:lnB>
                  </a:tcPr>
                </a:tc>
              </a:tr>
              <a:tr h="4240188">
                <a:tc>
                  <a:txBody>
                    <a:bodyPr/>
                    <a:lstStyle/>
                    <a:p>
                      <a:pPr indent="29146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endPar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a:t>
                      </a:r>
                      <a:r>
                        <a:rPr lang="ru-RU" sz="9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инжекторных</a:t>
                      </a: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двигателей, производимые на территории Российской Федерации, подлежащих зачислению в бюджет  муниципального образования;</a:t>
                      </a: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денежных </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4526" marR="44526" marT="0" marB="0">
                    <a:lnL>
                      <a:noFill/>
                    </a:lnL>
                    <a:lnR>
                      <a:noFill/>
                    </a:lnR>
                    <a:lnT>
                      <a:noFill/>
                    </a:lnT>
                    <a:lnB>
                      <a:noFill/>
                    </a:lnB>
                  </a:tcPr>
                </a:tc>
              </a:tr>
            </a:tbl>
          </a:graphicData>
        </a:graphic>
      </p:graphicFrame>
      <p:sp>
        <p:nvSpPr>
          <p:cNvPr id="15" name="Rectangle 1"/>
          <p:cNvSpPr>
            <a:spLocks noChangeArrowheads="1"/>
          </p:cNvSpPr>
          <p:nvPr/>
        </p:nvSpPr>
        <p:spPr bwMode="auto">
          <a:xfrm>
            <a:off x="7822110" y="1304701"/>
            <a:ext cx="4357776" cy="437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0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ИСПОЛЬЗОВАНИЕ ДОРОЖНОГО ФОНДА</a:t>
            </a: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ru-RU" altLang="ru-RU"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endParaRPr lang="ru-RU" altLang="ru-RU" sz="900" dirty="0" smtClean="0">
              <a:solidFill>
                <a:prstClr val="black"/>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ru-RU" altLang="ru-RU"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endParaRPr lang="ru-RU" altLang="ru-RU" sz="900" dirty="0" smtClean="0">
              <a:solidFill>
                <a:prstClr val="black"/>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ru-RU" altLang="ru-RU"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endParaRPr lang="ru-RU" altLang="ru-RU" sz="900" dirty="0" smtClean="0">
              <a:solidFill>
                <a:prstClr val="black"/>
              </a:solidFill>
              <a:latin typeface="Times New Roman" panose="02020603050405020304" pitchFamily="18" charset="0"/>
              <a:cs typeface="Times New Roman" panose="02020603050405020304" pitchFamily="18" charset="0"/>
            </a:endParaRPr>
          </a:p>
          <a:p>
            <a:pPr>
              <a:buFontTx/>
              <a:buChar char="•"/>
            </a:pPr>
            <a:r>
              <a:rPr lang="ru-RU" altLang="ru-RU"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Приобретение </a:t>
            </a:r>
            <a:r>
              <a:rPr lang="ru-RU" altLang="ru-RU"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дорожно</a:t>
            </a:r>
            <a:r>
              <a:rPr lang="ru-RU" altLang="ru-RU"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–строительной техники, необходимой для осуществления дорожной деятельности;</a:t>
            </a:r>
            <a:endParaRPr lang="ru-RU" altLang="ru-RU" sz="900" dirty="0" smtClean="0">
              <a:solidFill>
                <a:prstClr val="black"/>
              </a:solidFill>
              <a:latin typeface="Times New Roman" panose="02020603050405020304" pitchFamily="18" charset="0"/>
              <a:cs typeface="Times New Roman" panose="02020603050405020304" pitchFamily="18" charset="0"/>
            </a:endParaRPr>
          </a:p>
          <a:p>
            <a:pPr>
              <a:buFontTx/>
              <a:buChar char="•"/>
            </a:pPr>
            <a:r>
              <a:rPr lang="ru-RU" altLang="ru-RU"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endParaRPr lang="ru-RU" altLang="ru-RU" sz="900" dirty="0" smtClean="0">
              <a:solidFill>
                <a:prstClr val="black"/>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ru-RU" altLang="ru-RU"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endParaRPr lang="ru-RU" altLang="ru-RU" sz="900" dirty="0" smtClean="0">
              <a:solidFill>
                <a:prstClr val="black"/>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ru-RU" altLang="ru-RU"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marL="171450" indent="-171450">
              <a:buFont typeface="Arial" panose="020B0604020202020204" pitchFamily="34" charset="0"/>
              <a:buChar char="•"/>
            </a:pPr>
            <a:r>
              <a:rPr lang="ru-RU" altLang="ru-RU"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lang="ru-RU" altLang="ru-RU" sz="1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altLang="ru-RU" sz="2000"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53205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039" r="7306"/>
          <a:stretch/>
        </p:blipFill>
        <p:spPr>
          <a:xfrm>
            <a:off x="4359215" y="3203431"/>
            <a:ext cx="7832785" cy="3355419"/>
          </a:xfrm>
          <a:prstGeom prst="rect">
            <a:avLst/>
          </a:prstGeom>
        </p:spPr>
      </p:pic>
      <p:sp>
        <p:nvSpPr>
          <p:cNvPr id="8" name="object 2"/>
          <p:cNvSpPr/>
          <p:nvPr/>
        </p:nvSpPr>
        <p:spPr>
          <a:xfrm>
            <a:off x="0" y="9893"/>
            <a:ext cx="12179886" cy="341303"/>
          </a:xfrm>
          <a:prstGeom prst="rect">
            <a:avLst/>
          </a:prstGeom>
          <a:blipFill>
            <a:blip r:embed="rId3" cstate="print"/>
            <a:stretch>
              <a:fillRect/>
            </a:stretch>
          </a:blipFill>
        </p:spPr>
        <p:txBody>
          <a:bodyPr wrap="square" lIns="0" tIns="0" rIns="0" bIns="0" rtlCol="0"/>
          <a:lstStyle/>
          <a:p>
            <a:endParaRPr sz="3200" dirty="0">
              <a:solidFill>
                <a:prstClr val="black"/>
              </a:solidFill>
            </a:endParaRPr>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solidFill>
                <a:prstClr val="black"/>
              </a:solidFill>
            </a:endParaRPr>
          </a:p>
          <a:p>
            <a:r>
              <a:rPr lang="ru-RU" sz="1800" b="1" dirty="0" smtClean="0">
                <a:solidFill>
                  <a:prstClr val="black"/>
                </a:solidFill>
              </a:rPr>
              <a:t>ДОРОЖНЫЙ ФОНД</a:t>
            </a:r>
            <a:endParaRPr lang="ru-RU" sz="1800" b="1" dirty="0">
              <a:solidFill>
                <a:prstClr val="black"/>
              </a:solidFill>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solidFill>
                  <a:prstClr val="black">
                    <a:tint val="75000"/>
                  </a:prstClr>
                </a:solidFill>
              </a:rPr>
              <a:pPr/>
              <a:t>31</a:t>
            </a:fld>
            <a:endParaRPr lang="ru-RU" dirty="0">
              <a:solidFill>
                <a:prstClr val="black">
                  <a:tint val="75000"/>
                </a:prstClr>
              </a:solidFill>
            </a:endParaRPr>
          </a:p>
        </p:txBody>
      </p:sp>
      <p:graphicFrame>
        <p:nvGraphicFramePr>
          <p:cNvPr id="11" name="Диаграмма 10"/>
          <p:cNvGraphicFramePr/>
          <p:nvPr>
            <p:extLst>
              <p:ext uri="{D42A27DB-BD31-4B8C-83A1-F6EECF244321}">
                <p14:modId xmlns:p14="http://schemas.microsoft.com/office/powerpoint/2010/main" val="1645545738"/>
              </p:ext>
            </p:extLst>
          </p:nvPr>
        </p:nvGraphicFramePr>
        <p:xfrm>
          <a:off x="0" y="3910539"/>
          <a:ext cx="7047781" cy="2861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1606290260"/>
              </p:ext>
            </p:extLst>
          </p:nvPr>
        </p:nvGraphicFramePr>
        <p:xfrm>
          <a:off x="523782" y="351196"/>
          <a:ext cx="10484529" cy="3219964"/>
        </p:xfrm>
        <a:graphic>
          <a:graphicData uri="http://schemas.openxmlformats.org/drawingml/2006/table">
            <a:tbl>
              <a:tblPr/>
              <a:tblGrid>
                <a:gridCol w="5421349"/>
                <a:gridCol w="1398644"/>
                <a:gridCol w="1714500"/>
                <a:gridCol w="1950036"/>
              </a:tblGrid>
              <a:tr h="438184">
                <a:tc rowSpan="2">
                  <a:txBody>
                    <a:bodyPr/>
                    <a:lstStyle/>
                    <a:p>
                      <a:pPr algn="ctr" fontAlgn="ctr"/>
                      <a:r>
                        <a:rPr lang="ru-RU" sz="1400" b="1" i="0" u="none" strike="noStrike" dirty="0">
                          <a:solidFill>
                            <a:srgbClr val="000000"/>
                          </a:solidFill>
                          <a:effectLst/>
                          <a:latin typeface="Times New Roman" panose="02020603050405020304" pitchFamily="18" charset="0"/>
                        </a:rPr>
                        <a:t>ДОХОДЫ ДОРОЖНОГО ФОНДА,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solidFill>
                            <a:srgbClr val="000000"/>
                          </a:solidFill>
                          <a:effectLst/>
                          <a:latin typeface="Times New Roman" panose="02020603050405020304" pitchFamily="18" charset="0"/>
                        </a:rPr>
                        <a:t>2022</a:t>
                      </a:r>
                      <a:endParaRPr lang="ru-RU" sz="11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solidFill>
                            <a:srgbClr val="000000"/>
                          </a:solidFill>
                          <a:effectLst/>
                          <a:latin typeface="Times New Roman" panose="02020603050405020304" pitchFamily="18" charset="0"/>
                        </a:rPr>
                        <a:t>2023</a:t>
                      </a:r>
                    </a:p>
                    <a:p>
                      <a:pPr algn="ctr" fontAlgn="ctr"/>
                      <a:r>
                        <a:rPr lang="ru-RU" sz="1100" b="1" i="0" u="none" strike="noStrike" dirty="0" smtClean="0">
                          <a:solidFill>
                            <a:srgbClr val="000000"/>
                          </a:solidFill>
                          <a:effectLst/>
                          <a:latin typeface="Times New Roman" panose="02020603050405020304" pitchFamily="18" charset="0"/>
                        </a:rPr>
                        <a:t>План</a:t>
                      </a:r>
                      <a:endParaRPr lang="ru-RU" sz="11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effectLst/>
                          <a:latin typeface="Times New Roman" panose="02020603050405020304" pitchFamily="18" charset="0"/>
                        </a:rPr>
                        <a:t>2023         </a:t>
                      </a:r>
                      <a:r>
                        <a:rPr lang="ru-RU" sz="14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Исполнение</a:t>
                      </a:r>
                      <a:endParaRPr lang="ru-RU"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1843">
                <a:tc vMerge="1">
                  <a:txBody>
                    <a:bodyPr/>
                    <a:lstStyle/>
                    <a:p>
                      <a:endParaRPr lang="ru-RU"/>
                    </a:p>
                  </a:txBody>
                  <a:tcPr/>
                </a:tc>
                <a:tc>
                  <a:txBody>
                    <a:bodyPr/>
                    <a:lstStyle/>
                    <a:p>
                      <a:pPr algn="ctr" fontAlgn="ctr"/>
                      <a:r>
                        <a:rPr lang="ru-RU" sz="1100" b="1" i="0" u="none" strike="noStrike" dirty="0">
                          <a:solidFill>
                            <a:srgbClr val="000000"/>
                          </a:solidFill>
                          <a:effectLst/>
                          <a:latin typeface="Times New Roman" panose="02020603050405020304" pitchFamily="18" charset="0"/>
                        </a:rPr>
                        <a:t>23 021,00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panose="02020603050405020304" pitchFamily="18" charset="0"/>
                        </a:rPr>
                        <a:t>14 550,00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47 700,90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6872">
                <a:tc>
                  <a:txBody>
                    <a:bodyPr/>
                    <a:lstStyle/>
                    <a:p>
                      <a:pPr algn="ctr" fontAlgn="ctr"/>
                      <a:r>
                        <a:rPr lang="ru-RU" sz="1200" b="1" i="0" u="none" strike="noStrike">
                          <a:solidFill>
                            <a:srgbClr val="000000"/>
                          </a:solidFill>
                          <a:effectLst/>
                          <a:latin typeface="Times New Roman" panose="02020603050405020304" pitchFamily="18" charset="0"/>
                        </a:rPr>
                        <a:t>  Налоги на товары (услуги) реализуемые на территории РФ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dirty="0">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dirty="0">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dirty="0">
                          <a:solidFill>
                            <a:srgbClr val="000000"/>
                          </a:solidFill>
                          <a:effectLst/>
                          <a:latin typeface="Times New Roman" panose="02020603050405020304" pitchFamily="18" charset="0"/>
                        </a:rPr>
                        <a:t>17 009,30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94072">
                <a:tc>
                  <a:txBody>
                    <a:bodyPr/>
                    <a:lstStyle/>
                    <a:p>
                      <a:pPr algn="l" rtl="0" fontAlgn="ctr"/>
                      <a:r>
                        <a:rPr lang="ru-RU" sz="1100" b="1" i="1" u="none" strike="noStrike">
                          <a:solidFill>
                            <a:srgbClr val="000000"/>
                          </a:solidFill>
                          <a:effectLst/>
                          <a:latin typeface="Times New Roman" panose="02020603050405020304" pitchFamily="18" charset="0"/>
                        </a:rPr>
                        <a:t>Акцизы на нефтепродукты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dirty="0">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17 009,30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171">
                <a:tc>
                  <a:txBody>
                    <a:bodyPr/>
                    <a:lstStyle/>
                    <a:p>
                      <a:pPr algn="ctr" rtl="0" fontAlgn="ctr"/>
                      <a:r>
                        <a:rPr lang="ru-RU" sz="1200" b="1" i="1" u="none" strike="noStrike">
                          <a:solidFill>
                            <a:srgbClr val="000000"/>
                          </a:solidFill>
                          <a:effectLst/>
                          <a:latin typeface="Times New Roman" panose="02020603050405020304" pitchFamily="18" charset="0"/>
                        </a:rPr>
                        <a:t>Областные средства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23 021,00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30 691,60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754516">
                <a:tc>
                  <a:txBody>
                    <a:bodyPr/>
                    <a:lstStyle/>
                    <a:p>
                      <a:pPr algn="l" rtl="0" fontAlgn="ctr"/>
                      <a:r>
                        <a:rPr lang="ru-RU" sz="1100" b="1" i="1" u="none" strike="noStrike">
                          <a:solidFill>
                            <a:srgbClr val="000000"/>
                          </a:solidFill>
                          <a:effectLst/>
                          <a:latin typeface="Times New Roman" panose="02020603050405020304" pitchFamily="18" charset="0"/>
                        </a:rPr>
                        <a:t>Субсидии на проектирование, строительство,</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реконструкцию, капитальный ремонт и</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ремонт автомобильных дорог общего пользования местного значения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23 021,00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30 691,60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30306">
                <a:tc>
                  <a:txBody>
                    <a:bodyPr/>
                    <a:lstStyle/>
                    <a:p>
                      <a:pPr algn="ctr" fontAlgn="b"/>
                      <a:r>
                        <a:rPr lang="ru-RU" sz="1200" b="1" i="0" u="none" strike="noStrike">
                          <a:solidFill>
                            <a:srgbClr val="000000"/>
                          </a:solidFill>
                          <a:effectLst/>
                          <a:latin typeface="Times New Roman" panose="02020603050405020304" pitchFamily="18" charset="0"/>
                        </a:rPr>
                        <a:t>РАСХОДЫ ДОРОЖНОГО ФОНДА, ВСЕГО        </a:t>
                      </a:r>
                      <a:r>
                        <a:rPr lang="ru-RU" sz="1200" b="1" i="1" u="none" strike="noStrike">
                          <a:solidFill>
                            <a:srgbClr val="000000"/>
                          </a:solidFill>
                          <a:effectLst/>
                          <a:latin typeface="Times New Roman" panose="02020603050405020304" pitchFamily="18" charset="0"/>
                        </a:rPr>
                        <a:t>капитальный ремонт, ремонт и содержание автомобильных дорог межмуниципального значения</a:t>
                      </a:r>
                      <a:endParaRPr lang="ru-RU" sz="1200" b="1" i="0" u="none" strike="noStrike">
                        <a:solidFill>
                          <a:srgbClr val="000000"/>
                        </a:solidFill>
                        <a:effectLst/>
                        <a:latin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spTree>
    <p:extLst>
      <p:ext uri="{BB962C8B-B14F-4D97-AF65-F5344CB8AC3E}">
        <p14:creationId xmlns:p14="http://schemas.microsoft.com/office/powerpoint/2010/main" val="4015774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2"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12113" y="1103243"/>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601999" y="589661"/>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1" name="Прямоугольник 10"/>
          <p:cNvSpPr/>
          <p:nvPr/>
        </p:nvSpPr>
        <p:spPr>
          <a:xfrm>
            <a:off x="1041623" y="4704799"/>
            <a:ext cx="9392619" cy="1815882"/>
          </a:xfrm>
          <a:prstGeom prst="rect">
            <a:avLst/>
          </a:prstGeom>
        </p:spPr>
        <p:txBody>
          <a:bodyPr wrap="square">
            <a:spAutoFit/>
          </a:bodyPr>
          <a:lstStyle/>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sp>
        <p:nvSpPr>
          <p:cNvPr id="12" name="AutoShape 9"/>
          <p:cNvSpPr>
            <a:spLocks noChangeArrowheads="1"/>
          </p:cNvSpPr>
          <p:nvPr/>
        </p:nvSpPr>
        <p:spPr bwMode="auto">
          <a:xfrm>
            <a:off x="4877214" y="2819072"/>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32</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области  на 2023 год</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14059" y="1234284"/>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a:t> </a:t>
            </a:r>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dirty="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834498" y="2895482"/>
            <a:ext cx="10357502"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11922711" y="6558032"/>
            <a:ext cx="269288" cy="365125"/>
          </a:xfrm>
        </p:spPr>
        <p:txBody>
          <a:bodyPr/>
          <a:lstStyle/>
          <a:p>
            <a:pPr marL="38100">
              <a:lnSpc>
                <a:spcPts val="1240"/>
              </a:lnSpc>
            </a:pPr>
            <a:fld id="{81D60167-4931-47E6-BA6A-407CBD079E47}" type="slidenum">
              <a:rPr lang="ru-RU" smtClean="0"/>
              <a:t>34</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3849661"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4311339" y="3270767"/>
            <a:ext cx="3670227" cy="290454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8154235" y="3791181"/>
            <a:ext cx="3891991" cy="2815771"/>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7881731" y="1867577"/>
            <a:ext cx="4164495"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err="1">
                <a:solidFill>
                  <a:srgbClr val="000000"/>
                </a:solidFill>
              </a:rPr>
              <a:t>Пладонит</a:t>
            </a:r>
            <a:r>
              <a:rPr lang="ru-RU" sz="1400" dirty="0">
                <a:solidFill>
                  <a:srgbClr val="000000"/>
                </a:solidFill>
              </a:rPr>
              <a:t>» - предприятие по </a:t>
            </a:r>
            <a:r>
              <a:rPr lang="ru-RU" sz="1400" dirty="0" err="1">
                <a:solidFill>
                  <a:srgbClr val="000000"/>
                </a:solidFill>
              </a:rPr>
              <a:t>лесозагатовке</a:t>
            </a:r>
            <a:r>
              <a:rPr lang="ru-RU" sz="1400" dirty="0">
                <a:solidFill>
                  <a:srgbClr val="000000"/>
                </a:solidFill>
              </a:rPr>
              <a:t> и лесопереработке, расположенное в </a:t>
            </a:r>
            <a:r>
              <a:rPr lang="ru-RU" sz="1400" dirty="0" err="1">
                <a:solidFill>
                  <a:srgbClr val="000000"/>
                </a:solidFill>
              </a:rPr>
              <a:t>Угранском</a:t>
            </a:r>
            <a:r>
              <a:rPr lang="ru-RU" sz="1400" dirty="0">
                <a:solidFill>
                  <a:srgbClr val="000000"/>
                </a:solidFill>
              </a:rPr>
              <a:t> районе Смоленской области</a:t>
            </a:r>
            <a:r>
              <a:rPr lang="ru-RU" sz="1400" dirty="0">
                <a:solidFill>
                  <a:prstClr val="black"/>
                </a:solidFill>
              </a:rPr>
              <a:t>;</a:t>
            </a:r>
            <a:endParaRPr lang="ru-RU" altLang="ru-RU" sz="1400" dirty="0">
              <a:solidFill>
                <a:prstClr val="black"/>
              </a:solidFill>
            </a:endParaRPr>
          </a:p>
          <a:p>
            <a:pPr marL="285750" indent="285750" algn="ctr">
              <a:buFont typeface="Wingdings" panose="05000000000000000000" pitchFamily="2" charset="2"/>
              <a:buChar char="ü"/>
              <a:defRPr/>
            </a:pPr>
            <a:r>
              <a:rPr lang="ru-RU" altLang="ru-RU" sz="1400" dirty="0">
                <a:solidFill>
                  <a:prstClr val="black"/>
                </a:solidFill>
              </a:rPr>
              <a:t>Смоленский завод пиломатериалов - это с</a:t>
            </a:r>
            <a:r>
              <a:rPr lang="ru-RU" sz="1400" dirty="0">
                <a:solidFill>
                  <a:srgbClr val="000000"/>
                </a:solidFill>
              </a:rPr>
              <a:t>овместный проект компании "</a:t>
            </a:r>
            <a:r>
              <a:rPr lang="ru-RU" sz="1400" dirty="0" err="1">
                <a:solidFill>
                  <a:srgbClr val="000000"/>
                </a:solidFill>
              </a:rPr>
              <a:t>Пладонит</a:t>
            </a:r>
            <a:r>
              <a:rPr lang="ru-RU" sz="1400" dirty="0">
                <a:solidFill>
                  <a:srgbClr val="000000"/>
                </a:solidFill>
              </a:rPr>
              <a:t>" и "Угра-</a:t>
            </a:r>
            <a:r>
              <a:rPr lang="ru-RU" sz="1400" dirty="0" err="1">
                <a:solidFill>
                  <a:srgbClr val="000000"/>
                </a:solidFill>
              </a:rPr>
              <a:t>ЛесЭкспорт</a:t>
            </a:r>
            <a:r>
              <a:rPr lang="ru-RU" sz="1400" dirty="0">
                <a:solidFill>
                  <a:srgbClr val="000000"/>
                </a:solidFill>
              </a:rPr>
              <a:t>".  </a:t>
            </a:r>
            <a:r>
              <a:rPr lang="ru-RU" sz="1400" dirty="0" err="1">
                <a:solidFill>
                  <a:srgbClr val="000000"/>
                </a:solidFill>
              </a:rPr>
              <a:t>Предприятиятие</a:t>
            </a:r>
            <a:r>
              <a:rPr lang="ru-RU" sz="1400" dirty="0">
                <a:solidFill>
                  <a:srgbClr val="000000"/>
                </a:solidFill>
              </a:rPr>
              <a:t> производит 76 </a:t>
            </a:r>
            <a:r>
              <a:rPr lang="ru-RU" sz="1400" dirty="0" err="1">
                <a:solidFill>
                  <a:srgbClr val="000000"/>
                </a:solidFill>
              </a:rPr>
              <a:t>тыс.куб</a:t>
            </a:r>
            <a:r>
              <a:rPr lang="ru-RU" sz="1400" dirty="0">
                <a:solidFill>
                  <a:srgbClr val="000000"/>
                </a:solidFill>
              </a:rPr>
              <a:t>. </a:t>
            </a:r>
            <a:endParaRPr lang="ru-RU" sz="1400" dirty="0"/>
          </a:p>
        </p:txBody>
      </p:sp>
      <p:sp>
        <p:nvSpPr>
          <p:cNvPr id="6" name="Прямоугольник 5"/>
          <p:cNvSpPr/>
          <p:nvPr/>
        </p:nvSpPr>
        <p:spPr>
          <a:xfrm>
            <a:off x="4105614" y="1313009"/>
            <a:ext cx="366091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(3,8%).</a:t>
            </a:r>
          </a:p>
        </p:txBody>
      </p:sp>
      <p:sp>
        <p:nvSpPr>
          <p:cNvPr id="8" name="Прямоугольник 7"/>
          <p:cNvSpPr/>
          <p:nvPr/>
        </p:nvSpPr>
        <p:spPr>
          <a:xfrm>
            <a:off x="12114" y="1759856"/>
            <a:ext cx="3344994" cy="1600438"/>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 (17,8%) </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a:xfrm>
            <a:off x="11771789" y="6532111"/>
            <a:ext cx="447105" cy="365125"/>
          </a:xfrm>
        </p:spPr>
        <p:txBody>
          <a:bodyPr/>
          <a:lstStyle/>
          <a:p>
            <a:fld id="{2E383454-522E-4943-91B6-023101BA01B5}" type="slidenum">
              <a:rPr lang="ru-RU" smtClean="0"/>
              <a:t>35</a:t>
            </a:fld>
            <a:endParaRPr lang="ru-RU" dirty="0"/>
          </a:p>
        </p:txBody>
      </p:sp>
    </p:spTree>
    <p:extLst>
      <p:ext uri="{BB962C8B-B14F-4D97-AF65-F5344CB8AC3E}">
        <p14:creationId xmlns:p14="http://schemas.microsoft.com/office/powerpoint/2010/main" val="20964321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3381937969"/>
              </p:ext>
            </p:extLst>
          </p:nvPr>
        </p:nvGraphicFramePr>
        <p:xfrm>
          <a:off x="200025" y="3460750"/>
          <a:ext cx="11503025" cy="3397250"/>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0250667" y="345878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11638624" y="6492875"/>
            <a:ext cx="553375" cy="365125"/>
          </a:xfrm>
        </p:spPr>
        <p:txBody>
          <a:bodyPr/>
          <a:lstStyle/>
          <a:p>
            <a:fld id="{2E383454-522E-4943-91B6-023101BA01B5}" type="slidenum">
              <a:rPr lang="ru-RU" smtClean="0"/>
              <a:t>36</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326605964"/>
              </p:ext>
            </p:extLst>
          </p:nvPr>
        </p:nvGraphicFramePr>
        <p:xfrm>
          <a:off x="114300" y="772200"/>
          <a:ext cx="12077699" cy="2686589"/>
        </p:xfrm>
        <a:graphic>
          <a:graphicData uri="http://schemas.openxmlformats.org/drawingml/2006/table">
            <a:tbl>
              <a:tblPr/>
              <a:tblGrid>
                <a:gridCol w="5648700"/>
                <a:gridCol w="1950752"/>
                <a:gridCol w="1492749"/>
                <a:gridCol w="1492749"/>
                <a:gridCol w="1492749"/>
              </a:tblGrid>
              <a:tr h="210240">
                <a:tc rowSpan="2">
                  <a:txBody>
                    <a:bodyPr/>
                    <a:lstStyle/>
                    <a:p>
                      <a:pPr algn="ctr" fontAlgn="ctr"/>
                      <a:r>
                        <a:rPr lang="ru-RU" sz="1200" b="1" i="0" u="none" strike="noStrike">
                          <a:solidFill>
                            <a:srgbClr val="000000"/>
                          </a:solidFill>
                          <a:effectLst/>
                          <a:latin typeface="Times New Roman" panose="02020603050405020304" pitchFamily="18" charset="0"/>
                        </a:rPr>
                        <a:t>      БЕЗВОЗМЕЗДНЫЕ ПОСТУПЛЕНИЯ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200" b="1" i="0" u="none" strike="noStrike">
                          <a:solidFill>
                            <a:srgbClr val="000000"/>
                          </a:solidFill>
                          <a:effectLst/>
                          <a:latin typeface="Times New Roman" panose="02020603050405020304" pitchFamily="18"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smtClean="0">
                          <a:solidFill>
                            <a:srgbClr val="000000"/>
                          </a:solidFill>
                          <a:effectLst/>
                          <a:latin typeface="Times New Roman" panose="02020603050405020304" pitchFamily="18" charset="0"/>
                        </a:rPr>
                        <a:t>2023                          План</a:t>
                      </a:r>
                      <a:endParaRPr lang="ru-RU" sz="11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panose="02020603050405020304" pitchFamily="18" charset="0"/>
                        </a:rPr>
                        <a:t>2023</a:t>
                      </a:r>
                      <a:r>
                        <a:rPr lang="ru-RU" sz="1000" b="1" i="0" u="none" strike="noStrike" dirty="0">
                          <a:solidFill>
                            <a:srgbClr val="000000"/>
                          </a:solidFill>
                          <a:effectLst/>
                          <a:latin typeface="Times New Roman" panose="02020603050405020304" pitchFamily="18" charset="0"/>
                        </a:rPr>
                        <a:t>      </a:t>
                      </a:r>
                      <a:r>
                        <a:rPr lang="ru-RU" sz="1000" b="1" i="0" u="none" strike="noStrike" dirty="0" smtClean="0">
                          <a:solidFill>
                            <a:srgbClr val="000000"/>
                          </a:solidFill>
                          <a:effectLst/>
                          <a:latin typeface="Times New Roman" panose="02020603050405020304" pitchFamily="18" charset="0"/>
                        </a:rPr>
                        <a:t>          Исполнение</a:t>
                      </a:r>
                      <a:endParaRPr lang="ru-RU" sz="11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014">
                <a:tc vMerge="1">
                  <a:txBody>
                    <a:bodyPr/>
                    <a:lstStyle/>
                    <a:p>
                      <a:endParaRPr lang="ru-RU"/>
                    </a:p>
                  </a:txBody>
                  <a:tcPr/>
                </a:tc>
                <a:tc>
                  <a:txBody>
                    <a:bodyPr/>
                    <a:lstStyle/>
                    <a:p>
                      <a:pPr algn="ctr" fontAlgn="b"/>
                      <a:r>
                        <a:rPr lang="ru-RU" sz="1200" b="1" i="0" u="none" strike="noStrike">
                          <a:solidFill>
                            <a:srgbClr val="000000"/>
                          </a:solidFill>
                          <a:effectLst/>
                          <a:latin typeface="Times New Roman" panose="02020603050405020304" pitchFamily="18" charset="0"/>
                        </a:rPr>
                        <a:t>263108,70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252 739,10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421 204,11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416 248,30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16317">
                <a:tc>
                  <a:txBody>
                    <a:bodyPr/>
                    <a:lstStyle/>
                    <a:p>
                      <a:pPr algn="l" fontAlgn="ctr"/>
                      <a:r>
                        <a:rPr lang="ru-RU" sz="1100" b="1" i="1" u="none" strike="noStrike">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117454,70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133 606,70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145 226,00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145 226,00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6317">
                <a:tc>
                  <a:txBody>
                    <a:bodyPr/>
                    <a:lstStyle/>
                    <a:p>
                      <a:pPr algn="l" fontAlgn="ctr"/>
                      <a:r>
                        <a:rPr lang="ru-RU" sz="11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84890,80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92 444,00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97 555,59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97 446,10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6317">
                <a:tc>
                  <a:txBody>
                    <a:bodyPr/>
                    <a:lstStyle/>
                    <a:p>
                      <a:pPr algn="l" fontAlgn="ctr"/>
                      <a:r>
                        <a:rPr lang="ru-RU" sz="1100" b="1" i="1" u="none" strike="noStrike">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54725,90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28 353,90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175 733,97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170 822,60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159">
                <a:tc>
                  <a:txBody>
                    <a:bodyPr/>
                    <a:lstStyle/>
                    <a:p>
                      <a:pPr algn="l" fontAlgn="ctr"/>
                      <a:r>
                        <a:rPr lang="ru-RU" sz="1100" b="1" i="1" u="none" strike="noStrike">
                          <a:solidFill>
                            <a:srgbClr val="000000"/>
                          </a:solidFill>
                          <a:effectLst/>
                          <a:latin typeface="Times New Roman" panose="02020603050405020304" pitchFamily="18" charset="0"/>
                        </a:rPr>
                        <a:t>Иные межбюджетные трансферты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6037,30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375,00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1 234,30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1 234,30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159">
                <a:tc>
                  <a:txBody>
                    <a:bodyPr/>
                    <a:lstStyle/>
                    <a:p>
                      <a:pPr algn="l" fontAlgn="ctr"/>
                      <a:r>
                        <a:rPr lang="ru-RU" sz="1100" b="1" i="1" u="none" strike="noStrike">
                          <a:solidFill>
                            <a:srgbClr val="000000"/>
                          </a:solidFill>
                          <a:effectLst/>
                          <a:latin typeface="Times New Roman" panose="02020603050405020304" pitchFamily="18" charset="0"/>
                        </a:rPr>
                        <a:t>Прочие безвозмездные поступления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790,00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1 454,25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1 519,30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5501">
                <a:tc>
                  <a:txBody>
                    <a:bodyPr/>
                    <a:lstStyle/>
                    <a:p>
                      <a:pPr algn="l" fontAlgn="b"/>
                      <a:r>
                        <a:rPr lang="ru-RU" sz="1100" b="1" i="1" u="none" strike="noStrike">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-2 830,50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Times New Roman" panose="02020603050405020304" pitchFamily="18" charset="0"/>
                        </a:rPr>
                        <a:t>-257,50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377934"/>
          </a:xfrm>
          <a:prstGeom prst="rect">
            <a:avLst/>
          </a:prstGeom>
          <a:blipFill>
            <a:blip r:embed="rId2" cstate="print"/>
            <a:stretch>
              <a:fillRect/>
            </a:stretch>
          </a:blipFill>
        </p:spPr>
        <p:txBody>
          <a:bodyPr wrap="square" lIns="0" tIns="0" rIns="0" bIns="0" rtlCol="0"/>
          <a:lstStyle/>
          <a:p>
            <a:r>
              <a:rPr lang="ru-RU" sz="2800" b="1" dirty="0"/>
              <a:t>ОБЪЕМ И СТРУКТУРА БЕЗВОЗМЕЗДНЫХ ПОСТУПЛЕНИЙ </a:t>
            </a:r>
          </a:p>
        </p:txBody>
      </p:sp>
      <p:graphicFrame>
        <p:nvGraphicFramePr>
          <p:cNvPr id="6" name="Диаграмма 5"/>
          <p:cNvGraphicFramePr/>
          <p:nvPr>
            <p:extLst>
              <p:ext uri="{D42A27DB-BD31-4B8C-83A1-F6EECF244321}">
                <p14:modId xmlns:p14="http://schemas.microsoft.com/office/powerpoint/2010/main" val="366610677"/>
              </p:ext>
            </p:extLst>
          </p:nvPr>
        </p:nvGraphicFramePr>
        <p:xfrm>
          <a:off x="161924" y="511938"/>
          <a:ext cx="10020301" cy="27932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p:cNvGraphicFramePr/>
          <p:nvPr>
            <p:extLst>
              <p:ext uri="{D42A27DB-BD31-4B8C-83A1-F6EECF244321}">
                <p14:modId xmlns:p14="http://schemas.microsoft.com/office/powerpoint/2010/main" val="391093221"/>
              </p:ext>
            </p:extLst>
          </p:nvPr>
        </p:nvGraphicFramePr>
        <p:xfrm>
          <a:off x="0" y="3581400"/>
          <a:ext cx="11789361" cy="2914650"/>
        </p:xfrm>
        <a:graphic>
          <a:graphicData uri="http://schemas.openxmlformats.org/drawingml/2006/chart">
            <c:chart xmlns:c="http://schemas.openxmlformats.org/drawingml/2006/chart" xmlns:r="http://schemas.openxmlformats.org/officeDocument/2006/relationships" r:id="rId4"/>
          </a:graphicData>
        </a:graphic>
      </p:graphicFrame>
      <p:sp>
        <p:nvSpPr>
          <p:cNvPr id="5" name="Номер слайда 4"/>
          <p:cNvSpPr>
            <a:spLocks noGrp="1"/>
          </p:cNvSpPr>
          <p:nvPr>
            <p:ph type="sldNum" sz="quarter" idx="12"/>
          </p:nvPr>
        </p:nvSpPr>
        <p:spPr/>
        <p:txBody>
          <a:bodyPr/>
          <a:lstStyle/>
          <a:p>
            <a:fld id="{2E383454-522E-4943-91B6-023101BA01B5}" type="slidenum">
              <a:rPr lang="ru-RU" smtClean="0"/>
              <a:t>37</a:t>
            </a:fld>
            <a:endParaRPr lang="ru-RU"/>
          </a:p>
        </p:txBody>
      </p:sp>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4900" y="565167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1"/>
            <a:ext cx="2366942"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649" y="277250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2023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3890 </a:t>
            </a:r>
            <a:endParaRPr lang="ru-RU" dirty="0"/>
          </a:p>
        </p:txBody>
      </p:sp>
      <p:sp>
        <p:nvSpPr>
          <p:cNvPr id="30" name="Прямоугольник 29"/>
          <p:cNvSpPr/>
          <p:nvPr/>
        </p:nvSpPr>
        <p:spPr>
          <a:xfrm>
            <a:off x="1679508" y="628413"/>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2023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471033,2</a:t>
            </a:r>
            <a:r>
              <a:rPr lang="ru-RU" dirty="0" smtClean="0">
                <a:solidFill>
                  <a:srgbClr val="31381C"/>
                </a:solidFill>
                <a:latin typeface="Bookman Old Style" panose="02050604050505020204" pitchFamily="18" charset="0"/>
              </a:rPr>
              <a:t> тыс. руб. </a:t>
            </a:r>
            <a:r>
              <a:rPr lang="ru-RU" b="1" dirty="0" smtClean="0">
                <a:solidFill>
                  <a:srgbClr val="31381C"/>
                </a:solidFill>
                <a:latin typeface="Bookman Old Style" panose="02050604050505020204" pitchFamily="18" charset="0"/>
              </a:rPr>
              <a:t>121,08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960715" y="62018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2023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441014,0</a:t>
            </a:r>
            <a:r>
              <a:rPr lang="ru-RU" dirty="0" smtClean="0">
                <a:solidFill>
                  <a:srgbClr val="31381C"/>
                </a:solidFill>
                <a:latin typeface="Bookman Old Style" panose="02050604050505020204" pitchFamily="18" charset="0"/>
              </a:rPr>
              <a:t> тыс</a:t>
            </a:r>
            <a:r>
              <a:rPr lang="ru-RU" dirty="0">
                <a:solidFill>
                  <a:srgbClr val="31381C"/>
                </a:solidFill>
                <a:latin typeface="Bookman Old Style" panose="02050604050505020204" pitchFamily="18" charset="0"/>
              </a:rPr>
              <a:t>. руб</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113,37</a:t>
            </a:r>
            <a:r>
              <a:rPr lang="ru-RU" dirty="0" smtClean="0">
                <a:solidFill>
                  <a:srgbClr val="31381C"/>
                </a:solidFill>
                <a:latin typeface="Bookman Old Style" panose="02050604050505020204" pitchFamily="18" charset="0"/>
              </a:rPr>
              <a:t> 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211736" y="1796595"/>
            <a:ext cx="2252402" cy="984885"/>
          </a:xfrm>
          <a:prstGeom prst="rect">
            <a:avLst/>
          </a:prstGeom>
        </p:spPr>
        <p:txBody>
          <a:bodyPr wrap="square">
            <a:spAutoFit/>
          </a:bodyPr>
          <a:lstStyle/>
          <a:p>
            <a:pPr algn="r"/>
            <a:r>
              <a:rPr lang="ru-RU" sz="1400" dirty="0" smtClean="0">
                <a:solidFill>
                  <a:srgbClr val="000000"/>
                </a:solidFill>
                <a:latin typeface="Bookman Old Style" panose="02050604050505020204" pitchFamily="18" charset="0"/>
              </a:rPr>
              <a:t>                     </a:t>
            </a:r>
            <a:r>
              <a:rPr lang="ru-RU" sz="1400" b="1" dirty="0" smtClean="0">
                <a:solidFill>
                  <a:srgbClr val="000000"/>
                </a:solidFill>
                <a:latin typeface="Bookman Old Style" panose="02050604050505020204" pitchFamily="18" charset="0"/>
              </a:rPr>
              <a:t>45827,8</a:t>
            </a:r>
            <a:endParaRPr lang="ru-RU" sz="1400" b="1" dirty="0">
              <a:solidFill>
                <a:srgbClr val="000000"/>
              </a:solidFill>
              <a:latin typeface="Bookman Old Style" panose="02050604050505020204" pitchFamily="18" charset="0"/>
            </a:endParaRPr>
          </a:p>
          <a:p>
            <a:pPr marR="1620" algn="r"/>
            <a:r>
              <a:rPr lang="ru-RU" sz="2000" b="1" dirty="0" smtClean="0">
                <a:solidFill>
                  <a:srgbClr val="31381C"/>
                </a:solidFill>
                <a:latin typeface="Bookman Old Style" panose="02050604050505020204" pitchFamily="18" charset="0"/>
              </a:rPr>
              <a:t>11,78 </a:t>
            </a:r>
            <a:endParaRPr lang="ru-RU" sz="2000" dirty="0">
              <a:solidFill>
                <a:srgbClr val="31381C"/>
              </a:solidFill>
              <a:latin typeface="Bookman Old Style" panose="02050604050505020204" pitchFamily="18" charset="0"/>
            </a:endParaRPr>
          </a:p>
          <a:p>
            <a:pPr marR="2900" algn="r"/>
            <a:r>
              <a:rPr lang="ru-RU" sz="1200" dirty="0" err="1">
                <a:solidFill>
                  <a:srgbClr val="31381C"/>
                </a:solidFill>
                <a:latin typeface="Bookman Old Style" panose="02050604050505020204" pitchFamily="18" charset="0"/>
              </a:rPr>
              <a:t>тыс.руб</a:t>
            </a:r>
            <a:r>
              <a:rPr lang="ru-RU" sz="1200" dirty="0">
                <a:solidFill>
                  <a:srgbClr val="31381C"/>
                </a:solidFill>
                <a:latin typeface="Bookman Old Style" panose="02050604050505020204" pitchFamily="18" charset="0"/>
              </a:rPr>
              <a:t>. </a:t>
            </a:r>
          </a:p>
          <a:p>
            <a:pPr marR="3920" algn="r"/>
            <a:r>
              <a:rPr lang="ru-RU" sz="1200" dirty="0">
                <a:solidFill>
                  <a:srgbClr val="31381C"/>
                </a:solidFill>
                <a:latin typeface="Bookman Old Style" panose="02050604050505020204" pitchFamily="18" charset="0"/>
              </a:rPr>
              <a:t>на 1 человека </a:t>
            </a:r>
            <a:endParaRPr lang="ru-RU" sz="1200" dirty="0"/>
          </a:p>
        </p:txBody>
      </p:sp>
      <p:sp>
        <p:nvSpPr>
          <p:cNvPr id="36" name="Прямоугольник 35"/>
          <p:cNvSpPr/>
          <p:nvPr/>
        </p:nvSpPr>
        <p:spPr>
          <a:xfrm>
            <a:off x="219520" y="3241749"/>
            <a:ext cx="1600200" cy="830997"/>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6093,4</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1,5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на 1 человека </a:t>
            </a:r>
            <a:endParaRPr lang="ru-RU" sz="1400" dirty="0"/>
          </a:p>
        </p:txBody>
      </p:sp>
      <p:sp>
        <p:nvSpPr>
          <p:cNvPr id="37" name="Прямоугольник 36"/>
          <p:cNvSpPr/>
          <p:nvPr/>
        </p:nvSpPr>
        <p:spPr>
          <a:xfrm>
            <a:off x="189703" y="4749999"/>
            <a:ext cx="2294735" cy="1107996"/>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416248,3</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107,00</a:t>
            </a:r>
          </a:p>
          <a:p>
            <a:r>
              <a:rPr lang="ru-RU" sz="2000" b="1"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на </a:t>
            </a:r>
            <a:r>
              <a:rPr lang="ru-RU" sz="1200" dirty="0">
                <a:solidFill>
                  <a:srgbClr val="31381C"/>
                </a:solidFill>
                <a:latin typeface="Bookman Old Style" panose="02050604050505020204" pitchFamily="18" charset="0"/>
              </a:rPr>
              <a:t>1 человека </a:t>
            </a:r>
            <a:endParaRPr lang="ru-RU" sz="12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67329" y="1515384"/>
            <a:ext cx="1879251"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146764,1</a:t>
            </a:r>
          </a:p>
          <a:p>
            <a:r>
              <a:rPr lang="ru-RU" sz="2000" b="1" dirty="0" smtClean="0">
                <a:solidFill>
                  <a:srgbClr val="31381C"/>
                </a:solidFill>
                <a:latin typeface="Bookman Old Style" panose="02050604050505020204" pitchFamily="18" charset="0"/>
              </a:rPr>
              <a:t>37,72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100" dirty="0"/>
          </a:p>
        </p:txBody>
      </p:sp>
      <p:sp>
        <p:nvSpPr>
          <p:cNvPr id="58" name="Прямоугольник 57"/>
          <p:cNvSpPr/>
          <p:nvPr/>
        </p:nvSpPr>
        <p:spPr>
          <a:xfrm>
            <a:off x="10120066" y="2780084"/>
            <a:ext cx="1815524" cy="877163"/>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46126,9</a:t>
            </a:r>
          </a:p>
          <a:p>
            <a:pPr algn="r"/>
            <a:r>
              <a:rPr lang="ru-RU" sz="2000" b="1" dirty="0" smtClean="0">
                <a:solidFill>
                  <a:srgbClr val="31381C"/>
                </a:solidFill>
                <a:latin typeface="Bookman Old Style" panose="02050604050505020204" pitchFamily="18" charset="0"/>
              </a:rPr>
              <a:t>11,86 </a:t>
            </a:r>
            <a:r>
              <a:rPr lang="ru-RU" sz="1100" dirty="0" smtClean="0">
                <a:solidFill>
                  <a:srgbClr val="31381C"/>
                </a:solidFill>
                <a:latin typeface="Bookman Old Style" panose="02050604050505020204" pitchFamily="18" charset="0"/>
              </a:rPr>
              <a:t>тыс. руб</a:t>
            </a:r>
            <a:r>
              <a:rPr lang="ru-RU" sz="1100" dirty="0">
                <a:solidFill>
                  <a:srgbClr val="31381C"/>
                </a:solidFill>
                <a:latin typeface="Bookman Old Style" panose="02050604050505020204" pitchFamily="18" charset="0"/>
              </a:rPr>
              <a:t>. на 1 человека </a:t>
            </a:r>
            <a:endParaRPr lang="ru-RU" sz="1400" dirty="0"/>
          </a:p>
        </p:txBody>
      </p:sp>
      <p:sp>
        <p:nvSpPr>
          <p:cNvPr id="59" name="Прямоугольник 58"/>
          <p:cNvSpPr/>
          <p:nvPr/>
        </p:nvSpPr>
        <p:spPr>
          <a:xfrm>
            <a:off x="9763046" y="4134311"/>
            <a:ext cx="1544625" cy="1046440"/>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16586,6</a:t>
            </a:r>
          </a:p>
          <a:p>
            <a:r>
              <a:rPr lang="ru-RU" sz="2000" b="1" dirty="0" smtClean="0">
                <a:solidFill>
                  <a:srgbClr val="31381C"/>
                </a:solidFill>
                <a:latin typeface="Bookman Old Style" panose="02050604050505020204" pitchFamily="18" charset="0"/>
              </a:rPr>
              <a:t>4,26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954492" cy="1077218"/>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97658,1</a:t>
            </a:r>
          </a:p>
          <a:p>
            <a:r>
              <a:rPr lang="ru-RU" sz="2000" b="1" dirty="0" smtClean="0">
                <a:solidFill>
                  <a:srgbClr val="31381C"/>
                </a:solidFill>
                <a:latin typeface="Bookman Old Style" panose="02050604050505020204" pitchFamily="18" charset="0"/>
              </a:rPr>
              <a:t>25,10</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на 1 человека </a:t>
            </a:r>
            <a:endParaRPr lang="ru-RU" sz="12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11700837" y="6569223"/>
            <a:ext cx="464084" cy="365125"/>
          </a:xfrm>
        </p:spPr>
        <p:txBody>
          <a:bodyPr/>
          <a:lstStyle/>
          <a:p>
            <a:pPr marL="38100">
              <a:lnSpc>
                <a:spcPts val="1240"/>
              </a:lnSpc>
            </a:pPr>
            <a:fld id="{81D60167-4931-47E6-BA6A-407CBD079E47}" type="slidenum">
              <a:rPr lang="ru-RU" smtClean="0"/>
              <a:t>38</a:t>
            </a:fld>
            <a:endParaRPr lang="ru-RU" dirty="0"/>
          </a:p>
        </p:txBody>
      </p:sp>
    </p:spTree>
    <p:extLst>
      <p:ext uri="{BB962C8B-B14F-4D97-AF65-F5344CB8AC3E}">
        <p14:creationId xmlns:p14="http://schemas.microsoft.com/office/powerpoint/2010/main" val="6738556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5100" y="2819575"/>
            <a:ext cx="2019299" cy="2019299"/>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552450"/>
          </a:xfrm>
          <a:prstGeom prst="rect">
            <a:avLst/>
          </a:prstGeom>
          <a:blipFill>
            <a:blip r:embed="rId3"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a:t>
            </a:r>
            <a:r>
              <a:rPr lang="ru-RU" altLang="ru-RU" sz="2400" b="1" i="1" dirty="0" smtClean="0">
                <a:latin typeface="Times New Roman" pitchFamily="18" charset="0"/>
                <a:cs typeface="Times New Roman" pitchFamily="18" charset="0"/>
              </a:rPr>
              <a:t>за 2023 год (тыс</a:t>
            </a:r>
            <a:r>
              <a:rPr lang="ru-RU" altLang="ru-RU" sz="2400" b="1" i="1" dirty="0">
                <a:latin typeface="Times New Roman" pitchFamily="18" charset="0"/>
                <a:cs typeface="Times New Roman" pitchFamily="18" charset="0"/>
              </a:rPr>
              <a:t>. руб.)</a:t>
            </a:r>
            <a:endParaRPr lang="ru-RU" sz="2400" b="1" dirty="0"/>
          </a:p>
        </p:txBody>
      </p:sp>
      <p:sp>
        <p:nvSpPr>
          <p:cNvPr id="10" name="Номер слайда 9"/>
          <p:cNvSpPr>
            <a:spLocks noGrp="1"/>
          </p:cNvSpPr>
          <p:nvPr>
            <p:ph type="sldNum" sz="quarter" idx="12"/>
          </p:nvPr>
        </p:nvSpPr>
        <p:spPr>
          <a:xfrm>
            <a:off x="11700768" y="6492875"/>
            <a:ext cx="491231" cy="365125"/>
          </a:xfrm>
        </p:spPr>
        <p:txBody>
          <a:bodyPr/>
          <a:lstStyle/>
          <a:p>
            <a:fld id="{2E383454-522E-4943-91B6-023101BA01B5}" type="slidenum">
              <a:rPr lang="ru-RU" smtClean="0"/>
              <a:t>39</a:t>
            </a:fld>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706497681"/>
              </p:ext>
            </p:extLst>
          </p:nvPr>
        </p:nvGraphicFramePr>
        <p:xfrm>
          <a:off x="481910" y="712788"/>
          <a:ext cx="10915650" cy="5483223"/>
        </p:xfrm>
        <a:graphic>
          <a:graphicData uri="http://schemas.openxmlformats.org/drawingml/2006/table">
            <a:tbl>
              <a:tblPr/>
              <a:tblGrid>
                <a:gridCol w="4266523"/>
                <a:gridCol w="1994738"/>
                <a:gridCol w="1496053"/>
                <a:gridCol w="1477584"/>
                <a:gridCol w="1680752"/>
              </a:tblGrid>
              <a:tr h="638966">
                <a:tc rowSpan="2">
                  <a:txBody>
                    <a:bodyPr/>
                    <a:lstStyle/>
                    <a:p>
                      <a:pPr algn="ctr" fontAlgn="b"/>
                      <a:r>
                        <a:rPr lang="ru-RU" sz="2000" b="1" i="0" u="none" strike="noStrike">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2022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2023 план</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2023 исполнение</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913">
                <a:tc vMerge="1">
                  <a:txBody>
                    <a:bodyPr/>
                    <a:lstStyle/>
                    <a:p>
                      <a:endParaRPr lang="ru-RU"/>
                    </a:p>
                  </a:txBody>
                  <a:tcPr/>
                </a:tc>
                <a:tc>
                  <a:txBody>
                    <a:bodyPr/>
                    <a:lstStyle/>
                    <a:p>
                      <a:pPr algn="ctr" fontAlgn="b"/>
                      <a:r>
                        <a:rPr lang="ru-RU" sz="1200" b="1" i="0" u="none" strike="noStrike">
                          <a:solidFill>
                            <a:srgbClr val="000000"/>
                          </a:solidFill>
                          <a:effectLst/>
                          <a:latin typeface="Calibri" panose="020F0502020204030204" pitchFamily="34" charset="0"/>
                        </a:rPr>
                        <a:t>296 941,70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a:solidFill>
                            <a:srgbClr val="000000"/>
                          </a:solidFill>
                          <a:effectLst/>
                          <a:latin typeface="Calibri" panose="020F0502020204030204" pitchFamily="34" charset="0"/>
                        </a:rPr>
                        <a:t>288 055,80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1" u="none" strike="noStrike">
                          <a:solidFill>
                            <a:srgbClr val="000000"/>
                          </a:solidFill>
                          <a:effectLst/>
                          <a:latin typeface="Calibri" panose="020F0502020204030204" pitchFamily="34" charset="0"/>
                        </a:rPr>
                        <a:t>479 565,10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1" u="none" strike="noStrike">
                          <a:solidFill>
                            <a:srgbClr val="000000"/>
                          </a:solidFill>
                          <a:effectLst/>
                          <a:latin typeface="Calibri" panose="020F0502020204030204" pitchFamily="34" charset="0"/>
                        </a:rPr>
                        <a:t>441014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913">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47 952,00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46 464,40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966">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98,40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913">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49 563,70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41 770,50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913">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18 716,80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15 368,20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913">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913">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147 805,70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146 764,10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913">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46 148,40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46 126,90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913">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16 651,70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16 586,60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913">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122 279,30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97 658,10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3074">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30 176,80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30 176,80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86518" y="5292090"/>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5" name="object 5"/>
          <p:cNvSpPr txBox="1"/>
          <p:nvPr/>
        </p:nvSpPr>
        <p:spPr>
          <a:xfrm>
            <a:off x="2264690" y="143882"/>
            <a:ext cx="8366506" cy="7078220"/>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smtClean="0">
                <a:latin typeface="Calibri "/>
              </a:rPr>
              <a:t>Глоссарий…………………………………………………………………………………………………… .</a:t>
            </a:r>
            <a:r>
              <a:rPr lang="ru-RU" sz="1400" i="1" spc="-4" dirty="0" smtClean="0">
                <a:latin typeface="Calibri "/>
              </a:rPr>
              <a:t>5-13</a:t>
            </a:r>
            <a:endParaRPr lang="ru-RU" sz="1400" i="1" spc="-4"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Бюджетная система муниципального района</a:t>
            </a:r>
            <a:r>
              <a:rPr lang="ru-RU" sz="1400" i="1" spc="-4" dirty="0" smtClean="0">
                <a:latin typeface="Calibri "/>
              </a:rPr>
              <a:t>…………………………………………………………..</a:t>
            </a:r>
            <a:r>
              <a:rPr lang="ru-RU" sz="1400" i="1" spc="-4" dirty="0" smtClean="0">
                <a:latin typeface="Calibri "/>
              </a:rPr>
              <a:t>14</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smtClean="0">
                <a:latin typeface="Calibri "/>
              </a:rPr>
              <a:t>Бюджетный процесс……………………………………………………………………………………….…</a:t>
            </a:r>
            <a:r>
              <a:rPr lang="ru-RU" sz="1400" i="1" spc="-4" dirty="0" smtClean="0">
                <a:latin typeface="Calibri "/>
              </a:rPr>
              <a:t>15</a:t>
            </a:r>
            <a:endParaRPr lang="ru-RU" sz="14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Участие граждан в бюджетном  процессе. . . . . . . . . . </a:t>
            </a:r>
            <a:r>
              <a:rPr lang="ru-RU" sz="1400" i="1" spc="-4" dirty="0" smtClean="0">
                <a:latin typeface="Calibri "/>
              </a:rPr>
              <a:t>……………………………………. </a:t>
            </a:r>
            <a:r>
              <a:rPr lang="ru-RU" sz="1400" i="1" spc="-4" dirty="0">
                <a:latin typeface="Calibri "/>
              </a:rPr>
              <a:t>. . . </a:t>
            </a:r>
            <a:r>
              <a:rPr lang="ru-RU" sz="1400" i="1" spc="-4" dirty="0" smtClean="0">
                <a:latin typeface="Calibri "/>
              </a:rPr>
              <a:t> .. </a:t>
            </a:r>
            <a:r>
              <a:rPr lang="ru-RU" sz="1400" i="1" spc="-4" dirty="0" smtClean="0">
                <a:latin typeface="Calibri "/>
              </a:rPr>
              <a:t>16-18</a:t>
            </a:r>
            <a:endParaRPr lang="ru-RU" sz="14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 </a:t>
            </a:r>
            <a:r>
              <a:rPr lang="ru-RU" sz="1400" i="1" dirty="0">
                <a:latin typeface="Calibri "/>
              </a:rPr>
              <a:t>Нормативная  </a:t>
            </a:r>
            <a:r>
              <a:rPr lang="ru-RU" sz="1400" i="1" spc="-5" dirty="0">
                <a:latin typeface="Calibri "/>
              </a:rPr>
              <a:t>база</a:t>
            </a:r>
            <a:r>
              <a:rPr lang="ru-RU" sz="1400" i="1" spc="-90" dirty="0">
                <a:latin typeface="Calibri "/>
              </a:rPr>
              <a:t> </a:t>
            </a:r>
            <a:r>
              <a:rPr lang="ru-RU" sz="1400" i="1" spc="-5" dirty="0">
                <a:latin typeface="Calibri "/>
              </a:rPr>
              <a:t>формирования проекта бюджета</a:t>
            </a:r>
            <a:r>
              <a:rPr lang="ru-RU" sz="1400" i="1" spc="-5" dirty="0" smtClean="0">
                <a:latin typeface="Calibri "/>
              </a:rPr>
              <a:t>………………………………………………..</a:t>
            </a:r>
            <a:r>
              <a:rPr lang="ru-RU" sz="1400" i="1" spc="-5" dirty="0" smtClean="0">
                <a:latin typeface="Calibri "/>
              </a:rPr>
              <a:t>19</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 </a:t>
            </a:r>
            <a:r>
              <a:rPr lang="ru-RU" sz="1400" i="1" spc="-5" dirty="0">
                <a:latin typeface="Calibri "/>
              </a:rPr>
              <a:t>чем  </a:t>
            </a:r>
            <a:r>
              <a:rPr lang="ru-RU" sz="1400" i="1" dirty="0">
                <a:latin typeface="Calibri "/>
              </a:rPr>
              <a:t>осн</a:t>
            </a:r>
            <a:r>
              <a:rPr lang="ru-RU" sz="1400" i="1" spc="-10" dirty="0">
                <a:latin typeface="Calibri "/>
              </a:rPr>
              <a:t>о</a:t>
            </a:r>
            <a:r>
              <a:rPr lang="ru-RU" sz="1400" i="1" dirty="0">
                <a:latin typeface="Calibri "/>
              </a:rPr>
              <a:t>вано </a:t>
            </a:r>
            <a:r>
              <a:rPr lang="ru-RU" sz="1400" i="1" spc="-5" dirty="0">
                <a:latin typeface="Calibri "/>
              </a:rPr>
              <a:t>составление  местного</a:t>
            </a:r>
            <a:r>
              <a:rPr lang="ru-RU" sz="1400" i="1" spc="-95" dirty="0">
                <a:latin typeface="Calibri "/>
              </a:rPr>
              <a:t> </a:t>
            </a:r>
            <a:r>
              <a:rPr lang="ru-RU" sz="1400" i="1" spc="-5" dirty="0">
                <a:latin typeface="Calibri "/>
              </a:rPr>
              <a:t>бюджета</a:t>
            </a:r>
            <a:r>
              <a:rPr lang="ru-RU" sz="1400" i="1" spc="-5" dirty="0" smtClean="0">
                <a:latin typeface="Calibri "/>
              </a:rPr>
              <a:t>………………………………………………..….20</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n w="0"/>
                <a:latin typeface="Calibri "/>
                <a:ea typeface="Calibri" panose="020F0502020204030204" pitchFamily="34" charset="0"/>
              </a:rPr>
              <a:t>Принцип прозрачности (открытости) бюджетной системы РФ</a:t>
            </a:r>
            <a:r>
              <a:rPr lang="ru-RU" sz="1400" i="1" dirty="0" smtClean="0">
                <a:ln w="0"/>
                <a:latin typeface="Calibri "/>
                <a:ea typeface="Calibri" panose="020F0502020204030204" pitchFamily="34" charset="0"/>
              </a:rPr>
              <a:t>……………………………….....</a:t>
            </a:r>
            <a:r>
              <a:rPr lang="ru-RU" sz="1400" i="1" dirty="0" smtClean="0">
                <a:ln w="0"/>
                <a:latin typeface="Calibri "/>
                <a:ea typeface="Calibri" panose="020F0502020204030204" pitchFamily="34" charset="0"/>
              </a:rPr>
              <a:t>21</a:t>
            </a:r>
            <a:endParaRPr lang="ru-RU" sz="14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5" dirty="0">
                <a:latin typeface="Calibri "/>
              </a:rPr>
              <a:t>Основные параметры </a:t>
            </a:r>
            <a:r>
              <a:rPr lang="ru-RU" sz="1400" i="1" dirty="0">
                <a:latin typeface="Calibri "/>
              </a:rPr>
              <a:t>социально-экономического  </a:t>
            </a:r>
            <a:r>
              <a:rPr lang="ru-RU" sz="1400" i="1" spc="-5" dirty="0">
                <a:latin typeface="Calibri "/>
              </a:rPr>
              <a:t>развития</a:t>
            </a:r>
            <a:r>
              <a:rPr lang="ru-RU" sz="1400" i="1" spc="-5" dirty="0" smtClean="0">
                <a:latin typeface="Calibri "/>
              </a:rPr>
              <a:t>………………………………………..</a:t>
            </a:r>
            <a:r>
              <a:rPr lang="ru-RU" sz="1400" i="1" spc="-5" dirty="0" smtClean="0">
                <a:latin typeface="Calibri "/>
              </a:rPr>
              <a:t>22</a:t>
            </a:r>
            <a:endParaRPr lang="ru-RU" sz="14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задачи бюджетной и налоговой политики МО</a:t>
            </a:r>
            <a:r>
              <a:rPr lang="ru-RU" sz="1400" i="1" dirty="0" smtClean="0">
                <a:latin typeface="Calibri "/>
              </a:rPr>
              <a:t>……………………………………………..</a:t>
            </a:r>
            <a:r>
              <a:rPr lang="ru-RU" sz="1400" i="1" dirty="0" smtClean="0">
                <a:latin typeface="Calibri "/>
              </a:rPr>
              <a:t>23</a:t>
            </a:r>
            <a:endParaRPr lang="ru-RU" sz="1400" i="1" dirty="0" smtClean="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smtClean="0">
                <a:latin typeface="Calibri "/>
              </a:rPr>
              <a:t>Межбюджетные отношения ……………………..………………………………………………………..</a:t>
            </a:r>
            <a:r>
              <a:rPr lang="ru-RU" sz="1400" i="1" dirty="0" smtClean="0">
                <a:latin typeface="Calibri "/>
              </a:rPr>
              <a:t>24</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Комиссии по увеличению поступления доходов в бюджет</a:t>
            </a:r>
            <a:r>
              <a:rPr lang="ru-RU" sz="1400" i="1" dirty="0" smtClean="0">
                <a:latin typeface="Calibri "/>
              </a:rPr>
              <a:t>…………………………………………...</a:t>
            </a:r>
            <a:r>
              <a:rPr lang="ru-RU" sz="1400" i="1" dirty="0" smtClean="0">
                <a:latin typeface="Calibri "/>
              </a:rPr>
              <a:t>25</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Направления увеличения доходной базы</a:t>
            </a:r>
            <a:r>
              <a:rPr lang="ru-RU" sz="1400" i="1" dirty="0" smtClean="0">
                <a:latin typeface="Calibri "/>
              </a:rPr>
              <a:t>…………………………………………………………………</a:t>
            </a:r>
            <a:r>
              <a:rPr lang="ru-RU" sz="1400" i="1" dirty="0" smtClean="0">
                <a:latin typeface="Calibri "/>
              </a:rPr>
              <a:t>26</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Основные </a:t>
            </a:r>
            <a:r>
              <a:rPr lang="ru-RU" sz="1400" i="1" spc="-8" dirty="0">
                <a:latin typeface="Calibri "/>
              </a:rPr>
              <a:t>характеристики бюджета </a:t>
            </a:r>
            <a:r>
              <a:rPr lang="ru-RU" sz="1400" i="1" spc="-4" dirty="0">
                <a:latin typeface="Calibri "/>
              </a:rPr>
              <a:t>. . . . . . . . . . . . . . . . </a:t>
            </a:r>
            <a:r>
              <a:rPr lang="ru-RU" sz="1400" i="1" spc="-4" dirty="0" smtClean="0">
                <a:latin typeface="Calibri "/>
              </a:rPr>
              <a:t>……………………………………... </a:t>
            </a:r>
            <a:r>
              <a:rPr lang="ru-RU" sz="1400" i="1" spc="-4" dirty="0">
                <a:latin typeface="Calibri "/>
              </a:rPr>
              <a:t>. . .</a:t>
            </a:r>
            <a:r>
              <a:rPr lang="ru-RU" sz="1400" i="1" spc="98" dirty="0">
                <a:latin typeface="Calibri "/>
              </a:rPr>
              <a:t> </a:t>
            </a:r>
            <a:r>
              <a:rPr lang="ru-RU" sz="1400" i="1" spc="98" dirty="0" smtClean="0">
                <a:latin typeface="Calibri "/>
              </a:rPr>
              <a:t>..</a:t>
            </a:r>
            <a:r>
              <a:rPr lang="ru-RU" sz="1400" i="1" spc="4" dirty="0" smtClean="0">
                <a:latin typeface="Calibri "/>
              </a:rPr>
              <a:t>27</a:t>
            </a:r>
            <a:endParaRPr lang="ru-RU" sz="14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структура налоговых доходов бюджета</a:t>
            </a:r>
            <a:r>
              <a:rPr lang="ru-RU" sz="1400" i="1" dirty="0" smtClean="0">
                <a:latin typeface="Calibri "/>
              </a:rPr>
              <a:t>………...……………………………………….</a:t>
            </a:r>
            <a:r>
              <a:rPr lang="ru-RU" sz="1400" i="1" dirty="0" smtClean="0">
                <a:latin typeface="Calibri "/>
              </a:rPr>
              <a:t>28-29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Дорожный фонд……………………………………………………………………………………………30-31</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Какие  налоги уплачивают в местный бюджет граждане муниципального образования</a:t>
            </a:r>
            <a:r>
              <a:rPr lang="ru-RU" sz="1400" i="1" dirty="0" smtClean="0">
                <a:latin typeface="Calibri "/>
              </a:rPr>
              <a:t>?........32 </a:t>
            </a:r>
            <a:endParaRPr lang="ru-RU" sz="1400" i="1" dirty="0" smtClean="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Нормативы </a:t>
            </a:r>
            <a:r>
              <a:rPr lang="ru-RU" sz="1400" i="1" dirty="0">
                <a:latin typeface="Calibri "/>
              </a:rPr>
              <a:t>зачисления налогов на территории МО</a:t>
            </a:r>
            <a:r>
              <a:rPr lang="ru-RU" sz="1400" i="1" dirty="0" smtClean="0">
                <a:latin typeface="Calibri "/>
              </a:rPr>
              <a:t>………………………………………….………33</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Некоторые особенности планирования доходов</a:t>
            </a:r>
            <a:r>
              <a:rPr lang="ru-RU" sz="1400" i="1" dirty="0" smtClean="0">
                <a:latin typeface="Calibri "/>
              </a:rPr>
              <a:t>………………………………………………...........</a:t>
            </a:r>
            <a:r>
              <a:rPr lang="ru-RU" sz="1400" i="1" dirty="0" smtClean="0">
                <a:latin typeface="Calibri "/>
              </a:rPr>
              <a:t>34</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налогоплательщики </a:t>
            </a:r>
            <a:r>
              <a:rPr lang="ru-RU" sz="1400" i="1" dirty="0" smtClean="0">
                <a:latin typeface="Calibri "/>
              </a:rPr>
              <a:t>…………………………...……………………………………………....</a:t>
            </a:r>
            <a:r>
              <a:rPr lang="ru-RU" sz="1400" i="1" dirty="0" smtClean="0">
                <a:latin typeface="Calibri "/>
              </a:rPr>
              <a:t>35</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безвозмездных поступлений…………………..……………………………..</a:t>
            </a:r>
            <a:r>
              <a:rPr lang="ru-RU" sz="1400" i="1" dirty="0" smtClean="0">
                <a:latin typeface="Calibri "/>
              </a:rPr>
              <a:t>36-37</a:t>
            </a:r>
            <a:endParaRPr lang="ru-RU" sz="1400" i="1" dirty="0" smtClean="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Информация </a:t>
            </a:r>
            <a:r>
              <a:rPr lang="ru-RU" sz="1400" i="1" dirty="0">
                <a:latin typeface="Calibri "/>
              </a:rPr>
              <a:t>о доходах и расходах на душу населения</a:t>
            </a:r>
            <a:r>
              <a:rPr lang="ru-RU" sz="1400" i="1" dirty="0" smtClean="0">
                <a:latin typeface="Calibri "/>
              </a:rPr>
              <a:t>……………………………………….............</a:t>
            </a:r>
            <a:r>
              <a:rPr lang="ru-RU" sz="1400" i="1" dirty="0" smtClean="0">
                <a:latin typeface="Calibri "/>
              </a:rPr>
              <a:t>38</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400" i="1" dirty="0">
                <a:latin typeface="Calibri "/>
              </a:rPr>
              <a:t>Распределение  бюджетных ассигнований по разделам </a:t>
            </a:r>
            <a:r>
              <a:rPr lang="ru-RU" altLang="ru-RU" sz="1400" i="1" dirty="0" smtClean="0">
                <a:latin typeface="Calibri "/>
              </a:rPr>
              <a:t>расходов………………………………….</a:t>
            </a:r>
            <a:r>
              <a:rPr lang="ru-RU" altLang="ru-RU" sz="1400" i="1" dirty="0" smtClean="0">
                <a:latin typeface="Calibri "/>
              </a:rPr>
              <a:t>39</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Объем бюджетных ассигнований по разделам расходов МО</a:t>
            </a:r>
            <a:r>
              <a:rPr lang="ru-RU" sz="1400" i="1" dirty="0" smtClean="0">
                <a:latin typeface="Calibri "/>
              </a:rPr>
              <a:t>……………………… </a:t>
            </a:r>
            <a:r>
              <a:rPr lang="ru-RU" sz="1400" i="1" dirty="0" smtClean="0">
                <a:latin typeface="Calibri "/>
              </a:rPr>
              <a:t>……………....</a:t>
            </a:r>
            <a:r>
              <a:rPr lang="ru-RU" sz="1400" i="1" dirty="0" smtClean="0">
                <a:latin typeface="Calibri "/>
              </a:rPr>
              <a:t>40</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Плановые показатели </a:t>
            </a:r>
            <a:r>
              <a:rPr lang="ru-RU" sz="1400" i="1" dirty="0">
                <a:latin typeface="Calibri "/>
              </a:rPr>
              <a:t>расходов муниципальных программ </a:t>
            </a:r>
            <a:r>
              <a:rPr lang="ru-RU" sz="1400" i="1" spc="-5" dirty="0">
                <a:latin typeface="Calibri "/>
              </a:rPr>
              <a:t>бюджета МО</a:t>
            </a:r>
            <a:r>
              <a:rPr lang="ru-RU" sz="1400" i="1" spc="-5" dirty="0" smtClean="0">
                <a:latin typeface="Calibri "/>
              </a:rPr>
              <a:t>…………………… </a:t>
            </a:r>
            <a:r>
              <a:rPr lang="ru-RU" sz="1400" i="1" spc="-5" dirty="0" smtClean="0">
                <a:latin typeface="Calibri "/>
              </a:rPr>
              <a:t>41-42</a:t>
            </a:r>
            <a:endParaRPr lang="ru-RU" sz="14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400" i="1" dirty="0">
                <a:latin typeface="Calibri "/>
                <a:ea typeface="Calibri" panose="020F0502020204030204" pitchFamily="34" charset="0"/>
              </a:rPr>
              <a:t>Расходы бюджета района</a:t>
            </a:r>
            <a:r>
              <a:rPr lang="ru-RU" altLang="ru-RU" sz="1400" i="1" dirty="0" smtClean="0">
                <a:latin typeface="Calibri "/>
                <a:ea typeface="Calibri" panose="020F0502020204030204" pitchFamily="34" charset="0"/>
              </a:rPr>
              <a:t>……………………………………………………………………….………..…55</a:t>
            </a:r>
            <a:endParaRPr lang="ru-RU" altLang="ru-RU" sz="14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Национальные проекты</a:t>
            </a:r>
            <a:r>
              <a:rPr lang="ru-RU" sz="1400" i="1" dirty="0" smtClean="0">
                <a:latin typeface="Calibri "/>
              </a:rPr>
              <a:t>………………………………………………………………………………….56-57</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smtClean="0">
                <a:latin typeface="Calibri "/>
              </a:rPr>
              <a:t>Сведения </a:t>
            </a:r>
            <a:r>
              <a:rPr lang="ru-RU" sz="1400" i="1" dirty="0">
                <a:latin typeface="Calibri "/>
              </a:rPr>
              <a:t>об объемах бюджетных инвестиций МО</a:t>
            </a:r>
            <a:r>
              <a:rPr lang="ru-RU" sz="1400" i="1" dirty="0" smtClean="0">
                <a:latin typeface="Calibri "/>
              </a:rPr>
              <a:t>………………………………………………  58-65</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smtClean="0">
                <a:latin typeface="Calibri "/>
              </a:rPr>
              <a:t>Структура </a:t>
            </a:r>
            <a:r>
              <a:rPr lang="ru-RU" sz="1400" i="1" dirty="0">
                <a:latin typeface="Calibri "/>
              </a:rPr>
              <a:t>бюджетных ассигнований по разделам расходов </a:t>
            </a:r>
            <a:r>
              <a:rPr lang="ru-RU" sz="1400" i="1" dirty="0" smtClean="0">
                <a:latin typeface="Calibri "/>
              </a:rPr>
              <a:t>…………………..............................66</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Источники финансирования дефицита </a:t>
            </a:r>
            <a:r>
              <a:rPr lang="ru-RU" sz="1400" i="1" spc="-10" dirty="0">
                <a:latin typeface="Calibri "/>
              </a:rPr>
              <a:t>местного</a:t>
            </a:r>
            <a:r>
              <a:rPr lang="ru-RU" sz="1400" i="1" spc="25" dirty="0">
                <a:latin typeface="Calibri "/>
              </a:rPr>
              <a:t> </a:t>
            </a:r>
            <a:r>
              <a:rPr lang="ru-RU" sz="1400" i="1" spc="-5" dirty="0">
                <a:latin typeface="Calibri "/>
              </a:rPr>
              <a:t>бюджета</a:t>
            </a:r>
            <a:r>
              <a:rPr lang="ru-RU" sz="1400" i="1" spc="-5" dirty="0" smtClean="0">
                <a:latin typeface="Calibri "/>
              </a:rPr>
              <a:t>…………………………………………67</a:t>
            </a:r>
            <a:endParaRPr lang="ru-RU" sz="14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Контактная информация . . . . . . . . . . . . . . . . . . . . . . . . . . </a:t>
            </a:r>
            <a:r>
              <a:rPr lang="ru-RU" sz="1400" i="1" spc="-4" dirty="0" smtClean="0">
                <a:latin typeface="Calibri "/>
              </a:rPr>
              <a:t>……………………………………….. </a:t>
            </a:r>
            <a:r>
              <a:rPr lang="ru-RU" sz="1400" i="1" spc="-4" dirty="0">
                <a:latin typeface="Calibri "/>
              </a:rPr>
              <a:t>. . .</a:t>
            </a:r>
            <a:r>
              <a:rPr lang="ru-RU" sz="1400" i="1" spc="49" dirty="0">
                <a:latin typeface="Calibri "/>
              </a:rPr>
              <a:t> </a:t>
            </a:r>
            <a:r>
              <a:rPr lang="ru-RU" sz="1400" i="1" spc="-4" dirty="0" smtClean="0">
                <a:latin typeface="Calibri "/>
              </a:rPr>
              <a:t>68</a:t>
            </a:r>
            <a:endParaRPr lang="ru-RU" sz="1400" i="1" spc="-4" dirty="0">
              <a:latin typeface="Calibri "/>
            </a:endParaRPr>
          </a:p>
          <a:p>
            <a:pPr>
              <a:lnSpc>
                <a:spcPct val="100000"/>
              </a:lnSpc>
              <a:spcBef>
                <a:spcPts val="35"/>
              </a:spcBef>
            </a:pPr>
            <a:endParaRPr sz="1600" dirty="0">
              <a:latin typeface="Calibri"/>
              <a:cs typeface="Calibri"/>
            </a:endParaRPr>
          </a:p>
        </p:txBody>
      </p:sp>
      <p:sp>
        <p:nvSpPr>
          <p:cNvPr id="10" name="Номер слайда 9"/>
          <p:cNvSpPr>
            <a:spLocks noGrp="1"/>
          </p:cNvSpPr>
          <p:nvPr>
            <p:ph type="sldNum" sz="quarter" idx="12"/>
          </p:nvPr>
        </p:nvSpPr>
        <p:spPr>
          <a:xfrm>
            <a:off x="11807300" y="6492875"/>
            <a:ext cx="384699" cy="365125"/>
          </a:xfrm>
        </p:spPr>
        <p:txBody>
          <a:bodyPr/>
          <a:lstStyle/>
          <a:p>
            <a:fld id="{2E383454-522E-4943-91B6-023101BA01B5}" type="slidenum">
              <a:rPr lang="ru-RU" smtClean="0"/>
              <a:t>4</a:t>
            </a:fld>
            <a:endParaRPr lang="ru-RU" dirty="0"/>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2702847331"/>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11677834" y="6492875"/>
            <a:ext cx="514165" cy="365125"/>
          </a:xfrm>
        </p:spPr>
        <p:txBody>
          <a:bodyPr/>
          <a:lstStyle/>
          <a:p>
            <a:fld id="{2E383454-522E-4943-91B6-023101BA01B5}" type="slidenum">
              <a:rPr lang="ru-RU" smtClean="0"/>
              <a:t>40</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17"/>
          <p:cNvGrpSpPr/>
          <p:nvPr/>
        </p:nvGrpSpPr>
        <p:grpSpPr>
          <a:xfrm>
            <a:off x="10904434" y="5708590"/>
            <a:ext cx="1294179" cy="1155933"/>
            <a:chOff x="10596508" y="5298614"/>
            <a:chExt cx="1602105" cy="1565910"/>
          </a:xfrm>
        </p:grpSpPr>
        <p:sp>
          <p:nvSpPr>
            <p:cNvPr id="9"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solidFill>
                  <a:prstClr val="black"/>
                </a:solidFill>
              </a:endParaRPr>
            </a:p>
          </p:txBody>
        </p:sp>
        <p:sp>
          <p:nvSpPr>
            <p:cNvPr id="10"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solidFill>
                  <a:prstClr val="black"/>
                </a:solidFill>
              </a:endParaRPr>
            </a:p>
          </p:txBody>
        </p:sp>
      </p:gr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1988" y="4376516"/>
            <a:ext cx="1931349" cy="1722816"/>
          </a:xfrm>
          <a:prstGeom prst="rect">
            <a:avLst/>
          </a:prstGeom>
        </p:spPr>
      </p:pic>
      <p:sp>
        <p:nvSpPr>
          <p:cNvPr id="7" name="object 2"/>
          <p:cNvSpPr/>
          <p:nvPr/>
        </p:nvSpPr>
        <p:spPr>
          <a:xfrm>
            <a:off x="-30734" y="0"/>
            <a:ext cx="12222733" cy="461473"/>
          </a:xfrm>
          <a:prstGeom prst="rect">
            <a:avLst/>
          </a:prstGeom>
          <a:blipFill>
            <a:blip r:embed="rId4" cstate="print"/>
            <a:stretch>
              <a:fillRect/>
            </a:stretch>
          </a:blipFill>
        </p:spPr>
        <p:txBody>
          <a:bodyPr wrap="square" lIns="0" tIns="0" rIns="0" bIns="0" rtlCol="0"/>
          <a:lstStyle/>
          <a:p>
            <a:endParaRPr lang="ru-RU" sz="2800" b="1" dirty="0">
              <a:solidFill>
                <a:prstClr val="black"/>
              </a:solidFill>
            </a:endParaRPr>
          </a:p>
        </p:txBody>
      </p:sp>
      <p:sp>
        <p:nvSpPr>
          <p:cNvPr id="6" name="Прямоугольник 5"/>
          <p:cNvSpPr/>
          <p:nvPr/>
        </p:nvSpPr>
        <p:spPr>
          <a:xfrm>
            <a:off x="-30734" y="10191"/>
            <a:ext cx="10460492" cy="369332"/>
          </a:xfrm>
          <a:prstGeom prst="rect">
            <a:avLst/>
          </a:prstGeom>
        </p:spPr>
        <p:txBody>
          <a:bodyPr wrap="none">
            <a:spAutoFit/>
          </a:bodyPr>
          <a:lstStyle/>
          <a:p>
            <a:r>
              <a:rPr lang="ru-RU" b="1" i="1" spc="-5" dirty="0">
                <a:solidFill>
                  <a:prstClr val="black"/>
                </a:solidFill>
              </a:rPr>
              <a:t>Плановые показатели </a:t>
            </a:r>
            <a:r>
              <a:rPr lang="ru-RU" b="1" i="1" dirty="0">
                <a:solidFill>
                  <a:prstClr val="black"/>
                </a:solidFill>
              </a:rPr>
              <a:t>расходов </a:t>
            </a:r>
            <a:r>
              <a:rPr lang="ru-RU" b="1" i="1" spc="-5" dirty="0" smtClean="0">
                <a:solidFill>
                  <a:prstClr val="black"/>
                </a:solidFill>
              </a:rPr>
              <a:t>бюджета </a:t>
            </a:r>
            <a:r>
              <a:rPr lang="ru-RU" b="1" i="1" dirty="0">
                <a:solidFill>
                  <a:prstClr val="black"/>
                </a:solidFill>
              </a:rPr>
              <a:t>МО «Угранский район» Смоленской </a:t>
            </a:r>
            <a:r>
              <a:rPr lang="ru-RU" b="1" i="1" dirty="0" smtClean="0">
                <a:solidFill>
                  <a:prstClr val="black"/>
                </a:solidFill>
              </a:rPr>
              <a:t>области за 2023 год</a:t>
            </a:r>
            <a:r>
              <a:rPr lang="ru-RU" spc="-5" dirty="0" smtClean="0">
                <a:solidFill>
                  <a:prstClr val="black"/>
                </a:solidFill>
              </a:rPr>
              <a:t>  </a:t>
            </a:r>
            <a:endParaRPr lang="ru-RU" dirty="0">
              <a:solidFill>
                <a:prstClr val="black"/>
              </a:solidFill>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2328374071"/>
              </p:ext>
            </p:extLst>
          </p:nvPr>
        </p:nvGraphicFramePr>
        <p:xfrm>
          <a:off x="400050" y="471664"/>
          <a:ext cx="10991850" cy="6099332"/>
        </p:xfrm>
        <a:graphic>
          <a:graphicData uri="http://schemas.openxmlformats.org/presentationml/2006/ole">
            <mc:AlternateContent xmlns:mc="http://schemas.openxmlformats.org/markup-compatibility/2006">
              <mc:Choice xmlns:v="urn:schemas-microsoft-com:vml" Requires="v">
                <p:oleObj spid="_x0000_s2058" name="Лист" r:id="rId5" imgW="12516002" imgH="7734364" progId="Excel.Sheet.12">
                  <p:embed/>
                </p:oleObj>
              </mc:Choice>
              <mc:Fallback>
                <p:oleObj name="Лист" r:id="rId5" imgW="12516002" imgH="7734364" progId="Excel.Sheet.12">
                  <p:embed/>
                  <p:pic>
                    <p:nvPicPr>
                      <p:cNvPr id="0" name=""/>
                      <p:cNvPicPr/>
                      <p:nvPr/>
                    </p:nvPicPr>
                    <p:blipFill>
                      <a:blip r:embed="rId6"/>
                      <a:stretch>
                        <a:fillRect/>
                      </a:stretch>
                    </p:blipFill>
                    <p:spPr>
                      <a:xfrm>
                        <a:off x="400050" y="471664"/>
                        <a:ext cx="10991850" cy="6099332"/>
                      </a:xfrm>
                      <a:prstGeom prst="rect">
                        <a:avLst/>
                      </a:prstGeom>
                    </p:spPr>
                  </p:pic>
                </p:oleObj>
              </mc:Fallback>
            </mc:AlternateContent>
          </a:graphicData>
        </a:graphic>
      </p:graphicFrame>
      <p:sp>
        <p:nvSpPr>
          <p:cNvPr id="11" name="Номер слайда 26"/>
          <p:cNvSpPr txBox="1">
            <a:spLocks/>
          </p:cNvSpPr>
          <p:nvPr/>
        </p:nvSpPr>
        <p:spPr>
          <a:xfrm>
            <a:off x="11677834" y="6492875"/>
            <a:ext cx="514165"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41</a:t>
            </a: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266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222733" cy="461473"/>
          </a:xfrm>
          <a:prstGeom prst="rect">
            <a:avLst/>
          </a:prstGeom>
          <a:blipFill>
            <a:blip r:embed="rId3" cstate="print"/>
            <a:stretch>
              <a:fillRect/>
            </a:stretch>
          </a:blipFill>
        </p:spPr>
        <p:txBody>
          <a:bodyPr wrap="square" lIns="0" tIns="0" rIns="0" bIns="0" rtlCol="0"/>
          <a:lstStyle/>
          <a:p>
            <a:r>
              <a:rPr lang="ru-RU" b="1" i="1" spc="-5" dirty="0">
                <a:solidFill>
                  <a:prstClr val="black"/>
                </a:solidFill>
              </a:rPr>
              <a:t>Плановые показатели </a:t>
            </a:r>
            <a:r>
              <a:rPr lang="ru-RU" b="1" i="1" dirty="0">
                <a:solidFill>
                  <a:prstClr val="black"/>
                </a:solidFill>
              </a:rPr>
              <a:t>расходов </a:t>
            </a:r>
            <a:r>
              <a:rPr lang="ru-RU" b="1" i="1" spc="-5" dirty="0">
                <a:solidFill>
                  <a:prstClr val="black"/>
                </a:solidFill>
              </a:rPr>
              <a:t>бюджета </a:t>
            </a:r>
            <a:r>
              <a:rPr lang="ru-RU" b="1" i="1" dirty="0">
                <a:solidFill>
                  <a:prstClr val="black"/>
                </a:solidFill>
              </a:rPr>
              <a:t>МО «Угранский район» Смоленской </a:t>
            </a:r>
            <a:r>
              <a:rPr lang="ru-RU" b="1" i="1" dirty="0" smtClean="0">
                <a:solidFill>
                  <a:prstClr val="black"/>
                </a:solidFill>
              </a:rPr>
              <a:t>области за 2023 год</a:t>
            </a:r>
            <a:r>
              <a:rPr lang="ru-RU" spc="-5" dirty="0" smtClean="0">
                <a:solidFill>
                  <a:prstClr val="black"/>
                </a:solidFill>
              </a:rPr>
              <a:t>  </a:t>
            </a:r>
            <a:endParaRPr lang="ru-RU" dirty="0">
              <a:solidFill>
                <a:prstClr val="black"/>
              </a:solidFill>
            </a:endParaRPr>
          </a:p>
        </p:txBody>
      </p:sp>
      <p:graphicFrame>
        <p:nvGraphicFramePr>
          <p:cNvPr id="3" name="Объект 2"/>
          <p:cNvGraphicFramePr>
            <a:graphicFrameLocks noChangeAspect="1"/>
          </p:cNvGraphicFramePr>
          <p:nvPr>
            <p:extLst>
              <p:ext uri="{D42A27DB-BD31-4B8C-83A1-F6EECF244321}">
                <p14:modId xmlns:p14="http://schemas.microsoft.com/office/powerpoint/2010/main" val="1344233518"/>
              </p:ext>
            </p:extLst>
          </p:nvPr>
        </p:nvGraphicFramePr>
        <p:xfrm>
          <a:off x="258113" y="533400"/>
          <a:ext cx="11752911" cy="6105525"/>
        </p:xfrm>
        <a:graphic>
          <a:graphicData uri="http://schemas.openxmlformats.org/presentationml/2006/ole">
            <mc:AlternateContent xmlns:mc="http://schemas.openxmlformats.org/markup-compatibility/2006">
              <mc:Choice xmlns:v="urn:schemas-microsoft-com:vml" Requires="v">
                <p:oleObj spid="_x0000_s3081" name="Лист" r:id="rId4" imgW="12516002" imgH="5733960" progId="Excel.Sheet.12">
                  <p:embed/>
                </p:oleObj>
              </mc:Choice>
              <mc:Fallback>
                <p:oleObj name="Лист" r:id="rId4" imgW="12516002" imgH="5733960" progId="Excel.Sheet.12">
                  <p:embed/>
                  <p:pic>
                    <p:nvPicPr>
                      <p:cNvPr id="0" name=""/>
                      <p:cNvPicPr/>
                      <p:nvPr/>
                    </p:nvPicPr>
                    <p:blipFill>
                      <a:blip r:embed="rId5"/>
                      <a:stretch>
                        <a:fillRect/>
                      </a:stretch>
                    </p:blipFill>
                    <p:spPr>
                      <a:xfrm>
                        <a:off x="258113" y="533400"/>
                        <a:ext cx="11752911" cy="6105525"/>
                      </a:xfrm>
                      <a:prstGeom prst="rect">
                        <a:avLst/>
                      </a:prstGeom>
                    </p:spPr>
                  </p:pic>
                </p:oleObj>
              </mc:Fallback>
            </mc:AlternateContent>
          </a:graphicData>
        </a:graphic>
      </p:graphicFrame>
      <p:sp>
        <p:nvSpPr>
          <p:cNvPr id="4" name="Номер слайда 26"/>
          <p:cNvSpPr txBox="1">
            <a:spLocks/>
          </p:cNvSpPr>
          <p:nvPr/>
        </p:nvSpPr>
        <p:spPr>
          <a:xfrm>
            <a:off x="11677834" y="6492875"/>
            <a:ext cx="514165"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42</a:t>
            </a:r>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9361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044689" y="2930402"/>
            <a:ext cx="2211588" cy="1539788"/>
          </a:xfrm>
          <a:prstGeom prst="rect">
            <a:avLst/>
          </a:prstGeom>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a:t>
            </a:r>
            <a:r>
              <a:rPr lang="ru-RU" sz="2400" b="1" i="1" dirty="0" smtClean="0">
                <a:cs typeface="Times New Roman" pitchFamily="18" charset="0"/>
              </a:rPr>
              <a:t>за 2023 </a:t>
            </a:r>
            <a:r>
              <a:rPr lang="ru-RU" sz="2400" b="1" i="1" dirty="0">
                <a:cs typeface="Times New Roman" pitchFamily="18" charset="0"/>
              </a:rPr>
              <a:t>год </a:t>
            </a:r>
            <a:r>
              <a:rPr lang="ru-RU" sz="2400" b="1" i="1" dirty="0" smtClean="0">
                <a:cs typeface="Times New Roman" pitchFamily="18" charset="0"/>
              </a:rPr>
              <a:t>(</a:t>
            </a:r>
            <a:r>
              <a:rPr lang="ru-RU" sz="2400" b="1" i="1" dirty="0">
                <a:cs typeface="Times New Roman" pitchFamily="18" charset="0"/>
              </a:rPr>
              <a:t>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p:txBody>
          <a:bodyPr/>
          <a:lstStyle/>
          <a:p>
            <a:fld id="{2E383454-522E-4943-91B6-023101BA01B5}" type="slidenum">
              <a:rPr lang="ru-RU" smtClean="0"/>
              <a:t>43</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1569660"/>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0,0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.–2023 год</a:t>
            </a:r>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82545"/>
            <a:ext cx="4095750" cy="1354217"/>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Calibri" panose="020F0502020204030204" pitchFamily="34" charset="0"/>
              </a:rPr>
              <a:t>39486,6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–2023 </a:t>
            </a:r>
            <a:r>
              <a:rPr lang="ru-RU" sz="1600" b="1" dirty="0" smtClean="0">
                <a:solidFill>
                  <a:srgbClr val="FFFFFF"/>
                </a:solidFill>
                <a:latin typeface="Calibri" panose="020F0502020204030204" pitchFamily="34" charset="0"/>
              </a:rPr>
              <a:t>год</a:t>
            </a:r>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808542" y="3057525"/>
            <a:ext cx="2113582" cy="1471553"/>
          </a:xfrm>
          <a:prstGeom prst="rect">
            <a:avLst/>
          </a:prstGeom>
        </p:spPr>
      </p:pic>
      <p:pic>
        <p:nvPicPr>
          <p:cNvPr id="16" name="Рисунок 15"/>
          <p:cNvPicPr>
            <a:picLocks noChangeAspect="1"/>
          </p:cNvPicPr>
          <p:nvPr/>
        </p:nvPicPr>
        <p:blipFill>
          <a:blip r:embed="rId3"/>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3"/>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4"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за 2023 год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p:txBody>
          <a:bodyPr/>
          <a:lstStyle/>
          <a:p>
            <a:fld id="{2E383454-522E-4943-91B6-023101BA01B5}" type="slidenum">
              <a:rPr lang="ru-RU" smtClean="0"/>
              <a:t>44</a:t>
            </a:fld>
            <a:endParaRPr lang="ru-RU"/>
          </a:p>
        </p:txBody>
      </p:sp>
      <p:sp>
        <p:nvSpPr>
          <p:cNvPr id="2" name="Прямоугольник 1"/>
          <p:cNvSpPr/>
          <p:nvPr/>
        </p:nvSpPr>
        <p:spPr>
          <a:xfrm>
            <a:off x="260838" y="899204"/>
            <a:ext cx="4752975" cy="1569660"/>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50,0 </a:t>
            </a:r>
            <a:r>
              <a:rPr lang="ru-RU" sz="1600" b="1" dirty="0">
                <a:solidFill>
                  <a:srgbClr val="FFFFFF"/>
                </a:solidFill>
                <a:latin typeface="Calibri" panose="020F0502020204030204" pitchFamily="34" charset="0"/>
              </a:rPr>
              <a:t>тыс</a:t>
            </a:r>
            <a:r>
              <a:rPr lang="ru-RU" sz="1600" b="1" dirty="0" smtClean="0">
                <a:solidFill>
                  <a:srgbClr val="FFFFFF"/>
                </a:solidFill>
                <a:latin typeface="Calibri" panose="020F0502020204030204" pitchFamily="34" charset="0"/>
              </a:rPr>
              <a:t>. руб</a:t>
            </a:r>
            <a:r>
              <a:rPr lang="ru-RU" sz="1600" b="1" dirty="0">
                <a:solidFill>
                  <a:srgbClr val="FFFFFF"/>
                </a:solidFill>
                <a:latin typeface="Calibri" panose="020F0502020204030204" pitchFamily="34" charset="0"/>
              </a:rPr>
              <a:t>.–2023 </a:t>
            </a:r>
            <a:r>
              <a:rPr lang="ru-RU" sz="1600" b="1" dirty="0" smtClean="0">
                <a:solidFill>
                  <a:srgbClr val="FFFFFF"/>
                </a:solidFill>
                <a:latin typeface="Calibri" panose="020F0502020204030204" pitchFamily="34" charset="0"/>
              </a:rPr>
              <a:t>год</a:t>
            </a: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1754326"/>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152805,5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.–2023 </a:t>
            </a:r>
            <a:r>
              <a:rPr lang="ru-RU" b="1" dirty="0" smtClean="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4997836" y="2855651"/>
            <a:ext cx="2267909" cy="1579001"/>
          </a:xfrm>
          <a:prstGeom prst="rect">
            <a:avLst/>
          </a:prstGeom>
        </p:spPr>
      </p:pic>
      <p:pic>
        <p:nvPicPr>
          <p:cNvPr id="15" name="Рисунок 14"/>
          <p:cNvPicPr>
            <a:picLocks noChangeAspect="1"/>
          </p:cNvPicPr>
          <p:nvPr/>
        </p:nvPicPr>
        <p:blipFill>
          <a:blip r:embed="rId3"/>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3"/>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4"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1410" y="22292"/>
            <a:ext cx="12222734" cy="345223"/>
          </a:xfrm>
          <a:prstGeom prst="rect">
            <a:avLst/>
          </a:prstGeom>
        </p:spPr>
        <p:txBody>
          <a:bodyPr vert="horz" wrap="square" lIns="0" tIns="12700" rIns="0" bIns="0" rtlCol="0">
            <a:spAutoFit/>
          </a:bodyPr>
          <a:lstStyle/>
          <a:p>
            <a:pPr algn="ctr"/>
            <a:r>
              <a:rPr lang="ru-RU" sz="2400" b="1" i="1" dirty="0">
                <a:cs typeface="Times New Roman" pitchFamily="18" charset="0"/>
              </a:rPr>
              <a:t>Программная структура расходов  районного бюджета за 2023 год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p:txBody>
          <a:bodyPr/>
          <a:lstStyle/>
          <a:p>
            <a:fld id="{2E383454-522E-4943-91B6-023101BA01B5}" type="slidenum">
              <a:rPr lang="ru-RU" smtClean="0"/>
              <a:t>45</a:t>
            </a:fld>
            <a:endParaRPr lang="ru-RU"/>
          </a:p>
        </p:txBody>
      </p:sp>
      <p:sp>
        <p:nvSpPr>
          <p:cNvPr id="4" name="Прямоугольник 3"/>
          <p:cNvSpPr/>
          <p:nvPr/>
        </p:nvSpPr>
        <p:spPr>
          <a:xfrm>
            <a:off x="664108" y="920850"/>
            <a:ext cx="4241888" cy="1477328"/>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a:solidFill>
                  <a:srgbClr val="FFFFFF"/>
                </a:solidFill>
                <a:latin typeface="Calibri" panose="020F0502020204030204" pitchFamily="34" charset="0"/>
              </a:rPr>
              <a:t>50,0 </a:t>
            </a:r>
            <a:r>
              <a:rPr lang="ru-RU" b="1" dirty="0" err="1">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.–2023 </a:t>
            </a:r>
            <a:r>
              <a:rPr lang="ru-RU" b="1" dirty="0" smtClean="0">
                <a:solidFill>
                  <a:srgbClr val="FFFFFF"/>
                </a:solidFill>
                <a:latin typeface="Calibri" panose="020F0502020204030204" pitchFamily="34" charset="0"/>
              </a:rPr>
              <a:t>год</a:t>
            </a:r>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1477328"/>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10,0</a:t>
            </a:r>
            <a:r>
              <a:rPr lang="ru-RU" b="1" dirty="0">
                <a:solidFill>
                  <a:srgbClr val="FFFFFF"/>
                </a:solidFill>
                <a:latin typeface="Calibri" panose="020F0502020204030204" pitchFamily="34" charset="0"/>
              </a:rPr>
              <a:t>тыс.руб.–2023 </a:t>
            </a:r>
            <a:r>
              <a:rPr lang="ru-RU" b="1" dirty="0" smtClean="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052162" y="2869280"/>
            <a:ext cx="2267909" cy="1579001"/>
          </a:xfrm>
          <a:prstGeom prst="rect">
            <a:avLst/>
          </a:prstGeom>
        </p:spPr>
      </p:pic>
      <p:pic>
        <p:nvPicPr>
          <p:cNvPr id="23" name="Рисунок 22"/>
          <p:cNvPicPr>
            <a:picLocks noChangeAspect="1"/>
          </p:cNvPicPr>
          <p:nvPr/>
        </p:nvPicPr>
        <p:blipFill>
          <a:blip r:embed="rId3"/>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3"/>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4"/>
          <a:stretch>
            <a:fillRect/>
          </a:stretch>
        </p:blipFill>
        <p:spPr>
          <a:xfrm>
            <a:off x="0" y="3966"/>
            <a:ext cx="12192000" cy="760100"/>
          </a:xfrm>
          <a:prstGeom prst="rect">
            <a:avLst/>
          </a:prstGeom>
        </p:spPr>
      </p:pic>
      <p:sp>
        <p:nvSpPr>
          <p:cNvPr id="2" name="object 2"/>
          <p:cNvSpPr txBox="1">
            <a:spLocks noGrp="1"/>
          </p:cNvSpPr>
          <p:nvPr>
            <p:ph type="title"/>
          </p:nvPr>
        </p:nvSpPr>
        <p:spPr>
          <a:xfrm>
            <a:off x="0" y="162974"/>
            <a:ext cx="12192000" cy="345223"/>
          </a:xfrm>
          <a:prstGeom prst="rect">
            <a:avLst/>
          </a:prstGeom>
        </p:spPr>
        <p:txBody>
          <a:bodyPr vert="horz" wrap="square" lIns="0" tIns="12700" rIns="0" bIns="0" rtlCol="0">
            <a:spAutoFit/>
          </a:bodyPr>
          <a:lstStyle/>
          <a:p>
            <a:pPr algn="ctr"/>
            <a:r>
              <a:rPr lang="ru-RU" sz="2400" b="1" i="1" dirty="0">
                <a:cs typeface="Times New Roman" pitchFamily="18" charset="0"/>
              </a:rPr>
              <a:t>Программная структура расходов  районного бюджета за 2023 год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p:txBody>
          <a:bodyPr/>
          <a:lstStyle/>
          <a:p>
            <a:fld id="{2E383454-522E-4943-91B6-023101BA01B5}" type="slidenum">
              <a:rPr lang="ru-RU" smtClean="0"/>
              <a:t>46</a:t>
            </a:fld>
            <a:endParaRPr lang="ru-RU"/>
          </a:p>
        </p:txBody>
      </p:sp>
      <p:sp>
        <p:nvSpPr>
          <p:cNvPr id="18" name="Прямоугольник 17"/>
          <p:cNvSpPr/>
          <p:nvPr/>
        </p:nvSpPr>
        <p:spPr>
          <a:xfrm>
            <a:off x="726545" y="913166"/>
            <a:ext cx="4277921" cy="1754326"/>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a:solidFill>
                  <a:schemeClr val="bg1"/>
                </a:solidFill>
              </a:rPr>
              <a:t>148597,5 тыс</a:t>
            </a:r>
            <a:r>
              <a:rPr lang="ru-RU" b="1" dirty="0" smtClean="0">
                <a:solidFill>
                  <a:schemeClr val="bg1"/>
                </a:solidFill>
              </a:rPr>
              <a:t>. руб.- </a:t>
            </a:r>
            <a:r>
              <a:rPr lang="ru-RU" b="1" dirty="0">
                <a:solidFill>
                  <a:schemeClr val="bg1"/>
                </a:solidFill>
              </a:rPr>
              <a:t>2023 год</a:t>
            </a:r>
            <a:br>
              <a:rPr lang="ru-RU" b="1" dirty="0">
                <a:solidFill>
                  <a:schemeClr val="bg1"/>
                </a:solidFill>
              </a:rPr>
            </a:br>
            <a:endParaRPr lang="ru-RU" b="1" dirty="0">
              <a:solidFill>
                <a:schemeClr val="bg1"/>
              </a:solidFill>
            </a:endParaRPr>
          </a:p>
        </p:txBody>
      </p:sp>
      <p:pic>
        <p:nvPicPr>
          <p:cNvPr id="21" name="Рисунок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1754326"/>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71,0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.–2023 </a:t>
            </a:r>
            <a:r>
              <a:rPr lang="ru-RU" b="1" dirty="0" smtClean="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p:txBody>
      </p:sp>
      <p:pic>
        <p:nvPicPr>
          <p:cNvPr id="24" name="Рисунок 23"/>
          <p:cNvPicPr>
            <a:picLocks noChangeAspect="1"/>
          </p:cNvPicPr>
          <p:nvPr/>
        </p:nvPicPr>
        <p:blipFill rotWithShape="1">
          <a:blip r:embed="rId6"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942870" y="2670245"/>
            <a:ext cx="2267909" cy="1579001"/>
          </a:xfrm>
          <a:prstGeom prst="rect">
            <a:avLst/>
          </a:prstGeom>
        </p:spPr>
      </p:pic>
      <p:pic>
        <p:nvPicPr>
          <p:cNvPr id="22" name="Рисунок 21"/>
          <p:cNvPicPr>
            <a:picLocks noChangeAspect="1"/>
          </p:cNvPicPr>
          <p:nvPr/>
        </p:nvPicPr>
        <p:blipFill>
          <a:blip r:embed="rId3"/>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3"/>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4"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76659"/>
            <a:ext cx="12192000" cy="345223"/>
          </a:xfrm>
          <a:prstGeom prst="rect">
            <a:avLst/>
          </a:prstGeom>
        </p:spPr>
        <p:txBody>
          <a:bodyPr vert="horz" wrap="square" lIns="0" tIns="12700" rIns="0" bIns="0" rtlCol="0">
            <a:spAutoFit/>
          </a:bodyPr>
          <a:lstStyle/>
          <a:p>
            <a:pPr algn="ctr"/>
            <a:r>
              <a:rPr lang="ru-RU" sz="2400" b="1" i="1" dirty="0">
                <a:cs typeface="Times New Roman" pitchFamily="18" charset="0"/>
              </a:rPr>
              <a:t>Программная структура расходов  районного бюджета за 2023 год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p:txBody>
          <a:bodyPr/>
          <a:lstStyle/>
          <a:p>
            <a:fld id="{2E383454-522E-4943-91B6-023101BA01B5}" type="slidenum">
              <a:rPr lang="ru-RU" smtClean="0"/>
              <a:t>47</a:t>
            </a:fld>
            <a:endParaRPr lang="ru-RU"/>
          </a:p>
        </p:txBody>
      </p:sp>
      <p:sp>
        <p:nvSpPr>
          <p:cNvPr id="15" name="Прямоугольник 14"/>
          <p:cNvSpPr/>
          <p:nvPr/>
        </p:nvSpPr>
        <p:spPr>
          <a:xfrm>
            <a:off x="7631496" y="864201"/>
            <a:ext cx="4217993" cy="2062103"/>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a:solidFill>
                  <a:schemeClr val="bg1"/>
                </a:solidFill>
              </a:rPr>
              <a:t>11858,1</a:t>
            </a:r>
            <a:r>
              <a:rPr lang="ru-RU" sz="1600" dirty="0" smtClean="0">
                <a:solidFill>
                  <a:schemeClr val="bg1"/>
                </a:solidFill>
              </a:rPr>
              <a:t> </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2023 год</a:t>
            </a:r>
          </a:p>
          <a:p>
            <a:pPr lvl="0" algn="ctr"/>
            <a:endParaRPr lang="ru-RU" sz="1400" dirty="0">
              <a:solidFill>
                <a:schemeClr val="bg1"/>
              </a:solidFill>
            </a:endParaRPr>
          </a:p>
        </p:txBody>
      </p:sp>
      <p:sp>
        <p:nvSpPr>
          <p:cNvPr id="17" name="Прямоугольник 16"/>
          <p:cNvSpPr/>
          <p:nvPr/>
        </p:nvSpPr>
        <p:spPr>
          <a:xfrm>
            <a:off x="532928" y="926085"/>
            <a:ext cx="4284284" cy="2308324"/>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a:solidFill>
                  <a:schemeClr val="bg1"/>
                </a:solidFill>
              </a:rPr>
              <a:t>15368,2 </a:t>
            </a:r>
            <a:r>
              <a:rPr lang="ru-RU" b="1" dirty="0" err="1">
                <a:solidFill>
                  <a:schemeClr val="bg1"/>
                </a:solidFill>
              </a:rPr>
              <a:t>тыс.руб</a:t>
            </a:r>
            <a:r>
              <a:rPr lang="ru-RU" b="1" dirty="0">
                <a:solidFill>
                  <a:schemeClr val="bg1"/>
                </a:solidFill>
              </a:rPr>
              <a:t>. 2023 </a:t>
            </a:r>
            <a:r>
              <a:rPr lang="ru-RU" b="1" dirty="0" smtClean="0">
                <a:solidFill>
                  <a:schemeClr val="bg1"/>
                </a:solidFill>
              </a:rPr>
              <a:t>год</a:t>
            </a: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4777315" y="2761552"/>
            <a:ext cx="2267909" cy="1579001"/>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4"/>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217299"/>
            <a:ext cx="12039600" cy="345223"/>
          </a:xfrm>
          <a:prstGeom prst="rect">
            <a:avLst/>
          </a:prstGeom>
        </p:spPr>
        <p:txBody>
          <a:bodyPr vert="horz" wrap="square" lIns="0" tIns="12700" rIns="0" bIns="0" rtlCol="0">
            <a:spAutoFit/>
          </a:bodyPr>
          <a:lstStyle/>
          <a:p>
            <a:pPr algn="ctr"/>
            <a:r>
              <a:rPr lang="ru-RU" sz="2400" b="1" i="1" dirty="0">
                <a:cs typeface="Times New Roman" pitchFamily="18" charset="0"/>
              </a:rPr>
              <a:t>Программная структура расходов  районного бюджета за 2023 год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032479"/>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a:solidFill>
                  <a:srgbClr val="FFFFFF"/>
                </a:solidFill>
                <a:cs typeface="Calibri"/>
              </a:rPr>
              <a:t>21591,8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2023 год</a:t>
            </a:r>
            <a:br>
              <a:rPr lang="ru-RU" sz="1600" b="1" dirty="0" smtClean="0">
                <a:solidFill>
                  <a:srgbClr val="FFFFFF"/>
                </a:solidFill>
                <a:latin typeface="Calibri"/>
                <a:cs typeface="Calibri"/>
              </a:rPr>
            </a:br>
            <a:endParaRPr sz="1600" dirty="0">
              <a:latin typeface="Calibri"/>
              <a:cs typeface="Calibri"/>
            </a:endParaRPr>
          </a:p>
        </p:txBody>
      </p:sp>
      <p:sp>
        <p:nvSpPr>
          <p:cNvPr id="27" name="object 3"/>
          <p:cNvSpPr txBox="1"/>
          <p:nvPr/>
        </p:nvSpPr>
        <p:spPr>
          <a:xfrm>
            <a:off x="7045224" y="964503"/>
            <a:ext cx="4602976" cy="1835502"/>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a:solidFill>
                  <a:srgbClr val="FFFFFF"/>
                </a:solidFill>
                <a:cs typeface="Calibri"/>
              </a:rPr>
              <a:t>35971,5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p:txBody>
          <a:bodyPr/>
          <a:lstStyle/>
          <a:p>
            <a:fld id="{2E383454-522E-4943-91B6-023101BA01B5}" type="slidenum">
              <a:rPr lang="ru-RU" smtClean="0"/>
              <a:t>48</a:t>
            </a:fld>
            <a:endParaRPr lang="ru-RU"/>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4761750" y="2780173"/>
            <a:ext cx="2267909" cy="1579001"/>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4"/>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203132"/>
            <a:ext cx="12222733" cy="345223"/>
          </a:xfrm>
          <a:prstGeom prst="rect">
            <a:avLst/>
          </a:prstGeom>
        </p:spPr>
        <p:txBody>
          <a:bodyPr vert="horz" wrap="square" lIns="0" tIns="12700" rIns="0" bIns="0" rtlCol="0">
            <a:spAutoFit/>
          </a:bodyPr>
          <a:lstStyle/>
          <a:p>
            <a:pPr algn="ctr"/>
            <a:r>
              <a:rPr lang="ru-RU" sz="2400" b="1" i="1" dirty="0">
                <a:cs typeface="Times New Roman" pitchFamily="18" charset="0"/>
              </a:rPr>
              <a:t>Программная структура расходов  районного бюджета за 2023 год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1835502"/>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297,4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164352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a:t>
            </a:r>
            <a:r>
              <a:rPr lang="ru-RU" b="1" dirty="0" smtClean="0">
                <a:solidFill>
                  <a:srgbClr val="FFFFFF"/>
                </a:solidFill>
                <a:cs typeface="Calibri"/>
              </a:rPr>
              <a:t>год</a:t>
            </a:r>
            <a:endParaRPr lang="ru-RU" b="1" dirty="0">
              <a:solidFill>
                <a:srgbClr val="FFFFFF"/>
              </a:solidFill>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49</a:t>
            </a:fld>
            <a:endParaRPr lang="ru-RU"/>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3294126" y="1292733"/>
            <a:ext cx="5601335"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a:latin typeface="Cambria" panose="02040503050406030204" pitchFamily="18" charset="0"/>
                <a:ea typeface="Cambria" panose="02040503050406030204" pitchFamily="18" charset="0"/>
                <a:cs typeface="Cambria" panose="02040503050406030204" pitchFamily="18" charset="0"/>
              </a:rPr>
              <a:t>)</a:t>
            </a:r>
            <a:endParaRPr sz="1800" dirty="0">
              <a:latin typeface="Calibri"/>
              <a:cs typeface="Calibri"/>
            </a:endParaRP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3441953"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a:latin typeface="Calibri"/>
              <a:cs typeface="Calibri"/>
            </a:endParaRPr>
          </a:p>
        </p:txBody>
      </p:sp>
      <p:sp>
        <p:nvSpPr>
          <p:cNvPr id="8" name="object 8"/>
          <p:cNvSpPr txBox="1"/>
          <p:nvPr/>
        </p:nvSpPr>
        <p:spPr>
          <a:xfrm>
            <a:off x="659142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a:latin typeface="Calibri"/>
              <a:cs typeface="Calibri"/>
            </a:endParaRPr>
          </a:p>
        </p:txBody>
      </p:sp>
      <p:sp>
        <p:nvSpPr>
          <p:cNvPr id="9" name="object 9"/>
          <p:cNvSpPr/>
          <p:nvPr/>
        </p:nvSpPr>
        <p:spPr>
          <a:xfrm>
            <a:off x="1658111" y="2019300"/>
            <a:ext cx="652272" cy="591312"/>
          </a:xfrm>
          <a:prstGeom prst="rect">
            <a:avLst/>
          </a:prstGeom>
          <a:blipFill>
            <a:blip r:embed="rId4" cstate="print"/>
            <a:stretch>
              <a:fillRect/>
            </a:stretch>
          </a:blipFill>
        </p:spPr>
        <p:txBody>
          <a:bodyPr wrap="square" lIns="0" tIns="0" rIns="0" bIns="0" rtlCol="0"/>
          <a:lstStyle/>
          <a:p>
            <a:endParaRPr/>
          </a:p>
        </p:txBody>
      </p:sp>
      <p:grpSp>
        <p:nvGrpSpPr>
          <p:cNvPr id="10" name="object 10"/>
          <p:cNvGrpSpPr/>
          <p:nvPr/>
        </p:nvGrpSpPr>
        <p:grpSpPr>
          <a:xfrm>
            <a:off x="4355591" y="3669791"/>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solidFill>
              <a:srgbClr val="000000"/>
            </a:solidFill>
          </p:spPr>
          <p:txBody>
            <a:bodyPr wrap="square" lIns="0" tIns="0" rIns="0" bIns="0" rtlCol="0"/>
            <a:lstStyle/>
            <a:p>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w="12192">
              <a:solidFill>
                <a:srgbClr val="000000"/>
              </a:solidFill>
            </a:ln>
          </p:spPr>
          <p:txBody>
            <a:bodyPr wrap="square" lIns="0" tIns="0" rIns="0" bIns="0" rtlCol="0"/>
            <a:lstStyle/>
            <a:p>
              <a:endParaRPr/>
            </a:p>
          </p:txBody>
        </p:sp>
      </p:grpSp>
      <p:grpSp>
        <p:nvGrpSpPr>
          <p:cNvPr id="13" name="object 13"/>
          <p:cNvGrpSpPr/>
          <p:nvPr/>
        </p:nvGrpSpPr>
        <p:grpSpPr>
          <a:xfrm>
            <a:off x="7571231" y="3669791"/>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a:solidFill>
              <a:srgbClr val="000000"/>
            </a:solidFill>
          </p:spPr>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w="12192">
              <a:solidFill>
                <a:srgbClr val="000000"/>
              </a:solidFill>
            </a:ln>
          </p:spPr>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5"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p:txBody>
          <a:bodyPr/>
          <a:lstStyle/>
          <a:p>
            <a:fld id="{2E383454-522E-4943-91B6-023101BA01B5}" type="slidenum">
              <a:rPr lang="ru-RU" smtClean="0"/>
              <a:t>5</a:t>
            </a:fld>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4815746" y="2994214"/>
            <a:ext cx="2267909" cy="1579001"/>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4"/>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206911"/>
            <a:ext cx="12222734" cy="345223"/>
          </a:xfrm>
          <a:prstGeom prst="rect">
            <a:avLst/>
          </a:prstGeom>
        </p:spPr>
        <p:txBody>
          <a:bodyPr vert="horz" wrap="square" lIns="0" tIns="12700" rIns="0" bIns="0" rtlCol="0">
            <a:spAutoFit/>
          </a:bodyPr>
          <a:lstStyle/>
          <a:p>
            <a:pPr algn="ctr"/>
            <a:r>
              <a:rPr lang="ru-RU" sz="2400" b="1" i="1" dirty="0">
                <a:cs typeface="Times New Roman" pitchFamily="18" charset="0"/>
              </a:rPr>
              <a:t>Программная структура расходов  районного бюджета за 2023 год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7" y="1230299"/>
            <a:ext cx="6318071" cy="1292662"/>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617.4</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a:t>
            </a:r>
            <a:r>
              <a:rPr lang="ru-RU" b="1" dirty="0" smtClean="0">
                <a:solidFill>
                  <a:srgbClr val="FFFFFF"/>
                </a:solidFill>
                <a:cs typeface="Calibri"/>
              </a:rPr>
              <a:t>год</a:t>
            </a:r>
            <a:endParaRPr lang="ru-RU" b="1" dirty="0">
              <a:solidFill>
                <a:srgbClr val="FFFFFF"/>
              </a:solidFill>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3637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b="1" spc="-5" dirty="0">
              <a:solidFill>
                <a:srgbClr val="FFFFFF"/>
              </a:solidFill>
              <a:cs typeface="Calibri"/>
            </a:endParaRPr>
          </a:p>
          <a:p>
            <a:pPr marL="1270" algn="ctr"/>
            <a:r>
              <a:rPr lang="ru-RU" b="1" spc="-5" dirty="0" smtClean="0">
                <a:solidFill>
                  <a:srgbClr val="FFFFFF"/>
                </a:solidFill>
                <a:cs typeface="Calibri"/>
              </a:rPr>
              <a:t>0,0 </a:t>
            </a:r>
            <a:r>
              <a:rPr lang="ru-RU" b="1" dirty="0" err="1">
                <a:solidFill>
                  <a:srgbClr val="FFFFFF"/>
                </a:solidFill>
                <a:cs typeface="Calibri"/>
              </a:rPr>
              <a:t>тыс.руб</a:t>
            </a:r>
            <a:r>
              <a:rPr lang="ru-RU" b="1" dirty="0">
                <a:solidFill>
                  <a:srgbClr val="FFFFFF"/>
                </a:solidFill>
                <a:cs typeface="Calibri"/>
              </a:rPr>
              <a:t>. – 2023 год</a:t>
            </a:r>
            <a:br>
              <a:rPr lang="ru-RU" b="1" dirty="0">
                <a:solidFill>
                  <a:srgbClr val="FFFFFF"/>
                </a:solidFill>
                <a:cs typeface="Calibri"/>
              </a:rPr>
            </a:b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p:txBody>
          <a:bodyPr/>
          <a:lstStyle/>
          <a:p>
            <a:fld id="{2E383454-522E-4943-91B6-023101BA01B5}" type="slidenum">
              <a:rPr lang="ru-RU" smtClean="0"/>
              <a:t>50</a:t>
            </a:fld>
            <a:endParaRPr lang="ru-RU"/>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4832642" y="2939000"/>
            <a:ext cx="2267909" cy="1579001"/>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4"/>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219054"/>
            <a:ext cx="12181848" cy="345223"/>
          </a:xfrm>
          <a:prstGeom prst="rect">
            <a:avLst/>
          </a:prstGeom>
        </p:spPr>
        <p:txBody>
          <a:bodyPr vert="horz" wrap="square" lIns="0" tIns="12700" rIns="0" bIns="0" rtlCol="0">
            <a:spAutoFit/>
          </a:bodyPr>
          <a:lstStyle/>
          <a:p>
            <a:pPr algn="ctr"/>
            <a:r>
              <a:rPr lang="ru-RU" sz="2400" b="1" i="1" dirty="0">
                <a:cs typeface="Times New Roman" pitchFamily="18" charset="0"/>
              </a:rPr>
              <a:t>Программная структура расходов  районного бюджета за 2023 год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18651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16,0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a:t>
            </a:r>
            <a:r>
              <a:rPr lang="ru-RU" b="1" dirty="0" smtClean="0">
                <a:solidFill>
                  <a:srgbClr val="FFFFFF"/>
                </a:solidFill>
                <a:cs typeface="Calibri"/>
              </a:rPr>
              <a:t>год</a:t>
            </a:r>
            <a:endParaRPr lang="ru-RU" b="1" dirty="0">
              <a:solidFill>
                <a:srgbClr val="FFFFFF"/>
              </a:solidFill>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200602"/>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2023 год</a:t>
            </a:r>
            <a:br>
              <a:rPr lang="ru-RU" b="1" dirty="0">
                <a:solidFill>
                  <a:srgbClr val="FFFFFF"/>
                </a:solidFill>
                <a:cs typeface="Calibri"/>
              </a:rPr>
            </a:b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p:txBody>
          <a:bodyPr/>
          <a:lstStyle/>
          <a:p>
            <a:fld id="{2E383454-522E-4943-91B6-023101BA01B5}" type="slidenum">
              <a:rPr lang="ru-RU" smtClean="0"/>
              <a:t>51</a:t>
            </a:fld>
            <a:endParaRPr lang="ru-RU"/>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477328"/>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98,9 </a:t>
            </a:r>
            <a:r>
              <a:rPr lang="ru-RU" b="1" dirty="0" err="1">
                <a:solidFill>
                  <a:srgbClr val="FFFFFF"/>
                </a:solidFill>
                <a:cs typeface="Calibri"/>
              </a:rPr>
              <a:t>тыс.руб</a:t>
            </a:r>
            <a:r>
              <a:rPr lang="ru-RU" b="1" dirty="0">
                <a:solidFill>
                  <a:srgbClr val="FFFFFF"/>
                </a:solidFill>
                <a:cs typeface="Calibri"/>
              </a:rPr>
              <a:t>. – 2023 год</a:t>
            </a:r>
            <a:br>
              <a:rPr lang="ru-RU" b="1" dirty="0">
                <a:solidFill>
                  <a:srgbClr val="FFFFFF"/>
                </a:solidFill>
                <a:cs typeface="Calibri"/>
              </a:rPr>
            </a:br>
            <a:endParaRPr lang="ru-RU" dirty="0">
              <a:cs typeface="Calibri"/>
            </a:endParaRPr>
          </a:p>
        </p:txBody>
      </p:sp>
      <p:sp>
        <p:nvSpPr>
          <p:cNvPr id="6" name="Прямоугольник 5"/>
          <p:cNvSpPr/>
          <p:nvPr/>
        </p:nvSpPr>
        <p:spPr>
          <a:xfrm>
            <a:off x="7016580" y="992405"/>
            <a:ext cx="4563880" cy="1957459"/>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17,4</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a:t>
            </a:r>
            <a:r>
              <a:rPr lang="ru-RU" b="1" dirty="0" smtClean="0">
                <a:solidFill>
                  <a:srgbClr val="FFFFFF"/>
                </a:solidFill>
                <a:cs typeface="Calibri"/>
              </a:rPr>
              <a:t>год</a:t>
            </a:r>
            <a:endParaRPr lang="ru-RU" b="1" dirty="0">
              <a:solidFill>
                <a:srgbClr val="FFFFFF"/>
              </a:solidFill>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52</a:t>
            </a:fld>
            <a:endParaRPr lang="ru-RU"/>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4823487" y="2971339"/>
            <a:ext cx="2267909" cy="1579001"/>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4"/>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219054"/>
            <a:ext cx="12181848" cy="345223"/>
          </a:xfrm>
          <a:prstGeom prst="rect">
            <a:avLst/>
          </a:prstGeom>
        </p:spPr>
        <p:txBody>
          <a:bodyPr vert="horz" wrap="square" lIns="0" tIns="12700" rIns="0" bIns="0" rtlCol="0">
            <a:spAutoFit/>
          </a:bodyPr>
          <a:lstStyle/>
          <a:p>
            <a:pPr algn="ctr"/>
            <a:r>
              <a:rPr lang="ru-RU" sz="2400" b="1" i="1" dirty="0">
                <a:cs typeface="Times New Roman" pitchFamily="18" charset="0"/>
              </a:rPr>
              <a:t>Программная структура расходов  районного бюджета за 2023 год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a:t>
            </a:r>
            <a:r>
              <a:rPr lang="ru-RU" b="1" dirty="0">
                <a:solidFill>
                  <a:schemeClr val="bg1"/>
                </a:solidFill>
                <a:latin typeface="Times New Roman" pitchFamily="18" charset="0"/>
                <a:cs typeface="Times New Roman" pitchFamily="18" charset="0"/>
              </a:rPr>
              <a:t>          1939,5</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smtClean="0">
                <a:solidFill>
                  <a:schemeClr val="bg1"/>
                </a:solidFill>
                <a:latin typeface="Times New Roman" pitchFamily="18" charset="0"/>
                <a:cs typeface="Times New Roman" pitchFamily="18" charset="0"/>
              </a:rPr>
              <a:t>                 </a:t>
            </a:r>
            <a:endParaRPr lang="ru-RU" dirty="0">
              <a:cs typeface="Calibri"/>
            </a:endParaRPr>
          </a:p>
        </p:txBody>
      </p:sp>
      <p:sp>
        <p:nvSpPr>
          <p:cNvPr id="7" name="Прямоугольник 6"/>
          <p:cNvSpPr/>
          <p:nvPr/>
        </p:nvSpPr>
        <p:spPr>
          <a:xfrm>
            <a:off x="7076301" y="899558"/>
            <a:ext cx="4571899" cy="2012859"/>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371,1</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a:t>
            </a:r>
            <a:r>
              <a:rPr lang="ru-RU" b="1" dirty="0" smtClean="0">
                <a:solidFill>
                  <a:srgbClr val="FFFFFF"/>
                </a:solidFill>
                <a:cs typeface="Calibri"/>
              </a:rPr>
              <a:t>год</a:t>
            </a:r>
            <a:endParaRPr lang="ru-RU" b="1" dirty="0">
              <a:solidFill>
                <a:srgbClr val="FFFFFF"/>
              </a:solidFill>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7703"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53</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r="53735" b="42632"/>
          <a:stretch/>
        </p:blipFill>
        <p:spPr>
          <a:xfrm>
            <a:off x="4774945" y="3028751"/>
            <a:ext cx="2267220" cy="158246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4"/>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219054"/>
            <a:ext cx="12137010" cy="345223"/>
          </a:xfrm>
          <a:prstGeom prst="rect">
            <a:avLst/>
          </a:prstGeom>
        </p:spPr>
        <p:txBody>
          <a:bodyPr vert="horz" wrap="square" lIns="0" tIns="12700" rIns="0" bIns="0" rtlCol="0">
            <a:spAutoFit/>
          </a:bodyPr>
          <a:lstStyle/>
          <a:p>
            <a:pPr algn="ctr"/>
            <a:r>
              <a:rPr lang="ru-RU" sz="2400" b="1" i="1" dirty="0">
                <a:cs typeface="Times New Roman" pitchFamily="18" charset="0"/>
              </a:rPr>
              <a:t>Программная структура расходов  районного бюджета за 2023 год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1791260"/>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390,1</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a:t>
            </a:r>
            <a:r>
              <a:rPr lang="ru-RU" b="1" dirty="0" smtClean="0">
                <a:solidFill>
                  <a:srgbClr val="FFFFFF"/>
                </a:solidFill>
                <a:cs typeface="Calibri"/>
              </a:rPr>
              <a:t>год</a:t>
            </a:r>
            <a:endParaRPr lang="ru-RU" b="1" dirty="0">
              <a:solidFill>
                <a:srgbClr val="FFFFFF"/>
              </a:solidFill>
              <a:cs typeface="Calibri"/>
            </a:endParaRPr>
          </a:p>
        </p:txBody>
      </p:sp>
      <p:sp>
        <p:nvSpPr>
          <p:cNvPr id="7" name="Прямоугольник 6"/>
          <p:cNvSpPr/>
          <p:nvPr/>
        </p:nvSpPr>
        <p:spPr>
          <a:xfrm>
            <a:off x="7156492" y="996462"/>
            <a:ext cx="4396067" cy="188359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a:t>
            </a:r>
            <a:r>
              <a:rPr lang="ru-RU" b="1" dirty="0" smtClean="0">
                <a:solidFill>
                  <a:srgbClr val="FFFFFF"/>
                </a:solidFill>
                <a:cs typeface="Calibri"/>
              </a:rPr>
              <a:t>год</a:t>
            </a:r>
            <a:endParaRPr lang="ru-RU" b="1" dirty="0">
              <a:solidFill>
                <a:srgbClr val="FFFFFF"/>
              </a:solidFill>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p:txBody>
          <a:bodyPr/>
          <a:lstStyle/>
          <a:p>
            <a:fld id="{2E383454-522E-4943-91B6-023101BA01B5}" type="slidenum">
              <a:rPr lang="ru-RU" smtClean="0"/>
              <a:t>54</a:t>
            </a:fld>
            <a:endParaRPr lang="ru-RU"/>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algn="ctr"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a:t>
            </a:r>
            <a:r>
              <a:rPr lang="ru-RU" altLang="ru-RU" sz="2800" b="1" dirty="0" smtClean="0">
                <a:ea typeface="Calibri" panose="020F0502020204030204" pitchFamily="34" charset="0"/>
                <a:cs typeface="Times New Roman" panose="02020603050405020304" pitchFamily="18" charset="0"/>
              </a:rPr>
              <a:t>за </a:t>
            </a:r>
            <a:r>
              <a:rPr lang="ru-RU" altLang="ru-RU" sz="3200" b="1" dirty="0">
                <a:ea typeface="Calibri" panose="020F0502020204030204" pitchFamily="34" charset="0"/>
                <a:cs typeface="Times New Roman" panose="02020603050405020304" pitchFamily="18" charset="0"/>
              </a:rPr>
              <a:t>2023</a:t>
            </a:r>
            <a:r>
              <a:rPr lang="ru-RU" altLang="ru-RU" sz="2800" b="1" dirty="0">
                <a:ea typeface="Calibri" panose="020F0502020204030204" pitchFamily="34" charset="0"/>
                <a:cs typeface="Times New Roman" panose="02020603050405020304" pitchFamily="18" charset="0"/>
              </a:rPr>
              <a:t> год </a:t>
            </a:r>
            <a:endParaRPr lang="ru-RU" altLang="ru-RU" sz="1050" dirty="0"/>
          </a:p>
        </p:txBody>
      </p:sp>
      <p:sp>
        <p:nvSpPr>
          <p:cNvPr id="11" name="AutoShape 16"/>
          <p:cNvSpPr>
            <a:spLocks noChangeArrowheads="1"/>
          </p:cNvSpPr>
          <p:nvPr/>
        </p:nvSpPr>
        <p:spPr bwMode="auto">
          <a:xfrm>
            <a:off x="2306638" y="1308100"/>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2023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479565,1</a:t>
            </a: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200" b="1" dirty="0" smtClean="0">
                <a:latin typeface="Times New Roman" panose="02020603050405020304" pitchFamily="18" charset="0"/>
                <a:cs typeface="Times New Roman" panose="02020603050405020304" pitchFamily="18" charset="0"/>
              </a:rPr>
              <a:t>План</a:t>
            </a:r>
            <a:endParaRPr kumimoji="0" lang="ru-RU" altLang="ru-RU"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2306638" y="30326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2312478" y="3802941"/>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2306638" y="3751118"/>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12130,4</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2272506" y="3016663"/>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467434,7</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1747927113"/>
              </p:ext>
            </p:extLst>
          </p:nvPr>
        </p:nvGraphicFramePr>
        <p:xfrm>
          <a:off x="6611932" y="4378102"/>
          <a:ext cx="3790950" cy="2403474"/>
        </p:xfrm>
        <a:graphic>
          <a:graphicData uri="http://schemas.openxmlformats.org/drawingml/2006/chart">
            <c:chart xmlns:c="http://schemas.openxmlformats.org/drawingml/2006/chart" xmlns:r="http://schemas.openxmlformats.org/officeDocument/2006/relationships" r:id="rId3"/>
          </a:graphicData>
        </a:graphic>
      </p:graphicFrame>
      <p:pic>
        <p:nvPicPr>
          <p:cNvPr id="6163" name="Рисунок 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за 2023 год -97,4 %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48800" y="6492875"/>
            <a:ext cx="2743200" cy="365125"/>
          </a:xfrm>
        </p:spPr>
        <p:txBody>
          <a:bodyPr/>
          <a:lstStyle/>
          <a:p>
            <a:fld id="{2E383454-522E-4943-91B6-023101BA01B5}" type="slidenum">
              <a:rPr lang="ru-RU" smtClean="0"/>
              <a:t>55</a:t>
            </a:fld>
            <a:endParaRPr lang="ru-RU" dirty="0"/>
          </a:p>
        </p:txBody>
      </p:sp>
      <p:sp>
        <p:nvSpPr>
          <p:cNvPr id="16" name="AutoShape 18"/>
          <p:cNvSpPr>
            <a:spLocks noChangeArrowheads="1"/>
          </p:cNvSpPr>
          <p:nvPr/>
        </p:nvSpPr>
        <p:spPr bwMode="auto">
          <a:xfrm>
            <a:off x="7474741" y="1341512"/>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2023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441014,0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Исполнение</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7" name="AutoShape 13"/>
          <p:cNvSpPr>
            <a:spLocks noChangeArrowheads="1"/>
          </p:cNvSpPr>
          <p:nvPr/>
        </p:nvSpPr>
        <p:spPr bwMode="auto">
          <a:xfrm>
            <a:off x="7474741" y="3061726"/>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429623,0</a:t>
            </a:r>
            <a:endParaRPr lang="ru-RU" altLang="ru-RU" sz="700" dirty="0"/>
          </a:p>
        </p:txBody>
      </p:sp>
      <p:sp>
        <p:nvSpPr>
          <p:cNvPr id="18" name="AutoShape 5"/>
          <p:cNvSpPr>
            <a:spLocks noChangeArrowheads="1"/>
          </p:cNvSpPr>
          <p:nvPr/>
        </p:nvSpPr>
        <p:spPr bwMode="auto">
          <a:xfrm>
            <a:off x="7419178" y="3798178"/>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pPr lvl="0" algn="just"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lang="ru-RU" altLang="ru-RU" sz="1400" b="1" dirty="0">
                <a:latin typeface="Times New Roman" panose="02020603050405020304" pitchFamily="18" charset="0"/>
                <a:ea typeface="Calibri" panose="020F0502020204030204" pitchFamily="34" charset="0"/>
                <a:cs typeface="Times New Roman" panose="02020603050405020304" pitchFamily="18" charset="0"/>
              </a:rPr>
              <a:t>       </a:t>
            </a:r>
            <a:endParaRPr lang="ru-RU" altLang="ru-RU" sz="800" dirty="0"/>
          </a:p>
          <a:p>
            <a:pPr lvl="0" algn="ctr" eaLnBrk="0" fontAlgn="base" hangingPunct="0">
              <a:spcBef>
                <a:spcPct val="0"/>
              </a:spcBef>
              <a:spcAft>
                <a:spcPct val="0"/>
              </a:spcAft>
            </a:pPr>
            <a:r>
              <a:rPr lang="ru-RU" altLang="ru-RU" sz="1200" b="1" dirty="0">
                <a:latin typeface="Times New Roman" panose="02020603050405020304" pitchFamily="18" charset="0"/>
                <a:ea typeface="Calibri" panose="020F0502020204030204" pitchFamily="34" charset="0"/>
                <a:cs typeface="Times New Roman" panose="02020603050405020304" pitchFamily="18" charset="0"/>
              </a:rPr>
              <a:t>11391,0</a:t>
            </a:r>
            <a:endParaRPr lang="ru-RU" altLang="ru-RU" sz="800" dirty="0"/>
          </a:p>
        </p:txBody>
      </p:sp>
      <p:graphicFrame>
        <p:nvGraphicFramePr>
          <p:cNvPr id="19" name="Диаграмма 18"/>
          <p:cNvGraphicFramePr/>
          <p:nvPr>
            <p:extLst>
              <p:ext uri="{D42A27DB-BD31-4B8C-83A1-F6EECF244321}">
                <p14:modId xmlns:p14="http://schemas.microsoft.com/office/powerpoint/2010/main" val="1867797764"/>
              </p:ext>
            </p:extLst>
          </p:nvPr>
        </p:nvGraphicFramePr>
        <p:xfrm>
          <a:off x="1371600" y="4531293"/>
          <a:ext cx="3790950" cy="24034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6" name="Прямоугольник 15"/>
          <p:cNvSpPr/>
          <p:nvPr/>
        </p:nvSpPr>
        <p:spPr>
          <a:xfrm>
            <a:off x="855094" y="3431866"/>
            <a:ext cx="1588384" cy="338554"/>
          </a:xfrm>
          <a:prstGeom prst="rect">
            <a:avLst/>
          </a:prstGeom>
        </p:spPr>
        <p:txBody>
          <a:bodyPr wrap="none">
            <a:spAutoFit/>
          </a:bodyPr>
          <a:lstStyle/>
          <a:p>
            <a:r>
              <a:rPr lang="ru-RU" sz="1600" b="1" dirty="0" smtClean="0"/>
              <a:t>2210,8 тыс. руб.</a:t>
            </a:r>
            <a:endParaRPr lang="ru-RU" sz="1600" b="1" dirty="0"/>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2538,6 </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20" name="Прямоугольник 19"/>
          <p:cNvSpPr/>
          <p:nvPr/>
        </p:nvSpPr>
        <p:spPr>
          <a:xfrm>
            <a:off x="4878174" y="6145965"/>
            <a:ext cx="1527213" cy="369332"/>
          </a:xfrm>
          <a:prstGeom prst="rect">
            <a:avLst/>
          </a:prstGeom>
        </p:spPr>
        <p:txBody>
          <a:bodyPr wrap="none">
            <a:spAutoFit/>
          </a:bodyPr>
          <a:lstStyle/>
          <a:p>
            <a:r>
              <a:rPr lang="ru-RU" b="1" dirty="0" smtClean="0"/>
              <a:t>84,8 </a:t>
            </a:r>
            <a:r>
              <a:rPr lang="ru-RU" b="1" dirty="0"/>
              <a:t>тыс. руб.</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11802122" y="6492875"/>
            <a:ext cx="389878"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s://sun9-68.userapi.com/impg/cFzq_6_lCivKNmikSljUslyTp_SgZaUVPsz5yw/Om47Yz7jvTQ.jpg?size=723x771&amp;quality=96&amp;sign=7be3115a1ba81a7c06e0c8c0e4644068&amp;type=album"/>
          <p:cNvPicPr>
            <a:picLocks noChangeAspect="1" noChangeArrowheads="1"/>
          </p:cNvPicPr>
          <p:nvPr/>
        </p:nvPicPr>
        <p:blipFill>
          <a:blip r:embed="rId2" cstate="print"/>
          <a:srcRect/>
          <a:stretch>
            <a:fillRect/>
          </a:stretch>
        </p:blipFill>
        <p:spPr bwMode="auto">
          <a:xfrm>
            <a:off x="7102136" y="3562416"/>
            <a:ext cx="3718264" cy="2697824"/>
          </a:xfrm>
          <a:prstGeom prst="rect">
            <a:avLst/>
          </a:prstGeom>
          <a:ln>
            <a:noFill/>
          </a:ln>
          <a:effectLst>
            <a:softEdge rad="112500"/>
          </a:effectLst>
        </p:spPr>
      </p:pic>
      <p:sp>
        <p:nvSpPr>
          <p:cNvPr id="9" name="Прямоугольник с двумя скругленными противолежащими углами 8"/>
          <p:cNvSpPr/>
          <p:nvPr/>
        </p:nvSpPr>
        <p:spPr>
          <a:xfrm>
            <a:off x="455283" y="3700918"/>
            <a:ext cx="5639760" cy="219919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solidFill>
                <a:prstClr val="black"/>
              </a:solidFill>
              <a:latin typeface="Times New Roman" panose="02020603050405020304" pitchFamily="18" charset="0"/>
              <a:cs typeface="Times New Roman" panose="02020603050405020304" pitchFamily="18" charset="0"/>
            </a:endParaRPr>
          </a:p>
          <a:p>
            <a:pPr algn="ctr"/>
            <a:endParaRPr lang="ru-RU" sz="1400" i="1" dirty="0">
              <a:solidFill>
                <a:prstClr val="black"/>
              </a:solidFill>
              <a:latin typeface="Times New Roman" panose="02020603050405020304" pitchFamily="18" charset="0"/>
              <a:cs typeface="Times New Roman" panose="02020603050405020304" pitchFamily="18" charset="0"/>
            </a:endParaRPr>
          </a:p>
          <a:p>
            <a:pPr algn="ctr"/>
            <a:endParaRPr lang="ru-RU" sz="1400" i="1" dirty="0" smtClean="0">
              <a:solidFill>
                <a:prstClr val="black"/>
              </a:solidFill>
              <a:latin typeface="Times New Roman" panose="02020603050405020304" pitchFamily="18" charset="0"/>
              <a:cs typeface="Times New Roman" panose="02020603050405020304" pitchFamily="18" charset="0"/>
            </a:endParaRPr>
          </a:p>
          <a:p>
            <a:pPr algn="ctr"/>
            <a:endParaRPr lang="ru-RU" sz="1400" i="1" dirty="0" smtClean="0">
              <a:solidFill>
                <a:prstClr val="black"/>
              </a:solidFill>
              <a:latin typeface="Times New Roman" panose="02020603050405020304" pitchFamily="18" charset="0"/>
              <a:cs typeface="Times New Roman" panose="02020603050405020304" pitchFamily="18" charset="0"/>
            </a:endParaRPr>
          </a:p>
          <a:p>
            <a:pPr algn="ctr"/>
            <a:endParaRPr lang="ru-RU" sz="1400" i="1" dirty="0">
              <a:solidFill>
                <a:prstClr val="black"/>
              </a:solidFill>
              <a:latin typeface="Times New Roman" panose="02020603050405020304" pitchFamily="18" charset="0"/>
              <a:cs typeface="Times New Roman" panose="02020603050405020304" pitchFamily="18" charset="0"/>
            </a:endParaRPr>
          </a:p>
          <a:p>
            <a:pPr algn="ctr"/>
            <a:endParaRPr lang="ru-RU" sz="1400" i="1" dirty="0">
              <a:solidFill>
                <a:prstClr val="black"/>
              </a:solidFill>
              <a:latin typeface="Times New Roman" panose="02020603050405020304" pitchFamily="18" charset="0"/>
              <a:cs typeface="Times New Roman" panose="02020603050405020304" pitchFamily="18" charset="0"/>
            </a:endParaRPr>
          </a:p>
          <a:p>
            <a:pPr algn="ctr"/>
            <a:endParaRPr lang="ru-RU" sz="100" i="1" dirty="0" smtClean="0">
              <a:solidFill>
                <a:prstClr val="black"/>
              </a:solidFill>
              <a:latin typeface="Times New Roman" panose="02020603050405020304" pitchFamily="18" charset="0"/>
              <a:cs typeface="Times New Roman" panose="02020603050405020304" pitchFamily="18" charset="0"/>
            </a:endParaRPr>
          </a:p>
          <a:p>
            <a:pPr algn="ctr"/>
            <a:r>
              <a:rPr lang="ru-RU" sz="1400" i="1" dirty="0" smtClean="0">
                <a:solidFill>
                  <a:prstClr val="black"/>
                </a:solidFill>
                <a:latin typeface="Times New Roman" panose="02020603050405020304" pitchFamily="18" charset="0"/>
                <a:cs typeface="Times New Roman" panose="02020603050405020304" pitchFamily="18" charset="0"/>
              </a:rPr>
              <a:t>Стоимость </a:t>
            </a:r>
            <a:r>
              <a:rPr lang="ru-RU" sz="1400" i="1" dirty="0">
                <a:solidFill>
                  <a:prstClr val="black"/>
                </a:solidFill>
                <a:latin typeface="Times New Roman" panose="02020603050405020304" pitchFamily="18" charset="0"/>
                <a:cs typeface="Times New Roman" panose="02020603050405020304" pitchFamily="18" charset="0"/>
              </a:rPr>
              <a:t>проекта составила </a:t>
            </a:r>
            <a:r>
              <a:rPr lang="ru-RU" sz="1400" i="1" dirty="0" smtClean="0">
                <a:solidFill>
                  <a:prstClr val="black"/>
                </a:solidFill>
                <a:latin typeface="Times New Roman" panose="02020603050405020304" pitchFamily="18" charset="0"/>
                <a:cs typeface="Times New Roman" panose="02020603050405020304" pitchFamily="18" charset="0"/>
              </a:rPr>
              <a:t>143,3 </a:t>
            </a:r>
            <a:r>
              <a:rPr lang="ru-RU" sz="1400" i="1" dirty="0">
                <a:solidFill>
                  <a:prstClr val="black"/>
                </a:solidFill>
                <a:latin typeface="Times New Roman" panose="02020603050405020304" pitchFamily="18" charset="0"/>
                <a:cs typeface="Times New Roman" panose="02020603050405020304" pitchFamily="18" charset="0"/>
              </a:rPr>
              <a:t>тыс. руб., из них средства федерального и областного бюджетов – </a:t>
            </a:r>
            <a:r>
              <a:rPr lang="ru-RU" sz="1400" i="1" dirty="0" smtClean="0">
                <a:solidFill>
                  <a:prstClr val="black"/>
                </a:solidFill>
                <a:latin typeface="Times New Roman" panose="02020603050405020304" pitchFamily="18" charset="0"/>
                <a:cs typeface="Times New Roman" panose="02020603050405020304" pitchFamily="18" charset="0"/>
              </a:rPr>
              <a:t>140,0 </a:t>
            </a:r>
            <a:r>
              <a:rPr lang="ru-RU" sz="1400" i="1" dirty="0">
                <a:solidFill>
                  <a:prstClr val="black"/>
                </a:solidFill>
                <a:latin typeface="Times New Roman" panose="02020603050405020304" pitchFamily="18" charset="0"/>
                <a:cs typeface="Times New Roman" panose="02020603050405020304" pitchFamily="18" charset="0"/>
              </a:rPr>
              <a:t>тыс. руб</a:t>
            </a:r>
            <a:r>
              <a:rPr lang="ru-RU" sz="1400" i="1" dirty="0" smtClean="0">
                <a:solidFill>
                  <a:prstClr val="black"/>
                </a:solidFill>
                <a:latin typeface="Times New Roman" panose="02020603050405020304" pitchFamily="18" charset="0"/>
                <a:cs typeface="Times New Roman" panose="02020603050405020304" pitchFamily="18" charset="0"/>
              </a:rPr>
              <a:t>.,</a:t>
            </a:r>
          </a:p>
          <a:p>
            <a:r>
              <a:rPr lang="ru-RU" sz="1400" i="1" dirty="0">
                <a:solidFill>
                  <a:prstClr val="black"/>
                </a:solidFill>
                <a:latin typeface="Times New Roman" panose="02020603050405020304" pitchFamily="18" charset="0"/>
                <a:cs typeface="Times New Roman" panose="02020603050405020304" pitchFamily="18" charset="0"/>
              </a:rPr>
              <a:t>Софинансирование за счет местного бюджета – </a:t>
            </a:r>
            <a:r>
              <a:rPr lang="ru-RU" sz="1400" i="1" dirty="0" smtClean="0">
                <a:solidFill>
                  <a:prstClr val="black"/>
                </a:solidFill>
                <a:latin typeface="Times New Roman" panose="02020603050405020304" pitchFamily="18" charset="0"/>
                <a:cs typeface="Times New Roman" panose="02020603050405020304" pitchFamily="18" charset="0"/>
              </a:rPr>
              <a:t>4,3 </a:t>
            </a:r>
            <a:r>
              <a:rPr lang="ru-RU" sz="1400" i="1" dirty="0">
                <a:solidFill>
                  <a:prstClr val="black"/>
                </a:solidFill>
                <a:latin typeface="Times New Roman" panose="02020603050405020304" pitchFamily="18" charset="0"/>
                <a:cs typeface="Times New Roman" panose="02020603050405020304" pitchFamily="18" charset="0"/>
              </a:rPr>
              <a:t>тыс. руб.</a:t>
            </a:r>
          </a:p>
          <a:p>
            <a:pPr algn="ctr"/>
            <a:endParaRPr lang="ru-RU" sz="1400" i="1" dirty="0">
              <a:solidFill>
                <a:prstClr val="black"/>
              </a:solidFill>
            </a:endParaRPr>
          </a:p>
          <a:p>
            <a:pPr algn="ctr"/>
            <a:endParaRPr lang="ru-RU" sz="1400" i="1" dirty="0">
              <a:solidFill>
                <a:prstClr val="black"/>
              </a:solidFill>
              <a:latin typeface="Times New Roman" panose="02020603050405020304" pitchFamily="18" charset="0"/>
              <a:cs typeface="Times New Roman" panose="02020603050405020304" pitchFamily="18" charset="0"/>
            </a:endParaRPr>
          </a:p>
        </p:txBody>
      </p:sp>
      <p:sp>
        <p:nvSpPr>
          <p:cNvPr id="3"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solidFill>
                <a:prstClr val="black"/>
              </a:solidFill>
            </a:endParaRPr>
          </a:p>
        </p:txBody>
      </p:sp>
      <p:sp>
        <p:nvSpPr>
          <p:cNvPr id="2" name="Прямоугольник 1"/>
          <p:cNvSpPr/>
          <p:nvPr/>
        </p:nvSpPr>
        <p:spPr>
          <a:xfrm>
            <a:off x="-30733" y="-32084"/>
            <a:ext cx="11528826" cy="400110"/>
          </a:xfrm>
          <a:prstGeom prst="rect">
            <a:avLst/>
          </a:prstGeom>
        </p:spPr>
        <p:txBody>
          <a:bodyPr wrap="square">
            <a:spAutoFit/>
          </a:bodyPr>
          <a:lstStyle/>
          <a:p>
            <a:pPr defTabSz="457200" fontAlgn="base">
              <a:spcBef>
                <a:spcPct val="0"/>
              </a:spcBef>
              <a:spcAft>
                <a:spcPct val="0"/>
              </a:spcAft>
            </a:pPr>
            <a:r>
              <a:rPr lang="ru-RU" sz="2000" b="1" i="1" spc="85"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Национальный проект «Современная школа»</a:t>
            </a:r>
          </a:p>
        </p:txBody>
      </p:sp>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solidFill>
                  <a:prstClr val="black">
                    <a:tint val="75000"/>
                  </a:prstClr>
                </a:solidFill>
              </a:rPr>
              <a:pPr/>
              <a:t>57</a:t>
            </a:fld>
            <a:endParaRPr lang="ru-RU">
              <a:solidFill>
                <a:prstClr val="black">
                  <a:tint val="75000"/>
                </a:prstClr>
              </a:solidFill>
            </a:endParaRPr>
          </a:p>
        </p:txBody>
      </p:sp>
      <p:sp>
        <p:nvSpPr>
          <p:cNvPr id="5" name="Прямоугольник 4"/>
          <p:cNvSpPr/>
          <p:nvPr/>
        </p:nvSpPr>
        <p:spPr>
          <a:xfrm>
            <a:off x="1128858" y="3834110"/>
            <a:ext cx="4536139" cy="954107"/>
          </a:xfrm>
          <a:prstGeom prst="rect">
            <a:avLst/>
          </a:prstGeom>
        </p:spPr>
        <p:txBody>
          <a:bodyPr wrap="square">
            <a:spAutoFit/>
          </a:bodyPr>
          <a:lstStyle/>
          <a:p>
            <a:pPr algn="ctr"/>
            <a:r>
              <a:rPr lang="ru-RU" sz="1400" b="1" i="1" dirty="0" smtClean="0">
                <a:solidFill>
                  <a:prstClr val="black"/>
                </a:solidFill>
              </a:rPr>
              <a:t>В рамках данного национального проекта финансируются расходы на обеспечение центров « Точка роста» В МБОУ «</a:t>
            </a:r>
            <a:r>
              <a:rPr lang="ru-RU" sz="1400" b="1" i="1" dirty="0" err="1" smtClean="0">
                <a:solidFill>
                  <a:prstClr val="black"/>
                </a:solidFill>
              </a:rPr>
              <a:t>Угранская</a:t>
            </a:r>
            <a:r>
              <a:rPr lang="ru-RU" sz="1400" b="1" i="1" dirty="0" smtClean="0">
                <a:solidFill>
                  <a:prstClr val="black"/>
                </a:solidFill>
              </a:rPr>
              <a:t> СШ» и МБОУ «Знаменская средняя школа»</a:t>
            </a:r>
            <a:endParaRPr lang="ru-RU" sz="1400" b="1" i="1" dirty="0">
              <a:solidFill>
                <a:prstClr val="black"/>
              </a:solidFill>
            </a:endParaRPr>
          </a:p>
        </p:txBody>
      </p:sp>
      <p:pic>
        <p:nvPicPr>
          <p:cNvPr id="11" name="Рисунок 10"/>
          <p:cNvPicPr>
            <a:picLocks noChangeAspect="1"/>
          </p:cNvPicPr>
          <p:nvPr/>
        </p:nvPicPr>
        <p:blipFill>
          <a:blip r:embed="rId4"/>
          <a:stretch>
            <a:fillRect/>
          </a:stretch>
        </p:blipFill>
        <p:spPr>
          <a:xfrm>
            <a:off x="834501" y="1053683"/>
            <a:ext cx="4323935" cy="2496067"/>
          </a:xfrm>
          <a:prstGeom prst="rect">
            <a:avLst/>
          </a:prstGeom>
        </p:spPr>
      </p:pic>
      <p:pic>
        <p:nvPicPr>
          <p:cNvPr id="14" name="Picture 2" descr="https://sun9-37.userapi.com/impg/Ke9rAPnxRCwA3kQlrE_4dXQ8s1yLp6GF_MzSVQ/lvgJ_C5rseE.jpg?size=955x772&amp;quality=96&amp;sign=1840f52553313e9c825d3d69d4f4467d&amp;type=album"/>
          <p:cNvPicPr>
            <a:picLocks noChangeAspect="1" noChangeArrowheads="1"/>
          </p:cNvPicPr>
          <p:nvPr/>
        </p:nvPicPr>
        <p:blipFill>
          <a:blip r:embed="rId5" cstate="print"/>
          <a:srcRect/>
          <a:stretch>
            <a:fillRect/>
          </a:stretch>
        </p:blipFill>
        <p:spPr bwMode="auto">
          <a:xfrm>
            <a:off x="6127074" y="690035"/>
            <a:ext cx="5537272" cy="2769781"/>
          </a:xfrm>
          <a:prstGeom prst="rect">
            <a:avLst/>
          </a:prstGeom>
          <a:ln>
            <a:noFill/>
          </a:ln>
          <a:effectLst>
            <a:softEdge rad="112500"/>
          </a:effectLst>
        </p:spPr>
      </p:pic>
      <p:sp>
        <p:nvSpPr>
          <p:cNvPr id="7" name="Прямоугольник 6"/>
          <p:cNvSpPr/>
          <p:nvPr/>
        </p:nvSpPr>
        <p:spPr>
          <a:xfrm>
            <a:off x="1008405" y="6170626"/>
            <a:ext cx="10742062" cy="584775"/>
          </a:xfrm>
          <a:prstGeom prst="rect">
            <a:avLst/>
          </a:prstGeom>
        </p:spPr>
        <p:txBody>
          <a:bodyPr wrap="square">
            <a:spAutoFit/>
          </a:bodyPr>
          <a:lstStyle/>
          <a:p>
            <a:pPr algn="ctr">
              <a:spcBef>
                <a:spcPct val="50000"/>
              </a:spcBef>
            </a:pPr>
            <a:r>
              <a:rPr lang="ru-RU" sz="1600" i="1" dirty="0">
                <a:solidFill>
                  <a:prstClr val="black"/>
                </a:solidFill>
              </a:rPr>
              <a:t>Национальные проекты – это предлагаемые и разрабатываемые Президентом и Правительством стратегические планы по развитию конкретной сферы общественных отношений.</a:t>
            </a:r>
          </a:p>
        </p:txBody>
      </p:sp>
    </p:spTree>
    <p:extLst>
      <p:ext uri="{BB962C8B-B14F-4D97-AF65-F5344CB8AC3E}">
        <p14:creationId xmlns:p14="http://schemas.microsoft.com/office/powerpoint/2010/main" val="32907445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b="19094"/>
          <a:stretch/>
        </p:blipFill>
        <p:spPr>
          <a:xfrm>
            <a:off x="7635633" y="4093684"/>
            <a:ext cx="4352398" cy="2627791"/>
          </a:xfrm>
          <a:prstGeom prst="rect">
            <a:avLst/>
          </a:prstGeo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520" y="3006626"/>
            <a:ext cx="3151573" cy="2363680"/>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solidFill>
                  <a:prstClr val="black">
                    <a:tint val="75000"/>
                  </a:prstClr>
                </a:solidFill>
              </a:rPr>
              <a:pPr/>
              <a:t>58</a:t>
            </a:fld>
            <a:endParaRPr lang="ru-RU">
              <a:solidFill>
                <a:prstClr val="black">
                  <a:tint val="75000"/>
                </a:prstClr>
              </a:solidFill>
            </a:endParaRPr>
          </a:p>
        </p:txBody>
      </p:sp>
      <p:pic>
        <p:nvPicPr>
          <p:cNvPr id="3" name="Рисунок 2"/>
          <p:cNvPicPr>
            <a:picLocks noChangeAspect="1"/>
          </p:cNvPicPr>
          <p:nvPr/>
        </p:nvPicPr>
        <p:blipFill>
          <a:blip r:embed="rId4"/>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defTabSz="457200" fontAlgn="base">
              <a:spcBef>
                <a:spcPct val="0"/>
              </a:spcBef>
              <a:spcAft>
                <a:spcPct val="0"/>
              </a:spcAft>
            </a:pPr>
            <a:r>
              <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«Развитие культуры в Смоленской области»</a:t>
            </a:r>
          </a:p>
        </p:txBody>
      </p:sp>
      <p:sp>
        <p:nvSpPr>
          <p:cNvPr id="5" name="Прямоугольник с двумя скругленными противолежащими углами 4"/>
          <p:cNvSpPr/>
          <p:nvPr/>
        </p:nvSpPr>
        <p:spPr>
          <a:xfrm>
            <a:off x="159798" y="789034"/>
            <a:ext cx="6153159" cy="2291517"/>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solidFill>
                <a:prstClr val="black"/>
              </a:solidFill>
            </a:endParaRPr>
          </a:p>
          <a:p>
            <a:pPr algn="ctr"/>
            <a:endParaRPr lang="ru-RU" sz="1400" i="1" dirty="0">
              <a:solidFill>
                <a:prstClr val="black"/>
              </a:solidFill>
            </a:endParaRPr>
          </a:p>
          <a:p>
            <a:pPr algn="ctr"/>
            <a:r>
              <a:rPr lang="ru-RU" sz="1400" b="1" i="1" dirty="0" smtClean="0">
                <a:solidFill>
                  <a:prstClr val="black"/>
                </a:solidFill>
              </a:rPr>
              <a:t>В </a:t>
            </a:r>
            <a:r>
              <a:rPr lang="ru-RU" sz="1400" b="1" i="1" dirty="0">
                <a:solidFill>
                  <a:prstClr val="black"/>
                </a:solidFill>
              </a:rPr>
              <a:t>рамках </a:t>
            </a:r>
            <a:r>
              <a:rPr lang="ru-RU" sz="1400" b="1" i="1" dirty="0" smtClean="0">
                <a:solidFill>
                  <a:prstClr val="black"/>
                </a:solidFill>
              </a:rPr>
              <a:t>ведомственного проекта « Развитие театрально-концертного и культурно-досугового обслуживание населения» выполнены работы по ремонту крыльца и козырька МБУК Угранский РСКЦ</a:t>
            </a:r>
          </a:p>
          <a:p>
            <a:pPr algn="ctr"/>
            <a:r>
              <a:rPr lang="ru-RU" sz="1400" i="1" dirty="0" smtClean="0">
                <a:solidFill>
                  <a:prstClr val="black"/>
                </a:solidFill>
                <a:latin typeface="Times New Roman" panose="02020603050405020304" pitchFamily="18" charset="0"/>
                <a:cs typeface="Times New Roman" panose="02020603050405020304" pitchFamily="18" charset="0"/>
              </a:rPr>
              <a:t>Стоимость </a:t>
            </a:r>
            <a:r>
              <a:rPr lang="ru-RU" sz="1400" i="1" dirty="0">
                <a:solidFill>
                  <a:prstClr val="black"/>
                </a:solidFill>
                <a:latin typeface="Times New Roman" panose="02020603050405020304" pitchFamily="18" charset="0"/>
                <a:cs typeface="Times New Roman" panose="02020603050405020304" pitchFamily="18" charset="0"/>
              </a:rPr>
              <a:t>проекта составила </a:t>
            </a:r>
            <a:r>
              <a:rPr lang="ru-RU" sz="1400" i="1" dirty="0" smtClean="0">
                <a:solidFill>
                  <a:prstClr val="black"/>
                </a:solidFill>
                <a:latin typeface="Times New Roman" panose="02020603050405020304" pitchFamily="18" charset="0"/>
                <a:cs typeface="Times New Roman" panose="02020603050405020304" pitchFamily="18" charset="0"/>
              </a:rPr>
              <a:t>606,1 </a:t>
            </a:r>
            <a:r>
              <a:rPr lang="ru-RU" sz="1400" i="1" dirty="0">
                <a:solidFill>
                  <a:prstClr val="black"/>
                </a:solidFill>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solidFill>
                  <a:prstClr val="black"/>
                </a:solidFill>
                <a:latin typeface="Times New Roman" panose="02020603050405020304" pitchFamily="18" charset="0"/>
                <a:cs typeface="Times New Roman" panose="02020603050405020304" pitchFamily="18" charset="0"/>
              </a:rPr>
              <a:t>- 498,0 </a:t>
            </a:r>
            <a:r>
              <a:rPr lang="ru-RU" sz="1400" i="1" dirty="0">
                <a:solidFill>
                  <a:prstClr val="black"/>
                </a:solidFill>
                <a:latin typeface="Times New Roman" panose="02020603050405020304" pitchFamily="18" charset="0"/>
                <a:cs typeface="Times New Roman" panose="02020603050405020304" pitchFamily="18" charset="0"/>
              </a:rPr>
              <a:t>тыс. руб</a:t>
            </a:r>
            <a:r>
              <a:rPr lang="ru-RU" sz="1400" i="1" dirty="0" smtClean="0">
                <a:solidFill>
                  <a:prstClr val="black"/>
                </a:solidFill>
                <a:latin typeface="Times New Roman" panose="02020603050405020304" pitchFamily="18" charset="0"/>
                <a:cs typeface="Times New Roman" panose="02020603050405020304" pitchFamily="18" charset="0"/>
              </a:rPr>
              <a:t>.,</a:t>
            </a:r>
            <a:endParaRPr lang="ru-RU" sz="1400" i="1" dirty="0">
              <a:solidFill>
                <a:prstClr val="black"/>
              </a:solidFill>
              <a:latin typeface="Times New Roman" panose="02020603050405020304" pitchFamily="18" charset="0"/>
              <a:cs typeface="Times New Roman" panose="02020603050405020304" pitchFamily="18" charset="0"/>
            </a:endParaRPr>
          </a:p>
          <a:p>
            <a:pPr algn="ctr"/>
            <a:r>
              <a:rPr lang="ru-RU" sz="1400" i="1" dirty="0" smtClean="0">
                <a:solidFill>
                  <a:prstClr val="black"/>
                </a:solidFill>
                <a:latin typeface="Times New Roman" panose="02020603050405020304" pitchFamily="18" charset="0"/>
                <a:cs typeface="Times New Roman" panose="02020603050405020304" pitchFamily="18" charset="0"/>
              </a:rPr>
              <a:t> </a:t>
            </a:r>
            <a:r>
              <a:rPr lang="ru-RU" sz="1400" i="1" dirty="0">
                <a:solidFill>
                  <a:prstClr val="black"/>
                </a:solidFill>
                <a:latin typeface="Times New Roman" panose="02020603050405020304" pitchFamily="18" charset="0"/>
                <a:cs typeface="Times New Roman" panose="02020603050405020304" pitchFamily="18" charset="0"/>
              </a:rPr>
              <a:t>областного бюджетов </a:t>
            </a:r>
            <a:r>
              <a:rPr lang="ru-RU" sz="1400" i="1" dirty="0" smtClean="0">
                <a:solidFill>
                  <a:prstClr val="black"/>
                </a:solidFill>
                <a:latin typeface="Times New Roman" panose="02020603050405020304" pitchFamily="18" charset="0"/>
                <a:cs typeface="Times New Roman" panose="02020603050405020304" pitchFamily="18" charset="0"/>
              </a:rPr>
              <a:t>- 102,0 </a:t>
            </a:r>
            <a:r>
              <a:rPr lang="ru-RU" sz="1400" i="1" dirty="0">
                <a:solidFill>
                  <a:prstClr val="black"/>
                </a:solidFill>
                <a:latin typeface="Times New Roman" panose="02020603050405020304" pitchFamily="18" charset="0"/>
                <a:cs typeface="Times New Roman" panose="02020603050405020304" pitchFamily="18" charset="0"/>
              </a:rPr>
              <a:t>тыс. руб</a:t>
            </a:r>
            <a:r>
              <a:rPr lang="ru-RU" sz="1400" i="1" dirty="0" smtClean="0">
                <a:solidFill>
                  <a:prstClr val="black"/>
                </a:solidFill>
                <a:latin typeface="Times New Roman" panose="02020603050405020304" pitchFamily="18" charset="0"/>
                <a:cs typeface="Times New Roman" panose="02020603050405020304" pitchFamily="18" charset="0"/>
              </a:rPr>
              <a:t>.</a:t>
            </a:r>
          </a:p>
          <a:p>
            <a:r>
              <a:rPr lang="ru-RU" sz="1400" i="1" dirty="0">
                <a:solidFill>
                  <a:prstClr val="black"/>
                </a:solidFill>
                <a:latin typeface="Times New Roman" panose="02020603050405020304" pitchFamily="18" charset="0"/>
                <a:cs typeface="Times New Roman" panose="02020603050405020304" pitchFamily="18" charset="0"/>
              </a:rPr>
              <a:t>Софинансирование за счет местного бюджета – </a:t>
            </a:r>
            <a:r>
              <a:rPr lang="ru-RU" sz="1400" i="1" dirty="0" smtClean="0">
                <a:solidFill>
                  <a:prstClr val="black"/>
                </a:solidFill>
                <a:latin typeface="Times New Roman" panose="02020603050405020304" pitchFamily="18" charset="0"/>
                <a:cs typeface="Times New Roman" panose="02020603050405020304" pitchFamily="18" charset="0"/>
              </a:rPr>
              <a:t>6,1 </a:t>
            </a:r>
            <a:r>
              <a:rPr lang="ru-RU" sz="1400" i="1" dirty="0">
                <a:solidFill>
                  <a:prstClr val="black"/>
                </a:solidFill>
                <a:latin typeface="Times New Roman" panose="02020603050405020304" pitchFamily="18" charset="0"/>
                <a:cs typeface="Times New Roman" panose="02020603050405020304" pitchFamily="18" charset="0"/>
              </a:rPr>
              <a:t>тыс. руб.</a:t>
            </a:r>
          </a:p>
          <a:p>
            <a:pPr algn="ctr"/>
            <a:endParaRPr lang="ru-RU" sz="1400" i="1" dirty="0">
              <a:solidFill>
                <a:prstClr val="black"/>
              </a:solidFill>
            </a:endParaRPr>
          </a:p>
          <a:p>
            <a:pPr algn="ctr"/>
            <a:endParaRPr lang="ru-RU" sz="1400" i="1" dirty="0" smtClean="0">
              <a:solidFill>
                <a:prstClr val="black"/>
              </a:solidFill>
              <a:latin typeface="Times New Roman" panose="02020603050405020304" pitchFamily="18" charset="0"/>
              <a:cs typeface="Times New Roman" panose="02020603050405020304" pitchFamily="18" charset="0"/>
            </a:endParaRPr>
          </a:p>
          <a:p>
            <a:pPr algn="ctr"/>
            <a:endParaRPr lang="ru-RU" sz="1400" i="1" dirty="0">
              <a:solidFill>
                <a:prstClr val="black"/>
              </a:solidFill>
            </a:endParaRPr>
          </a:p>
        </p:txBody>
      </p:sp>
      <p:sp>
        <p:nvSpPr>
          <p:cNvPr id="6" name="Прямоугольник с двумя скругленными противолежащими углами 5"/>
          <p:cNvSpPr/>
          <p:nvPr/>
        </p:nvSpPr>
        <p:spPr>
          <a:xfrm>
            <a:off x="7945177" y="646331"/>
            <a:ext cx="3884873" cy="3668217"/>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b="1" i="1" dirty="0" smtClean="0">
              <a:solidFill>
                <a:prstClr val="black"/>
              </a:solidFill>
            </a:endParaRPr>
          </a:p>
          <a:p>
            <a:pPr algn="ctr"/>
            <a:r>
              <a:rPr lang="ru-RU" sz="1400" b="1" i="1" dirty="0" smtClean="0">
                <a:solidFill>
                  <a:prstClr val="black"/>
                </a:solidFill>
              </a:rPr>
              <a:t>В рамках ведомственного проекта « Сохранение культурного и исторического наследия » приобретен книжный фонд для МБУК «</a:t>
            </a:r>
            <a:r>
              <a:rPr lang="ru-RU" sz="1400" b="1" i="1" dirty="0" err="1" smtClean="0">
                <a:solidFill>
                  <a:prstClr val="black"/>
                </a:solidFill>
              </a:rPr>
              <a:t>Угранская</a:t>
            </a:r>
            <a:r>
              <a:rPr lang="ru-RU" sz="1400" b="1" i="1" dirty="0" smtClean="0">
                <a:solidFill>
                  <a:prstClr val="black"/>
                </a:solidFill>
              </a:rPr>
              <a:t> РЦБС» </a:t>
            </a:r>
          </a:p>
          <a:p>
            <a:pPr algn="ctr"/>
            <a:endParaRPr lang="ru-RU" sz="1200" i="1" dirty="0" smtClean="0">
              <a:solidFill>
                <a:prstClr val="black"/>
              </a:solidFill>
            </a:endParaRPr>
          </a:p>
          <a:p>
            <a:pPr algn="ctr"/>
            <a:r>
              <a:rPr lang="ru-RU" sz="1400" i="1" dirty="0" smtClean="0">
                <a:solidFill>
                  <a:prstClr val="black"/>
                </a:solidFill>
                <a:latin typeface="Times New Roman" panose="02020603050405020304" pitchFamily="18" charset="0"/>
                <a:cs typeface="Times New Roman" panose="02020603050405020304" pitchFamily="18" charset="0"/>
              </a:rPr>
              <a:t>Стоимость проекта составила 17,3 тыс. руб., из них средства федерального – 14,2 тыс. руб.,</a:t>
            </a:r>
          </a:p>
          <a:p>
            <a:pPr algn="ctr"/>
            <a:r>
              <a:rPr lang="ru-RU" sz="1400" i="1" dirty="0" smtClean="0">
                <a:solidFill>
                  <a:prstClr val="black"/>
                </a:solidFill>
                <a:latin typeface="Times New Roman" panose="02020603050405020304" pitchFamily="18" charset="0"/>
                <a:cs typeface="Times New Roman" panose="02020603050405020304" pitchFamily="18" charset="0"/>
              </a:rPr>
              <a:t> областного бюджетов – 2,9 тыс. руб.</a:t>
            </a:r>
          </a:p>
          <a:p>
            <a:pPr algn="ctr"/>
            <a:r>
              <a:rPr lang="ru-RU" sz="1400" i="1" dirty="0">
                <a:solidFill>
                  <a:prstClr val="black"/>
                </a:solidFill>
                <a:latin typeface="Times New Roman" panose="02020603050405020304" pitchFamily="18" charset="0"/>
                <a:cs typeface="Times New Roman" panose="02020603050405020304" pitchFamily="18" charset="0"/>
              </a:rPr>
              <a:t>Софинансирование за счет местного бюджета – </a:t>
            </a:r>
            <a:r>
              <a:rPr lang="ru-RU" sz="1400" i="1" dirty="0" smtClean="0">
                <a:solidFill>
                  <a:prstClr val="black"/>
                </a:solidFill>
                <a:latin typeface="Times New Roman" panose="02020603050405020304" pitchFamily="18" charset="0"/>
                <a:cs typeface="Times New Roman" panose="02020603050405020304" pitchFamily="18" charset="0"/>
              </a:rPr>
              <a:t>0,2 </a:t>
            </a:r>
            <a:r>
              <a:rPr lang="ru-RU" sz="1400" i="1" dirty="0">
                <a:solidFill>
                  <a:prstClr val="black"/>
                </a:solidFill>
                <a:latin typeface="Times New Roman" panose="02020603050405020304" pitchFamily="18" charset="0"/>
                <a:cs typeface="Times New Roman" panose="02020603050405020304" pitchFamily="18" charset="0"/>
              </a:rPr>
              <a:t>тыс. </a:t>
            </a:r>
            <a:r>
              <a:rPr lang="ru-RU" sz="1400" i="1" dirty="0" err="1">
                <a:solidFill>
                  <a:prstClr val="black"/>
                </a:solidFill>
                <a:latin typeface="Times New Roman" panose="02020603050405020304" pitchFamily="18" charset="0"/>
                <a:cs typeface="Times New Roman" panose="02020603050405020304" pitchFamily="18" charset="0"/>
              </a:rPr>
              <a:t>руб</a:t>
            </a:r>
            <a:endParaRPr lang="ru-RU" sz="1400" i="1" dirty="0" smtClean="0">
              <a:solidFill>
                <a:prstClr val="black"/>
              </a:solidFill>
              <a:latin typeface="Times New Roman" panose="02020603050405020304" pitchFamily="18" charset="0"/>
              <a:cs typeface="Times New Roman" panose="02020603050405020304" pitchFamily="18" charset="0"/>
            </a:endParaRPr>
          </a:p>
          <a:p>
            <a:pPr algn="ctr"/>
            <a:endParaRPr lang="ru-RU" sz="1400" i="1" dirty="0">
              <a:solidFill>
                <a:prstClr val="black"/>
              </a:solidFill>
            </a:endParaRPr>
          </a:p>
        </p:txBody>
      </p:sp>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7" y="3169338"/>
            <a:ext cx="2902998" cy="3187012"/>
          </a:xfrm>
          <a:prstGeom prst="rect">
            <a:avLst/>
          </a:prstGeom>
        </p:spPr>
      </p:pic>
      <p:pic>
        <p:nvPicPr>
          <p:cNvPr id="17" name="Рисунок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2079" y="3574988"/>
            <a:ext cx="2462259" cy="3283012"/>
          </a:xfrm>
          <a:prstGeom prst="rect">
            <a:avLst/>
          </a:prstGeom>
        </p:spPr>
      </p:pic>
      <p:sp>
        <p:nvSpPr>
          <p:cNvPr id="11" name="Номер слайда 26"/>
          <p:cNvSpPr txBox="1">
            <a:spLocks/>
          </p:cNvSpPr>
          <p:nvPr/>
        </p:nvSpPr>
        <p:spPr>
          <a:xfrm>
            <a:off x="11677834" y="6492875"/>
            <a:ext cx="514165"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smtClean="0"/>
              <a:t>58</a:t>
            </a:r>
            <a:endParaRPr lang="ru-RU" dirty="0"/>
          </a:p>
        </p:txBody>
      </p:sp>
    </p:spTree>
    <p:extLst>
      <p:ext uri="{BB962C8B-B14F-4D97-AF65-F5344CB8AC3E}">
        <p14:creationId xmlns:p14="http://schemas.microsoft.com/office/powerpoint/2010/main" val="35158935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400" y="3832210"/>
            <a:ext cx="3544380" cy="2835504"/>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7140" r="26727"/>
          <a:stretch/>
        </p:blipFill>
        <p:spPr>
          <a:xfrm>
            <a:off x="0" y="1250612"/>
            <a:ext cx="3871741" cy="4507357"/>
          </a:xfrm>
          <a:prstGeom prst="rect">
            <a:avLst/>
          </a:prstGeom>
        </p:spPr>
      </p:pic>
      <p:sp>
        <p:nvSpPr>
          <p:cNvPr id="2" name="Номер слайда 1"/>
          <p:cNvSpPr>
            <a:spLocks noGrp="1"/>
          </p:cNvSpPr>
          <p:nvPr>
            <p:ph type="sldNum" sz="quarter" idx="12"/>
          </p:nvPr>
        </p:nvSpPr>
        <p:spPr>
          <a:xfrm>
            <a:off x="11752081" y="6578292"/>
            <a:ext cx="389878" cy="279708"/>
          </a:xfrm>
        </p:spPr>
        <p:txBody>
          <a:bodyPr/>
          <a:lstStyle/>
          <a:p>
            <a:fld id="{2E383454-522E-4943-91B6-023101BA01B5}" type="slidenum">
              <a:rPr lang="ru-RU" smtClean="0">
                <a:solidFill>
                  <a:prstClr val="black">
                    <a:tint val="75000"/>
                  </a:prstClr>
                </a:solidFill>
              </a:rPr>
              <a:pPr/>
              <a:t>59</a:t>
            </a:fld>
            <a:endParaRPr lang="ru-RU" dirty="0">
              <a:solidFill>
                <a:prstClr val="black">
                  <a:tint val="75000"/>
                </a:prstClr>
              </a:solidFill>
            </a:endParaRPr>
          </a:p>
        </p:txBody>
      </p:sp>
      <p:pic>
        <p:nvPicPr>
          <p:cNvPr id="3" name="Рисунок 2"/>
          <p:cNvPicPr>
            <a:picLocks noChangeAspect="1"/>
          </p:cNvPicPr>
          <p:nvPr/>
        </p:nvPicPr>
        <p:blipFill>
          <a:blip r:embed="rId4"/>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defTabSz="457200" fontAlgn="base">
              <a:spcBef>
                <a:spcPct val="0"/>
              </a:spcBef>
              <a:spcAft>
                <a:spcPct val="0"/>
              </a:spcAft>
            </a:pPr>
            <a:r>
              <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«Социальная поддержка граждан, проживающих на территории Смоленской области»</a:t>
            </a:r>
            <a:endPar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4050379" y="968428"/>
            <a:ext cx="4890915" cy="3853285"/>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solidFill>
                <a:prstClr val="black"/>
              </a:solidFill>
            </a:endParaRPr>
          </a:p>
          <a:p>
            <a:pPr algn="ctr"/>
            <a:endParaRPr lang="ru-RU" sz="1400" i="1" dirty="0">
              <a:solidFill>
                <a:prstClr val="black"/>
              </a:solidFill>
            </a:endParaRPr>
          </a:p>
          <a:p>
            <a:pPr algn="ctr"/>
            <a:r>
              <a:rPr lang="ru-RU" sz="1400" b="1" i="1" dirty="0" smtClean="0">
                <a:solidFill>
                  <a:prstClr val="black"/>
                </a:solidFill>
              </a:rPr>
              <a:t>В </a:t>
            </a:r>
            <a:r>
              <a:rPr lang="ru-RU" sz="1400" b="1" i="1" dirty="0">
                <a:solidFill>
                  <a:prstClr val="black"/>
                </a:solidFill>
              </a:rPr>
              <a:t>рамках ведомственного проекта </a:t>
            </a:r>
            <a:r>
              <a:rPr lang="ru-RU" sz="1400" b="1" i="1" dirty="0" smtClean="0">
                <a:solidFill>
                  <a:prstClr val="black"/>
                </a:solidFill>
              </a:rPr>
              <a:t>«Оказание государственной поддержки гражданам, проживающим на территории Смоленской области, в обеспечении жильем и оплате жилищно-коммунальных услуг» предоставлена социальная выплата на приобретение жилого помещения одной семье. </a:t>
            </a:r>
          </a:p>
          <a:p>
            <a:pPr algn="ctr"/>
            <a:endParaRPr lang="ru-RU" sz="200" i="1" dirty="0">
              <a:solidFill>
                <a:prstClr val="black"/>
              </a:solidFill>
            </a:endParaRPr>
          </a:p>
          <a:p>
            <a:pPr algn="ctr"/>
            <a:endParaRPr lang="ru-RU" sz="500" i="1" dirty="0">
              <a:solidFill>
                <a:prstClr val="black"/>
              </a:solidFill>
            </a:endParaRPr>
          </a:p>
          <a:p>
            <a:r>
              <a:rPr lang="ru-RU" sz="1400" i="1" dirty="0">
                <a:solidFill>
                  <a:prstClr val="black"/>
                </a:solidFill>
                <a:latin typeface="Times New Roman" panose="02020603050405020304" pitchFamily="18" charset="0"/>
                <a:cs typeface="Times New Roman" panose="02020603050405020304" pitchFamily="18" charset="0"/>
              </a:rPr>
              <a:t>Стоимость проекта составила </a:t>
            </a:r>
            <a:r>
              <a:rPr lang="ru-RU" sz="1400" i="1" dirty="0" smtClean="0">
                <a:solidFill>
                  <a:prstClr val="black"/>
                </a:solidFill>
                <a:latin typeface="Times New Roman" panose="02020603050405020304" pitchFamily="18" charset="0"/>
                <a:cs typeface="Times New Roman" panose="02020603050405020304" pitchFamily="18" charset="0"/>
              </a:rPr>
              <a:t>755,8 </a:t>
            </a:r>
            <a:r>
              <a:rPr lang="ru-RU" sz="1400" i="1" dirty="0">
                <a:solidFill>
                  <a:prstClr val="black"/>
                </a:solidFill>
                <a:latin typeface="Times New Roman" panose="02020603050405020304" pitchFamily="18" charset="0"/>
                <a:cs typeface="Times New Roman" panose="02020603050405020304" pitchFamily="18" charset="0"/>
              </a:rPr>
              <a:t>тыс. руб., из </a:t>
            </a:r>
            <a:r>
              <a:rPr lang="ru-RU" sz="1400" i="1" dirty="0" smtClean="0">
                <a:solidFill>
                  <a:prstClr val="black"/>
                </a:solidFill>
                <a:latin typeface="Times New Roman" panose="02020603050405020304" pitchFamily="18" charset="0"/>
                <a:cs typeface="Times New Roman" panose="02020603050405020304" pitchFamily="18" charset="0"/>
              </a:rPr>
              <a:t>них:</a:t>
            </a:r>
          </a:p>
          <a:p>
            <a:r>
              <a:rPr lang="ru-RU" sz="1400" i="1" dirty="0" smtClean="0">
                <a:solidFill>
                  <a:prstClr val="black"/>
                </a:solidFill>
                <a:latin typeface="Times New Roman" panose="02020603050405020304" pitchFamily="18" charset="0"/>
                <a:cs typeface="Times New Roman" panose="02020603050405020304" pitchFamily="18" charset="0"/>
              </a:rPr>
              <a:t>средства </a:t>
            </a:r>
            <a:r>
              <a:rPr lang="ru-RU" sz="1400" i="1" dirty="0">
                <a:solidFill>
                  <a:prstClr val="black"/>
                </a:solidFill>
                <a:latin typeface="Times New Roman" panose="02020603050405020304" pitchFamily="18" charset="0"/>
                <a:cs typeface="Times New Roman" panose="02020603050405020304" pitchFamily="18" charset="0"/>
              </a:rPr>
              <a:t>федерального - 498,0 тыс. руб.,</a:t>
            </a:r>
          </a:p>
          <a:p>
            <a:r>
              <a:rPr lang="ru-RU" sz="1400" i="1" dirty="0">
                <a:solidFill>
                  <a:prstClr val="black"/>
                </a:solidFill>
                <a:latin typeface="Times New Roman" panose="02020603050405020304" pitchFamily="18" charset="0"/>
                <a:cs typeface="Times New Roman" panose="02020603050405020304" pitchFamily="18" charset="0"/>
              </a:rPr>
              <a:t> областного бюджетов - 102,0 тыс. руб</a:t>
            </a:r>
            <a:r>
              <a:rPr lang="ru-RU" sz="1400" i="1" dirty="0" smtClean="0">
                <a:solidFill>
                  <a:prstClr val="black"/>
                </a:solidFill>
                <a:latin typeface="Times New Roman" panose="02020603050405020304" pitchFamily="18" charset="0"/>
                <a:cs typeface="Times New Roman" panose="02020603050405020304" pitchFamily="18" charset="0"/>
              </a:rPr>
              <a:t>.</a:t>
            </a:r>
          </a:p>
          <a:p>
            <a:r>
              <a:rPr lang="ru-RU" sz="1400" i="1" dirty="0" smtClean="0">
                <a:solidFill>
                  <a:prstClr val="black"/>
                </a:solidFill>
                <a:latin typeface="Times New Roman" panose="02020603050405020304" pitchFamily="18" charset="0"/>
                <a:cs typeface="Times New Roman" panose="02020603050405020304" pitchFamily="18" charset="0"/>
              </a:rPr>
              <a:t>Софинансирование за счет местного бюджета -155,8 тыс. руб.</a:t>
            </a:r>
            <a:endParaRPr lang="ru-RU" sz="1400" i="1" dirty="0">
              <a:solidFill>
                <a:prstClr val="black"/>
              </a:solidFill>
              <a:latin typeface="Times New Roman" panose="02020603050405020304" pitchFamily="18" charset="0"/>
              <a:cs typeface="Times New Roman" panose="02020603050405020304" pitchFamily="18" charset="0"/>
            </a:endParaRPr>
          </a:p>
          <a:p>
            <a:pPr algn="ctr"/>
            <a:endParaRPr lang="ru-RU" sz="1400" i="1" dirty="0">
              <a:solidFill>
                <a:prstClr val="black"/>
              </a:solidFill>
            </a:endParaRPr>
          </a:p>
        </p:txBody>
      </p:sp>
      <p:pic>
        <p:nvPicPr>
          <p:cNvPr id="13" name="Picture 14" descr="inx960x640"/>
          <p:cNvPicPr>
            <a:picLocks noChangeAspect="1" noChangeArrowheads="1"/>
          </p:cNvPicPr>
          <p:nvPr/>
        </p:nvPicPr>
        <p:blipFill>
          <a:blip r:embed="rId5"/>
          <a:srcRect/>
          <a:stretch>
            <a:fillRect/>
          </a:stretch>
        </p:blipFill>
        <p:spPr bwMode="auto">
          <a:xfrm>
            <a:off x="9119933" y="1393151"/>
            <a:ext cx="2592387" cy="1727200"/>
          </a:xfrm>
          <a:prstGeom prst="rect">
            <a:avLst/>
          </a:prstGeom>
          <a:ln>
            <a:noFill/>
          </a:ln>
          <a:effectLst>
            <a:softEdge rad="112500"/>
          </a:effectLst>
        </p:spPr>
      </p:pic>
    </p:spTree>
    <p:extLst>
      <p:ext uri="{BB962C8B-B14F-4D97-AF65-F5344CB8AC3E}">
        <p14:creationId xmlns:p14="http://schemas.microsoft.com/office/powerpoint/2010/main" val="1294930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9424281" y="6492875"/>
            <a:ext cx="2743200" cy="365125"/>
          </a:xfrm>
        </p:spPr>
        <p:txBody>
          <a:bodyPr/>
          <a:lstStyle/>
          <a:p>
            <a:fld id="{2E383454-522E-4943-91B6-023101BA01B5}" type="slidenum">
              <a:rPr lang="ru-RU" smtClean="0">
                <a:solidFill>
                  <a:prstClr val="black">
                    <a:tint val="75000"/>
                  </a:prstClr>
                </a:solidFill>
              </a:rPr>
              <a:pPr/>
              <a:t>60</a:t>
            </a:fld>
            <a:endParaRPr lang="ru-RU" dirty="0">
              <a:solidFill>
                <a:prstClr val="black">
                  <a:tint val="75000"/>
                </a:prstClr>
              </a:solidFill>
            </a:endParaRPr>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defTabSz="457200" fontAlgn="base">
              <a:spcBef>
                <a:spcPct val="0"/>
              </a:spcBef>
              <a:spcAft>
                <a:spcPct val="0"/>
              </a:spcAft>
            </a:pPr>
            <a:r>
              <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«Молодежная политика и </a:t>
            </a:r>
            <a:r>
              <a:rPr lang="ru-RU" b="1" i="1" spc="85"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гражданско</a:t>
            </a:r>
            <a:r>
              <a:rPr lang="ru-RU" b="1" i="1" spc="85"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b="1" i="1" spc="85"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патриатическое</a:t>
            </a:r>
            <a:r>
              <a:rPr lang="ru-RU" b="1" i="1" spc="85"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воспитание граждан  Смоленской области»</a:t>
            </a:r>
            <a:endPar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4673764" y="606313"/>
            <a:ext cx="6143466" cy="2707440"/>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b="1" i="1" dirty="0">
                <a:solidFill>
                  <a:prstClr val="black"/>
                </a:solidFill>
              </a:rPr>
              <a:t>В рамках ведомственного проекта </a:t>
            </a:r>
            <a:r>
              <a:rPr lang="ru-RU" sz="1400" b="1" i="1" dirty="0" smtClean="0">
                <a:solidFill>
                  <a:prstClr val="black"/>
                </a:solidFill>
              </a:rPr>
              <a:t>«</a:t>
            </a:r>
            <a:r>
              <a:rPr lang="ru-RU" sz="1400" b="1" i="1" spc="85" dirty="0">
                <a:solidFill>
                  <a:prstClr val="black"/>
                </a:solidFill>
                <a:latin typeface="Times New Roman" panose="02020603050405020304" pitchFamily="18" charset="0"/>
                <a:cs typeface="Times New Roman" panose="02020603050405020304" pitchFamily="18" charset="0"/>
              </a:rPr>
              <a:t>Молодежная политика и </a:t>
            </a:r>
            <a:r>
              <a:rPr lang="ru-RU" sz="1400" b="1" i="1" spc="85" dirty="0" err="1">
                <a:solidFill>
                  <a:prstClr val="black"/>
                </a:solidFill>
                <a:latin typeface="Times New Roman" panose="02020603050405020304" pitchFamily="18" charset="0"/>
                <a:cs typeface="Times New Roman" panose="02020603050405020304" pitchFamily="18" charset="0"/>
              </a:rPr>
              <a:t>гражданско</a:t>
            </a:r>
            <a:r>
              <a:rPr lang="ru-RU" sz="1400" b="1" i="1" spc="85" dirty="0">
                <a:solidFill>
                  <a:prstClr val="black"/>
                </a:solidFill>
                <a:latin typeface="Times New Roman" panose="02020603050405020304" pitchFamily="18" charset="0"/>
                <a:cs typeface="Times New Roman" panose="02020603050405020304" pitchFamily="18" charset="0"/>
              </a:rPr>
              <a:t>–</a:t>
            </a:r>
            <a:r>
              <a:rPr lang="ru-RU" sz="1400" b="1" i="1" spc="85" dirty="0" err="1">
                <a:solidFill>
                  <a:prstClr val="black"/>
                </a:solidFill>
                <a:latin typeface="Times New Roman" panose="02020603050405020304" pitchFamily="18" charset="0"/>
                <a:cs typeface="Times New Roman" panose="02020603050405020304" pitchFamily="18" charset="0"/>
              </a:rPr>
              <a:t>патриатическое</a:t>
            </a:r>
            <a:r>
              <a:rPr lang="ru-RU" sz="1400" b="1" i="1" spc="85" dirty="0">
                <a:solidFill>
                  <a:prstClr val="black"/>
                </a:solidFill>
                <a:latin typeface="Times New Roman" panose="02020603050405020304" pitchFamily="18" charset="0"/>
                <a:cs typeface="Times New Roman" panose="02020603050405020304" pitchFamily="18" charset="0"/>
              </a:rPr>
              <a:t> воспитание граждан  Смоленской области</a:t>
            </a:r>
            <a:r>
              <a:rPr lang="ru-RU" sz="1400" b="1" i="1" dirty="0" smtClean="0">
                <a:solidFill>
                  <a:prstClr val="black"/>
                </a:solidFill>
              </a:rPr>
              <a:t>» выполнены работы по освещению и благоустройству братской могилы № 11 по адресу с. Угра, ул. Советская, д. 28. </a:t>
            </a:r>
          </a:p>
          <a:p>
            <a:pPr algn="ctr"/>
            <a:endParaRPr lang="ru-RU" sz="200" i="1" dirty="0">
              <a:solidFill>
                <a:prstClr val="black"/>
              </a:solidFill>
            </a:endParaRPr>
          </a:p>
          <a:p>
            <a:pPr algn="ctr"/>
            <a:endParaRPr lang="ru-RU" sz="500" i="1" dirty="0">
              <a:solidFill>
                <a:prstClr val="black"/>
              </a:solidFill>
            </a:endParaRPr>
          </a:p>
          <a:p>
            <a:r>
              <a:rPr lang="ru-RU" sz="1400" i="1" dirty="0">
                <a:solidFill>
                  <a:prstClr val="black"/>
                </a:solidFill>
                <a:latin typeface="Times New Roman" panose="02020603050405020304" pitchFamily="18" charset="0"/>
                <a:cs typeface="Times New Roman" panose="02020603050405020304" pitchFamily="18" charset="0"/>
              </a:rPr>
              <a:t>Стоимость проекта составила </a:t>
            </a:r>
            <a:r>
              <a:rPr lang="ru-RU" sz="1400" i="1" dirty="0" smtClean="0">
                <a:solidFill>
                  <a:prstClr val="black"/>
                </a:solidFill>
                <a:latin typeface="Times New Roman" panose="02020603050405020304" pitchFamily="18" charset="0"/>
                <a:cs typeface="Times New Roman" panose="02020603050405020304" pitchFamily="18" charset="0"/>
              </a:rPr>
              <a:t>416,8 </a:t>
            </a:r>
            <a:r>
              <a:rPr lang="ru-RU" sz="1400" i="1" dirty="0">
                <a:solidFill>
                  <a:prstClr val="black"/>
                </a:solidFill>
                <a:latin typeface="Times New Roman" panose="02020603050405020304" pitchFamily="18" charset="0"/>
                <a:cs typeface="Times New Roman" panose="02020603050405020304" pitchFamily="18" charset="0"/>
              </a:rPr>
              <a:t>тыс. руб., из </a:t>
            </a:r>
            <a:r>
              <a:rPr lang="ru-RU" sz="1400" i="1" dirty="0" smtClean="0">
                <a:solidFill>
                  <a:prstClr val="black"/>
                </a:solidFill>
                <a:latin typeface="Times New Roman" panose="02020603050405020304" pitchFamily="18" charset="0"/>
                <a:cs typeface="Times New Roman" panose="02020603050405020304" pitchFamily="18" charset="0"/>
              </a:rPr>
              <a:t>них:</a:t>
            </a:r>
          </a:p>
          <a:p>
            <a:r>
              <a:rPr lang="ru-RU" sz="1400" i="1" dirty="0" smtClean="0">
                <a:solidFill>
                  <a:prstClr val="black"/>
                </a:solidFill>
                <a:latin typeface="Times New Roman" panose="02020603050405020304" pitchFamily="18" charset="0"/>
                <a:cs typeface="Times New Roman" panose="02020603050405020304" pitchFamily="18" charset="0"/>
              </a:rPr>
              <a:t>Софинансирование за счет местного бюджета -12,5 тыс. руб.</a:t>
            </a:r>
            <a:endParaRPr lang="ru-RU" sz="1400" i="1" dirty="0">
              <a:solidFill>
                <a:prstClr val="black"/>
              </a:solidFill>
              <a:latin typeface="Times New Roman" panose="02020603050405020304" pitchFamily="18" charset="0"/>
              <a:cs typeface="Times New Roman" panose="02020603050405020304" pitchFamily="18" charset="0"/>
            </a:endParaRPr>
          </a:p>
          <a:p>
            <a:pPr algn="ctr"/>
            <a:endParaRPr lang="ru-RU" sz="1400" i="1" dirty="0">
              <a:solidFill>
                <a:prstClr val="black"/>
              </a:solidFill>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01" y="626322"/>
            <a:ext cx="2621674" cy="196625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8998" y="3313753"/>
            <a:ext cx="3698803" cy="2774103"/>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71847" y="1436586"/>
            <a:ext cx="2910551" cy="2182913"/>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8493" y="3493987"/>
            <a:ext cx="3352800" cy="2905225"/>
          </a:xfrm>
          <a:prstGeom prst="rect">
            <a:avLst/>
          </a:prstGeom>
        </p:spPr>
      </p:pic>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304" y="3903536"/>
            <a:ext cx="3939285" cy="2954464"/>
          </a:xfrm>
          <a:prstGeom prst="rect">
            <a:avLst/>
          </a:prstGeom>
        </p:spPr>
      </p:pic>
    </p:spTree>
    <p:extLst>
      <p:ext uri="{BB962C8B-B14F-4D97-AF65-F5344CB8AC3E}">
        <p14:creationId xmlns:p14="http://schemas.microsoft.com/office/powerpoint/2010/main" val="6584407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819" y="3373515"/>
            <a:ext cx="3160800" cy="334796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6853" y="3276939"/>
            <a:ext cx="4592715" cy="3444536"/>
          </a:xfrm>
          <a:prstGeom prst="rect">
            <a:avLst/>
          </a:prstGeom>
        </p:spPr>
      </p:pic>
      <p:sp>
        <p:nvSpPr>
          <p:cNvPr id="2" name="Номер слайда 1"/>
          <p:cNvSpPr>
            <a:spLocks noGrp="1"/>
          </p:cNvSpPr>
          <p:nvPr>
            <p:ph type="sldNum" sz="quarter" idx="12"/>
          </p:nvPr>
        </p:nvSpPr>
        <p:spPr>
          <a:xfrm>
            <a:off x="9448800" y="6492875"/>
            <a:ext cx="2743200" cy="365125"/>
          </a:xfrm>
        </p:spPr>
        <p:txBody>
          <a:bodyPr/>
          <a:lstStyle/>
          <a:p>
            <a:fld id="{2E383454-522E-4943-91B6-023101BA01B5}" type="slidenum">
              <a:rPr lang="ru-RU" smtClean="0">
                <a:solidFill>
                  <a:prstClr val="black">
                    <a:tint val="75000"/>
                  </a:prstClr>
                </a:solidFill>
              </a:rPr>
              <a:pPr/>
              <a:t>61</a:t>
            </a:fld>
            <a:endParaRPr lang="ru-RU" dirty="0">
              <a:solidFill>
                <a:prstClr val="black">
                  <a:tint val="75000"/>
                </a:prstClr>
              </a:solidFill>
            </a:endParaRPr>
          </a:p>
        </p:txBody>
      </p:sp>
      <p:pic>
        <p:nvPicPr>
          <p:cNvPr id="3" name="Рисунок 2"/>
          <p:cNvPicPr>
            <a:picLocks noChangeAspect="1"/>
          </p:cNvPicPr>
          <p:nvPr/>
        </p:nvPicPr>
        <p:blipFill>
          <a:blip r:embed="rId4"/>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defTabSz="457200" fontAlgn="base">
              <a:spcBef>
                <a:spcPct val="0"/>
              </a:spcBef>
              <a:spcAft>
                <a:spcPct val="0"/>
              </a:spcAft>
            </a:pPr>
            <a:r>
              <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дорожно-транспортного комплекса»</a:t>
            </a:r>
            <a:endPar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1039718" y="666075"/>
            <a:ext cx="6143466" cy="2707440"/>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b="1" i="1" dirty="0">
                <a:solidFill>
                  <a:prstClr val="black"/>
                </a:solidFill>
              </a:rPr>
              <a:t>В рамках ведомственного проекта </a:t>
            </a:r>
            <a:r>
              <a:rPr lang="ru-RU" sz="1400" b="1" i="1" dirty="0" smtClean="0">
                <a:solidFill>
                  <a:prstClr val="black"/>
                </a:solidFill>
              </a:rPr>
              <a:t>«</a:t>
            </a:r>
            <a:r>
              <a:rPr lang="ru-RU" sz="1400" b="1" i="1" spc="85" dirty="0" smtClean="0">
                <a:solidFill>
                  <a:prstClr val="black"/>
                </a:solidFill>
                <a:latin typeface="Times New Roman" panose="02020603050405020304" pitchFamily="18" charset="0"/>
                <a:cs typeface="Times New Roman" panose="02020603050405020304" pitchFamily="18" charset="0"/>
              </a:rPr>
              <a:t>Развитие сети автомобильных дорог общего пользования»</a:t>
            </a:r>
            <a:r>
              <a:rPr lang="ru-RU" sz="1400" b="1" i="1" dirty="0" smtClean="0">
                <a:solidFill>
                  <a:prstClr val="black"/>
                </a:solidFill>
              </a:rPr>
              <a:t>» осуществлен ремонт автомобильных дорог </a:t>
            </a:r>
            <a:r>
              <a:rPr lang="ru-RU" sz="1400" b="1" i="1" dirty="0" err="1" smtClean="0">
                <a:solidFill>
                  <a:prstClr val="black"/>
                </a:solidFill>
              </a:rPr>
              <a:t>Мытишино-Мзы</a:t>
            </a:r>
            <a:r>
              <a:rPr lang="ru-RU" sz="1400" b="1" i="1" dirty="0" smtClean="0">
                <a:solidFill>
                  <a:prstClr val="black"/>
                </a:solidFill>
              </a:rPr>
              <a:t>, Большое </a:t>
            </a:r>
            <a:r>
              <a:rPr lang="ru-RU" sz="1400" b="1" i="1" dirty="0" err="1" smtClean="0">
                <a:solidFill>
                  <a:prstClr val="black"/>
                </a:solidFill>
              </a:rPr>
              <a:t>Захарьевское</a:t>
            </a:r>
            <a:r>
              <a:rPr lang="ru-RU" sz="1400" b="1" i="1" dirty="0" smtClean="0">
                <a:solidFill>
                  <a:prstClr val="black"/>
                </a:solidFill>
              </a:rPr>
              <a:t>- Щекино, </a:t>
            </a:r>
            <a:r>
              <a:rPr lang="ru-RU" sz="1400" b="1" i="1" dirty="0" err="1" smtClean="0">
                <a:solidFill>
                  <a:prstClr val="black"/>
                </a:solidFill>
              </a:rPr>
              <a:t>Коптеево</a:t>
            </a:r>
            <a:r>
              <a:rPr lang="ru-RU" sz="1400" b="1" i="1" dirty="0" smtClean="0">
                <a:solidFill>
                  <a:prstClr val="black"/>
                </a:solidFill>
              </a:rPr>
              <a:t>-Городище, Александровка-</a:t>
            </a:r>
            <a:r>
              <a:rPr lang="ru-RU" sz="1400" b="1" i="1" dirty="0" err="1" smtClean="0">
                <a:solidFill>
                  <a:prstClr val="black"/>
                </a:solidFill>
              </a:rPr>
              <a:t>Гатишино</a:t>
            </a:r>
            <a:r>
              <a:rPr lang="ru-RU" sz="1400" b="1" i="1" dirty="0" smtClean="0">
                <a:solidFill>
                  <a:prstClr val="black"/>
                </a:solidFill>
              </a:rPr>
              <a:t>, Хмельники- </a:t>
            </a:r>
            <a:r>
              <a:rPr lang="ru-RU" sz="1400" b="1" i="1" dirty="0" err="1" smtClean="0">
                <a:solidFill>
                  <a:prstClr val="black"/>
                </a:solidFill>
              </a:rPr>
              <a:t>Боталы</a:t>
            </a:r>
            <a:r>
              <a:rPr lang="ru-RU" sz="1400" b="1" i="1" dirty="0" smtClean="0">
                <a:solidFill>
                  <a:prstClr val="black"/>
                </a:solidFill>
              </a:rPr>
              <a:t>.</a:t>
            </a:r>
          </a:p>
          <a:p>
            <a:pPr algn="ctr"/>
            <a:endParaRPr lang="ru-RU" sz="200" i="1" dirty="0">
              <a:solidFill>
                <a:prstClr val="black"/>
              </a:solidFill>
            </a:endParaRPr>
          </a:p>
          <a:p>
            <a:pPr algn="ctr"/>
            <a:endParaRPr lang="ru-RU" sz="500" i="1" dirty="0">
              <a:solidFill>
                <a:prstClr val="black"/>
              </a:solidFill>
            </a:endParaRPr>
          </a:p>
          <a:p>
            <a:r>
              <a:rPr lang="ru-RU" sz="1400" i="1" dirty="0">
                <a:solidFill>
                  <a:prstClr val="black"/>
                </a:solidFill>
                <a:latin typeface="Times New Roman" panose="02020603050405020304" pitchFamily="18" charset="0"/>
                <a:cs typeface="Times New Roman" panose="02020603050405020304" pitchFamily="18" charset="0"/>
              </a:rPr>
              <a:t>Стоимость проекта составила </a:t>
            </a:r>
            <a:r>
              <a:rPr lang="ru-RU" sz="1400" i="1" dirty="0" smtClean="0">
                <a:solidFill>
                  <a:prstClr val="black"/>
                </a:solidFill>
                <a:latin typeface="Times New Roman" panose="02020603050405020304" pitchFamily="18" charset="0"/>
                <a:cs typeface="Times New Roman" panose="02020603050405020304" pitchFamily="18" charset="0"/>
              </a:rPr>
              <a:t>30232,4 тыс</a:t>
            </a:r>
            <a:r>
              <a:rPr lang="ru-RU" sz="1400" i="1" dirty="0">
                <a:solidFill>
                  <a:prstClr val="black"/>
                </a:solidFill>
                <a:latin typeface="Times New Roman" panose="02020603050405020304" pitchFamily="18" charset="0"/>
                <a:cs typeface="Times New Roman" panose="02020603050405020304" pitchFamily="18" charset="0"/>
              </a:rPr>
              <a:t>. руб., из </a:t>
            </a:r>
            <a:r>
              <a:rPr lang="ru-RU" sz="1400" i="1" dirty="0" smtClean="0">
                <a:solidFill>
                  <a:prstClr val="black"/>
                </a:solidFill>
                <a:latin typeface="Times New Roman" panose="02020603050405020304" pitchFamily="18" charset="0"/>
                <a:cs typeface="Times New Roman" panose="02020603050405020304" pitchFamily="18" charset="0"/>
              </a:rPr>
              <a:t>них:</a:t>
            </a:r>
          </a:p>
          <a:p>
            <a:r>
              <a:rPr lang="ru-RU" sz="1400" i="1" dirty="0" smtClean="0">
                <a:solidFill>
                  <a:prstClr val="black"/>
                </a:solidFill>
                <a:latin typeface="Times New Roman" panose="02020603050405020304" pitchFamily="18" charset="0"/>
                <a:cs typeface="Times New Roman" panose="02020603050405020304" pitchFamily="18" charset="0"/>
              </a:rPr>
              <a:t>Софинансирование за счет местного бюджета -30,2 тыс. руб.</a:t>
            </a:r>
            <a:endParaRPr lang="ru-RU" sz="1400" i="1" dirty="0">
              <a:solidFill>
                <a:prstClr val="black"/>
              </a:solidFill>
              <a:latin typeface="Times New Roman" panose="02020603050405020304" pitchFamily="18" charset="0"/>
              <a:cs typeface="Times New Roman" panose="02020603050405020304" pitchFamily="18" charset="0"/>
            </a:endParaRPr>
          </a:p>
          <a:p>
            <a:pPr algn="ctr"/>
            <a:endParaRPr lang="ru-RU" sz="1400" i="1" dirty="0">
              <a:solidFill>
                <a:prstClr val="black"/>
              </a:solidFill>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9568" y="837851"/>
            <a:ext cx="3965949" cy="5287931"/>
          </a:xfrm>
          <a:prstGeom prst="rect">
            <a:avLst/>
          </a:prstGeom>
        </p:spPr>
      </p:pic>
    </p:spTree>
    <p:extLst>
      <p:ext uri="{BB962C8B-B14F-4D97-AF65-F5344CB8AC3E}">
        <p14:creationId xmlns:p14="http://schemas.microsoft.com/office/powerpoint/2010/main" val="25458747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stretch>
            <a:fillRect/>
          </a:stretch>
        </p:blipFill>
        <p:spPr>
          <a:xfrm>
            <a:off x="2347944" y="1524739"/>
            <a:ext cx="9220154" cy="5185638"/>
          </a:xfrm>
          <a:prstGeom prst="rect">
            <a:avLst/>
          </a:prstGeom>
        </p:spPr>
      </p:pic>
      <p:sp>
        <p:nvSpPr>
          <p:cNvPr id="2" name="Номер слайда 1"/>
          <p:cNvSpPr>
            <a:spLocks noGrp="1"/>
          </p:cNvSpPr>
          <p:nvPr>
            <p:ph type="sldNum" sz="quarter" idx="12"/>
          </p:nvPr>
        </p:nvSpPr>
        <p:spPr>
          <a:xfrm>
            <a:off x="9448800" y="6492875"/>
            <a:ext cx="2743200" cy="365125"/>
          </a:xfrm>
        </p:spPr>
        <p:txBody>
          <a:bodyPr/>
          <a:lstStyle/>
          <a:p>
            <a:fld id="{2E383454-522E-4943-91B6-023101BA01B5}" type="slidenum">
              <a:rPr lang="ru-RU" smtClean="0">
                <a:solidFill>
                  <a:prstClr val="black">
                    <a:tint val="75000"/>
                  </a:prstClr>
                </a:solidFill>
              </a:rPr>
              <a:pPr/>
              <a:t>62</a:t>
            </a:fld>
            <a:endParaRPr lang="ru-RU" dirty="0">
              <a:solidFill>
                <a:prstClr val="black">
                  <a:tint val="75000"/>
                </a:prstClr>
              </a:solidFill>
            </a:endParaRPr>
          </a:p>
        </p:txBody>
      </p:sp>
      <p:pic>
        <p:nvPicPr>
          <p:cNvPr id="3" name="Рисунок 2"/>
          <p:cNvPicPr>
            <a:picLocks noChangeAspect="1"/>
          </p:cNvPicPr>
          <p:nvPr/>
        </p:nvPicPr>
        <p:blipFill>
          <a:blip r:embed="rId3"/>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defTabSz="457200" fontAlgn="base">
              <a:spcBef>
                <a:spcPct val="0"/>
              </a:spcBef>
              <a:spcAft>
                <a:spcPct val="0"/>
              </a:spcAft>
            </a:pPr>
            <a:r>
              <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условий для осуществления градостроительной деятельности»</a:t>
            </a:r>
            <a:endPar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120286" y="600211"/>
            <a:ext cx="6966314" cy="344791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300" b="1" i="1" dirty="0">
                <a:solidFill>
                  <a:prstClr val="black"/>
                </a:solidFill>
              </a:rPr>
              <a:t>В рамках ведомственного проекта </a:t>
            </a:r>
            <a:r>
              <a:rPr lang="ru-RU" sz="1300" b="1" i="1" dirty="0" smtClean="0">
                <a:solidFill>
                  <a:prstClr val="black"/>
                </a:solidFill>
              </a:rPr>
              <a:t>«</a:t>
            </a:r>
            <a:r>
              <a:rPr lang="ru-RU" sz="1300" b="1" i="1" spc="85" dirty="0" smtClean="0">
                <a:solidFill>
                  <a:prstClr val="black"/>
                </a:solidFill>
                <a:latin typeface="Times New Roman" panose="02020603050405020304" pitchFamily="18" charset="0"/>
                <a:cs typeface="Times New Roman" panose="02020603050405020304" pitchFamily="18" charset="0"/>
              </a:rPr>
              <a:t>Создание и развитие нормативно-правовых и информативных ресурсов для обеспечения градостроительной деятельности на территории Смоленской области</a:t>
            </a:r>
            <a:r>
              <a:rPr lang="ru-RU" sz="1300" b="1" i="1" dirty="0" smtClean="0">
                <a:solidFill>
                  <a:prstClr val="black"/>
                </a:solidFill>
              </a:rPr>
              <a:t>» оплачены работы по подготовке проектов генеральных планов Всходского, Знаменского и Угранского сельских поселений и сведений о границах населенных пунктов поселений для внесения в Единый государственный реестр недвижимости, по подготовке проекта правил землепользования и застройки Всходского и Знаменского с/п и подготовке сведений о границах территориальных зон, установленных правилами землепользования и застройки для внесения в Единый государственный реестр недвижимости.</a:t>
            </a:r>
          </a:p>
          <a:p>
            <a:pPr algn="ctr"/>
            <a:endParaRPr lang="ru-RU" sz="200" i="1" dirty="0">
              <a:solidFill>
                <a:prstClr val="black"/>
              </a:solidFill>
            </a:endParaRPr>
          </a:p>
          <a:p>
            <a:pPr algn="ctr"/>
            <a:endParaRPr lang="ru-RU" sz="500" i="1" dirty="0">
              <a:solidFill>
                <a:prstClr val="black"/>
              </a:solidFill>
            </a:endParaRPr>
          </a:p>
          <a:p>
            <a:r>
              <a:rPr lang="ru-RU" sz="1400" i="1" dirty="0">
                <a:solidFill>
                  <a:prstClr val="black"/>
                </a:solidFill>
                <a:latin typeface="Times New Roman" panose="02020603050405020304" pitchFamily="18" charset="0"/>
                <a:cs typeface="Times New Roman" panose="02020603050405020304" pitchFamily="18" charset="0"/>
              </a:rPr>
              <a:t>Стоимость проекта составила </a:t>
            </a:r>
            <a:r>
              <a:rPr lang="ru-RU" sz="1400" i="1" dirty="0" smtClean="0">
                <a:solidFill>
                  <a:prstClr val="black"/>
                </a:solidFill>
                <a:latin typeface="Times New Roman" panose="02020603050405020304" pitchFamily="18" charset="0"/>
                <a:cs typeface="Times New Roman" panose="02020603050405020304" pitchFamily="18" charset="0"/>
              </a:rPr>
              <a:t>1842,5 тыс</a:t>
            </a:r>
            <a:r>
              <a:rPr lang="ru-RU" sz="1400" i="1" dirty="0">
                <a:solidFill>
                  <a:prstClr val="black"/>
                </a:solidFill>
                <a:latin typeface="Times New Roman" panose="02020603050405020304" pitchFamily="18" charset="0"/>
                <a:cs typeface="Times New Roman" panose="02020603050405020304" pitchFamily="18" charset="0"/>
              </a:rPr>
              <a:t>. руб., из </a:t>
            </a:r>
            <a:r>
              <a:rPr lang="ru-RU" sz="1400" i="1" dirty="0" smtClean="0">
                <a:solidFill>
                  <a:prstClr val="black"/>
                </a:solidFill>
                <a:latin typeface="Times New Roman" panose="02020603050405020304" pitchFamily="18" charset="0"/>
                <a:cs typeface="Times New Roman" panose="02020603050405020304" pitchFamily="18" charset="0"/>
              </a:rPr>
              <a:t>них:</a:t>
            </a:r>
          </a:p>
          <a:p>
            <a:r>
              <a:rPr lang="ru-RU" sz="1400" i="1" dirty="0" smtClean="0">
                <a:solidFill>
                  <a:prstClr val="black"/>
                </a:solidFill>
                <a:latin typeface="Times New Roman" panose="02020603050405020304" pitchFamily="18" charset="0"/>
                <a:cs typeface="Times New Roman" panose="02020603050405020304" pitchFamily="18" charset="0"/>
              </a:rPr>
              <a:t>Софинансирование за счет местного бюджета – 97,0 тыс. руб.</a:t>
            </a:r>
            <a:endParaRPr lang="ru-RU" sz="1400" i="1" dirty="0">
              <a:solidFill>
                <a:prstClr val="black"/>
              </a:solidFill>
              <a:latin typeface="Times New Roman" panose="02020603050405020304" pitchFamily="18" charset="0"/>
              <a:cs typeface="Times New Roman" panose="02020603050405020304" pitchFamily="18" charset="0"/>
            </a:endParaRPr>
          </a:p>
          <a:p>
            <a:pPr algn="ctr"/>
            <a:endParaRPr lang="ru-RU" sz="1400" i="1" dirty="0">
              <a:solidFill>
                <a:prstClr val="black"/>
              </a:solidFill>
            </a:endParaRPr>
          </a:p>
        </p:txBody>
      </p:sp>
    </p:spTree>
    <p:extLst>
      <p:ext uri="{BB962C8B-B14F-4D97-AF65-F5344CB8AC3E}">
        <p14:creationId xmlns:p14="http://schemas.microsoft.com/office/powerpoint/2010/main" val="13432646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3"/>
          <a:stretch>
            <a:fillRect/>
          </a:stretch>
        </p:blipFill>
        <p:spPr>
          <a:xfrm>
            <a:off x="8443691" y="3937763"/>
            <a:ext cx="3706689" cy="2920237"/>
          </a:xfrm>
          <a:prstGeom prst="rect">
            <a:avLst/>
          </a:prstGeom>
        </p:spPr>
      </p:pic>
      <p:pic>
        <p:nvPicPr>
          <p:cNvPr id="10" name="Рисунок 9"/>
          <p:cNvPicPr>
            <a:picLocks noChangeAspect="1"/>
          </p:cNvPicPr>
          <p:nvPr/>
        </p:nvPicPr>
        <p:blipFill>
          <a:blip r:embed="rId4"/>
          <a:stretch>
            <a:fillRect/>
          </a:stretch>
        </p:blipFill>
        <p:spPr>
          <a:xfrm>
            <a:off x="8443691" y="706492"/>
            <a:ext cx="3670110" cy="3487214"/>
          </a:xfrm>
          <a:prstGeom prst="rect">
            <a:avLst/>
          </a:prstGeom>
        </p:spPr>
      </p:pic>
      <p:pic>
        <p:nvPicPr>
          <p:cNvPr id="9" name="Рисунок 8"/>
          <p:cNvPicPr>
            <a:picLocks noChangeAspect="1"/>
          </p:cNvPicPr>
          <p:nvPr/>
        </p:nvPicPr>
        <p:blipFill>
          <a:blip r:embed="rId5"/>
          <a:stretch>
            <a:fillRect/>
          </a:stretch>
        </p:blipFill>
        <p:spPr>
          <a:xfrm>
            <a:off x="5139373" y="3151311"/>
            <a:ext cx="3292125" cy="3706689"/>
          </a:xfrm>
          <a:prstGeom prst="rect">
            <a:avLst/>
          </a:prstGeom>
        </p:spPr>
      </p:pic>
      <p:pic>
        <p:nvPicPr>
          <p:cNvPr id="7" name="Рисунок 6"/>
          <p:cNvPicPr>
            <a:picLocks noChangeAspect="1"/>
          </p:cNvPicPr>
          <p:nvPr/>
        </p:nvPicPr>
        <p:blipFill>
          <a:blip r:embed="rId6"/>
          <a:stretch>
            <a:fillRect/>
          </a:stretch>
        </p:blipFill>
        <p:spPr>
          <a:xfrm>
            <a:off x="190713" y="706492"/>
            <a:ext cx="2432515" cy="3243353"/>
          </a:xfrm>
          <a:prstGeom prst="rect">
            <a:avLst/>
          </a:prstGeom>
        </p:spPr>
      </p:pic>
      <p:pic>
        <p:nvPicPr>
          <p:cNvPr id="8" name="Рисунок 7"/>
          <p:cNvPicPr>
            <a:picLocks noChangeAspect="1"/>
          </p:cNvPicPr>
          <p:nvPr/>
        </p:nvPicPr>
        <p:blipFill>
          <a:blip r:embed="rId7"/>
          <a:stretch>
            <a:fillRect/>
          </a:stretch>
        </p:blipFill>
        <p:spPr>
          <a:xfrm>
            <a:off x="0" y="2998898"/>
            <a:ext cx="5139373" cy="3859102"/>
          </a:xfrm>
          <a:prstGeom prst="rect">
            <a:avLst/>
          </a:prstGeom>
        </p:spPr>
      </p:pic>
      <p:sp>
        <p:nvSpPr>
          <p:cNvPr id="2" name="Номер слайда 1"/>
          <p:cNvSpPr>
            <a:spLocks noGrp="1"/>
          </p:cNvSpPr>
          <p:nvPr>
            <p:ph type="sldNum" sz="quarter" idx="12"/>
          </p:nvPr>
        </p:nvSpPr>
        <p:spPr>
          <a:xfrm>
            <a:off x="9407180" y="6492875"/>
            <a:ext cx="2743200" cy="365125"/>
          </a:xfrm>
        </p:spPr>
        <p:txBody>
          <a:bodyPr/>
          <a:lstStyle/>
          <a:p>
            <a:fld id="{2E383454-522E-4943-91B6-023101BA01B5}" type="slidenum">
              <a:rPr lang="ru-RU" smtClean="0">
                <a:solidFill>
                  <a:prstClr val="black">
                    <a:tint val="75000"/>
                  </a:prstClr>
                </a:solidFill>
              </a:rPr>
              <a:pPr/>
              <a:t>63</a:t>
            </a:fld>
            <a:endParaRPr lang="ru-RU" dirty="0">
              <a:solidFill>
                <a:prstClr val="black">
                  <a:tint val="75000"/>
                </a:prstClr>
              </a:solidFill>
            </a:endParaRPr>
          </a:p>
        </p:txBody>
      </p:sp>
      <p:pic>
        <p:nvPicPr>
          <p:cNvPr id="3" name="Рисунок 2"/>
          <p:cNvPicPr>
            <a:picLocks noChangeAspect="1"/>
          </p:cNvPicPr>
          <p:nvPr/>
        </p:nvPicPr>
        <p:blipFill>
          <a:blip r:embed="rId8"/>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defTabSz="457200" fontAlgn="base">
              <a:spcBef>
                <a:spcPct val="0"/>
              </a:spcBef>
              <a:spcAft>
                <a:spcPct val="0"/>
              </a:spcAft>
            </a:pPr>
            <a:r>
              <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условий для обеспечения качественными услугами жилищно-коммунального хозяйства населения Смоленской области»</a:t>
            </a:r>
            <a:endPar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2179345" y="616546"/>
            <a:ext cx="6700561" cy="333329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b="1" i="1" dirty="0" smtClean="0">
                <a:solidFill>
                  <a:prstClr val="black"/>
                </a:solidFill>
              </a:rPr>
              <a:t>        В </a:t>
            </a:r>
            <a:r>
              <a:rPr lang="ru-RU" sz="1400" b="1" i="1" dirty="0">
                <a:solidFill>
                  <a:prstClr val="black"/>
                </a:solidFill>
              </a:rPr>
              <a:t>рамках ведомственного проекта </a:t>
            </a:r>
            <a:r>
              <a:rPr lang="ru-RU" sz="1400" b="1" i="1" dirty="0" smtClean="0">
                <a:solidFill>
                  <a:prstClr val="black"/>
                </a:solidFill>
              </a:rPr>
              <a:t>«</a:t>
            </a:r>
            <a:r>
              <a:rPr lang="ru-RU" sz="1400" b="1" i="1" spc="85" dirty="0" smtClean="0">
                <a:solidFill>
                  <a:prstClr val="black"/>
                </a:solidFill>
                <a:latin typeface="Times New Roman" panose="02020603050405020304" pitchFamily="18" charset="0"/>
                <a:cs typeface="Times New Roman" panose="02020603050405020304" pitchFamily="18" charset="0"/>
              </a:rPr>
              <a:t>Модернизация объектов жилищно-коммунального хозяйства Смоленской области</a:t>
            </a:r>
            <a:r>
              <a:rPr lang="ru-RU" sz="1400" b="1" i="1" dirty="0" smtClean="0">
                <a:solidFill>
                  <a:prstClr val="black"/>
                </a:solidFill>
              </a:rPr>
              <a:t>» выполнены работы по объектам(</a:t>
            </a:r>
            <a:r>
              <a:rPr lang="en-US" sz="1400" b="1" i="1" dirty="0" smtClean="0">
                <a:solidFill>
                  <a:prstClr val="black"/>
                </a:solidFill>
              </a:rPr>
              <a:t>I</a:t>
            </a:r>
            <a:r>
              <a:rPr lang="ru-RU" sz="1400" b="1" i="1" dirty="0" smtClean="0">
                <a:solidFill>
                  <a:prstClr val="black"/>
                </a:solidFill>
              </a:rPr>
              <a:t> этап): </a:t>
            </a:r>
            <a:r>
              <a:rPr lang="ru-RU" sz="1400" b="1" i="1" dirty="0">
                <a:solidFill>
                  <a:prstClr val="black"/>
                </a:solidFill>
                <a:latin typeface="Times New Roman" panose="02020603050405020304" pitchFamily="18" charset="0"/>
                <a:ea typeface="Times New Roman" panose="02020603050405020304" pitchFamily="18" charset="0"/>
              </a:rPr>
              <a:t>Капитальный ремонт сетей водоснабжения в д. Дрожжино Угранского района Смоленской </a:t>
            </a:r>
            <a:r>
              <a:rPr lang="ru-RU" sz="1400" b="1" i="1" dirty="0" smtClean="0">
                <a:solidFill>
                  <a:prstClr val="black"/>
                </a:solidFill>
                <a:latin typeface="Times New Roman" panose="02020603050405020304" pitchFamily="18" charset="0"/>
                <a:ea typeface="Times New Roman" panose="02020603050405020304" pitchFamily="18" charset="0"/>
              </a:rPr>
              <a:t>области, </a:t>
            </a:r>
            <a:r>
              <a:rPr lang="ru-RU" sz="1400" b="1" i="1" dirty="0">
                <a:solidFill>
                  <a:prstClr val="black"/>
                </a:solidFill>
                <a:latin typeface="Times New Roman" panose="02020603050405020304" pitchFamily="18" charset="0"/>
                <a:ea typeface="Times New Roman" panose="02020603050405020304" pitchFamily="18" charset="0"/>
              </a:rPr>
              <a:t>Капитальный ремонт сетей водоснабжения в с. Всходы Угранского района Смоленской </a:t>
            </a:r>
            <a:r>
              <a:rPr lang="ru-RU" sz="1400" b="1" i="1" dirty="0" smtClean="0">
                <a:solidFill>
                  <a:prstClr val="black"/>
                </a:solidFill>
                <a:latin typeface="Times New Roman" panose="02020603050405020304" pitchFamily="18" charset="0"/>
                <a:ea typeface="Times New Roman" panose="02020603050405020304" pitchFamily="18" charset="0"/>
              </a:rPr>
              <a:t>области, подготовка сметной документации на выполнение работ по капитальному ремонту сетей водоснабжения в с. Всходы и д. Дрожжино и государственной экспертизы проектной документации в объеме проверки сметной стоимости по объектам. </a:t>
            </a:r>
            <a:endParaRPr lang="ru-RU" sz="1400" b="1" i="1" dirty="0" smtClean="0">
              <a:solidFill>
                <a:prstClr val="black"/>
              </a:solidFill>
            </a:endParaRPr>
          </a:p>
          <a:p>
            <a:pPr algn="ctr"/>
            <a:endParaRPr lang="ru-RU" sz="200" i="1" dirty="0">
              <a:solidFill>
                <a:prstClr val="black"/>
              </a:solidFill>
            </a:endParaRPr>
          </a:p>
          <a:p>
            <a:pPr algn="ctr"/>
            <a:endParaRPr lang="ru-RU" sz="500" i="1" dirty="0">
              <a:solidFill>
                <a:prstClr val="black"/>
              </a:solidFill>
            </a:endParaRPr>
          </a:p>
          <a:p>
            <a:r>
              <a:rPr lang="ru-RU" sz="1400" i="1" dirty="0">
                <a:solidFill>
                  <a:prstClr val="black"/>
                </a:solidFill>
                <a:latin typeface="Times New Roman" panose="02020603050405020304" pitchFamily="18" charset="0"/>
                <a:cs typeface="Times New Roman" panose="02020603050405020304" pitchFamily="18" charset="0"/>
              </a:rPr>
              <a:t>Стоимость проекта составила </a:t>
            </a:r>
            <a:r>
              <a:rPr lang="ru-RU" sz="1400" i="1" dirty="0" smtClean="0">
                <a:solidFill>
                  <a:prstClr val="black"/>
                </a:solidFill>
                <a:latin typeface="Times New Roman" panose="02020603050405020304" pitchFamily="18" charset="0"/>
                <a:cs typeface="Times New Roman" panose="02020603050405020304" pitchFamily="18" charset="0"/>
              </a:rPr>
              <a:t>14866,0 тыс</a:t>
            </a:r>
            <a:r>
              <a:rPr lang="ru-RU" sz="1400" i="1" dirty="0">
                <a:solidFill>
                  <a:prstClr val="black"/>
                </a:solidFill>
                <a:latin typeface="Times New Roman" panose="02020603050405020304" pitchFamily="18" charset="0"/>
                <a:cs typeface="Times New Roman" panose="02020603050405020304" pitchFamily="18" charset="0"/>
              </a:rPr>
              <a:t>. руб., из </a:t>
            </a:r>
            <a:r>
              <a:rPr lang="ru-RU" sz="1400" i="1" dirty="0" smtClean="0">
                <a:solidFill>
                  <a:prstClr val="black"/>
                </a:solidFill>
                <a:latin typeface="Times New Roman" panose="02020603050405020304" pitchFamily="18" charset="0"/>
                <a:cs typeface="Times New Roman" panose="02020603050405020304" pitchFamily="18" charset="0"/>
              </a:rPr>
              <a:t>них:</a:t>
            </a:r>
          </a:p>
          <a:p>
            <a:r>
              <a:rPr lang="ru-RU" sz="1400" i="1" dirty="0" smtClean="0">
                <a:solidFill>
                  <a:prstClr val="black"/>
                </a:solidFill>
                <a:latin typeface="Times New Roman" panose="02020603050405020304" pitchFamily="18" charset="0"/>
                <a:cs typeface="Times New Roman" panose="02020603050405020304" pitchFamily="18" charset="0"/>
              </a:rPr>
              <a:t>Фонд развития территории- 9840,2 тыс. руб.</a:t>
            </a:r>
          </a:p>
          <a:p>
            <a:r>
              <a:rPr lang="ru-RU" sz="1400" i="1" dirty="0" smtClean="0">
                <a:solidFill>
                  <a:prstClr val="black"/>
                </a:solidFill>
                <a:latin typeface="Times New Roman" panose="02020603050405020304" pitchFamily="18" charset="0"/>
                <a:cs typeface="Times New Roman" panose="02020603050405020304" pitchFamily="18" charset="0"/>
              </a:rPr>
              <a:t>Софинансирование за счет местного бюджета – 7,5 тыс. руб.</a:t>
            </a:r>
            <a:endParaRPr lang="ru-RU" sz="1400" i="1" dirty="0">
              <a:solidFill>
                <a:prstClr val="black"/>
              </a:solidFill>
              <a:latin typeface="Times New Roman" panose="02020603050405020304" pitchFamily="18" charset="0"/>
              <a:cs typeface="Times New Roman" panose="02020603050405020304" pitchFamily="18" charset="0"/>
            </a:endParaRPr>
          </a:p>
          <a:p>
            <a:pPr algn="ctr"/>
            <a:endParaRPr lang="ru-RU" sz="1400" i="1" dirty="0">
              <a:solidFill>
                <a:prstClr val="black"/>
              </a:solidFill>
            </a:endParaRPr>
          </a:p>
        </p:txBody>
      </p:sp>
    </p:spTree>
    <p:extLst>
      <p:ext uri="{BB962C8B-B14F-4D97-AF65-F5344CB8AC3E}">
        <p14:creationId xmlns:p14="http://schemas.microsoft.com/office/powerpoint/2010/main" val="11309589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extLst>
              <a:ext uri="{28A0092B-C50C-407E-A947-70E740481C1C}">
                <a14:useLocalDpi xmlns:a14="http://schemas.microsoft.com/office/drawing/2010/main" val="0"/>
              </a:ext>
            </a:extLst>
          </a:blip>
          <a:srcRect l="1308" t="-1962" r="-1308" b="9262"/>
          <a:stretch/>
        </p:blipFill>
        <p:spPr>
          <a:xfrm>
            <a:off x="441220" y="3015153"/>
            <a:ext cx="6110499" cy="3776264"/>
          </a:xfrm>
          <a:prstGeom prst="rect">
            <a:avLst/>
          </a:prstGeom>
        </p:spPr>
      </p:pic>
      <p:sp>
        <p:nvSpPr>
          <p:cNvPr id="2" name="Номер слайда 1"/>
          <p:cNvSpPr>
            <a:spLocks noGrp="1"/>
          </p:cNvSpPr>
          <p:nvPr>
            <p:ph type="sldNum" sz="quarter" idx="12"/>
          </p:nvPr>
        </p:nvSpPr>
        <p:spPr>
          <a:xfrm>
            <a:off x="9490864" y="6492875"/>
            <a:ext cx="2743200" cy="365125"/>
          </a:xfrm>
        </p:spPr>
        <p:txBody>
          <a:bodyPr/>
          <a:lstStyle/>
          <a:p>
            <a:fld id="{2E383454-522E-4943-91B6-023101BA01B5}" type="slidenum">
              <a:rPr lang="ru-RU" smtClean="0">
                <a:solidFill>
                  <a:prstClr val="black">
                    <a:tint val="75000"/>
                  </a:prstClr>
                </a:solidFill>
              </a:rPr>
              <a:pPr/>
              <a:t>64</a:t>
            </a:fld>
            <a:endParaRPr lang="ru-RU" dirty="0">
              <a:solidFill>
                <a:prstClr val="black">
                  <a:tint val="75000"/>
                </a:prstClr>
              </a:solidFill>
            </a:endParaRPr>
          </a:p>
        </p:txBody>
      </p:sp>
      <p:pic>
        <p:nvPicPr>
          <p:cNvPr id="3" name="Рисунок 2"/>
          <p:cNvPicPr>
            <a:picLocks noChangeAspect="1"/>
          </p:cNvPicPr>
          <p:nvPr/>
        </p:nvPicPr>
        <p:blipFill>
          <a:blip r:embed="rId3"/>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defTabSz="457200" fontAlgn="base">
              <a:spcBef>
                <a:spcPct val="0"/>
              </a:spcBef>
              <a:spcAft>
                <a:spcPct val="0"/>
              </a:spcAft>
            </a:pPr>
            <a:r>
              <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сельского хозяйства и регулирование рынков </a:t>
            </a:r>
            <a:r>
              <a:rPr lang="ru-RU" b="1" i="1" spc="85" dirty="0" err="1"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сельскогохозяйственной</a:t>
            </a:r>
            <a:r>
              <a:rPr lang="ru-RU" b="1" i="1" spc="85"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продукции, сырья и продовольствия в Смоленской области»</a:t>
            </a:r>
            <a:endPar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35801" y="1333500"/>
            <a:ext cx="6700561" cy="2778521"/>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b="1" i="1" dirty="0">
                <a:solidFill>
                  <a:prstClr val="black"/>
                </a:solidFill>
              </a:rPr>
              <a:t>В рамках ведомственного проекта </a:t>
            </a:r>
            <a:r>
              <a:rPr lang="ru-RU" sz="1400" b="1" i="1" dirty="0" smtClean="0">
                <a:solidFill>
                  <a:prstClr val="black"/>
                </a:solidFill>
              </a:rPr>
              <a:t>«</a:t>
            </a:r>
            <a:r>
              <a:rPr lang="ru-RU" sz="1400" b="1" i="1" spc="85" dirty="0" smtClean="0">
                <a:solidFill>
                  <a:prstClr val="black"/>
                </a:solidFill>
                <a:latin typeface="Times New Roman" panose="02020603050405020304" pitchFamily="18" charset="0"/>
                <a:cs typeface="Times New Roman" panose="02020603050405020304" pitchFamily="18" charset="0"/>
              </a:rPr>
              <a:t>Создание общих условий функционирования и развития сельского хозяйства Смоленской области</a:t>
            </a:r>
            <a:r>
              <a:rPr lang="ru-RU" sz="1400" b="1" i="1" dirty="0" smtClean="0">
                <a:solidFill>
                  <a:prstClr val="black"/>
                </a:solidFill>
              </a:rPr>
              <a:t>» выполнение кадастровых работ.</a:t>
            </a:r>
          </a:p>
          <a:p>
            <a:pPr algn="ctr"/>
            <a:endParaRPr lang="ru-RU" sz="200" i="1" dirty="0">
              <a:solidFill>
                <a:prstClr val="black"/>
              </a:solidFill>
            </a:endParaRPr>
          </a:p>
          <a:p>
            <a:pPr algn="ctr"/>
            <a:endParaRPr lang="ru-RU" sz="500" i="1" dirty="0">
              <a:solidFill>
                <a:prstClr val="black"/>
              </a:solidFill>
            </a:endParaRPr>
          </a:p>
          <a:p>
            <a:r>
              <a:rPr lang="ru-RU" sz="1400" i="1" dirty="0">
                <a:solidFill>
                  <a:prstClr val="black"/>
                </a:solidFill>
                <a:latin typeface="Times New Roman" panose="02020603050405020304" pitchFamily="18" charset="0"/>
                <a:cs typeface="Times New Roman" panose="02020603050405020304" pitchFamily="18" charset="0"/>
              </a:rPr>
              <a:t>Стоимость проекта составила </a:t>
            </a:r>
            <a:r>
              <a:rPr lang="ru-RU" sz="1400" i="1" dirty="0" smtClean="0">
                <a:solidFill>
                  <a:prstClr val="black"/>
                </a:solidFill>
                <a:latin typeface="Times New Roman" panose="02020603050405020304" pitchFamily="18" charset="0"/>
                <a:cs typeface="Times New Roman" panose="02020603050405020304" pitchFamily="18" charset="0"/>
              </a:rPr>
              <a:t>93,409 тыс</a:t>
            </a:r>
            <a:r>
              <a:rPr lang="ru-RU" sz="1400" i="1" dirty="0">
                <a:solidFill>
                  <a:prstClr val="black"/>
                </a:solidFill>
                <a:latin typeface="Times New Roman" panose="02020603050405020304" pitchFamily="18" charset="0"/>
                <a:cs typeface="Times New Roman" panose="02020603050405020304" pitchFamily="18" charset="0"/>
              </a:rPr>
              <a:t>. руб., из </a:t>
            </a:r>
            <a:r>
              <a:rPr lang="ru-RU" sz="1400" i="1" dirty="0" smtClean="0">
                <a:solidFill>
                  <a:prstClr val="black"/>
                </a:solidFill>
                <a:latin typeface="Times New Roman" panose="02020603050405020304" pitchFamily="18" charset="0"/>
                <a:cs typeface="Times New Roman" panose="02020603050405020304" pitchFamily="18" charset="0"/>
              </a:rPr>
              <a:t>них:</a:t>
            </a:r>
          </a:p>
          <a:p>
            <a:r>
              <a:rPr lang="ru-RU" sz="1400" i="1" dirty="0" smtClean="0">
                <a:solidFill>
                  <a:prstClr val="black"/>
                </a:solidFill>
                <a:latin typeface="Times New Roman" panose="02020603050405020304" pitchFamily="18" charset="0"/>
                <a:cs typeface="Times New Roman" panose="02020603050405020304" pitchFamily="18" charset="0"/>
              </a:rPr>
              <a:t>Федерального бюджета – 77,5 тыс. руб.</a:t>
            </a:r>
          </a:p>
          <a:p>
            <a:r>
              <a:rPr lang="ru-RU" sz="1400" i="1" dirty="0" smtClean="0">
                <a:solidFill>
                  <a:prstClr val="black"/>
                </a:solidFill>
                <a:latin typeface="Times New Roman" panose="02020603050405020304" pitchFamily="18" charset="0"/>
                <a:cs typeface="Times New Roman" panose="02020603050405020304" pitchFamily="18" charset="0"/>
              </a:rPr>
              <a:t>Областного бюджета – 15,9 тыс. руб.</a:t>
            </a:r>
          </a:p>
          <a:p>
            <a:r>
              <a:rPr lang="ru-RU" sz="1400" i="1" dirty="0" smtClean="0">
                <a:solidFill>
                  <a:prstClr val="black"/>
                </a:solidFill>
                <a:latin typeface="Times New Roman" panose="02020603050405020304" pitchFamily="18" charset="0"/>
                <a:cs typeface="Times New Roman" panose="02020603050405020304" pitchFamily="18" charset="0"/>
              </a:rPr>
              <a:t>Софинансирование за счет местного бюджета – 0,009 тыс. руб.</a:t>
            </a:r>
            <a:endParaRPr lang="ru-RU" sz="1400" i="1" dirty="0">
              <a:solidFill>
                <a:prstClr val="black"/>
              </a:solidFill>
              <a:latin typeface="Times New Roman" panose="02020603050405020304" pitchFamily="18" charset="0"/>
              <a:cs typeface="Times New Roman" panose="02020603050405020304" pitchFamily="18" charset="0"/>
            </a:endParaRPr>
          </a:p>
          <a:p>
            <a:pPr algn="ctr"/>
            <a:endParaRPr lang="ru-RU" sz="1400" i="1" dirty="0">
              <a:solidFill>
                <a:prstClr val="black"/>
              </a:solidFill>
            </a:endParaRP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4709" y="1979720"/>
            <a:ext cx="4912311" cy="3879542"/>
          </a:xfrm>
          <a:prstGeom prst="rect">
            <a:avLst/>
          </a:prstGeom>
        </p:spPr>
      </p:pic>
    </p:spTree>
    <p:extLst>
      <p:ext uri="{BB962C8B-B14F-4D97-AF65-F5344CB8AC3E}">
        <p14:creationId xmlns:p14="http://schemas.microsoft.com/office/powerpoint/2010/main" val="10112127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solidFill>
                  <a:prstClr val="black">
                    <a:tint val="75000"/>
                  </a:prstClr>
                </a:solidFill>
              </a:rPr>
              <a:pPr/>
              <a:t>65</a:t>
            </a:fld>
            <a:endParaRPr lang="ru-RU">
              <a:solidFill>
                <a:prstClr val="black">
                  <a:tint val="75000"/>
                </a:prstClr>
              </a:solidFill>
            </a:endParaRPr>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defTabSz="457200" fontAlgn="base">
              <a:spcBef>
                <a:spcPct val="0"/>
              </a:spcBef>
              <a:spcAft>
                <a:spcPct val="0"/>
              </a:spcAft>
            </a:pPr>
            <a:r>
              <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физической культуры и спорта в Смоленской области»</a:t>
            </a:r>
            <a:endParaRPr lang="ru-RU" b="1" i="1" spc="85"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3536734" y="650326"/>
            <a:ext cx="4873550" cy="3573897"/>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smtClean="0">
                <a:solidFill>
                  <a:prstClr val="black"/>
                </a:solidFill>
              </a:rPr>
              <a:t>        </a:t>
            </a:r>
            <a:r>
              <a:rPr lang="ru-RU" sz="1400" b="1" i="1" dirty="0" smtClean="0">
                <a:solidFill>
                  <a:prstClr val="black"/>
                </a:solidFill>
              </a:rPr>
              <a:t>В </a:t>
            </a:r>
            <a:r>
              <a:rPr lang="ru-RU" sz="1400" b="1" i="1" dirty="0">
                <a:solidFill>
                  <a:prstClr val="black"/>
                </a:solidFill>
              </a:rPr>
              <a:t>рамках ведомственного проекта </a:t>
            </a:r>
            <a:r>
              <a:rPr lang="ru-RU" sz="1400" b="1" i="1" dirty="0" smtClean="0">
                <a:solidFill>
                  <a:prstClr val="black"/>
                </a:solidFill>
              </a:rPr>
              <a:t>«</a:t>
            </a:r>
            <a:r>
              <a:rPr lang="ru-RU" sz="1400" b="1" i="1" spc="85" dirty="0" smtClean="0">
                <a:solidFill>
                  <a:prstClr val="black"/>
                </a:solidFill>
                <a:latin typeface="Times New Roman" panose="02020603050405020304" pitchFamily="18" charset="0"/>
                <a:cs typeface="Times New Roman" panose="02020603050405020304" pitchFamily="18" charset="0"/>
              </a:rPr>
              <a:t>Развитие физической культуры и массового спорта</a:t>
            </a:r>
            <a:r>
              <a:rPr lang="ru-RU" sz="1400" b="1" i="1" dirty="0" smtClean="0">
                <a:solidFill>
                  <a:prstClr val="black"/>
                </a:solidFill>
              </a:rPr>
              <a:t>» выполнены работы за изготовление и поставку оборудование для создания «умной» спортивной площадки.</a:t>
            </a:r>
          </a:p>
          <a:p>
            <a:pPr algn="ctr"/>
            <a:endParaRPr lang="ru-RU" sz="200" i="1" dirty="0">
              <a:solidFill>
                <a:prstClr val="black"/>
              </a:solidFill>
            </a:endParaRPr>
          </a:p>
          <a:p>
            <a:pPr algn="ctr"/>
            <a:endParaRPr lang="ru-RU" sz="500" i="1" dirty="0">
              <a:solidFill>
                <a:prstClr val="black"/>
              </a:solidFill>
            </a:endParaRPr>
          </a:p>
          <a:p>
            <a:r>
              <a:rPr lang="ru-RU" sz="1400" i="1" dirty="0">
                <a:solidFill>
                  <a:prstClr val="black"/>
                </a:solidFill>
                <a:latin typeface="Times New Roman" panose="02020603050405020304" pitchFamily="18" charset="0"/>
                <a:cs typeface="Times New Roman" panose="02020603050405020304" pitchFamily="18" charset="0"/>
              </a:rPr>
              <a:t>Стоимость проекта составила </a:t>
            </a:r>
            <a:r>
              <a:rPr lang="ru-RU" sz="1400" i="1" dirty="0" smtClean="0">
                <a:solidFill>
                  <a:prstClr val="black"/>
                </a:solidFill>
                <a:latin typeface="Times New Roman" panose="02020603050405020304" pitchFamily="18" charset="0"/>
                <a:cs typeface="Times New Roman" panose="02020603050405020304" pitchFamily="18" charset="0"/>
              </a:rPr>
              <a:t>97125,0 тыс</a:t>
            </a:r>
            <a:r>
              <a:rPr lang="ru-RU" sz="1400" i="1" dirty="0">
                <a:solidFill>
                  <a:prstClr val="black"/>
                </a:solidFill>
                <a:latin typeface="Times New Roman" panose="02020603050405020304" pitchFamily="18" charset="0"/>
                <a:cs typeface="Times New Roman" panose="02020603050405020304" pitchFamily="18" charset="0"/>
              </a:rPr>
              <a:t>. руб., из </a:t>
            </a:r>
            <a:r>
              <a:rPr lang="ru-RU" sz="1400" i="1" dirty="0" smtClean="0">
                <a:solidFill>
                  <a:prstClr val="black"/>
                </a:solidFill>
                <a:latin typeface="Times New Roman" panose="02020603050405020304" pitchFamily="18" charset="0"/>
                <a:cs typeface="Times New Roman" panose="02020603050405020304" pitchFamily="18" charset="0"/>
              </a:rPr>
              <a:t>них:</a:t>
            </a:r>
          </a:p>
          <a:p>
            <a:r>
              <a:rPr lang="ru-RU" sz="1400" i="1" dirty="0" smtClean="0">
                <a:solidFill>
                  <a:prstClr val="black"/>
                </a:solidFill>
                <a:latin typeface="Times New Roman" panose="02020603050405020304" pitchFamily="18" charset="0"/>
                <a:cs typeface="Times New Roman" panose="02020603050405020304" pitchFamily="18" charset="0"/>
              </a:rPr>
              <a:t>Федерального бюджета – 78000,0 тыс. руб.</a:t>
            </a:r>
          </a:p>
          <a:p>
            <a:r>
              <a:rPr lang="ru-RU" sz="1400" i="1" dirty="0" smtClean="0">
                <a:solidFill>
                  <a:prstClr val="black"/>
                </a:solidFill>
                <a:latin typeface="Times New Roman" panose="02020603050405020304" pitchFamily="18" charset="0"/>
                <a:cs typeface="Times New Roman" panose="02020603050405020304" pitchFamily="18" charset="0"/>
              </a:rPr>
              <a:t>Областного бюджета – 18939,3 тыс. руб.</a:t>
            </a:r>
          </a:p>
          <a:p>
            <a:r>
              <a:rPr lang="ru-RU" sz="1400" i="1" dirty="0" smtClean="0">
                <a:solidFill>
                  <a:prstClr val="black"/>
                </a:solidFill>
                <a:latin typeface="Times New Roman" panose="02020603050405020304" pitchFamily="18" charset="0"/>
                <a:cs typeface="Times New Roman" panose="02020603050405020304" pitchFamily="18" charset="0"/>
              </a:rPr>
              <a:t>За счет безвозмездных поступлений от юридических и физических лиц -15,0 тыс. руб.</a:t>
            </a:r>
          </a:p>
          <a:p>
            <a:r>
              <a:rPr lang="ru-RU" sz="1400" i="1" dirty="0" smtClean="0">
                <a:solidFill>
                  <a:prstClr val="black"/>
                </a:solidFill>
                <a:latin typeface="Times New Roman" panose="02020603050405020304" pitchFamily="18" charset="0"/>
                <a:cs typeface="Times New Roman" panose="02020603050405020304" pitchFamily="18" charset="0"/>
              </a:rPr>
              <a:t>Софинансирование за счет местного бюджета – 170,7 тыс. руб.</a:t>
            </a:r>
            <a:endParaRPr lang="ru-RU" sz="1400" i="1" dirty="0">
              <a:solidFill>
                <a:prstClr val="black"/>
              </a:solidFill>
              <a:latin typeface="Times New Roman" panose="02020603050405020304" pitchFamily="18" charset="0"/>
              <a:cs typeface="Times New Roman" panose="02020603050405020304" pitchFamily="18" charset="0"/>
            </a:endParaRPr>
          </a:p>
          <a:p>
            <a:pPr algn="ctr"/>
            <a:endParaRPr lang="ru-RU" sz="1400" i="1" dirty="0">
              <a:solidFill>
                <a:prstClr val="black"/>
              </a:solidFill>
            </a:endParaRPr>
          </a:p>
        </p:txBody>
      </p:sp>
      <p:pic>
        <p:nvPicPr>
          <p:cNvPr id="6" name="Рисунок 5"/>
          <p:cNvPicPr>
            <a:picLocks noChangeAspect="1"/>
          </p:cNvPicPr>
          <p:nvPr/>
        </p:nvPicPr>
        <p:blipFill>
          <a:blip r:embed="rId3"/>
          <a:stretch>
            <a:fillRect/>
          </a:stretch>
        </p:blipFill>
        <p:spPr>
          <a:xfrm>
            <a:off x="3620548" y="4147386"/>
            <a:ext cx="4480948" cy="274343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8346" y="721723"/>
            <a:ext cx="2952935" cy="3937247"/>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064" y="720288"/>
            <a:ext cx="2973235" cy="4455394"/>
          </a:xfrm>
          <a:prstGeom prst="rect">
            <a:avLst/>
          </a:prstGeom>
        </p:spPr>
      </p:pic>
    </p:spTree>
    <p:extLst>
      <p:ext uri="{BB962C8B-B14F-4D97-AF65-F5344CB8AC3E}">
        <p14:creationId xmlns:p14="http://schemas.microsoft.com/office/powerpoint/2010/main" val="5639196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a:t>
            </a:r>
            <a:r>
              <a:rPr lang="ru-RU" b="1" i="1" dirty="0" smtClean="0"/>
              <a:t>за 2023год</a:t>
            </a:r>
            <a:endParaRPr lang="ru-RU" b="1" i="1" dirty="0"/>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842273486"/>
              </p:ext>
            </p:extLst>
          </p:nvPr>
        </p:nvGraphicFramePr>
        <p:xfrm>
          <a:off x="-30734" y="1112632"/>
          <a:ext cx="7724759"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1295145375"/>
              </p:ext>
            </p:extLst>
          </p:nvPr>
        </p:nvGraphicFramePr>
        <p:xfrm>
          <a:off x="6187463" y="590071"/>
          <a:ext cx="5863902"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600576" y="1085850"/>
            <a:ext cx="967068" cy="646331"/>
          </a:xfrm>
          <a:prstGeom prst="rect">
            <a:avLst/>
          </a:prstGeom>
          <a:noFill/>
        </p:spPr>
        <p:txBody>
          <a:bodyPr wrap="square" rtlCol="0">
            <a:spAutoFit/>
          </a:bodyPr>
          <a:lstStyle/>
          <a:p>
            <a:pPr algn="ctr"/>
            <a:r>
              <a:rPr lang="ru-RU" b="1" dirty="0" smtClean="0"/>
              <a:t>2023 план</a:t>
            </a:r>
            <a:endParaRPr lang="ru-RU" b="1" dirty="0"/>
          </a:p>
        </p:txBody>
      </p:sp>
      <p:sp>
        <p:nvSpPr>
          <p:cNvPr id="9" name="Номер слайда 8"/>
          <p:cNvSpPr>
            <a:spLocks noGrp="1"/>
          </p:cNvSpPr>
          <p:nvPr>
            <p:ph type="sldNum" sz="quarter" idx="12"/>
          </p:nvPr>
        </p:nvSpPr>
        <p:spPr/>
        <p:txBody>
          <a:bodyPr/>
          <a:lstStyle/>
          <a:p>
            <a:fld id="{2E383454-522E-4943-91B6-023101BA01B5}" type="slidenum">
              <a:rPr lang="ru-RU" smtClean="0"/>
              <a:t>66</a:t>
            </a:fld>
            <a:endParaRPr lang="ru-RU"/>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spc="-5" dirty="0"/>
              <a:t>Источники финансирования дефицита </a:t>
            </a:r>
            <a:r>
              <a:rPr sz="3300" spc="-10" dirty="0"/>
              <a:t>местного</a:t>
            </a:r>
            <a:r>
              <a:rPr sz="3300" spc="25" dirty="0"/>
              <a:t> </a:t>
            </a:r>
            <a:r>
              <a:rPr sz="3300" spc="-5" dirty="0"/>
              <a:t>бюджета</a:t>
            </a:r>
            <a:endParaRPr sz="3300"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sz="1600" dirty="0" smtClean="0">
                <a:cs typeface="Calibri"/>
              </a:rPr>
              <a:t>к </a:t>
            </a:r>
            <a:r>
              <a:rPr lang="ru-RU" sz="1600" dirty="0" smtClean="0">
                <a:cs typeface="Calibri"/>
              </a:rPr>
              <a:t>Решению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smtClean="0"/>
              <a:t>Об исполнении бюджета </a:t>
            </a:r>
            <a:r>
              <a:rPr lang="ru-RU" altLang="ru-RU" sz="1600" dirty="0"/>
              <a:t>муниципального образования «Угранский район» Смоленской области </a:t>
            </a:r>
            <a:r>
              <a:rPr lang="ru-RU" altLang="ru-RU" sz="1600" dirty="0" smtClean="0"/>
              <a:t>за </a:t>
            </a:r>
            <a:r>
              <a:rPr lang="ru-RU" altLang="ru-RU" sz="1600" dirty="0"/>
              <a:t>2023 </a:t>
            </a:r>
            <a:r>
              <a:rPr lang="ru-RU" altLang="ru-RU" sz="1600" dirty="0" smtClean="0"/>
              <a:t>год</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3712780133"/>
              </p:ext>
            </p:extLst>
          </p:nvPr>
        </p:nvGraphicFramePr>
        <p:xfrm>
          <a:off x="228600" y="2133600"/>
          <a:ext cx="11201400" cy="4695385"/>
        </p:xfrm>
        <a:graphic>
          <a:graphicData uri="http://schemas.openxmlformats.org/drawingml/2006/table">
            <a:tbl>
              <a:tblPr firstRow="1" bandRow="1">
                <a:tableStyleId>{2D5ABB26-0587-4C30-8999-92F81FD0307C}</a:tableStyleId>
              </a:tblPr>
              <a:tblGrid>
                <a:gridCol w="5473874"/>
                <a:gridCol w="1698451"/>
                <a:gridCol w="1771650"/>
                <a:gridCol w="2257425"/>
              </a:tblGrid>
              <a:tr h="1095109">
                <a:tc>
                  <a:txBody>
                    <a:bodyPr/>
                    <a:lstStyle/>
                    <a:p>
                      <a:pPr algn="ctr">
                        <a:lnSpc>
                          <a:spcPct val="100000"/>
                        </a:lnSpc>
                      </a:pPr>
                      <a:endParaRPr sz="1800" dirty="0">
                        <a:solidFill>
                          <a:schemeClr val="bg1"/>
                        </a:solidFill>
                        <a:latin typeface="Times New Roman"/>
                        <a:cs typeface="Times New Roman"/>
                      </a:endParaRPr>
                    </a:p>
                    <a:p>
                      <a:pPr marL="48895" algn="ctr">
                        <a:lnSpc>
                          <a:spcPct val="100000"/>
                        </a:lnSpc>
                        <a:spcBef>
                          <a:spcPts val="1055"/>
                        </a:spcBef>
                      </a:pPr>
                      <a:r>
                        <a:rPr sz="1800" b="1" spc="-5" dirty="0">
                          <a:solidFill>
                            <a:schemeClr val="bg1"/>
                          </a:solidFill>
                          <a:latin typeface="Calibri"/>
                          <a:cs typeface="Calibri"/>
                        </a:rPr>
                        <a:t>Наименование</a:t>
                      </a:r>
                      <a:r>
                        <a:rPr sz="1800" b="1" spc="-20" dirty="0">
                          <a:solidFill>
                            <a:schemeClr val="bg1"/>
                          </a:solidFill>
                          <a:latin typeface="Calibri"/>
                          <a:cs typeface="Calibri"/>
                        </a:rPr>
                        <a:t> </a:t>
                      </a:r>
                      <a:r>
                        <a:rPr sz="1800" b="1" spc="-5" dirty="0">
                          <a:solidFill>
                            <a:schemeClr val="bg1"/>
                          </a:solidFill>
                          <a:latin typeface="Calibri"/>
                          <a:cs typeface="Calibri"/>
                        </a:rPr>
                        <a:t>показателей</a:t>
                      </a:r>
                      <a:endParaRPr sz="1800" dirty="0">
                        <a:solidFill>
                          <a:schemeClr val="bg1"/>
                        </a:solidFill>
                        <a:latin typeface="Calibri"/>
                        <a:cs typeface="Calibri"/>
                      </a:endParaRPr>
                    </a:p>
                  </a:txBody>
                  <a:tcPr marL="0" marR="0" marT="0" marB="0">
                    <a:solidFill>
                      <a:schemeClr val="accent2"/>
                    </a:solidFill>
                  </a:tcPr>
                </a:tc>
                <a:tc>
                  <a:txBody>
                    <a:bodyPr/>
                    <a:lstStyle/>
                    <a:p>
                      <a:pPr marL="1270" marR="57785" algn="ctr">
                        <a:lnSpc>
                          <a:spcPct val="100000"/>
                        </a:lnSpc>
                      </a:pPr>
                      <a:r>
                        <a:rPr lang="ru-RU" sz="1800" dirty="0" smtClean="0">
                          <a:solidFill>
                            <a:schemeClr val="bg1"/>
                          </a:solidFill>
                          <a:latin typeface="Calibri"/>
                          <a:cs typeface="Calibri"/>
                        </a:rPr>
                        <a:t> 2022 год</a:t>
                      </a:r>
                      <a:endParaRPr sz="1800" dirty="0">
                        <a:solidFill>
                          <a:schemeClr val="bg1"/>
                        </a:solidFill>
                        <a:latin typeface="Calibri"/>
                        <a:cs typeface="Calibri"/>
                      </a:endParaRP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800" dirty="0" smtClean="0">
                          <a:solidFill>
                            <a:schemeClr val="bg1"/>
                          </a:solidFill>
                          <a:latin typeface="Calibri"/>
                          <a:ea typeface="+mn-ea"/>
                          <a:cs typeface="Calibri"/>
                        </a:rPr>
                        <a:t>      2023 год</a:t>
                      </a:r>
                    </a:p>
                    <a:p>
                      <a:pPr marL="1270" marR="57785" algn="ctr">
                        <a:lnSpc>
                          <a:spcPct val="100000"/>
                        </a:lnSpc>
                        <a:spcBef>
                          <a:spcPts val="245"/>
                        </a:spcBef>
                      </a:pPr>
                      <a:r>
                        <a:rPr lang="ru-RU" sz="1800" dirty="0" smtClean="0">
                          <a:solidFill>
                            <a:schemeClr val="bg1"/>
                          </a:solidFill>
                          <a:latin typeface="Calibri"/>
                          <a:ea typeface="+mn-ea"/>
                          <a:cs typeface="Calibri"/>
                        </a:rPr>
                        <a:t>План</a:t>
                      </a:r>
                      <a:endParaRPr sz="1800" dirty="0">
                        <a:solidFill>
                          <a:schemeClr val="bg1"/>
                        </a:solidFill>
                        <a:latin typeface="Calibri"/>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3</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 </a:t>
                      </a:r>
                    </a:p>
                    <a:p>
                      <a:pPr marL="1270" marR="57785" algn="ctr">
                        <a:lnSpc>
                          <a:spcPct val="100000"/>
                        </a:lnSpc>
                      </a:pPr>
                      <a:r>
                        <a:rPr lang="ru-RU" sz="1800" dirty="0" smtClean="0">
                          <a:solidFill>
                            <a:schemeClr val="bg1"/>
                          </a:solidFill>
                          <a:latin typeface="Calibri"/>
                          <a:ea typeface="+mn-ea"/>
                          <a:cs typeface="Calibri"/>
                        </a:rPr>
                        <a:t>Исполнение</a:t>
                      </a:r>
                      <a:endParaRPr sz="1800" dirty="0">
                        <a:solidFill>
                          <a:schemeClr val="bg1"/>
                        </a:solidFill>
                        <a:latin typeface="Calibri"/>
                        <a:ea typeface="+mn-ea"/>
                        <a:cs typeface="Calibri"/>
                      </a:endParaRPr>
                    </a:p>
                  </a:txBody>
                  <a:tcPr marL="0" marR="0" marT="1270" marB="0" anchor="ctr">
                    <a:solidFill>
                      <a:schemeClr val="accent2"/>
                    </a:solidFill>
                  </a:tcPr>
                </a:tc>
              </a:tr>
              <a:tr h="36491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471680,6</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471033,2</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r>
              <a:tr h="358583">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479565,1</a:t>
                      </a:r>
                      <a:endParaRPr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441014,0</a:t>
                      </a: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r>
              <a:tr h="912495">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- 7884,5</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-30019,2</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r>
              <a:tr h="910590">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7884,5</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30019,2</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r>
              <a:tr h="954866">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r>
                        <a:rPr lang="ru-RU" sz="1800" b="0" dirty="0" smtClean="0">
                          <a:latin typeface="+mn-lt"/>
                          <a:cs typeface="Times New Roman"/>
                        </a:rPr>
                        <a:t>    </a:t>
                      </a:r>
                    </a:p>
                    <a:p>
                      <a:pPr marR="57785">
                        <a:lnSpc>
                          <a:spcPct val="100000"/>
                        </a:lnSpc>
                      </a:pPr>
                      <a:r>
                        <a:rPr lang="ru-RU" sz="1800" b="0" dirty="0" smtClean="0">
                          <a:latin typeface="+mn-lt"/>
                          <a:cs typeface="Times New Roman"/>
                        </a:rPr>
                        <a:t>   7884652,3</a:t>
                      </a:r>
                      <a:endParaRPr sz="1800" b="0" spc="-10" dirty="0">
                        <a:solidFill>
                          <a:schemeClr val="tx1"/>
                        </a:solidFill>
                        <a:latin typeface="+mn-lt"/>
                        <a:ea typeface="+mn-ea"/>
                        <a:cs typeface="Calibri"/>
                      </a:endParaRPr>
                    </a:p>
                  </a:txBody>
                  <a:tcPr marL="0" marR="0" marT="0" marB="0">
                    <a:lnR w="12700">
                      <a:solidFill>
                        <a:srgbClr val="FFFFFF"/>
                      </a:solidFill>
                      <a:prstDash val="solid"/>
                    </a:lnR>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p>
                      <a:pPr>
                        <a:lnSpc>
                          <a:spcPct val="100000"/>
                        </a:lnSpc>
                        <a:spcBef>
                          <a:spcPts val="10"/>
                        </a:spcBef>
                      </a:pPr>
                      <a:endParaRPr sz="1800" b="0" dirty="0">
                        <a:latin typeface="+mn-lt"/>
                        <a:cs typeface="Times New Roman"/>
                      </a:endParaRPr>
                    </a:p>
                  </a:txBody>
                  <a:tcPr marL="0" marR="0" marT="0" marB="0">
                    <a:lnL w="12700">
                      <a:solidFill>
                        <a:srgbClr val="FFFFFF"/>
                      </a:solidFill>
                      <a:prstDash val="soli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p:txBody>
          <a:bodyPr/>
          <a:lstStyle/>
          <a:p>
            <a:fld id="{2E383454-522E-4943-91B6-023101BA01B5}" type="slidenum">
              <a:rPr lang="ru-RU" smtClean="0"/>
              <a:t>67</a:t>
            </a:fld>
            <a:endParaRPr lang="ru-RU"/>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 xmlns:a16="http://schemas.microsoft.com/office/drawing/2014/main"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68</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p:txBody>
          <a:bodyPr/>
          <a:lstStyle/>
          <a:p>
            <a:fld id="{2E383454-522E-4943-91B6-023101BA01B5}" type="slidenum">
              <a:rPr lang="ru-RU" smtClean="0"/>
              <a:t>7</a:t>
            </a:fld>
            <a:endParaRPr lang="ru-RU"/>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p:txBody>
          <a:bodyPr/>
          <a:lstStyle/>
          <a:p>
            <a:fld id="{2E383454-522E-4943-91B6-023101BA01B5}" type="slidenum">
              <a:rPr lang="ru-RU" smtClean="0"/>
              <a:t>8</a:t>
            </a:fld>
            <a:endParaRPr lang="ru-RU"/>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p:txBody>
          <a:bodyPr/>
          <a:lstStyle/>
          <a:p>
            <a:fld id="{2E383454-522E-4943-91B6-023101BA01B5}" type="slidenum">
              <a:rPr lang="ru-RU" smtClean="0"/>
              <a:t>9</a:t>
            </a:fld>
            <a:endParaRPr lang="ru-RU"/>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7191</TotalTime>
  <Words>7529</Words>
  <Application>Microsoft Office PowerPoint</Application>
  <PresentationFormat>Широкоэкранный</PresentationFormat>
  <Paragraphs>1323</Paragraphs>
  <Slides>68</Slides>
  <Notes>10</Notes>
  <HiddenSlides>0</HiddenSlides>
  <MMClips>0</MMClips>
  <ScaleCrop>false</ScaleCrop>
  <HeadingPairs>
    <vt:vector size="8" baseType="variant">
      <vt:variant>
        <vt:lpstr>Использованные шрифты</vt:lpstr>
      </vt:variant>
      <vt:variant>
        <vt:i4>16</vt:i4>
      </vt:variant>
      <vt:variant>
        <vt:lpstr>Тема</vt:lpstr>
      </vt:variant>
      <vt:variant>
        <vt:i4>2</vt:i4>
      </vt:variant>
      <vt:variant>
        <vt:lpstr>Внедренные серверы OLE</vt:lpstr>
      </vt:variant>
      <vt:variant>
        <vt:i4>1</vt:i4>
      </vt:variant>
      <vt:variant>
        <vt:lpstr>Заголовки слайдов</vt:lpstr>
      </vt:variant>
      <vt:variant>
        <vt:i4>68</vt:i4>
      </vt:variant>
    </vt:vector>
  </HeadingPairs>
  <TitlesOfParts>
    <vt:vector size="87" baseType="lpstr">
      <vt:lpstr>宋体</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Office Theme</vt:lpstr>
      <vt:lpstr>Лист</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за 2023 год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2023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Презентация PowerPoint</vt:lpstr>
      <vt:lpstr>Презентация PowerPoint</vt:lpstr>
      <vt:lpstr>Программная структура расходов  районного бюджета за 2023 год (в тыс.руб.)</vt:lpstr>
      <vt:lpstr>Программная структура расходов  районного бюджета за 2023 год (в тыс.руб.)</vt:lpstr>
      <vt:lpstr>Программная структура расходов  районного бюджета за 2023 год (в тыс.руб.)</vt:lpstr>
      <vt:lpstr>Программная структура расходов  районного бюджета за 2023 год (в тыс.руб.)</vt:lpstr>
      <vt:lpstr>Программная структура расходов  районного бюджета за 2023 год (в тыс.руб.)</vt:lpstr>
      <vt:lpstr>Программная структура расходов  районного бюджета за 2023 год (в тыс.руб.)</vt:lpstr>
      <vt:lpstr>Программная структура расходов  районного бюджета за 2023 год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за 2023 год (в тыс.руб.)</vt:lpstr>
      <vt:lpstr>Программная структура расходов  районного бюджета за 2023 год (в тыс.руб.)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345</cp:revision>
  <cp:lastPrinted>2024-04-27T07:19:13Z</cp:lastPrinted>
  <dcterms:created xsi:type="dcterms:W3CDTF">2023-09-26T07:39:46Z</dcterms:created>
  <dcterms:modified xsi:type="dcterms:W3CDTF">2024-04-27T09:56:05Z</dcterms:modified>
</cp:coreProperties>
</file>