
<file path=[Content_Types].xml><?xml version="1.0" encoding="utf-8"?>
<Types xmlns="http://schemas.openxmlformats.org/package/2006/content-types">
  <Default Extension="png" ContentType="image/png"/>
  <Default Extension="jpeg" ContentType="image/jpeg"/>
  <Default Extension="webp" ContentType="image/pn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302" r:id="rId3"/>
    <p:sldId id="291" r:id="rId4"/>
    <p:sldId id="259" r:id="rId5"/>
    <p:sldId id="260" r:id="rId6"/>
    <p:sldId id="261" r:id="rId7"/>
    <p:sldId id="262" r:id="rId8"/>
    <p:sldId id="263" r:id="rId9"/>
    <p:sldId id="299" r:id="rId10"/>
    <p:sldId id="297" r:id="rId11"/>
    <p:sldId id="300" r:id="rId12"/>
    <p:sldId id="313" r:id="rId13"/>
    <p:sldId id="341" r:id="rId14"/>
    <p:sldId id="296" r:id="rId15"/>
    <p:sldId id="264" r:id="rId16"/>
    <p:sldId id="265" r:id="rId17"/>
    <p:sldId id="266" r:id="rId18"/>
    <p:sldId id="267" r:id="rId19"/>
    <p:sldId id="268" r:id="rId20"/>
    <p:sldId id="336" r:id="rId21"/>
    <p:sldId id="275" r:id="rId22"/>
    <p:sldId id="298" r:id="rId23"/>
    <p:sldId id="342" r:id="rId24"/>
    <p:sldId id="304" r:id="rId25"/>
    <p:sldId id="314" r:id="rId26"/>
    <p:sldId id="270" r:id="rId27"/>
    <p:sldId id="301" r:id="rId28"/>
    <p:sldId id="308" r:id="rId29"/>
    <p:sldId id="307" r:id="rId30"/>
    <p:sldId id="339" r:id="rId31"/>
    <p:sldId id="310" r:id="rId32"/>
    <p:sldId id="312" r:id="rId33"/>
    <p:sldId id="338" r:id="rId34"/>
    <p:sldId id="309" r:id="rId35"/>
    <p:sldId id="277" r:id="rId36"/>
    <p:sldId id="316" r:id="rId37"/>
    <p:sldId id="276" r:id="rId38"/>
    <p:sldId id="279" r:id="rId39"/>
    <p:sldId id="280" r:id="rId40"/>
    <p:sldId id="317" r:id="rId41"/>
    <p:sldId id="318" r:id="rId42"/>
    <p:sldId id="319" r:id="rId43"/>
    <p:sldId id="320" r:id="rId44"/>
    <p:sldId id="321" r:id="rId45"/>
    <p:sldId id="322" r:id="rId46"/>
    <p:sldId id="323" r:id="rId47"/>
    <p:sldId id="324" r:id="rId48"/>
    <p:sldId id="325" r:id="rId49"/>
    <p:sldId id="326" r:id="rId50"/>
    <p:sldId id="337" r:id="rId51"/>
    <p:sldId id="334" r:id="rId52"/>
    <p:sldId id="335" r:id="rId53"/>
    <p:sldId id="328" r:id="rId54"/>
    <p:sldId id="331" r:id="rId55"/>
    <p:sldId id="289" r:id="rId56"/>
    <p:sldId id="290" r:id="rId57"/>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05" autoAdjust="0"/>
  </p:normalViewPr>
  <p:slideViewPr>
    <p:cSldViewPr snapToGrid="0" showGuides="1">
      <p:cViewPr varScale="1">
        <p:scale>
          <a:sx n="100" d="100"/>
          <a:sy n="100" d="100"/>
        </p:scale>
        <p:origin x="72"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ru-RU" sz="1600" b="1" dirty="0" smtClean="0">
                <a:solidFill>
                  <a:schemeClr val="tx1"/>
                </a:solidFill>
                <a:effectLst/>
              </a:rPr>
              <a:t>Численность трудоспособного населения</a:t>
            </a:r>
            <a:endParaRPr lang="ru-RU" sz="1600" b="1" dirty="0">
              <a:solidFill>
                <a:schemeClr val="tx1"/>
              </a:solidFill>
              <a:effectLst/>
            </a:endParaRP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3945</c:v>
                </c:pt>
              </c:strCache>
            </c:strRef>
          </c:tx>
          <c:spPr>
            <a:solidFill>
              <a:schemeClr val="accent1"/>
            </a:solidFill>
            <a:ln>
              <a:noFill/>
            </a:ln>
            <a:effectLst/>
          </c:spPr>
          <c:invertIfNegative val="0"/>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3.94</c:v>
                </c:pt>
                <c:pt idx="1">
                  <c:v>3.89</c:v>
                </c:pt>
                <c:pt idx="2">
                  <c:v>3.85</c:v>
                </c:pt>
                <c:pt idx="3">
                  <c:v>3.78</c:v>
                </c:pt>
              </c:numCache>
            </c:numRef>
          </c:val>
        </c:ser>
        <c:ser>
          <c:idx val="1"/>
          <c:order val="1"/>
          <c:tx>
            <c:strRef>
              <c:f>Лист1!$C$1</c:f>
              <c:strCache>
                <c:ptCount val="1"/>
                <c:pt idx="0">
                  <c:v>3890</c:v>
                </c:pt>
              </c:strCache>
            </c:strRef>
          </c:tx>
          <c:spPr>
            <a:solidFill>
              <a:schemeClr val="accent2"/>
            </a:solidFill>
            <a:ln>
              <a:noFill/>
            </a:ln>
            <a:effectLst/>
          </c:spPr>
          <c:invertIfNegative val="0"/>
          <c:cat>
            <c:numRef>
              <c:f>Лист1!$A$2:$A$5</c:f>
              <c:numCache>
                <c:formatCode>General</c:formatCode>
                <c:ptCount val="4"/>
                <c:pt idx="0">
                  <c:v>2022</c:v>
                </c:pt>
                <c:pt idx="1">
                  <c:v>2023</c:v>
                </c:pt>
                <c:pt idx="2">
                  <c:v>2024</c:v>
                </c:pt>
                <c:pt idx="3">
                  <c:v>2025</c:v>
                </c:pt>
              </c:numCache>
            </c:numRef>
          </c:cat>
          <c:val>
            <c:numRef>
              <c:f>Лист1!$C$2:$C$5</c:f>
              <c:numCache>
                <c:formatCode>General</c:formatCode>
                <c:ptCount val="4"/>
                <c:pt idx="0">
                  <c:v>3.94</c:v>
                </c:pt>
                <c:pt idx="1">
                  <c:v>3.89</c:v>
                </c:pt>
                <c:pt idx="2">
                  <c:v>3.85</c:v>
                </c:pt>
                <c:pt idx="3">
                  <c:v>3.78</c:v>
                </c:pt>
              </c:numCache>
            </c:numRef>
          </c:val>
        </c:ser>
        <c:dLbls>
          <c:showLegendKey val="0"/>
          <c:showVal val="0"/>
          <c:showCatName val="0"/>
          <c:showSerName val="0"/>
          <c:showPercent val="0"/>
          <c:showBubbleSize val="0"/>
        </c:dLbls>
        <c:gapWidth val="219"/>
        <c:axId val="501760704"/>
        <c:axId val="501762664"/>
      </c:barChart>
      <c:lineChart>
        <c:grouping val="standard"/>
        <c:varyColors val="0"/>
        <c:ser>
          <c:idx val="2"/>
          <c:order val="2"/>
          <c:tx>
            <c:strRef>
              <c:f>Лист1!$D$1</c:f>
              <c:strCache>
                <c:ptCount val="1"/>
                <c:pt idx="0">
                  <c:v>3851</c:v>
                </c:pt>
              </c:strCache>
            </c:strRef>
          </c:tx>
          <c:spPr>
            <a:ln w="28575" cap="rnd">
              <a:solidFill>
                <a:schemeClr val="accent3"/>
              </a:solidFill>
              <a:round/>
            </a:ln>
            <a:effectLst/>
          </c:spPr>
          <c:marker>
            <c:symbol val="none"/>
          </c:marker>
          <c:cat>
            <c:numRef>
              <c:f>Лист1!$A$2:$A$5</c:f>
              <c:numCache>
                <c:formatCode>General</c:formatCode>
                <c:ptCount val="4"/>
                <c:pt idx="0">
                  <c:v>2022</c:v>
                </c:pt>
                <c:pt idx="1">
                  <c:v>2023</c:v>
                </c:pt>
                <c:pt idx="2">
                  <c:v>2024</c:v>
                </c:pt>
                <c:pt idx="3">
                  <c:v>2025</c:v>
                </c:pt>
              </c:numCache>
            </c:numRef>
          </c:cat>
          <c:val>
            <c:numRef>
              <c:f>Лист1!$D$2:$D$5</c:f>
              <c:numCache>
                <c:formatCode>General</c:formatCode>
                <c:ptCount val="4"/>
                <c:pt idx="0">
                  <c:v>3.94</c:v>
                </c:pt>
                <c:pt idx="1">
                  <c:v>3.89</c:v>
                </c:pt>
                <c:pt idx="2">
                  <c:v>3.85</c:v>
                </c:pt>
                <c:pt idx="3">
                  <c:v>3.78</c:v>
                </c:pt>
              </c:numCache>
            </c:numRef>
          </c:val>
          <c:smooth val="0"/>
        </c:ser>
        <c:ser>
          <c:idx val="3"/>
          <c:order val="3"/>
          <c:tx>
            <c:strRef>
              <c:f>Лист1!$E$1</c:f>
              <c:strCache>
                <c:ptCount val="1"/>
                <c:pt idx="0">
                  <c:v>3820</c:v>
                </c:pt>
              </c:strCache>
            </c:strRef>
          </c:tx>
          <c:spPr>
            <a:ln w="28575" cap="rnd">
              <a:solidFill>
                <a:schemeClr val="accent4"/>
              </a:solidFill>
              <a:round/>
            </a:ln>
            <a:effectLst/>
          </c:spPr>
          <c:marker>
            <c:symbol val="none"/>
          </c:marker>
          <c:cat>
            <c:numRef>
              <c:f>Лист1!$A$2:$A$5</c:f>
              <c:numCache>
                <c:formatCode>General</c:formatCode>
                <c:ptCount val="4"/>
                <c:pt idx="0">
                  <c:v>2022</c:v>
                </c:pt>
                <c:pt idx="1">
                  <c:v>2023</c:v>
                </c:pt>
                <c:pt idx="2">
                  <c:v>2024</c:v>
                </c:pt>
                <c:pt idx="3">
                  <c:v>2025</c:v>
                </c:pt>
              </c:numCache>
            </c:numRef>
          </c:cat>
          <c:val>
            <c:numRef>
              <c:f>Лист1!$E$2:$E$5</c:f>
              <c:numCache>
                <c:formatCode>General</c:formatCode>
                <c:ptCount val="4"/>
                <c:pt idx="0">
                  <c:v>3.94</c:v>
                </c:pt>
                <c:pt idx="1">
                  <c:v>3.89</c:v>
                </c:pt>
                <c:pt idx="2">
                  <c:v>3.85</c:v>
                </c:pt>
                <c:pt idx="3">
                  <c:v>3.78</c:v>
                </c:pt>
              </c:numCache>
            </c:numRef>
          </c:val>
          <c:smooth val="0"/>
        </c:ser>
        <c:dLbls>
          <c:showLegendKey val="0"/>
          <c:showVal val="0"/>
          <c:showCatName val="0"/>
          <c:showSerName val="0"/>
          <c:showPercent val="0"/>
          <c:showBubbleSize val="0"/>
        </c:dLbls>
        <c:marker val="1"/>
        <c:smooth val="0"/>
        <c:axId val="501763448"/>
        <c:axId val="501757960"/>
      </c:lineChart>
      <c:catAx>
        <c:axId val="501760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1762664"/>
        <c:crosses val="autoZero"/>
        <c:auto val="1"/>
        <c:lblAlgn val="ctr"/>
        <c:lblOffset val="100"/>
        <c:noMultiLvlLbl val="0"/>
      </c:catAx>
      <c:valAx>
        <c:axId val="501762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1760704"/>
        <c:crosses val="autoZero"/>
        <c:crossBetween val="between"/>
      </c:valAx>
      <c:valAx>
        <c:axId val="50175796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1763448"/>
        <c:crosses val="max"/>
        <c:crossBetween val="between"/>
      </c:valAx>
      <c:catAx>
        <c:axId val="501763448"/>
        <c:scaling>
          <c:orientation val="minMax"/>
        </c:scaling>
        <c:delete val="1"/>
        <c:axPos val="b"/>
        <c:numFmt formatCode="General" sourceLinked="1"/>
        <c:majorTickMark val="out"/>
        <c:minorTickMark val="none"/>
        <c:tickLblPos val="nextTo"/>
        <c:crossAx val="5017579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manualLayout>
                  <c:x val="0"/>
                  <c:y val="-2.1136072202154146E-2"/>
                </c:manualLayout>
              </c:layout>
              <c:tx>
                <c:rich>
                  <a:bodyPr/>
                  <a:lstStyle/>
                  <a:p>
                    <a:r>
                      <a:rPr lang="en-US" dirty="0" smtClean="0"/>
                      <a:t>97,5%</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dirty="0" smtClean="0">
                        <a:latin typeface="Times New Roman" pitchFamily="18" charset="0"/>
                        <a:cs typeface="Times New Roman" pitchFamily="18" charset="0"/>
                      </a:rPr>
                      <a:t>2,5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97.5</c:v>
                </c:pt>
                <c:pt idx="1">
                  <c:v>2.5</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tx>
                <c:rich>
                  <a:bodyPr/>
                  <a:lstStyle/>
                  <a:p>
                    <a:r>
                      <a:rPr lang="en-US" smtClean="0"/>
                      <a:t>97,4%</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97.4</c:v>
                </c:pt>
                <c:pt idx="1">
                  <c:v>2.6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97.4</c:v>
                </c:pt>
                <c:pt idx="1">
                  <c:v>2.6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9300701771123786"/>
          <c:y val="0.14508415188532586"/>
          <c:w val="0.58479633156502986"/>
          <c:h val="0.83288543868338594"/>
        </c:manualLayout>
      </c:layout>
      <c:pie3DChart>
        <c:varyColors val="1"/>
        <c:ser>
          <c:idx val="0"/>
          <c:order val="0"/>
          <c:tx>
            <c:strRef>
              <c:f>Лист1!$B$1</c:f>
              <c:strCache>
                <c:ptCount val="1"/>
                <c:pt idx="0">
                  <c:v>2023</c:v>
                </c:pt>
              </c:strCache>
            </c:strRef>
          </c:tx>
          <c:explosion val="1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explosion val="9"/>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explosion val="11"/>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explosion val="15"/>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c:formatCode>
                <c:ptCount val="10"/>
                <c:pt idx="0" formatCode="General">
                  <c:v>47191.4</c:v>
                </c:pt>
                <c:pt idx="1">
                  <c:v>169</c:v>
                </c:pt>
                <c:pt idx="2" formatCode="General">
                  <c:v>151999.9</c:v>
                </c:pt>
                <c:pt idx="3" formatCode="General">
                  <c:v>48140.9</c:v>
                </c:pt>
                <c:pt idx="4" formatCode="General">
                  <c:v>46017.3</c:v>
                </c:pt>
                <c:pt idx="5">
                  <c:v>7035.8</c:v>
                </c:pt>
                <c:pt idx="6" formatCode="General">
                  <c:v>17036.599999999999</c:v>
                </c:pt>
                <c:pt idx="7">
                  <c:v>119903.8</c:v>
                </c:pt>
                <c:pt idx="8">
                  <c:v>29683.5</c:v>
                </c:pt>
                <c:pt idx="9">
                  <c:v>101.8</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35989.300000000003</c:v>
                </c:pt>
                <c:pt idx="1">
                  <c:v>169</c:v>
                </c:pt>
                <c:pt idx="2">
                  <c:v>66456.7</c:v>
                </c:pt>
                <c:pt idx="3">
                  <c:v>31973.7</c:v>
                </c:pt>
                <c:pt idx="4">
                  <c:v>0</c:v>
                </c:pt>
                <c:pt idx="5">
                  <c:v>125539.8</c:v>
                </c:pt>
                <c:pt idx="6">
                  <c:v>36278.5</c:v>
                </c:pt>
                <c:pt idx="7">
                  <c:v>17985.400000000001</c:v>
                </c:pt>
                <c:pt idx="8">
                  <c:v>350</c:v>
                </c:pt>
                <c:pt idx="9" formatCode="0.0">
                  <c:v>13263.4</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6.5799294614306877E-2"/>
                  <c:y val="-8.086900593153720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36018.300000000003</c:v>
                </c:pt>
                <c:pt idx="1">
                  <c:v>169</c:v>
                </c:pt>
                <c:pt idx="2">
                  <c:v>104225.3</c:v>
                </c:pt>
                <c:pt idx="3">
                  <c:v>519</c:v>
                </c:pt>
                <c:pt idx="4">
                  <c:v>0</c:v>
                </c:pt>
                <c:pt idx="5">
                  <c:v>127280</c:v>
                </c:pt>
                <c:pt idx="6">
                  <c:v>36211.4</c:v>
                </c:pt>
                <c:pt idx="7">
                  <c:v>17927</c:v>
                </c:pt>
                <c:pt idx="8">
                  <c:v>350</c:v>
                </c:pt>
                <c:pt idx="9" formatCode="0.0">
                  <c:v>8758.1</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Лист1!$B$2:$B$6</c:f>
              <c:numCache>
                <c:formatCode>General</c:formatCode>
                <c:ptCount val="5"/>
                <c:pt idx="0">
                  <c:v>24234.6</c:v>
                </c:pt>
                <c:pt idx="1">
                  <c:v>39651.699999999997</c:v>
                </c:pt>
                <c:pt idx="2">
                  <c:v>44382.5</c:v>
                </c:pt>
                <c:pt idx="3">
                  <c:v>47191.4</c:v>
                </c:pt>
                <c:pt idx="4">
                  <c:v>49805.4</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Лист1!$C$2:$C$6</c:f>
              <c:numCache>
                <c:formatCode>General</c:formatCode>
                <c:ptCount val="5"/>
                <c:pt idx="0">
                  <c:v>7655.1</c:v>
                </c:pt>
                <c:pt idx="1">
                  <c:v>9165.4</c:v>
                </c:pt>
                <c:pt idx="2">
                  <c:v>4638.7</c:v>
                </c:pt>
                <c:pt idx="3">
                  <c:v>2270.1</c:v>
                </c:pt>
                <c:pt idx="4">
                  <c:v>2360.6</c:v>
                </c:pt>
              </c:numCache>
            </c:numRef>
          </c:val>
        </c:ser>
        <c:dLbls>
          <c:showLegendKey val="0"/>
          <c:showVal val="0"/>
          <c:showCatName val="0"/>
          <c:showSerName val="0"/>
          <c:showPercent val="0"/>
          <c:showBubbleSize val="0"/>
        </c:dLbls>
        <c:gapWidth val="219"/>
        <c:axId val="504725816"/>
        <c:axId val="504728952"/>
      </c:barChart>
      <c:catAx>
        <c:axId val="504725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4728952"/>
        <c:crosses val="autoZero"/>
        <c:auto val="1"/>
        <c:lblAlgn val="ctr"/>
        <c:lblOffset val="100"/>
        <c:noMultiLvlLbl val="0"/>
      </c:catAx>
      <c:valAx>
        <c:axId val="504728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47258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2023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4.7723441039435027E-3"/>
                  <c:y val="-0.2943409567667196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20688.8</c:v>
                </c:pt>
                <c:pt idx="1">
                  <c:v>14550</c:v>
                </c:pt>
                <c:pt idx="2">
                  <c:v>3081.1</c:v>
                </c:pt>
                <c:pt idx="3">
                  <c:v>5404.8</c:v>
                </c:pt>
                <c:pt idx="4">
                  <c:v>657.8</c:v>
                </c:pt>
                <c:pt idx="5">
                  <c:v>2858.4</c:v>
                </c:pt>
                <c:pt idx="6">
                  <c:v>10.6</c:v>
                </c:pt>
                <c:pt idx="7">
                  <c:v>228</c:v>
                </c:pt>
                <c:pt idx="8">
                  <c:v>1428.5</c:v>
                </c:pt>
                <c:pt idx="9">
                  <c:v>113.2</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33171220953918862"/>
          <c:w val="0.98833029102266079"/>
          <c:h val="0.58926467211353994"/>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1.0608826343035673E-3"/>
                  <c:y val="1.316405063666195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Лист1!$B$2:$B$6</c:f>
              <c:numCache>
                <c:formatCode>#,##0.00</c:formatCode>
                <c:ptCount val="5"/>
                <c:pt idx="0">
                  <c:v>18245.3</c:v>
                </c:pt>
                <c:pt idx="1">
                  <c:v>21830.3</c:v>
                </c:pt>
                <c:pt idx="2">
                  <c:v>20688.8</c:v>
                </c:pt>
                <c:pt idx="3">
                  <c:v>21943.200000000001</c:v>
                </c:pt>
                <c:pt idx="4">
                  <c:v>23561.200000000001</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1"/>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Лист1!$C$2:$C$6</c:f>
              <c:numCache>
                <c:formatCode>#,##0.00</c:formatCode>
                <c:ptCount val="5"/>
                <c:pt idx="0">
                  <c:v>0</c:v>
                </c:pt>
                <c:pt idx="1">
                  <c:v>0</c:v>
                </c:pt>
                <c:pt idx="2">
                  <c:v>14550</c:v>
                </c:pt>
                <c:pt idx="3">
                  <c:v>15286.7</c:v>
                </c:pt>
                <c:pt idx="4">
                  <c:v>16091.3</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0"/>
                  <c:y val="-6.395685957881792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Лист1!$D$2:$D$6</c:f>
              <c:numCache>
                <c:formatCode>#,##0.00</c:formatCode>
                <c:ptCount val="5"/>
                <c:pt idx="0">
                  <c:v>2289.1999999999998</c:v>
                </c:pt>
                <c:pt idx="1">
                  <c:v>3162.1</c:v>
                </c:pt>
                <c:pt idx="2">
                  <c:v>3081.1</c:v>
                </c:pt>
                <c:pt idx="3">
                  <c:v>3140</c:v>
                </c:pt>
                <c:pt idx="4">
                  <c:v>3214.1</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1.6974122148857036E-2"/>
                  <c:y val="-8.597121502803682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Лист1!$E$2:$E$6</c:f>
              <c:numCache>
                <c:formatCode>#,##0.00</c:formatCode>
                <c:ptCount val="5"/>
                <c:pt idx="0">
                  <c:v>3143.4</c:v>
                </c:pt>
                <c:pt idx="1">
                  <c:v>4895</c:v>
                </c:pt>
                <c:pt idx="2">
                  <c:v>5404.8</c:v>
                </c:pt>
                <c:pt idx="3">
                  <c:v>3866.7</c:v>
                </c:pt>
                <c:pt idx="4">
                  <c:v>3866.7</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9.5479437087320831E-3"/>
                  <c:y val="-6.219257635128628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Лист1!$F$2:$F$6</c:f>
              <c:numCache>
                <c:formatCode>#,##0.00</c:formatCode>
                <c:ptCount val="5"/>
                <c:pt idx="0">
                  <c:v>559.70000000000005</c:v>
                </c:pt>
                <c:pt idx="1">
                  <c:v>598.9</c:v>
                </c:pt>
                <c:pt idx="2">
                  <c:v>657.8</c:v>
                </c:pt>
                <c:pt idx="3">
                  <c:v>684.7</c:v>
                </c:pt>
                <c:pt idx="4">
                  <c:v>711.5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2.7582948491892686E-2"/>
                  <c:y val="-2.785564551373693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Лист1!$G$2:$G$6</c:f>
              <c:numCache>
                <c:formatCode>#,##0.00</c:formatCode>
                <c:ptCount val="5"/>
                <c:pt idx="0">
                  <c:v>3447.8</c:v>
                </c:pt>
                <c:pt idx="1">
                  <c:v>3292.2</c:v>
                </c:pt>
                <c:pt idx="2">
                  <c:v>2858.4</c:v>
                </c:pt>
                <c:pt idx="3">
                  <c:v>2141.9</c:v>
                </c:pt>
                <c:pt idx="4">
                  <c:v>2228</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0"/>
                  <c:y val="-1.856489951926295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Лист1!$H$2:$H$6</c:f>
              <c:numCache>
                <c:formatCode>#,##0.00</c:formatCode>
                <c:ptCount val="5"/>
                <c:pt idx="0">
                  <c:v>10.7</c:v>
                </c:pt>
                <c:pt idx="1">
                  <c:v>17.100000000000001</c:v>
                </c:pt>
                <c:pt idx="2">
                  <c:v>10.6</c:v>
                </c:pt>
                <c:pt idx="3">
                  <c:v>10.8</c:v>
                </c:pt>
                <c:pt idx="4">
                  <c:v>11</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97E-2"/>
                  <c:y val="-6.402293316345818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Лист1!$I$2:$I$6</c:f>
              <c:numCache>
                <c:formatCode>#,##0.00</c:formatCode>
                <c:ptCount val="5"/>
                <c:pt idx="0">
                  <c:v>400.7</c:v>
                </c:pt>
                <c:pt idx="1">
                  <c:v>3014.8</c:v>
                </c:pt>
                <c:pt idx="2">
                  <c:v>228</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5.3044131715178243E-3"/>
                  <c:y val="9.543336716024326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Лист1!$J$2:$J$6</c:f>
              <c:numCache>
                <c:formatCode>#,##0.00</c:formatCode>
                <c:ptCount val="5"/>
                <c:pt idx="0">
                  <c:v>2783.3</c:v>
                </c:pt>
                <c:pt idx="1">
                  <c:v>2411.6</c:v>
                </c:pt>
                <c:pt idx="2">
                  <c:v>1428.5</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2.8643831126196229E-2"/>
                  <c:y val="-9.206435507885127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Лист1!$K$2:$K$6</c:f>
              <c:numCache>
                <c:formatCode>#,##0.00</c:formatCode>
                <c:ptCount val="5"/>
                <c:pt idx="0">
                  <c:v>972.6</c:v>
                </c:pt>
                <c:pt idx="1">
                  <c:v>387.7</c:v>
                </c:pt>
                <c:pt idx="2">
                  <c:v>113.2</c:v>
                </c:pt>
                <c:pt idx="3">
                  <c:v>117.4</c:v>
                </c:pt>
                <c:pt idx="4">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2730591611642778E-2"/>
                  <c:y val="-1.788090458589209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Лист1!$L$2:$L$6</c:f>
              <c:numCache>
                <c:formatCode>#,##0.00</c:formatCode>
                <c:ptCount val="5"/>
                <c:pt idx="0">
                  <c:v>40</c:v>
                </c:pt>
                <c:pt idx="1">
                  <c:v>42</c:v>
                </c:pt>
                <c:pt idx="2">
                  <c:v>0</c:v>
                </c:pt>
                <c:pt idx="3">
                  <c:v>0</c:v>
                </c:pt>
                <c:pt idx="4">
                  <c:v>0</c:v>
                </c:pt>
              </c:numCache>
            </c:numRef>
          </c:val>
        </c:ser>
        <c:dLbls>
          <c:dLblPos val="ctr"/>
          <c:showLegendKey val="0"/>
          <c:showVal val="1"/>
          <c:showCatName val="0"/>
          <c:showSerName val="0"/>
          <c:showPercent val="0"/>
          <c:showBubbleSize val="0"/>
        </c:dLbls>
        <c:gapWidth val="355"/>
        <c:overlap val="-70"/>
        <c:axId val="505845104"/>
        <c:axId val="505844320"/>
      </c:barChart>
      <c:valAx>
        <c:axId val="505844320"/>
        <c:scaling>
          <c:orientation val="minMax"/>
        </c:scaling>
        <c:delete val="1"/>
        <c:axPos val="l"/>
        <c:numFmt formatCode="#,##0.00" sourceLinked="1"/>
        <c:majorTickMark val="none"/>
        <c:minorTickMark val="none"/>
        <c:tickLblPos val="nextTo"/>
        <c:crossAx val="505845104"/>
        <c:crosses val="autoZero"/>
        <c:crossBetween val="between"/>
      </c:valAx>
      <c:catAx>
        <c:axId val="505845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505844320"/>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133606.70000000001</c:v>
                </c:pt>
                <c:pt idx="1">
                  <c:v>143699</c:v>
                </c:pt>
                <c:pt idx="2">
                  <c:v>94174</c:v>
                </c:pt>
                <c:pt idx="3">
                  <c:v>95211.4</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Лист1!$C$2:$C$5</c:f>
              <c:numCache>
                <c:formatCode>General</c:formatCode>
                <c:ptCount val="4"/>
                <c:pt idx="0">
                  <c:v>92444</c:v>
                </c:pt>
                <c:pt idx="1">
                  <c:v>102421.8</c:v>
                </c:pt>
                <c:pt idx="2">
                  <c:v>101602.4</c:v>
                </c:pt>
                <c:pt idx="3">
                  <c:v>99426.5</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Лист1!$D$2:$D$5</c:f>
              <c:numCache>
                <c:formatCode>General</c:formatCode>
                <c:ptCount val="4"/>
                <c:pt idx="0">
                  <c:v>28353.9</c:v>
                </c:pt>
                <c:pt idx="1">
                  <c:v>162119.20000000001</c:v>
                </c:pt>
                <c:pt idx="2">
                  <c:v>0</c:v>
                </c:pt>
                <c:pt idx="3">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Лист1!$E$2:$E$5</c:f>
              <c:numCache>
                <c:formatCode>General</c:formatCode>
                <c:ptCount val="4"/>
                <c:pt idx="0">
                  <c:v>375</c:v>
                </c:pt>
                <c:pt idx="1">
                  <c:v>1234.3</c:v>
                </c:pt>
                <c:pt idx="2">
                  <c:v>573.5</c:v>
                </c:pt>
                <c:pt idx="3">
                  <c:v>573.5</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Лист1!$F$2:$F$5</c:f>
              <c:numCache>
                <c:formatCode>General</c:formatCode>
                <c:ptCount val="4"/>
                <c:pt idx="0">
                  <c:v>790</c:v>
                </c:pt>
                <c:pt idx="1">
                  <c:v>900</c:v>
                </c:pt>
                <c:pt idx="2">
                  <c:v>100</c:v>
                </c:pt>
                <c:pt idx="3">
                  <c:v>0</c:v>
                </c:pt>
              </c:numCache>
            </c:numRef>
          </c:val>
        </c:ser>
        <c:dLbls>
          <c:showLegendKey val="0"/>
          <c:showVal val="0"/>
          <c:showCatName val="0"/>
          <c:showSerName val="0"/>
          <c:showPercent val="0"/>
          <c:showBubbleSize val="0"/>
        </c:dLbls>
        <c:gapWidth val="219"/>
        <c:overlap val="-27"/>
        <c:axId val="505843144"/>
        <c:axId val="505846672"/>
      </c:barChart>
      <c:catAx>
        <c:axId val="505843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5846672"/>
        <c:crosses val="autoZero"/>
        <c:auto val="1"/>
        <c:lblAlgn val="ctr"/>
        <c:lblOffset val="100"/>
        <c:noMultiLvlLbl val="0"/>
      </c:catAx>
      <c:valAx>
        <c:axId val="505846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58431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5.7430734241522972E-2"/>
          <c:y val="3.8998116882269444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ser>
          <c:idx val="0"/>
          <c:order val="0"/>
          <c:tx>
            <c:strRef>
              <c:f>Лист1!$B$1</c:f>
              <c:strCache>
                <c:ptCount val="1"/>
                <c:pt idx="0">
                  <c:v>2023 год</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dLbl>
              <c:idx val="3"/>
              <c:layout>
                <c:manualLayout>
                  <c:x val="-0.1249494622638654"/>
                  <c:y val="4.1159390472739567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dLbl>
              <c:idx val="4"/>
              <c:layout>
                <c:manualLayout>
                  <c:x val="0.14504524013850653"/>
                  <c:y val="6.3869140334621238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Лист1!$A$2:$A$6</c:f>
              <c:strCache>
                <c:ptCount val="5"/>
                <c:pt idx="0">
                  <c:v>Дотации бюджетам </c:v>
                </c:pt>
                <c:pt idx="1">
                  <c:v>Субвенции бюджета</c:v>
                </c:pt>
                <c:pt idx="2">
                  <c:v>Субсидии бюджетам</c:v>
                </c:pt>
                <c:pt idx="3">
                  <c:v>Иные межбюджетные трансферты </c:v>
                </c:pt>
                <c:pt idx="4">
                  <c:v>Прочие безвозмездные поступления </c:v>
                </c:pt>
              </c:strCache>
            </c:strRef>
          </c:cat>
          <c:val>
            <c:numRef>
              <c:f>Лист1!$B$2:$B$6</c:f>
              <c:numCache>
                <c:formatCode>#,##0.00</c:formatCode>
                <c:ptCount val="5"/>
                <c:pt idx="0">
                  <c:v>143699</c:v>
                </c:pt>
                <c:pt idx="1">
                  <c:v>102421.8</c:v>
                </c:pt>
                <c:pt idx="2">
                  <c:v>162119.20000000001</c:v>
                </c:pt>
                <c:pt idx="3">
                  <c:v>1234.3</c:v>
                </c:pt>
                <c:pt idx="4">
                  <c:v>900</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dLbl>
              <c:idx val="3"/>
              <c:layout>
                <c:manualLayout>
                  <c:x val="-0.25074271666137704"/>
                  <c:y val="-1.841139458800603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dLbl>
              <c:idx val="4"/>
              <c:layout>
                <c:manualLayout>
                  <c:x val="0.1381957773512475"/>
                  <c:y val="4.8924320710258616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Лист1!$A$2:$A$6</c:f>
              <c:strCache>
                <c:ptCount val="5"/>
                <c:pt idx="0">
                  <c:v>Дотации бюджетам </c:v>
                </c:pt>
                <c:pt idx="1">
                  <c:v>Субвенции бюджета</c:v>
                </c:pt>
                <c:pt idx="2">
                  <c:v>Субсидии бюджетам</c:v>
                </c:pt>
                <c:pt idx="3">
                  <c:v>Иные межбюджетные трансферты </c:v>
                </c:pt>
                <c:pt idx="4">
                  <c:v>Прочие безвозмездные поступления </c:v>
                </c:pt>
              </c:strCache>
            </c:strRef>
          </c:cat>
          <c:val>
            <c:numRef>
              <c:f>Лист1!$B$2:$B$6</c:f>
              <c:numCache>
                <c:formatCode>#,##0.00</c:formatCode>
                <c:ptCount val="5"/>
                <c:pt idx="0">
                  <c:v>94174</c:v>
                </c:pt>
                <c:pt idx="1">
                  <c:v>101602.4</c:v>
                </c:pt>
                <c:pt idx="2">
                  <c:v>0</c:v>
                </c:pt>
                <c:pt idx="3">
                  <c:v>573.5</c:v>
                </c:pt>
                <c:pt idx="4">
                  <c:v>0</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88357104341787485"/>
          <c:y val="0.34917565240650655"/>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57310926351309455"/>
          <c:y val="0.10753565040038784"/>
          <c:w val="0.22339158161328676"/>
          <c:h val="0.86698664259324276"/>
        </c:manualLayout>
      </c:layout>
      <c:pieChart>
        <c:varyColors val="1"/>
        <c:ser>
          <c:idx val="0"/>
          <c:order val="0"/>
          <c:tx>
            <c:strRef>
              <c:f>Лист1!$B$1</c:f>
              <c:strCache>
                <c:ptCount val="1"/>
                <c:pt idx="0">
                  <c:v>2025 год</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dLbl>
              <c:idx val="2"/>
              <c:layout>
                <c:manualLayout>
                  <c:x val="2.7669947506060683E-2"/>
                  <c:y val="4.4471972850527432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dLbl>
              <c:idx val="3"/>
              <c:layout>
                <c:manualLayout>
                  <c:x val="-6.1387551030119523E-2"/>
                  <c:y val="4.4476319440961601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dLbl>
              <c:idx val="4"/>
              <c:layout>
                <c:manualLayout>
                  <c:x val="8.1870425377592565E-2"/>
                  <c:y val="0.11241854322349834"/>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Лист1!$A$2:$A$6</c:f>
              <c:strCache>
                <c:ptCount val="5"/>
                <c:pt idx="0">
                  <c:v>Дотации бюджетам </c:v>
                </c:pt>
                <c:pt idx="1">
                  <c:v>Субвенции бюджета</c:v>
                </c:pt>
                <c:pt idx="2">
                  <c:v>Субсидии бюджетам</c:v>
                </c:pt>
                <c:pt idx="3">
                  <c:v>Иные межбюджетные трансферты </c:v>
                </c:pt>
                <c:pt idx="4">
                  <c:v>Прочие безвозмездные поступления </c:v>
                </c:pt>
              </c:strCache>
            </c:strRef>
          </c:cat>
          <c:val>
            <c:numRef>
              <c:f>Лист1!$B$2:$B$6</c:f>
              <c:numCache>
                <c:formatCode>#,##0.00</c:formatCode>
                <c:ptCount val="5"/>
                <c:pt idx="0">
                  <c:v>95211.4</c:v>
                </c:pt>
                <c:pt idx="1">
                  <c:v>99426.5</c:v>
                </c:pt>
                <c:pt idx="2">
                  <c:v>0</c:v>
                </c:pt>
                <c:pt idx="3">
                  <c:v>573.5</c:v>
                </c:pt>
                <c:pt idx="4">
                  <c:v>0</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9.6951819526096446E-3"/>
          <c:y val="6.0771619233870269E-2"/>
          <c:w val="0.41416358359032357"/>
          <c:h val="0.8695116772823778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5384680717382008E-3"/>
          <c:w val="0.99946505350617476"/>
          <c:h val="0.66296581924503262"/>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1"/>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Лист1!$B$2:$B$6</c:f>
              <c:numCache>
                <c:formatCode>#,##0.00</c:formatCode>
                <c:ptCount val="5"/>
                <c:pt idx="0">
                  <c:v>40685.300000000003</c:v>
                </c:pt>
                <c:pt idx="1">
                  <c:v>39458.199999999997</c:v>
                </c:pt>
                <c:pt idx="2">
                  <c:v>47191.4</c:v>
                </c:pt>
                <c:pt idx="3">
                  <c:v>35989.300000000003</c:v>
                </c:pt>
                <c:pt idx="4">
                  <c:v>36018.300000000003</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1"/>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Лист1!$C$2:$C$6</c:f>
              <c:numCache>
                <c:formatCode>#,##0.00</c:formatCode>
                <c:ptCount val="5"/>
                <c:pt idx="0">
                  <c:v>101.7</c:v>
                </c:pt>
                <c:pt idx="1">
                  <c:v>102.7</c:v>
                </c:pt>
                <c:pt idx="2">
                  <c:v>169</c:v>
                </c:pt>
                <c:pt idx="3">
                  <c:v>169</c:v>
                </c:pt>
                <c:pt idx="4">
                  <c:v>169</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271966127693939E-2"/>
                  <c:y val="-7.87793641320019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Лист1!$D$2:$D$6</c:f>
              <c:numCache>
                <c:formatCode>#,##0.00</c:formatCode>
                <c:ptCount val="5"/>
                <c:pt idx="0">
                  <c:v>40831.800000000003</c:v>
                </c:pt>
                <c:pt idx="1">
                  <c:v>24145.1</c:v>
                </c:pt>
                <c:pt idx="2">
                  <c:v>48140.9</c:v>
                </c:pt>
                <c:pt idx="3">
                  <c:v>66456.7</c:v>
                </c:pt>
                <c:pt idx="4">
                  <c:v>104225.3</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1.1926591954578894E-2"/>
                  <c:y val="-2.342089203924382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Лист1!$E$2:$E$6</c:f>
              <c:numCache>
                <c:formatCode>#,##0.00</c:formatCode>
                <c:ptCount val="5"/>
                <c:pt idx="0">
                  <c:v>1681</c:v>
                </c:pt>
                <c:pt idx="1">
                  <c:v>313.2</c:v>
                </c:pt>
                <c:pt idx="2">
                  <c:v>7035.8</c:v>
                </c:pt>
                <c:pt idx="3">
                  <c:v>31973.7</c:v>
                </c:pt>
                <c:pt idx="4">
                  <c:v>519</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2021</c:v>
                </c:pt>
                <c:pt idx="1">
                  <c:v>2022</c:v>
                </c:pt>
                <c:pt idx="2">
                  <c:v>2023</c:v>
                </c:pt>
                <c:pt idx="3">
                  <c:v>2024</c:v>
                </c:pt>
                <c:pt idx="4">
                  <c:v>2025</c:v>
                </c:pt>
              </c:numCache>
            </c:numRef>
          </c:cat>
          <c:val>
            <c:numRef>
              <c:f>Лист1!$F$2:$F$6</c:f>
              <c:numCache>
                <c:formatCode>#,##0.00</c:formatCode>
                <c:ptCount val="5"/>
                <c:pt idx="0">
                  <c:v>0</c:v>
                </c:pt>
                <c:pt idx="1">
                  <c:v>0</c:v>
                </c:pt>
                <c:pt idx="2">
                  <c:v>101.8</c:v>
                </c:pt>
                <c:pt idx="3">
                  <c:v>0</c:v>
                </c:pt>
                <c:pt idx="4">
                  <c:v>0</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dLbl>
              <c:idx val="0"/>
              <c:layout>
                <c:manualLayout>
                  <c:x val="1.0435546857988122E-3"/>
                  <c:y val="-4.258344007135241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Лист1!$G$2:$G$6</c:f>
              <c:numCache>
                <c:formatCode>#,##0.00</c:formatCode>
                <c:ptCount val="5"/>
                <c:pt idx="0">
                  <c:v>128593.8</c:v>
                </c:pt>
                <c:pt idx="1">
                  <c:v>136706.5</c:v>
                </c:pt>
                <c:pt idx="2">
                  <c:v>151999.9</c:v>
                </c:pt>
                <c:pt idx="3">
                  <c:v>125539.8</c:v>
                </c:pt>
                <c:pt idx="4">
                  <c:v>127280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0"/>
              <c:layout>
                <c:manualLayout>
                  <c:x val="-3.1306640573964938E-3"/>
                  <c:y val="-2.342089203924382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Лист1!$H$2:$H$6</c:f>
              <c:numCache>
                <c:formatCode>#,##0.00</c:formatCode>
                <c:ptCount val="5"/>
                <c:pt idx="0">
                  <c:v>43911.9</c:v>
                </c:pt>
                <c:pt idx="1">
                  <c:v>42008.6</c:v>
                </c:pt>
                <c:pt idx="2">
                  <c:v>46017.3</c:v>
                </c:pt>
                <c:pt idx="3">
                  <c:v>36278.5</c:v>
                </c:pt>
                <c:pt idx="4">
                  <c:v>36211.4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1306640573965129E-3"/>
                  <c:y val="-1.27750320214058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Лист1!$I$2:$I$6</c:f>
              <c:numCache>
                <c:formatCode>#,##0.00</c:formatCode>
                <c:ptCount val="5"/>
                <c:pt idx="0">
                  <c:v>14551.1</c:v>
                </c:pt>
                <c:pt idx="1">
                  <c:v>17359</c:v>
                </c:pt>
                <c:pt idx="2">
                  <c:v>17036.599999999999</c:v>
                </c:pt>
                <c:pt idx="3">
                  <c:v>17985.400000000001</c:v>
                </c:pt>
                <c:pt idx="4">
                  <c:v>17927</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1"/>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Лист1!$J$2:$J$6</c:f>
              <c:numCache>
                <c:formatCode>#,##0.00</c:formatCode>
                <c:ptCount val="5"/>
                <c:pt idx="0">
                  <c:v>434.7</c:v>
                </c:pt>
                <c:pt idx="1">
                  <c:v>850</c:v>
                </c:pt>
                <c:pt idx="2">
                  <c:v>119903.8</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1"/>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0871093715976625E-3"/>
                  <c:y val="-2.129172003567620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Лист1!$K$2:$K$6</c:f>
              <c:numCache>
                <c:formatCode>#,##0.00</c:formatCode>
                <c:ptCount val="5"/>
                <c:pt idx="0">
                  <c:v>26150.400000000001</c:v>
                </c:pt>
                <c:pt idx="1">
                  <c:v>27112.5</c:v>
                </c:pt>
                <c:pt idx="2">
                  <c:v>29683.5</c:v>
                </c:pt>
                <c:pt idx="3">
                  <c:v>13263.4</c:v>
                </c:pt>
                <c:pt idx="4">
                  <c:v>8758.1</c:v>
                </c:pt>
              </c:numCache>
            </c:numRef>
          </c:val>
        </c:ser>
        <c:dLbls>
          <c:showLegendKey val="0"/>
          <c:showVal val="0"/>
          <c:showCatName val="0"/>
          <c:showSerName val="0"/>
          <c:showPercent val="0"/>
          <c:showBubbleSize val="0"/>
        </c:dLbls>
        <c:gapWidth val="80"/>
        <c:overlap val="25"/>
        <c:axId val="499036096"/>
        <c:axId val="499032960"/>
      </c:barChart>
      <c:catAx>
        <c:axId val="49903609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ru-RU"/>
          </a:p>
        </c:txPr>
        <c:crossAx val="499032960"/>
        <c:crosses val="autoZero"/>
        <c:auto val="1"/>
        <c:lblAlgn val="ctr"/>
        <c:lblOffset val="100"/>
        <c:noMultiLvlLbl val="0"/>
      </c:catAx>
      <c:valAx>
        <c:axId val="499032960"/>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499036096"/>
        <c:crosses val="autoZero"/>
        <c:crossBetween val="between"/>
      </c:valAx>
      <c:spPr>
        <a:noFill/>
        <a:ln>
          <a:noFill/>
        </a:ln>
        <a:effectLst/>
      </c:spPr>
    </c:plotArea>
    <c:legend>
      <c:legendPos val="b"/>
      <c:layout>
        <c:manualLayout>
          <c:xMode val="edge"/>
          <c:yMode val="edge"/>
          <c:x val="7.3048828005918189E-3"/>
          <c:y val="0.70843442990388183"/>
          <c:w val="0.90181892403431341"/>
          <c:h val="0.29156557009611817"/>
        </c:manualLayout>
      </c:layout>
      <c:overlay val="0"/>
      <c:spPr>
        <a:noFill/>
        <a:ln>
          <a:noFill/>
        </a:ln>
        <a:effectLst/>
      </c:spPr>
      <c:txPr>
        <a:bodyPr rot="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2025</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26E077D9-1419-4192-A32E-A859095A0ED8}" type="datetimeFigureOut">
              <a:rPr lang="ru-RU" smtClean="0"/>
              <a:t>20.03.2024</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13</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20</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21</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26</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7D2A74-CA04-4453-AFE6-A53FACB5392C}" type="datetime1">
              <a:rPr lang="ru-RU" smtClean="0"/>
              <a:t>20.03.2024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55308F-F7B6-40DC-B41D-CBD610C90340}" type="datetime1">
              <a:rPr lang="ru-RU" smtClean="0"/>
              <a:t>20.03.2024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CFDBAF-05F2-468C-BD2E-C7B63EF8391A}" type="datetime1">
              <a:rPr lang="ru-RU" smtClean="0"/>
              <a:t>20.03.2024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E35C38-1110-4217-B061-E12A32CD8ADA}" type="datetime1">
              <a:rPr lang="ru-RU" smtClean="0"/>
              <a:t>20.03.2024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B95CC95-B00F-48E0-9E34-A244B2E2D50D}" type="datetime1">
              <a:rPr lang="ru-RU" smtClean="0"/>
              <a:t>20.03.2024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47BA90-F2E5-45EA-ACCE-21A597F76A09}" type="datetime1">
              <a:rPr lang="ru-RU" smtClean="0"/>
              <a:t>20.03.2024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3DEA89-3A55-424F-9BC8-A2BDC0483AC5}" type="datetime1">
              <a:rPr lang="ru-RU" smtClean="0"/>
              <a:t>20.03.2024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8B5666-E474-459B-9292-463707EAC4DC}" type="datetime1">
              <a:rPr lang="ru-RU" smtClean="0"/>
              <a:t>20.03.2024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0DB3C1-08FF-4A0A-BE7E-1B2ECBB1059D}" type="datetime1">
              <a:rPr lang="ru-RU" smtClean="0"/>
              <a:t>20.03.2024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1DED5A-4451-4AD5-AC52-0561B4CD7A11}" type="datetime1">
              <a:rPr lang="ru-RU" smtClean="0"/>
              <a:t>20.03.2024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48E988-850B-4091-A63A-BC134C4519EC}" type="datetime1">
              <a:rPr lang="ru-RU" smtClean="0"/>
              <a:t>20.03.2024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693E8-1204-4F7C-B5CA-23945F3547B6}" type="datetime1">
              <a:rPr lang="ru-RU" smtClean="0"/>
              <a:t>20.03.2024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C942E9-92DF-4960-998C-1AF7A691CAD9}" type="datetime1">
              <a:rPr lang="ru-RU" smtClean="0"/>
              <a:t>20.03.2024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C939-28EB-43E5-84A6-22C10687AB58}" type="datetime1">
              <a:rPr lang="ru-RU" smtClean="0"/>
              <a:t>20.03.2024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6.png"/><Relationship Id="rId3" Type="http://schemas.openxmlformats.org/officeDocument/2006/relationships/image" Target="../media/image31.jpeg"/><Relationship Id="rId7" Type="http://schemas.openxmlformats.org/officeDocument/2006/relationships/image" Target="../media/image1.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4.jpeg"/><Relationship Id="rId11" Type="http://schemas.openxmlformats.org/officeDocument/2006/relationships/image" Target="../media/image38.png"/><Relationship Id="rId5" Type="http://schemas.openxmlformats.org/officeDocument/2006/relationships/image" Target="../media/image33.jpe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webp"/></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2.webp"/><Relationship Id="rId7" Type="http://schemas.openxmlformats.org/officeDocument/2006/relationships/image" Target="../media/image86.jpeg"/><Relationship Id="rId2"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8.jpeg"/><Relationship Id="rId4" Type="http://schemas.openxmlformats.org/officeDocument/2006/relationships/image" Target="../media/image83.png"/><Relationship Id="rId9" Type="http://schemas.openxmlformats.org/officeDocument/2006/relationships/image" Target="../media/image87.jpe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2.webp"/><Relationship Id="rId5" Type="http://schemas.openxmlformats.org/officeDocument/2006/relationships/image" Target="../media/image91.webp"/><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5.jpg"/><Relationship Id="rId5" Type="http://schemas.openxmlformats.org/officeDocument/2006/relationships/image" Target="../media/image94.webp"/><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04.webp"/><Relationship Id="rId5" Type="http://schemas.openxmlformats.org/officeDocument/2006/relationships/image" Target="../media/image103.jpeg"/><Relationship Id="rId4" Type="http://schemas.openxmlformats.org/officeDocument/2006/relationships/image" Target="../media/image102.jpe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2.jpe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0.webp"/><Relationship Id="rId5" Type="http://schemas.openxmlformats.org/officeDocument/2006/relationships/image" Target="../media/image109.jpeg"/><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1.webp"/><Relationship Id="rId4" Type="http://schemas.openxmlformats.org/officeDocument/2006/relationships/image" Target="../media/image102.jpe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3.webp"/><Relationship Id="rId5" Type="http://schemas.openxmlformats.org/officeDocument/2006/relationships/image" Target="../media/image112.jpeg"/><Relationship Id="rId4" Type="http://schemas.openxmlformats.org/officeDocument/2006/relationships/image" Target="../media/image102.jpe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02.jpe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02.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8.emf"/><Relationship Id="rId5" Type="http://schemas.openxmlformats.org/officeDocument/2006/relationships/chart" Target="../charts/chart12.xml"/><Relationship Id="rId4" Type="http://schemas.openxmlformats.org/officeDocument/2006/relationships/chart" Target="../charts/char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9.jp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5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hyperlink" Target="http://vk.com/public217462141" TargetMode="External"/><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59361"/>
            <a:ext cx="11671069"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К  решению «О бюджете муниципального образования «Угранский район» Смоленской области на 2023 год и  на плановый период  2024-2025 годов»</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121 от 21.12.2022 года.</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в редакции решение </a:t>
            </a:r>
            <a:r>
              <a:rPr lang="ru-RU" altLang="ru-RU" sz="2400" b="1" i="1" dirty="0" smtClean="0">
                <a:effectLst>
                  <a:outerShdw blurRad="38100" dist="38100" dir="2700000" algn="tl">
                    <a:srgbClr val="000000">
                      <a:alpha val="43137"/>
                    </a:srgbClr>
                  </a:outerShdw>
                </a:effectLst>
              </a:rPr>
              <a:t>№42 </a:t>
            </a:r>
            <a:r>
              <a:rPr lang="ru-RU" altLang="ru-RU" sz="2400" b="1" i="1" dirty="0">
                <a:effectLst>
                  <a:outerShdw blurRad="38100" dist="38100" dir="2700000" algn="tl">
                    <a:srgbClr val="000000">
                      <a:alpha val="43137"/>
                    </a:srgbClr>
                  </a:outerShdw>
                </a:effectLst>
              </a:rPr>
              <a:t>от </a:t>
            </a:r>
            <a:r>
              <a:rPr lang="ru-RU" altLang="ru-RU" sz="2400" b="1" i="1" dirty="0" smtClean="0">
                <a:effectLst>
                  <a:outerShdw blurRad="38100" dist="38100" dir="2700000" algn="tl">
                    <a:srgbClr val="000000">
                      <a:alpha val="43137"/>
                    </a:srgbClr>
                  </a:outerShdw>
                </a:effectLst>
              </a:rPr>
              <a:t>29.11.2023 </a:t>
            </a:r>
            <a:r>
              <a:rPr lang="ru-RU" altLang="ru-RU" sz="2400" b="1" i="1" dirty="0">
                <a:effectLst>
                  <a:outerShdw blurRad="38100" dist="38100" dir="2700000" algn="tl">
                    <a:srgbClr val="000000">
                      <a:alpha val="43137"/>
                    </a:srgbClr>
                  </a:outerShdw>
                </a:effectLst>
              </a:rPr>
              <a:t>года)</a:t>
            </a: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2023-2025 годы</a:t>
            </a:r>
          </a:p>
        </p:txBody>
      </p:sp>
      <p:sp>
        <p:nvSpPr>
          <p:cNvPr id="9" name="Номер слайда 8"/>
          <p:cNvSpPr>
            <a:spLocks noGrp="1"/>
          </p:cNvSpPr>
          <p:nvPr>
            <p:ph type="sldNum" sz="quarter" idx="12"/>
          </p:nvPr>
        </p:nvSpPr>
        <p:spPr/>
        <p:txBody>
          <a:bodyPr/>
          <a:lstStyle/>
          <a:p>
            <a:fld id="{2E383454-522E-4943-91B6-023101BA01B5}" type="slidenum">
              <a:rPr lang="ru-RU" smtClean="0"/>
              <a:t>1</a:t>
            </a:fld>
            <a:endParaRPr lang="ru-RU"/>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p:txBody>
          <a:bodyPr/>
          <a:lstStyle/>
          <a:p>
            <a:fld id="{2E383454-522E-4943-91B6-023101BA01B5}" type="slidenum">
              <a:rPr lang="ru-RU" smtClean="0"/>
              <a:t>10</a:t>
            </a:fld>
            <a:endParaRPr lang="ru-RU"/>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p:txBody>
          <a:bodyPr/>
          <a:lstStyle/>
          <a:p>
            <a:fld id="{2E383454-522E-4943-91B6-023101BA01B5}" type="slidenum">
              <a:rPr lang="ru-RU" smtClean="0"/>
              <a:t>11</a:t>
            </a:fld>
            <a:endParaRPr lang="ru-RU"/>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561" y="3370189"/>
            <a:ext cx="5279900" cy="3519934"/>
          </a:xfrm>
          <a:prstGeom prst="rect">
            <a:avLst/>
          </a:prstGeom>
        </p:spPr>
      </p:pic>
      <p:sp>
        <p:nvSpPr>
          <p:cNvPr id="6" name="Прямоугольник с двумя усеченными противолежащими углами 5"/>
          <p:cNvSpPr/>
          <p:nvPr/>
        </p:nvSpPr>
        <p:spPr>
          <a:xfrm>
            <a:off x="2105441" y="656059"/>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4045226" y="592724"/>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926644" y="3652658"/>
            <a:ext cx="2892287"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341264" y="2764636"/>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9074427" y="3523881"/>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10" name="Прямоугольник 9"/>
          <p:cNvSpPr/>
          <p:nvPr/>
        </p:nvSpPr>
        <p:spPr>
          <a:xfrm>
            <a:off x="627014" y="5487305"/>
            <a:ext cx="11408227"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2023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2024-2025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Выдача бюджетных кредитов в </a:t>
            </a:r>
            <a:r>
              <a:rPr lang="ru-RU" sz="1600" b="1" i="1" dirty="0" smtClean="0">
                <a:effectLst>
                  <a:outerShdw blurRad="38100" dist="38100" dir="2700000" algn="tl">
                    <a:srgbClr val="000000">
                      <a:alpha val="43137"/>
                    </a:srgbClr>
                  </a:outerShdw>
                </a:effectLst>
                <a:latin typeface="+mj-lt"/>
              </a:rPr>
              <a:t>2023-2025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2" name="Прямоугольник 1"/>
          <p:cNvSpPr/>
          <p:nvPr/>
        </p:nvSpPr>
        <p:spPr>
          <a:xfrm>
            <a:off x="2105440" y="994091"/>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3766733" y="1763921"/>
            <a:ext cx="5631727"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4045226" y="2426082"/>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2" name="Прямоугольник 11"/>
          <p:cNvSpPr/>
          <p:nvPr/>
        </p:nvSpPr>
        <p:spPr>
          <a:xfrm>
            <a:off x="509900" y="4737756"/>
            <a:ext cx="3951005" cy="1061829"/>
          </a:xfrm>
          <a:prstGeom prst="rect">
            <a:avLst/>
          </a:prstGeom>
        </p:spPr>
        <p:txBody>
          <a:bodyPr wrap="square">
            <a:spAutoFit/>
          </a:bodyPr>
          <a:lstStyle/>
          <a:p>
            <a:pPr marR="4090" algn="just"/>
            <a:r>
              <a:rPr lang="ru-RU" sz="1050" b="1" i="1" dirty="0">
                <a:latin typeface="Book Antiqua" panose="02040602050305030304" pitchFamily="18" charset="0"/>
              </a:rPr>
              <a:t>В 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endParaRPr lang="ru-RU" sz="1050" b="1" i="1" dirty="0"/>
          </a:p>
        </p:txBody>
      </p:sp>
      <p:sp>
        <p:nvSpPr>
          <p:cNvPr id="17" name="Номер слайда 16"/>
          <p:cNvSpPr>
            <a:spLocks noGrp="1"/>
          </p:cNvSpPr>
          <p:nvPr>
            <p:ph type="sldNum" sz="quarter" idx="12"/>
          </p:nvPr>
        </p:nvSpPr>
        <p:spPr/>
        <p:txBody>
          <a:bodyPr/>
          <a:lstStyle/>
          <a:p>
            <a:fld id="{2E383454-522E-4943-91B6-023101BA01B5}" type="slidenum">
              <a:rPr lang="ru-RU" smtClean="0"/>
              <a:t>12</a:t>
            </a:fld>
            <a:endParaRPr lang="ru-RU"/>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p:txBody>
          <a:bodyPr/>
          <a:lstStyle/>
          <a:p>
            <a:fld id="{2E383454-522E-4943-91B6-023101BA01B5}" type="slidenum">
              <a:rPr lang="ru-RU" smtClean="0"/>
              <a:t>13</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p:txBody>
          <a:bodyPr/>
          <a:lstStyle/>
          <a:p>
            <a:pPr marL="38100">
              <a:lnSpc>
                <a:spcPts val="1240"/>
              </a:lnSpc>
            </a:pPr>
            <a:fld id="{81D60167-4931-47E6-BA6A-407CBD079E47}" type="slidenum">
              <a:rPr lang="ru-RU" smtClean="0"/>
              <a:t>14</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89813"/>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12113" y="30762"/>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a:latin typeface="Calibri"/>
              <a:cs typeface="Calibri"/>
            </a:endParaRPr>
          </a:p>
        </p:txBody>
      </p:sp>
      <p:sp>
        <p:nvSpPr>
          <p:cNvPr id="4" name="object 4"/>
          <p:cNvSpPr/>
          <p:nvPr/>
        </p:nvSpPr>
        <p:spPr>
          <a:xfrm>
            <a:off x="3366515" y="1592580"/>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462778" y="1554607"/>
            <a:ext cx="3340735" cy="84836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a:latin typeface="Calibri"/>
              <a:cs typeface="Calibri"/>
            </a:endParaRPr>
          </a:p>
          <a:p>
            <a:pPr marL="12700" marR="5080">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endParaRPr sz="1800">
              <a:latin typeface="Calibri"/>
              <a:cs typeface="Calibri"/>
            </a:endParaRPr>
          </a:p>
        </p:txBody>
      </p:sp>
      <p:sp>
        <p:nvSpPr>
          <p:cNvPr id="6" name="object 6"/>
          <p:cNvSpPr txBox="1"/>
          <p:nvPr/>
        </p:nvSpPr>
        <p:spPr>
          <a:xfrm>
            <a:off x="5470652" y="3703701"/>
            <a:ext cx="3346450" cy="2220595"/>
          </a:xfrm>
          <a:prstGeom prst="rect">
            <a:avLst/>
          </a:prstGeom>
        </p:spPr>
        <p:txBody>
          <a:bodyPr vert="horz" wrap="square" lIns="0" tIns="12700" rIns="0" bIns="0" rtlCol="0">
            <a:spAutoFit/>
          </a:bodyPr>
          <a:lstStyle/>
          <a:p>
            <a:pPr marL="12700" marR="93980" algn="just">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a:latin typeface="Calibri"/>
              <a:cs typeface="Calibri"/>
            </a:endParaRPr>
          </a:p>
          <a:p>
            <a:pPr marL="12700" algn="just">
              <a:lnSpc>
                <a:spcPct val="100000"/>
              </a:lnSpc>
            </a:pPr>
            <a:r>
              <a:rPr sz="1800" dirty="0">
                <a:latin typeface="Calibri"/>
                <a:cs typeface="Calibri"/>
              </a:rPr>
              <a:t>получает </a:t>
            </a:r>
            <a:r>
              <a:rPr sz="1800" spc="-5" dirty="0">
                <a:latin typeface="Calibri"/>
                <a:cs typeface="Calibri"/>
              </a:rPr>
              <a:t>муниципальные </a:t>
            </a:r>
            <a:r>
              <a:rPr sz="1800" dirty="0">
                <a:latin typeface="Calibri"/>
                <a:cs typeface="Calibri"/>
              </a:rPr>
              <a:t>услуги</a:t>
            </a:r>
            <a:r>
              <a:rPr sz="1800" spc="-55" dirty="0">
                <a:latin typeface="Calibri"/>
                <a:cs typeface="Calibri"/>
              </a:rPr>
              <a:t> </a:t>
            </a:r>
            <a:r>
              <a:rPr sz="1800" dirty="0">
                <a:latin typeface="Calibri"/>
                <a:cs typeface="Calibri"/>
              </a:rPr>
              <a:t>-</a:t>
            </a:r>
            <a:endParaRPr sz="1800">
              <a:latin typeface="Calibri"/>
              <a:cs typeface="Calibri"/>
            </a:endParaRPr>
          </a:p>
          <a:p>
            <a:pPr marL="12700" marR="426720" algn="just">
              <a:lnSpc>
                <a:spcPct val="100000"/>
              </a:lnSpc>
            </a:pPr>
            <a:r>
              <a:rPr sz="1800" spc="-5" dirty="0">
                <a:latin typeface="Calibri"/>
                <a:cs typeface="Calibri"/>
              </a:rPr>
              <a:t>расходную часть </a:t>
            </a:r>
            <a:r>
              <a:rPr sz="1800" dirty="0">
                <a:latin typeface="Calibri"/>
                <a:cs typeface="Calibri"/>
              </a:rPr>
              <a:t>бюджета на  </a:t>
            </a:r>
            <a:r>
              <a:rPr sz="1800" spc="-5" dirty="0">
                <a:latin typeface="Calibri"/>
                <a:cs typeface="Calibri"/>
              </a:rPr>
              <a:t>благоустройство территории,  культурно-досуговые</a:t>
            </a:r>
            <a:endParaRPr sz="1800">
              <a:latin typeface="Calibri"/>
              <a:cs typeface="Calibri"/>
            </a:endParaRPr>
          </a:p>
          <a:p>
            <a:pPr marL="12700" algn="just">
              <a:lnSpc>
                <a:spcPct val="100000"/>
              </a:lnSpc>
            </a:pPr>
            <a:r>
              <a:rPr sz="1800" spc="-5" dirty="0">
                <a:latin typeface="Calibri"/>
                <a:cs typeface="Calibri"/>
              </a:rPr>
              <a:t>мероприятия, кружки,</a:t>
            </a:r>
            <a:r>
              <a:rPr sz="1800" spc="25" dirty="0">
                <a:latin typeface="Calibri"/>
                <a:cs typeface="Calibri"/>
              </a:rPr>
              <a:t> </a:t>
            </a:r>
            <a:r>
              <a:rPr sz="1800" spc="-5" dirty="0">
                <a:latin typeface="Calibri"/>
                <a:cs typeface="Calibri"/>
              </a:rPr>
              <a:t>секции,</a:t>
            </a:r>
            <a:endParaRPr sz="1800">
              <a:latin typeface="Calibri"/>
              <a:cs typeface="Calibri"/>
            </a:endParaRPr>
          </a:p>
          <a:p>
            <a:pPr marL="12700" algn="just">
              <a:lnSpc>
                <a:spcPct val="100000"/>
              </a:lnSpc>
              <a:spcBef>
                <a:spcPts val="5"/>
              </a:spcBef>
            </a:pPr>
            <a:r>
              <a:rPr sz="1800" spc="-5" dirty="0">
                <a:latin typeface="Calibri"/>
                <a:cs typeface="Calibri"/>
              </a:rPr>
              <a:t>пособия,</a:t>
            </a:r>
            <a:r>
              <a:rPr sz="1800" spc="5" dirty="0">
                <a:latin typeface="Calibri"/>
                <a:cs typeface="Calibri"/>
              </a:rPr>
              <a:t> </a:t>
            </a:r>
            <a:r>
              <a:rPr sz="1800" spc="-5" dirty="0">
                <a:latin typeface="Calibri"/>
                <a:cs typeface="Calibri"/>
              </a:rPr>
              <a:t>опекаемых).</a:t>
            </a:r>
            <a:endParaRPr sz="180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p:txBody>
          <a:bodyPr/>
          <a:lstStyle/>
          <a:p>
            <a:fld id="{2E383454-522E-4943-91B6-023101BA01B5}" type="slidenum">
              <a:rPr lang="ru-RU" smtClean="0"/>
              <a:t>16</a:t>
            </a:fld>
            <a:endParaRPr lang="ru-RU"/>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p:txBody>
          <a:bodyPr/>
          <a:lstStyle/>
          <a:p>
            <a:fld id="{2E383454-522E-4943-91B6-023101BA01B5}" type="slidenum">
              <a:rPr lang="ru-RU" smtClean="0"/>
              <a:t>17</a:t>
            </a:fld>
            <a:endParaRPr lang="ru-RU"/>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18</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p:txBody>
          <a:bodyPr/>
          <a:lstStyle/>
          <a:p>
            <a:fld id="{2E383454-522E-4943-91B6-023101BA01B5}" type="slidenum">
              <a:rPr lang="ru-RU" smtClean="0"/>
              <a:t>20</a:t>
            </a:fld>
            <a:endParaRPr lang="ru-RU"/>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158</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954107"/>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Число субъектов малого и среднего предпринимательства (включая индивидуальных предпринимателей)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2169187284"/>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33,3</a:t>
            </a: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966931" cy="369332"/>
          </a:xfrm>
          <a:prstGeom prst="rect">
            <a:avLst/>
          </a:prstGeom>
        </p:spPr>
        <p:txBody>
          <a:bodyPr wrap="none">
            <a:spAutoFit/>
          </a:bodyPr>
          <a:lstStyle/>
          <a:p>
            <a:r>
              <a:rPr lang="ru-RU" dirty="0">
                <a:latin typeface="Open Sans"/>
                <a:ea typeface="Open Sans"/>
                <a:cs typeface="Open Sans"/>
              </a:rPr>
              <a:t>109,9%</a:t>
            </a: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2022 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364,4</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966931" cy="369332"/>
          </a:xfrm>
          <a:prstGeom prst="rect">
            <a:avLst/>
          </a:prstGeom>
        </p:spPr>
        <p:txBody>
          <a:bodyPr wrap="none">
            <a:spAutoFit/>
          </a:bodyPr>
          <a:lstStyle/>
          <a:p>
            <a:r>
              <a:rPr lang="ru-RU" dirty="0">
                <a:latin typeface="Open Sans"/>
                <a:ea typeface="Open Sans"/>
                <a:cs typeface="Open Sans"/>
              </a:rPr>
              <a:t>101,2%</a:t>
            </a: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2022 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883660" y="1617058"/>
            <a:ext cx="966931" cy="369332"/>
          </a:xfrm>
          <a:prstGeom prst="rect">
            <a:avLst/>
          </a:prstGeom>
        </p:spPr>
        <p:txBody>
          <a:bodyPr wrap="none">
            <a:spAutoFit/>
          </a:bodyPr>
          <a:lstStyle/>
          <a:p>
            <a:r>
              <a:rPr lang="ru-RU" dirty="0">
                <a:latin typeface="Open Sans"/>
                <a:ea typeface="Open Sans"/>
                <a:cs typeface="Open Sans"/>
              </a:rPr>
              <a:t>107,5%</a:t>
            </a:r>
          </a:p>
        </p:txBody>
      </p:sp>
      <p:sp>
        <p:nvSpPr>
          <p:cNvPr id="38" name="Прямоугольник 37"/>
          <p:cNvSpPr/>
          <p:nvPr/>
        </p:nvSpPr>
        <p:spPr>
          <a:xfrm>
            <a:off x="10842528" y="1965203"/>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2022  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838691"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0,9 %</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p:txBody>
          <a:bodyPr/>
          <a:lstStyle/>
          <a:p>
            <a:fld id="{2E383454-522E-4943-91B6-023101BA01B5}" type="slidenum">
              <a:rPr lang="ru-RU" smtClean="0"/>
              <a:t>21</a:t>
            </a:fld>
            <a:endParaRPr lang="ru-RU"/>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2"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p:txBody>
          <a:bodyPr/>
          <a:lstStyle/>
          <a:p>
            <a:pPr marL="38100">
              <a:lnSpc>
                <a:spcPts val="1240"/>
              </a:lnSpc>
            </a:pPr>
            <a:fld id="{81D60167-4931-47E6-BA6A-407CBD079E47}" type="slidenum">
              <a:rPr lang="ru-RU" smtClean="0"/>
              <a:t>22</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p:txBody>
          <a:bodyPr/>
          <a:lstStyle/>
          <a:p>
            <a:pPr marL="38100">
              <a:lnSpc>
                <a:spcPts val="1240"/>
              </a:lnSpc>
            </a:pPr>
            <a:fld id="{81D60167-4931-47E6-BA6A-407CBD079E47}" type="slidenum">
              <a:rPr lang="ru-RU" smtClean="0"/>
              <a:t>23</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8" name="Rectangle 2"/>
          <p:cNvSpPr>
            <a:spLocks noChangeArrowheads="1"/>
          </p:cNvSpPr>
          <p:nvPr/>
        </p:nvSpPr>
        <p:spPr bwMode="auto">
          <a:xfrm>
            <a:off x="4334150" y="1747010"/>
            <a:ext cx="6638925" cy="42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0" name="Rectangle 3"/>
          <p:cNvSpPr>
            <a:spLocks noChangeArrowheads="1"/>
          </p:cNvSpPr>
          <p:nvPr/>
        </p:nvSpPr>
        <p:spPr bwMode="auto">
          <a:xfrm>
            <a:off x="1899622" y="802218"/>
            <a:ext cx="818687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lang="ru-RU" altLang="ru-RU" dirty="0">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5907" y="1959567"/>
            <a:ext cx="5534302" cy="4610697"/>
          </a:xfrm>
          <a:prstGeom prst="rect">
            <a:avLst/>
          </a:prstGeom>
        </p:spPr>
      </p:pic>
      <p:sp>
        <p:nvSpPr>
          <p:cNvPr id="5" name="Номер слайда 4"/>
          <p:cNvSpPr>
            <a:spLocks noGrp="1"/>
          </p:cNvSpPr>
          <p:nvPr>
            <p:ph type="sldNum" sz="quarter" idx="7"/>
          </p:nvPr>
        </p:nvSpPr>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2023-2025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26</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1233209601"/>
              </p:ext>
            </p:extLst>
          </p:nvPr>
        </p:nvGraphicFramePr>
        <p:xfrm>
          <a:off x="341833" y="828945"/>
          <a:ext cx="10682244" cy="4922377"/>
        </p:xfrm>
        <a:graphic>
          <a:graphicData uri="http://schemas.openxmlformats.org/drawingml/2006/table">
            <a:tbl>
              <a:tblPr/>
              <a:tblGrid>
                <a:gridCol w="2872228"/>
                <a:gridCol w="1711114"/>
                <a:gridCol w="1988152"/>
                <a:gridCol w="1303706"/>
                <a:gridCol w="1401485"/>
                <a:gridCol w="1405559"/>
              </a:tblGrid>
              <a:tr h="315152">
                <a:tc rowSpan="5">
                  <a:txBody>
                    <a:bodyPr/>
                    <a:lstStyle/>
                    <a:p>
                      <a:pPr algn="ctr" fontAlgn="ctr"/>
                      <a:r>
                        <a:rPr lang="ru-RU" sz="1200" b="0" i="0" u="none" strike="noStrike">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5">
                  <a:txBody>
                    <a:bodyPr/>
                    <a:lstStyle/>
                    <a:p>
                      <a:pPr algn="ctr" fontAlgn="ctr"/>
                      <a:r>
                        <a:rPr lang="ru-RU" sz="1200" b="0" i="0" u="none" strike="noStrike">
                          <a:solidFill>
                            <a:srgbClr val="000000"/>
                          </a:solidFill>
                          <a:effectLst/>
                          <a:latin typeface="Times New Roman" panose="02020603050405020304" pitchFamily="18" charset="0"/>
                        </a:rPr>
                        <a:t>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gridSpan="2">
                  <a:txBody>
                    <a:bodyPr/>
                    <a:lstStyle/>
                    <a:p>
                      <a:pPr algn="ctr" fontAlgn="ctr"/>
                      <a:r>
                        <a:rPr lang="ru-RU" sz="9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ru-RU"/>
                    </a:p>
                  </a:txBody>
                  <a:tcPr/>
                </a:tc>
              </a:tr>
              <a:tr h="720348">
                <a:tc vMerge="1">
                  <a:txBody>
                    <a:bodyPr/>
                    <a:lstStyle/>
                    <a:p>
                      <a:endParaRPr lang="ru-RU"/>
                    </a:p>
                  </a:txBody>
                  <a:tcPr/>
                </a:tc>
                <a:tc vMerge="1">
                  <a:txBody>
                    <a:bodyPr/>
                    <a:lstStyle/>
                    <a:p>
                      <a:endParaRPr lang="ru-RU"/>
                    </a:p>
                  </a:txBody>
                  <a:tcPr/>
                </a:tc>
                <a:tc rowSpan="3">
                  <a:txBody>
                    <a:bodyPr/>
                    <a:lstStyle/>
                    <a:p>
                      <a:pPr algn="ctr" fontAlgn="ctr"/>
                      <a:r>
                        <a:rPr lang="ru-RU" sz="1200" b="0" i="0" u="none" strike="noStrike">
                          <a:solidFill>
                            <a:srgbClr val="000000"/>
                          </a:solidFill>
                          <a:effectLst/>
                          <a:latin typeface="Times New Roman" panose="02020603050405020304" pitchFamily="18" charset="0"/>
                        </a:rPr>
                        <a:t>Отчетный финансовый 2023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2022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ctr" fontAlgn="ctr"/>
                      <a:r>
                        <a:rPr lang="ru-RU" sz="9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ru-RU"/>
                    </a:p>
                  </a:txBody>
                  <a:tcPr/>
                </a:tc>
              </a:tr>
              <a:tr h="3001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ctr" fontAlgn="ctr"/>
                      <a:r>
                        <a:rPr lang="ru-RU" sz="9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ru-RU"/>
                    </a:p>
                  </a:txBody>
                  <a:tcPr/>
                </a:tc>
              </a:tr>
              <a:tr h="33016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ctr" fontAlgn="ctr"/>
                      <a:r>
                        <a:rPr lang="ru-RU" sz="1200" b="0"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495240">
                <a:tc vMerge="1">
                  <a:txBody>
                    <a:bodyPr/>
                    <a:lstStyle/>
                    <a:p>
                      <a:endParaRPr lang="ru-RU"/>
                    </a:p>
                  </a:txBody>
                  <a:tcPr/>
                </a:tc>
                <a:tc vMerge="1">
                  <a:txBody>
                    <a:bodyPr/>
                    <a:lstStyle/>
                    <a:p>
                      <a:endParaRPr lang="ru-RU"/>
                    </a:p>
                  </a:txBody>
                  <a:tcPr/>
                </a:tc>
                <a:tc>
                  <a:txBody>
                    <a:bodyPr/>
                    <a:lstStyle/>
                    <a:p>
                      <a:pPr algn="ctr" fontAlgn="ctr"/>
                      <a:r>
                        <a:rPr lang="ru-RU" sz="900" b="0" i="0" u="none" strike="noStrike">
                          <a:solidFill>
                            <a:srgbClr val="000000"/>
                          </a:solidFill>
                          <a:effectLst/>
                          <a:latin typeface="Times New Roman" panose="02020603050405020304" pitchFamily="18" charset="0"/>
                        </a:rPr>
                        <a:t>Бюджет (Решение № 42 от 29.11.2023г. с изменениями)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2024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2025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5225">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4 (гр.3/гр2*100)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0145">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292390,9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459 395,60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157,12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243 541,30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247 377,40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15152">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315152">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39651,8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49 021,20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123,63</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47 191,40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52 166,00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5152">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252739,1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410374,4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162,37</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196 349,90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195 211,40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5123">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288055,8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467280,2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162,22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240 006,30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240161,9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255123">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4335,1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-7 884,60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40260">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4335,1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7 844,60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958190309"/>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4113704558"/>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fld id="{2E383454-522E-4943-91B6-023101BA01B5}" type="slidenum">
              <a:rPr lang="ru-RU" smtClean="0"/>
              <a:t>27</a:t>
            </a:fld>
            <a:endParaRPr lang="ru-RU"/>
          </a:p>
        </p:txBody>
      </p:sp>
      <p:graphicFrame>
        <p:nvGraphicFramePr>
          <p:cNvPr id="2" name="Таблица 1"/>
          <p:cNvGraphicFramePr>
            <a:graphicFrameLocks noGrp="1"/>
          </p:cNvGraphicFramePr>
          <p:nvPr>
            <p:extLst>
              <p:ext uri="{D42A27DB-BD31-4B8C-83A1-F6EECF244321}">
                <p14:modId xmlns:p14="http://schemas.microsoft.com/office/powerpoint/2010/main" val="2328394189"/>
              </p:ext>
            </p:extLst>
          </p:nvPr>
        </p:nvGraphicFramePr>
        <p:xfrm>
          <a:off x="12117" y="418744"/>
          <a:ext cx="11341684" cy="3623575"/>
        </p:xfrm>
        <a:graphic>
          <a:graphicData uri="http://schemas.openxmlformats.org/drawingml/2006/table">
            <a:tbl>
              <a:tblPr/>
              <a:tblGrid>
                <a:gridCol w="4291797"/>
                <a:gridCol w="1482152"/>
                <a:gridCol w="1134168"/>
                <a:gridCol w="1134168"/>
                <a:gridCol w="1134168"/>
                <a:gridCol w="1134168"/>
                <a:gridCol w="1031063"/>
              </a:tblGrid>
              <a:tr h="198240">
                <a:tc rowSpan="3">
                  <a:txBody>
                    <a:bodyPr/>
                    <a:lstStyle/>
                    <a:p>
                      <a:pPr algn="ctr" fontAlgn="ctr"/>
                      <a:r>
                        <a:rPr lang="ru-RU" sz="1300" b="1" i="0" u="none" strike="noStrike">
                          <a:solidFill>
                            <a:srgbClr val="000000"/>
                          </a:solidFill>
                          <a:effectLst/>
                          <a:latin typeface="Times New Roman" panose="02020603050405020304" pitchFamily="18" charset="0"/>
                        </a:rPr>
                        <a:t>ДОХОДЫ</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100" b="1" i="0" u="none" strike="noStrike">
                          <a:solidFill>
                            <a:srgbClr val="000000"/>
                          </a:solidFill>
                          <a:effectLst/>
                          <a:latin typeface="Times New Roman" panose="02020603050405020304" pitchFamily="18" charset="0"/>
                        </a:rPr>
                        <a:t>2021</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000" b="1" i="0" u="none" strike="noStrike">
                          <a:solidFill>
                            <a:srgbClr val="000000"/>
                          </a:solidFill>
                          <a:effectLst/>
                          <a:latin typeface="Times New Roman" panose="02020603050405020304" pitchFamily="18" charset="0"/>
                        </a:rPr>
                        <a:t>2022</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000" b="1" i="0" u="none" strike="noStrike">
                          <a:solidFill>
                            <a:srgbClr val="000000"/>
                          </a:solidFill>
                          <a:effectLst/>
                          <a:latin typeface="Times New Roman" panose="02020603050405020304" pitchFamily="18" charset="0"/>
                        </a:rPr>
                        <a:t>2023</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000" b="1" i="0" u="none" strike="noStrike">
                          <a:solidFill>
                            <a:srgbClr val="000000"/>
                          </a:solidFill>
                          <a:effectLst/>
                          <a:latin typeface="Times New Roman" panose="02020603050405020304" pitchFamily="18" charset="0"/>
                        </a:rPr>
                        <a:t>2023</a:t>
                      </a:r>
                      <a:r>
                        <a:rPr lang="ru-RU" sz="900" b="1" i="0" u="none" strike="noStrike">
                          <a:solidFill>
                            <a:srgbClr val="000000"/>
                          </a:solidFill>
                          <a:effectLst/>
                          <a:latin typeface="Times New Roman" panose="02020603050405020304" pitchFamily="18" charset="0"/>
                        </a:rPr>
                        <a:t> (ожидаемое)</a:t>
                      </a:r>
                      <a:endParaRPr lang="ru-RU" sz="1000" b="1" i="0" u="none" strike="noStrike">
                        <a:solidFill>
                          <a:srgbClr val="000000"/>
                        </a:solidFill>
                        <a:effectLst/>
                        <a:latin typeface="Times New Roman" panose="02020603050405020304" pitchFamily="18" charset="0"/>
                      </a:endParaRP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000" b="1" i="0" u="none" strike="noStrike">
                          <a:solidFill>
                            <a:srgbClr val="000000"/>
                          </a:solidFill>
                          <a:effectLst/>
                          <a:latin typeface="Times New Roman" panose="02020603050405020304" pitchFamily="18" charset="0"/>
                        </a:rPr>
                        <a:t>Плановый период</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17924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2024</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205">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31 892,70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48 817,10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53 659,90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57 191,70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49 461,50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52 166,00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205">
                <a:tc>
                  <a:txBody>
                    <a:bodyPr/>
                    <a:lstStyle/>
                    <a:p>
                      <a:pPr algn="ctr" fontAlgn="ctr"/>
                      <a:r>
                        <a:rPr lang="ru-RU" sz="1100" b="1" i="0" u="none" strike="noStrike">
                          <a:solidFill>
                            <a:srgbClr val="000000"/>
                          </a:solidFill>
                          <a:effectLst/>
                          <a:latin typeface="Times New Roman" panose="02020603050405020304" pitchFamily="18" charset="0"/>
                        </a:rPr>
                        <a:t>      НАЛОГОВЫЕ ДОХОДЫ</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100" b="1" i="1" u="none" strike="noStrike">
                          <a:solidFill>
                            <a:srgbClr val="000000"/>
                          </a:solidFill>
                          <a:effectLst/>
                          <a:latin typeface="Times New Roman" panose="02020603050405020304" pitchFamily="18" charset="0"/>
                        </a:rPr>
                        <a:t>24 237,60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39 651,70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49 021,20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52 167,10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47 191,40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49 805,40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88205">
                <a:tc>
                  <a:txBody>
                    <a:bodyPr/>
                    <a:lstStyle/>
                    <a:p>
                      <a:pPr algn="l" fontAlgn="ctr"/>
                      <a:r>
                        <a:rPr lang="ru-RU" sz="1000" b="1" i="1" u="none" strike="noStrike">
                          <a:solidFill>
                            <a:srgbClr val="000000"/>
                          </a:solidFill>
                          <a:effectLst/>
                          <a:latin typeface="Times New Roman" panose="02020603050405020304" pitchFamily="18" charset="0"/>
                        </a:rPr>
                        <a:t>Налог на прибыль, доходы </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18 245,30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21 830,30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20 688,80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23 858,00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21 943,20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23 561,20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130">
                <a:tc>
                  <a:txBody>
                    <a:bodyPr/>
                    <a:lstStyle/>
                    <a:p>
                      <a:pPr algn="l" rtl="0" fontAlgn="ctr"/>
                      <a:r>
                        <a:rPr lang="ru-RU" sz="1000" b="1" i="1" u="none" strike="noStrike">
                          <a:solidFill>
                            <a:srgbClr val="000000"/>
                          </a:solidFill>
                          <a:effectLst/>
                          <a:latin typeface="Times New Roman" panose="02020603050405020304" pitchFamily="18" charset="0"/>
                        </a:rPr>
                        <a:t>Налоги на товары (услуги) реализуемые на территории РФ</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0,00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14 550,00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14 550,00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15 286,70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16 091,30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9243">
                <a:tc>
                  <a:txBody>
                    <a:bodyPr/>
                    <a:lstStyle/>
                    <a:p>
                      <a:pPr algn="l" rtl="0" fontAlgn="ctr"/>
                      <a:r>
                        <a:rPr lang="ru-RU" sz="1000" b="1" i="1" u="none" strike="noStrike">
                          <a:solidFill>
                            <a:srgbClr val="000000"/>
                          </a:solidFill>
                          <a:effectLst/>
                          <a:latin typeface="Times New Roman" panose="02020603050405020304" pitchFamily="18" charset="0"/>
                        </a:rPr>
                        <a:t>Налоги на совокупный доход </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2 289,20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3 162,10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3 081,10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2 576,70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3 140,00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3 214,10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430">
                <a:tc>
                  <a:txBody>
                    <a:bodyPr/>
                    <a:lstStyle/>
                    <a:p>
                      <a:pPr algn="l" rtl="0" fontAlgn="ctr"/>
                      <a:r>
                        <a:rPr lang="ru-RU" sz="10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3 143,40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4 895,00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5 404,80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5 500,00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3 866,70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3 866,70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9243">
                <a:tc>
                  <a:txBody>
                    <a:bodyPr/>
                    <a:lstStyle/>
                    <a:p>
                      <a:pPr algn="l" rtl="0" fontAlgn="ctr"/>
                      <a:r>
                        <a:rPr lang="ru-RU" sz="1000" b="1" i="1" u="none" strike="noStrike">
                          <a:solidFill>
                            <a:srgbClr val="000000"/>
                          </a:solidFill>
                          <a:effectLst/>
                          <a:latin typeface="Times New Roman" panose="02020603050405020304" pitchFamily="18" charset="0"/>
                        </a:rPr>
                        <a:t>Государственная пошлина </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559,70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598,90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657,80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657,80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684,70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711,50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205">
                <a:tc>
                  <a:txBody>
                    <a:bodyPr/>
                    <a:lstStyle/>
                    <a:p>
                      <a:pPr algn="ctr" rtl="0" fontAlgn="ctr"/>
                      <a:r>
                        <a:rPr lang="ru-RU" sz="1100" b="1" i="1" u="none" strike="noStrike">
                          <a:solidFill>
                            <a:srgbClr val="000000"/>
                          </a:solidFill>
                          <a:effectLst/>
                          <a:latin typeface="Times New Roman" panose="02020603050405020304" pitchFamily="18" charset="0"/>
                        </a:rPr>
                        <a:t>НЕНАЛОГОВЫЕ ДОХОДЫ</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7 655,10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9 165,40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4 638,70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5 024,60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2 270,10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2 360,60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76411">
                <a:tc>
                  <a:txBody>
                    <a:bodyPr/>
                    <a:lstStyle/>
                    <a:p>
                      <a:pPr algn="l" rtl="0" fontAlgn="ctr"/>
                      <a:r>
                        <a:rPr lang="ru-RU" sz="10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3 447,80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3 292,20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2 858,40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3 103,60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2 141,90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2 228,00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054">
                <a:tc>
                  <a:txBody>
                    <a:bodyPr/>
                    <a:lstStyle/>
                    <a:p>
                      <a:pPr algn="l" rtl="0" fontAlgn="ctr"/>
                      <a:r>
                        <a:rPr lang="ru-RU" sz="10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10,70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17,10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10,60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15,60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10,80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865">
                <a:tc>
                  <a:txBody>
                    <a:bodyPr/>
                    <a:lstStyle/>
                    <a:p>
                      <a:pPr algn="l" rtl="0" fontAlgn="ctr"/>
                      <a:r>
                        <a:rPr lang="ru-RU" sz="1000" b="1" i="1" u="none" strike="noStrike">
                          <a:solidFill>
                            <a:srgbClr val="000000"/>
                          </a:solidFill>
                          <a:effectLst/>
                          <a:latin typeface="Times New Roman" panose="02020603050405020304" pitchFamily="18" charset="0"/>
                        </a:rPr>
                        <a:t>Доходы от оказания платных услуг </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400,70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3 014,80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228,00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313,30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0940">
                <a:tc>
                  <a:txBody>
                    <a:bodyPr/>
                    <a:lstStyle/>
                    <a:p>
                      <a:pPr algn="l" fontAlgn="ctr"/>
                      <a:r>
                        <a:rPr lang="ru-RU" sz="10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2 783,30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2 411,60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1 428,50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1 478,90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978">
                <a:tc>
                  <a:txBody>
                    <a:bodyPr/>
                    <a:lstStyle/>
                    <a:p>
                      <a:pPr algn="l" fontAlgn="ctr"/>
                      <a:r>
                        <a:rPr lang="ru-RU" sz="1000" b="1" i="1" u="none" strike="noStrike">
                          <a:solidFill>
                            <a:srgbClr val="000000"/>
                          </a:solidFill>
                          <a:effectLst/>
                          <a:latin typeface="Times New Roman" panose="02020603050405020304" pitchFamily="18" charset="0"/>
                        </a:rPr>
                        <a:t>Штрафы, санкции, возмещение ущерба </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972,60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387,70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113,20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113,20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117,40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121,60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978">
                <a:tc>
                  <a:txBody>
                    <a:bodyPr/>
                    <a:lstStyle/>
                    <a:p>
                      <a:pPr algn="l" fontAlgn="ctr"/>
                      <a:r>
                        <a:rPr lang="ru-RU" sz="1000" b="1" i="1" u="none" strike="noStrike">
                          <a:solidFill>
                            <a:srgbClr val="000000"/>
                          </a:solidFill>
                          <a:effectLst/>
                          <a:latin typeface="Times New Roman" panose="02020603050405020304" pitchFamily="18" charset="0"/>
                        </a:rPr>
                        <a:t> Прочие неналоговые доходы</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40,00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42,00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2031334735"/>
              </p:ext>
            </p:extLst>
          </p:nvPr>
        </p:nvGraphicFramePr>
        <p:xfrm>
          <a:off x="-66675" y="352426"/>
          <a:ext cx="11971164"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E383454-522E-4943-91B6-023101BA01B5}" type="slidenum">
              <a:rPr lang="ru-RU" smtClean="0"/>
              <a:t>28</a:t>
            </a:fld>
            <a:endParaRPr lang="ru-RU"/>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2"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12113" y="1103243"/>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601999" y="589661"/>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1" name="Прямоугольник 10"/>
          <p:cNvSpPr/>
          <p:nvPr/>
        </p:nvSpPr>
        <p:spPr>
          <a:xfrm>
            <a:off x="1041623" y="4704799"/>
            <a:ext cx="9392619" cy="1815882"/>
          </a:xfrm>
          <a:prstGeom prst="rect">
            <a:avLst/>
          </a:prstGeom>
        </p:spPr>
        <p:txBody>
          <a:bodyPr wrap="square">
            <a:spAutoFit/>
          </a:bodyPr>
          <a:lstStyle/>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sp>
        <p:nvSpPr>
          <p:cNvPr id="12" name="AutoShape 9"/>
          <p:cNvSpPr>
            <a:spLocks noChangeArrowheads="1"/>
          </p:cNvSpPr>
          <p:nvPr/>
        </p:nvSpPr>
        <p:spPr bwMode="auto">
          <a:xfrm>
            <a:off x="4877214" y="2819072"/>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29</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области  на 2023 год</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14059" y="1234284"/>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a:t> </a:t>
            </a:r>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dirty="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834498" y="2895482"/>
            <a:ext cx="10357502"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30</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p:txBody>
          <a:bodyPr/>
          <a:lstStyle/>
          <a:p>
            <a:pPr marL="38100">
              <a:lnSpc>
                <a:spcPts val="1240"/>
              </a:lnSpc>
            </a:pPr>
            <a:fld id="{81D60167-4931-47E6-BA6A-407CBD079E47}" type="slidenum">
              <a:rPr lang="ru-RU" smtClean="0"/>
              <a:t>31</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3849661"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4311339" y="3270767"/>
            <a:ext cx="3670227" cy="290454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8154235" y="3791181"/>
            <a:ext cx="3891991" cy="2815771"/>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7881731" y="1867577"/>
            <a:ext cx="4164495"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err="1">
                <a:solidFill>
                  <a:srgbClr val="000000"/>
                </a:solidFill>
              </a:rPr>
              <a:t>Пладонит</a:t>
            </a:r>
            <a:r>
              <a:rPr lang="ru-RU" sz="1400" dirty="0">
                <a:solidFill>
                  <a:srgbClr val="000000"/>
                </a:solidFill>
              </a:rPr>
              <a:t>» - предприятие по </a:t>
            </a:r>
            <a:r>
              <a:rPr lang="ru-RU" sz="1400" dirty="0" err="1">
                <a:solidFill>
                  <a:srgbClr val="000000"/>
                </a:solidFill>
              </a:rPr>
              <a:t>лесозагатовке</a:t>
            </a:r>
            <a:r>
              <a:rPr lang="ru-RU" sz="1400" dirty="0">
                <a:solidFill>
                  <a:srgbClr val="000000"/>
                </a:solidFill>
              </a:rPr>
              <a:t> и лесопереработке, расположенное в </a:t>
            </a:r>
            <a:r>
              <a:rPr lang="ru-RU" sz="1400" dirty="0" err="1">
                <a:solidFill>
                  <a:srgbClr val="000000"/>
                </a:solidFill>
              </a:rPr>
              <a:t>Угранском</a:t>
            </a:r>
            <a:r>
              <a:rPr lang="ru-RU" sz="1400" dirty="0">
                <a:solidFill>
                  <a:srgbClr val="000000"/>
                </a:solidFill>
              </a:rPr>
              <a:t> районе Смоленской области</a:t>
            </a:r>
            <a:r>
              <a:rPr lang="ru-RU" sz="1400" dirty="0">
                <a:solidFill>
                  <a:prstClr val="black"/>
                </a:solidFill>
              </a:rPr>
              <a:t>;</a:t>
            </a:r>
            <a:endParaRPr lang="ru-RU" altLang="ru-RU" sz="1400" dirty="0">
              <a:solidFill>
                <a:prstClr val="black"/>
              </a:solidFill>
            </a:endParaRPr>
          </a:p>
          <a:p>
            <a:pPr marL="285750" indent="285750" algn="ctr">
              <a:buFont typeface="Wingdings" panose="05000000000000000000" pitchFamily="2" charset="2"/>
              <a:buChar char="ü"/>
              <a:defRPr/>
            </a:pPr>
            <a:r>
              <a:rPr lang="ru-RU" altLang="ru-RU" sz="1400" dirty="0">
                <a:solidFill>
                  <a:prstClr val="black"/>
                </a:solidFill>
              </a:rPr>
              <a:t>Смоленский завод пиломатериалов - это с</a:t>
            </a:r>
            <a:r>
              <a:rPr lang="ru-RU" sz="1400" dirty="0">
                <a:solidFill>
                  <a:srgbClr val="000000"/>
                </a:solidFill>
              </a:rPr>
              <a:t>овместный проект компании "</a:t>
            </a:r>
            <a:r>
              <a:rPr lang="ru-RU" sz="1400" dirty="0" err="1">
                <a:solidFill>
                  <a:srgbClr val="000000"/>
                </a:solidFill>
              </a:rPr>
              <a:t>Пладонит</a:t>
            </a:r>
            <a:r>
              <a:rPr lang="ru-RU" sz="1400" dirty="0">
                <a:solidFill>
                  <a:srgbClr val="000000"/>
                </a:solidFill>
              </a:rPr>
              <a:t>" и "Угра-</a:t>
            </a:r>
            <a:r>
              <a:rPr lang="ru-RU" sz="1400" dirty="0" err="1">
                <a:solidFill>
                  <a:srgbClr val="000000"/>
                </a:solidFill>
              </a:rPr>
              <a:t>ЛесЭкспорт</a:t>
            </a:r>
            <a:r>
              <a:rPr lang="ru-RU" sz="1400" dirty="0">
                <a:solidFill>
                  <a:srgbClr val="000000"/>
                </a:solidFill>
              </a:rPr>
              <a:t>".  </a:t>
            </a:r>
            <a:r>
              <a:rPr lang="ru-RU" sz="1400" dirty="0" err="1">
                <a:solidFill>
                  <a:srgbClr val="000000"/>
                </a:solidFill>
              </a:rPr>
              <a:t>Предприятиятие</a:t>
            </a:r>
            <a:r>
              <a:rPr lang="ru-RU" sz="1400" dirty="0">
                <a:solidFill>
                  <a:srgbClr val="000000"/>
                </a:solidFill>
              </a:rPr>
              <a:t> производит 76 </a:t>
            </a:r>
            <a:r>
              <a:rPr lang="ru-RU" sz="1400" dirty="0" err="1">
                <a:solidFill>
                  <a:srgbClr val="000000"/>
                </a:solidFill>
              </a:rPr>
              <a:t>тыс.куб</a:t>
            </a:r>
            <a:r>
              <a:rPr lang="ru-RU" sz="1400" dirty="0">
                <a:solidFill>
                  <a:srgbClr val="000000"/>
                </a:solidFill>
              </a:rPr>
              <a:t>. </a:t>
            </a:r>
            <a:endParaRPr lang="ru-RU" sz="1400" dirty="0"/>
          </a:p>
        </p:txBody>
      </p:sp>
      <p:sp>
        <p:nvSpPr>
          <p:cNvPr id="6" name="Прямоугольник 5"/>
          <p:cNvSpPr/>
          <p:nvPr/>
        </p:nvSpPr>
        <p:spPr>
          <a:xfrm>
            <a:off x="4105614" y="1313009"/>
            <a:ext cx="366091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(3,8%).</a:t>
            </a:r>
          </a:p>
        </p:txBody>
      </p:sp>
      <p:sp>
        <p:nvSpPr>
          <p:cNvPr id="8" name="Прямоугольник 7"/>
          <p:cNvSpPr/>
          <p:nvPr/>
        </p:nvSpPr>
        <p:spPr>
          <a:xfrm>
            <a:off x="12114" y="1759856"/>
            <a:ext cx="3344994" cy="1600438"/>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 (17,8%) </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p:txBody>
          <a:bodyPr/>
          <a:lstStyle/>
          <a:p>
            <a:fld id="{2E383454-522E-4943-91B6-023101BA01B5}" type="slidenum">
              <a:rPr lang="ru-RU" smtClean="0"/>
              <a:t>32</a:t>
            </a:fld>
            <a:endParaRPr lang="ru-RU"/>
          </a:p>
        </p:txBody>
      </p:sp>
    </p:spTree>
    <p:extLst>
      <p:ext uri="{BB962C8B-B14F-4D97-AF65-F5344CB8AC3E}">
        <p14:creationId xmlns:p14="http://schemas.microsoft.com/office/powerpoint/2010/main" val="2096432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702731340"/>
              </p:ext>
            </p:extLst>
          </p:nvPr>
        </p:nvGraphicFramePr>
        <p:xfrm>
          <a:off x="200025" y="3460750"/>
          <a:ext cx="11503025" cy="3397250"/>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9895067" y="3460750"/>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p:txBody>
          <a:bodyPr/>
          <a:lstStyle/>
          <a:p>
            <a:fld id="{2E383454-522E-4943-91B6-023101BA01B5}" type="slidenum">
              <a:rPr lang="ru-RU" smtClean="0"/>
              <a:t>33</a:t>
            </a:fld>
            <a:endParaRPr lang="ru-RU"/>
          </a:p>
        </p:txBody>
      </p:sp>
      <p:graphicFrame>
        <p:nvGraphicFramePr>
          <p:cNvPr id="3" name="Таблица 2"/>
          <p:cNvGraphicFramePr>
            <a:graphicFrameLocks noGrp="1"/>
          </p:cNvGraphicFramePr>
          <p:nvPr>
            <p:extLst>
              <p:ext uri="{D42A27DB-BD31-4B8C-83A1-F6EECF244321}">
                <p14:modId xmlns:p14="http://schemas.microsoft.com/office/powerpoint/2010/main" val="2026633566"/>
              </p:ext>
            </p:extLst>
          </p:nvPr>
        </p:nvGraphicFramePr>
        <p:xfrm>
          <a:off x="66675" y="772201"/>
          <a:ext cx="11991976" cy="2556853"/>
        </p:xfrm>
        <a:graphic>
          <a:graphicData uri="http://schemas.openxmlformats.org/drawingml/2006/table">
            <a:tbl>
              <a:tblPr/>
              <a:tblGrid>
                <a:gridCol w="4500319"/>
                <a:gridCol w="1577191"/>
                <a:gridCol w="1206894"/>
                <a:gridCol w="1206894"/>
                <a:gridCol w="1206894"/>
                <a:gridCol w="1203466"/>
                <a:gridCol w="1090318"/>
              </a:tblGrid>
              <a:tr h="175748">
                <a:tc rowSpan="3">
                  <a:txBody>
                    <a:bodyPr/>
                    <a:lstStyle/>
                    <a:p>
                      <a:pPr algn="ctr" fontAlgn="ctr"/>
                      <a:r>
                        <a:rPr lang="ru-RU" sz="1100" b="1" i="0" u="none" strike="noStrike">
                          <a:solidFill>
                            <a:srgbClr val="000000"/>
                          </a:solidFill>
                          <a:effectLst/>
                          <a:latin typeface="Times New Roman" panose="02020603050405020304" pitchFamily="18" charset="0"/>
                        </a:rPr>
                        <a:t>      БЕЗВОЗМЕЗДНЫЕ ПОСТУПЛЕНИЯ</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100" b="1" i="0" u="none" strike="noStrike">
                          <a:solidFill>
                            <a:srgbClr val="000000"/>
                          </a:solidFill>
                          <a:effectLst/>
                          <a:latin typeface="Times New Roman" panose="02020603050405020304" pitchFamily="18" charset="0"/>
                        </a:rPr>
                        <a:t>2021</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000" b="1" i="0" u="none" strike="noStrike">
                          <a:solidFill>
                            <a:srgbClr val="000000"/>
                          </a:solidFill>
                          <a:effectLst/>
                          <a:latin typeface="Times New Roman" panose="02020603050405020304" pitchFamily="18" charset="0"/>
                        </a:rPr>
                        <a:t>2022</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000" b="1" i="0" u="none" strike="noStrike">
                          <a:solidFill>
                            <a:srgbClr val="000000"/>
                          </a:solidFill>
                          <a:effectLst/>
                          <a:latin typeface="Times New Roman" panose="02020603050405020304" pitchFamily="18" charset="0"/>
                        </a:rPr>
                        <a:t>2023</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000" b="1" i="0" u="none" strike="noStrike">
                          <a:solidFill>
                            <a:srgbClr val="000000"/>
                          </a:solidFill>
                          <a:effectLst/>
                          <a:latin typeface="Times New Roman" panose="02020603050405020304" pitchFamily="18" charset="0"/>
                        </a:rPr>
                        <a:t>2023</a:t>
                      </a:r>
                      <a:r>
                        <a:rPr lang="ru-RU" sz="900" b="1" i="0" u="none" strike="noStrike">
                          <a:solidFill>
                            <a:srgbClr val="000000"/>
                          </a:solidFill>
                          <a:effectLst/>
                          <a:latin typeface="Times New Roman" panose="02020603050405020304" pitchFamily="18" charset="0"/>
                        </a:rPr>
                        <a:t> (ожидаемое)</a:t>
                      </a:r>
                      <a:endParaRPr lang="ru-RU" sz="1000" b="1" i="0" u="none" strike="noStrike">
                        <a:solidFill>
                          <a:srgbClr val="000000"/>
                        </a:solidFill>
                        <a:effectLst/>
                        <a:latin typeface="Times New Roman" panose="02020603050405020304" pitchFamily="18" charset="0"/>
                      </a:endParaRP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1" i="0" u="none" strike="noStrike">
                          <a:solidFill>
                            <a:srgbClr val="000000"/>
                          </a:solidFill>
                          <a:effectLst/>
                          <a:latin typeface="Times New Roman" panose="02020603050405020304" pitchFamily="18" charset="0"/>
                        </a:rPr>
                        <a:t>Плановый период</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25511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2024</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2025</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118">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263108,70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252 739,10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410 374,30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331 971,50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196 349,90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195 211,40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377953">
                <a:tc>
                  <a:txBody>
                    <a:bodyPr/>
                    <a:lstStyle/>
                    <a:p>
                      <a:pPr algn="l" fontAlgn="ctr"/>
                      <a:r>
                        <a:rPr lang="ru-RU" sz="1000" b="1" i="1" u="none" strike="noStrike">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117454,70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133 606,70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143 699,00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143 699,00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94 174,00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95 211,40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7953">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84890,80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92 444,00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102 421,80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84 516,40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101 602,40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99 426,50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7953">
                <a:tc>
                  <a:txBody>
                    <a:bodyPr/>
                    <a:lstStyle/>
                    <a:p>
                      <a:pPr algn="l" fontAlgn="ctr"/>
                      <a:r>
                        <a:rPr lang="ru-RU" sz="1000" b="1" i="1" u="none" strike="noStrike">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54725,90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28 353,90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162 119,20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102 421,80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977">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6037,30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375,00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573,50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573,50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977">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0,00</a:t>
                      </a:r>
                    </a:p>
                  </a:txBody>
                  <a:tcPr marL="8962" marR="8962" marT="89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790,00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900,00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9056">
                <a:tc>
                  <a:txBody>
                    <a:bodyPr/>
                    <a:lstStyle/>
                    <a:p>
                      <a:pPr algn="l" fontAlgn="b"/>
                      <a:r>
                        <a:rPr lang="ru-RU" sz="1000" b="1" i="1" u="none" strike="noStrike">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-2 830,50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62" marR="8962" marT="89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377934"/>
          </a:xfrm>
          <a:prstGeom prst="rect">
            <a:avLst/>
          </a:prstGeom>
          <a:blipFill>
            <a:blip r:embed="rId2" cstate="print"/>
            <a:stretch>
              <a:fillRect/>
            </a:stretch>
          </a:blipFill>
        </p:spPr>
        <p:txBody>
          <a:bodyPr wrap="square" lIns="0" tIns="0" rIns="0" bIns="0" rtlCol="0"/>
          <a:lstStyle/>
          <a:p>
            <a:r>
              <a:rPr lang="ru-RU" sz="2800" b="1" dirty="0"/>
              <a:t>ОБЪЕМ И СТРУКТУРА БЕЗВОЗМЕЗДНЫХ ПОСТУПЛЕНИЙ </a:t>
            </a:r>
          </a:p>
        </p:txBody>
      </p:sp>
      <p:graphicFrame>
        <p:nvGraphicFramePr>
          <p:cNvPr id="6" name="Диаграмма 5"/>
          <p:cNvGraphicFramePr/>
          <p:nvPr>
            <p:extLst>
              <p:ext uri="{D42A27DB-BD31-4B8C-83A1-F6EECF244321}">
                <p14:modId xmlns:p14="http://schemas.microsoft.com/office/powerpoint/2010/main" val="777195921"/>
              </p:ext>
            </p:extLst>
          </p:nvPr>
        </p:nvGraphicFramePr>
        <p:xfrm>
          <a:off x="161924" y="511937"/>
          <a:ext cx="6838949"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4225201493"/>
              </p:ext>
            </p:extLst>
          </p:nvPr>
        </p:nvGraphicFramePr>
        <p:xfrm>
          <a:off x="7229474" y="674080"/>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2130502808"/>
              </p:ext>
            </p:extLst>
          </p:nvPr>
        </p:nvGraphicFramePr>
        <p:xfrm>
          <a:off x="-133350" y="3943350"/>
          <a:ext cx="11789361" cy="2914650"/>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p:txBody>
          <a:bodyPr/>
          <a:lstStyle/>
          <a:p>
            <a:fld id="{2E383454-522E-4943-91B6-023101BA01B5}" type="slidenum">
              <a:rPr lang="ru-RU" smtClean="0"/>
              <a:t>34</a:t>
            </a:fld>
            <a:endParaRPr lang="ru-RU"/>
          </a:p>
        </p:txBody>
      </p:sp>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4900" y="565167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1"/>
            <a:ext cx="2366942"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7924" y="2821709"/>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2023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3890 </a:t>
            </a:r>
            <a:endParaRPr lang="ru-RU" dirty="0"/>
          </a:p>
        </p:txBody>
      </p:sp>
      <p:sp>
        <p:nvSpPr>
          <p:cNvPr id="30" name="Прямоугольник 29"/>
          <p:cNvSpPr/>
          <p:nvPr/>
        </p:nvSpPr>
        <p:spPr>
          <a:xfrm>
            <a:off x="1679508" y="628413"/>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2023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459395,6</a:t>
            </a:r>
            <a:r>
              <a:rPr lang="ru-RU" dirty="0" smtClean="0">
                <a:solidFill>
                  <a:srgbClr val="31381C"/>
                </a:solidFill>
                <a:latin typeface="Bookman Old Style" panose="02050604050505020204" pitchFamily="18" charset="0"/>
              </a:rPr>
              <a:t> </a:t>
            </a:r>
            <a:r>
              <a:rPr lang="ru-RU" dirty="0" smtClean="0">
                <a:solidFill>
                  <a:srgbClr val="31381C"/>
                </a:solidFill>
                <a:latin typeface="Bookman Old Style" panose="02050604050505020204" pitchFamily="18" charset="0"/>
              </a:rPr>
              <a:t>тыс. руб. </a:t>
            </a:r>
            <a:r>
              <a:rPr lang="ru-RU" b="1" dirty="0" smtClean="0">
                <a:solidFill>
                  <a:srgbClr val="31381C"/>
                </a:solidFill>
                <a:latin typeface="Bookman Old Style" panose="02050604050505020204" pitchFamily="18" charset="0"/>
              </a:rPr>
              <a:t>118,1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960715" y="62018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2023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467280,2</a:t>
            </a:r>
            <a:r>
              <a:rPr lang="ru-RU" dirty="0" smtClean="0">
                <a:solidFill>
                  <a:srgbClr val="31381C"/>
                </a:solidFill>
                <a:latin typeface="Bookman Old Style" panose="02050604050505020204" pitchFamily="18" charset="0"/>
              </a:rPr>
              <a:t> </a:t>
            </a:r>
            <a:r>
              <a:rPr lang="ru-RU" dirty="0" smtClean="0">
                <a:solidFill>
                  <a:srgbClr val="31381C"/>
                </a:solidFill>
                <a:latin typeface="Bookman Old Style" panose="02050604050505020204" pitchFamily="18" charset="0"/>
              </a:rPr>
              <a:t>тыс</a:t>
            </a:r>
            <a:r>
              <a:rPr lang="ru-RU" dirty="0">
                <a:solidFill>
                  <a:srgbClr val="31381C"/>
                </a:solidFill>
                <a:latin typeface="Bookman Old Style" panose="02050604050505020204" pitchFamily="18" charset="0"/>
              </a:rPr>
              <a:t>. руб</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120,1</a:t>
            </a:r>
            <a:r>
              <a:rPr lang="ru-RU" dirty="0" smtClean="0">
                <a:solidFill>
                  <a:srgbClr val="31381C"/>
                </a:solidFill>
                <a:latin typeface="Bookman Old Style" panose="02050604050505020204" pitchFamily="18" charset="0"/>
              </a:rPr>
              <a:t> </a:t>
            </a:r>
            <a:r>
              <a:rPr lang="ru-RU" dirty="0" smtClean="0">
                <a:solidFill>
                  <a:srgbClr val="31381C"/>
                </a:solidFill>
                <a:latin typeface="Bookman Old Style" panose="02050604050505020204" pitchFamily="18" charset="0"/>
              </a:rPr>
              <a:t>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211736" y="1796595"/>
            <a:ext cx="2252402" cy="1046440"/>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1620" algn="r"/>
            <a:r>
              <a:rPr lang="ru-RU" sz="2000" b="1" dirty="0" smtClean="0">
                <a:solidFill>
                  <a:srgbClr val="31381C"/>
                </a:solidFill>
                <a:latin typeface="Bookman Old Style" panose="02050604050505020204" pitchFamily="18" charset="0"/>
              </a:rPr>
              <a:t>11,4 </a:t>
            </a:r>
            <a:endParaRPr lang="ru-RU" sz="2000" dirty="0">
              <a:solidFill>
                <a:srgbClr val="31381C"/>
              </a:solidFill>
              <a:latin typeface="Bookman Old Style" panose="02050604050505020204" pitchFamily="18" charset="0"/>
            </a:endParaRPr>
          </a:p>
          <a:p>
            <a:pPr marR="2900" algn="r"/>
            <a:r>
              <a:rPr lang="ru-RU" sz="1400" dirty="0" err="1">
                <a:solidFill>
                  <a:srgbClr val="31381C"/>
                </a:solidFill>
                <a:latin typeface="Bookman Old Style" panose="02050604050505020204" pitchFamily="18" charset="0"/>
              </a:rPr>
              <a:t>тыс.руб</a:t>
            </a:r>
            <a:r>
              <a:rPr lang="ru-RU" sz="1400" dirty="0">
                <a:solidFill>
                  <a:srgbClr val="31381C"/>
                </a:solidFill>
                <a:latin typeface="Bookman Old Style" panose="02050604050505020204" pitchFamily="18" charset="0"/>
              </a:rPr>
              <a:t>. </a:t>
            </a:r>
          </a:p>
          <a:p>
            <a:pPr marR="3920" algn="r"/>
            <a:r>
              <a:rPr lang="ru-RU" sz="1400" dirty="0">
                <a:solidFill>
                  <a:srgbClr val="31381C"/>
                </a:solidFill>
                <a:latin typeface="Bookman Old Style" panose="02050604050505020204" pitchFamily="18" charset="0"/>
              </a:rPr>
              <a:t>на 1 человека </a:t>
            </a:r>
            <a:endParaRPr lang="ru-RU" sz="1400" dirty="0"/>
          </a:p>
        </p:txBody>
      </p:sp>
      <p:sp>
        <p:nvSpPr>
          <p:cNvPr id="36" name="Прямоугольник 35"/>
          <p:cNvSpPr/>
          <p:nvPr/>
        </p:nvSpPr>
        <p:spPr>
          <a:xfrm>
            <a:off x="219520" y="3241749"/>
            <a:ext cx="1600200" cy="830997"/>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1,2 </a:t>
            </a:r>
            <a:r>
              <a:rPr lang="ru-RU" sz="1400" dirty="0" err="1">
                <a:solidFill>
                  <a:srgbClr val="31381C"/>
                </a:solidFill>
                <a:latin typeface="Bookman Old Style" panose="02050604050505020204" pitchFamily="18" charset="0"/>
              </a:rPr>
              <a:t>тыс.руб</a:t>
            </a:r>
            <a:r>
              <a:rPr lang="ru-RU" sz="1400" dirty="0">
                <a:solidFill>
                  <a:srgbClr val="31381C"/>
                </a:solidFill>
                <a:latin typeface="Bookman Old Style" panose="02050604050505020204" pitchFamily="18" charset="0"/>
              </a:rPr>
              <a:t>. на 1 человека </a:t>
            </a:r>
            <a:endParaRPr lang="ru-RU" sz="1400" dirty="0"/>
          </a:p>
        </p:txBody>
      </p:sp>
      <p:sp>
        <p:nvSpPr>
          <p:cNvPr id="37" name="Прямоугольник 36"/>
          <p:cNvSpPr/>
          <p:nvPr/>
        </p:nvSpPr>
        <p:spPr>
          <a:xfrm>
            <a:off x="323850" y="4749999"/>
            <a:ext cx="2160588" cy="1169551"/>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105,5</a:t>
            </a:r>
            <a:endParaRPr lang="ru-RU" sz="2000" b="1" dirty="0" smtClean="0">
              <a:solidFill>
                <a:srgbClr val="31381C"/>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 </a:t>
            </a:r>
            <a:r>
              <a:rPr lang="ru-RU" sz="1400" dirty="0" err="1">
                <a:solidFill>
                  <a:srgbClr val="31381C"/>
                </a:solidFill>
                <a:latin typeface="Bookman Old Style" panose="02050604050505020204" pitchFamily="18" charset="0"/>
              </a:rPr>
              <a:t>тыс.руб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67329" y="1515384"/>
            <a:ext cx="1408035" cy="830997"/>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39,10 </a:t>
            </a:r>
            <a:r>
              <a:rPr lang="ru-RU" sz="1400" dirty="0" err="1">
                <a:solidFill>
                  <a:srgbClr val="31381C"/>
                </a:solidFill>
                <a:latin typeface="Bookman Old Style" panose="02050604050505020204" pitchFamily="18" charset="0"/>
              </a:rPr>
              <a:t>тыс.руб</a:t>
            </a:r>
            <a:r>
              <a:rPr lang="ru-RU" sz="1400" dirty="0">
                <a:solidFill>
                  <a:srgbClr val="31381C"/>
                </a:solidFill>
                <a:latin typeface="Bookman Old Style" panose="02050604050505020204" pitchFamily="18" charset="0"/>
              </a:rPr>
              <a:t>. на 1 человека </a:t>
            </a:r>
            <a:endParaRPr lang="ru-RU" sz="1400" dirty="0"/>
          </a:p>
        </p:txBody>
      </p:sp>
      <p:sp>
        <p:nvSpPr>
          <p:cNvPr id="58" name="Прямоугольник 57"/>
          <p:cNvSpPr/>
          <p:nvPr/>
        </p:nvSpPr>
        <p:spPr>
          <a:xfrm>
            <a:off x="9938200" y="3045636"/>
            <a:ext cx="2021189" cy="830997"/>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a:t>
            </a:r>
            <a:r>
              <a:rPr lang="ru-RU" sz="2000" b="1" dirty="0" smtClean="0">
                <a:solidFill>
                  <a:srgbClr val="31381C"/>
                </a:solidFill>
                <a:latin typeface="Bookman Old Style" panose="02050604050505020204" pitchFamily="18" charset="0"/>
              </a:rPr>
              <a:t>11,82 </a:t>
            </a:r>
            <a:r>
              <a:rPr lang="ru-RU" sz="1400" dirty="0" err="1">
                <a:solidFill>
                  <a:srgbClr val="31381C"/>
                </a:solidFill>
                <a:latin typeface="Bookman Old Style" panose="02050604050505020204" pitchFamily="18" charset="0"/>
              </a:rPr>
              <a:t>тыс.руб</a:t>
            </a:r>
            <a:r>
              <a:rPr lang="ru-RU" sz="1400" dirty="0">
                <a:solidFill>
                  <a:srgbClr val="31381C"/>
                </a:solidFill>
                <a:latin typeface="Bookman Old Style" panose="02050604050505020204" pitchFamily="18" charset="0"/>
              </a:rPr>
              <a:t>. на 1 человека </a:t>
            </a:r>
            <a:endParaRPr lang="ru-RU" sz="1400" dirty="0"/>
          </a:p>
        </p:txBody>
      </p:sp>
      <p:sp>
        <p:nvSpPr>
          <p:cNvPr id="59" name="Прямоугольник 58"/>
          <p:cNvSpPr/>
          <p:nvPr/>
        </p:nvSpPr>
        <p:spPr>
          <a:xfrm>
            <a:off x="9763046" y="4294101"/>
            <a:ext cx="1544625" cy="830997"/>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4,37      </a:t>
            </a:r>
            <a:r>
              <a:rPr lang="ru-RU" sz="1400" dirty="0">
                <a:solidFill>
                  <a:srgbClr val="31381C"/>
                </a:solidFill>
                <a:latin typeface="Bookman Old Style" panose="02050604050505020204" pitchFamily="18" charset="0"/>
              </a:rPr>
              <a:t>тыс</a:t>
            </a:r>
            <a:r>
              <a:rPr lang="ru-RU" sz="1400" dirty="0" smtClean="0">
                <a:solidFill>
                  <a:srgbClr val="31381C"/>
                </a:solidFill>
                <a:latin typeface="Bookman Old Style" panose="02050604050505020204" pitchFamily="18" charset="0"/>
              </a:rPr>
              <a:t>. руб</a:t>
            </a:r>
            <a:r>
              <a:rPr lang="ru-RU" sz="1400" dirty="0">
                <a:solidFill>
                  <a:srgbClr val="31381C"/>
                </a:solidFill>
                <a:latin typeface="Bookman Old Style" panose="02050604050505020204" pitchFamily="18" charset="0"/>
              </a:rPr>
              <a:t>. на 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954492" cy="830997"/>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30,82</a:t>
            </a:r>
            <a:endParaRPr lang="ru-RU" sz="2000" b="1" dirty="0" smtClean="0">
              <a:solidFill>
                <a:srgbClr val="31381C"/>
              </a:solidFill>
              <a:latin typeface="Bookman Old Style" panose="02050604050505020204" pitchFamily="18" charset="0"/>
            </a:endParaRPr>
          </a:p>
          <a:p>
            <a:r>
              <a:rPr lang="ru-RU" sz="1400" dirty="0" err="1" smtClean="0">
                <a:solidFill>
                  <a:srgbClr val="31381C"/>
                </a:solidFill>
                <a:latin typeface="Bookman Old Style" panose="02050604050505020204" pitchFamily="18" charset="0"/>
              </a:rPr>
              <a:t>тыс.руб</a:t>
            </a:r>
            <a:r>
              <a:rPr lang="ru-RU" sz="1400" dirty="0">
                <a:solidFill>
                  <a:srgbClr val="31381C"/>
                </a:solidFill>
                <a:latin typeface="Bookman Old Style" panose="02050604050505020204" pitchFamily="18" charset="0"/>
              </a:rPr>
              <a:t>. на 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35</a:t>
            </a:fld>
            <a:endParaRPr lang="ru-RU" dirty="0"/>
          </a:p>
        </p:txBody>
      </p:sp>
    </p:spTree>
    <p:extLst>
      <p:ext uri="{BB962C8B-B14F-4D97-AF65-F5344CB8AC3E}">
        <p14:creationId xmlns:p14="http://schemas.microsoft.com/office/powerpoint/2010/main" val="6738556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2023 и плановый период 2024 и 2025 год (тыс. руб.)</a:t>
            </a:r>
            <a:endParaRPr lang="ru-RU" sz="2400" b="1" dirty="0"/>
          </a:p>
        </p:txBody>
      </p:sp>
      <p:sp>
        <p:nvSpPr>
          <p:cNvPr id="10" name="Номер слайда 9"/>
          <p:cNvSpPr>
            <a:spLocks noGrp="1"/>
          </p:cNvSpPr>
          <p:nvPr>
            <p:ph type="sldNum" sz="quarter" idx="12"/>
          </p:nvPr>
        </p:nvSpPr>
        <p:spPr/>
        <p:txBody>
          <a:bodyPr/>
          <a:lstStyle/>
          <a:p>
            <a:fld id="{2E383454-522E-4943-91B6-023101BA01B5}" type="slidenum">
              <a:rPr lang="ru-RU" smtClean="0"/>
              <a:t>36</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270981583"/>
              </p:ext>
            </p:extLst>
          </p:nvPr>
        </p:nvGraphicFramePr>
        <p:xfrm>
          <a:off x="152398" y="962020"/>
          <a:ext cx="11630026" cy="5257630"/>
        </p:xfrm>
        <a:graphic>
          <a:graphicData uri="http://schemas.openxmlformats.org/drawingml/2006/table">
            <a:tbl>
              <a:tblPr/>
              <a:tblGrid>
                <a:gridCol w="4217481"/>
                <a:gridCol w="1971809"/>
                <a:gridCol w="1478858"/>
                <a:gridCol w="1332798"/>
                <a:gridCol w="1296282"/>
                <a:gridCol w="1332798"/>
              </a:tblGrid>
              <a:tr h="332379">
                <a:tc rowSpan="2">
                  <a:txBody>
                    <a:bodyPr/>
                    <a:lstStyle/>
                    <a:p>
                      <a:pPr algn="ctr" fontAlgn="b"/>
                      <a:r>
                        <a:rPr lang="ru-RU" sz="2000" b="1" i="0" u="none" strike="noStrike">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2022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2023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2024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2025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79">
                <a:tc vMerge="1">
                  <a:txBody>
                    <a:bodyPr/>
                    <a:lstStyle/>
                    <a:p>
                      <a:endParaRPr lang="ru-RU"/>
                    </a:p>
                  </a:txBody>
                  <a:tcPr/>
                </a:tc>
                <a:tc>
                  <a:txBody>
                    <a:bodyPr/>
                    <a:lstStyle/>
                    <a:p>
                      <a:pPr algn="ctr" fontAlgn="b"/>
                      <a:r>
                        <a:rPr lang="ru-RU" sz="1200" b="1" i="0" u="none" strike="noStrike">
                          <a:solidFill>
                            <a:srgbClr val="000000"/>
                          </a:solidFill>
                          <a:effectLst/>
                          <a:latin typeface="Calibri" panose="020F0502020204030204" pitchFamily="34" charset="0"/>
                        </a:rPr>
                        <a:t>296 941,70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288 055,80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1" u="none" strike="noStrike">
                          <a:solidFill>
                            <a:srgbClr val="000000"/>
                          </a:solidFill>
                          <a:effectLst/>
                          <a:latin typeface="Calibri" panose="020F0502020204030204" pitchFamily="34" charset="0"/>
                        </a:rPr>
                        <a:t>467 280,20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1" u="none" strike="noStrike">
                          <a:solidFill>
                            <a:srgbClr val="000000"/>
                          </a:solidFill>
                          <a:effectLst/>
                          <a:latin typeface="Calibri" panose="020F0502020204030204" pitchFamily="34" charset="0"/>
                        </a:rPr>
                        <a:t>240006,3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1" u="none" strike="noStrike">
                          <a:solidFill>
                            <a:srgbClr val="000000"/>
                          </a:solidFill>
                          <a:effectLst/>
                          <a:latin typeface="Calibri" panose="020F0502020204030204" pitchFamily="34" charset="0"/>
                        </a:rPr>
                        <a:t>240161,9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79">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47 191,40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35 989,30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36 018,30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9649">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79">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48 141,00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16 406,70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17 211,30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79">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7 035,80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519,00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519,00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79">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101,80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79">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151 999,90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121 337,80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122 997,80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79">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46 017,30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36 261,40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36 211,40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79">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17 036,60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15 709,70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17 927,00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79">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119 903,80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4191">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29 683,60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13 263,40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8 758,10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1334131225"/>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p:txBody>
          <a:bodyPr/>
          <a:lstStyle/>
          <a:p>
            <a:fld id="{2E383454-522E-4943-91B6-023101BA01B5}" type="slidenum">
              <a:rPr lang="ru-RU" smtClean="0"/>
              <a:t>37</a:t>
            </a:fld>
            <a:endParaRPr lang="ru-RU"/>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2023 </a:t>
            </a:r>
            <a:r>
              <a:rPr lang="ru-RU" sz="2400" b="1" i="1" dirty="0">
                <a:cs typeface="Times New Roman" pitchFamily="18" charset="0"/>
              </a:rPr>
              <a:t>год и плановый период </a:t>
            </a:r>
            <a:r>
              <a:rPr lang="ru-RU" sz="2400" b="1" i="1" dirty="0" smtClean="0">
                <a:cs typeface="Times New Roman" pitchFamily="18" charset="0"/>
              </a:rPr>
              <a:t>2024 </a:t>
            </a:r>
            <a:r>
              <a:rPr lang="ru-RU" sz="2400" b="1" i="1" dirty="0">
                <a:cs typeface="Times New Roman" pitchFamily="18" charset="0"/>
              </a:rPr>
              <a:t>и </a:t>
            </a:r>
            <a:r>
              <a:rPr lang="ru-RU" sz="2400" b="1" i="1" dirty="0" smtClean="0">
                <a:cs typeface="Times New Roman" pitchFamily="18" charset="0"/>
              </a:rPr>
              <a:t>2025 </a:t>
            </a:r>
            <a:r>
              <a:rPr lang="ru-RU" sz="2400" b="1" i="1" dirty="0">
                <a:cs typeface="Times New Roman" pitchFamily="18" charset="0"/>
              </a:rPr>
              <a:t>г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p:txBody>
          <a:bodyPr/>
          <a:lstStyle/>
          <a:p>
            <a:fld id="{2E383454-522E-4943-91B6-023101BA01B5}" type="slidenum">
              <a:rPr lang="ru-RU" smtClean="0"/>
              <a:t>38</a:t>
            </a:fld>
            <a:endParaRPr lang="ru-RU"/>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.–2023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Calibri" panose="020F0502020204030204" pitchFamily="34" charset="0"/>
              </a:rPr>
              <a:t>45600,3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–2023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16877,3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–2024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17000,0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–2025 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2023 </a:t>
            </a:r>
            <a:r>
              <a:rPr lang="ru-RU" sz="2400" b="1" i="1" dirty="0">
                <a:cs typeface="Times New Roman" pitchFamily="18" charset="0"/>
              </a:rPr>
              <a:t>год и плановый период </a:t>
            </a:r>
            <a:r>
              <a:rPr lang="ru-RU" sz="2400" b="1" i="1" dirty="0" smtClean="0">
                <a:cs typeface="Times New Roman" pitchFamily="18" charset="0"/>
              </a:rPr>
              <a:t>2024 </a:t>
            </a:r>
            <a:r>
              <a:rPr lang="ru-RU" sz="2400" b="1" i="1" dirty="0">
                <a:cs typeface="Times New Roman" pitchFamily="18" charset="0"/>
              </a:rPr>
              <a:t>и </a:t>
            </a:r>
            <a:r>
              <a:rPr lang="ru-RU" sz="2400" b="1" i="1" dirty="0" smtClean="0">
                <a:cs typeface="Times New Roman" pitchFamily="18" charset="0"/>
              </a:rPr>
              <a:t>2025 </a:t>
            </a:r>
            <a:r>
              <a:rPr lang="ru-RU" sz="2400" b="1" i="1" dirty="0">
                <a:cs typeface="Times New Roman" pitchFamily="18" charset="0"/>
              </a:rPr>
              <a:t>г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p:txBody>
          <a:bodyPr/>
          <a:lstStyle/>
          <a:p>
            <a:fld id="{2E383454-522E-4943-91B6-023101BA01B5}" type="slidenum">
              <a:rPr lang="ru-RU" smtClean="0"/>
              <a:t>39</a:t>
            </a:fld>
            <a:endParaRPr lang="ru-RU"/>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Calibri" panose="020F0502020204030204" pitchFamily="34" charset="0"/>
              </a:rPr>
              <a:t>105,0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.–2023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105,0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–2024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105,0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–2025 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159531,7</a:t>
            </a:r>
            <a:r>
              <a:rPr lang="ru-RU" b="1" dirty="0">
                <a:solidFill>
                  <a:srgbClr val="FFFFFF"/>
                </a:solidFill>
                <a:latin typeface="Calibri" panose="020F0502020204030204" pitchFamily="34" charset="0"/>
              </a:rPr>
              <a:t>тыс.руб.–2023 год</a:t>
            </a:r>
            <a:endParaRPr lang="ru-RU" dirty="0">
              <a:solidFill>
                <a:srgbClr val="FFFFFF"/>
              </a:solidFill>
              <a:latin typeface="Calibri" panose="020F0502020204030204" pitchFamily="34" charset="0"/>
            </a:endParaRPr>
          </a:p>
          <a:p>
            <a:pPr algn="ctr"/>
            <a:r>
              <a:rPr lang="ru-RU" b="1" dirty="0">
                <a:solidFill>
                  <a:srgbClr val="FFFFFF"/>
                </a:solidFill>
                <a:latin typeface="Times New Roman" panose="02020603050405020304" pitchFamily="18" charset="0"/>
              </a:rPr>
              <a:t>128725,6</a:t>
            </a:r>
            <a:r>
              <a:rPr lang="ru-RU" b="1" dirty="0">
                <a:solidFill>
                  <a:srgbClr val="FFFFFF"/>
                </a:solidFill>
                <a:latin typeface="Calibri" panose="020F0502020204030204" pitchFamily="34" charset="0"/>
              </a:rPr>
              <a:t>тыс.руб.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Times New Roman" panose="02020603050405020304" pitchFamily="18" charset="0"/>
              </a:rPr>
              <a:t>130426,8</a:t>
            </a:r>
            <a:r>
              <a:rPr lang="ru-RU" b="1" dirty="0"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–2025 </a:t>
            </a:r>
            <a:r>
              <a:rPr lang="ru-RU" b="1" dirty="0" smtClean="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5" name="object 5"/>
          <p:cNvSpPr txBox="1"/>
          <p:nvPr/>
        </p:nvSpPr>
        <p:spPr>
          <a:xfrm>
            <a:off x="2282445" y="277047"/>
            <a:ext cx="8366506" cy="6862776"/>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smtClean="0">
                <a:latin typeface="Calibri "/>
              </a:rPr>
              <a:t>Глоссарий…………………………………………………………………………………………………… .</a:t>
            </a:r>
            <a:r>
              <a:rPr lang="ru-RU" sz="1400" i="1" spc="-4" dirty="0">
                <a:latin typeface="Calibri "/>
              </a:rPr>
              <a:t>5-12</a:t>
            </a: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Бюджетная система муниципального района</a:t>
            </a:r>
            <a:r>
              <a:rPr lang="ru-RU" sz="1400" i="1" spc="-4" dirty="0" smtClean="0">
                <a:latin typeface="Calibri "/>
              </a:rPr>
              <a:t>…………………………………………………………..13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smtClean="0">
                <a:latin typeface="Calibri "/>
              </a:rPr>
              <a:t>Бюджетный процесс……………………………………………………………………………………….…</a:t>
            </a:r>
            <a:r>
              <a:rPr lang="ru-RU" sz="1400" i="1" spc="-4" dirty="0">
                <a:latin typeface="Calibri "/>
              </a:rPr>
              <a:t>14</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Участие граждан в бюджетном  процессе. . . . . . . . . . </a:t>
            </a:r>
            <a:r>
              <a:rPr lang="ru-RU" sz="1400" i="1" spc="-4" dirty="0" smtClean="0">
                <a:latin typeface="Calibri "/>
              </a:rPr>
              <a:t>……………………………………. </a:t>
            </a:r>
            <a:r>
              <a:rPr lang="ru-RU" sz="1400" i="1" spc="-4" dirty="0">
                <a:latin typeface="Calibri "/>
              </a:rPr>
              <a:t>. . . </a:t>
            </a:r>
            <a:r>
              <a:rPr lang="ru-RU" sz="1400" i="1" spc="-4" dirty="0" smtClean="0">
                <a:latin typeface="Calibri "/>
              </a:rPr>
              <a:t> .. </a:t>
            </a:r>
            <a:r>
              <a:rPr lang="ru-RU" sz="1400" i="1" spc="-4" dirty="0">
                <a:latin typeface="Calibri "/>
              </a:rPr>
              <a:t>15-17</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 </a:t>
            </a:r>
            <a:r>
              <a:rPr lang="ru-RU" sz="1400" i="1" dirty="0">
                <a:latin typeface="Calibri "/>
              </a:rPr>
              <a:t>Нормативная  </a:t>
            </a:r>
            <a:r>
              <a:rPr lang="ru-RU" sz="1400" i="1" spc="-5" dirty="0">
                <a:latin typeface="Calibri "/>
              </a:rPr>
              <a:t>база</a:t>
            </a:r>
            <a:r>
              <a:rPr lang="ru-RU" sz="1400" i="1" spc="-90" dirty="0">
                <a:latin typeface="Calibri "/>
              </a:rPr>
              <a:t> </a:t>
            </a:r>
            <a:r>
              <a:rPr lang="ru-RU" sz="1400" i="1" spc="-5" dirty="0">
                <a:latin typeface="Calibri "/>
              </a:rPr>
              <a:t>формирования проекта бюджета</a:t>
            </a:r>
            <a:r>
              <a:rPr lang="ru-RU" sz="1400" i="1" spc="-5" dirty="0" smtClean="0">
                <a:latin typeface="Calibri "/>
              </a:rPr>
              <a:t>………………………………………………..18</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 </a:t>
            </a:r>
            <a:r>
              <a:rPr lang="ru-RU" sz="1400" i="1" spc="-5" dirty="0">
                <a:latin typeface="Calibri "/>
              </a:rPr>
              <a:t>чем  </a:t>
            </a:r>
            <a:r>
              <a:rPr lang="ru-RU" sz="1400" i="1" dirty="0">
                <a:latin typeface="Calibri "/>
              </a:rPr>
              <a:t>осн</a:t>
            </a:r>
            <a:r>
              <a:rPr lang="ru-RU" sz="1400" i="1" spc="-10" dirty="0">
                <a:latin typeface="Calibri "/>
              </a:rPr>
              <a:t>о</a:t>
            </a:r>
            <a:r>
              <a:rPr lang="ru-RU" sz="1400" i="1" dirty="0">
                <a:latin typeface="Calibri "/>
              </a:rPr>
              <a:t>вано </a:t>
            </a:r>
            <a:r>
              <a:rPr lang="ru-RU" sz="1400" i="1" spc="-5" dirty="0">
                <a:latin typeface="Calibri "/>
              </a:rPr>
              <a:t>составление  местного</a:t>
            </a:r>
            <a:r>
              <a:rPr lang="ru-RU" sz="1400" i="1" spc="-95" dirty="0">
                <a:latin typeface="Calibri "/>
              </a:rPr>
              <a:t> </a:t>
            </a:r>
            <a:r>
              <a:rPr lang="ru-RU" sz="1400" i="1" spc="-5" dirty="0">
                <a:latin typeface="Calibri "/>
              </a:rPr>
              <a:t>бюджета</a:t>
            </a:r>
            <a:r>
              <a:rPr lang="ru-RU" sz="1400" i="1" spc="-5" dirty="0" smtClean="0">
                <a:latin typeface="Calibri "/>
              </a:rPr>
              <a:t>………………………………………………..….19</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n w="0"/>
                <a:latin typeface="Calibri "/>
                <a:ea typeface="Calibri" panose="020F0502020204030204" pitchFamily="34" charset="0"/>
              </a:rPr>
              <a:t>Принцип прозрачности (открытости) бюджетной системы РФ</a:t>
            </a:r>
            <a:r>
              <a:rPr lang="ru-RU" sz="1400" i="1" dirty="0" smtClean="0">
                <a:ln w="0"/>
                <a:latin typeface="Calibri "/>
                <a:ea typeface="Calibri" panose="020F0502020204030204" pitchFamily="34" charset="0"/>
              </a:rPr>
              <a:t>……………………………….....</a:t>
            </a:r>
            <a:r>
              <a:rPr lang="ru-RU" sz="1400" i="1" dirty="0">
                <a:ln w="0"/>
                <a:latin typeface="Calibri "/>
                <a:ea typeface="Calibri" panose="020F0502020204030204" pitchFamily="34" charset="0"/>
              </a:rPr>
              <a:t>20</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5" dirty="0">
                <a:latin typeface="Calibri "/>
              </a:rPr>
              <a:t>Основные параметры </a:t>
            </a:r>
            <a:r>
              <a:rPr lang="ru-RU" sz="1400" i="1" dirty="0">
                <a:latin typeface="Calibri "/>
              </a:rPr>
              <a:t>социально-экономического  </a:t>
            </a:r>
            <a:r>
              <a:rPr lang="ru-RU" sz="1400" i="1" spc="-5" dirty="0">
                <a:latin typeface="Calibri "/>
              </a:rPr>
              <a:t>развития</a:t>
            </a:r>
            <a:r>
              <a:rPr lang="ru-RU" sz="1400" i="1" spc="-5" dirty="0" smtClean="0">
                <a:latin typeface="Calibri "/>
              </a:rPr>
              <a:t>………………………………………..21</a:t>
            </a:r>
            <a:endParaRPr lang="ru-RU" sz="14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задачи бюджетной и налоговой политики МО</a:t>
            </a:r>
            <a:r>
              <a:rPr lang="ru-RU" sz="1400" i="1" dirty="0" smtClean="0">
                <a:latin typeface="Calibri "/>
              </a:rPr>
              <a:t>……………………………………………..22</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smtClean="0">
                <a:latin typeface="Calibri "/>
              </a:rPr>
              <a:t>Межбюджетные отношения ……………………..………………………………………………………..23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Комиссии по увеличению поступления доходов в бюджет</a:t>
            </a:r>
            <a:r>
              <a:rPr lang="ru-RU" sz="1400" i="1" dirty="0" smtClean="0">
                <a:latin typeface="Calibri "/>
              </a:rPr>
              <a:t>…………………………………………...24</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Направления увеличения доходной базы</a:t>
            </a:r>
            <a:r>
              <a:rPr lang="ru-RU" sz="1400" i="1" dirty="0" smtClean="0">
                <a:latin typeface="Calibri "/>
              </a:rPr>
              <a:t>…………………………………………………………………25</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Основные </a:t>
            </a:r>
            <a:r>
              <a:rPr lang="ru-RU" sz="1400" i="1" spc="-8" dirty="0">
                <a:latin typeface="Calibri "/>
              </a:rPr>
              <a:t>характеристики бюджета </a:t>
            </a:r>
            <a:r>
              <a:rPr lang="ru-RU" sz="1400" i="1" spc="-4" dirty="0">
                <a:latin typeface="Calibri "/>
              </a:rPr>
              <a:t>. . . . . . . . . . . . . . . . </a:t>
            </a:r>
            <a:r>
              <a:rPr lang="ru-RU" sz="1400" i="1" spc="-4" dirty="0" smtClean="0">
                <a:latin typeface="Calibri "/>
              </a:rPr>
              <a:t>……………………………………... </a:t>
            </a:r>
            <a:r>
              <a:rPr lang="ru-RU" sz="1400" i="1" spc="-4" dirty="0">
                <a:latin typeface="Calibri "/>
              </a:rPr>
              <a:t>. . .</a:t>
            </a:r>
            <a:r>
              <a:rPr lang="ru-RU" sz="1400" i="1" spc="98" dirty="0">
                <a:latin typeface="Calibri "/>
              </a:rPr>
              <a:t> </a:t>
            </a:r>
            <a:r>
              <a:rPr lang="ru-RU" sz="1400" i="1" spc="98" dirty="0" smtClean="0">
                <a:latin typeface="Calibri "/>
              </a:rPr>
              <a:t>..</a:t>
            </a:r>
            <a:r>
              <a:rPr lang="ru-RU" sz="1400" i="1" spc="4" dirty="0" smtClean="0">
                <a:latin typeface="Calibri "/>
              </a:rPr>
              <a:t>26</a:t>
            </a:r>
            <a:endParaRPr lang="ru-RU" sz="14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структура налоговых доходов бюджета</a:t>
            </a:r>
            <a:r>
              <a:rPr lang="ru-RU" sz="1400" i="1" dirty="0" smtClean="0">
                <a:latin typeface="Calibri "/>
              </a:rPr>
              <a:t>………...……………………………………….27-28</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Какие  налоги уплачивают в местный бюджет граждане муниципального образования</a:t>
            </a:r>
            <a:r>
              <a:rPr lang="ru-RU" sz="1400" i="1" dirty="0" smtClean="0">
                <a:latin typeface="Calibri "/>
              </a:rPr>
              <a:t>?........29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Нормативы </a:t>
            </a:r>
            <a:r>
              <a:rPr lang="ru-RU" sz="1400" i="1" dirty="0">
                <a:latin typeface="Calibri "/>
              </a:rPr>
              <a:t>зачисления налогов на территории МО</a:t>
            </a:r>
            <a:r>
              <a:rPr lang="ru-RU" sz="1400" i="1" dirty="0" smtClean="0">
                <a:latin typeface="Calibri "/>
              </a:rPr>
              <a:t>………………………………………….………30</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Некоторые особенности планирования доходов</a:t>
            </a:r>
            <a:r>
              <a:rPr lang="ru-RU" sz="1400" i="1" dirty="0" smtClean="0">
                <a:latin typeface="Calibri "/>
              </a:rPr>
              <a:t>………………………………………………...........31</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налогоплательщики </a:t>
            </a:r>
            <a:r>
              <a:rPr lang="ru-RU" sz="1400" i="1" dirty="0" smtClean="0">
                <a:latin typeface="Calibri "/>
              </a:rPr>
              <a:t>…………………………...……………………………………………....32</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безвозмездных поступлений…………………..……………………………..33-34</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Информация </a:t>
            </a:r>
            <a:r>
              <a:rPr lang="ru-RU" sz="1400" i="1" dirty="0">
                <a:latin typeface="Calibri "/>
              </a:rPr>
              <a:t>о доходах и расходах на душу населения</a:t>
            </a:r>
            <a:r>
              <a:rPr lang="ru-RU" sz="1400" i="1" dirty="0" smtClean="0">
                <a:latin typeface="Calibri "/>
              </a:rPr>
              <a:t>……………………………………….............35</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400" i="1" dirty="0">
                <a:latin typeface="Calibri "/>
              </a:rPr>
              <a:t>Распределение  бюджетных ассигнований по разделам </a:t>
            </a:r>
            <a:r>
              <a:rPr lang="ru-RU" altLang="ru-RU" sz="1400" i="1" dirty="0" smtClean="0">
                <a:latin typeface="Calibri "/>
              </a:rPr>
              <a:t>расходов………………………………….36</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Объем бюджетных ассигнований по разделам расходов МО</a:t>
            </a:r>
            <a:r>
              <a:rPr lang="ru-RU" sz="1400" i="1" dirty="0" smtClean="0">
                <a:latin typeface="Calibri "/>
              </a:rPr>
              <a:t>……………………… ……………....37</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Плановые показатели </a:t>
            </a:r>
            <a:r>
              <a:rPr lang="ru-RU" sz="1400" i="1" dirty="0">
                <a:latin typeface="Calibri "/>
              </a:rPr>
              <a:t>расходов муниципальных программ </a:t>
            </a:r>
            <a:r>
              <a:rPr lang="ru-RU" sz="1400" i="1" spc="-5" dirty="0">
                <a:latin typeface="Calibri "/>
              </a:rPr>
              <a:t>бюджета МО</a:t>
            </a:r>
            <a:r>
              <a:rPr lang="ru-RU" sz="1400" i="1" spc="-5" dirty="0" smtClean="0">
                <a:latin typeface="Calibri "/>
              </a:rPr>
              <a:t>…………………… 38-49</a:t>
            </a:r>
            <a:endParaRPr lang="ru-RU" sz="14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400" i="1" dirty="0">
                <a:latin typeface="Calibri "/>
                <a:ea typeface="Calibri" panose="020F0502020204030204" pitchFamily="34" charset="0"/>
              </a:rPr>
              <a:t>Расходы бюджета района</a:t>
            </a:r>
            <a:r>
              <a:rPr lang="ru-RU" altLang="ru-RU" sz="1400" i="1" dirty="0" smtClean="0">
                <a:latin typeface="Calibri "/>
                <a:ea typeface="Calibri" panose="020F0502020204030204" pitchFamily="34" charset="0"/>
              </a:rPr>
              <a:t>……………………………………………………………………….………..…50</a:t>
            </a:r>
            <a:endParaRPr lang="ru-RU" altLang="ru-RU" sz="14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Национальные проекты</a:t>
            </a:r>
            <a:r>
              <a:rPr lang="ru-RU" sz="1400" i="1" dirty="0" smtClean="0">
                <a:latin typeface="Calibri "/>
              </a:rPr>
              <a:t>………………………………………………………………………………….….51</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Сведения об объемах бюджетных инвестиций МО</a:t>
            </a:r>
            <a:r>
              <a:rPr lang="ru-RU" sz="1400" i="1" dirty="0" smtClean="0">
                <a:latin typeface="Calibri "/>
              </a:rPr>
              <a:t>…………………………………………………....52</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Структура бюджетных ассигнований по разделам расходов </a:t>
            </a:r>
            <a:r>
              <a:rPr lang="ru-RU" sz="1400" i="1" dirty="0" smtClean="0">
                <a:latin typeface="Calibri "/>
              </a:rPr>
              <a:t>…………………........................53-54</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Источники финансирования дефицита </a:t>
            </a:r>
            <a:r>
              <a:rPr lang="ru-RU" sz="1400" i="1" spc="-10" dirty="0">
                <a:latin typeface="Calibri "/>
              </a:rPr>
              <a:t>местного</a:t>
            </a:r>
            <a:r>
              <a:rPr lang="ru-RU" sz="1400" i="1" spc="25" dirty="0">
                <a:latin typeface="Calibri "/>
              </a:rPr>
              <a:t> </a:t>
            </a:r>
            <a:r>
              <a:rPr lang="ru-RU" sz="1400" i="1" spc="-5" dirty="0">
                <a:latin typeface="Calibri "/>
              </a:rPr>
              <a:t>бюджета</a:t>
            </a:r>
            <a:r>
              <a:rPr lang="ru-RU" sz="1400" i="1" spc="-5" dirty="0" smtClean="0">
                <a:latin typeface="Calibri "/>
              </a:rPr>
              <a:t>…………………………………………55</a:t>
            </a:r>
            <a:endParaRPr lang="ru-RU" sz="14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Контактная информация . . . . . . . . . . . . . . . . . . . . . . . . . . </a:t>
            </a:r>
            <a:r>
              <a:rPr lang="ru-RU" sz="1400" i="1" spc="-4" dirty="0" smtClean="0">
                <a:latin typeface="Calibri "/>
              </a:rPr>
              <a:t>……………………………………….. </a:t>
            </a:r>
            <a:r>
              <a:rPr lang="ru-RU" sz="1400" i="1" spc="-4" dirty="0">
                <a:latin typeface="Calibri "/>
              </a:rPr>
              <a:t>. . .</a:t>
            </a:r>
            <a:r>
              <a:rPr lang="ru-RU" sz="1400" i="1" spc="49" dirty="0">
                <a:latin typeface="Calibri "/>
              </a:rPr>
              <a:t> </a:t>
            </a:r>
            <a:r>
              <a:rPr lang="ru-RU" sz="1400" i="1" spc="-4" dirty="0" smtClean="0">
                <a:latin typeface="Calibri "/>
              </a:rPr>
              <a:t>56</a:t>
            </a:r>
            <a:endParaRPr lang="ru-RU" sz="1400" i="1" spc="-4" dirty="0">
              <a:latin typeface="Calibri "/>
            </a:endParaRPr>
          </a:p>
          <a:p>
            <a:pPr>
              <a:lnSpc>
                <a:spcPct val="100000"/>
              </a:lnSpc>
              <a:spcBef>
                <a:spcPts val="35"/>
              </a:spcBef>
            </a:pPr>
            <a:endParaRPr sz="1600" dirty="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p:txBody>
          <a:bodyPr/>
          <a:lstStyle/>
          <a:p>
            <a:fld id="{2E383454-522E-4943-91B6-023101BA01B5}" type="slidenum">
              <a:rPr lang="ru-RU" smtClean="0"/>
              <a:t>40</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a:solidFill>
                  <a:srgbClr val="FFFFFF"/>
                </a:solidFill>
                <a:latin typeface="Calibri" panose="020F0502020204030204" pitchFamily="34" charset="0"/>
              </a:rPr>
              <a:t>50,0 </a:t>
            </a:r>
            <a:r>
              <a:rPr lang="ru-RU" b="1" dirty="0" err="1">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.–2023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Calibri" panose="020F0502020204030204" pitchFamily="34" charset="0"/>
              </a:rPr>
              <a:t>50,0 </a:t>
            </a:r>
            <a:r>
              <a:rPr lang="ru-RU" b="1" dirty="0" err="1">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Calibri" panose="020F0502020204030204" pitchFamily="34" charset="0"/>
              </a:rPr>
              <a:t>50,0 </a:t>
            </a:r>
            <a:r>
              <a:rPr lang="ru-RU" b="1" dirty="0" err="1">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–2025 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10,0</a:t>
            </a:r>
            <a:r>
              <a:rPr lang="ru-RU" b="1" dirty="0">
                <a:solidFill>
                  <a:srgbClr val="FFFFFF"/>
                </a:solidFill>
                <a:latin typeface="Calibri" panose="020F0502020204030204" pitchFamily="34" charset="0"/>
              </a:rPr>
              <a:t>тыс.руб.–2023 год</a:t>
            </a:r>
            <a:endParaRPr lang="ru-RU" dirty="0">
              <a:solidFill>
                <a:srgbClr val="FFFFFF"/>
              </a:solidFill>
              <a:latin typeface="Calibri" panose="020F0502020204030204" pitchFamily="34" charset="0"/>
            </a:endParaRPr>
          </a:p>
          <a:p>
            <a:pPr algn="ctr"/>
            <a:r>
              <a:rPr lang="ru-RU" b="1" dirty="0">
                <a:solidFill>
                  <a:srgbClr val="FFFFFF"/>
                </a:solidFill>
                <a:latin typeface="Times New Roman" panose="02020603050405020304" pitchFamily="18" charset="0"/>
              </a:rPr>
              <a:t>10,0</a:t>
            </a:r>
            <a:r>
              <a:rPr lang="ru-RU" b="1" dirty="0">
                <a:solidFill>
                  <a:srgbClr val="FFFFFF"/>
                </a:solidFill>
                <a:latin typeface="Calibri" panose="020F0502020204030204" pitchFamily="34" charset="0"/>
              </a:rPr>
              <a:t>тыс.руб.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Times New Roman" panose="02020603050405020304" pitchFamily="18" charset="0"/>
              </a:rPr>
              <a:t>10,0</a:t>
            </a:r>
            <a:r>
              <a:rPr lang="ru-RU" b="1" dirty="0"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–2025 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3225"/>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p:txBody>
          <a:bodyPr/>
          <a:lstStyle/>
          <a:p>
            <a:fld id="{2E383454-522E-4943-91B6-023101BA01B5}" type="slidenum">
              <a:rPr lang="ru-RU" smtClean="0"/>
              <a:t>41</a:t>
            </a:fld>
            <a:endParaRPr lang="ru-RU"/>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50608,4 </a:t>
            </a:r>
            <a:r>
              <a:rPr lang="ru-RU" b="1" dirty="0">
                <a:solidFill>
                  <a:schemeClr val="bg1"/>
                </a:solidFill>
              </a:rPr>
              <a:t>тыс</a:t>
            </a:r>
            <a:r>
              <a:rPr lang="ru-RU" b="1" dirty="0" smtClean="0">
                <a:solidFill>
                  <a:schemeClr val="bg1"/>
                </a:solidFill>
              </a:rPr>
              <a:t>. руб.- </a:t>
            </a:r>
            <a:r>
              <a:rPr lang="ru-RU" b="1" dirty="0">
                <a:solidFill>
                  <a:schemeClr val="bg1"/>
                </a:solidFill>
              </a:rPr>
              <a:t>2023 год</a:t>
            </a:r>
            <a:br>
              <a:rPr lang="ru-RU" b="1" dirty="0">
                <a:solidFill>
                  <a:schemeClr val="bg1"/>
                </a:solidFill>
              </a:rPr>
            </a:br>
            <a:r>
              <a:rPr lang="ru-RU" b="1" dirty="0">
                <a:solidFill>
                  <a:schemeClr val="bg1"/>
                </a:solidFill>
              </a:rPr>
              <a:t>40464,4 тыс</a:t>
            </a:r>
            <a:r>
              <a:rPr lang="ru-RU" b="1" dirty="0" smtClean="0">
                <a:solidFill>
                  <a:schemeClr val="bg1"/>
                </a:solidFill>
              </a:rPr>
              <a:t>. руб</a:t>
            </a:r>
            <a:r>
              <a:rPr lang="ru-RU" b="1" dirty="0">
                <a:solidFill>
                  <a:schemeClr val="bg1"/>
                </a:solidFill>
              </a:rPr>
              <a:t>. </a:t>
            </a:r>
            <a:r>
              <a:rPr lang="ru-RU" b="1" dirty="0" smtClean="0">
                <a:solidFill>
                  <a:schemeClr val="bg1"/>
                </a:solidFill>
              </a:rPr>
              <a:t>–2024 </a:t>
            </a:r>
            <a:r>
              <a:rPr lang="ru-RU" b="1" dirty="0">
                <a:solidFill>
                  <a:schemeClr val="bg1"/>
                </a:solidFill>
              </a:rPr>
              <a:t>год</a:t>
            </a:r>
            <a:br>
              <a:rPr lang="ru-RU" b="1" dirty="0">
                <a:solidFill>
                  <a:schemeClr val="bg1"/>
                </a:solidFill>
              </a:rPr>
            </a:br>
            <a:r>
              <a:rPr lang="ru-RU" b="1" dirty="0">
                <a:solidFill>
                  <a:schemeClr val="bg1"/>
                </a:solidFill>
              </a:rPr>
              <a:t>40464,4 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95,0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.–2023 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95,0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Times New Roman" panose="02020603050405020304" pitchFamily="18" charset="0"/>
              </a:rPr>
              <a:t>95,0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–2025 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p:txBody>
          <a:bodyPr/>
          <a:lstStyle/>
          <a:p>
            <a:fld id="{2E383454-522E-4943-91B6-023101BA01B5}" type="slidenum">
              <a:rPr lang="ru-RU" smtClean="0"/>
              <a:t>42</a:t>
            </a:fld>
            <a:endParaRPr lang="ru-RU"/>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a:solidFill>
                  <a:schemeClr val="bg1"/>
                </a:solidFill>
              </a:rPr>
              <a:t>11658,1</a:t>
            </a:r>
            <a:r>
              <a:rPr lang="ru-RU" sz="1600" dirty="0">
                <a:solidFill>
                  <a:schemeClr val="bg1"/>
                </a:solidFill>
              </a:rPr>
              <a:t> </a:t>
            </a:r>
            <a:r>
              <a:rPr lang="ru-RU" sz="1600" b="1" dirty="0">
                <a:solidFill>
                  <a:schemeClr val="bg1"/>
                </a:solidFill>
              </a:rPr>
              <a:t> </a:t>
            </a:r>
            <a:r>
              <a:rPr lang="ru-RU" sz="1600" b="1" dirty="0" err="1">
                <a:solidFill>
                  <a:schemeClr val="bg1"/>
                </a:solidFill>
              </a:rPr>
              <a:t>тыс.руб</a:t>
            </a:r>
            <a:r>
              <a:rPr lang="ru-RU" sz="1600" b="1" dirty="0">
                <a:solidFill>
                  <a:schemeClr val="bg1"/>
                </a:solidFill>
              </a:rPr>
              <a:t>. – 2023 год</a:t>
            </a:r>
          </a:p>
          <a:p>
            <a:pPr algn="ctr"/>
            <a:r>
              <a:rPr lang="ru-RU" b="1" dirty="0">
                <a:solidFill>
                  <a:schemeClr val="bg1"/>
                </a:solidFill>
              </a:rPr>
              <a:t>9149,9</a:t>
            </a:r>
            <a:r>
              <a:rPr lang="ru-RU" sz="1600" b="1" dirty="0">
                <a:solidFill>
                  <a:schemeClr val="bg1"/>
                </a:solidFill>
              </a:rPr>
              <a:t> </a:t>
            </a:r>
            <a:r>
              <a:rPr lang="ru-RU" sz="1600" b="1" dirty="0" err="1">
                <a:solidFill>
                  <a:schemeClr val="bg1"/>
                </a:solidFill>
              </a:rPr>
              <a:t>тыс.руб</a:t>
            </a:r>
            <a:r>
              <a:rPr lang="ru-RU" sz="1600" b="1" dirty="0">
                <a:solidFill>
                  <a:schemeClr val="bg1"/>
                </a:solidFill>
              </a:rPr>
              <a:t>. – 2024 год</a:t>
            </a:r>
            <a:br>
              <a:rPr lang="ru-RU" sz="1600" b="1" dirty="0">
                <a:solidFill>
                  <a:schemeClr val="bg1"/>
                </a:solidFill>
              </a:rPr>
            </a:br>
            <a:r>
              <a:rPr lang="ru-RU" b="1" dirty="0">
                <a:solidFill>
                  <a:schemeClr val="bg1"/>
                </a:solidFill>
              </a:rPr>
              <a:t>9149,9</a:t>
            </a:r>
            <a:r>
              <a:rPr lang="ru-RU" sz="1600" b="1" dirty="0">
                <a:solidFill>
                  <a:schemeClr val="bg1"/>
                </a:solidFill>
              </a:rPr>
              <a:t> </a:t>
            </a:r>
            <a:r>
              <a:rPr lang="ru-RU" sz="1600" b="1" dirty="0" err="1">
                <a:solidFill>
                  <a:schemeClr val="bg1"/>
                </a:solidFill>
              </a:rPr>
              <a:t>тыс.руб</a:t>
            </a:r>
            <a:r>
              <a:rPr lang="ru-RU" sz="1600" b="1" dirty="0">
                <a:solidFill>
                  <a:schemeClr val="bg1"/>
                </a:solidFill>
              </a:rPr>
              <a:t>. – 2025 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a:solidFill>
                  <a:schemeClr val="bg1"/>
                </a:solidFill>
              </a:rPr>
              <a:t>7029,8 </a:t>
            </a:r>
            <a:r>
              <a:rPr lang="ru-RU" b="1" dirty="0" err="1">
                <a:solidFill>
                  <a:schemeClr val="bg1"/>
                </a:solidFill>
              </a:rPr>
              <a:t>тыс.руб</a:t>
            </a:r>
            <a:r>
              <a:rPr lang="ru-RU" b="1" dirty="0">
                <a:solidFill>
                  <a:schemeClr val="bg1"/>
                </a:solidFill>
              </a:rPr>
              <a:t>. 2023 </a:t>
            </a:r>
            <a:r>
              <a:rPr lang="ru-RU" b="1" dirty="0" smtClean="0">
                <a:solidFill>
                  <a:schemeClr val="bg1"/>
                </a:solidFill>
              </a:rPr>
              <a:t>год</a:t>
            </a:r>
          </a:p>
          <a:p>
            <a:pPr algn="ctr"/>
            <a:r>
              <a:rPr lang="ru-RU" b="1" dirty="0">
                <a:solidFill>
                  <a:schemeClr val="bg1"/>
                </a:solidFill>
              </a:rPr>
              <a:t>514,0 </a:t>
            </a:r>
            <a:r>
              <a:rPr lang="ru-RU" b="1" dirty="0" err="1">
                <a:solidFill>
                  <a:schemeClr val="bg1"/>
                </a:solidFill>
              </a:rPr>
              <a:t>тыс.руб</a:t>
            </a:r>
            <a:r>
              <a:rPr lang="ru-RU" b="1" dirty="0">
                <a:solidFill>
                  <a:schemeClr val="bg1"/>
                </a:solidFill>
              </a:rPr>
              <a:t>.  2024 год</a:t>
            </a:r>
            <a:br>
              <a:rPr lang="ru-RU" b="1" dirty="0">
                <a:solidFill>
                  <a:schemeClr val="bg1"/>
                </a:solidFill>
              </a:rPr>
            </a:br>
            <a:r>
              <a:rPr lang="ru-RU" b="1" dirty="0">
                <a:solidFill>
                  <a:schemeClr val="bg1"/>
                </a:solidFill>
              </a:rPr>
              <a:t>514,0 </a:t>
            </a:r>
            <a:r>
              <a:rPr lang="ru-RU" b="1" dirty="0" err="1">
                <a:solidFill>
                  <a:schemeClr val="bg1"/>
                </a:solidFill>
              </a:rPr>
              <a:t>тыс.руб</a:t>
            </a:r>
            <a:r>
              <a:rPr lang="ru-RU" b="1" dirty="0">
                <a:solidFill>
                  <a:schemeClr val="bg1"/>
                </a:solidFill>
              </a:rPr>
              <a:t>.  2025 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20731,1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2023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15803,0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15832,0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a:solidFill>
                  <a:srgbClr val="FFFFFF"/>
                </a:solidFill>
                <a:cs typeface="Calibri"/>
              </a:rPr>
              <a:t>33034,7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a:solidFill>
                  <a:srgbClr val="FFFFFF"/>
                </a:solidFill>
                <a:cs typeface="Calibri"/>
              </a:rPr>
              <a:t>18723,3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a:solidFill>
                  <a:srgbClr val="FFFFFF"/>
                </a:solidFill>
                <a:cs typeface="Calibri"/>
              </a:rPr>
              <a:t>14218,6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p:txBody>
          <a:bodyPr/>
          <a:lstStyle/>
          <a:p>
            <a:fld id="{2E383454-522E-4943-91B6-023101BA01B5}" type="slidenum">
              <a:rPr lang="ru-RU" smtClean="0"/>
              <a:t>43</a:t>
            </a:fld>
            <a:endParaRPr lang="ru-RU"/>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a:solidFill>
                  <a:srgbClr val="FFFFFF"/>
                </a:solidFill>
                <a:cs typeface="Calibri"/>
              </a:rPr>
              <a:t>300,0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a:solidFill>
                  <a:srgbClr val="FFFFFF"/>
                </a:solidFill>
                <a:cs typeface="Calibri"/>
              </a:rPr>
              <a:t>300,0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a:solidFill>
                  <a:srgbClr val="FFFFFF"/>
                </a:solidFill>
                <a:cs typeface="Calibri"/>
              </a:rPr>
              <a:t>300,0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44</a:t>
            </a:fld>
            <a:endParaRPr lang="ru-RU"/>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689,4</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640723"/>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2023 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p:txBody>
          <a:bodyPr/>
          <a:lstStyle/>
          <a:p>
            <a:fld id="{2E383454-522E-4943-91B6-023101BA01B5}" type="slidenum">
              <a:rPr lang="ru-RU" smtClean="0"/>
              <a:t>45</a:t>
            </a:fld>
            <a:endParaRPr lang="ru-RU"/>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2023 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p:txBody>
          <a:bodyPr/>
          <a:lstStyle/>
          <a:p>
            <a:fld id="{2E383454-522E-4943-91B6-023101BA01B5}" type="slidenum">
              <a:rPr lang="ru-RU" smtClean="0"/>
              <a:t>46</a:t>
            </a:fld>
            <a:endParaRPr lang="ru-RU"/>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64,0 </a:t>
            </a:r>
            <a:r>
              <a:rPr lang="ru-RU" b="1" dirty="0" err="1">
                <a:solidFill>
                  <a:srgbClr val="FFFFFF"/>
                </a:solidFill>
                <a:cs typeface="Calibri"/>
              </a:rPr>
              <a:t>тыс.руб</a:t>
            </a:r>
            <a:r>
              <a:rPr lang="ru-RU" b="1" dirty="0">
                <a:solidFill>
                  <a:srgbClr val="FFFFFF"/>
                </a:solidFill>
                <a:cs typeface="Calibri"/>
              </a:rPr>
              <a:t>. – 2023 год</a:t>
            </a:r>
            <a:br>
              <a:rPr lang="ru-RU" b="1" dirty="0">
                <a:solidFill>
                  <a:srgbClr val="FFFFFF"/>
                </a:solidFill>
                <a:cs typeface="Calibri"/>
              </a:rPr>
            </a:br>
            <a:r>
              <a:rPr lang="ru-RU" b="1" dirty="0">
                <a:solidFill>
                  <a:srgbClr val="FFFFFF"/>
                </a:solidFill>
                <a:cs typeface="Calibri"/>
              </a:rPr>
              <a:t>64,0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47</a:t>
            </a:fld>
            <a:endParaRPr lang="ru-RU"/>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2361,4</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379,5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48</a:t>
            </a:fld>
            <a:endParaRPr lang="ru-RU"/>
          </a:p>
        </p:txBody>
      </p:sp>
      <p:pic>
        <p:nvPicPr>
          <p:cNvPr id="8" name="Рисунок 7"/>
          <p:cNvPicPr>
            <a:picLocks noChangeAspect="1"/>
          </p:cNvPicPr>
          <p:nvPr/>
        </p:nvPicPr>
        <p:blipFill>
          <a:blip r:embed="rId7"/>
          <a:stretch>
            <a:fillRect/>
          </a:stretch>
        </p:blipFill>
        <p:spPr>
          <a:xfrm>
            <a:off x="5767428" y="3043285"/>
            <a:ext cx="657143" cy="771429"/>
          </a:xfrm>
          <a:prstGeom prst="rect">
            <a:avLst/>
          </a:prstGeom>
        </p:spPr>
      </p:pic>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3701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p:txBody>
          <a:bodyPr/>
          <a:lstStyle/>
          <a:p>
            <a:fld id="{2E383454-522E-4943-91B6-023101BA01B5}" type="slidenum">
              <a:rPr lang="ru-RU" smtClean="0"/>
              <a:t>49</a:t>
            </a:fld>
            <a:endParaRPr lang="ru-RU"/>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3294126" y="1292733"/>
            <a:ext cx="5601335"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a:latin typeface="Cambria" panose="02040503050406030204" pitchFamily="18" charset="0"/>
                <a:ea typeface="Cambria" panose="02040503050406030204" pitchFamily="18" charset="0"/>
                <a:cs typeface="Cambria" panose="02040503050406030204" pitchFamily="18" charset="0"/>
              </a:rPr>
              <a:t>)</a:t>
            </a:r>
            <a:endParaRPr sz="1800" dirty="0">
              <a:latin typeface="Calibri"/>
              <a:cs typeface="Calibri"/>
            </a:endParaRP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3441953"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a:latin typeface="Calibri"/>
              <a:cs typeface="Calibri"/>
            </a:endParaRPr>
          </a:p>
        </p:txBody>
      </p:sp>
      <p:sp>
        <p:nvSpPr>
          <p:cNvPr id="8" name="object 8"/>
          <p:cNvSpPr txBox="1"/>
          <p:nvPr/>
        </p:nvSpPr>
        <p:spPr>
          <a:xfrm>
            <a:off x="659142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a:latin typeface="Calibri"/>
              <a:cs typeface="Calibri"/>
            </a:endParaRPr>
          </a:p>
        </p:txBody>
      </p:sp>
      <p:sp>
        <p:nvSpPr>
          <p:cNvPr id="9" name="object 9"/>
          <p:cNvSpPr/>
          <p:nvPr/>
        </p:nvSpPr>
        <p:spPr>
          <a:xfrm>
            <a:off x="1658111" y="2019300"/>
            <a:ext cx="652272" cy="591312"/>
          </a:xfrm>
          <a:prstGeom prst="rect">
            <a:avLst/>
          </a:prstGeom>
          <a:blipFill>
            <a:blip r:embed="rId4" cstate="print"/>
            <a:stretch>
              <a:fillRect/>
            </a:stretch>
          </a:blipFill>
        </p:spPr>
        <p:txBody>
          <a:bodyPr wrap="square" lIns="0" tIns="0" rIns="0" bIns="0" rtlCol="0"/>
          <a:lstStyle/>
          <a:p>
            <a:endParaRPr/>
          </a:p>
        </p:txBody>
      </p:sp>
      <p:grpSp>
        <p:nvGrpSpPr>
          <p:cNvPr id="10" name="object 10"/>
          <p:cNvGrpSpPr/>
          <p:nvPr/>
        </p:nvGrpSpPr>
        <p:grpSpPr>
          <a:xfrm>
            <a:off x="4355591" y="3669791"/>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solidFill>
              <a:srgbClr val="000000"/>
            </a:solidFill>
          </p:spPr>
          <p:txBody>
            <a:bodyPr wrap="square" lIns="0" tIns="0" rIns="0" bIns="0" rtlCol="0"/>
            <a:lstStyle/>
            <a:p>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w="12192">
              <a:solidFill>
                <a:srgbClr val="000000"/>
              </a:solidFill>
            </a:ln>
          </p:spPr>
          <p:txBody>
            <a:bodyPr wrap="square" lIns="0" tIns="0" rIns="0" bIns="0" rtlCol="0"/>
            <a:lstStyle/>
            <a:p>
              <a:endParaRPr/>
            </a:p>
          </p:txBody>
        </p:sp>
      </p:grpSp>
      <p:grpSp>
        <p:nvGrpSpPr>
          <p:cNvPr id="13" name="object 13"/>
          <p:cNvGrpSpPr/>
          <p:nvPr/>
        </p:nvGrpSpPr>
        <p:grpSpPr>
          <a:xfrm>
            <a:off x="7571231" y="3669791"/>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a:solidFill>
              <a:srgbClr val="000000"/>
            </a:solidFill>
          </p:spPr>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w="12192">
              <a:solidFill>
                <a:srgbClr val="000000"/>
              </a:solidFill>
            </a:ln>
          </p:spPr>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5"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p:txBody>
          <a:bodyPr/>
          <a:lstStyle/>
          <a:p>
            <a:fld id="{2E383454-522E-4943-91B6-023101BA01B5}" type="slidenum">
              <a:rPr lang="ru-RU" smtClean="0"/>
              <a:t>5</a:t>
            </a:fld>
            <a:endParaRPr lang="ru-RU"/>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a:ea typeface="Calibri" panose="020F0502020204030204" pitchFamily="34" charset="0"/>
                <a:cs typeface="Times New Roman" panose="02020603050405020304" pitchFamily="18" charset="0"/>
              </a:rPr>
              <a:t>2023</a:t>
            </a:r>
            <a:r>
              <a:rPr lang="ru-RU" altLang="ru-RU" sz="2800" b="1" dirty="0">
                <a:ea typeface="Calibri" panose="020F0502020204030204" pitchFamily="34" charset="0"/>
                <a:cs typeface="Times New Roman" panose="02020603050405020304" pitchFamily="18" charset="0"/>
              </a:rPr>
              <a:t> год и на плановый период </a:t>
            </a:r>
            <a:r>
              <a:rPr lang="ru-RU" altLang="ru-RU" sz="3200" b="1" dirty="0">
                <a:ea typeface="Calibri" panose="020F0502020204030204" pitchFamily="34" charset="0"/>
                <a:cs typeface="Times New Roman" panose="02020603050405020304" pitchFamily="18" charset="0"/>
              </a:rPr>
              <a:t>2024</a:t>
            </a:r>
            <a:r>
              <a:rPr lang="ru-RU" altLang="ru-RU" sz="2800" b="1" dirty="0">
                <a:ea typeface="Calibri" panose="020F0502020204030204" pitchFamily="34" charset="0"/>
                <a:cs typeface="Times New Roman" panose="02020603050405020304" pitchFamily="18" charset="0"/>
              </a:rPr>
              <a:t> и </a:t>
            </a:r>
            <a:r>
              <a:rPr lang="ru-RU" altLang="ru-RU" sz="3200" b="1" dirty="0">
                <a:ea typeface="Calibri" panose="020F0502020204030204" pitchFamily="34" charset="0"/>
                <a:cs typeface="Times New Roman" panose="02020603050405020304" pitchFamily="18" charset="0"/>
              </a:rPr>
              <a:t>2025</a:t>
            </a:r>
            <a:r>
              <a:rPr lang="ru-RU" altLang="ru-RU" sz="2800" b="1" dirty="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2023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467280,2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328 005,8</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6 529,6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331 458,1</a:t>
            </a: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6981,0(2,5%)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11614,2</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455666,0</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319 337,9</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8 667,9</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322</a:t>
            </a:r>
            <a:r>
              <a:rPr kumimoji="0" lang="ru-RU" altLang="ru-RU" sz="1400" b="1" i="0" u="none" strike="noStrike" cap="none" normalizeH="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790,2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8 667,9</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4239805180"/>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751255322"/>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1910663120"/>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2023 год -98,8 %, 2024 год -97,4%, 2025 год -97,4%.</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p:txBody>
          <a:bodyPr/>
          <a:lstStyle/>
          <a:p>
            <a:fld id="{2E383454-522E-4943-91B6-023101BA01B5}" type="slidenum">
              <a:rPr lang="ru-RU" smtClean="0"/>
              <a:t>50</a:t>
            </a:fld>
            <a:endParaRPr lang="ru-RU"/>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6" name="Прямоугольник 15"/>
          <p:cNvSpPr/>
          <p:nvPr/>
        </p:nvSpPr>
        <p:spPr>
          <a:xfrm>
            <a:off x="855094" y="3431866"/>
            <a:ext cx="1588384" cy="338554"/>
          </a:xfrm>
          <a:prstGeom prst="rect">
            <a:avLst/>
          </a:prstGeom>
        </p:spPr>
        <p:txBody>
          <a:bodyPr wrap="none">
            <a:spAutoFit/>
          </a:bodyPr>
          <a:lstStyle/>
          <a:p>
            <a:r>
              <a:rPr lang="ru-RU" sz="1600" b="1" dirty="0" smtClean="0"/>
              <a:t>2210,8 тыс. руб.</a:t>
            </a:r>
            <a:endParaRPr lang="ru-RU" sz="1600" b="1" dirty="0"/>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2538,6 </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20" name="Прямоугольник 19"/>
          <p:cNvSpPr/>
          <p:nvPr/>
        </p:nvSpPr>
        <p:spPr>
          <a:xfrm>
            <a:off x="4878174" y="6145965"/>
            <a:ext cx="1527213" cy="369332"/>
          </a:xfrm>
          <a:prstGeom prst="rect">
            <a:avLst/>
          </a:prstGeom>
        </p:spPr>
        <p:txBody>
          <a:bodyPr wrap="none">
            <a:spAutoFit/>
          </a:bodyPr>
          <a:lstStyle/>
          <a:p>
            <a:r>
              <a:rPr lang="ru-RU" b="1" dirty="0" smtClean="0"/>
              <a:t>84,8 </a:t>
            </a:r>
            <a:r>
              <a:rPr lang="ru-RU" b="1" dirty="0"/>
              <a:t>тыс. руб.</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p:txBody>
          <a:bodyPr/>
          <a:lstStyle/>
          <a:p>
            <a:fld id="{2E383454-522E-4943-91B6-023101BA01B5}" type="slidenum">
              <a:rPr lang="ru-RU" smtClean="0"/>
              <a:t>51</a:t>
            </a:fld>
            <a:endParaRPr lang="ru-RU"/>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5"/>
          <p:cNvSpPr/>
          <p:nvPr/>
        </p:nvSpPr>
        <p:spPr>
          <a:xfrm>
            <a:off x="252920" y="1361872"/>
            <a:ext cx="4387174" cy="1850408"/>
          </a:xfrm>
          <a:prstGeom prst="round2Diag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7" name="Прямоугольник с двумя скругленными противолежащими углами 6"/>
          <p:cNvSpPr/>
          <p:nvPr/>
        </p:nvSpPr>
        <p:spPr>
          <a:xfrm>
            <a:off x="6582384" y="1361872"/>
            <a:ext cx="4387174" cy="1850408"/>
          </a:xfrm>
          <a:prstGeom prst="round2Diag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3" name="object 2"/>
          <p:cNvSpPr/>
          <p:nvPr/>
        </p:nvSpPr>
        <p:spPr>
          <a:xfrm>
            <a:off x="-30733" y="-14375"/>
            <a:ext cx="12222733" cy="628622"/>
          </a:xfrm>
          <a:prstGeom prst="rect">
            <a:avLst/>
          </a:prstGeom>
          <a:blipFill>
            <a:blip r:embed="rId2"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98834" y="-32084"/>
            <a:ext cx="11896927" cy="646331"/>
          </a:xfrm>
          <a:prstGeom prst="rect">
            <a:avLst/>
          </a:prstGeom>
        </p:spPr>
        <p:txBody>
          <a:bodyPr wrap="square">
            <a:spAutoFit/>
          </a:bodyPr>
          <a:lstStyle/>
          <a:p>
            <a:pPr lvl="0" algn="ctr" defTabSz="457200" fontAlgn="base">
              <a:spcBef>
                <a:spcPct val="0"/>
              </a:spcBef>
              <a:spcAft>
                <a:spcPct val="0"/>
              </a:spcAft>
            </a:pPr>
            <a:r>
              <a:rPr lang="ru-RU" b="1" i="1" dirty="0">
                <a:cs typeface="Times New Roman" pitchFamily="18" charset="0"/>
              </a:rPr>
              <a:t>Сведения об объемах бюджетных инвестиций муниципального образования «Угранский район» Смоленской области в объекты капитального строительства на </a:t>
            </a:r>
            <a:r>
              <a:rPr lang="ru-RU" b="1" i="1" dirty="0" smtClean="0">
                <a:cs typeface="Times New Roman" pitchFamily="18" charset="0"/>
              </a:rPr>
              <a:t>2023 </a:t>
            </a:r>
            <a:r>
              <a:rPr lang="ru-RU" b="1" i="1" dirty="0">
                <a:cs typeface="Times New Roman" pitchFamily="18" charset="0"/>
              </a:rPr>
              <a:t>год</a:t>
            </a:r>
          </a:p>
        </p:txBody>
      </p:sp>
      <p:sp>
        <p:nvSpPr>
          <p:cNvPr id="4" name="Прямоугольник 3"/>
          <p:cNvSpPr/>
          <p:nvPr/>
        </p:nvSpPr>
        <p:spPr>
          <a:xfrm>
            <a:off x="343710" y="1488731"/>
            <a:ext cx="4296384" cy="1723549"/>
          </a:xfrm>
          <a:prstGeom prst="rect">
            <a:avLst/>
          </a:prstGeom>
        </p:spPr>
        <p:txBody>
          <a:bodyPr wrap="square">
            <a:prstTxWarp prst="textPlain">
              <a:avLst/>
            </a:prstTxWarp>
            <a:spAutoFit/>
          </a:bodyPr>
          <a:lstStyle/>
          <a:p>
            <a:pPr lvl="0" algn="ctr" fontAlgn="base">
              <a:spcBef>
                <a:spcPct val="0"/>
              </a:spcBef>
              <a:spcAft>
                <a:spcPct val="0"/>
              </a:spcAft>
            </a:pPr>
            <a:r>
              <a:rPr lang="ru-RU"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a:t>
            </a:r>
            <a:r>
              <a:rPr lang="ru-RU" i="1" dirty="0" smtClean="0">
                <a:solidFill>
                  <a:srgbClr val="000000"/>
                </a:solidFill>
                <a:latin typeface="Times New Roman" pitchFamily="18" charset="0"/>
                <a:cs typeface="Times New Roman" pitchFamily="18" charset="0"/>
              </a:rPr>
              <a:t>помещений</a:t>
            </a:r>
          </a:p>
          <a:p>
            <a:pPr lvl="0" algn="ctr" fontAlgn="base">
              <a:spcBef>
                <a:spcPct val="0"/>
              </a:spcBef>
              <a:spcAft>
                <a:spcPct val="0"/>
              </a:spcAft>
            </a:pPr>
            <a:r>
              <a:rPr lang="ru-RU" b="1" i="1" dirty="0" smtClean="0">
                <a:solidFill>
                  <a:srgbClr val="000000"/>
                </a:solidFill>
                <a:latin typeface="Times New Roman" pitchFamily="18" charset="0"/>
                <a:cs typeface="Times New Roman" pitchFamily="18" charset="0"/>
              </a:rPr>
              <a:t>4</a:t>
            </a:r>
            <a:r>
              <a:rPr lang="en-US" b="1" i="1" dirty="0" smtClean="0">
                <a:solidFill>
                  <a:srgbClr val="000000"/>
                </a:solidFill>
                <a:latin typeface="Times New Roman" pitchFamily="18" charset="0"/>
                <a:cs typeface="Times New Roman" pitchFamily="18" charset="0"/>
              </a:rPr>
              <a:t> </a:t>
            </a:r>
            <a:r>
              <a:rPr lang="ru-RU" b="1" i="1" dirty="0" smtClean="0">
                <a:solidFill>
                  <a:srgbClr val="000000"/>
                </a:solidFill>
                <a:latin typeface="Times New Roman" pitchFamily="18" charset="0"/>
                <a:cs typeface="Times New Roman" pitchFamily="18" charset="0"/>
              </a:rPr>
              <a:t>386,8 тыс. руб.</a:t>
            </a:r>
            <a:endParaRPr lang="ru-RU" b="1" i="1" dirty="0">
              <a:solidFill>
                <a:srgbClr val="000000"/>
              </a:solidFill>
              <a:latin typeface="Times New Roman" pitchFamily="18" charset="0"/>
              <a:cs typeface="Times New Roman" pitchFamily="18" charset="0"/>
            </a:endParaRPr>
          </a:p>
        </p:txBody>
      </p:sp>
      <p:sp>
        <p:nvSpPr>
          <p:cNvPr id="5" name="Прямоугольник 4"/>
          <p:cNvSpPr/>
          <p:nvPr/>
        </p:nvSpPr>
        <p:spPr>
          <a:xfrm>
            <a:off x="6898533" y="1548412"/>
            <a:ext cx="3754876" cy="1477328"/>
          </a:xfrm>
          <a:prstGeom prst="rect">
            <a:avLst/>
          </a:prstGeom>
        </p:spPr>
        <p:txBody>
          <a:bodyPr wrap="square">
            <a:prstTxWarp prst="textPlain">
              <a:avLst/>
            </a:prstTxWarp>
            <a:spAutoFit/>
          </a:bodyPr>
          <a:lstStyle/>
          <a:p>
            <a:pPr algn="ctr"/>
            <a:r>
              <a:rPr lang="ru-RU" dirty="0"/>
              <a:t> </a:t>
            </a:r>
            <a:r>
              <a:rPr lang="ru-RU" i="1" dirty="0" smtClean="0">
                <a:latin typeface="Times New Roman" panose="02020603050405020304" pitchFamily="18" charset="0"/>
                <a:cs typeface="Times New Roman" panose="02020603050405020304" pitchFamily="18" charset="0"/>
              </a:rPr>
              <a:t>Создание </a:t>
            </a:r>
            <a:r>
              <a:rPr lang="ru-RU" i="1" dirty="0">
                <a:latin typeface="Times New Roman" panose="02020603050405020304" pitchFamily="18" charset="0"/>
                <a:cs typeface="Times New Roman" panose="02020603050405020304" pitchFamily="18" charset="0"/>
              </a:rPr>
              <a:t>"умных" спортивных </a:t>
            </a:r>
            <a:r>
              <a:rPr lang="ru-RU" i="1" dirty="0" smtClean="0">
                <a:latin typeface="Times New Roman" panose="02020603050405020304" pitchFamily="18" charset="0"/>
                <a:cs typeface="Times New Roman" panose="02020603050405020304" pitchFamily="18" charset="0"/>
              </a:rPr>
              <a:t>площадок</a:t>
            </a:r>
          </a:p>
          <a:p>
            <a:pPr algn="ctr"/>
            <a:endParaRPr lang="ru-RU" i="1" dirty="0" smtClean="0">
              <a:latin typeface="Times New Roman" panose="02020603050405020304" pitchFamily="18" charset="0"/>
              <a:cs typeface="Times New Roman" panose="02020603050405020304" pitchFamily="18" charset="0"/>
            </a:endParaRPr>
          </a:p>
          <a:p>
            <a:pPr algn="ctr"/>
            <a:r>
              <a:rPr lang="ru-RU" b="1" i="1" dirty="0" smtClean="0">
                <a:solidFill>
                  <a:srgbClr val="000000"/>
                </a:solidFill>
                <a:latin typeface="Times New Roman" pitchFamily="18" charset="0"/>
                <a:cs typeface="Times New Roman" pitchFamily="18" charset="0"/>
              </a:rPr>
              <a:t>118</a:t>
            </a:r>
            <a:r>
              <a:rPr lang="en-US" b="1" i="1" dirty="0" smtClean="0">
                <a:solidFill>
                  <a:srgbClr val="000000"/>
                </a:solidFill>
                <a:latin typeface="Times New Roman" pitchFamily="18" charset="0"/>
                <a:cs typeface="Times New Roman" pitchFamily="18" charset="0"/>
              </a:rPr>
              <a:t> </a:t>
            </a:r>
            <a:r>
              <a:rPr lang="ru-RU" b="1" i="1" dirty="0" smtClean="0">
                <a:solidFill>
                  <a:srgbClr val="000000"/>
                </a:solidFill>
                <a:latin typeface="Times New Roman" pitchFamily="18" charset="0"/>
                <a:cs typeface="Times New Roman" pitchFamily="18" charset="0"/>
              </a:rPr>
              <a:t>853</a:t>
            </a:r>
            <a:r>
              <a:rPr lang="en-US" b="1" i="1" dirty="0" smtClean="0">
                <a:solidFill>
                  <a:srgbClr val="000000"/>
                </a:solidFill>
                <a:latin typeface="Times New Roman" pitchFamily="18" charset="0"/>
                <a:cs typeface="Times New Roman" pitchFamily="18" charset="0"/>
              </a:rPr>
              <a:t>,</a:t>
            </a:r>
            <a:r>
              <a:rPr lang="ru-RU" b="1" i="1" dirty="0" smtClean="0">
                <a:solidFill>
                  <a:srgbClr val="000000"/>
                </a:solidFill>
                <a:latin typeface="Times New Roman" pitchFamily="18" charset="0"/>
                <a:cs typeface="Times New Roman" pitchFamily="18" charset="0"/>
              </a:rPr>
              <a:t>8 </a:t>
            </a:r>
            <a:r>
              <a:rPr lang="ru-RU" b="1" i="1" dirty="0">
                <a:solidFill>
                  <a:srgbClr val="000000"/>
                </a:solidFill>
                <a:latin typeface="Times New Roman" pitchFamily="18" charset="0"/>
                <a:cs typeface="Times New Roman" pitchFamily="18" charset="0"/>
              </a:rPr>
              <a:t>тыс. руб.</a:t>
            </a:r>
          </a:p>
          <a:p>
            <a:endParaRPr lang="ru-RU" i="1"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20" y="3424135"/>
            <a:ext cx="4523361" cy="2636197"/>
          </a:xfrm>
          <a:prstGeom prst="rect">
            <a:avLst/>
          </a:prstGeom>
          <a:ln>
            <a:noFill/>
          </a:ln>
          <a:effectLst>
            <a:softEdge rad="112500"/>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384" y="3398820"/>
            <a:ext cx="4483032" cy="2745695"/>
          </a:xfrm>
          <a:prstGeom prst="rect">
            <a:avLst/>
          </a:prstGeom>
          <a:ln>
            <a:noFill/>
          </a:ln>
          <a:effectLst>
            <a:softEdge rad="112500"/>
          </a:effectLst>
        </p:spPr>
      </p:pic>
      <p:sp>
        <p:nvSpPr>
          <p:cNvPr id="12" name="Номер слайда 11"/>
          <p:cNvSpPr>
            <a:spLocks noGrp="1"/>
          </p:cNvSpPr>
          <p:nvPr>
            <p:ph type="sldNum" sz="quarter" idx="12"/>
          </p:nvPr>
        </p:nvSpPr>
        <p:spPr/>
        <p:txBody>
          <a:bodyPr/>
          <a:lstStyle/>
          <a:p>
            <a:fld id="{2E383454-522E-4943-91B6-023101BA01B5}" type="slidenum">
              <a:rPr lang="ru-RU" smtClean="0"/>
              <a:t>52</a:t>
            </a:fld>
            <a:endParaRPr lang="ru-RU"/>
          </a:p>
        </p:txBody>
      </p:sp>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2023 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3238673667"/>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p:txBody>
          <a:bodyPr/>
          <a:lstStyle/>
          <a:p>
            <a:fld id="{2E383454-522E-4943-91B6-023101BA01B5}" type="slidenum">
              <a:rPr lang="ru-RU" smtClean="0"/>
              <a:t>53</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2024 -2025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2079437614"/>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4087224493"/>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600576" y="1085850"/>
            <a:ext cx="967068" cy="369332"/>
          </a:xfrm>
          <a:prstGeom prst="rect">
            <a:avLst/>
          </a:prstGeom>
          <a:noFill/>
        </p:spPr>
        <p:txBody>
          <a:bodyPr wrap="square" rtlCol="0">
            <a:spAutoFit/>
          </a:bodyPr>
          <a:lstStyle/>
          <a:p>
            <a:pPr algn="ctr"/>
            <a:r>
              <a:rPr lang="ru-RU" b="1" dirty="0" smtClean="0"/>
              <a:t>2024</a:t>
            </a:r>
            <a:endParaRPr lang="ru-RU" b="1" dirty="0"/>
          </a:p>
        </p:txBody>
      </p:sp>
      <p:sp>
        <p:nvSpPr>
          <p:cNvPr id="9" name="Номер слайда 8"/>
          <p:cNvSpPr>
            <a:spLocks noGrp="1"/>
          </p:cNvSpPr>
          <p:nvPr>
            <p:ph type="sldNum" sz="quarter" idx="12"/>
          </p:nvPr>
        </p:nvSpPr>
        <p:spPr/>
        <p:txBody>
          <a:bodyPr/>
          <a:lstStyle/>
          <a:p>
            <a:fld id="{2E383454-522E-4943-91B6-023101BA01B5}" type="slidenum">
              <a:rPr lang="ru-RU" smtClean="0"/>
              <a:t>54</a:t>
            </a:fld>
            <a:endParaRPr lang="ru-RU"/>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spc="-5" dirty="0"/>
              <a:t>Источники финансирования дефицита </a:t>
            </a:r>
            <a:r>
              <a:rPr sz="3300" spc="-10" dirty="0"/>
              <a:t>местного</a:t>
            </a:r>
            <a:r>
              <a:rPr sz="3300" spc="25" dirty="0"/>
              <a:t> </a:t>
            </a:r>
            <a:r>
              <a:rPr sz="3300" spc="-5" dirty="0"/>
              <a:t>бюджета</a:t>
            </a:r>
            <a:endParaRPr sz="3300"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sz="1600" dirty="0" smtClean="0">
                <a:cs typeface="Calibri"/>
              </a:rPr>
              <a:t>к </a:t>
            </a:r>
            <a:r>
              <a:rPr lang="ru-RU" sz="1600" dirty="0" smtClean="0">
                <a:cs typeface="Calibri"/>
              </a:rPr>
              <a:t>Решению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2023 год и  на плановый период  2024-2025 годов</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1700557414"/>
              </p:ext>
            </p:extLst>
          </p:nvPr>
        </p:nvGraphicFramePr>
        <p:xfrm>
          <a:off x="228600" y="2133600"/>
          <a:ext cx="11582399" cy="4696655"/>
        </p:xfrm>
        <a:graphic>
          <a:graphicData uri="http://schemas.openxmlformats.org/drawingml/2006/table">
            <a:tbl>
              <a:tblPr firstRow="1" bandRow="1">
                <a:tableStyleId>{2D5ABB26-0587-4C30-8999-92F81FD0307C}</a:tableStyleId>
              </a:tblPr>
              <a:tblGrid>
                <a:gridCol w="5473874"/>
                <a:gridCol w="1427967"/>
                <a:gridCol w="1269304"/>
                <a:gridCol w="1824624"/>
                <a:gridCol w="1586630"/>
              </a:tblGrid>
              <a:tr h="1095109">
                <a:tc>
                  <a:txBody>
                    <a:bodyPr/>
                    <a:lstStyle/>
                    <a:p>
                      <a:pPr algn="ctr">
                        <a:lnSpc>
                          <a:spcPct val="100000"/>
                        </a:lnSpc>
                      </a:pPr>
                      <a:endParaRPr sz="1800" dirty="0">
                        <a:solidFill>
                          <a:schemeClr val="bg1"/>
                        </a:solidFill>
                        <a:latin typeface="Times New Roman"/>
                        <a:cs typeface="Times New Roman"/>
                      </a:endParaRPr>
                    </a:p>
                    <a:p>
                      <a:pPr marL="48895" algn="ctr">
                        <a:lnSpc>
                          <a:spcPct val="100000"/>
                        </a:lnSpc>
                        <a:spcBef>
                          <a:spcPts val="1055"/>
                        </a:spcBef>
                      </a:pPr>
                      <a:r>
                        <a:rPr sz="1800" b="1" spc="-5" dirty="0">
                          <a:solidFill>
                            <a:schemeClr val="bg1"/>
                          </a:solidFill>
                          <a:latin typeface="Calibri"/>
                          <a:cs typeface="Calibri"/>
                        </a:rPr>
                        <a:t>Наименование</a:t>
                      </a:r>
                      <a:r>
                        <a:rPr sz="1800" b="1" spc="-20" dirty="0">
                          <a:solidFill>
                            <a:schemeClr val="bg1"/>
                          </a:solidFill>
                          <a:latin typeface="Calibri"/>
                          <a:cs typeface="Calibri"/>
                        </a:rPr>
                        <a:t> </a:t>
                      </a:r>
                      <a:r>
                        <a:rPr sz="1800" b="1" spc="-5" dirty="0">
                          <a:solidFill>
                            <a:schemeClr val="bg1"/>
                          </a:solidFill>
                          <a:latin typeface="Calibri"/>
                          <a:cs typeface="Calibri"/>
                        </a:rPr>
                        <a:t>показателей</a:t>
                      </a:r>
                      <a:endParaRPr sz="1800" dirty="0">
                        <a:solidFill>
                          <a:schemeClr val="bg1"/>
                        </a:solidFill>
                        <a:latin typeface="Calibri"/>
                        <a:cs typeface="Calibri"/>
                      </a:endParaRPr>
                    </a:p>
                  </a:txBody>
                  <a:tcPr marL="0" marR="0" marT="0" marB="0">
                    <a:solidFill>
                      <a:schemeClr val="accent2"/>
                    </a:solidFill>
                  </a:tcPr>
                </a:tc>
                <a:tc>
                  <a:txBody>
                    <a:bodyPr/>
                    <a:lstStyle/>
                    <a:p>
                      <a:pPr marL="1270" marR="57785" algn="ctr">
                        <a:lnSpc>
                          <a:spcPct val="100000"/>
                        </a:lnSpc>
                      </a:pPr>
                      <a:r>
                        <a:rPr lang="ru-RU" sz="1800" dirty="0" smtClean="0">
                          <a:solidFill>
                            <a:schemeClr val="bg1"/>
                          </a:solidFill>
                          <a:latin typeface="Calibri"/>
                          <a:cs typeface="Calibri"/>
                        </a:rPr>
                        <a:t> 2022 год</a:t>
                      </a:r>
                      <a:endParaRPr sz="1800" dirty="0">
                        <a:solidFill>
                          <a:schemeClr val="bg1"/>
                        </a:solidFill>
                        <a:latin typeface="Calibri"/>
                        <a:cs typeface="Calibri"/>
                      </a:endParaRP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800" dirty="0" smtClean="0">
                          <a:solidFill>
                            <a:schemeClr val="bg1"/>
                          </a:solidFill>
                          <a:latin typeface="Calibri"/>
                          <a:ea typeface="+mn-ea"/>
                          <a:cs typeface="Calibri"/>
                        </a:rPr>
                        <a:t>      2023 год</a:t>
                      </a:r>
                      <a:endParaRPr sz="1800" dirty="0">
                        <a:solidFill>
                          <a:schemeClr val="bg1"/>
                        </a:solidFill>
                        <a:latin typeface="Calibri"/>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a:t>
                      </a:r>
                      <a:endParaRPr sz="1800" dirty="0">
                        <a:solidFill>
                          <a:schemeClr val="bg1"/>
                        </a:solidFill>
                        <a:latin typeface="Calibri"/>
                        <a:ea typeface="+mn-ea"/>
                        <a:cs typeface="Calibri"/>
                      </a:endParaRPr>
                    </a:p>
                  </a:txBody>
                  <a:tcPr marL="0" marR="0" marT="1270" marB="0" anchor="ctr">
                    <a:solidFill>
                      <a:schemeClr val="accent2"/>
                    </a:solidFill>
                  </a:tcPr>
                </a:tc>
              </a:tr>
              <a:tr h="36491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331 971,6</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243 541,3</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176 094,8</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r>
              <a:tr h="358583">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386 839,8</a:t>
                      </a:r>
                      <a:endParaRPr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328 005,8</a:t>
                      </a:r>
                      <a:endParaRPr sz="1800" b="0" spc="-10" dirty="0">
                        <a:solidFill>
                          <a:schemeClr val="tx1"/>
                        </a:solidFill>
                        <a:latin typeface="+mn-lt"/>
                        <a:ea typeface="+mn-ea"/>
                        <a:cs typeface="Calibri"/>
                      </a:endParaRP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331 458,1</a:t>
                      </a:r>
                      <a:endParaRPr sz="1800" b="0" spc="-10" dirty="0">
                        <a:solidFill>
                          <a:schemeClr val="tx1"/>
                        </a:solidFill>
                        <a:latin typeface="+mn-lt"/>
                        <a:ea typeface="+mn-ea"/>
                        <a:cs typeface="Calibri"/>
                      </a:endParaRP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12495">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- 7884,6</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10590">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7884,6</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54866">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r>
                        <a:rPr lang="ru-RU" sz="1800" b="0" dirty="0" smtClean="0">
                          <a:latin typeface="+mn-lt"/>
                          <a:cs typeface="Times New Roman"/>
                        </a:rPr>
                        <a:t>    </a:t>
                      </a:r>
                    </a:p>
                    <a:p>
                      <a:pPr marR="57785">
                        <a:lnSpc>
                          <a:spcPct val="100000"/>
                        </a:lnSpc>
                      </a:pPr>
                      <a:r>
                        <a:rPr lang="ru-RU" sz="1800" b="0" dirty="0" smtClean="0">
                          <a:latin typeface="+mn-lt"/>
                          <a:cs typeface="Times New Roman"/>
                        </a:rPr>
                        <a:t>   7884652,3</a:t>
                      </a:r>
                      <a:endParaRPr sz="1800" b="0" spc="-10" dirty="0">
                        <a:solidFill>
                          <a:schemeClr val="tx1"/>
                        </a:solidFill>
                        <a:latin typeface="+mn-lt"/>
                        <a:ea typeface="+mn-ea"/>
                        <a:cs typeface="Calibri"/>
                      </a:endParaRPr>
                    </a:p>
                  </a:txBody>
                  <a:tcPr marL="0" marR="0" marT="0" marB="0">
                    <a:lnR w="12700">
                      <a:solidFill>
                        <a:srgbClr val="FFFFFF"/>
                      </a:solidFill>
                      <a:prstDash val="solid"/>
                    </a:lnR>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p>
                      <a:pPr>
                        <a:lnSpc>
                          <a:spcPct val="100000"/>
                        </a:lnSpc>
                        <a:spcBef>
                          <a:spcPts val="10"/>
                        </a:spcBef>
                      </a:pPr>
                      <a:endParaRPr sz="1800" b="0" dirty="0">
                        <a:latin typeface="+mn-lt"/>
                        <a:cs typeface="Times New Roman"/>
                      </a:endParaRPr>
                    </a:p>
                  </a:txBody>
                  <a:tcPr marL="0" marR="0" marT="0" marB="0">
                    <a:lnL w="12700">
                      <a:solidFill>
                        <a:srgbClr val="FFFFFF"/>
                      </a:solidFill>
                      <a:prstDash val="soli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p:txBody>
          <a:bodyPr/>
          <a:lstStyle/>
          <a:p>
            <a:fld id="{2E383454-522E-4943-91B6-023101BA01B5}" type="slidenum">
              <a:rPr lang="ru-RU" smtClean="0"/>
              <a:t>55</a:t>
            </a:fld>
            <a:endParaRPr lang="ru-RU"/>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56</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p:txBody>
          <a:bodyPr/>
          <a:lstStyle/>
          <a:p>
            <a:fld id="{2E383454-522E-4943-91B6-023101BA01B5}" type="slidenum">
              <a:rPr lang="ru-RU" smtClean="0"/>
              <a:t>7</a:t>
            </a:fld>
            <a:endParaRPr lang="ru-RU"/>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p:txBody>
          <a:bodyPr/>
          <a:lstStyle/>
          <a:p>
            <a:fld id="{2E383454-522E-4943-91B6-023101BA01B5}" type="slidenum">
              <a:rPr lang="ru-RU" smtClean="0"/>
              <a:t>8</a:t>
            </a:fld>
            <a:endParaRPr lang="ru-RU"/>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p:txBody>
          <a:bodyPr/>
          <a:lstStyle/>
          <a:p>
            <a:fld id="{2E383454-522E-4943-91B6-023101BA01B5}" type="slidenum">
              <a:rPr lang="ru-RU" smtClean="0"/>
              <a:t>9</a:t>
            </a:fld>
            <a:endParaRPr lang="ru-RU"/>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5384</TotalTime>
  <Words>6052</Words>
  <Application>Microsoft Office PowerPoint</Application>
  <PresentationFormat>Широкоэкранный</PresentationFormat>
  <Paragraphs>1199</Paragraphs>
  <Slides>56</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56</vt:i4>
      </vt:variant>
    </vt:vector>
  </HeadingPairs>
  <TitlesOfParts>
    <vt:vector size="73" baseType="lpstr">
      <vt:lpstr>SimSun</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2023-2025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2023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299</cp:revision>
  <cp:lastPrinted>2023-11-14T11:03:14Z</cp:lastPrinted>
  <dcterms:created xsi:type="dcterms:W3CDTF">2023-09-26T07:39:46Z</dcterms:created>
  <dcterms:modified xsi:type="dcterms:W3CDTF">2024-03-20T13:24:07Z</dcterms:modified>
</cp:coreProperties>
</file>