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344"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343"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331" r:id="rId55"/>
    <p:sldId id="289" r:id="rId56"/>
    <p:sldId id="290" r:id="rId57"/>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showLegendKey val="0"/>
          <c:showVal val="0"/>
          <c:showCatName val="0"/>
          <c:showSerName val="0"/>
          <c:showPercent val="0"/>
          <c:showBubbleSize val="0"/>
        </c:dLbls>
        <c:gapWidth val="219"/>
        <c:axId val="744370264"/>
        <c:axId val="744370656"/>
      </c:barChart>
      <c:catAx>
        <c:axId val="74437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4370656"/>
        <c:crosses val="autoZero"/>
        <c:auto val="1"/>
        <c:lblAlgn val="ctr"/>
        <c:lblOffset val="100"/>
        <c:noMultiLvlLbl val="0"/>
      </c:catAx>
      <c:valAx>
        <c:axId val="7443706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4437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96,68%</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3,32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96.68</c:v>
                </c:pt>
                <c:pt idx="1">
                  <c:v>3.32</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a:t>
                    </a:r>
                    <a:r>
                      <a:rPr lang="en-US" smtClean="0">
                        <a:latin typeface="Times New Roman" pitchFamily="18" charset="0"/>
                        <a:cs typeface="Times New Roman" pitchFamily="18" charset="0"/>
                      </a:rPr>
                      <a:t>55%</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96.39</c:v>
                </c:pt>
                <c:pt idx="1">
                  <c:v>3.61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dirty="0" smtClean="0"/>
                      <a:t>96,43%</a:t>
                    </a:r>
                    <a:endParaRPr lang="en-US" dirty="0"/>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3,56%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2023</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43526.8</c:v>
                </c:pt>
                <c:pt idx="1">
                  <c:v>169</c:v>
                </c:pt>
                <c:pt idx="2">
                  <c:v>15936</c:v>
                </c:pt>
                <c:pt idx="3">
                  <c:v>519</c:v>
                </c:pt>
                <c:pt idx="4">
                  <c:v>20.6</c:v>
                </c:pt>
                <c:pt idx="5">
                  <c:v>140126.1</c:v>
                </c:pt>
                <c:pt idx="6">
                  <c:v>41828.300000000003</c:v>
                </c:pt>
                <c:pt idx="7">
                  <c:v>15659.7</c:v>
                </c:pt>
                <c:pt idx="8">
                  <c:v>350</c:v>
                </c:pt>
                <c:pt idx="9">
                  <c:v>25828.6</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35989.300000000003</c:v>
                </c:pt>
                <c:pt idx="1">
                  <c:v>169</c:v>
                </c:pt>
                <c:pt idx="2">
                  <c:v>16406.7</c:v>
                </c:pt>
                <c:pt idx="3">
                  <c:v>519</c:v>
                </c:pt>
                <c:pt idx="4">
                  <c:v>0</c:v>
                </c:pt>
                <c:pt idx="5">
                  <c:v>121337.8</c:v>
                </c:pt>
                <c:pt idx="6">
                  <c:v>36261.4</c:v>
                </c:pt>
                <c:pt idx="7">
                  <c:v>15709.7</c:v>
                </c:pt>
                <c:pt idx="8">
                  <c:v>350</c:v>
                </c:pt>
                <c:pt idx="9">
                  <c:v>16798.400000000001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6.5799294614306877E-2"/>
                  <c:y val="-8.086900593153720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36018.300000000003</c:v>
                </c:pt>
                <c:pt idx="1">
                  <c:v>169</c:v>
                </c:pt>
                <c:pt idx="2">
                  <c:v>17211.3</c:v>
                </c:pt>
                <c:pt idx="3">
                  <c:v>519</c:v>
                </c:pt>
                <c:pt idx="4">
                  <c:v>0</c:v>
                </c:pt>
                <c:pt idx="5">
                  <c:v>122997.8</c:v>
                </c:pt>
                <c:pt idx="6">
                  <c:v>36211.4</c:v>
                </c:pt>
                <c:pt idx="7">
                  <c:v>17927</c:v>
                </c:pt>
                <c:pt idx="8">
                  <c:v>350</c:v>
                </c:pt>
                <c:pt idx="9">
                  <c:v>13613</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General</c:formatCode>
                <c:ptCount val="5"/>
                <c:pt idx="0">
                  <c:v>24234.6</c:v>
                </c:pt>
                <c:pt idx="1">
                  <c:v>39651.699999999997</c:v>
                </c:pt>
                <c:pt idx="2">
                  <c:v>42844.4</c:v>
                </c:pt>
                <c:pt idx="3">
                  <c:v>47191.4</c:v>
                </c:pt>
                <c:pt idx="4">
                  <c:v>49805.4</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General</c:formatCode>
                <c:ptCount val="5"/>
                <c:pt idx="0">
                  <c:v>7655.1</c:v>
                </c:pt>
                <c:pt idx="1">
                  <c:v>9165.4</c:v>
                </c:pt>
                <c:pt idx="2">
                  <c:v>2538.1999999999998</c:v>
                </c:pt>
                <c:pt idx="3">
                  <c:v>2270.1</c:v>
                </c:pt>
                <c:pt idx="4">
                  <c:v>2360.6</c:v>
                </c:pt>
              </c:numCache>
            </c:numRef>
          </c:val>
        </c:ser>
        <c:dLbls>
          <c:showLegendKey val="0"/>
          <c:showVal val="0"/>
          <c:showCatName val="0"/>
          <c:showSerName val="0"/>
          <c:showPercent val="0"/>
          <c:showBubbleSize val="0"/>
        </c:dLbls>
        <c:gapWidth val="219"/>
        <c:axId val="649010288"/>
        <c:axId val="649009504"/>
      </c:barChart>
      <c:catAx>
        <c:axId val="64901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9009504"/>
        <c:crosses val="autoZero"/>
        <c:auto val="1"/>
        <c:lblAlgn val="ctr"/>
        <c:lblOffset val="100"/>
        <c:noMultiLvlLbl val="0"/>
      </c:catAx>
      <c:valAx>
        <c:axId val="64900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9010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1.0150379760557618E-2"/>
                  <c:y val="-0.259194198294136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20688.8</c:v>
                </c:pt>
                <c:pt idx="1">
                  <c:v>14550</c:v>
                </c:pt>
                <c:pt idx="2">
                  <c:v>3081.1</c:v>
                </c:pt>
                <c:pt idx="3">
                  <c:v>3866.7</c:v>
                </c:pt>
                <c:pt idx="4">
                  <c:v>657.8</c:v>
                </c:pt>
                <c:pt idx="5">
                  <c:v>2414.6999999999998</c:v>
                </c:pt>
                <c:pt idx="6">
                  <c:v>10.6</c:v>
                </c:pt>
                <c:pt idx="7">
                  <c:v>0</c:v>
                </c:pt>
                <c:pt idx="8">
                  <c:v>0</c:v>
                </c:pt>
                <c:pt idx="9">
                  <c:v>113.2</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18245.3</c:v>
                </c:pt>
                <c:pt idx="1">
                  <c:v>21830.3</c:v>
                </c:pt>
                <c:pt idx="2">
                  <c:v>20688.8</c:v>
                </c:pt>
                <c:pt idx="3">
                  <c:v>21943.200000000001</c:v>
                </c:pt>
                <c:pt idx="4">
                  <c:v>23561.200000000001</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1"/>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0</c:v>
                </c:pt>
                <c:pt idx="1">
                  <c:v>0</c:v>
                </c:pt>
                <c:pt idx="2">
                  <c:v>14550</c:v>
                </c:pt>
                <c:pt idx="3">
                  <c:v>15286.7</c:v>
                </c:pt>
                <c:pt idx="4">
                  <c:v>16091.3</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2289.1999999999998</c:v>
                </c:pt>
                <c:pt idx="1">
                  <c:v>3162.1</c:v>
                </c:pt>
                <c:pt idx="2">
                  <c:v>3081.1</c:v>
                </c:pt>
                <c:pt idx="3">
                  <c:v>3140</c:v>
                </c:pt>
                <c:pt idx="4">
                  <c:v>3214.1</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3143.4</c:v>
                </c:pt>
                <c:pt idx="1">
                  <c:v>4895</c:v>
                </c:pt>
                <c:pt idx="2">
                  <c:v>3866.7</c:v>
                </c:pt>
                <c:pt idx="3">
                  <c:v>3866.7</c:v>
                </c:pt>
                <c:pt idx="4">
                  <c:v>3866.7</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559.70000000000005</c:v>
                </c:pt>
                <c:pt idx="1">
                  <c:v>598.9</c:v>
                </c:pt>
                <c:pt idx="2">
                  <c:v>657.8</c:v>
                </c:pt>
                <c:pt idx="3">
                  <c:v>684.7</c:v>
                </c:pt>
                <c:pt idx="4">
                  <c:v>711.5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3447.8</c:v>
                </c:pt>
                <c:pt idx="1">
                  <c:v>3292.2</c:v>
                </c:pt>
                <c:pt idx="2">
                  <c:v>2414.6999999999998</c:v>
                </c:pt>
                <c:pt idx="3">
                  <c:v>2141.9</c:v>
                </c:pt>
                <c:pt idx="4">
                  <c:v>2228</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10.7</c:v>
                </c:pt>
                <c:pt idx="1">
                  <c:v>17.100000000000001</c:v>
                </c:pt>
                <c:pt idx="2">
                  <c:v>10.6</c:v>
                </c:pt>
                <c:pt idx="3">
                  <c:v>10.8</c:v>
                </c:pt>
                <c:pt idx="4">
                  <c:v>11</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400.7</c:v>
                </c:pt>
                <c:pt idx="1">
                  <c:v>3014.8</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2783.3</c:v>
                </c:pt>
                <c:pt idx="1">
                  <c:v>2411.6</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972.6</c:v>
                </c:pt>
                <c:pt idx="1">
                  <c:v>387.7</c:v>
                </c:pt>
                <c:pt idx="2">
                  <c:v>113.2</c:v>
                </c:pt>
                <c:pt idx="3">
                  <c:v>117.4</c:v>
                </c:pt>
                <c:pt idx="4">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Лист1!$L$2:$L$6</c:f>
              <c:numCache>
                <c:formatCode>#,##0.00</c:formatCode>
                <c:ptCount val="5"/>
                <c:pt idx="0">
                  <c:v>40</c:v>
                </c:pt>
                <c:pt idx="1">
                  <c:v>42</c:v>
                </c:pt>
                <c:pt idx="2">
                  <c:v>0</c:v>
                </c:pt>
                <c:pt idx="3">
                  <c:v>0</c:v>
                </c:pt>
                <c:pt idx="4">
                  <c:v>0</c:v>
                </c:pt>
              </c:numCache>
            </c:numRef>
          </c:val>
        </c:ser>
        <c:dLbls>
          <c:dLblPos val="ctr"/>
          <c:showLegendKey val="0"/>
          <c:showVal val="1"/>
          <c:showCatName val="0"/>
          <c:showSerName val="0"/>
          <c:showPercent val="0"/>
          <c:showBubbleSize val="0"/>
        </c:dLbls>
        <c:gapWidth val="355"/>
        <c:overlap val="-70"/>
        <c:axId val="742509976"/>
        <c:axId val="742502920"/>
      </c:barChart>
      <c:valAx>
        <c:axId val="742502920"/>
        <c:scaling>
          <c:orientation val="minMax"/>
        </c:scaling>
        <c:delete val="1"/>
        <c:axPos val="l"/>
        <c:numFmt formatCode="#,##0.00" sourceLinked="1"/>
        <c:majorTickMark val="none"/>
        <c:minorTickMark val="none"/>
        <c:tickLblPos val="nextTo"/>
        <c:crossAx val="742509976"/>
        <c:crosses val="autoZero"/>
        <c:crossBetween val="between"/>
      </c:valAx>
      <c:catAx>
        <c:axId val="74250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42502920"/>
        <c:crosses val="autoZero"/>
        <c:auto val="1"/>
        <c:lblAlgn val="ctr"/>
        <c:lblOffset val="100"/>
        <c:noMultiLvlLbl val="0"/>
      </c:catAx>
      <c:spPr>
        <a:noFill/>
        <a:ln>
          <a:noFill/>
        </a:ln>
        <a:effectLst/>
      </c:spPr>
    </c:plotArea>
    <c:legend>
      <c:legendPos val="b"/>
      <c:layout>
        <c:manualLayout>
          <c:xMode val="edge"/>
          <c:yMode val="edge"/>
          <c:x val="0"/>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37059142702116E-2"/>
          <c:y val="2.3255821051034929E-2"/>
          <c:w val="0.9761258817145958"/>
          <c:h val="0.7629041576341810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dLbl>
              <c:idx val="3"/>
              <c:layout>
                <c:manualLayout>
                  <c:x val="-1.0851871947911014E-2"/>
                  <c:y val="-3.5529316168055602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133606.70000000001</c:v>
                </c:pt>
                <c:pt idx="1">
                  <c:v>143699</c:v>
                </c:pt>
                <c:pt idx="2">
                  <c:v>94174</c:v>
                </c:pt>
                <c:pt idx="3">
                  <c:v>95211.4</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92444</c:v>
                </c:pt>
                <c:pt idx="1">
                  <c:v>84516.4</c:v>
                </c:pt>
                <c:pt idx="2">
                  <c:v>101602.4</c:v>
                </c:pt>
                <c:pt idx="3">
                  <c:v>99426.5</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28353.9</c:v>
                </c:pt>
                <c:pt idx="1">
                  <c:v>102421.8</c:v>
                </c:pt>
                <c:pt idx="2">
                  <c:v>0</c:v>
                </c:pt>
                <c:pt idx="3">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375</c:v>
                </c:pt>
                <c:pt idx="1">
                  <c:v>1234.3</c:v>
                </c:pt>
                <c:pt idx="2">
                  <c:v>573.5</c:v>
                </c:pt>
                <c:pt idx="3">
                  <c:v>573.5</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Лист1!$F$2:$F$5</c:f>
              <c:numCache>
                <c:formatCode>General</c:formatCode>
                <c:ptCount val="4"/>
                <c:pt idx="0">
                  <c:v>790</c:v>
                </c:pt>
                <c:pt idx="1">
                  <c:v>100</c:v>
                </c:pt>
                <c:pt idx="2">
                  <c:v>2100</c:v>
                </c:pt>
                <c:pt idx="3">
                  <c:v>0</c:v>
                </c:pt>
              </c:numCache>
            </c:numRef>
          </c:val>
        </c:ser>
        <c:dLbls>
          <c:showLegendKey val="0"/>
          <c:showVal val="0"/>
          <c:showCatName val="0"/>
          <c:showSerName val="0"/>
          <c:showPercent val="0"/>
          <c:showBubbleSize val="0"/>
        </c:dLbls>
        <c:gapWidth val="219"/>
        <c:overlap val="-27"/>
        <c:axId val="742513112"/>
        <c:axId val="742510368"/>
      </c:barChart>
      <c:catAx>
        <c:axId val="74251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742510368"/>
        <c:crosses val="autoZero"/>
        <c:auto val="1"/>
        <c:lblAlgn val="ctr"/>
        <c:lblOffset val="100"/>
        <c:noMultiLvlLbl val="0"/>
      </c:catAx>
      <c:valAx>
        <c:axId val="7425103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42513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2023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2"/>
              <c:layout>
                <c:manualLayout>
                  <c:x val="8.7254781399890402E-2"/>
                  <c:y val="0.20538726742190969"/>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Лист1!$A$2:$A$4</c:f>
              <c:strCache>
                <c:ptCount val="3"/>
                <c:pt idx="0">
                  <c:v>            НАЛОГОВЫЕ ДОХОДЫ</c:v>
                </c:pt>
                <c:pt idx="1">
                  <c:v>НЕНАЛОГОВЫЕ ДОХОДЫ</c:v>
                </c:pt>
                <c:pt idx="2">
                  <c:v>БЕЗВОЗМЕЗДНЫЕ ПОСТУПЛЕНИЯ</c:v>
                </c:pt>
              </c:strCache>
            </c:strRef>
          </c:cat>
          <c:val>
            <c:numRef>
              <c:f>Лист1!$B$2:$B$4</c:f>
              <c:numCache>
                <c:formatCode>#,##0.00</c:formatCode>
                <c:ptCount val="3"/>
                <c:pt idx="0">
                  <c:v>42844.4</c:v>
                </c:pt>
                <c:pt idx="1">
                  <c:v>2538.5</c:v>
                </c:pt>
                <c:pt idx="2">
                  <c:v>2538.5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1"/>
              <c:layout>
                <c:manualLayout>
                  <c:x val="0.14133873380990525"/>
                  <c:y val="0.26297746732611599"/>
                </c:manualLayout>
              </c:layout>
              <c:dLblPos val="bestFit"/>
              <c:showLegendKey val="0"/>
              <c:showVal val="1"/>
              <c:showCatName val="0"/>
              <c:showSerName val="0"/>
              <c:showPercent val="1"/>
              <c:showBubbleSize val="0"/>
              <c:extLst>
                <c:ext xmlns:c15="http://schemas.microsoft.com/office/drawing/2012/chart" uri="{CE6537A1-D6FC-4f65-9D91-7224C49458BB}"/>
              </c:extLst>
            </c:dLbl>
            <c:dLbl>
              <c:idx val="2"/>
              <c:layout>
                <c:manualLayout>
                  <c:x val="0.20580390023224054"/>
                  <c:y val="0.25580757429129841"/>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Лист1!$A$2:$A$4</c:f>
              <c:strCache>
                <c:ptCount val="3"/>
                <c:pt idx="0">
                  <c:v>            НАЛОГОВЫЕ ДОХОДЫ</c:v>
                </c:pt>
                <c:pt idx="1">
                  <c:v>НЕНАЛОГОВЫЕ ДОХОДЫ</c:v>
                </c:pt>
                <c:pt idx="2">
                  <c:v>БЕЗВОЗМЕЗДНЫЕ ПОСТУПЛЕНИЯ</c:v>
                </c:pt>
              </c:strCache>
            </c:strRef>
          </c:cat>
          <c:val>
            <c:numRef>
              <c:f>Лист1!$B$2:$B$4</c:f>
              <c:numCache>
                <c:formatCode>#,##0.00</c:formatCode>
                <c:ptCount val="3"/>
                <c:pt idx="0">
                  <c:v>42844.4</c:v>
                </c:pt>
                <c:pt idx="1">
                  <c:v>2538.5</c:v>
                </c:pt>
                <c:pt idx="2">
                  <c:v>2538.5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357104341787485"/>
          <c:y val="0.34917565240650655"/>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2025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1"/>
              <c:layout>
                <c:manualLayout>
                  <c:x val="-8.9290844516509496E-2"/>
                  <c:y val="0.14620280308098743"/>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49805.4</c:v>
                </c:pt>
                <c:pt idx="1">
                  <c:v>2360.6</c:v>
                </c:pt>
                <c:pt idx="2">
                  <c:v>189810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1402297376422693"/>
          <c:y val="0.25933611239771498"/>
          <c:w val="0.20259062386841831"/>
          <c:h val="0.559441442368723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40685.300000000003</c:v>
                </c:pt>
                <c:pt idx="1">
                  <c:v>39458.199999999997</c:v>
                </c:pt>
                <c:pt idx="2">
                  <c:v>43526.8</c:v>
                </c:pt>
                <c:pt idx="3">
                  <c:v>35989.300000000003</c:v>
                </c:pt>
                <c:pt idx="4">
                  <c:v>36018.300000000003</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101.7</c:v>
                </c:pt>
                <c:pt idx="1">
                  <c:v>102.7</c:v>
                </c:pt>
                <c:pt idx="2">
                  <c:v>169</c:v>
                </c:pt>
                <c:pt idx="3">
                  <c:v>169</c:v>
                </c:pt>
                <c:pt idx="4">
                  <c:v>169</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40831.800000000003</c:v>
                </c:pt>
                <c:pt idx="1">
                  <c:v>24145.1</c:v>
                </c:pt>
                <c:pt idx="2">
                  <c:v>15936</c:v>
                </c:pt>
                <c:pt idx="3">
                  <c:v>16406.7</c:v>
                </c:pt>
                <c:pt idx="4">
                  <c:v>17211.3</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1681</c:v>
                </c:pt>
                <c:pt idx="1">
                  <c:v>313.2</c:v>
                </c:pt>
                <c:pt idx="2">
                  <c:v>519</c:v>
                </c:pt>
                <c:pt idx="3">
                  <c:v>519</c:v>
                </c:pt>
                <c:pt idx="4">
                  <c:v>519</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0</c:v>
                </c:pt>
                <c:pt idx="1">
                  <c:v>0</c:v>
                </c:pt>
                <c:pt idx="2">
                  <c:v>20.6</c:v>
                </c:pt>
                <c:pt idx="3">
                  <c:v>0</c:v>
                </c:pt>
                <c:pt idx="4">
                  <c:v>0</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128593.8</c:v>
                </c:pt>
                <c:pt idx="1">
                  <c:v>136706.5</c:v>
                </c:pt>
                <c:pt idx="2">
                  <c:v>140126.1</c:v>
                </c:pt>
                <c:pt idx="3">
                  <c:v>121337.8</c:v>
                </c:pt>
                <c:pt idx="4">
                  <c:v>122997.8</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43911.9</c:v>
                </c:pt>
                <c:pt idx="1">
                  <c:v>42008.6</c:v>
                </c:pt>
                <c:pt idx="2">
                  <c:v>41828.300000000003</c:v>
                </c:pt>
                <c:pt idx="3">
                  <c:v>36261.4</c:v>
                </c:pt>
                <c:pt idx="4">
                  <c:v>36211.4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14551.1</c:v>
                </c:pt>
                <c:pt idx="1">
                  <c:v>17359</c:v>
                </c:pt>
                <c:pt idx="2">
                  <c:v>15659.7</c:v>
                </c:pt>
                <c:pt idx="3">
                  <c:v>15709.7</c:v>
                </c:pt>
                <c:pt idx="4">
                  <c:v>17927</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434.7</c:v>
                </c:pt>
                <c:pt idx="1">
                  <c:v>850</c:v>
                </c:pt>
                <c:pt idx="2">
                  <c:v>350</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12917200356762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26150.400000000001</c:v>
                </c:pt>
                <c:pt idx="1">
                  <c:v>27112.5</c:v>
                </c:pt>
                <c:pt idx="2">
                  <c:v>25828.6</c:v>
                </c:pt>
                <c:pt idx="3">
                  <c:v>16798.400000000001</c:v>
                </c:pt>
                <c:pt idx="4">
                  <c:v>13613</c:v>
                </c:pt>
              </c:numCache>
            </c:numRef>
          </c:val>
        </c:ser>
        <c:dLbls>
          <c:showLegendKey val="0"/>
          <c:showVal val="0"/>
          <c:showCatName val="0"/>
          <c:showSerName val="0"/>
          <c:showPercent val="0"/>
          <c:showBubbleSize val="0"/>
        </c:dLbls>
        <c:gapWidth val="80"/>
        <c:overlap val="25"/>
        <c:axId val="647473896"/>
        <c:axId val="647471544"/>
      </c:barChart>
      <c:catAx>
        <c:axId val="6474738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647471544"/>
        <c:crosses val="autoZero"/>
        <c:auto val="1"/>
        <c:lblAlgn val="ctr"/>
        <c:lblOffset val="100"/>
        <c:noMultiLvlLbl val="0"/>
      </c:catAx>
      <c:valAx>
        <c:axId val="64747154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647473896"/>
        <c:crosses val="autoZero"/>
        <c:crossBetween val="between"/>
      </c:valAx>
      <c:spPr>
        <a:noFill/>
        <a:ln>
          <a:noFill/>
        </a:ln>
        <a:effectLst/>
      </c:spPr>
    </c:plotArea>
    <c:legend>
      <c:legendPos val="b"/>
      <c:layout>
        <c:manualLayout>
          <c:xMode val="edge"/>
          <c:yMode val="edge"/>
          <c:x val="7.3048828005918189E-3"/>
          <c:y val="0.70843442990388183"/>
          <c:w val="0.90181892403431341"/>
          <c:h val="0.29156557009611817"/>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2025</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11.12.2023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30083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11.12.2023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11.12.2023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11.12.2023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11.12.2023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11.12.2023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11.12.2023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4.webp"/><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0.jpeg"/><Relationship Id="rId4" Type="http://schemas.openxmlformats.org/officeDocument/2006/relationships/image" Target="../media/image85.png"/><Relationship Id="rId9" Type="http://schemas.openxmlformats.org/officeDocument/2006/relationships/image" Target="../media/image89.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webp"/><Relationship Id="rId4" Type="http://schemas.openxmlformats.org/officeDocument/2006/relationships/image" Target="../media/image92.web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web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98.jp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webp"/><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9.pn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webp"/><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7.webp"/></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webp"/><Relationship Id="rId4" Type="http://schemas.openxmlformats.org/officeDocument/2006/relationships/image" Target="../media/image11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emf"/><Relationship Id="rId5" Type="http://schemas.openxmlformats.org/officeDocument/2006/relationships/chart" Target="../charts/chart12.xml"/><Relationship Id="rId4" Type="http://schemas.openxmlformats.org/officeDocument/2006/relationships/chart" Target="../charts/char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jp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hyperlink" Target="http://vk.com/public217462141" TargetMode="Externa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1243417"/>
          </a:xfrm>
          <a:prstGeom prst="rect">
            <a:avLst/>
          </a:prstGeom>
        </p:spPr>
        <p:txBody>
          <a:bodyPr wrap="square">
            <a:spAutoFit/>
          </a:bodyPr>
          <a:lstStyle/>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К </a:t>
            </a:r>
            <a:r>
              <a:rPr lang="ru-RU" altLang="ru-RU" sz="2400" b="1" i="1" dirty="0" smtClean="0">
                <a:effectLst>
                  <a:outerShdw blurRad="38100" dist="38100" dir="2700000" algn="tl">
                    <a:srgbClr val="000000">
                      <a:alpha val="43137"/>
                    </a:srgbClr>
                  </a:outerShdw>
                </a:effectLst>
              </a:rPr>
              <a:t>решению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2023 год и  на плановый период  2024-2025 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121 от 21.12.2022 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2023-2025 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2023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2024-2025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2023-2025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307276" y="703318"/>
            <a:ext cx="2966231" cy="2606676"/>
          </a:xfrm>
          <a:prstGeom prst="rect">
            <a:avLst/>
          </a:prstGeom>
          <a:ln>
            <a:noFill/>
          </a:ln>
          <a:effectLst>
            <a:softEdge rad="112500"/>
          </a:effectLst>
        </p:spPr>
      </p:pic>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20</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260</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a:solidFill>
                  <a:schemeClr val="tx2"/>
                </a:solidFill>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endParaRPr>
          </a:p>
        </p:txBody>
      </p:sp>
      <p:graphicFrame>
        <p:nvGraphicFramePr>
          <p:cNvPr id="22" name="Диаграмма 21"/>
          <p:cNvGraphicFramePr/>
          <p:nvPr>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32800,9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99654" y="2092946"/>
            <a:ext cx="228654" cy="393700"/>
          </a:xfrm>
          <a:prstGeom prst="rect">
            <a:avLst/>
          </a:prstGeom>
          <a:noFill/>
          <a:ln w="9525">
            <a:noFill/>
            <a:miter lim="800000"/>
            <a:headEnd/>
            <a:tailEnd/>
          </a:ln>
        </p:spPr>
      </p:pic>
      <p:sp>
        <p:nvSpPr>
          <p:cNvPr id="11" name="Прямоугольник 10"/>
          <p:cNvSpPr/>
          <p:nvPr/>
        </p:nvSpPr>
        <p:spPr>
          <a:xfrm>
            <a:off x="1345543" y="1889866"/>
            <a:ext cx="966931" cy="369332"/>
          </a:xfrm>
          <a:prstGeom prst="rect">
            <a:avLst/>
          </a:prstGeom>
        </p:spPr>
        <p:txBody>
          <a:bodyPr wrap="none">
            <a:spAutoFit/>
          </a:bodyPr>
          <a:lstStyle/>
          <a:p>
            <a:r>
              <a:rPr lang="ru-RU" dirty="0">
                <a:latin typeface="Open Sans"/>
                <a:ea typeface="Open Sans"/>
                <a:cs typeface="Open Sans"/>
              </a:rPr>
              <a:t>109,9%</a:t>
            </a: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1208,9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4211" cy="369332"/>
          </a:xfrm>
          <a:prstGeom prst="rect">
            <a:avLst/>
          </a:prstGeom>
        </p:spPr>
        <p:txBody>
          <a:bodyPr wrap="none">
            <a:spAutoFit/>
          </a:bodyPr>
          <a:lstStyle/>
          <a:p>
            <a:r>
              <a:rPr lang="ru-RU" dirty="0" smtClean="0">
                <a:latin typeface="Open Sans"/>
                <a:ea typeface="Open Sans"/>
                <a:cs typeface="Open Sans"/>
              </a:rPr>
              <a:t>104,1%</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633507" cy="369332"/>
          </a:xfrm>
          <a:prstGeom prst="rect">
            <a:avLst/>
          </a:prstGeom>
        </p:spPr>
        <p:txBody>
          <a:bodyPr wrap="none">
            <a:spAutoFit/>
          </a:bodyPr>
          <a:lstStyle/>
          <a:p>
            <a:r>
              <a:rPr lang="ru-RU" dirty="0" smtClean="0">
                <a:latin typeface="Open Sans"/>
                <a:ea typeface="Open Sans"/>
                <a:cs typeface="Open Sans"/>
              </a:rPr>
              <a:t>2,8%</a:t>
            </a:r>
            <a:endParaRPr lang="ru-RU" dirty="0">
              <a:latin typeface="Open Sans"/>
              <a:ea typeface="Open Sans"/>
              <a:cs typeface="Open Sans"/>
            </a:endParaRP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2210014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2023-2025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858381175"/>
              </p:ext>
            </p:extLst>
          </p:nvPr>
        </p:nvGraphicFramePr>
        <p:xfrm>
          <a:off x="504203" y="820397"/>
          <a:ext cx="10528418" cy="4982196"/>
        </p:xfrm>
        <a:graphic>
          <a:graphicData uri="http://schemas.openxmlformats.org/drawingml/2006/table">
            <a:tbl>
              <a:tblPr/>
              <a:tblGrid>
                <a:gridCol w="2671899"/>
                <a:gridCol w="1804005"/>
                <a:gridCol w="1849485"/>
                <a:gridCol w="1591769"/>
                <a:gridCol w="1303735"/>
                <a:gridCol w="1307525"/>
              </a:tblGrid>
              <a:tr h="339074">
                <a:tc rowSpan="5">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0" i="0" u="none" strike="noStrike" dirty="0">
                          <a:solidFill>
                            <a:srgbClr val="000000"/>
                          </a:solidFill>
                          <a:effectLst/>
                          <a:latin typeface="Times New Roman" panose="02020603050405020304" pitchFamily="18" charset="0"/>
                        </a:rPr>
                        <a:t>Отчетный финансовый 2021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5">
                  <a:txBody>
                    <a:bodyPr/>
                    <a:lstStyle/>
                    <a:p>
                      <a:pPr algn="ctr" fontAlgn="ctr"/>
                      <a:r>
                        <a:rPr lang="ru-RU" sz="1200" b="0" i="0" u="none" strike="noStrike" dirty="0" smtClean="0">
                          <a:solidFill>
                            <a:srgbClr val="000000"/>
                          </a:solidFill>
                          <a:effectLst/>
                          <a:latin typeface="Times New Roman" panose="02020603050405020304" pitchFamily="18" charset="0"/>
                        </a:rPr>
                        <a:t>Текущий финансовый 2023 </a:t>
                      </a:r>
                      <a:r>
                        <a:rPr lang="ru-RU" sz="1200" b="0" i="0" u="none" strike="noStrike" dirty="0">
                          <a:solidFill>
                            <a:srgbClr val="000000"/>
                          </a:solidFill>
                          <a:effectLst/>
                          <a:latin typeface="Times New Roman" panose="02020603050405020304" pitchFamily="18" charset="0"/>
                        </a:rPr>
                        <a:t>год          </a:t>
                      </a:r>
                      <a:endParaRPr lang="ru-RU" sz="1200" b="0" i="0" u="none" strike="noStrike" dirty="0" smtClean="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ru-RU"/>
                    </a:p>
                  </a:txBody>
                  <a:tcPr/>
                </a:tc>
              </a:tr>
              <a:tr h="314788">
                <a:tc vMerge="1">
                  <a:txBody>
                    <a:bodyPr/>
                    <a:lstStyle/>
                    <a:p>
                      <a:endParaRPr lang="ru-RU"/>
                    </a:p>
                  </a:txBody>
                  <a:tcPr/>
                </a:tc>
                <a:tc vMerge="1">
                  <a:txBody>
                    <a:bodyPr/>
                    <a:lstStyle/>
                    <a:p>
                      <a:endParaRPr lang="ru-RU"/>
                    </a:p>
                  </a:txBody>
                  <a:tcPr/>
                </a:tc>
                <a:tc rowSpan="3">
                  <a:txBody>
                    <a:bodyPr/>
                    <a:lstStyle/>
                    <a:p>
                      <a:pPr algn="ctr" fontAlgn="ctr"/>
                      <a:r>
                        <a:rPr lang="ru-RU" sz="1200" b="0" i="0" u="none" strike="noStrike" dirty="0" smtClean="0">
                          <a:solidFill>
                            <a:srgbClr val="000000"/>
                          </a:solidFill>
                          <a:effectLst/>
                          <a:latin typeface="Times New Roman" panose="02020603050405020304" pitchFamily="18" charset="0"/>
                        </a:rPr>
                        <a:t>Отчетный финансовый 2022 </a:t>
                      </a:r>
                      <a:r>
                        <a:rPr lang="ru-RU" sz="1200" b="0" i="0" u="none" strike="noStrike" dirty="0">
                          <a:solidFill>
                            <a:srgbClr val="000000"/>
                          </a:solidFill>
                          <a:effectLst/>
                          <a:latin typeface="Times New Roman" panose="02020603050405020304" pitchFamily="18" charset="0"/>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1478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4626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71231">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Бюджет (Решение об исполнении №122 от 21.12.2022г.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2024год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792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4788">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295 001,40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292 390,90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283 964,10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243 541,30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239 956,20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527">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30527">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31 892,70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39 651,80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45 382,90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47 191,40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47 444,80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0527">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263 108,70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252 739,10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238 581,20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196 349,90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192 511,40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7570">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283 964,10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243 541,30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239 956,20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267570">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-1 940,30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4 335,10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18">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effectLst/>
                          <a:latin typeface="Times New Roman" panose="02020603050405020304" pitchFamily="18" charset="0"/>
                        </a:rPr>
                        <a:t>1 940,30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4 335,10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407246719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350715760"/>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3209012887"/>
              </p:ext>
            </p:extLst>
          </p:nvPr>
        </p:nvGraphicFramePr>
        <p:xfrm>
          <a:off x="80829" y="339028"/>
          <a:ext cx="11165436" cy="3721156"/>
        </p:xfrm>
        <a:graphic>
          <a:graphicData uri="http://schemas.openxmlformats.org/drawingml/2006/table">
            <a:tbl>
              <a:tblPr/>
              <a:tblGrid>
                <a:gridCol w="4490447"/>
                <a:gridCol w="1550755"/>
                <a:gridCol w="1429392"/>
                <a:gridCol w="1429392"/>
                <a:gridCol w="1186664"/>
                <a:gridCol w="1078786"/>
              </a:tblGrid>
              <a:tr h="169587">
                <a:tc rowSpan="3">
                  <a:txBody>
                    <a:bodyPr/>
                    <a:lstStyle/>
                    <a:p>
                      <a:pPr algn="ctr" fontAlgn="ctr"/>
                      <a:r>
                        <a:rPr lang="ru-RU" sz="1400" b="1" i="0" u="none" strike="noStrike" dirty="0">
                          <a:solidFill>
                            <a:srgbClr val="000000"/>
                          </a:solidFill>
                          <a:effectLst/>
                          <a:latin typeface="Times New Roman" panose="02020603050405020304" pitchFamily="18" charset="0"/>
                        </a:rPr>
                        <a:t>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1" i="0" u="none" strike="noStrike">
                          <a:solidFill>
                            <a:srgbClr val="000000"/>
                          </a:solidFill>
                          <a:effectLst/>
                          <a:latin typeface="Times New Roman" panose="02020603050405020304" pitchFamily="18"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a:solidFill>
                            <a:srgbClr val="000000"/>
                          </a:solidFill>
                          <a:effectLst/>
                          <a:latin typeface="Times New Roman" panose="02020603050405020304" pitchFamily="18"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dirty="0" smtClean="0">
                          <a:solidFill>
                            <a:srgbClr val="000000"/>
                          </a:solidFill>
                          <a:effectLst/>
                          <a:latin typeface="Times New Roman" panose="02020603050405020304" pitchFamily="18" charset="0"/>
                        </a:rPr>
                        <a:t>2023 </a:t>
                      </a:r>
                      <a:endParaRPr lang="ru-RU" sz="1100" b="1" i="0" u="none" strike="noStrike" dirty="0">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901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548">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31 892,70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48 817,10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45 382,90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47 191,40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49 805,40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75">
                <a:tc>
                  <a:txBody>
                    <a:bodyPr/>
                    <a:lstStyle/>
                    <a:p>
                      <a:pPr algn="ctr" fontAlgn="ctr"/>
                      <a:r>
                        <a:rPr lang="ru-RU" sz="1200" b="1" i="0" u="none" strike="noStrike">
                          <a:solidFill>
                            <a:srgbClr val="000000"/>
                          </a:solidFill>
                          <a:effectLst/>
                          <a:latin typeface="Times New Roman" panose="02020603050405020304" pitchFamily="18" charset="0"/>
                        </a:rPr>
                        <a:t>      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24 237,60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39 651,70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42 844,40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44 921,30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47 444,80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2548">
                <a:tc>
                  <a:txBody>
                    <a:bodyPr/>
                    <a:lstStyle/>
                    <a:p>
                      <a:pPr algn="l" fontAlgn="ctr"/>
                      <a:r>
                        <a:rPr lang="ru-RU" sz="1100" b="1" i="1" u="none" strike="noStrike">
                          <a:solidFill>
                            <a:srgbClr val="000000"/>
                          </a:solidFill>
                          <a:effectLst/>
                          <a:latin typeface="Times New Roman" panose="02020603050405020304" pitchFamily="18" charset="0"/>
                        </a:rPr>
                        <a:t>Налог на прибыль, доходы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18 245,30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21 830,30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20 688,80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21 943,20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23 561,20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933">
                <a:tc>
                  <a:txBody>
                    <a:bodyPr/>
                    <a:lstStyle/>
                    <a:p>
                      <a:pPr algn="l" rtl="0" fontAlgn="ctr"/>
                      <a:r>
                        <a:rPr lang="ru-RU" sz="11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15 286,70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16 091,30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855">
                <a:tc>
                  <a:txBody>
                    <a:bodyPr/>
                    <a:lstStyle/>
                    <a:p>
                      <a:pPr algn="l" rtl="0" fontAlgn="ctr"/>
                      <a:r>
                        <a:rPr lang="ru-RU" sz="1100" b="1" i="1" u="none" strike="noStrike">
                          <a:solidFill>
                            <a:srgbClr val="000000"/>
                          </a:solidFill>
                          <a:effectLst/>
                          <a:latin typeface="Times New Roman" panose="02020603050405020304" pitchFamily="18" charset="0"/>
                        </a:rPr>
                        <a:t>Налоги на совокупный доход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2 289,20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3 162,10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3 081,10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3 214,10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0057">
                <a:tc>
                  <a:txBody>
                    <a:bodyPr/>
                    <a:lstStyle/>
                    <a:p>
                      <a:pPr algn="l" rtl="0" fontAlgn="ctr"/>
                      <a:r>
                        <a:rPr lang="ru-RU" sz="11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3 143,40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4 895,00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855">
                <a:tc>
                  <a:txBody>
                    <a:bodyPr/>
                    <a:lstStyle/>
                    <a:p>
                      <a:pPr algn="l" rtl="0" fontAlgn="ctr"/>
                      <a:r>
                        <a:rPr lang="ru-RU" sz="1100" b="1" i="1" u="none" strike="noStrike">
                          <a:solidFill>
                            <a:srgbClr val="000000"/>
                          </a:solidFill>
                          <a:effectLst/>
                          <a:latin typeface="Times New Roman" panose="02020603050405020304" pitchFamily="18" charset="0"/>
                        </a:rPr>
                        <a:t>Государственная пошлина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559,70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598,90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657,80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684,70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711,50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75">
                <a:tc>
                  <a:txBody>
                    <a:bodyPr/>
                    <a:lstStyle/>
                    <a:p>
                      <a:pPr algn="ctr" rtl="0" fontAlgn="ctr"/>
                      <a:r>
                        <a:rPr lang="ru-RU" sz="1200" b="1" i="1" u="none" strike="noStrike">
                          <a:solidFill>
                            <a:srgbClr val="000000"/>
                          </a:solidFill>
                          <a:effectLst/>
                          <a:latin typeface="Times New Roman" panose="02020603050405020304" pitchFamily="18" charset="0"/>
                        </a:rPr>
                        <a:t>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7 655,10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9 165,40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2 538,50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2 270,10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2 360,60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65095">
                <a:tc>
                  <a:txBody>
                    <a:bodyPr/>
                    <a:lstStyle/>
                    <a:p>
                      <a:pPr algn="l" rtl="0" fontAlgn="ctr"/>
                      <a:r>
                        <a:rPr lang="ru-RU" sz="11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3 447,80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3 292,20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2 141,90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2 228,00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318">
                <a:tc>
                  <a:txBody>
                    <a:bodyPr/>
                    <a:lstStyle/>
                    <a:p>
                      <a:pPr algn="l" rtl="0" fontAlgn="ctr"/>
                      <a:r>
                        <a:rPr lang="ru-RU" sz="11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782">
                <a:tc>
                  <a:txBody>
                    <a:bodyPr/>
                    <a:lstStyle/>
                    <a:p>
                      <a:pPr algn="l" rtl="0" fontAlgn="ctr"/>
                      <a:r>
                        <a:rPr lang="ru-RU" sz="1100" b="1" i="1" u="none" strike="noStrike">
                          <a:solidFill>
                            <a:srgbClr val="000000"/>
                          </a:solidFill>
                          <a:effectLst/>
                          <a:latin typeface="Times New Roman" panose="02020603050405020304" pitchFamily="18" charset="0"/>
                        </a:rPr>
                        <a:t>Доходы от оказания платных услуг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400,70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3 014,80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397">
                <a:tc>
                  <a:txBody>
                    <a:bodyPr/>
                    <a:lstStyle/>
                    <a:p>
                      <a:pPr algn="l" fontAlgn="ctr"/>
                      <a:r>
                        <a:rPr lang="ru-RU" sz="11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2 783,30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704">
                <a:tc>
                  <a:txBody>
                    <a:bodyPr/>
                    <a:lstStyle/>
                    <a:p>
                      <a:pPr algn="l" fontAlgn="ctr"/>
                      <a:r>
                        <a:rPr lang="ru-RU" sz="1100" b="1" i="1" u="none" strike="noStrike">
                          <a:solidFill>
                            <a:srgbClr val="000000"/>
                          </a:solidFill>
                          <a:effectLst/>
                          <a:latin typeface="Times New Roman" panose="02020603050405020304" pitchFamily="18" charset="0"/>
                        </a:rPr>
                        <a:t>Штрафы, санкции, возмещение ущерба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972,60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387,70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121,60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704">
                <a:tc>
                  <a:txBody>
                    <a:bodyPr/>
                    <a:lstStyle/>
                    <a:p>
                      <a:pPr algn="l" fontAlgn="ctr"/>
                      <a:r>
                        <a:rPr lang="ru-RU" sz="1100" b="1" i="1" u="none" strike="noStrike">
                          <a:solidFill>
                            <a:srgbClr val="000000"/>
                          </a:solidFill>
                          <a:effectLst/>
                          <a:latin typeface="Times New Roman" panose="02020603050405020304" pitchFamily="18" charset="0"/>
                        </a:rPr>
                        <a:t> Прочие 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42,00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16945341"/>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2023 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p:txBody>
          <a:bodyPr/>
          <a:lstStyle/>
          <a:p>
            <a:fld id="{2E383454-522E-4943-91B6-023101BA01B5}" type="slidenum">
              <a:rPr lang="ru-RU" smtClean="0"/>
              <a:t>32</a:t>
            </a:fld>
            <a:endParaRPr lang="ru-RU"/>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580726657"/>
              </p:ext>
            </p:extLst>
          </p:nvPr>
        </p:nvGraphicFramePr>
        <p:xfrm>
          <a:off x="1" y="3581400"/>
          <a:ext cx="11703050" cy="327659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9895067" y="346075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2E383454-522E-4943-91B6-023101BA01B5}" type="slidenum">
              <a:rPr lang="ru-RU" smtClean="0"/>
              <a:t>33</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3759013536"/>
              </p:ext>
            </p:extLst>
          </p:nvPr>
        </p:nvGraphicFramePr>
        <p:xfrm>
          <a:off x="76199" y="791251"/>
          <a:ext cx="10972801" cy="2679160"/>
        </p:xfrm>
        <a:graphic>
          <a:graphicData uri="http://schemas.openxmlformats.org/drawingml/2006/table">
            <a:tbl>
              <a:tblPr/>
              <a:tblGrid>
                <a:gridCol w="4515220"/>
                <a:gridCol w="1559311"/>
                <a:gridCol w="1193212"/>
                <a:gridCol w="1437278"/>
                <a:gridCol w="1189822"/>
                <a:gridCol w="1077958"/>
              </a:tblGrid>
              <a:tr h="327058">
                <a:tc rowSpan="3">
                  <a:txBody>
                    <a:bodyPr/>
                    <a:lstStyle/>
                    <a:p>
                      <a:pPr algn="ctr" fontAlgn="ctr"/>
                      <a:r>
                        <a:rPr lang="ru-RU" sz="1200" b="1" i="0" u="none" strike="noStrike" dirty="0">
                          <a:solidFill>
                            <a:srgbClr val="000000"/>
                          </a:solidFill>
                          <a:effectLst/>
                          <a:latin typeface="Times New Roman" panose="02020603050405020304" pitchFamily="18" charset="0"/>
                        </a:rPr>
                        <a:t>      БЕЗВОЗМЕЗДНЫЕ ПОСТУПЛЕНИЯ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200" b="1" i="0" u="none" strike="noStrike" dirty="0">
                          <a:solidFill>
                            <a:srgbClr val="000000"/>
                          </a:solidFill>
                          <a:effectLst/>
                          <a:latin typeface="Times New Roman" panose="02020603050405020304" pitchFamily="18" charset="0"/>
                        </a:rPr>
                        <a:t>Отчетный финансовый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dirty="0" smtClean="0">
                          <a:solidFill>
                            <a:srgbClr val="000000"/>
                          </a:solidFill>
                          <a:effectLst/>
                          <a:latin typeface="Times New Roman" panose="02020603050405020304" pitchFamily="18" charset="0"/>
                        </a:rPr>
                        <a:t>Отчетный финансовый </a:t>
                      </a:r>
                    </a:p>
                    <a:p>
                      <a:pPr algn="ctr" fontAlgn="b"/>
                      <a:r>
                        <a:rPr lang="ru-RU" sz="1100" b="1" i="0" u="none" strike="noStrike" dirty="0" smtClean="0">
                          <a:solidFill>
                            <a:srgbClr val="000000"/>
                          </a:solidFill>
                          <a:effectLst/>
                          <a:latin typeface="Times New Roman" panose="02020603050405020304" pitchFamily="18" charset="0"/>
                        </a:rPr>
                        <a:t>2022</a:t>
                      </a:r>
                      <a:endParaRPr lang="ru-RU" sz="1100" b="1" i="0" u="none" strike="noStrike" dirty="0">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Текущий финансовый </a:t>
                      </a:r>
                    </a:p>
                    <a:p>
                      <a:pPr algn="ctr" fontAlgn="ctr"/>
                      <a:r>
                        <a:rPr lang="ru-RU" sz="1100" b="1" i="0" u="none" strike="noStrike" dirty="0" smtClean="0">
                          <a:solidFill>
                            <a:srgbClr val="000000"/>
                          </a:solidFill>
                          <a:effectLst/>
                          <a:latin typeface="Times New Roman" panose="02020603050405020304" pitchFamily="18" charset="0"/>
                        </a:rPr>
                        <a:t>2023 </a:t>
                      </a:r>
                      <a:endParaRPr lang="ru-RU" sz="11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535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63">
                <a:tc vMerge="1">
                  <a:txBody>
                    <a:bodyPr/>
                    <a:lstStyle/>
                    <a:p>
                      <a:endParaRPr lang="ru-RU"/>
                    </a:p>
                  </a:txBody>
                  <a:tcPr/>
                </a:tc>
                <a:tc>
                  <a:txBody>
                    <a:bodyPr/>
                    <a:lstStyle/>
                    <a:p>
                      <a:pPr algn="ctr" fontAlgn="b"/>
                      <a:r>
                        <a:rPr lang="ru-RU" sz="1200" b="1" i="0" u="none" strike="noStrike">
                          <a:solidFill>
                            <a:srgbClr val="000000"/>
                          </a:solidFill>
                          <a:effectLst/>
                          <a:latin typeface="Times New Roman" panose="02020603050405020304" pitchFamily="18" charset="0"/>
                        </a:rPr>
                        <a:t>263108,70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252 739,10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238 581,20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196 349,90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189 810,00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53576">
                <a:tc>
                  <a:txBody>
                    <a:bodyPr/>
                    <a:lstStyle/>
                    <a:p>
                      <a:pPr algn="l" fontAlgn="ctr"/>
                      <a:r>
                        <a:rPr lang="ru-RU" sz="11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117454,70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133 606,70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94 174,00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89 810,00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576">
                <a:tc>
                  <a:txBody>
                    <a:bodyPr/>
                    <a:lstStyle/>
                    <a:p>
                      <a:pPr algn="l" fontAlgn="ctr"/>
                      <a:r>
                        <a:rPr lang="ru-RU" sz="11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84890,80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92 444,00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98 197,70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101 602,40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99 426,50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576">
                <a:tc>
                  <a:txBody>
                    <a:bodyPr/>
                    <a:lstStyle/>
                    <a:p>
                      <a:pPr algn="l" fontAlgn="ctr"/>
                      <a:r>
                        <a:rPr lang="ru-RU" sz="11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54725,90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28 353,90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88">
                <a:tc>
                  <a:txBody>
                    <a:bodyPr/>
                    <a:lstStyle/>
                    <a:p>
                      <a:pPr algn="l" fontAlgn="ctr"/>
                      <a:r>
                        <a:rPr lang="ru-RU" sz="1100" b="1" i="1" u="none" strike="noStrike">
                          <a:solidFill>
                            <a:srgbClr val="000000"/>
                          </a:solidFill>
                          <a:effectLst/>
                          <a:latin typeface="Times New Roman" panose="02020603050405020304" pitchFamily="18" charset="0"/>
                        </a:rPr>
                        <a:t>Иные межбюджетные трансферты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6037,30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375,00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88">
                <a:tc>
                  <a:txBody>
                    <a:bodyPr/>
                    <a:lstStyle/>
                    <a:p>
                      <a:pPr algn="l" fontAlgn="ctr"/>
                      <a:r>
                        <a:rPr lang="ru-RU" sz="1100" b="1" i="1" u="none" strike="noStrike">
                          <a:solidFill>
                            <a:srgbClr val="000000"/>
                          </a:solidFill>
                          <a:effectLst/>
                          <a:latin typeface="Times New Roman" panose="02020603050405020304" pitchFamily="18" charset="0"/>
                        </a:rPr>
                        <a:t>Прочие безвозмездные поступления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790,00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897">
                <a:tc>
                  <a:txBody>
                    <a:bodyPr/>
                    <a:lstStyle/>
                    <a:p>
                      <a:pPr algn="l" fontAlgn="b"/>
                      <a:r>
                        <a:rPr lang="ru-RU" sz="11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-2 830,50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1068368072"/>
              </p:ext>
            </p:extLst>
          </p:nvPr>
        </p:nvGraphicFramePr>
        <p:xfrm>
          <a:off x="195263" y="796223"/>
          <a:ext cx="6838949"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3458636720"/>
              </p:ext>
            </p:extLst>
          </p:nvPr>
        </p:nvGraphicFramePr>
        <p:xfrm>
          <a:off x="7229474" y="674080"/>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244904477"/>
              </p:ext>
            </p:extLst>
          </p:nvPr>
        </p:nvGraphicFramePr>
        <p:xfrm>
          <a:off x="-123825" y="3943350"/>
          <a:ext cx="11789361" cy="2914650"/>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34</a:t>
            </a:fld>
            <a:endParaRPr lang="ru-RU"/>
          </a:p>
        </p:txBody>
      </p:sp>
      <p:sp>
        <p:nvSpPr>
          <p:cNvPr id="11" name="object 2"/>
          <p:cNvSpPr/>
          <p:nvPr/>
        </p:nvSpPr>
        <p:spPr>
          <a:xfrm>
            <a:off x="0" y="0"/>
            <a:ext cx="12179886" cy="673941"/>
          </a:xfrm>
          <a:prstGeom prst="rect">
            <a:avLst/>
          </a:prstGeom>
          <a:blipFill>
            <a:blip r:embed="rId2" cstate="print"/>
            <a:stretch>
              <a:fillRect/>
            </a:stretch>
          </a:blipFill>
        </p:spPr>
        <p:txBody>
          <a:bodyPr wrap="square" lIns="0" tIns="0" rIns="0" bIns="0" rtlCol="0"/>
          <a:lstStyle/>
          <a:p>
            <a:r>
              <a:rPr lang="ru-RU" sz="2400" b="1" dirty="0" smtClean="0"/>
              <a:t>ОБЪЕМ ДОХОДОВ Муниципального образования «Угранский район» Смоленской области на 2023 и плановый период 2024-2025 гг.</a:t>
            </a:r>
          </a:p>
          <a:p>
            <a:endParaRPr lang="ru-RU" sz="2800" b="1" dirty="0"/>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5453" y="5447950"/>
            <a:ext cx="2455779" cy="1297024"/>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456331" cy="127270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6" y="1456632"/>
            <a:ext cx="2340682" cy="122248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0"/>
            <a:ext cx="2421728" cy="1339317"/>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33275" y="1634569"/>
            <a:ext cx="2341787" cy="1322230"/>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790575"/>
            <a:ext cx="4212912" cy="5778648"/>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924" y="2821709"/>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9" y="1786383"/>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2023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ru-RU" dirty="0" smtClean="0">
                <a:solidFill>
                  <a:srgbClr val="31381C"/>
                </a:solidFill>
                <a:latin typeface="Bookman Old Style" panose="02050604050505020204" pitchFamily="18" charset="0"/>
              </a:rPr>
              <a:t>6628 </a:t>
            </a:r>
            <a:endParaRPr lang="ru-RU" dirty="0"/>
          </a:p>
        </p:txBody>
      </p:sp>
      <p:sp>
        <p:nvSpPr>
          <p:cNvPr id="30" name="Прямоугольник 29"/>
          <p:cNvSpPr/>
          <p:nvPr/>
        </p:nvSpPr>
        <p:spPr>
          <a:xfrm>
            <a:off x="2587713" y="571587"/>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283964,1</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42,84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6983469" y="515832"/>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283964,1</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42,84</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188624" y="1589596"/>
            <a:ext cx="2362455" cy="1384995"/>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42844,4 </a:t>
            </a:r>
            <a:endParaRPr lang="ru-RU" sz="2000" dirty="0">
              <a:solidFill>
                <a:srgbClr val="31381C"/>
              </a:solidFill>
              <a:latin typeface="Bookman Old Style" panose="02050604050505020204" pitchFamily="18" charset="0"/>
            </a:endParaRPr>
          </a:p>
          <a:p>
            <a:pPr marR="2900" algn="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p>
          <a:p>
            <a:pPr marR="2900" algn="r"/>
            <a:r>
              <a:rPr lang="ru-RU" sz="1400" b="1" dirty="0" smtClean="0">
                <a:solidFill>
                  <a:srgbClr val="31381C"/>
                </a:solidFill>
                <a:latin typeface="Bookman Old Style" panose="02050604050505020204" pitchFamily="18" charset="0"/>
              </a:rPr>
              <a:t>6,46</a:t>
            </a:r>
            <a:r>
              <a:rPr lang="ru-RU" sz="1400" dirty="0" smtClean="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200" dirty="0" smtClean="0">
                <a:solidFill>
                  <a:srgbClr val="31381C"/>
                </a:solidFill>
                <a:latin typeface="Bookman Old Style" panose="02050604050505020204" pitchFamily="18" charset="0"/>
              </a:rPr>
              <a:t>.</a:t>
            </a:r>
          </a:p>
          <a:p>
            <a:pPr marR="2900" algn="r"/>
            <a:r>
              <a:rPr lang="ru-RU" sz="1200" b="1" dirty="0" smtClean="0">
                <a:solidFill>
                  <a:srgbClr val="31381C"/>
                </a:solidFill>
                <a:latin typeface="Bookman Old Style" panose="02050604050505020204" pitchFamily="18" charset="0"/>
              </a:rPr>
              <a:t>6,71</a:t>
            </a:r>
            <a:r>
              <a:rPr lang="ru-RU" sz="1200" dirty="0" smtClean="0">
                <a:solidFill>
                  <a:srgbClr val="31381C"/>
                </a:solidFill>
                <a:latin typeface="Bookman Old Style" panose="02050604050505020204" pitchFamily="18" charset="0"/>
              </a:rPr>
              <a:t> и </a:t>
            </a:r>
            <a:r>
              <a:rPr lang="ru-RU" sz="1200" b="1" dirty="0" smtClean="0">
                <a:solidFill>
                  <a:srgbClr val="31381C"/>
                </a:solidFill>
                <a:latin typeface="Bookman Old Style" panose="02050604050505020204" pitchFamily="18" charset="0"/>
              </a:rPr>
              <a:t>6,73</a:t>
            </a:r>
          </a:p>
          <a:p>
            <a:pPr marR="2900" algn="r"/>
            <a:r>
              <a:rPr lang="ru-RU" sz="1200" dirty="0" smtClean="0">
                <a:solidFill>
                  <a:srgbClr val="31381C"/>
                </a:solidFill>
                <a:latin typeface="Bookman Old Style" panose="02050604050505020204" pitchFamily="18" charset="0"/>
              </a:rPr>
              <a:t> тыс. руб.</a:t>
            </a:r>
            <a:r>
              <a:rPr lang="ru-RU" sz="1200" dirty="0" smtClean="0">
                <a:solidFill>
                  <a:srgbClr val="31381C"/>
                </a:solidFill>
                <a:latin typeface="Bookman Old Style" panose="02050604050505020204" pitchFamily="18" charset="0"/>
              </a:rPr>
              <a:t>  </a:t>
            </a:r>
            <a:endParaRPr lang="ru-RU" sz="1400" dirty="0">
              <a:solidFill>
                <a:srgbClr val="31381C"/>
              </a:solidFill>
              <a:latin typeface="Bookman Old Style" panose="02050604050505020204" pitchFamily="18" charset="0"/>
            </a:endParaRPr>
          </a:p>
          <a:p>
            <a:pPr marR="3920" algn="r"/>
            <a:r>
              <a:rPr lang="ru-RU" sz="1400" dirty="0">
                <a:solidFill>
                  <a:srgbClr val="31381C"/>
                </a:solidFill>
                <a:latin typeface="Bookman Old Style" panose="02050604050505020204" pitchFamily="18" charset="0"/>
              </a:rPr>
              <a:t>на 1 человека </a:t>
            </a:r>
            <a:endParaRPr lang="ru-RU" sz="1400" dirty="0"/>
          </a:p>
        </p:txBody>
      </p:sp>
      <p:sp>
        <p:nvSpPr>
          <p:cNvPr id="36" name="Прямоугольник 35"/>
          <p:cNvSpPr/>
          <p:nvPr/>
        </p:nvSpPr>
        <p:spPr>
          <a:xfrm>
            <a:off x="106715" y="3232026"/>
            <a:ext cx="2081551"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2538,5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0,38</a:t>
            </a:r>
            <a:r>
              <a:rPr lang="ru-RU" sz="1400" dirty="0" smtClean="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0,34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0,3</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33275" y="4648043"/>
            <a:ext cx="2362644" cy="144655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238581,2</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p>
          <a:p>
            <a:r>
              <a:rPr lang="ru-RU" sz="1400" b="1" dirty="0" smtClean="0">
                <a:solidFill>
                  <a:srgbClr val="31381C"/>
                </a:solidFill>
                <a:latin typeface="Bookman Old Style" panose="02050604050505020204" pitchFamily="18" charset="0"/>
              </a:rPr>
              <a:t>36,0</a:t>
            </a:r>
            <a:r>
              <a:rPr lang="ru-RU" sz="14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pPr marR="2900"/>
            <a:r>
              <a:rPr lang="ru-RU" sz="1400" b="1" dirty="0" smtClean="0">
                <a:solidFill>
                  <a:srgbClr val="31381C"/>
                </a:solidFill>
                <a:latin typeface="Bookman Old Style" panose="02050604050505020204" pitchFamily="18" charset="0"/>
              </a:rPr>
              <a:t>29,31</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26,94</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703604" y="1381579"/>
            <a:ext cx="1519116" cy="138499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140126,1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21,14</a:t>
            </a:r>
            <a:r>
              <a:rPr lang="ru-RU" sz="14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pPr marR="2900"/>
            <a:r>
              <a:rPr lang="ru-RU" sz="1200" b="1" dirty="0" smtClean="0">
                <a:solidFill>
                  <a:srgbClr val="31381C"/>
                </a:solidFill>
                <a:latin typeface="Bookman Old Style" panose="02050604050505020204" pitchFamily="18" charset="0"/>
              </a:rPr>
              <a:t>18,11</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и </a:t>
            </a:r>
            <a:r>
              <a:rPr lang="ru-RU" sz="1200" b="1" dirty="0" smtClean="0">
                <a:solidFill>
                  <a:srgbClr val="31381C"/>
                </a:solidFill>
                <a:latin typeface="Bookman Old Style" panose="02050604050505020204" pitchFamily="18" charset="0"/>
              </a:rPr>
              <a:t>17,46</a:t>
            </a:r>
            <a:endParaRPr lang="ru-RU" sz="1200" b="1" dirty="0">
              <a:solidFill>
                <a:srgbClr val="31381C"/>
              </a:solidFill>
              <a:latin typeface="Bookman Old Style" panose="02050604050505020204" pitchFamily="18" charset="0"/>
            </a:endParaRPr>
          </a:p>
          <a:p>
            <a:pPr marR="2900"/>
            <a:r>
              <a:rPr lang="ru-RU" sz="1200" dirty="0">
                <a:solidFill>
                  <a:srgbClr val="31381C"/>
                </a:solidFill>
                <a:latin typeface="Bookman Old Style" panose="02050604050505020204" pitchFamily="18" charset="0"/>
              </a:rPr>
              <a:t> тыс. руб.  </a:t>
            </a:r>
            <a:endParaRPr lang="ru-RU" sz="1400" dirty="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8" name="Прямоугольник 57"/>
          <p:cNvSpPr/>
          <p:nvPr/>
        </p:nvSpPr>
        <p:spPr>
          <a:xfrm>
            <a:off x="9925009" y="2732365"/>
            <a:ext cx="2021189" cy="1415772"/>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41828,3 </a:t>
            </a:r>
          </a:p>
          <a:p>
            <a:pPr algn="r"/>
            <a:r>
              <a:rPr lang="ru-RU" sz="12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pPr algn="r"/>
            <a:r>
              <a:rPr lang="ru-RU" sz="1400" b="1" dirty="0" smtClean="0">
                <a:solidFill>
                  <a:srgbClr val="31381C"/>
                </a:solidFill>
                <a:latin typeface="Bookman Old Style" panose="02050604050505020204" pitchFamily="18" charset="0"/>
              </a:rPr>
              <a:t>6,31</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200" dirty="0" smtClean="0">
                <a:solidFill>
                  <a:srgbClr val="31381C"/>
                </a:solidFill>
                <a:latin typeface="Bookman Old Style" panose="02050604050505020204" pitchFamily="18" charset="0"/>
              </a:rPr>
              <a:t>.</a:t>
            </a:r>
          </a:p>
          <a:p>
            <a:pPr marR="2900" algn="r"/>
            <a:r>
              <a:rPr lang="ru-RU" sz="1200" b="1" dirty="0" smtClean="0">
                <a:solidFill>
                  <a:srgbClr val="31381C"/>
                </a:solidFill>
                <a:latin typeface="Bookman Old Style" panose="02050604050505020204" pitchFamily="18" charset="0"/>
              </a:rPr>
              <a:t>5,41</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и </a:t>
            </a:r>
            <a:r>
              <a:rPr lang="ru-RU" sz="1200" b="1" dirty="0" smtClean="0">
                <a:solidFill>
                  <a:srgbClr val="31381C"/>
                </a:solidFill>
                <a:latin typeface="Bookman Old Style" panose="02050604050505020204" pitchFamily="18" charset="0"/>
              </a:rPr>
              <a:t>5,14</a:t>
            </a:r>
            <a:endParaRPr lang="ru-RU" sz="1200" b="1" dirty="0">
              <a:solidFill>
                <a:srgbClr val="31381C"/>
              </a:solidFill>
              <a:latin typeface="Bookman Old Style" panose="02050604050505020204" pitchFamily="18" charset="0"/>
            </a:endParaRPr>
          </a:p>
          <a:p>
            <a:pPr marR="2900" algn="r"/>
            <a:r>
              <a:rPr lang="ru-RU" sz="1200" dirty="0">
                <a:solidFill>
                  <a:srgbClr val="31381C"/>
                </a:solidFill>
                <a:latin typeface="Bookman Old Style" panose="02050604050505020204" pitchFamily="18" charset="0"/>
              </a:rPr>
              <a:t> тыс. руб.  </a:t>
            </a:r>
            <a:endParaRPr lang="ru-RU" sz="1400" dirty="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727924" y="4055423"/>
            <a:ext cx="1544625" cy="1415772"/>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15659,7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2,36</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2,35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2,5</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703604" y="5371007"/>
            <a:ext cx="1954492" cy="1415772"/>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350,0</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0,05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0,05</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1218" y="6597297"/>
            <a:ext cx="2743200" cy="365125"/>
          </a:xfrm>
        </p:spPr>
        <p:txBody>
          <a:bodyPr/>
          <a:lstStyle/>
          <a:p>
            <a:pPr marL="38100">
              <a:lnSpc>
                <a:spcPts val="1240"/>
              </a:lnSpc>
            </a:pPr>
            <a:fld id="{81D60167-4931-47E6-BA6A-407CBD079E47}" type="slidenum">
              <a:rPr lang="ru-RU" smtClean="0"/>
              <a:t>35</a:t>
            </a:fld>
            <a:endParaRPr lang="ru-RU" dirty="0"/>
          </a:p>
        </p:txBody>
      </p:sp>
      <p:sp>
        <p:nvSpPr>
          <p:cNvPr id="3" name="Прямоугольник 2"/>
          <p:cNvSpPr/>
          <p:nvPr/>
        </p:nvSpPr>
        <p:spPr>
          <a:xfrm>
            <a:off x="30389" y="529666"/>
            <a:ext cx="2434715" cy="954107"/>
          </a:xfrm>
          <a:prstGeom prst="rect">
            <a:avLst/>
          </a:prstGeom>
        </p:spPr>
        <p:txBody>
          <a:bodyPr wrap="square">
            <a:spAutoFit/>
          </a:bodyPr>
          <a:lstStyle/>
          <a:p>
            <a:r>
              <a:rPr lang="ru-RU" sz="1400" dirty="0">
                <a:solidFill>
                  <a:srgbClr val="31381C"/>
                </a:solidFill>
                <a:latin typeface="Bookman Old Style" panose="02050604050505020204" pitchFamily="18" charset="0"/>
              </a:rPr>
              <a:t>ДОХОДЫ в </a:t>
            </a:r>
            <a:r>
              <a:rPr lang="ru-RU" sz="1400" dirty="0" smtClean="0">
                <a:solidFill>
                  <a:srgbClr val="31381C"/>
                </a:solidFill>
                <a:latin typeface="Bookman Old Style" panose="02050604050505020204" pitchFamily="18" charset="0"/>
              </a:rPr>
              <a:t>2024-2025 </a:t>
            </a:r>
            <a:r>
              <a:rPr lang="ru-RU" sz="1400" dirty="0">
                <a:solidFill>
                  <a:srgbClr val="31381C"/>
                </a:solidFill>
                <a:latin typeface="Bookman Old Style" panose="02050604050505020204" pitchFamily="18" charset="0"/>
              </a:rPr>
              <a:t>г.</a:t>
            </a:r>
          </a:p>
          <a:p>
            <a:r>
              <a:rPr lang="ru-RU" sz="1400" b="1" dirty="0" smtClean="0">
                <a:solidFill>
                  <a:srgbClr val="31381C"/>
                </a:solidFill>
                <a:latin typeface="Bookman Old Style" panose="02050604050505020204" pitchFamily="18" charset="0"/>
              </a:rPr>
              <a:t>36,35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34,77 </a:t>
            </a:r>
            <a:r>
              <a:rPr lang="ru-RU" sz="1400" dirty="0">
                <a:solidFill>
                  <a:srgbClr val="31381C"/>
                </a:solidFill>
                <a:latin typeface="Bookman Old Style" panose="02050604050505020204" pitchFamily="18" charset="0"/>
              </a:rPr>
              <a:t>тыс. руб. </a:t>
            </a:r>
          </a:p>
          <a:p>
            <a:r>
              <a:rPr lang="ru-RU" sz="1400" dirty="0">
                <a:solidFill>
                  <a:srgbClr val="31381C"/>
                </a:solidFill>
                <a:latin typeface="Bookman Old Style" panose="02050604050505020204" pitchFamily="18" charset="0"/>
              </a:rPr>
              <a:t>на 1 человека</a:t>
            </a:r>
            <a:endParaRPr lang="ru-RU" sz="1400" dirty="0"/>
          </a:p>
        </p:txBody>
      </p:sp>
      <p:sp>
        <p:nvSpPr>
          <p:cNvPr id="5" name="Прямоугольник 4"/>
          <p:cNvSpPr/>
          <p:nvPr/>
        </p:nvSpPr>
        <p:spPr>
          <a:xfrm>
            <a:off x="9720020" y="414345"/>
            <a:ext cx="2497567" cy="954107"/>
          </a:xfrm>
          <a:prstGeom prst="rect">
            <a:avLst/>
          </a:prstGeom>
        </p:spPr>
        <p:txBody>
          <a:bodyPr wrap="square">
            <a:spAutoFit/>
          </a:bodyPr>
          <a:lstStyle/>
          <a:p>
            <a:r>
              <a:rPr lang="ru-RU" sz="1400" dirty="0">
                <a:solidFill>
                  <a:srgbClr val="31381C"/>
                </a:solidFill>
                <a:latin typeface="Bookman Old Style" panose="02050604050505020204" pitchFamily="18" charset="0"/>
              </a:rPr>
              <a:t>РАСХОДЫ в </a:t>
            </a:r>
            <a:r>
              <a:rPr lang="ru-RU" sz="1400" dirty="0" smtClean="0">
                <a:solidFill>
                  <a:srgbClr val="31381C"/>
                </a:solidFill>
                <a:latin typeface="Bookman Old Style" panose="02050604050505020204" pitchFamily="18" charset="0"/>
              </a:rPr>
              <a:t>2024-2025 </a:t>
            </a:r>
            <a:r>
              <a:rPr lang="ru-RU" sz="1400" dirty="0">
                <a:solidFill>
                  <a:srgbClr val="31381C"/>
                </a:solidFill>
                <a:latin typeface="Bookman Old Style" panose="02050604050505020204" pitchFamily="18" charset="0"/>
              </a:rPr>
              <a:t>г.</a:t>
            </a:r>
          </a:p>
          <a:p>
            <a:r>
              <a:rPr lang="ru-RU" sz="1400" b="1" dirty="0" smtClean="0">
                <a:solidFill>
                  <a:srgbClr val="31381C"/>
                </a:solidFill>
                <a:latin typeface="Bookman Old Style" panose="02050604050505020204" pitchFamily="18" charset="0"/>
              </a:rPr>
              <a:t>36,35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a:t>
            </a:r>
          </a:p>
          <a:p>
            <a:r>
              <a:rPr lang="ru-RU" sz="1400" b="1" dirty="0" smtClean="0">
                <a:solidFill>
                  <a:srgbClr val="31381C"/>
                </a:solidFill>
                <a:latin typeface="Bookman Old Style" panose="02050604050505020204" pitchFamily="18" charset="0"/>
              </a:rPr>
              <a:t>34,77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 </a:t>
            </a:r>
          </a:p>
          <a:p>
            <a:r>
              <a:rPr lang="ru-RU" sz="1400" dirty="0">
                <a:solidFill>
                  <a:srgbClr val="31381C"/>
                </a:solidFill>
                <a:latin typeface="Bookman Old Style" panose="02050604050505020204" pitchFamily="18" charset="0"/>
              </a:rPr>
              <a:t>на 1 человека </a:t>
            </a:r>
            <a:endParaRPr lang="ru-RU" sz="1400" dirty="0"/>
          </a:p>
        </p:txBody>
      </p:sp>
    </p:spTree>
    <p:extLst>
      <p:ext uri="{BB962C8B-B14F-4D97-AF65-F5344CB8AC3E}">
        <p14:creationId xmlns:p14="http://schemas.microsoft.com/office/powerpoint/2010/main" val="3726369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2023 и плановый период 2024 и 2025 год (тыс. руб.)</a:t>
            </a:r>
            <a:endParaRPr lang="ru-RU" sz="2400" b="1" dirty="0"/>
          </a:p>
        </p:txBody>
      </p:sp>
      <p:sp>
        <p:nvSpPr>
          <p:cNvPr id="10" name="Номер слайда 9"/>
          <p:cNvSpPr>
            <a:spLocks noGrp="1"/>
          </p:cNvSpPr>
          <p:nvPr>
            <p:ph type="sldNum" sz="quarter" idx="12"/>
          </p:nvPr>
        </p:nvSpPr>
        <p:spPr/>
        <p:txBody>
          <a:bodyPr/>
          <a:lstStyle/>
          <a:p>
            <a:fld id="{2E383454-522E-4943-91B6-023101BA01B5}" type="slidenum">
              <a:rPr lang="ru-RU" smtClean="0"/>
              <a:t>36</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2548141434"/>
              </p:ext>
            </p:extLst>
          </p:nvPr>
        </p:nvGraphicFramePr>
        <p:xfrm>
          <a:off x="401652" y="1059682"/>
          <a:ext cx="10952147" cy="5042014"/>
        </p:xfrm>
        <a:graphic>
          <a:graphicData uri="http://schemas.openxmlformats.org/drawingml/2006/table">
            <a:tbl>
              <a:tblPr/>
              <a:tblGrid>
                <a:gridCol w="3971657"/>
                <a:gridCol w="1856879"/>
                <a:gridCol w="1392659"/>
                <a:gridCol w="1255113"/>
                <a:gridCol w="1220726"/>
                <a:gridCol w="1255113"/>
              </a:tblGrid>
              <a:tr h="600538">
                <a:tc rowSpan="3">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200" b="1" i="0" u="none" strike="noStrike" dirty="0">
                          <a:solidFill>
                            <a:srgbClr val="000000"/>
                          </a:solidFill>
                          <a:effectLst/>
                          <a:latin typeface="Times New Roman" panose="02020603050405020304" pitchFamily="18" charset="0"/>
                        </a:rPr>
                        <a:t>Отчетный финансовый  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финансовый </a:t>
                      </a:r>
                    </a:p>
                    <a:p>
                      <a:pPr algn="ctr" fontAlgn="ctr"/>
                      <a:r>
                        <a:rPr lang="ru-RU" sz="1100" b="1" i="0" u="none" strike="noStrike" dirty="0" smtClean="0">
                          <a:solidFill>
                            <a:srgbClr val="000000"/>
                          </a:solidFill>
                          <a:effectLst/>
                          <a:latin typeface="Times New Roman" panose="02020603050405020304" pitchFamily="18" charset="0"/>
                        </a:rPr>
                        <a:t>2022</a:t>
                      </a:r>
                      <a:endParaRPr lang="ru-RU" sz="11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Текущий финансовый </a:t>
                      </a:r>
                    </a:p>
                    <a:p>
                      <a:pPr algn="ctr" fontAlgn="ctr"/>
                      <a:r>
                        <a:rPr lang="ru-RU" sz="1100" b="1" i="0" u="none" strike="noStrike" dirty="0" smtClean="0">
                          <a:solidFill>
                            <a:srgbClr val="000000"/>
                          </a:solidFill>
                          <a:effectLst/>
                          <a:latin typeface="Times New Roman" panose="02020603050405020304" pitchFamily="18" charset="0"/>
                        </a:rPr>
                        <a:t>2023 </a:t>
                      </a:r>
                      <a:endParaRPr lang="ru-RU" sz="11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36282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2025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vMerge="1">
                  <a:txBody>
                    <a:bodyPr/>
                    <a:lstStyle/>
                    <a:p>
                      <a:endParaRPr lang="ru-RU"/>
                    </a:p>
                  </a:txBody>
                  <a:tcPr/>
                </a:tc>
                <a:tc>
                  <a:txBody>
                    <a:bodyPr/>
                    <a:lstStyle/>
                    <a:p>
                      <a:pPr algn="ctr" fontAlgn="b"/>
                      <a:r>
                        <a:rPr lang="ru-RU" sz="1200" b="1" i="0" u="none" strike="noStrike">
                          <a:solidFill>
                            <a:srgbClr val="000000"/>
                          </a:solidFill>
                          <a:effectLst/>
                          <a:latin typeface="Calibri" panose="020F0502020204030204" pitchFamily="34" charset="0"/>
                        </a:rPr>
                        <a:t>296 941,70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288 055,80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283 964,10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243 541,30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245016,8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43 526,80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35 989,30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36 018,30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3">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15 936,00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16 406,70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17 211,30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140 126,10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121 337,80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122 997,80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41 828,30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36 261,40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15 659,70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15 709,70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17 927,00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3454">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25 828,60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16 798,40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13 613,00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259194119"/>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38</a:t>
            </a:fld>
            <a:endParaRPr lang="ru-RU"/>
          </a:p>
        </p:txBody>
      </p:sp>
      <p:pic>
        <p:nvPicPr>
          <p:cNvPr id="14" name="Рисунок 13"/>
          <p:cNvPicPr>
            <a:picLocks noChangeAspect="1"/>
          </p:cNvPicPr>
          <p:nvPr/>
        </p:nvPicPr>
        <p:blipFill>
          <a:blip r:embed="rId3"/>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3"/>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.–2023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endParaRPr lang="ru-RU" sz="1600"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15346,0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16082,7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16887,3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5113414" y="2905998"/>
            <a:ext cx="2054486" cy="1483836"/>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39</a:t>
            </a:fld>
            <a:endParaRPr lang="ru-RU"/>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146888,9</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128725,6</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130426,8</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4949051" y="3024795"/>
            <a:ext cx="1964497" cy="1483836"/>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707822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a:buClr>
                <a:schemeClr val="accent1">
                  <a:lumMod val="75000"/>
                </a:schemeClr>
              </a:buClr>
              <a:buFont typeface="Wingdings" panose="05000000000000000000" pitchFamily="2" charset="2"/>
              <a:buChar char="Ø"/>
            </a:pPr>
            <a:r>
              <a:rPr lang="ru-RU" sz="1400" i="1" dirty="0">
                <a:latin typeface="Calibri "/>
              </a:rPr>
              <a:t>Объем доходов МО на </a:t>
            </a:r>
            <a:r>
              <a:rPr lang="ru-RU" sz="1400" i="1" dirty="0" smtClean="0">
                <a:latin typeface="Calibri "/>
              </a:rPr>
              <a:t>2023 </a:t>
            </a:r>
            <a:r>
              <a:rPr lang="ru-RU" sz="1400" i="1" dirty="0">
                <a:latin typeface="Calibri "/>
              </a:rPr>
              <a:t>и плановый период </a:t>
            </a:r>
            <a:r>
              <a:rPr lang="ru-RU" sz="1400" i="1" dirty="0" smtClean="0">
                <a:latin typeface="Calibri "/>
              </a:rPr>
              <a:t>2024-2025гг…………………………………………34</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10,0</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5095149" y="3036794"/>
            <a:ext cx="2183346" cy="148383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3225"/>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41</a:t>
            </a:fld>
            <a:endParaRPr lang="ru-RU"/>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46606,3 </a:t>
            </a:r>
            <a:r>
              <a:rPr lang="ru-RU" b="1" dirty="0">
                <a:solidFill>
                  <a:schemeClr val="bg1"/>
                </a:solidFill>
              </a:rPr>
              <a:t>тыс</a:t>
            </a:r>
            <a:r>
              <a:rPr lang="ru-RU" b="1" dirty="0" smtClean="0">
                <a:solidFill>
                  <a:schemeClr val="bg1"/>
                </a:solidFill>
              </a:rPr>
              <a:t>. руб.- </a:t>
            </a:r>
            <a:r>
              <a:rPr lang="ru-RU" b="1" dirty="0">
                <a:solidFill>
                  <a:schemeClr val="bg1"/>
                </a:solidFill>
              </a:rPr>
              <a:t>2023 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–2024 </a:t>
            </a:r>
            <a:r>
              <a:rPr lang="ru-RU" b="1" dirty="0">
                <a:solidFill>
                  <a:schemeClr val="bg1"/>
                </a:solidFill>
              </a:rPr>
              <a:t>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5108791" y="3062664"/>
            <a:ext cx="2176649" cy="1483836"/>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42</a:t>
            </a:fld>
            <a:endParaRPr lang="ru-RU"/>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11158,6</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2023 год</a:t>
            </a:r>
          </a:p>
          <a:p>
            <a:pPr algn="ct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2024 год</a:t>
            </a:r>
            <a:br>
              <a:rPr lang="ru-RU" sz="1600" b="1" dirty="0">
                <a:solidFill>
                  <a:schemeClr val="bg1"/>
                </a:solidFill>
              </a:rPr>
            </a:b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2025 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508,0 </a:t>
            </a:r>
            <a:r>
              <a:rPr lang="ru-RU" b="1" dirty="0" err="1">
                <a:solidFill>
                  <a:schemeClr val="bg1"/>
                </a:solidFill>
              </a:rPr>
              <a:t>тыс.руб</a:t>
            </a:r>
            <a:r>
              <a:rPr lang="ru-RU" b="1" dirty="0">
                <a:solidFill>
                  <a:schemeClr val="bg1"/>
                </a:solidFill>
              </a:rPr>
              <a:t>. 2023 </a:t>
            </a:r>
            <a:r>
              <a:rPr lang="ru-RU" b="1" dirty="0" smtClean="0">
                <a:solidFill>
                  <a:schemeClr val="bg1"/>
                </a:solidFill>
              </a:rPr>
              <a:t>год</a:t>
            </a:r>
          </a:p>
          <a:p>
            <a:pPr algn="ctr"/>
            <a:r>
              <a:rPr lang="ru-RU" b="1" dirty="0">
                <a:solidFill>
                  <a:schemeClr val="bg1"/>
                </a:solidFill>
              </a:rPr>
              <a:t>514,0 </a:t>
            </a:r>
            <a:r>
              <a:rPr lang="ru-RU" b="1" dirty="0" err="1">
                <a:solidFill>
                  <a:schemeClr val="bg1"/>
                </a:solidFill>
              </a:rPr>
              <a:t>тыс.руб</a:t>
            </a:r>
            <a:r>
              <a:rPr lang="ru-RU" b="1" dirty="0">
                <a:solidFill>
                  <a:schemeClr val="bg1"/>
                </a:solidFill>
              </a:rPr>
              <a:t>.  2024 год</a:t>
            </a:r>
            <a:br>
              <a:rPr lang="ru-RU" b="1" dirty="0">
                <a:solidFill>
                  <a:schemeClr val="bg1"/>
                </a:solidFill>
              </a:rPr>
            </a:br>
            <a:r>
              <a:rPr lang="ru-RU" b="1" dirty="0">
                <a:solidFill>
                  <a:schemeClr val="bg1"/>
                </a:solidFill>
              </a:rPr>
              <a:t>514,0 </a:t>
            </a:r>
            <a:r>
              <a:rPr lang="ru-RU" b="1" dirty="0" err="1">
                <a:solidFill>
                  <a:schemeClr val="bg1"/>
                </a:solidFill>
              </a:rPr>
              <a:t>тыс.руб</a:t>
            </a:r>
            <a:r>
              <a:rPr lang="ru-RU" b="1" dirty="0">
                <a:solidFill>
                  <a:schemeClr val="bg1"/>
                </a:solidFill>
              </a:rPr>
              <a:t>.  2025 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5068490" y="2960585"/>
            <a:ext cx="2124852" cy="148383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717,3 </a:t>
            </a:r>
            <a:r>
              <a:rPr sz="1600" b="1" dirty="0" err="1" smtClean="0">
                <a:solidFill>
                  <a:srgbClr val="FFFFFF"/>
                </a:solidFill>
                <a:latin typeface="Calibri"/>
                <a:cs typeface="Calibri"/>
              </a:rPr>
              <a:t>тыс</a:t>
            </a:r>
            <a:r>
              <a:rPr sz="1600" b="1" dirty="0" smtClean="0">
                <a:solidFill>
                  <a:srgbClr val="FFFFFF"/>
                </a:solidFill>
                <a:latin typeface="Calibri"/>
                <a:cs typeface="Calibri"/>
              </a:rPr>
              <a:t>.</a:t>
            </a:r>
            <a:r>
              <a:rPr lang="ru-RU" sz="1600" b="1" dirty="0" smtClean="0">
                <a:solidFill>
                  <a:srgbClr val="FFFFFF"/>
                </a:solidFill>
                <a:latin typeface="Calibri"/>
                <a:cs typeface="Calibri"/>
              </a:rPr>
              <a:t> </a:t>
            </a:r>
            <a:r>
              <a:rPr sz="1600" b="1" dirty="0" err="1" smtClean="0">
                <a:solidFill>
                  <a:srgbClr val="FFFFFF"/>
                </a:solidFill>
                <a:latin typeface="Calibri"/>
                <a:cs typeface="Calibri"/>
              </a:rPr>
              <a:t>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2023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752,5 тыс. руб.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781,5 тыс. руб. – 2025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931,5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842,6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805,9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43</a:t>
            </a:fld>
            <a:endParaRPr lang="ru-RU"/>
          </a:p>
        </p:txBody>
      </p:sp>
      <p:pic>
        <p:nvPicPr>
          <p:cNvPr id="15" name="Рисунок 14"/>
          <p:cNvPicPr>
            <a:picLocks noChangeAspect="1"/>
          </p:cNvPicPr>
          <p:nvPr/>
        </p:nvPicPr>
        <p:blipFill rotWithShape="1">
          <a:blip r:embed="rId7" cstate="print">
            <a:extLst>
              <a:ext uri="{28A0092B-C50C-407E-A947-70E740481C1C}">
                <a14:useLocalDpi xmlns:a14="http://schemas.microsoft.com/office/drawing/2010/main" val="0"/>
              </a:ext>
            </a:extLst>
          </a:blip>
          <a:srcRect r="48555" b="42643"/>
          <a:stretch/>
        </p:blipFill>
        <p:spPr>
          <a:xfrm>
            <a:off x="4856713" y="2895294"/>
            <a:ext cx="2127643" cy="1483836"/>
          </a:xfrm>
          <a:prstGeom prst="rect">
            <a:avLst/>
          </a:prstGeom>
          <a:ln>
            <a:noFill/>
          </a:ln>
          <a:effectLst>
            <a:softEdge rad="112500"/>
          </a:effectLst>
        </p:spPr>
      </p:pic>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300,0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300,0 тыс</a:t>
            </a:r>
            <a:r>
              <a:rPr lang="ru-RU" sz="1600" b="1" dirty="0" smtClean="0">
                <a:solidFill>
                  <a:srgbClr val="FFFFFF"/>
                </a:solidFill>
                <a:cs typeface="Calibri"/>
              </a:rPr>
              <a:t>. 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300,0 тыс</a:t>
            </a:r>
            <a:r>
              <a:rPr lang="ru-RU" sz="1600" b="1" dirty="0" smtClean="0">
                <a:solidFill>
                  <a:srgbClr val="FFFFFF"/>
                </a:solidFill>
                <a:cs typeface="Calibri"/>
              </a:rPr>
              <a:t>. 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44</a:t>
            </a:fld>
            <a:endParaRPr lang="ru-RU"/>
          </a:p>
        </p:txBody>
      </p:sp>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4822619" y="2827432"/>
            <a:ext cx="2161738" cy="1483836"/>
          </a:xfrm>
          <a:prstGeom prst="rect">
            <a:avLst/>
          </a:prstGeom>
          <a:ln>
            <a:noFill/>
          </a:ln>
          <a:effectLst>
            <a:softEdge rad="112500"/>
          </a:effectLst>
        </p:spPr>
      </p:pic>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smtClean="0">
                <a:solidFill>
                  <a:srgbClr val="FFFFFF"/>
                </a:solidFill>
                <a:cs typeface="Calibri"/>
              </a:rPr>
              <a:t>тыс. 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a:solidFill>
                  <a:srgbClr val="FFFFFF"/>
                </a:solidFill>
                <a:cs typeface="Calibri"/>
              </a:rPr>
              <a:t>5,0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5,0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45</a:t>
            </a:fld>
            <a:endParaRPr lang="ru-RU"/>
          </a:p>
        </p:txBody>
      </p:sp>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4911540" y="2846543"/>
            <a:ext cx="2224775" cy="1483836"/>
          </a:xfrm>
          <a:prstGeom prst="rect">
            <a:avLst/>
          </a:prstGeom>
          <a:ln>
            <a:noFill/>
          </a:ln>
          <a:effectLst>
            <a:softEdge rad="112500"/>
          </a:effectLst>
        </p:spPr>
      </p:pic>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10,0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10,0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46</a:t>
            </a:fld>
            <a:endParaRPr lang="ru-RU"/>
          </a:p>
        </p:txBody>
      </p:sp>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r="48555" b="42643"/>
          <a:stretch/>
        </p:blipFill>
        <p:spPr>
          <a:xfrm>
            <a:off x="4886425" y="2876800"/>
            <a:ext cx="2160343" cy="1483836"/>
          </a:xfrm>
          <a:prstGeom prst="rect">
            <a:avLst/>
          </a:prstGeom>
          <a:ln>
            <a:noFill/>
          </a:ln>
          <a:effectLst>
            <a:softEdge rad="112500"/>
          </a:effectLst>
        </p:spPr>
      </p:pic>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64,0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64,0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47</a:t>
            </a:fld>
            <a:endParaRPr lang="ru-RU"/>
          </a:p>
        </p:txBody>
      </p:sp>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4841236" y="2919326"/>
            <a:ext cx="2195679" cy="1483836"/>
          </a:xfrm>
          <a:prstGeom prst="rect">
            <a:avLst/>
          </a:prstGeom>
          <a:ln>
            <a:noFill/>
          </a:ln>
          <a:effectLst>
            <a:softEdge rad="112500"/>
          </a:effectLst>
        </p:spPr>
      </p:pic>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126,0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379,5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48555" b="42643"/>
          <a:stretch/>
        </p:blipFill>
        <p:spPr>
          <a:xfrm>
            <a:off x="4837717" y="2963241"/>
            <a:ext cx="2131870" cy="1483836"/>
          </a:xfrm>
          <a:prstGeom prst="rect">
            <a:avLst/>
          </a:prstGeom>
          <a:ln>
            <a:noFill/>
          </a:ln>
          <a:effectLst>
            <a:softEdge rad="112500"/>
          </a:effectLst>
        </p:spPr>
      </p:pic>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49</a:t>
            </a:fld>
            <a:endParaRPr lang="ru-RU"/>
          </a:p>
        </p:txBody>
      </p:sp>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r="48555" b="42643"/>
          <a:stretch/>
        </p:blipFill>
        <p:spPr>
          <a:xfrm>
            <a:off x="4819438" y="2920408"/>
            <a:ext cx="2145774" cy="1483836"/>
          </a:xfrm>
          <a:prstGeom prst="rect">
            <a:avLst/>
          </a:prstGeom>
          <a:ln>
            <a:noFill/>
          </a:ln>
          <a:effectLst>
            <a:softEdge rad="112500"/>
          </a:effectLst>
        </p:spPr>
      </p:pic>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0"/>
            <a:ext cx="3765829" cy="788670"/>
          </a:xfrm>
          <a:prstGeom prst="rect">
            <a:avLst/>
          </a:prstGeom>
        </p:spPr>
        <p:txBody>
          <a:bodyPr vert="horz" wrap="square" lIns="0" tIns="13335" rIns="0" bIns="0" rtlCol="0">
            <a:spAutoFit/>
          </a:bodyPr>
          <a:lstStyle/>
          <a:p>
            <a:pPr marL="12700">
              <a:lnSpc>
                <a:spcPct val="100000"/>
              </a:lnSpc>
              <a:spcBef>
                <a:spcPts val="105"/>
              </a:spcBef>
            </a:pPr>
            <a:r>
              <a:rPr sz="5000" b="1" spc="-5" dirty="0">
                <a:latin typeface="+mn-lt"/>
              </a:rPr>
              <a:t>Глоссарий</a:t>
            </a:r>
            <a:endParaRPr sz="5000" b="1" dirty="0">
              <a:latin typeface="+mn-lt"/>
            </a:endParaRPr>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121027" y="5112405"/>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978521" y="5107839"/>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3161411" y="3866210"/>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762746" y="3866273"/>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a:p>
        </p:txBody>
      </p:sp>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4784" y="3095177"/>
            <a:ext cx="3045653" cy="3526648"/>
          </a:xfrm>
          <a:prstGeom prst="rect">
            <a:avLst/>
          </a:prstGeom>
          <a:ln>
            <a:noFill/>
          </a:ln>
          <a:effectLst>
            <a:softEdge rad="112500"/>
          </a:effectLst>
        </p:spPr>
      </p:pic>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a:ea typeface="Calibri" panose="020F0502020204030204" pitchFamily="34" charset="0"/>
                <a:cs typeface="Times New Roman" panose="02020603050405020304" pitchFamily="18" charset="0"/>
              </a:rPr>
              <a:t>2023</a:t>
            </a:r>
            <a:r>
              <a:rPr lang="ru-RU" altLang="ru-RU" sz="2800" b="1" dirty="0">
                <a:ea typeface="Calibri" panose="020F0502020204030204" pitchFamily="34" charset="0"/>
                <a:cs typeface="Times New Roman" panose="02020603050405020304" pitchFamily="18" charset="0"/>
              </a:rPr>
              <a:t> год и на плановый период </a:t>
            </a:r>
            <a:r>
              <a:rPr lang="ru-RU" altLang="ru-RU" sz="3200" b="1" dirty="0">
                <a:ea typeface="Calibri" panose="020F0502020204030204" pitchFamily="34" charset="0"/>
                <a:cs typeface="Times New Roman" panose="02020603050405020304" pitchFamily="18" charset="0"/>
              </a:rPr>
              <a:t>2024</a:t>
            </a:r>
            <a:r>
              <a:rPr lang="ru-RU" altLang="ru-RU" sz="2800" b="1" dirty="0">
                <a:ea typeface="Calibri" panose="020F0502020204030204" pitchFamily="34" charset="0"/>
                <a:cs typeface="Times New Roman" panose="02020603050405020304" pitchFamily="18" charset="0"/>
              </a:rPr>
              <a:t> и </a:t>
            </a:r>
            <a:r>
              <a:rPr lang="ru-RU" altLang="ru-RU" sz="3200" b="1" dirty="0">
                <a:ea typeface="Calibri" panose="020F0502020204030204" pitchFamily="34" charset="0"/>
                <a:cs typeface="Times New Roman" panose="02020603050405020304" pitchFamily="18" charset="0"/>
              </a:rPr>
              <a:t>2025</a:t>
            </a:r>
            <a:r>
              <a:rPr lang="ru-RU" altLang="ru-RU" sz="2800" b="1" dirty="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283964,1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243541,3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3535(2,2%)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242890,7</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4854,9(2,5%)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91419,3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274544,8</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222749" y="2901950"/>
            <a:ext cx="2979739"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234873,6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234223,0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357614165"/>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2705955501"/>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1808251590"/>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2023 год -96,68 %, 2024 год -96,43%, 2025 год -96,36%.</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48800" y="6492875"/>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313" y="1877470"/>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484189" cy="338554"/>
          </a:xfrm>
          <a:prstGeom prst="rect">
            <a:avLst/>
          </a:prstGeom>
        </p:spPr>
        <p:txBody>
          <a:bodyPr wrap="none">
            <a:spAutoFit/>
          </a:bodyPr>
          <a:lstStyle/>
          <a:p>
            <a:r>
              <a:rPr lang="ru-RU" sz="1600" b="1" dirty="0" smtClean="0"/>
              <a:t>165,8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2245,6 </a:t>
            </a:r>
          </a:p>
          <a:p>
            <a:pPr algn="ctr"/>
            <a:r>
              <a:rPr lang="ru-RU" sz="1600" b="1" dirty="0"/>
              <a:t>т</a:t>
            </a:r>
            <a:r>
              <a:rPr lang="ru-RU" sz="1600" b="1" dirty="0" smtClean="0"/>
              <a:t>ыс. руб.</a:t>
            </a:r>
            <a:endParaRPr lang="ru-RU" sz="16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348420" y="1352144"/>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2023 </a:t>
            </a:r>
            <a:r>
              <a:rPr lang="ru-RU" b="1" i="1" dirty="0">
                <a:cs typeface="Times New Roman" pitchFamily="18" charset="0"/>
              </a:rPr>
              <a:t>год</a:t>
            </a:r>
          </a:p>
        </p:txBody>
      </p:sp>
      <p:sp>
        <p:nvSpPr>
          <p:cNvPr id="4" name="Прямоугольник 3"/>
          <p:cNvSpPr/>
          <p:nvPr/>
        </p:nvSpPr>
        <p:spPr>
          <a:xfrm>
            <a:off x="2439210" y="147900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617,4 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326" y="343366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2023 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087109734"/>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2024 -2025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247154553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69836655"/>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600576" y="1085850"/>
            <a:ext cx="967068" cy="369332"/>
          </a:xfrm>
          <a:prstGeom prst="rect">
            <a:avLst/>
          </a:prstGeom>
          <a:noFill/>
        </p:spPr>
        <p:txBody>
          <a:bodyPr wrap="square" rtlCol="0">
            <a:spAutoFit/>
          </a:bodyPr>
          <a:lstStyle/>
          <a:p>
            <a:pPr algn="ctr"/>
            <a:r>
              <a:rPr lang="ru-RU" b="1" dirty="0" smtClean="0"/>
              <a:t>2024</a:t>
            </a:r>
            <a:endParaRPr lang="ru-RU" b="1" dirty="0"/>
          </a:p>
        </p:txBody>
      </p:sp>
      <p:sp>
        <p:nvSpPr>
          <p:cNvPr id="9" name="Номер слайда 8"/>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Решению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2023 год и  на плановый период  2024-2025 </a:t>
            </a:r>
            <a:r>
              <a:rPr lang="ru-RU" altLang="ru-RU" sz="1600" dirty="0" smtClean="0"/>
              <a:t>годов № 121 от 21.12.2023г.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915264429"/>
              </p:ext>
            </p:extLst>
          </p:nvPr>
        </p:nvGraphicFramePr>
        <p:xfrm>
          <a:off x="228600" y="2133600"/>
          <a:ext cx="11582399" cy="4696655"/>
        </p:xfrm>
        <a:graphic>
          <a:graphicData uri="http://schemas.openxmlformats.org/drawingml/2006/table">
            <a:tbl>
              <a:tblPr firstRow="1" bandRow="1">
                <a:tableStyleId>{2D5ABB26-0587-4C30-8999-92F81FD0307C}</a:tableStyleId>
              </a:tblPr>
              <a:tblGrid>
                <a:gridCol w="5473874"/>
                <a:gridCol w="1427967"/>
                <a:gridCol w="1269304"/>
                <a:gridCol w="1824624"/>
                <a:gridCol w="1586630"/>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2022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283964,1</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243541,3</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239956,2</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283964,1</a:t>
                      </a:r>
                      <a:endParaRPr lang="ru-RU"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243541,3</a:t>
                      </a:r>
                      <a:endParaRPr lang="ru-RU"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239956,2</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54866">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5934" y="0"/>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103847" y="562781"/>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a:t>
            </a:r>
            <a:r>
              <a:rPr lang="ru-RU" altLang="ru-RU" sz="1400" dirty="0" smtClean="0">
                <a:latin typeface="Times New Roman" pitchFamily="18" charset="0"/>
              </a:rPr>
              <a:t>«Обратная связь», в социальной сети </a:t>
            </a:r>
            <a:r>
              <a:rPr lang="ru-RU" sz="1400" dirty="0"/>
              <a:t>«</a:t>
            </a:r>
            <a:r>
              <a:rPr lang="ru-RU" sz="1400" dirty="0" err="1"/>
              <a:t>ВКонтакте</a:t>
            </a:r>
            <a:r>
              <a:rPr lang="ru-RU" sz="1400" dirty="0" smtClean="0"/>
              <a:t>» в чате </a:t>
            </a:r>
            <a:r>
              <a:rPr lang="ru-RU" altLang="ru-RU" sz="1400" dirty="0" smtClean="0">
                <a:latin typeface="Times New Roman" pitchFamily="18" charset="0"/>
              </a:rPr>
              <a:t>или </a:t>
            </a:r>
            <a:r>
              <a:rPr lang="ru-RU" altLang="ru-RU" sz="1400" dirty="0">
                <a:latin typeface="Times New Roman" pitchFamily="18" charset="0"/>
              </a:rPr>
              <a:t>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12" name="Рисунок 11"/>
          <p:cNvPicPr>
            <a:picLocks noChangeAspect="1"/>
          </p:cNvPicPr>
          <p:nvPr/>
        </p:nvPicPr>
        <p:blipFill>
          <a:blip r:embed="rId3">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r="48555" b="42643"/>
          <a:stretch/>
        </p:blipFill>
        <p:spPr>
          <a:xfrm>
            <a:off x="9863511" y="3267530"/>
            <a:ext cx="2364395" cy="1483836"/>
          </a:xfrm>
          <a:prstGeom prst="rect">
            <a:avLst/>
          </a:prstGeom>
          <a:ln>
            <a:noFill/>
          </a:ln>
          <a:effectLst>
            <a:softEdge rad="112500"/>
          </a:effectLst>
        </p:spPr>
      </p:pic>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5451</TotalTime>
  <Words>6060</Words>
  <Application>Microsoft Office PowerPoint</Application>
  <PresentationFormat>Широкоэкранный</PresentationFormat>
  <Paragraphs>1111</Paragraphs>
  <Slides>56</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56</vt:i4>
      </vt:variant>
    </vt:vector>
  </HeadingPairs>
  <TitlesOfParts>
    <vt:vector size="73"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2023-2025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2023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313</cp:revision>
  <cp:lastPrinted>2023-11-14T11:03:14Z</cp:lastPrinted>
  <dcterms:created xsi:type="dcterms:W3CDTF">2023-09-26T07:39:46Z</dcterms:created>
  <dcterms:modified xsi:type="dcterms:W3CDTF">2023-12-11T07:55:30Z</dcterms:modified>
</cp:coreProperties>
</file>