
<file path=[Content_Types].xml><?xml version="1.0" encoding="utf-8"?>
<Types xmlns="http://schemas.openxmlformats.org/package/2006/content-types">
  <Default Extension="png" ContentType="image/png"/>
  <Default Extension="jpeg" ContentType="image/jpeg"/>
  <Default Extension="webp" ContentType="image/pn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302" r:id="rId3"/>
    <p:sldId id="291" r:id="rId4"/>
    <p:sldId id="259" r:id="rId5"/>
    <p:sldId id="260" r:id="rId6"/>
    <p:sldId id="261" r:id="rId7"/>
    <p:sldId id="262" r:id="rId8"/>
    <p:sldId id="263" r:id="rId9"/>
    <p:sldId id="299" r:id="rId10"/>
    <p:sldId id="297" r:id="rId11"/>
    <p:sldId id="300" r:id="rId12"/>
    <p:sldId id="313" r:id="rId13"/>
    <p:sldId id="341" r:id="rId14"/>
    <p:sldId id="296" r:id="rId15"/>
    <p:sldId id="264" r:id="rId16"/>
    <p:sldId id="265" r:id="rId17"/>
    <p:sldId id="266" r:id="rId18"/>
    <p:sldId id="267" r:id="rId19"/>
    <p:sldId id="268" r:id="rId20"/>
    <p:sldId id="336" r:id="rId21"/>
    <p:sldId id="275" r:id="rId22"/>
    <p:sldId id="298" r:id="rId23"/>
    <p:sldId id="342" r:id="rId24"/>
    <p:sldId id="304" r:id="rId25"/>
    <p:sldId id="314" r:id="rId26"/>
    <p:sldId id="270" r:id="rId27"/>
    <p:sldId id="301" r:id="rId28"/>
    <p:sldId id="308" r:id="rId29"/>
    <p:sldId id="307" r:id="rId30"/>
    <p:sldId id="339" r:id="rId31"/>
    <p:sldId id="310" r:id="rId32"/>
    <p:sldId id="312" r:id="rId33"/>
    <p:sldId id="338" r:id="rId34"/>
    <p:sldId id="309" r:id="rId35"/>
    <p:sldId id="277" r:id="rId36"/>
    <p:sldId id="316" r:id="rId37"/>
    <p:sldId id="276" r:id="rId38"/>
    <p:sldId id="279" r:id="rId39"/>
    <p:sldId id="280" r:id="rId40"/>
    <p:sldId id="317" r:id="rId41"/>
    <p:sldId id="318" r:id="rId42"/>
    <p:sldId id="319" r:id="rId43"/>
    <p:sldId id="320" r:id="rId44"/>
    <p:sldId id="321" r:id="rId45"/>
    <p:sldId id="322" r:id="rId46"/>
    <p:sldId id="323" r:id="rId47"/>
    <p:sldId id="324" r:id="rId48"/>
    <p:sldId id="325" r:id="rId49"/>
    <p:sldId id="326" r:id="rId50"/>
    <p:sldId id="337" r:id="rId51"/>
    <p:sldId id="334" r:id="rId52"/>
    <p:sldId id="335" r:id="rId53"/>
    <p:sldId id="328" r:id="rId54"/>
    <p:sldId id="331" r:id="rId55"/>
    <p:sldId id="289" r:id="rId56"/>
    <p:sldId id="290" r:id="rId57"/>
  </p:sldIdLst>
  <p:sldSz cx="12192000" cy="6858000"/>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405" autoAdjust="0"/>
  </p:normalViewPr>
  <p:slideViewPr>
    <p:cSldViewPr snapToGrid="0" showGuides="1">
      <p:cViewPr varScale="1">
        <p:scale>
          <a:sx n="100" d="100"/>
          <a:sy n="100" d="100"/>
        </p:scale>
        <p:origin x="84"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ru-RU" sz="1600" b="1" dirty="0" smtClean="0">
                <a:solidFill>
                  <a:schemeClr val="tx1"/>
                </a:solidFill>
                <a:effectLst/>
              </a:rPr>
              <a:t>Численность трудоспособного населения</a:t>
            </a:r>
            <a:endParaRPr lang="ru-RU" sz="1600" b="1" dirty="0">
              <a:solidFill>
                <a:schemeClr val="tx1"/>
              </a:solidFill>
              <a:effectLst/>
            </a:endParaRP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6928</c:v>
                </c:pt>
                <c:pt idx="1">
                  <c:v>6628</c:v>
                </c:pt>
                <c:pt idx="2">
                  <c:v>6699</c:v>
                </c:pt>
                <c:pt idx="3">
                  <c:v>7046</c:v>
                </c:pt>
              </c:numCache>
            </c:numRef>
          </c:val>
        </c:ser>
        <c:dLbls>
          <c:showLegendKey val="0"/>
          <c:showVal val="0"/>
          <c:showCatName val="0"/>
          <c:showSerName val="0"/>
          <c:showPercent val="0"/>
          <c:showBubbleSize val="0"/>
        </c:dLbls>
        <c:gapWidth val="219"/>
        <c:axId val="512621248"/>
        <c:axId val="512622032"/>
      </c:barChart>
      <c:catAx>
        <c:axId val="512621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12622032"/>
        <c:crosses val="autoZero"/>
        <c:auto val="1"/>
        <c:lblAlgn val="ctr"/>
        <c:lblOffset val="100"/>
        <c:noMultiLvlLbl val="0"/>
      </c:catAx>
      <c:valAx>
        <c:axId val="5126220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12621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96,68%</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3,32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96.68</c:v>
                </c:pt>
                <c:pt idx="1">
                  <c:v>3.32</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96,44%</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a:t>
                    </a:r>
                    <a:r>
                      <a:rPr lang="ru-RU" smtClean="0">
                        <a:latin typeface="Times New Roman" pitchFamily="18" charset="0"/>
                        <a:cs typeface="Times New Roman" pitchFamily="18" charset="0"/>
                      </a:rPr>
                      <a:t>55</a:t>
                    </a:r>
                    <a:r>
                      <a:rPr lang="en-US" smtClean="0">
                        <a:latin typeface="Times New Roman" pitchFamily="18" charset="0"/>
                        <a:cs typeface="Times New Roman" pitchFamily="18" charset="0"/>
                      </a:rPr>
                      <a:t>%</a:t>
                    </a:r>
                    <a:endParaRPr lang="en-US" dirty="0"/>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96.39</c:v>
                </c:pt>
                <c:pt idx="1">
                  <c:v>3.61</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dirty="0" smtClean="0"/>
                      <a:t>96,43%</a:t>
                    </a:r>
                    <a:endParaRPr lang="en-US" dirty="0"/>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3,56%</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97.4</c:v>
                </c:pt>
                <c:pt idx="1">
                  <c:v>2.6</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9300701771123786"/>
          <c:y val="0.14508415188532586"/>
          <c:w val="0.58479633156502986"/>
          <c:h val="0.83288543868338594"/>
        </c:manualLayout>
      </c:layout>
      <c:pie3DChart>
        <c:varyColors val="1"/>
        <c:ser>
          <c:idx val="0"/>
          <c:order val="0"/>
          <c:tx>
            <c:strRef>
              <c:f>Лист1!$B$1</c:f>
              <c:strCache>
                <c:ptCount val="1"/>
                <c:pt idx="0">
                  <c:v>2023</c:v>
                </c:pt>
              </c:strCache>
            </c:strRef>
          </c:tx>
          <c:explosion val="1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explosion val="9"/>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explosion val="11"/>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explosion val="15"/>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43526.8</c:v>
                </c:pt>
                <c:pt idx="1">
                  <c:v>169</c:v>
                </c:pt>
                <c:pt idx="2">
                  <c:v>15936</c:v>
                </c:pt>
                <c:pt idx="3">
                  <c:v>519</c:v>
                </c:pt>
                <c:pt idx="4">
                  <c:v>20.6</c:v>
                </c:pt>
                <c:pt idx="5">
                  <c:v>140126.1</c:v>
                </c:pt>
                <c:pt idx="6">
                  <c:v>41828.300000000003</c:v>
                </c:pt>
                <c:pt idx="7">
                  <c:v>15659.7</c:v>
                </c:pt>
                <c:pt idx="8">
                  <c:v>350</c:v>
                </c:pt>
                <c:pt idx="9">
                  <c:v>25828.6</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13"/>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35989.300000000003</c:v>
                </c:pt>
                <c:pt idx="1">
                  <c:v>169</c:v>
                </c:pt>
                <c:pt idx="2">
                  <c:v>16406.7</c:v>
                </c:pt>
                <c:pt idx="3">
                  <c:v>519</c:v>
                </c:pt>
                <c:pt idx="4">
                  <c:v>0</c:v>
                </c:pt>
                <c:pt idx="5">
                  <c:v>121337.8</c:v>
                </c:pt>
                <c:pt idx="6">
                  <c:v>36261.4</c:v>
                </c:pt>
                <c:pt idx="7">
                  <c:v>15709.7</c:v>
                </c:pt>
                <c:pt idx="8">
                  <c:v>350</c:v>
                </c:pt>
                <c:pt idx="9">
                  <c:v>16798.400000000001</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3"/>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6.5799294614306877E-2"/>
                  <c:y val="-8.086900593153720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36018.300000000003</c:v>
                </c:pt>
                <c:pt idx="1">
                  <c:v>169</c:v>
                </c:pt>
                <c:pt idx="2">
                  <c:v>17211.3</c:v>
                </c:pt>
                <c:pt idx="3">
                  <c:v>519</c:v>
                </c:pt>
                <c:pt idx="4">
                  <c:v>0</c:v>
                </c:pt>
                <c:pt idx="5">
                  <c:v>122997.8</c:v>
                </c:pt>
                <c:pt idx="6">
                  <c:v>36211.4</c:v>
                </c:pt>
                <c:pt idx="7">
                  <c:v>17927</c:v>
                </c:pt>
                <c:pt idx="8">
                  <c:v>350</c:v>
                </c:pt>
                <c:pt idx="9">
                  <c:v>13613</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Лист1!$B$2:$B$6</c:f>
              <c:numCache>
                <c:formatCode>General</c:formatCode>
                <c:ptCount val="5"/>
                <c:pt idx="0">
                  <c:v>24234.6</c:v>
                </c:pt>
                <c:pt idx="1">
                  <c:v>39651.699999999997</c:v>
                </c:pt>
                <c:pt idx="2">
                  <c:v>42844.4</c:v>
                </c:pt>
                <c:pt idx="3">
                  <c:v>47191.4</c:v>
                </c:pt>
                <c:pt idx="4">
                  <c:v>49805.4</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Лист1!$C$2:$C$6</c:f>
              <c:numCache>
                <c:formatCode>General</c:formatCode>
                <c:ptCount val="5"/>
                <c:pt idx="0">
                  <c:v>7655.1</c:v>
                </c:pt>
                <c:pt idx="1">
                  <c:v>9165.4</c:v>
                </c:pt>
                <c:pt idx="2">
                  <c:v>2538.1999999999998</c:v>
                </c:pt>
                <c:pt idx="3">
                  <c:v>2270.1</c:v>
                </c:pt>
                <c:pt idx="4">
                  <c:v>2360.6</c:v>
                </c:pt>
              </c:numCache>
            </c:numRef>
          </c:val>
        </c:ser>
        <c:dLbls>
          <c:showLegendKey val="0"/>
          <c:showVal val="0"/>
          <c:showCatName val="0"/>
          <c:showSerName val="0"/>
          <c:showPercent val="0"/>
          <c:showBubbleSize val="0"/>
        </c:dLbls>
        <c:gapWidth val="219"/>
        <c:axId val="562932840"/>
        <c:axId val="562934800"/>
      </c:barChart>
      <c:catAx>
        <c:axId val="562932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62934800"/>
        <c:crosses val="autoZero"/>
        <c:auto val="1"/>
        <c:lblAlgn val="ctr"/>
        <c:lblOffset val="100"/>
        <c:noMultiLvlLbl val="0"/>
      </c:catAx>
      <c:valAx>
        <c:axId val="562934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629328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2023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1.0150379760557618E-2"/>
                  <c:y val="-0.25919419829413687"/>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20688.8</c:v>
                </c:pt>
                <c:pt idx="1">
                  <c:v>14550</c:v>
                </c:pt>
                <c:pt idx="2">
                  <c:v>3081.1</c:v>
                </c:pt>
                <c:pt idx="3">
                  <c:v>3866.7</c:v>
                </c:pt>
                <c:pt idx="4">
                  <c:v>657.8</c:v>
                </c:pt>
                <c:pt idx="5">
                  <c:v>2414.6999999999998</c:v>
                </c:pt>
                <c:pt idx="6">
                  <c:v>10.6</c:v>
                </c:pt>
                <c:pt idx="7">
                  <c:v>0</c:v>
                </c:pt>
                <c:pt idx="8">
                  <c:v>0</c:v>
                </c:pt>
                <c:pt idx="9">
                  <c:v>113.2</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33171220953918862"/>
          <c:w val="0.98833029102266079"/>
          <c:h val="0.58926467211353994"/>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1.0608826343035673E-3"/>
                  <c:y val="1.31640506366619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Лист1!$B$2:$B$6</c:f>
              <c:numCache>
                <c:formatCode>#,##0.00</c:formatCode>
                <c:ptCount val="5"/>
                <c:pt idx="0">
                  <c:v>18245.3</c:v>
                </c:pt>
                <c:pt idx="1">
                  <c:v>21830.3</c:v>
                </c:pt>
                <c:pt idx="2">
                  <c:v>20688.8</c:v>
                </c:pt>
                <c:pt idx="3">
                  <c:v>21943.200000000001</c:v>
                </c:pt>
                <c:pt idx="4">
                  <c:v>23561.200000000001</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1"/>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Лист1!$C$2:$C$6</c:f>
              <c:numCache>
                <c:formatCode>#,##0.00</c:formatCode>
                <c:ptCount val="5"/>
                <c:pt idx="0">
                  <c:v>0</c:v>
                </c:pt>
                <c:pt idx="1">
                  <c:v>0</c:v>
                </c:pt>
                <c:pt idx="2">
                  <c:v>14550</c:v>
                </c:pt>
                <c:pt idx="3">
                  <c:v>15286.7</c:v>
                </c:pt>
                <c:pt idx="4">
                  <c:v>16091.3</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0"/>
                  <c:y val="-6.395685957881792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Лист1!$D$2:$D$6</c:f>
              <c:numCache>
                <c:formatCode>#,##0.00</c:formatCode>
                <c:ptCount val="5"/>
                <c:pt idx="0">
                  <c:v>2289.1999999999998</c:v>
                </c:pt>
                <c:pt idx="1">
                  <c:v>3162.1</c:v>
                </c:pt>
                <c:pt idx="2">
                  <c:v>3081.1</c:v>
                </c:pt>
                <c:pt idx="3">
                  <c:v>3140</c:v>
                </c:pt>
                <c:pt idx="4">
                  <c:v>3214.1</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1.6974122148857036E-2"/>
                  <c:y val="-8.59712150280368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Лист1!$E$2:$E$6</c:f>
              <c:numCache>
                <c:formatCode>#,##0.00</c:formatCode>
                <c:ptCount val="5"/>
                <c:pt idx="0">
                  <c:v>3143.4</c:v>
                </c:pt>
                <c:pt idx="1">
                  <c:v>4895</c:v>
                </c:pt>
                <c:pt idx="2">
                  <c:v>3866.7</c:v>
                </c:pt>
                <c:pt idx="3">
                  <c:v>3866.7</c:v>
                </c:pt>
                <c:pt idx="4">
                  <c:v>3866.7</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9.5479437087320831E-3"/>
                  <c:y val="-6.219257635128628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Лист1!$F$2:$F$6</c:f>
              <c:numCache>
                <c:formatCode>#,##0.00</c:formatCode>
                <c:ptCount val="5"/>
                <c:pt idx="0">
                  <c:v>559.70000000000005</c:v>
                </c:pt>
                <c:pt idx="1">
                  <c:v>598.9</c:v>
                </c:pt>
                <c:pt idx="2">
                  <c:v>657.8</c:v>
                </c:pt>
                <c:pt idx="3">
                  <c:v>684.7</c:v>
                </c:pt>
                <c:pt idx="4">
                  <c:v>711.5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2.7582948491892686E-2"/>
                  <c:y val="-2.785564551373693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Лист1!$G$2:$G$6</c:f>
              <c:numCache>
                <c:formatCode>#,##0.00</c:formatCode>
                <c:ptCount val="5"/>
                <c:pt idx="0">
                  <c:v>3447.8</c:v>
                </c:pt>
                <c:pt idx="1">
                  <c:v>3292.2</c:v>
                </c:pt>
                <c:pt idx="2">
                  <c:v>2414.6999999999998</c:v>
                </c:pt>
                <c:pt idx="3">
                  <c:v>2141.9</c:v>
                </c:pt>
                <c:pt idx="4">
                  <c:v>2228</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0"/>
                  <c:y val="-1.856489951926295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Лист1!$H$2:$H$6</c:f>
              <c:numCache>
                <c:formatCode>#,##0.00</c:formatCode>
                <c:ptCount val="5"/>
                <c:pt idx="0">
                  <c:v>10.7</c:v>
                </c:pt>
                <c:pt idx="1">
                  <c:v>17.100000000000001</c:v>
                </c:pt>
                <c:pt idx="2">
                  <c:v>10.6</c:v>
                </c:pt>
                <c:pt idx="3">
                  <c:v>10.8</c:v>
                </c:pt>
                <c:pt idx="4">
                  <c:v>11</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97E-2"/>
                  <c:y val="-6.402293316345818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Лист1!$I$2:$I$6</c:f>
              <c:numCache>
                <c:formatCode>#,##0.00</c:formatCode>
                <c:ptCount val="5"/>
                <c:pt idx="0">
                  <c:v>400.7</c:v>
                </c:pt>
                <c:pt idx="1">
                  <c:v>3014.8</c:v>
                </c:pt>
                <c:pt idx="2">
                  <c:v>0</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5.3044131715178243E-3"/>
                  <c:y val="9.543336716024326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Лист1!$J$2:$J$6</c:f>
              <c:numCache>
                <c:formatCode>#,##0.00</c:formatCode>
                <c:ptCount val="5"/>
                <c:pt idx="0">
                  <c:v>2783.3</c:v>
                </c:pt>
                <c:pt idx="1">
                  <c:v>2411.6</c:v>
                </c:pt>
                <c:pt idx="2">
                  <c:v>0</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2.8643831126196229E-2"/>
                  <c:y val="-9.206435507885127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Лист1!$K$2:$K$6</c:f>
              <c:numCache>
                <c:formatCode>#,##0.00</c:formatCode>
                <c:ptCount val="5"/>
                <c:pt idx="0">
                  <c:v>972.6</c:v>
                </c:pt>
                <c:pt idx="1">
                  <c:v>387.7</c:v>
                </c:pt>
                <c:pt idx="2">
                  <c:v>113.2</c:v>
                </c:pt>
                <c:pt idx="3">
                  <c:v>117.4</c:v>
                </c:pt>
                <c:pt idx="4">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2730591611642778E-2"/>
                  <c:y val="-1.788090458589209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Лист1!$L$2:$L$6</c:f>
              <c:numCache>
                <c:formatCode>#,##0.00</c:formatCode>
                <c:ptCount val="5"/>
                <c:pt idx="0">
                  <c:v>40</c:v>
                </c:pt>
                <c:pt idx="1">
                  <c:v>42</c:v>
                </c:pt>
                <c:pt idx="2">
                  <c:v>0</c:v>
                </c:pt>
                <c:pt idx="3">
                  <c:v>0</c:v>
                </c:pt>
                <c:pt idx="4">
                  <c:v>0</c:v>
                </c:pt>
              </c:numCache>
            </c:numRef>
          </c:val>
        </c:ser>
        <c:dLbls>
          <c:dLblPos val="ctr"/>
          <c:showLegendKey val="0"/>
          <c:showVal val="1"/>
          <c:showCatName val="0"/>
          <c:showSerName val="0"/>
          <c:showPercent val="0"/>
          <c:showBubbleSize val="0"/>
        </c:dLbls>
        <c:gapWidth val="355"/>
        <c:overlap val="-70"/>
        <c:axId val="562937936"/>
        <c:axId val="562934408"/>
      </c:barChart>
      <c:valAx>
        <c:axId val="562934408"/>
        <c:scaling>
          <c:orientation val="minMax"/>
        </c:scaling>
        <c:delete val="1"/>
        <c:axPos val="l"/>
        <c:numFmt formatCode="#,##0.00" sourceLinked="1"/>
        <c:majorTickMark val="none"/>
        <c:minorTickMark val="none"/>
        <c:tickLblPos val="nextTo"/>
        <c:crossAx val="562937936"/>
        <c:crosses val="autoZero"/>
        <c:crossBetween val="between"/>
      </c:valAx>
      <c:catAx>
        <c:axId val="562937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562934408"/>
        <c:crosses val="autoZero"/>
        <c:auto val="1"/>
        <c:lblAlgn val="ctr"/>
        <c:lblOffset val="100"/>
        <c:noMultiLvlLbl val="0"/>
      </c:catAx>
      <c:spPr>
        <a:noFill/>
        <a:ln>
          <a:noFill/>
        </a:ln>
        <a:effectLst/>
      </c:spPr>
    </c:plotArea>
    <c:legend>
      <c:legendPos val="b"/>
      <c:layout>
        <c:manualLayout>
          <c:xMode val="edge"/>
          <c:yMode val="edge"/>
          <c:x val="0"/>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937059142702116E-2"/>
          <c:y val="2.3255821051034929E-2"/>
          <c:w val="0.9761258817145958"/>
          <c:h val="0.76290415763418107"/>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dLbl>
              <c:idx val="3"/>
              <c:layout>
                <c:manualLayout>
                  <c:x val="-1.0851871947911014E-2"/>
                  <c:y val="-3.5529316168055602E-17"/>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133606.70000000001</c:v>
                </c:pt>
                <c:pt idx="1">
                  <c:v>143699</c:v>
                </c:pt>
                <c:pt idx="2">
                  <c:v>94174</c:v>
                </c:pt>
                <c:pt idx="3">
                  <c:v>95211.4</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Лист1!$C$2:$C$5</c:f>
              <c:numCache>
                <c:formatCode>General</c:formatCode>
                <c:ptCount val="4"/>
                <c:pt idx="0">
                  <c:v>92444</c:v>
                </c:pt>
                <c:pt idx="1">
                  <c:v>84516.4</c:v>
                </c:pt>
                <c:pt idx="2">
                  <c:v>101602.4</c:v>
                </c:pt>
                <c:pt idx="3">
                  <c:v>99426.5</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Лист1!$D$2:$D$5</c:f>
              <c:numCache>
                <c:formatCode>General</c:formatCode>
                <c:ptCount val="4"/>
                <c:pt idx="0">
                  <c:v>28353.9</c:v>
                </c:pt>
                <c:pt idx="1">
                  <c:v>102421.8</c:v>
                </c:pt>
                <c:pt idx="2">
                  <c:v>0</c:v>
                </c:pt>
                <c:pt idx="3">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Лист1!$E$2:$E$5</c:f>
              <c:numCache>
                <c:formatCode>General</c:formatCode>
                <c:ptCount val="4"/>
                <c:pt idx="0">
                  <c:v>375</c:v>
                </c:pt>
                <c:pt idx="1">
                  <c:v>1234.3</c:v>
                </c:pt>
                <c:pt idx="2">
                  <c:v>573.5</c:v>
                </c:pt>
                <c:pt idx="3">
                  <c:v>573.5</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Лист1!$F$2:$F$5</c:f>
              <c:numCache>
                <c:formatCode>General</c:formatCode>
                <c:ptCount val="4"/>
                <c:pt idx="0">
                  <c:v>790</c:v>
                </c:pt>
                <c:pt idx="1">
                  <c:v>100</c:v>
                </c:pt>
                <c:pt idx="2">
                  <c:v>2100</c:v>
                </c:pt>
                <c:pt idx="3">
                  <c:v>0</c:v>
                </c:pt>
              </c:numCache>
            </c:numRef>
          </c:val>
        </c:ser>
        <c:dLbls>
          <c:showLegendKey val="0"/>
          <c:showVal val="0"/>
          <c:showCatName val="0"/>
          <c:showSerName val="0"/>
          <c:showPercent val="0"/>
          <c:showBubbleSize val="0"/>
        </c:dLbls>
        <c:gapWidth val="219"/>
        <c:overlap val="-27"/>
        <c:axId val="562938328"/>
        <c:axId val="562936368"/>
      </c:barChart>
      <c:catAx>
        <c:axId val="562938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562936368"/>
        <c:crosses val="autoZero"/>
        <c:auto val="1"/>
        <c:lblAlgn val="ctr"/>
        <c:lblOffset val="100"/>
        <c:noMultiLvlLbl val="0"/>
      </c:catAx>
      <c:valAx>
        <c:axId val="56293636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629383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5.7430734241522972E-2"/>
          <c:y val="3.8998116882269444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ser>
          <c:idx val="0"/>
          <c:order val="0"/>
          <c:tx>
            <c:strRef>
              <c:f>Лист1!$B$1</c:f>
              <c:strCache>
                <c:ptCount val="1"/>
                <c:pt idx="0">
                  <c:v>2023 год</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Lbls>
            <c:dLbl>
              <c:idx val="2"/>
              <c:layout>
                <c:manualLayout>
                  <c:x val="8.7254781399890402E-2"/>
                  <c:y val="0.20538726742190969"/>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Лист1!$A$2:$A$4</c:f>
              <c:strCache>
                <c:ptCount val="3"/>
                <c:pt idx="0">
                  <c:v>            НАЛОГОВЫЕ ДОХОДЫ</c:v>
                </c:pt>
                <c:pt idx="1">
                  <c:v>НЕНАЛОГОВЫЕ ДОХОДЫ</c:v>
                </c:pt>
                <c:pt idx="2">
                  <c:v>БЕЗВОЗМЕЗДНЫЕ ПОСТУПЛЕНИЯ</c:v>
                </c:pt>
              </c:strCache>
            </c:strRef>
          </c:cat>
          <c:val>
            <c:numRef>
              <c:f>Лист1!$B$2:$B$4</c:f>
              <c:numCache>
                <c:formatCode>#,##0.00</c:formatCode>
                <c:ptCount val="3"/>
                <c:pt idx="0">
                  <c:v>42844.4</c:v>
                </c:pt>
                <c:pt idx="1">
                  <c:v>2538.5</c:v>
                </c:pt>
                <c:pt idx="2">
                  <c:v>2538.5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Lbls>
            <c:dLbl>
              <c:idx val="1"/>
              <c:layout>
                <c:manualLayout>
                  <c:x val="0.14133873380990525"/>
                  <c:y val="0.26297746732611599"/>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dLbl>
              <c:idx val="2"/>
              <c:layout>
                <c:manualLayout>
                  <c:x val="0.20580390023224054"/>
                  <c:y val="0.25580757429129841"/>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Лист1!$A$2:$A$4</c:f>
              <c:strCache>
                <c:ptCount val="3"/>
                <c:pt idx="0">
                  <c:v>            НАЛОГОВЫЕ ДОХОДЫ</c:v>
                </c:pt>
                <c:pt idx="1">
                  <c:v>НЕНАЛОГОВЫЕ ДОХОДЫ</c:v>
                </c:pt>
                <c:pt idx="2">
                  <c:v>БЕЗВОЗМЕЗДНЫЕ ПОСТУПЛЕНИЯ</c:v>
                </c:pt>
              </c:strCache>
            </c:strRef>
          </c:cat>
          <c:val>
            <c:numRef>
              <c:f>Лист1!$B$2:$B$4</c:f>
              <c:numCache>
                <c:formatCode>#,##0.00</c:formatCode>
                <c:ptCount val="3"/>
                <c:pt idx="0">
                  <c:v>42844.4</c:v>
                </c:pt>
                <c:pt idx="1">
                  <c:v>2538.5</c:v>
                </c:pt>
                <c:pt idx="2">
                  <c:v>2538.5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88357104341787485"/>
          <c:y val="0.34917565240650655"/>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57310926351309455"/>
          <c:y val="0.10753565040038784"/>
          <c:w val="0.22339158161328676"/>
          <c:h val="0.86698664259324276"/>
        </c:manualLayout>
      </c:layout>
      <c:pieChart>
        <c:varyColors val="1"/>
        <c:ser>
          <c:idx val="0"/>
          <c:order val="0"/>
          <c:tx>
            <c:strRef>
              <c:f>Лист1!$B$1</c:f>
              <c:strCache>
                <c:ptCount val="1"/>
                <c:pt idx="0">
                  <c:v>2025 год</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Lbls>
            <c:dLbl>
              <c:idx val="1"/>
              <c:layout>
                <c:manualLayout>
                  <c:x val="-8.9290844516509496E-2"/>
                  <c:y val="0.14620280308098743"/>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Лист1!$A$2:$A$4</c:f>
              <c:strCache>
                <c:ptCount val="3"/>
                <c:pt idx="0">
                  <c:v>НАЛОГОВЫЕ ДОХОДЫ</c:v>
                </c:pt>
                <c:pt idx="1">
                  <c:v>НЕНАЛОГОВЫЕ ДОХОДЫ</c:v>
                </c:pt>
                <c:pt idx="2">
                  <c:v>БЕЗВОЗМЕЗДНЫЕ ПОСТУПЛЕНИЯ</c:v>
                </c:pt>
              </c:strCache>
            </c:strRef>
          </c:cat>
          <c:val>
            <c:numRef>
              <c:f>Лист1!$B$2:$B$4</c:f>
              <c:numCache>
                <c:formatCode>#,##0.00</c:formatCode>
                <c:ptCount val="3"/>
                <c:pt idx="0">
                  <c:v>49805.4</c:v>
                </c:pt>
                <c:pt idx="1">
                  <c:v>2360.6</c:v>
                </c:pt>
                <c:pt idx="2">
                  <c:v>189810</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11402297376422693"/>
          <c:y val="0.25933611239771498"/>
          <c:w val="0.20259062386841831"/>
          <c:h val="0.559441442368723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5384680717382008E-3"/>
          <c:w val="0.99946505350617476"/>
          <c:h val="0.66296581924503262"/>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1"/>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Лист1!$B$2:$B$6</c:f>
              <c:numCache>
                <c:formatCode>#,##0.00</c:formatCode>
                <c:ptCount val="5"/>
                <c:pt idx="0">
                  <c:v>40685.300000000003</c:v>
                </c:pt>
                <c:pt idx="1">
                  <c:v>39458.199999999997</c:v>
                </c:pt>
                <c:pt idx="2">
                  <c:v>43526.8</c:v>
                </c:pt>
                <c:pt idx="3">
                  <c:v>35989.300000000003</c:v>
                </c:pt>
                <c:pt idx="4">
                  <c:v>36018.300000000003</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1"/>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Лист1!$C$2:$C$6</c:f>
              <c:numCache>
                <c:formatCode>#,##0.00</c:formatCode>
                <c:ptCount val="5"/>
                <c:pt idx="0">
                  <c:v>101.7</c:v>
                </c:pt>
                <c:pt idx="1">
                  <c:v>102.7</c:v>
                </c:pt>
                <c:pt idx="2">
                  <c:v>169</c:v>
                </c:pt>
                <c:pt idx="3">
                  <c:v>169</c:v>
                </c:pt>
                <c:pt idx="4">
                  <c:v>169</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271966127693939E-2"/>
                  <c:y val="-7.877936413200195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Лист1!$D$2:$D$6</c:f>
              <c:numCache>
                <c:formatCode>#,##0.00</c:formatCode>
                <c:ptCount val="5"/>
                <c:pt idx="0">
                  <c:v>40831.800000000003</c:v>
                </c:pt>
                <c:pt idx="1">
                  <c:v>24145.1</c:v>
                </c:pt>
                <c:pt idx="2">
                  <c:v>15936</c:v>
                </c:pt>
                <c:pt idx="3">
                  <c:v>16406.7</c:v>
                </c:pt>
                <c:pt idx="4">
                  <c:v>17211.3</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1.1926591954578894E-2"/>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Лист1!$E$2:$E$6</c:f>
              <c:numCache>
                <c:formatCode>#,##0.00</c:formatCode>
                <c:ptCount val="5"/>
                <c:pt idx="0">
                  <c:v>1681</c:v>
                </c:pt>
                <c:pt idx="1">
                  <c:v>313.2</c:v>
                </c:pt>
                <c:pt idx="2">
                  <c:v>519</c:v>
                </c:pt>
                <c:pt idx="3">
                  <c:v>519</c:v>
                </c:pt>
                <c:pt idx="4">
                  <c:v>519</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2021</c:v>
                </c:pt>
                <c:pt idx="1">
                  <c:v>2022</c:v>
                </c:pt>
                <c:pt idx="2">
                  <c:v>2023</c:v>
                </c:pt>
                <c:pt idx="3">
                  <c:v>2024</c:v>
                </c:pt>
                <c:pt idx="4">
                  <c:v>2025</c:v>
                </c:pt>
              </c:numCache>
            </c:numRef>
          </c:cat>
          <c:val>
            <c:numRef>
              <c:f>Лист1!$F$2:$F$6</c:f>
              <c:numCache>
                <c:formatCode>#,##0.00</c:formatCode>
                <c:ptCount val="5"/>
                <c:pt idx="0">
                  <c:v>0</c:v>
                </c:pt>
                <c:pt idx="1">
                  <c:v>0</c:v>
                </c:pt>
                <c:pt idx="2">
                  <c:v>20.6</c:v>
                </c:pt>
                <c:pt idx="3">
                  <c:v>0</c:v>
                </c:pt>
                <c:pt idx="4">
                  <c:v>0</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dLbl>
              <c:idx val="0"/>
              <c:layout>
                <c:manualLayout>
                  <c:x val="1.0435546857988122E-3"/>
                  <c:y val="-4.258344007135241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Лист1!$G$2:$G$6</c:f>
              <c:numCache>
                <c:formatCode>#,##0.00</c:formatCode>
                <c:ptCount val="5"/>
                <c:pt idx="0">
                  <c:v>128593.8</c:v>
                </c:pt>
                <c:pt idx="1">
                  <c:v>136706.5</c:v>
                </c:pt>
                <c:pt idx="2">
                  <c:v>140126.1</c:v>
                </c:pt>
                <c:pt idx="3">
                  <c:v>121337.8</c:v>
                </c:pt>
                <c:pt idx="4">
                  <c:v>122997.8</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0"/>
              <c:layout>
                <c:manualLayout>
                  <c:x val="-3.1306640573964938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Лист1!$H$2:$H$6</c:f>
              <c:numCache>
                <c:formatCode>#,##0.00</c:formatCode>
                <c:ptCount val="5"/>
                <c:pt idx="0">
                  <c:v>43911.9</c:v>
                </c:pt>
                <c:pt idx="1">
                  <c:v>42008.6</c:v>
                </c:pt>
                <c:pt idx="2">
                  <c:v>41828.300000000003</c:v>
                </c:pt>
                <c:pt idx="3">
                  <c:v>36261.4</c:v>
                </c:pt>
                <c:pt idx="4">
                  <c:v>36211.4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1306640573965129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Лист1!$I$2:$I$6</c:f>
              <c:numCache>
                <c:formatCode>#,##0.00</c:formatCode>
                <c:ptCount val="5"/>
                <c:pt idx="0">
                  <c:v>14551.1</c:v>
                </c:pt>
                <c:pt idx="1">
                  <c:v>17359</c:v>
                </c:pt>
                <c:pt idx="2">
                  <c:v>15659.7</c:v>
                </c:pt>
                <c:pt idx="3">
                  <c:v>15709.7</c:v>
                </c:pt>
                <c:pt idx="4">
                  <c:v>17927</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1"/>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Лист1!$J$2:$J$6</c:f>
              <c:numCache>
                <c:formatCode>#,##0.00</c:formatCode>
                <c:ptCount val="5"/>
                <c:pt idx="0">
                  <c:v>434.7</c:v>
                </c:pt>
                <c:pt idx="1">
                  <c:v>850</c:v>
                </c:pt>
                <c:pt idx="2">
                  <c:v>350</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1"/>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0871093715976625E-3"/>
                  <c:y val="-2.129172003567620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Лист1!$K$2:$K$6</c:f>
              <c:numCache>
                <c:formatCode>#,##0.00</c:formatCode>
                <c:ptCount val="5"/>
                <c:pt idx="0">
                  <c:v>26150.400000000001</c:v>
                </c:pt>
                <c:pt idx="1">
                  <c:v>27112.5</c:v>
                </c:pt>
                <c:pt idx="2">
                  <c:v>25828.6</c:v>
                </c:pt>
                <c:pt idx="3">
                  <c:v>16798.400000000001</c:v>
                </c:pt>
                <c:pt idx="4">
                  <c:v>13613</c:v>
                </c:pt>
              </c:numCache>
            </c:numRef>
          </c:val>
        </c:ser>
        <c:dLbls>
          <c:showLegendKey val="0"/>
          <c:showVal val="0"/>
          <c:showCatName val="0"/>
          <c:showSerName val="0"/>
          <c:showPercent val="0"/>
          <c:showBubbleSize val="0"/>
        </c:dLbls>
        <c:gapWidth val="80"/>
        <c:overlap val="25"/>
        <c:axId val="561405648"/>
        <c:axId val="561406824"/>
      </c:barChart>
      <c:catAx>
        <c:axId val="56140564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ru-RU"/>
          </a:p>
        </c:txPr>
        <c:crossAx val="561406824"/>
        <c:crosses val="autoZero"/>
        <c:auto val="1"/>
        <c:lblAlgn val="ctr"/>
        <c:lblOffset val="100"/>
        <c:noMultiLvlLbl val="0"/>
      </c:catAx>
      <c:valAx>
        <c:axId val="561406824"/>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561405648"/>
        <c:crosses val="autoZero"/>
        <c:crossBetween val="between"/>
      </c:valAx>
      <c:spPr>
        <a:noFill/>
        <a:ln>
          <a:noFill/>
        </a:ln>
        <a:effectLst/>
      </c:spPr>
    </c:plotArea>
    <c:legend>
      <c:legendPos val="b"/>
      <c:layout>
        <c:manualLayout>
          <c:xMode val="edge"/>
          <c:yMode val="edge"/>
          <c:x val="7.3048828005918189E-3"/>
          <c:y val="0.70843442990388183"/>
          <c:w val="0.90181892403431341"/>
          <c:h val="0.29156557009611817"/>
        </c:manualLayout>
      </c:layout>
      <c:overlay val="0"/>
      <c:spPr>
        <a:noFill/>
        <a:ln>
          <a:noFill/>
        </a:ln>
        <a:effectLst/>
      </c:spPr>
      <c:txPr>
        <a:bodyPr rot="0" spcFirstLastPara="1" vertOverflow="ellipsis" vert="horz" wrap="square" anchor="ctr" anchorCtr="1"/>
        <a:lstStyle/>
        <a:p>
          <a:pPr>
            <a:defRPr sz="125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2025</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26E077D9-1419-4192-A32E-A859095A0ED8}" type="datetimeFigureOut">
              <a:rPr lang="ru-RU" smtClean="0"/>
              <a:t>11.12.2023</a:t>
            </a:fld>
            <a:endParaRPr lang="ru-RU"/>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13</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20</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21</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26</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B7D2A74-CA04-4453-AFE6-A53FACB5392C}" type="datetime1">
              <a:rPr lang="ru-RU" smtClean="0"/>
              <a:t>11.12.2023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55308F-F7B6-40DC-B41D-CBD610C90340}" type="datetime1">
              <a:rPr lang="ru-RU" smtClean="0"/>
              <a:t>11.12.2023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CCFDBAF-05F2-468C-BD2E-C7B63EF8391A}" type="datetime1">
              <a:rPr lang="ru-RU" smtClean="0"/>
              <a:t>11.12.2023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3E35C38-1110-4217-B061-E12A32CD8ADA}" type="datetime1">
              <a:rPr lang="ru-RU" smtClean="0"/>
              <a:t>11.12.2023</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B95CC95-B00F-48E0-9E34-A244B2E2D50D}" type="datetime1">
              <a:rPr lang="ru-RU" smtClean="0"/>
              <a:t>11.12.2023</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247BA90-F2E5-45EA-ACCE-21A597F76A09}" type="datetime1">
              <a:rPr lang="ru-RU" smtClean="0"/>
              <a:t>11.12.2023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43DEA89-3A55-424F-9BC8-A2BDC0483AC5}" type="datetime1">
              <a:rPr lang="ru-RU" smtClean="0"/>
              <a:t>11.12.2023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A8B5666-E474-459B-9292-463707EAC4DC}" type="datetime1">
              <a:rPr lang="ru-RU" smtClean="0"/>
              <a:t>11.12.2023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20DB3C1-08FF-4A0A-BE7E-1B2ECBB1059D}" type="datetime1">
              <a:rPr lang="ru-RU" smtClean="0"/>
              <a:t>11.12.2023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C1DED5A-4451-4AD5-AC52-0561B4CD7A11}" type="datetime1">
              <a:rPr lang="ru-RU" smtClean="0"/>
              <a:t>11.12.2023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48E988-850B-4091-A63A-BC134C4519EC}" type="datetime1">
              <a:rPr lang="ru-RU" smtClean="0"/>
              <a:t>11.12.2023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51693E8-1204-4F7C-B5CA-23945F3547B6}" type="datetime1">
              <a:rPr lang="ru-RU" smtClean="0"/>
              <a:t>11.12.2023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EC942E9-92DF-4960-998C-1AF7A691CAD9}" type="datetime1">
              <a:rPr lang="ru-RU" smtClean="0"/>
              <a:t>11.12.2023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EC939-28EB-43E5-84A6-22C10687AB58}" type="datetime1">
              <a:rPr lang="ru-RU" smtClean="0"/>
              <a:t>11.12.2023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7.png"/><Relationship Id="rId3" Type="http://schemas.openxmlformats.org/officeDocument/2006/relationships/image" Target="../media/image32.jpeg"/><Relationship Id="rId7" Type="http://schemas.openxmlformats.org/officeDocument/2006/relationships/image" Target="../media/image1.png"/><Relationship Id="rId12"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5.jpeg"/><Relationship Id="rId11" Type="http://schemas.openxmlformats.org/officeDocument/2006/relationships/image" Target="../media/image39.png"/><Relationship Id="rId5" Type="http://schemas.openxmlformats.org/officeDocument/2006/relationships/image" Target="../media/image34.jpeg"/><Relationship Id="rId10" Type="http://schemas.openxmlformats.org/officeDocument/2006/relationships/image" Target="../media/image38.png"/><Relationship Id="rId4" Type="http://schemas.openxmlformats.org/officeDocument/2006/relationships/image" Target="../media/image33.jpe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3.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webp"/></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3.webp"/><Relationship Id="rId7" Type="http://schemas.openxmlformats.org/officeDocument/2006/relationships/image" Target="../media/image87.jpeg"/><Relationship Id="rId2" Type="http://schemas.openxmlformats.org/officeDocument/2006/relationships/image" Target="../media/image82.png"/><Relationship Id="rId1" Type="http://schemas.openxmlformats.org/officeDocument/2006/relationships/slideLayout" Target="../slideLayouts/slideLayout12.xml"/><Relationship Id="rId6" Type="http://schemas.openxmlformats.org/officeDocument/2006/relationships/image" Target="../media/image86.jpeg"/><Relationship Id="rId5" Type="http://schemas.openxmlformats.org/officeDocument/2006/relationships/image" Target="../media/image85.jpeg"/><Relationship Id="rId10" Type="http://schemas.openxmlformats.org/officeDocument/2006/relationships/image" Target="../media/image89.jpeg"/><Relationship Id="rId4" Type="http://schemas.openxmlformats.org/officeDocument/2006/relationships/image" Target="../media/image84.png"/><Relationship Id="rId9" Type="http://schemas.openxmlformats.org/officeDocument/2006/relationships/image" Target="../media/image88.jpe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2.webp"/><Relationship Id="rId4" Type="http://schemas.openxmlformats.org/officeDocument/2006/relationships/image" Target="../media/image91.webp"/></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93.web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6.jpg"/><Relationship Id="rId4" Type="http://schemas.openxmlformats.org/officeDocument/2006/relationships/image" Target="../media/image95.jpg"/></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101.webp"/><Relationship Id="rId4" Type="http://schemas.openxmlformats.org/officeDocument/2006/relationships/image" Target="../media/image100.jpe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3.png"/><Relationship Id="rId4" Type="http://schemas.openxmlformats.org/officeDocument/2006/relationships/image" Target="../media/image102.jpe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7.webp"/><Relationship Id="rId4" Type="http://schemas.openxmlformats.org/officeDocument/2006/relationships/image" Target="../media/image106.jpe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8.webp"/></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0.webp"/><Relationship Id="rId4" Type="http://schemas.openxmlformats.org/officeDocument/2006/relationships/image" Target="../media/image109.jpe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4.emf"/><Relationship Id="rId5" Type="http://schemas.openxmlformats.org/officeDocument/2006/relationships/chart" Target="../charts/chart12.xml"/><Relationship Id="rId4" Type="http://schemas.openxmlformats.org/officeDocument/2006/relationships/chart" Target="../charts/char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5.jp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hyperlink" Target="http://vk.com/public217462141" TargetMode="External"/><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9441" y="4859361"/>
            <a:ext cx="11671069" cy="757130"/>
          </a:xfrm>
          <a:prstGeom prst="rect">
            <a:avLst/>
          </a:prstGeom>
        </p:spPr>
        <p:txBody>
          <a:bodyPr wrap="square">
            <a:spAutoFit/>
          </a:bodyPr>
          <a:lstStyle/>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К  </a:t>
            </a:r>
            <a:r>
              <a:rPr lang="ru-RU" altLang="ru-RU" sz="2400" b="1" i="1" dirty="0" smtClean="0">
                <a:effectLst>
                  <a:outerShdw blurRad="38100" dist="38100" dir="2700000" algn="tl">
                    <a:srgbClr val="000000">
                      <a:alpha val="43137"/>
                    </a:srgbClr>
                  </a:outerShdw>
                </a:effectLst>
              </a:rPr>
              <a:t>проекту решения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2023 год и  на плановый период  2024-2025 годов</a:t>
            </a:r>
            <a:r>
              <a:rPr lang="ru-RU" altLang="ru-RU" sz="2400" b="1" i="1" dirty="0" smtClean="0">
                <a:effectLst>
                  <a:outerShdw blurRad="38100" dist="38100" dir="2700000" algn="tl">
                    <a:srgbClr val="000000">
                      <a:alpha val="43137"/>
                    </a:srgbClr>
                  </a:outerShdw>
                </a:effectLst>
              </a:rPr>
              <a:t>»</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2023-2025 годы</a:t>
            </a:r>
          </a:p>
        </p:txBody>
      </p:sp>
      <p:sp>
        <p:nvSpPr>
          <p:cNvPr id="9" name="Номер слайда 8"/>
          <p:cNvSpPr>
            <a:spLocks noGrp="1"/>
          </p:cNvSpPr>
          <p:nvPr>
            <p:ph type="sldNum" sz="quarter" idx="12"/>
          </p:nvPr>
        </p:nvSpPr>
        <p:spPr/>
        <p:txBody>
          <a:bodyPr/>
          <a:lstStyle/>
          <a:p>
            <a:fld id="{2E383454-522E-4943-91B6-023101BA01B5}" type="slidenum">
              <a:rPr lang="ru-RU" smtClean="0"/>
              <a:t>1</a:t>
            </a:fld>
            <a:endParaRPr lang="ru-RU"/>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p:txBody>
          <a:bodyPr/>
          <a:lstStyle/>
          <a:p>
            <a:fld id="{2E383454-522E-4943-91B6-023101BA01B5}" type="slidenum">
              <a:rPr lang="ru-RU" smtClean="0"/>
              <a:t>10</a:t>
            </a:fld>
            <a:endParaRPr lang="ru-RU"/>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p:txBody>
          <a:bodyPr/>
          <a:lstStyle/>
          <a:p>
            <a:fld id="{2E383454-522E-4943-91B6-023101BA01B5}" type="slidenum">
              <a:rPr lang="ru-RU" smtClean="0"/>
              <a:t>11</a:t>
            </a:fld>
            <a:endParaRPr lang="ru-RU"/>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8561" y="3370189"/>
            <a:ext cx="5279900" cy="3519934"/>
          </a:xfrm>
          <a:prstGeom prst="rect">
            <a:avLst/>
          </a:prstGeom>
        </p:spPr>
      </p:pic>
      <p:sp>
        <p:nvSpPr>
          <p:cNvPr id="6" name="Прямоугольник с двумя усеченными противолежащими углами 5"/>
          <p:cNvSpPr/>
          <p:nvPr/>
        </p:nvSpPr>
        <p:spPr>
          <a:xfrm>
            <a:off x="2105441" y="656059"/>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a:t>Глоссарий</a:t>
            </a:r>
            <a:endParaRPr sz="4000" dirty="0"/>
          </a:p>
        </p:txBody>
      </p:sp>
      <p:sp>
        <p:nvSpPr>
          <p:cNvPr id="5" name="Прямоугольник 4"/>
          <p:cNvSpPr/>
          <p:nvPr/>
        </p:nvSpPr>
        <p:spPr>
          <a:xfrm>
            <a:off x="4045226" y="592724"/>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926644" y="3652658"/>
            <a:ext cx="2892287"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341264" y="2764636"/>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9074427" y="3523881"/>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10" name="Прямоугольник 9"/>
          <p:cNvSpPr/>
          <p:nvPr/>
        </p:nvSpPr>
        <p:spPr>
          <a:xfrm>
            <a:off x="627014" y="5487305"/>
            <a:ext cx="11408227"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2023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2024-2025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Выдача бюджетных кредитов в </a:t>
            </a:r>
            <a:r>
              <a:rPr lang="ru-RU" sz="1600" b="1" i="1" dirty="0" smtClean="0">
                <a:effectLst>
                  <a:outerShdw blurRad="38100" dist="38100" dir="2700000" algn="tl">
                    <a:srgbClr val="000000">
                      <a:alpha val="43137"/>
                    </a:srgbClr>
                  </a:outerShdw>
                </a:effectLst>
                <a:latin typeface="+mj-lt"/>
              </a:rPr>
              <a:t>2023-2025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2" name="Прямоугольник 1"/>
          <p:cNvSpPr/>
          <p:nvPr/>
        </p:nvSpPr>
        <p:spPr>
          <a:xfrm>
            <a:off x="2105440" y="994091"/>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3766733" y="1763921"/>
            <a:ext cx="5631727"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4045226" y="2426082"/>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2" name="Прямоугольник 11"/>
          <p:cNvSpPr/>
          <p:nvPr/>
        </p:nvSpPr>
        <p:spPr>
          <a:xfrm>
            <a:off x="509900" y="4737756"/>
            <a:ext cx="3951005" cy="1061829"/>
          </a:xfrm>
          <a:prstGeom prst="rect">
            <a:avLst/>
          </a:prstGeom>
        </p:spPr>
        <p:txBody>
          <a:bodyPr wrap="square">
            <a:spAutoFit/>
          </a:bodyPr>
          <a:lstStyle/>
          <a:p>
            <a:pPr marR="4090" algn="just"/>
            <a:r>
              <a:rPr lang="ru-RU" sz="1050" b="1" i="1" dirty="0">
                <a:latin typeface="Book Antiqua" panose="02040602050305030304" pitchFamily="18" charset="0"/>
              </a:rPr>
              <a:t>В 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endParaRPr lang="ru-RU" sz="1050" b="1" i="1" dirty="0"/>
          </a:p>
        </p:txBody>
      </p:sp>
      <p:sp>
        <p:nvSpPr>
          <p:cNvPr id="17" name="Номер слайда 16"/>
          <p:cNvSpPr>
            <a:spLocks noGrp="1"/>
          </p:cNvSpPr>
          <p:nvPr>
            <p:ph type="sldNum" sz="quarter" idx="12"/>
          </p:nvPr>
        </p:nvSpPr>
        <p:spPr/>
        <p:txBody>
          <a:bodyPr/>
          <a:lstStyle/>
          <a:p>
            <a:fld id="{2E383454-522E-4943-91B6-023101BA01B5}" type="slidenum">
              <a:rPr lang="ru-RU" smtClean="0"/>
              <a:t>12</a:t>
            </a:fld>
            <a:endParaRPr lang="ru-RU"/>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p:txBody>
          <a:bodyPr/>
          <a:lstStyle/>
          <a:p>
            <a:fld id="{2E383454-522E-4943-91B6-023101BA01B5}" type="slidenum">
              <a:rPr lang="ru-RU" smtClean="0"/>
              <a:t>13</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p:txBody>
          <a:bodyPr/>
          <a:lstStyle/>
          <a:p>
            <a:pPr marL="38100">
              <a:lnSpc>
                <a:spcPts val="1240"/>
              </a:lnSpc>
            </a:pPr>
            <a:fld id="{81D60167-4931-47E6-BA6A-407CBD079E47}" type="slidenum">
              <a:rPr lang="ru-RU" smtClean="0"/>
              <a:t>14</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89813"/>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12113" y="30762"/>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a:latin typeface="Calibri"/>
              <a:cs typeface="Calibri"/>
            </a:endParaRPr>
          </a:p>
        </p:txBody>
      </p:sp>
      <p:sp>
        <p:nvSpPr>
          <p:cNvPr id="4" name="object 4"/>
          <p:cNvSpPr/>
          <p:nvPr/>
        </p:nvSpPr>
        <p:spPr>
          <a:xfrm>
            <a:off x="3366515" y="1592580"/>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462778" y="1554607"/>
            <a:ext cx="3340735" cy="84836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a:latin typeface="Calibri"/>
              <a:cs typeface="Calibri"/>
            </a:endParaRPr>
          </a:p>
          <a:p>
            <a:pPr marL="12700" marR="5080">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endParaRPr sz="1800">
              <a:latin typeface="Calibri"/>
              <a:cs typeface="Calibri"/>
            </a:endParaRPr>
          </a:p>
        </p:txBody>
      </p:sp>
      <p:sp>
        <p:nvSpPr>
          <p:cNvPr id="6" name="object 6"/>
          <p:cNvSpPr txBox="1"/>
          <p:nvPr/>
        </p:nvSpPr>
        <p:spPr>
          <a:xfrm>
            <a:off x="5470652" y="3703701"/>
            <a:ext cx="3346450" cy="2220595"/>
          </a:xfrm>
          <a:prstGeom prst="rect">
            <a:avLst/>
          </a:prstGeom>
        </p:spPr>
        <p:txBody>
          <a:bodyPr vert="horz" wrap="square" lIns="0" tIns="12700" rIns="0" bIns="0" rtlCol="0">
            <a:spAutoFit/>
          </a:bodyPr>
          <a:lstStyle/>
          <a:p>
            <a:pPr marL="12700" marR="93980" algn="just">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a:latin typeface="Calibri"/>
              <a:cs typeface="Calibri"/>
            </a:endParaRPr>
          </a:p>
          <a:p>
            <a:pPr marL="12700" algn="just">
              <a:lnSpc>
                <a:spcPct val="100000"/>
              </a:lnSpc>
            </a:pPr>
            <a:r>
              <a:rPr sz="1800" dirty="0">
                <a:latin typeface="Calibri"/>
                <a:cs typeface="Calibri"/>
              </a:rPr>
              <a:t>получает </a:t>
            </a:r>
            <a:r>
              <a:rPr sz="1800" spc="-5" dirty="0">
                <a:latin typeface="Calibri"/>
                <a:cs typeface="Calibri"/>
              </a:rPr>
              <a:t>муниципальные </a:t>
            </a:r>
            <a:r>
              <a:rPr sz="1800" dirty="0">
                <a:latin typeface="Calibri"/>
                <a:cs typeface="Calibri"/>
              </a:rPr>
              <a:t>услуги</a:t>
            </a:r>
            <a:r>
              <a:rPr sz="1800" spc="-55" dirty="0">
                <a:latin typeface="Calibri"/>
                <a:cs typeface="Calibri"/>
              </a:rPr>
              <a:t> </a:t>
            </a:r>
            <a:r>
              <a:rPr sz="1800" dirty="0">
                <a:latin typeface="Calibri"/>
                <a:cs typeface="Calibri"/>
              </a:rPr>
              <a:t>-</a:t>
            </a:r>
            <a:endParaRPr sz="1800">
              <a:latin typeface="Calibri"/>
              <a:cs typeface="Calibri"/>
            </a:endParaRPr>
          </a:p>
          <a:p>
            <a:pPr marL="12700" marR="426720" algn="just">
              <a:lnSpc>
                <a:spcPct val="100000"/>
              </a:lnSpc>
            </a:pPr>
            <a:r>
              <a:rPr sz="1800" spc="-5" dirty="0">
                <a:latin typeface="Calibri"/>
                <a:cs typeface="Calibri"/>
              </a:rPr>
              <a:t>расходную часть </a:t>
            </a:r>
            <a:r>
              <a:rPr sz="1800" dirty="0">
                <a:latin typeface="Calibri"/>
                <a:cs typeface="Calibri"/>
              </a:rPr>
              <a:t>бюджета на  </a:t>
            </a:r>
            <a:r>
              <a:rPr sz="1800" spc="-5" dirty="0">
                <a:latin typeface="Calibri"/>
                <a:cs typeface="Calibri"/>
              </a:rPr>
              <a:t>благоустройство территории,  культурно-досуговые</a:t>
            </a:r>
            <a:endParaRPr sz="1800">
              <a:latin typeface="Calibri"/>
              <a:cs typeface="Calibri"/>
            </a:endParaRPr>
          </a:p>
          <a:p>
            <a:pPr marL="12700" algn="just">
              <a:lnSpc>
                <a:spcPct val="100000"/>
              </a:lnSpc>
            </a:pPr>
            <a:r>
              <a:rPr sz="1800" spc="-5" dirty="0">
                <a:latin typeface="Calibri"/>
                <a:cs typeface="Calibri"/>
              </a:rPr>
              <a:t>мероприятия, кружки,</a:t>
            </a:r>
            <a:r>
              <a:rPr sz="1800" spc="25" dirty="0">
                <a:latin typeface="Calibri"/>
                <a:cs typeface="Calibri"/>
              </a:rPr>
              <a:t> </a:t>
            </a:r>
            <a:r>
              <a:rPr sz="1800" spc="-5" dirty="0">
                <a:latin typeface="Calibri"/>
                <a:cs typeface="Calibri"/>
              </a:rPr>
              <a:t>секции,</a:t>
            </a:r>
            <a:endParaRPr sz="1800">
              <a:latin typeface="Calibri"/>
              <a:cs typeface="Calibri"/>
            </a:endParaRPr>
          </a:p>
          <a:p>
            <a:pPr marL="12700" algn="just">
              <a:lnSpc>
                <a:spcPct val="100000"/>
              </a:lnSpc>
              <a:spcBef>
                <a:spcPts val="5"/>
              </a:spcBef>
            </a:pPr>
            <a:r>
              <a:rPr sz="1800" spc="-5" dirty="0">
                <a:latin typeface="Calibri"/>
                <a:cs typeface="Calibri"/>
              </a:rPr>
              <a:t>пособия,</a:t>
            </a:r>
            <a:r>
              <a:rPr sz="1800" spc="5" dirty="0">
                <a:latin typeface="Calibri"/>
                <a:cs typeface="Calibri"/>
              </a:rPr>
              <a:t> </a:t>
            </a:r>
            <a:r>
              <a:rPr sz="1800" spc="-5" dirty="0">
                <a:latin typeface="Calibri"/>
                <a:cs typeface="Calibri"/>
              </a:rPr>
              <a:t>опекаемых).</a:t>
            </a:r>
            <a:endParaRPr sz="180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p:txBody>
          <a:bodyPr/>
          <a:lstStyle/>
          <a:p>
            <a:fld id="{2E383454-522E-4943-91B6-023101BA01B5}" type="slidenum">
              <a:rPr lang="ru-RU" smtClean="0"/>
              <a:t>16</a:t>
            </a:fld>
            <a:endParaRPr lang="ru-RU"/>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p:txBody>
          <a:bodyPr/>
          <a:lstStyle/>
          <a:p>
            <a:fld id="{2E383454-522E-4943-91B6-023101BA01B5}" type="slidenum">
              <a:rPr lang="ru-RU" smtClean="0"/>
              <a:t>17</a:t>
            </a:fld>
            <a:endParaRPr lang="ru-RU"/>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18</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p:txBody>
          <a:bodyPr/>
          <a:lstStyle/>
          <a:p>
            <a:fld id="{2E383454-522E-4943-91B6-023101BA01B5}" type="slidenum">
              <a:rPr lang="ru-RU" smtClean="0"/>
              <a:t>20</a:t>
            </a:fld>
            <a:endParaRPr lang="ru-RU"/>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260</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a:solidFill>
                  <a:schemeClr val="tx2"/>
                </a:solidFill>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endParaRPr>
          </a:p>
        </p:txBody>
      </p:sp>
      <p:graphicFrame>
        <p:nvGraphicFramePr>
          <p:cNvPr id="22" name="Диаграмма 21"/>
          <p:cNvGraphicFramePr/>
          <p:nvPr>
            <p:extLst>
              <p:ext uri="{D42A27DB-BD31-4B8C-83A1-F6EECF244321}">
                <p14:modId xmlns:p14="http://schemas.microsoft.com/office/powerpoint/2010/main" val="3438568327"/>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32800,9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99654" y="2092946"/>
            <a:ext cx="228654" cy="393700"/>
          </a:xfrm>
          <a:prstGeom prst="rect">
            <a:avLst/>
          </a:prstGeom>
          <a:noFill/>
          <a:ln w="9525">
            <a:noFill/>
            <a:miter lim="800000"/>
            <a:headEnd/>
            <a:tailEnd/>
          </a:ln>
        </p:spPr>
      </p:pic>
      <p:sp>
        <p:nvSpPr>
          <p:cNvPr id="11" name="Прямоугольник 10"/>
          <p:cNvSpPr/>
          <p:nvPr/>
        </p:nvSpPr>
        <p:spPr>
          <a:xfrm>
            <a:off x="1345543" y="1889866"/>
            <a:ext cx="966931" cy="369332"/>
          </a:xfrm>
          <a:prstGeom prst="rect">
            <a:avLst/>
          </a:prstGeom>
        </p:spPr>
        <p:txBody>
          <a:bodyPr wrap="none">
            <a:spAutoFit/>
          </a:bodyPr>
          <a:lstStyle/>
          <a:p>
            <a:r>
              <a:rPr lang="ru-RU" dirty="0">
                <a:latin typeface="Open Sans"/>
                <a:ea typeface="Open Sans"/>
                <a:cs typeface="Open Sans"/>
              </a:rPr>
              <a:t>109,9%</a:t>
            </a: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2021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1208,9</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мил.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53632" cy="369332"/>
          </a:xfrm>
          <a:prstGeom prst="rect">
            <a:avLst/>
          </a:prstGeom>
        </p:spPr>
        <p:txBody>
          <a:bodyPr wrap="none">
            <a:spAutoFit/>
          </a:bodyPr>
          <a:lstStyle/>
          <a:p>
            <a:r>
              <a:rPr lang="ru-RU" dirty="0" smtClean="0">
                <a:latin typeface="Open Sans"/>
                <a:ea typeface="Open Sans"/>
                <a:cs typeface="Open Sans"/>
              </a:rPr>
              <a:t>104,1%</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2021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883660" y="1617058"/>
            <a:ext cx="633507" cy="369332"/>
          </a:xfrm>
          <a:prstGeom prst="rect">
            <a:avLst/>
          </a:prstGeom>
        </p:spPr>
        <p:txBody>
          <a:bodyPr wrap="none">
            <a:spAutoFit/>
          </a:bodyPr>
          <a:lstStyle/>
          <a:p>
            <a:r>
              <a:rPr lang="ru-RU" dirty="0" smtClean="0">
                <a:latin typeface="Open Sans"/>
                <a:ea typeface="Open Sans"/>
                <a:cs typeface="Open Sans"/>
              </a:rPr>
              <a:t>2,8%</a:t>
            </a:r>
            <a:endParaRPr lang="ru-RU" dirty="0">
              <a:latin typeface="Open Sans"/>
              <a:ea typeface="Open Sans"/>
              <a:cs typeface="Open Sans"/>
            </a:endParaRPr>
          </a:p>
        </p:txBody>
      </p:sp>
      <p:sp>
        <p:nvSpPr>
          <p:cNvPr id="38" name="Прямоугольник 37"/>
          <p:cNvSpPr/>
          <p:nvPr/>
        </p:nvSpPr>
        <p:spPr>
          <a:xfrm>
            <a:off x="10842528" y="1965203"/>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2022  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838691"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0,9 %</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p:txBody>
          <a:bodyPr/>
          <a:lstStyle/>
          <a:p>
            <a:fld id="{2E383454-522E-4943-91B6-023101BA01B5}" type="slidenum">
              <a:rPr lang="ru-RU" smtClean="0"/>
              <a:t>21</a:t>
            </a:fld>
            <a:endParaRPr lang="ru-RU"/>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2"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2023 год и на плановый период 2024 и 2025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p:txBody>
          <a:bodyPr/>
          <a:lstStyle/>
          <a:p>
            <a:pPr marL="38100">
              <a:lnSpc>
                <a:spcPts val="1240"/>
              </a:lnSpc>
            </a:pPr>
            <a:fld id="{81D60167-4931-47E6-BA6A-407CBD079E47}" type="slidenum">
              <a:rPr lang="ru-RU" smtClean="0"/>
              <a:t>22</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p:txBody>
          <a:bodyPr/>
          <a:lstStyle/>
          <a:p>
            <a:pPr marL="38100">
              <a:lnSpc>
                <a:spcPts val="1240"/>
              </a:lnSpc>
            </a:pPr>
            <a:fld id="{81D60167-4931-47E6-BA6A-407CBD079E47}" type="slidenum">
              <a:rPr lang="ru-RU" smtClean="0"/>
              <a:t>23</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8" name="Rectangle 2"/>
          <p:cNvSpPr>
            <a:spLocks noChangeArrowheads="1"/>
          </p:cNvSpPr>
          <p:nvPr/>
        </p:nvSpPr>
        <p:spPr bwMode="auto">
          <a:xfrm>
            <a:off x="4334150" y="1747010"/>
            <a:ext cx="6638925" cy="428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0" name="Rectangle 3"/>
          <p:cNvSpPr>
            <a:spLocks noChangeArrowheads="1"/>
          </p:cNvSpPr>
          <p:nvPr/>
        </p:nvSpPr>
        <p:spPr bwMode="auto">
          <a:xfrm>
            <a:off x="1899622" y="802218"/>
            <a:ext cx="818687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lang="ru-RU" altLang="ru-RU" dirty="0">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5907" y="1959567"/>
            <a:ext cx="5534302" cy="4610697"/>
          </a:xfrm>
          <a:prstGeom prst="rect">
            <a:avLst/>
          </a:prstGeom>
        </p:spPr>
      </p:pic>
      <p:sp>
        <p:nvSpPr>
          <p:cNvPr id="5" name="Номер слайда 4"/>
          <p:cNvSpPr>
            <a:spLocks noGrp="1"/>
          </p:cNvSpPr>
          <p:nvPr>
            <p:ph type="sldNum" sz="quarter" idx="7"/>
          </p:nvPr>
        </p:nvSpPr>
        <p:spPr/>
        <p:txBody>
          <a:bodyPr/>
          <a:lstStyle/>
          <a:p>
            <a:pPr marL="38100">
              <a:lnSpc>
                <a:spcPts val="1240"/>
              </a:lnSpc>
            </a:pPr>
            <a:fld id="{81D60167-4931-47E6-BA6A-407CBD079E47}" type="slidenum">
              <a:rPr lang="ru-RU" smtClean="0"/>
              <a:t>24</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25</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2023-2025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26</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977516410"/>
              </p:ext>
            </p:extLst>
          </p:nvPr>
        </p:nvGraphicFramePr>
        <p:xfrm>
          <a:off x="504203" y="820397"/>
          <a:ext cx="10528418" cy="4982196"/>
        </p:xfrm>
        <a:graphic>
          <a:graphicData uri="http://schemas.openxmlformats.org/drawingml/2006/table">
            <a:tbl>
              <a:tblPr/>
              <a:tblGrid>
                <a:gridCol w="2671899"/>
                <a:gridCol w="1804005"/>
                <a:gridCol w="1849485"/>
                <a:gridCol w="1591769"/>
                <a:gridCol w="1303735"/>
                <a:gridCol w="1307525"/>
              </a:tblGrid>
              <a:tr h="339074">
                <a:tc rowSpan="5">
                  <a:txBody>
                    <a:bodyPr/>
                    <a:lstStyle/>
                    <a:p>
                      <a:pPr algn="ctr" fontAlgn="ctr"/>
                      <a:r>
                        <a:rPr lang="ru-RU" sz="1200" b="0" i="0" u="none" strike="noStrike" dirty="0">
                          <a:solidFill>
                            <a:srgbClr val="000000"/>
                          </a:solidFill>
                          <a:effectLst/>
                          <a:latin typeface="Times New Roman" panose="02020603050405020304" pitchFamily="18" charset="0"/>
                        </a:rPr>
                        <a:t>Показатели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5">
                  <a:txBody>
                    <a:bodyPr/>
                    <a:lstStyle/>
                    <a:p>
                      <a:pPr algn="ctr" fontAlgn="ctr"/>
                      <a:r>
                        <a:rPr lang="ru-RU" sz="1200" b="0" i="0" u="none" strike="noStrike">
                          <a:solidFill>
                            <a:srgbClr val="000000"/>
                          </a:solidFill>
                          <a:effectLst/>
                          <a:latin typeface="Times New Roman" panose="02020603050405020304" pitchFamily="18" charset="0"/>
                        </a:rPr>
                        <a:t>Отчетный финансовый 2021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rowSpan="5">
                  <a:txBody>
                    <a:bodyPr/>
                    <a:lstStyle/>
                    <a:p>
                      <a:pPr algn="ctr" fontAlgn="ctr"/>
                      <a:r>
                        <a:rPr lang="ru-RU" sz="1200" b="0" i="0" u="none" strike="noStrike" dirty="0">
                          <a:solidFill>
                            <a:srgbClr val="000000"/>
                          </a:solidFill>
                          <a:effectLst/>
                          <a:latin typeface="Times New Roman" panose="02020603050405020304" pitchFamily="18" charset="0"/>
                        </a:rPr>
                        <a:t>2023 год          </a:t>
                      </a:r>
                      <a:endParaRPr lang="ru-RU" sz="1200" b="0"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Проект </a:t>
                      </a:r>
                      <a:r>
                        <a:rPr lang="ru-RU" sz="1200" b="0" i="0" u="none" strike="noStrike" dirty="0">
                          <a:solidFill>
                            <a:srgbClr val="000000"/>
                          </a:solidFill>
                          <a:effectLst/>
                          <a:latin typeface="Times New Roman" panose="02020603050405020304" pitchFamily="18" charset="0"/>
                        </a:rPr>
                        <a:t>бюджета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9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ru-RU"/>
                    </a:p>
                  </a:txBody>
                  <a:tcPr/>
                </a:tc>
              </a:tr>
              <a:tr h="314788">
                <a:tc vMerge="1">
                  <a:txBody>
                    <a:bodyPr/>
                    <a:lstStyle/>
                    <a:p>
                      <a:endParaRPr lang="ru-RU"/>
                    </a:p>
                  </a:txBody>
                  <a:tcPr/>
                </a:tc>
                <a:tc vMerge="1">
                  <a:txBody>
                    <a:bodyPr/>
                    <a:lstStyle/>
                    <a:p>
                      <a:endParaRPr lang="ru-RU"/>
                    </a:p>
                  </a:txBody>
                  <a:tcPr/>
                </a:tc>
                <a:tc rowSpan="3">
                  <a:txBody>
                    <a:bodyPr/>
                    <a:lstStyle/>
                    <a:p>
                      <a:pPr algn="ctr" fontAlgn="ctr"/>
                      <a:r>
                        <a:rPr lang="ru-RU" sz="1200" b="0" i="0" u="none" strike="noStrike">
                          <a:solidFill>
                            <a:srgbClr val="000000"/>
                          </a:solidFill>
                          <a:effectLst/>
                          <a:latin typeface="Times New Roman" panose="02020603050405020304" pitchFamily="18" charset="0"/>
                        </a:rPr>
                        <a:t>Текущий финансовый 2022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gridSpan="2">
                  <a:txBody>
                    <a:bodyPr/>
                    <a:lstStyle/>
                    <a:p>
                      <a:pPr algn="ctr" fontAlgn="ctr"/>
                      <a:r>
                        <a:rPr lang="ru-RU" sz="9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ru-RU"/>
                    </a:p>
                  </a:txBody>
                  <a:tcPr/>
                </a:tc>
              </a:tr>
              <a:tr h="314788">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gridSpan="2">
                  <a:txBody>
                    <a:bodyPr/>
                    <a:lstStyle/>
                    <a:p>
                      <a:pPr algn="ctr" fontAlgn="ctr"/>
                      <a:r>
                        <a:rPr lang="ru-RU" sz="9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ru-RU"/>
                    </a:p>
                  </a:txBody>
                  <a:tcPr/>
                </a:tc>
              </a:tr>
              <a:tr h="34626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gridSpan="2">
                  <a:txBody>
                    <a:bodyPr/>
                    <a:lstStyle/>
                    <a:p>
                      <a:pPr algn="ctr" fontAlgn="ctr"/>
                      <a:r>
                        <a:rPr lang="ru-RU" sz="1200" b="0" i="0" u="none" strike="noStrike">
                          <a:solidFill>
                            <a:srgbClr val="000000"/>
                          </a:solidFill>
                          <a:effectLst/>
                          <a:latin typeface="Times New Roman" panose="02020603050405020304" pitchFamily="18" charset="0"/>
                        </a:rPr>
                        <a:t>Плановый период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771231">
                <a:tc vMerge="1">
                  <a:txBody>
                    <a:bodyPr/>
                    <a:lstStyle/>
                    <a:p>
                      <a:endParaRPr lang="ru-RU"/>
                    </a:p>
                  </a:txBody>
                  <a:tcPr/>
                </a:tc>
                <a:tc vMerge="1">
                  <a:txBody>
                    <a:bodyPr/>
                    <a:lstStyle/>
                    <a:p>
                      <a:endParaRPr lang="ru-RU"/>
                    </a:p>
                  </a:txBody>
                  <a:tcPr/>
                </a:tc>
                <a:tc>
                  <a:txBody>
                    <a:bodyPr/>
                    <a:lstStyle/>
                    <a:p>
                      <a:pPr algn="ctr" fontAlgn="ctr"/>
                      <a:r>
                        <a:rPr lang="ru-RU" sz="900" b="0" i="0" u="none" strike="noStrike">
                          <a:solidFill>
                            <a:srgbClr val="000000"/>
                          </a:solidFill>
                          <a:effectLst/>
                          <a:latin typeface="Times New Roman" panose="02020603050405020304" pitchFamily="18" charset="0"/>
                        </a:rPr>
                        <a:t>Бюджет (Решение об исполнении №122 от 21.12.2022г.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a:txBody>
                    <a:bodyPr/>
                    <a:lstStyle/>
                    <a:p>
                      <a:pPr algn="ctr" fontAlgn="ctr"/>
                      <a:r>
                        <a:rPr lang="ru-RU" sz="1000" b="0" i="0" u="none" strike="noStrike">
                          <a:solidFill>
                            <a:srgbClr val="000000"/>
                          </a:solidFill>
                          <a:effectLst/>
                          <a:latin typeface="Times New Roman" panose="02020603050405020304" pitchFamily="18" charset="0"/>
                        </a:rPr>
                        <a:t>2024год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2025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87921">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4788">
                <a:tc>
                  <a:txBody>
                    <a:bodyPr/>
                    <a:lstStyle/>
                    <a:p>
                      <a:pPr algn="ctr" fontAlgn="ctr"/>
                      <a:r>
                        <a:rPr lang="en-US" sz="1000" b="1" i="0" u="none" strike="noStrike">
                          <a:solidFill>
                            <a:srgbClr val="000000"/>
                          </a:solidFill>
                          <a:effectLst/>
                          <a:latin typeface="Times New Roman" panose="02020603050405020304" pitchFamily="18" charset="0"/>
                        </a:rPr>
                        <a:t> I. </a:t>
                      </a:r>
                      <a:r>
                        <a:rPr lang="ru-RU" sz="1000" b="1" i="0" u="none" strike="noStrike">
                          <a:solidFill>
                            <a:srgbClr val="000000"/>
                          </a:solidFill>
                          <a:effectLst/>
                          <a:latin typeface="Times New Roman" panose="02020603050405020304" pitchFamily="18" charset="0"/>
                        </a:rPr>
                        <a:t>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295 001,40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292 390,90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283 964,10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243 541,30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239 956,20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330527">
                <a:tc>
                  <a:txBody>
                    <a:bodyPr/>
                    <a:lstStyle/>
                    <a:p>
                      <a:pPr algn="ctr" fontAlgn="ctr"/>
                      <a:r>
                        <a:rPr lang="ru-RU" sz="1000" b="0" i="0" u="none" strike="noStrike">
                          <a:solidFill>
                            <a:srgbClr val="000000"/>
                          </a:solidFill>
                          <a:effectLst/>
                          <a:latin typeface="Times New Roman" panose="02020603050405020304" pitchFamily="18" charset="0"/>
                        </a:rPr>
                        <a:t>в т.ч.</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330527">
                <a:tc>
                  <a:txBody>
                    <a:bodyPr/>
                    <a:lstStyle/>
                    <a:p>
                      <a:pPr algn="ctr" fontAlgn="ctr"/>
                      <a:r>
                        <a:rPr lang="ru-RU" sz="1100" b="0" i="0" u="none" strike="noStrike">
                          <a:solidFill>
                            <a:srgbClr val="000000"/>
                          </a:solidFill>
                          <a:effectLst/>
                          <a:latin typeface="Times New Roman" panose="02020603050405020304" pitchFamily="18" charset="0"/>
                        </a:rPr>
                        <a:t>Налоговые и неналоговые 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31 892,70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39 651,80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45 382,90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47 191,40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47 444,80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0527">
                <a:tc>
                  <a:txBody>
                    <a:bodyPr/>
                    <a:lstStyle/>
                    <a:p>
                      <a:pPr algn="ctr" fontAlgn="ctr"/>
                      <a:r>
                        <a:rPr lang="ru-RU" sz="1100" b="0" i="0" u="none" strike="noStrike">
                          <a:solidFill>
                            <a:srgbClr val="000000"/>
                          </a:solidFill>
                          <a:effectLst/>
                          <a:latin typeface="Times New Roman" panose="02020603050405020304" pitchFamily="18" charset="0"/>
                        </a:rPr>
                        <a:t>Безвозмездные поступления</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263 108,70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252 739,10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238 581,20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196 349,90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192 511,40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7570">
                <a:tc>
                  <a:txBody>
                    <a:bodyPr/>
                    <a:lstStyle/>
                    <a:p>
                      <a:pPr algn="ctr" fontAlgn="ctr"/>
                      <a:r>
                        <a:rPr lang="en-US" sz="1000" b="1" i="0" u="none" strike="noStrike">
                          <a:solidFill>
                            <a:srgbClr val="000000"/>
                          </a:solidFill>
                          <a:effectLst/>
                          <a:latin typeface="Times New Roman" panose="02020603050405020304" pitchFamily="18" charset="0"/>
                        </a:rPr>
                        <a:t> II. </a:t>
                      </a:r>
                      <a:r>
                        <a:rPr lang="ru-RU" sz="1000" b="1" i="0" u="none" strike="noStrike">
                          <a:solidFill>
                            <a:srgbClr val="000000"/>
                          </a:solidFill>
                          <a:effectLst/>
                          <a:latin typeface="Times New Roman" panose="02020603050405020304" pitchFamily="18" charset="0"/>
                        </a:rPr>
                        <a:t>РАСХОДЫ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296 941,70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288 055,80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283 964,10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243 541,30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239 956,20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267570">
                <a:tc>
                  <a:txBody>
                    <a:bodyPr/>
                    <a:lstStyle/>
                    <a:p>
                      <a:pPr algn="ctr" fontAlgn="ctr"/>
                      <a:r>
                        <a:rPr lang="en-US" sz="1000" b="1" i="0" u="none" strike="noStrike">
                          <a:solidFill>
                            <a:srgbClr val="000000"/>
                          </a:solidFill>
                          <a:effectLst/>
                          <a:latin typeface="Times New Roman" panose="02020603050405020304" pitchFamily="18" charset="0"/>
                        </a:rPr>
                        <a:t>III. </a:t>
                      </a:r>
                      <a:r>
                        <a:rPr lang="ru-RU" sz="1000" b="1" i="0" u="none" strike="noStrike">
                          <a:solidFill>
                            <a:srgbClr val="000000"/>
                          </a:solidFill>
                          <a:effectLst/>
                          <a:latin typeface="Times New Roman" panose="02020603050405020304" pitchFamily="18" charset="0"/>
                        </a:rPr>
                        <a:t>ДЕФИЦИТ (-) / ПРОФИЦИТ (+)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-1 940,30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4 335,10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66618">
                <a:tc>
                  <a:txBody>
                    <a:bodyPr/>
                    <a:lstStyle/>
                    <a:p>
                      <a:pPr algn="ctr" fontAlgn="b"/>
                      <a:r>
                        <a:rPr lang="en-US" sz="1000" b="1" i="0" u="none" strike="noStrike">
                          <a:solidFill>
                            <a:srgbClr val="000000"/>
                          </a:solidFill>
                          <a:effectLst/>
                          <a:latin typeface="Times New Roman" panose="02020603050405020304" pitchFamily="18" charset="0"/>
                        </a:rPr>
                        <a:t>IV. </a:t>
                      </a:r>
                      <a:r>
                        <a:rPr lang="ru-RU" sz="1000" b="1" i="0" u="none" strike="noStrike">
                          <a:solidFill>
                            <a:srgbClr val="000000"/>
                          </a:solidFill>
                          <a:effectLst/>
                          <a:latin typeface="Times New Roman" panose="02020603050405020304" pitchFamily="18" charset="0"/>
                        </a:rPr>
                        <a:t>ИСТОЧНИКИ ФИНОНСИРОВАНИЯ ДЕФЕЦИТА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effectLst/>
                          <a:latin typeface="Times New Roman" panose="02020603050405020304" pitchFamily="18" charset="0"/>
                        </a:rPr>
                        <a:t>1 940,30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4 335,10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4072467195"/>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350715760"/>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p:txBody>
          <a:bodyPr/>
          <a:lstStyle/>
          <a:p>
            <a:fld id="{2E383454-522E-4943-91B6-023101BA01B5}" type="slidenum">
              <a:rPr lang="ru-RU" smtClean="0"/>
              <a:t>27</a:t>
            </a:fld>
            <a:endParaRPr lang="ru-RU"/>
          </a:p>
        </p:txBody>
      </p:sp>
      <p:graphicFrame>
        <p:nvGraphicFramePr>
          <p:cNvPr id="2" name="Таблица 1"/>
          <p:cNvGraphicFramePr>
            <a:graphicFrameLocks noGrp="1"/>
          </p:cNvGraphicFramePr>
          <p:nvPr>
            <p:extLst>
              <p:ext uri="{D42A27DB-BD31-4B8C-83A1-F6EECF244321}">
                <p14:modId xmlns:p14="http://schemas.microsoft.com/office/powerpoint/2010/main" val="1442442629"/>
              </p:ext>
            </p:extLst>
          </p:nvPr>
        </p:nvGraphicFramePr>
        <p:xfrm>
          <a:off x="80829" y="339028"/>
          <a:ext cx="11165436" cy="3721156"/>
        </p:xfrm>
        <a:graphic>
          <a:graphicData uri="http://schemas.openxmlformats.org/drawingml/2006/table">
            <a:tbl>
              <a:tblPr/>
              <a:tblGrid>
                <a:gridCol w="4490447"/>
                <a:gridCol w="1550755"/>
                <a:gridCol w="1429392"/>
                <a:gridCol w="1429392"/>
                <a:gridCol w="1186664"/>
                <a:gridCol w="1078786"/>
              </a:tblGrid>
              <a:tr h="169587">
                <a:tc rowSpan="3">
                  <a:txBody>
                    <a:bodyPr/>
                    <a:lstStyle/>
                    <a:p>
                      <a:pPr algn="ctr" fontAlgn="ctr"/>
                      <a:r>
                        <a:rPr lang="ru-RU" sz="1400" b="1" i="0" u="none" strike="noStrike" dirty="0">
                          <a:solidFill>
                            <a:srgbClr val="000000"/>
                          </a:solidFill>
                          <a:effectLst/>
                          <a:latin typeface="Times New Roman" panose="02020603050405020304" pitchFamily="18" charset="0"/>
                        </a:rPr>
                        <a:t>ДОХОДЫ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200" b="1" i="0" u="none" strike="noStrike">
                          <a:solidFill>
                            <a:srgbClr val="000000"/>
                          </a:solidFill>
                          <a:effectLst/>
                          <a:latin typeface="Times New Roman" panose="02020603050405020304" pitchFamily="18"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100" b="1" i="0" u="none" strike="noStrike">
                          <a:solidFill>
                            <a:srgbClr val="000000"/>
                          </a:solidFill>
                          <a:effectLst/>
                          <a:latin typeface="Times New Roman" panose="02020603050405020304" pitchFamily="18" charset="0"/>
                        </a:rPr>
                        <a:t>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100" b="1" i="0" u="none" strike="noStrike">
                          <a:solidFill>
                            <a:srgbClr val="000000"/>
                          </a:solidFill>
                          <a:effectLst/>
                          <a:latin typeface="Times New Roman" panose="02020603050405020304" pitchFamily="18" charset="0"/>
                        </a:rPr>
                        <a:t>Проект бюджета 2023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3901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548">
                <a:tc vMerge="1">
                  <a:txBody>
                    <a:bodyPr/>
                    <a:lstStyle/>
                    <a:p>
                      <a:endParaRPr lang="ru-RU"/>
                    </a:p>
                  </a:txBody>
                  <a:tcPr/>
                </a:tc>
                <a:tc>
                  <a:txBody>
                    <a:bodyPr/>
                    <a:lstStyle/>
                    <a:p>
                      <a:pPr algn="ctr" fontAlgn="ctr"/>
                      <a:r>
                        <a:rPr lang="ru-RU" sz="1100" b="1" i="0" u="none" strike="noStrike">
                          <a:solidFill>
                            <a:srgbClr val="000000"/>
                          </a:solidFill>
                          <a:effectLst/>
                          <a:latin typeface="Times New Roman" panose="02020603050405020304" pitchFamily="18" charset="0"/>
                        </a:rPr>
                        <a:t>31 892,70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48 817,10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45 382,90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47 191,40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49 805,40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175">
                <a:tc>
                  <a:txBody>
                    <a:bodyPr/>
                    <a:lstStyle/>
                    <a:p>
                      <a:pPr algn="ctr" fontAlgn="ctr"/>
                      <a:r>
                        <a:rPr lang="ru-RU" sz="1200" b="1" i="0" u="none" strike="noStrike">
                          <a:solidFill>
                            <a:srgbClr val="000000"/>
                          </a:solidFill>
                          <a:effectLst/>
                          <a:latin typeface="Times New Roman" panose="02020603050405020304" pitchFamily="18" charset="0"/>
                        </a:rPr>
                        <a:t>      НАЛОГОВЫЕ ДОХОДЫ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200" b="1" i="1" u="none" strike="noStrike">
                          <a:solidFill>
                            <a:srgbClr val="000000"/>
                          </a:solidFill>
                          <a:effectLst/>
                          <a:latin typeface="Times New Roman" panose="02020603050405020304" pitchFamily="18" charset="0"/>
                        </a:rPr>
                        <a:t>24 237,60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39 651,70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42 844,40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44 921,30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47 444,80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82548">
                <a:tc>
                  <a:txBody>
                    <a:bodyPr/>
                    <a:lstStyle/>
                    <a:p>
                      <a:pPr algn="l" fontAlgn="ctr"/>
                      <a:r>
                        <a:rPr lang="ru-RU" sz="1100" b="1" i="1" u="none" strike="noStrike">
                          <a:solidFill>
                            <a:srgbClr val="000000"/>
                          </a:solidFill>
                          <a:effectLst/>
                          <a:latin typeface="Times New Roman" panose="02020603050405020304" pitchFamily="18" charset="0"/>
                        </a:rPr>
                        <a:t>Налог на прибыль, доходы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18 245,30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21 830,30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20 688,80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21 943,20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23 561,20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933">
                <a:tc>
                  <a:txBody>
                    <a:bodyPr/>
                    <a:lstStyle/>
                    <a:p>
                      <a:pPr algn="l" rtl="0" fontAlgn="ctr"/>
                      <a:r>
                        <a:rPr lang="ru-RU" sz="1100" b="1" i="1" u="none" strike="noStrike">
                          <a:solidFill>
                            <a:srgbClr val="000000"/>
                          </a:solidFill>
                          <a:effectLst/>
                          <a:latin typeface="Times New Roman" panose="02020603050405020304" pitchFamily="18" charset="0"/>
                        </a:rPr>
                        <a:t>Налоги на товары (услуги) реализуемые на территории РФ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14 550,00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15 286,70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16 091,30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855">
                <a:tc>
                  <a:txBody>
                    <a:bodyPr/>
                    <a:lstStyle/>
                    <a:p>
                      <a:pPr algn="l" rtl="0" fontAlgn="ctr"/>
                      <a:r>
                        <a:rPr lang="ru-RU" sz="1100" b="1" i="1" u="none" strike="noStrike">
                          <a:solidFill>
                            <a:srgbClr val="000000"/>
                          </a:solidFill>
                          <a:effectLst/>
                          <a:latin typeface="Times New Roman" panose="02020603050405020304" pitchFamily="18" charset="0"/>
                        </a:rPr>
                        <a:t>Налоги на совокупный доход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2 289,20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3 162,10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3 081,10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3 140,00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3 214,10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0057">
                <a:tc>
                  <a:txBody>
                    <a:bodyPr/>
                    <a:lstStyle/>
                    <a:p>
                      <a:pPr algn="l" rtl="0" fontAlgn="ctr"/>
                      <a:r>
                        <a:rPr lang="ru-RU" sz="1100" b="1" i="1" u="none" strike="noStrike">
                          <a:solidFill>
                            <a:srgbClr val="000000"/>
                          </a:solidFill>
                          <a:effectLst/>
                          <a:latin typeface="Times New Roman" panose="02020603050405020304" pitchFamily="18" charset="0"/>
                        </a:rPr>
                        <a:t>Налоги, сборы и регулярные платежи за пользование природными ресурсами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3 143,40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4 895,00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3 866,70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3 866,70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3 866,70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855">
                <a:tc>
                  <a:txBody>
                    <a:bodyPr/>
                    <a:lstStyle/>
                    <a:p>
                      <a:pPr algn="l" rtl="0" fontAlgn="ctr"/>
                      <a:r>
                        <a:rPr lang="ru-RU" sz="1100" b="1" i="1" u="none" strike="noStrike">
                          <a:solidFill>
                            <a:srgbClr val="000000"/>
                          </a:solidFill>
                          <a:effectLst/>
                          <a:latin typeface="Times New Roman" panose="02020603050405020304" pitchFamily="18" charset="0"/>
                        </a:rPr>
                        <a:t>Государственная пошлина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559,70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598,90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657,80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684,70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711,50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175">
                <a:tc>
                  <a:txBody>
                    <a:bodyPr/>
                    <a:lstStyle/>
                    <a:p>
                      <a:pPr algn="ctr" rtl="0" fontAlgn="ctr"/>
                      <a:r>
                        <a:rPr lang="ru-RU" sz="1200" b="1" i="1" u="none" strike="noStrike">
                          <a:solidFill>
                            <a:srgbClr val="000000"/>
                          </a:solidFill>
                          <a:effectLst/>
                          <a:latin typeface="Times New Roman" panose="02020603050405020304" pitchFamily="18" charset="0"/>
                        </a:rPr>
                        <a:t>НЕНАЛОГОВЫЕ ДОХОДЫ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7 655,10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9 165,40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2 538,50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2 270,10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2 360,60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65095">
                <a:tc>
                  <a:txBody>
                    <a:bodyPr/>
                    <a:lstStyle/>
                    <a:p>
                      <a:pPr algn="l" rtl="0" fontAlgn="ctr"/>
                      <a:r>
                        <a:rPr lang="ru-RU" sz="1100" b="1" i="1" u="none" strike="noStrike">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3 447,80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3 292,20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2 414,70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2 141,90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2 228,00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318">
                <a:tc>
                  <a:txBody>
                    <a:bodyPr/>
                    <a:lstStyle/>
                    <a:p>
                      <a:pPr algn="l" rtl="0" fontAlgn="ctr"/>
                      <a:r>
                        <a:rPr lang="ru-RU" sz="1100" b="1" i="1" u="none" strike="noStrike">
                          <a:solidFill>
                            <a:srgbClr val="000000"/>
                          </a:solidFill>
                          <a:effectLst/>
                          <a:latin typeface="Times New Roman" panose="02020603050405020304" pitchFamily="18" charset="0"/>
                        </a:rPr>
                        <a:t>Платежи при пользовании природными ресурсами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10,70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10,60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10,80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0782">
                <a:tc>
                  <a:txBody>
                    <a:bodyPr/>
                    <a:lstStyle/>
                    <a:p>
                      <a:pPr algn="l" rtl="0" fontAlgn="ctr"/>
                      <a:r>
                        <a:rPr lang="ru-RU" sz="1100" b="1" i="1" u="none" strike="noStrike">
                          <a:solidFill>
                            <a:srgbClr val="000000"/>
                          </a:solidFill>
                          <a:effectLst/>
                          <a:latin typeface="Times New Roman" panose="02020603050405020304" pitchFamily="18" charset="0"/>
                        </a:rPr>
                        <a:t>Доходы от оказания платных услуг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400,70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3 014,80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397">
                <a:tc>
                  <a:txBody>
                    <a:bodyPr/>
                    <a:lstStyle/>
                    <a:p>
                      <a:pPr algn="l" fontAlgn="ctr"/>
                      <a:r>
                        <a:rPr lang="ru-RU" sz="1100" b="1" i="1" u="none" strike="noStrike">
                          <a:solidFill>
                            <a:srgbClr val="000000"/>
                          </a:solidFill>
                          <a:effectLst/>
                          <a:latin typeface="Times New Roman" panose="02020603050405020304" pitchFamily="18" charset="0"/>
                        </a:rPr>
                        <a:t>Доходы от продажи материальных и нематериальных активов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2 783,30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2 411,60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4704">
                <a:tc>
                  <a:txBody>
                    <a:bodyPr/>
                    <a:lstStyle/>
                    <a:p>
                      <a:pPr algn="l" fontAlgn="ctr"/>
                      <a:r>
                        <a:rPr lang="ru-RU" sz="1100" b="1" i="1" u="none" strike="noStrike">
                          <a:solidFill>
                            <a:srgbClr val="000000"/>
                          </a:solidFill>
                          <a:effectLst/>
                          <a:latin typeface="Times New Roman" panose="02020603050405020304" pitchFamily="18" charset="0"/>
                        </a:rPr>
                        <a:t>Штрафы, санкции, возмещение ущерба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972,60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387,70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113,20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117,40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121,60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4704">
                <a:tc>
                  <a:txBody>
                    <a:bodyPr/>
                    <a:lstStyle/>
                    <a:p>
                      <a:pPr algn="l" fontAlgn="ctr"/>
                      <a:r>
                        <a:rPr lang="ru-RU" sz="1100" b="1" i="1" u="none" strike="noStrike">
                          <a:solidFill>
                            <a:srgbClr val="000000"/>
                          </a:solidFill>
                          <a:effectLst/>
                          <a:latin typeface="Times New Roman" panose="02020603050405020304" pitchFamily="18" charset="0"/>
                        </a:rPr>
                        <a:t> Прочие неналоговые доходы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40,00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Times New Roman" panose="02020603050405020304" pitchFamily="18" charset="0"/>
                        </a:rPr>
                        <a:t>42,00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116945341"/>
              </p:ext>
            </p:extLst>
          </p:nvPr>
        </p:nvGraphicFramePr>
        <p:xfrm>
          <a:off x="-66675" y="352426"/>
          <a:ext cx="11971164" cy="6750050"/>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2E383454-522E-4943-91B6-023101BA01B5}" type="slidenum">
              <a:rPr lang="ru-RU" smtClean="0"/>
              <a:t>28</a:t>
            </a:fld>
            <a:endParaRPr lang="ru-RU"/>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2"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12113" y="1103243"/>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601999" y="589661"/>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endParaRPr lang="ru-RU" sz="1700" b="1" dirty="0"/>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1" name="Прямоугольник 10"/>
          <p:cNvSpPr/>
          <p:nvPr/>
        </p:nvSpPr>
        <p:spPr>
          <a:xfrm>
            <a:off x="1041623" y="4704799"/>
            <a:ext cx="9392619" cy="1815882"/>
          </a:xfrm>
          <a:prstGeom prst="rect">
            <a:avLst/>
          </a:prstGeom>
        </p:spPr>
        <p:txBody>
          <a:bodyPr wrap="square">
            <a:spAutoFit/>
          </a:bodyPr>
          <a:lstStyle/>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sp>
        <p:nvSpPr>
          <p:cNvPr id="12" name="AutoShape 9"/>
          <p:cNvSpPr>
            <a:spLocks noChangeArrowheads="1"/>
          </p:cNvSpPr>
          <p:nvPr/>
        </p:nvSpPr>
        <p:spPr bwMode="auto">
          <a:xfrm>
            <a:off x="4877214" y="2819072"/>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29</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9356" y="1167097"/>
            <a:ext cx="3563099" cy="3970936"/>
          </a:xfrm>
          <a:prstGeom prst="rect">
            <a:avLst/>
          </a:prstGeom>
          <a:noFill/>
          <a:ln w="9525">
            <a:noFill/>
            <a:miter lim="800000"/>
            <a:headEnd/>
            <a:tailEnd/>
          </a:ln>
        </p:spPr>
      </p:pic>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области  на 2023 год</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14059" y="1234284"/>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a:t> </a:t>
            </a:r>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dirty="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834498" y="2895482"/>
            <a:ext cx="10357502"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448799" y="6492875"/>
            <a:ext cx="2743200" cy="365125"/>
          </a:xfrm>
        </p:spPr>
        <p:txBody>
          <a:bodyPr/>
          <a:lstStyle/>
          <a:p>
            <a:pPr marL="38100">
              <a:lnSpc>
                <a:spcPts val="1240"/>
              </a:lnSpc>
            </a:pPr>
            <a:fld id="{81D60167-4931-47E6-BA6A-407CBD079E47}" type="slidenum">
              <a:rPr lang="ru-RU" smtClean="0"/>
              <a:t>30</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p:txBody>
          <a:bodyPr/>
          <a:lstStyle/>
          <a:p>
            <a:pPr marL="38100">
              <a:lnSpc>
                <a:spcPts val="1240"/>
              </a:lnSpc>
            </a:pPr>
            <a:fld id="{81D60167-4931-47E6-BA6A-407CBD079E47}" type="slidenum">
              <a:rPr lang="ru-RU" smtClean="0"/>
              <a:t>31</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3849661"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4311339" y="3270767"/>
            <a:ext cx="3670227" cy="290454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8154235" y="3791181"/>
            <a:ext cx="3891991" cy="2815771"/>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chemeClr val="accent1"/>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7881731" y="1867577"/>
            <a:ext cx="4164495"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err="1">
                <a:solidFill>
                  <a:srgbClr val="000000"/>
                </a:solidFill>
              </a:rPr>
              <a:t>Пладонит</a:t>
            </a:r>
            <a:r>
              <a:rPr lang="ru-RU" sz="1400" dirty="0">
                <a:solidFill>
                  <a:srgbClr val="000000"/>
                </a:solidFill>
              </a:rPr>
              <a:t>» - предприятие по </a:t>
            </a:r>
            <a:r>
              <a:rPr lang="ru-RU" sz="1400" dirty="0" err="1">
                <a:solidFill>
                  <a:srgbClr val="000000"/>
                </a:solidFill>
              </a:rPr>
              <a:t>лесозагатовке</a:t>
            </a:r>
            <a:r>
              <a:rPr lang="ru-RU" sz="1400" dirty="0">
                <a:solidFill>
                  <a:srgbClr val="000000"/>
                </a:solidFill>
              </a:rPr>
              <a:t> и лесопереработке, расположенное в </a:t>
            </a:r>
            <a:r>
              <a:rPr lang="ru-RU" sz="1400" dirty="0" err="1">
                <a:solidFill>
                  <a:srgbClr val="000000"/>
                </a:solidFill>
              </a:rPr>
              <a:t>Угранском</a:t>
            </a:r>
            <a:r>
              <a:rPr lang="ru-RU" sz="1400" dirty="0">
                <a:solidFill>
                  <a:srgbClr val="000000"/>
                </a:solidFill>
              </a:rPr>
              <a:t> районе Смоленской области</a:t>
            </a:r>
            <a:r>
              <a:rPr lang="ru-RU" sz="1400" dirty="0">
                <a:solidFill>
                  <a:prstClr val="black"/>
                </a:solidFill>
              </a:rPr>
              <a:t>;</a:t>
            </a:r>
            <a:endParaRPr lang="ru-RU" altLang="ru-RU" sz="1400" dirty="0">
              <a:solidFill>
                <a:prstClr val="black"/>
              </a:solidFill>
            </a:endParaRPr>
          </a:p>
          <a:p>
            <a:pPr marL="285750" indent="285750" algn="ctr">
              <a:buFont typeface="Wingdings" panose="05000000000000000000" pitchFamily="2" charset="2"/>
              <a:buChar char="ü"/>
              <a:defRPr/>
            </a:pPr>
            <a:r>
              <a:rPr lang="ru-RU" altLang="ru-RU" sz="1400" dirty="0">
                <a:solidFill>
                  <a:prstClr val="black"/>
                </a:solidFill>
              </a:rPr>
              <a:t>Смоленский завод пиломатериалов - это с</a:t>
            </a:r>
            <a:r>
              <a:rPr lang="ru-RU" sz="1400" dirty="0">
                <a:solidFill>
                  <a:srgbClr val="000000"/>
                </a:solidFill>
              </a:rPr>
              <a:t>овместный проект компании "</a:t>
            </a:r>
            <a:r>
              <a:rPr lang="ru-RU" sz="1400" dirty="0" err="1">
                <a:solidFill>
                  <a:srgbClr val="000000"/>
                </a:solidFill>
              </a:rPr>
              <a:t>Пладонит</a:t>
            </a:r>
            <a:r>
              <a:rPr lang="ru-RU" sz="1400" dirty="0">
                <a:solidFill>
                  <a:srgbClr val="000000"/>
                </a:solidFill>
              </a:rPr>
              <a:t>" и "Угра-</a:t>
            </a:r>
            <a:r>
              <a:rPr lang="ru-RU" sz="1400" dirty="0" err="1">
                <a:solidFill>
                  <a:srgbClr val="000000"/>
                </a:solidFill>
              </a:rPr>
              <a:t>ЛесЭкспорт</a:t>
            </a:r>
            <a:r>
              <a:rPr lang="ru-RU" sz="1400" dirty="0">
                <a:solidFill>
                  <a:srgbClr val="000000"/>
                </a:solidFill>
              </a:rPr>
              <a:t>".  </a:t>
            </a:r>
            <a:r>
              <a:rPr lang="ru-RU" sz="1400" dirty="0" err="1">
                <a:solidFill>
                  <a:srgbClr val="000000"/>
                </a:solidFill>
              </a:rPr>
              <a:t>Предприятиятие</a:t>
            </a:r>
            <a:r>
              <a:rPr lang="ru-RU" sz="1400" dirty="0">
                <a:solidFill>
                  <a:srgbClr val="000000"/>
                </a:solidFill>
              </a:rPr>
              <a:t> производит 76 </a:t>
            </a:r>
            <a:r>
              <a:rPr lang="ru-RU" sz="1400" dirty="0" err="1">
                <a:solidFill>
                  <a:srgbClr val="000000"/>
                </a:solidFill>
              </a:rPr>
              <a:t>тыс.куб</a:t>
            </a:r>
            <a:r>
              <a:rPr lang="ru-RU" sz="1400" dirty="0">
                <a:solidFill>
                  <a:srgbClr val="000000"/>
                </a:solidFill>
              </a:rPr>
              <a:t>. </a:t>
            </a:r>
            <a:endParaRPr lang="ru-RU" sz="1400" dirty="0"/>
          </a:p>
        </p:txBody>
      </p:sp>
      <p:sp>
        <p:nvSpPr>
          <p:cNvPr id="6" name="Прямоугольник 5"/>
          <p:cNvSpPr/>
          <p:nvPr/>
        </p:nvSpPr>
        <p:spPr>
          <a:xfrm>
            <a:off x="4105614" y="1313009"/>
            <a:ext cx="3660913"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(3,8%).</a:t>
            </a:r>
          </a:p>
        </p:txBody>
      </p:sp>
      <p:sp>
        <p:nvSpPr>
          <p:cNvPr id="8" name="Прямоугольник 7"/>
          <p:cNvSpPr/>
          <p:nvPr/>
        </p:nvSpPr>
        <p:spPr>
          <a:xfrm>
            <a:off x="12114" y="1759856"/>
            <a:ext cx="3344994" cy="1600438"/>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 (17,8%) </a:t>
            </a:r>
            <a:r>
              <a:rPr lang="ru-RU" altLang="ru-RU" sz="1400" dirty="0" smtClean="0">
                <a:solidFill>
                  <a:prstClr val="black"/>
                </a:solidFill>
              </a:rPr>
              <a:t>.</a:t>
            </a:r>
            <a:endParaRPr lang="ru-RU" altLang="ru-RU" sz="1400" dirty="0">
              <a:solidFill>
                <a:prstClr val="black"/>
              </a:solidFill>
            </a:endParaRPr>
          </a:p>
        </p:txBody>
      </p:sp>
      <p:sp>
        <p:nvSpPr>
          <p:cNvPr id="10" name="Номер слайда 9"/>
          <p:cNvSpPr>
            <a:spLocks noGrp="1"/>
          </p:cNvSpPr>
          <p:nvPr>
            <p:ph type="sldNum" sz="quarter" idx="12"/>
          </p:nvPr>
        </p:nvSpPr>
        <p:spPr/>
        <p:txBody>
          <a:bodyPr/>
          <a:lstStyle/>
          <a:p>
            <a:fld id="{2E383454-522E-4943-91B6-023101BA01B5}" type="slidenum">
              <a:rPr lang="ru-RU" smtClean="0"/>
              <a:t>32</a:t>
            </a:fld>
            <a:endParaRPr lang="ru-RU"/>
          </a:p>
        </p:txBody>
      </p:sp>
    </p:spTree>
    <p:extLst>
      <p:ext uri="{BB962C8B-B14F-4D97-AF65-F5344CB8AC3E}">
        <p14:creationId xmlns:p14="http://schemas.microsoft.com/office/powerpoint/2010/main" val="20964321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580726657"/>
              </p:ext>
            </p:extLst>
          </p:nvPr>
        </p:nvGraphicFramePr>
        <p:xfrm>
          <a:off x="1" y="3581400"/>
          <a:ext cx="11703050" cy="3276599"/>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9895067" y="3460750"/>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p:txBody>
          <a:bodyPr/>
          <a:lstStyle/>
          <a:p>
            <a:fld id="{2E383454-522E-4943-91B6-023101BA01B5}" type="slidenum">
              <a:rPr lang="ru-RU" smtClean="0"/>
              <a:t>33</a:t>
            </a:fld>
            <a:endParaRPr lang="ru-RU"/>
          </a:p>
        </p:txBody>
      </p:sp>
      <p:graphicFrame>
        <p:nvGraphicFramePr>
          <p:cNvPr id="2" name="Таблица 1"/>
          <p:cNvGraphicFramePr>
            <a:graphicFrameLocks noGrp="1"/>
          </p:cNvGraphicFramePr>
          <p:nvPr>
            <p:extLst>
              <p:ext uri="{D42A27DB-BD31-4B8C-83A1-F6EECF244321}">
                <p14:modId xmlns:p14="http://schemas.microsoft.com/office/powerpoint/2010/main" val="2598393647"/>
              </p:ext>
            </p:extLst>
          </p:nvPr>
        </p:nvGraphicFramePr>
        <p:xfrm>
          <a:off x="76199" y="791251"/>
          <a:ext cx="10972801" cy="2679160"/>
        </p:xfrm>
        <a:graphic>
          <a:graphicData uri="http://schemas.openxmlformats.org/drawingml/2006/table">
            <a:tbl>
              <a:tblPr/>
              <a:tblGrid>
                <a:gridCol w="4515220"/>
                <a:gridCol w="1559311"/>
                <a:gridCol w="1193212"/>
                <a:gridCol w="1437278"/>
                <a:gridCol w="1189822"/>
                <a:gridCol w="1077958"/>
              </a:tblGrid>
              <a:tr h="327058">
                <a:tc rowSpan="3">
                  <a:txBody>
                    <a:bodyPr/>
                    <a:lstStyle/>
                    <a:p>
                      <a:pPr algn="ctr" fontAlgn="ctr"/>
                      <a:r>
                        <a:rPr lang="ru-RU" sz="1200" b="1" i="0" u="none" strike="noStrike" dirty="0">
                          <a:solidFill>
                            <a:srgbClr val="000000"/>
                          </a:solidFill>
                          <a:effectLst/>
                          <a:latin typeface="Times New Roman" panose="02020603050405020304" pitchFamily="18" charset="0"/>
                        </a:rPr>
                        <a:t>      БЕЗВОЗМЕЗДНЫЕ ПОСТУПЛЕНИЯ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200" b="1" i="0" u="none" strike="noStrike">
                          <a:solidFill>
                            <a:srgbClr val="000000"/>
                          </a:solidFill>
                          <a:effectLst/>
                          <a:latin typeface="Times New Roman" panose="02020603050405020304" pitchFamily="18" charset="0"/>
                        </a:rPr>
                        <a:t>Отчетный финансовый  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100" b="1" i="0" u="none" strike="noStrike">
                          <a:solidFill>
                            <a:srgbClr val="000000"/>
                          </a:solidFill>
                          <a:effectLst/>
                          <a:latin typeface="Times New Roman" panose="02020603050405020304" pitchFamily="18" charset="0"/>
                        </a:rPr>
                        <a:t>Текущий финансовый 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100" b="1" i="0" u="none" strike="noStrike">
                          <a:solidFill>
                            <a:srgbClr val="000000"/>
                          </a:solidFill>
                          <a:effectLst/>
                          <a:latin typeface="Times New Roman" panose="02020603050405020304" pitchFamily="18" charset="0"/>
                        </a:rPr>
                        <a:t>Проект бюджета 2023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5357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663">
                <a:tc vMerge="1">
                  <a:txBody>
                    <a:bodyPr/>
                    <a:lstStyle/>
                    <a:p>
                      <a:endParaRPr lang="ru-RU"/>
                    </a:p>
                  </a:txBody>
                  <a:tcPr/>
                </a:tc>
                <a:tc>
                  <a:txBody>
                    <a:bodyPr/>
                    <a:lstStyle/>
                    <a:p>
                      <a:pPr algn="ctr" fontAlgn="b"/>
                      <a:r>
                        <a:rPr lang="ru-RU" sz="1200" b="1" i="0" u="none" strike="noStrike">
                          <a:solidFill>
                            <a:srgbClr val="000000"/>
                          </a:solidFill>
                          <a:effectLst/>
                          <a:latin typeface="Times New Roman" panose="02020603050405020304" pitchFamily="18" charset="0"/>
                        </a:rPr>
                        <a:t>263108,70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252 739,10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238 581,20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196 349,90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189 810,00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353576">
                <a:tc>
                  <a:txBody>
                    <a:bodyPr/>
                    <a:lstStyle/>
                    <a:p>
                      <a:pPr algn="l" fontAlgn="ctr"/>
                      <a:r>
                        <a:rPr lang="ru-RU" sz="1100" b="1" i="1" u="none" strike="noStrike">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117454,70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133 606,70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139 810,00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94 174,00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89 810,00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3576">
                <a:tc>
                  <a:txBody>
                    <a:bodyPr/>
                    <a:lstStyle/>
                    <a:p>
                      <a:pPr algn="l" fontAlgn="ctr"/>
                      <a:r>
                        <a:rPr lang="ru-RU" sz="11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84890,80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92 444,00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98 197,70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101 602,40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99 426,50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3576">
                <a:tc>
                  <a:txBody>
                    <a:bodyPr/>
                    <a:lstStyle/>
                    <a:p>
                      <a:pPr algn="l" fontAlgn="ctr"/>
                      <a:r>
                        <a:rPr lang="ru-RU" sz="1100" b="1" i="1" u="none" strike="noStrike">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54725,90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28 353,90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788">
                <a:tc>
                  <a:txBody>
                    <a:bodyPr/>
                    <a:lstStyle/>
                    <a:p>
                      <a:pPr algn="l" fontAlgn="ctr"/>
                      <a:r>
                        <a:rPr lang="ru-RU" sz="1100" b="1" i="1" u="none" strike="noStrike">
                          <a:solidFill>
                            <a:srgbClr val="000000"/>
                          </a:solidFill>
                          <a:effectLst/>
                          <a:latin typeface="Times New Roman" panose="02020603050405020304" pitchFamily="18" charset="0"/>
                        </a:rPr>
                        <a:t>Иные межбюджетные трансферты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6037,30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effectLst/>
                          <a:latin typeface="Times New Roman" panose="02020603050405020304" pitchFamily="18" charset="0"/>
                        </a:rPr>
                        <a:t>375,00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573,50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573,50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573,50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788">
                <a:tc>
                  <a:txBody>
                    <a:bodyPr/>
                    <a:lstStyle/>
                    <a:p>
                      <a:pPr algn="l" fontAlgn="ctr"/>
                      <a:r>
                        <a:rPr lang="ru-RU" sz="1100" b="1" i="1" u="none" strike="noStrike">
                          <a:solidFill>
                            <a:srgbClr val="000000"/>
                          </a:solidFill>
                          <a:effectLst/>
                          <a:latin typeface="Times New Roman" panose="02020603050405020304" pitchFamily="18" charset="0"/>
                        </a:rPr>
                        <a:t>Прочие безвозмездные поступления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790,00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5897">
                <a:tc>
                  <a:txBody>
                    <a:bodyPr/>
                    <a:lstStyle/>
                    <a:p>
                      <a:pPr algn="l" fontAlgn="b"/>
                      <a:r>
                        <a:rPr lang="ru-RU" sz="1100" b="1" i="1" u="none" strike="noStrike" dirty="0">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-2 830,50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377934"/>
          </a:xfrm>
          <a:prstGeom prst="rect">
            <a:avLst/>
          </a:prstGeom>
          <a:blipFill>
            <a:blip r:embed="rId2" cstate="print"/>
            <a:stretch>
              <a:fillRect/>
            </a:stretch>
          </a:blipFill>
        </p:spPr>
        <p:txBody>
          <a:bodyPr wrap="square" lIns="0" tIns="0" rIns="0" bIns="0" rtlCol="0"/>
          <a:lstStyle/>
          <a:p>
            <a:r>
              <a:rPr lang="ru-RU" sz="2800" b="1" dirty="0"/>
              <a:t>ОБЪЕМ И СТРУКТУРА БЕЗВОЗМЕЗДНЫХ ПОСТУПЛЕНИЙ </a:t>
            </a:r>
          </a:p>
        </p:txBody>
      </p:sp>
      <p:graphicFrame>
        <p:nvGraphicFramePr>
          <p:cNvPr id="6" name="Диаграмма 5"/>
          <p:cNvGraphicFramePr/>
          <p:nvPr>
            <p:extLst>
              <p:ext uri="{D42A27DB-BD31-4B8C-83A1-F6EECF244321}">
                <p14:modId xmlns:p14="http://schemas.microsoft.com/office/powerpoint/2010/main" val="1068368072"/>
              </p:ext>
            </p:extLst>
          </p:nvPr>
        </p:nvGraphicFramePr>
        <p:xfrm>
          <a:off x="195263" y="796223"/>
          <a:ext cx="6838949"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3458636720"/>
              </p:ext>
            </p:extLst>
          </p:nvPr>
        </p:nvGraphicFramePr>
        <p:xfrm>
          <a:off x="7229474" y="674080"/>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244904477"/>
              </p:ext>
            </p:extLst>
          </p:nvPr>
        </p:nvGraphicFramePr>
        <p:xfrm>
          <a:off x="-123825" y="3943350"/>
          <a:ext cx="11789361" cy="2914650"/>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p:txBody>
          <a:bodyPr/>
          <a:lstStyle/>
          <a:p>
            <a:fld id="{2E383454-522E-4943-91B6-023101BA01B5}" type="slidenum">
              <a:rPr lang="ru-RU" smtClean="0"/>
              <a:t>34</a:t>
            </a:fld>
            <a:endParaRPr lang="ru-RU"/>
          </a:p>
        </p:txBody>
      </p:sp>
      <p:sp>
        <p:nvSpPr>
          <p:cNvPr id="11" name="object 2"/>
          <p:cNvSpPr/>
          <p:nvPr/>
        </p:nvSpPr>
        <p:spPr>
          <a:xfrm>
            <a:off x="0" y="0"/>
            <a:ext cx="12179886" cy="673941"/>
          </a:xfrm>
          <a:prstGeom prst="rect">
            <a:avLst/>
          </a:prstGeom>
          <a:blipFill>
            <a:blip r:embed="rId2" cstate="print"/>
            <a:stretch>
              <a:fillRect/>
            </a:stretch>
          </a:blipFill>
        </p:spPr>
        <p:txBody>
          <a:bodyPr wrap="square" lIns="0" tIns="0" rIns="0" bIns="0" rtlCol="0"/>
          <a:lstStyle/>
          <a:p>
            <a:r>
              <a:rPr lang="ru-RU" sz="2400" b="1" dirty="0" smtClean="0"/>
              <a:t>ОБЪЕМ ДОХОДОВ Муниципального образования «Угранский район» Смоленской области на 2023 и плановый период 2024-2025 гг.</a:t>
            </a:r>
          </a:p>
          <a:p>
            <a:endParaRPr lang="ru-RU" sz="2800" b="1" dirty="0"/>
          </a:p>
        </p:txBody>
      </p:sp>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65453" y="5447950"/>
            <a:ext cx="2455779" cy="1297024"/>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456331" cy="1272703"/>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6" y="1456632"/>
            <a:ext cx="2340682" cy="1222483"/>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0"/>
            <a:ext cx="2421728" cy="1339317"/>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23317" y="1589596"/>
            <a:ext cx="2435028" cy="138499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790575"/>
            <a:ext cx="4212912" cy="5778648"/>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7924" y="2821709"/>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9" y="1786383"/>
            <a:ext cx="1283277" cy="850146"/>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2023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a:t>
            </a:r>
            <a:r>
              <a:rPr lang="ru-RU" dirty="0" smtClean="0">
                <a:solidFill>
                  <a:srgbClr val="31381C"/>
                </a:solidFill>
                <a:latin typeface="Bookman Old Style" panose="02050604050505020204" pitchFamily="18" charset="0"/>
              </a:rPr>
              <a:t>6628 </a:t>
            </a:r>
            <a:endParaRPr lang="ru-RU" dirty="0"/>
          </a:p>
        </p:txBody>
      </p:sp>
      <p:sp>
        <p:nvSpPr>
          <p:cNvPr id="30" name="Прямоугольник 29"/>
          <p:cNvSpPr/>
          <p:nvPr/>
        </p:nvSpPr>
        <p:spPr>
          <a:xfrm>
            <a:off x="2587713" y="571587"/>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2023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283964,1</a:t>
            </a:r>
            <a:r>
              <a:rPr lang="ru-RU" dirty="0" smtClean="0">
                <a:solidFill>
                  <a:srgbClr val="31381C"/>
                </a:solidFill>
                <a:latin typeface="Bookman Old Style" panose="02050604050505020204" pitchFamily="18" charset="0"/>
              </a:rPr>
              <a:t> тыс. руб. </a:t>
            </a:r>
            <a:r>
              <a:rPr lang="ru-RU" b="1" dirty="0" smtClean="0">
                <a:solidFill>
                  <a:srgbClr val="31381C"/>
                </a:solidFill>
                <a:latin typeface="Bookman Old Style" panose="02050604050505020204" pitchFamily="18" charset="0"/>
              </a:rPr>
              <a:t>42,84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6983469" y="515832"/>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2023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283964,1</a:t>
            </a:r>
            <a:r>
              <a:rPr lang="ru-RU" dirty="0" smtClean="0">
                <a:solidFill>
                  <a:srgbClr val="31381C"/>
                </a:solidFill>
                <a:latin typeface="Bookman Old Style" panose="02050604050505020204" pitchFamily="18" charset="0"/>
              </a:rPr>
              <a:t> тыс</a:t>
            </a:r>
            <a:r>
              <a:rPr lang="ru-RU" dirty="0">
                <a:solidFill>
                  <a:srgbClr val="31381C"/>
                </a:solidFill>
                <a:latin typeface="Bookman Old Style" panose="02050604050505020204" pitchFamily="18" charset="0"/>
              </a:rPr>
              <a:t>. руб</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42,84</a:t>
            </a:r>
            <a:r>
              <a:rPr lang="ru-RU" dirty="0" smtClean="0">
                <a:solidFill>
                  <a:srgbClr val="31381C"/>
                </a:solidFill>
                <a:latin typeface="Bookman Old Style" panose="02050604050505020204" pitchFamily="18" charset="0"/>
              </a:rPr>
              <a:t> </a:t>
            </a:r>
            <a:r>
              <a:rPr lang="ru-RU" dirty="0" smtClean="0">
                <a:solidFill>
                  <a:srgbClr val="31381C"/>
                </a:solidFill>
                <a:latin typeface="Bookman Old Style" panose="02050604050505020204" pitchFamily="18" charset="0"/>
              </a:rPr>
              <a:t>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188624" y="1589596"/>
            <a:ext cx="2362455" cy="1384995"/>
          </a:xfrm>
          <a:prstGeom prst="rect">
            <a:avLst/>
          </a:prstGeom>
        </p:spPr>
        <p:txBody>
          <a:bodyPr wrap="square">
            <a:spAutoFit/>
          </a:bodyPr>
          <a:lstStyle/>
          <a:p>
            <a:pPr marR="1620" algn="r"/>
            <a:r>
              <a:rPr lang="ru-RU" sz="2000" b="1" dirty="0" smtClean="0">
                <a:solidFill>
                  <a:srgbClr val="31381C"/>
                </a:solidFill>
                <a:latin typeface="Bookman Old Style" panose="02050604050505020204" pitchFamily="18" charset="0"/>
              </a:rPr>
              <a:t>42844,4 </a:t>
            </a:r>
            <a:endParaRPr lang="ru-RU" sz="2000" dirty="0">
              <a:solidFill>
                <a:srgbClr val="31381C"/>
              </a:solidFill>
              <a:latin typeface="Bookman Old Style" panose="02050604050505020204" pitchFamily="18" charset="0"/>
            </a:endParaRPr>
          </a:p>
          <a:p>
            <a:pPr marR="2900" algn="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p>
          <a:p>
            <a:pPr marR="2900" algn="r"/>
            <a:r>
              <a:rPr lang="ru-RU" sz="1400" b="1" dirty="0" smtClean="0">
                <a:solidFill>
                  <a:srgbClr val="31381C"/>
                </a:solidFill>
                <a:latin typeface="Bookman Old Style" panose="02050604050505020204" pitchFamily="18" charset="0"/>
              </a:rPr>
              <a:t>6,46</a:t>
            </a:r>
            <a:r>
              <a:rPr lang="ru-RU" sz="1400" dirty="0" smtClean="0">
                <a:solidFill>
                  <a:srgbClr val="31381C"/>
                </a:solidFill>
                <a:latin typeface="Bookman Old Style" panose="02050604050505020204" pitchFamily="18" charset="0"/>
              </a:rPr>
              <a:t> </a:t>
            </a:r>
            <a:r>
              <a:rPr lang="ru-RU" sz="1200" dirty="0" smtClean="0">
                <a:solidFill>
                  <a:srgbClr val="31381C"/>
                </a:solidFill>
                <a:latin typeface="Bookman Old Style" panose="02050604050505020204" pitchFamily="18" charset="0"/>
              </a:rPr>
              <a:t>тыс</a:t>
            </a:r>
            <a:r>
              <a:rPr lang="ru-RU" sz="1200" dirty="0">
                <a:solidFill>
                  <a:srgbClr val="31381C"/>
                </a:solidFill>
                <a:latin typeface="Bookman Old Style" panose="02050604050505020204" pitchFamily="18" charset="0"/>
              </a:rPr>
              <a:t>. руб</a:t>
            </a:r>
            <a:r>
              <a:rPr lang="ru-RU" sz="1200" dirty="0" smtClean="0">
                <a:solidFill>
                  <a:srgbClr val="31381C"/>
                </a:solidFill>
                <a:latin typeface="Bookman Old Style" panose="02050604050505020204" pitchFamily="18" charset="0"/>
              </a:rPr>
              <a:t>.</a:t>
            </a:r>
          </a:p>
          <a:p>
            <a:pPr marR="2900" algn="r"/>
            <a:r>
              <a:rPr lang="ru-RU" sz="1200" b="1" dirty="0" smtClean="0">
                <a:solidFill>
                  <a:srgbClr val="31381C"/>
                </a:solidFill>
                <a:latin typeface="Bookman Old Style" panose="02050604050505020204" pitchFamily="18" charset="0"/>
              </a:rPr>
              <a:t>6,71</a:t>
            </a:r>
            <a:r>
              <a:rPr lang="ru-RU" sz="1200" dirty="0" smtClean="0">
                <a:solidFill>
                  <a:srgbClr val="31381C"/>
                </a:solidFill>
                <a:latin typeface="Bookman Old Style" panose="02050604050505020204" pitchFamily="18" charset="0"/>
              </a:rPr>
              <a:t> и </a:t>
            </a:r>
            <a:r>
              <a:rPr lang="ru-RU" sz="1200" b="1" dirty="0" smtClean="0">
                <a:solidFill>
                  <a:srgbClr val="31381C"/>
                </a:solidFill>
                <a:latin typeface="Bookman Old Style" panose="02050604050505020204" pitchFamily="18" charset="0"/>
              </a:rPr>
              <a:t>6,73</a:t>
            </a:r>
          </a:p>
          <a:p>
            <a:pPr marR="2900" algn="r"/>
            <a:r>
              <a:rPr lang="ru-RU" sz="1200" dirty="0" smtClean="0">
                <a:solidFill>
                  <a:srgbClr val="31381C"/>
                </a:solidFill>
                <a:latin typeface="Bookman Old Style" panose="02050604050505020204" pitchFamily="18" charset="0"/>
              </a:rPr>
              <a:t> тыс. руб.</a:t>
            </a:r>
            <a:r>
              <a:rPr lang="ru-RU" sz="1200" dirty="0" smtClean="0">
                <a:solidFill>
                  <a:srgbClr val="31381C"/>
                </a:solidFill>
                <a:latin typeface="Bookman Old Style" panose="02050604050505020204" pitchFamily="18" charset="0"/>
              </a:rPr>
              <a:t>  </a:t>
            </a:r>
            <a:endParaRPr lang="ru-RU" sz="1400" dirty="0">
              <a:solidFill>
                <a:srgbClr val="31381C"/>
              </a:solidFill>
              <a:latin typeface="Bookman Old Style" panose="02050604050505020204" pitchFamily="18" charset="0"/>
            </a:endParaRPr>
          </a:p>
          <a:p>
            <a:pPr marR="3920" algn="r"/>
            <a:r>
              <a:rPr lang="ru-RU" sz="1400" dirty="0">
                <a:solidFill>
                  <a:srgbClr val="31381C"/>
                </a:solidFill>
                <a:latin typeface="Bookman Old Style" panose="02050604050505020204" pitchFamily="18" charset="0"/>
              </a:rPr>
              <a:t>на 1 человека </a:t>
            </a:r>
            <a:endParaRPr lang="ru-RU" sz="1400" dirty="0"/>
          </a:p>
        </p:txBody>
      </p:sp>
      <p:sp>
        <p:nvSpPr>
          <p:cNvPr id="36" name="Прямоугольник 35"/>
          <p:cNvSpPr/>
          <p:nvPr/>
        </p:nvSpPr>
        <p:spPr>
          <a:xfrm>
            <a:off x="106715" y="3232026"/>
            <a:ext cx="2081551" cy="1261884"/>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2538,5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400" dirty="0" smtClean="0">
              <a:solidFill>
                <a:srgbClr val="31381C"/>
              </a:solidFill>
              <a:latin typeface="Bookman Old Style" panose="02050604050505020204" pitchFamily="18" charset="0"/>
            </a:endParaRPr>
          </a:p>
          <a:p>
            <a:r>
              <a:rPr lang="ru-RU" sz="1400" b="1" dirty="0" smtClean="0">
                <a:solidFill>
                  <a:srgbClr val="31381C"/>
                </a:solidFill>
                <a:latin typeface="Bookman Old Style" panose="02050604050505020204" pitchFamily="18" charset="0"/>
              </a:rPr>
              <a:t>0,38</a:t>
            </a:r>
            <a:r>
              <a:rPr lang="ru-RU" sz="1400" dirty="0" smtClean="0">
                <a:solidFill>
                  <a:srgbClr val="31381C"/>
                </a:solidFill>
                <a:latin typeface="Bookman Old Style" panose="02050604050505020204" pitchFamily="18" charset="0"/>
              </a:rPr>
              <a:t> </a:t>
            </a:r>
            <a:r>
              <a:rPr lang="ru-RU" sz="1200" dirty="0" smtClean="0">
                <a:solidFill>
                  <a:srgbClr val="31381C"/>
                </a:solidFill>
                <a:latin typeface="Bookman Old Style" panose="02050604050505020204" pitchFamily="18" charset="0"/>
              </a:rPr>
              <a:t>тыс</a:t>
            </a:r>
            <a:r>
              <a:rPr lang="ru-RU" sz="1200" dirty="0">
                <a:solidFill>
                  <a:srgbClr val="31381C"/>
                </a:solidFill>
                <a:latin typeface="Bookman Old Style" panose="02050604050505020204" pitchFamily="18" charset="0"/>
              </a:rPr>
              <a:t>. руб</a:t>
            </a:r>
            <a:r>
              <a:rPr lang="ru-RU" sz="1400" dirty="0">
                <a:solidFill>
                  <a:srgbClr val="31381C"/>
                </a:solidFill>
                <a:latin typeface="Bookman Old Style" panose="02050604050505020204" pitchFamily="18" charset="0"/>
              </a:rPr>
              <a:t>. </a:t>
            </a:r>
            <a:endParaRPr lang="ru-RU" sz="1400" dirty="0" smtClean="0">
              <a:solidFill>
                <a:srgbClr val="31381C"/>
              </a:solidFill>
              <a:latin typeface="Bookman Old Style" panose="02050604050505020204" pitchFamily="18" charset="0"/>
            </a:endParaRPr>
          </a:p>
          <a:p>
            <a:pPr marR="2900"/>
            <a:r>
              <a:rPr lang="ru-RU" sz="1400" b="1" dirty="0" smtClean="0">
                <a:solidFill>
                  <a:srgbClr val="31381C"/>
                </a:solidFill>
                <a:latin typeface="Bookman Old Style" panose="02050604050505020204" pitchFamily="18" charset="0"/>
              </a:rPr>
              <a:t>0,34</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и </a:t>
            </a:r>
            <a:r>
              <a:rPr lang="ru-RU" sz="1400" b="1" dirty="0" smtClean="0">
                <a:solidFill>
                  <a:srgbClr val="31381C"/>
                </a:solidFill>
                <a:latin typeface="Bookman Old Style" panose="02050604050505020204" pitchFamily="18" charset="0"/>
              </a:rPr>
              <a:t>0,3</a:t>
            </a:r>
            <a:endParaRPr lang="ru-RU" sz="1400" b="1" dirty="0">
              <a:solidFill>
                <a:srgbClr val="31381C"/>
              </a:solidFill>
              <a:latin typeface="Bookman Old Style" panose="02050604050505020204" pitchFamily="18" charset="0"/>
            </a:endParaRPr>
          </a:p>
          <a:p>
            <a:pPr marR="2900"/>
            <a:r>
              <a:rPr lang="ru-RU" sz="1400" dirty="0">
                <a:solidFill>
                  <a:srgbClr val="31381C"/>
                </a:solidFill>
                <a:latin typeface="Bookman Old Style" panose="02050604050505020204" pitchFamily="18" charset="0"/>
              </a:rPr>
              <a:t> тыс. руб.  </a:t>
            </a:r>
            <a:endParaRPr lang="ru-RU" sz="1600" dirty="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37" name="Прямоугольник 36"/>
          <p:cNvSpPr/>
          <p:nvPr/>
        </p:nvSpPr>
        <p:spPr>
          <a:xfrm>
            <a:off x="133275" y="4648043"/>
            <a:ext cx="2362644" cy="1446550"/>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238581,2</a:t>
            </a:r>
            <a:endParaRPr lang="ru-RU" sz="2000" b="1"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p>
          <a:p>
            <a:r>
              <a:rPr lang="ru-RU" sz="1400" b="1" dirty="0" smtClean="0">
                <a:solidFill>
                  <a:srgbClr val="31381C"/>
                </a:solidFill>
                <a:latin typeface="Bookman Old Style" panose="02050604050505020204" pitchFamily="18" charset="0"/>
              </a:rPr>
              <a:t>36,0</a:t>
            </a:r>
            <a:r>
              <a:rPr lang="ru-RU" sz="14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a:t>
            </a:r>
            <a:r>
              <a:rPr lang="ru-RU" sz="1400" dirty="0" smtClean="0">
                <a:solidFill>
                  <a:srgbClr val="31381C"/>
                </a:solidFill>
                <a:latin typeface="Bookman Old Style" panose="02050604050505020204" pitchFamily="18" charset="0"/>
              </a:rPr>
              <a:t>.</a:t>
            </a:r>
          </a:p>
          <a:p>
            <a:pPr marR="2900"/>
            <a:r>
              <a:rPr lang="ru-RU" sz="1400" b="1" dirty="0" smtClean="0">
                <a:solidFill>
                  <a:srgbClr val="31381C"/>
                </a:solidFill>
                <a:latin typeface="Bookman Old Style" panose="02050604050505020204" pitchFamily="18" charset="0"/>
              </a:rPr>
              <a:t>29,31</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и </a:t>
            </a:r>
            <a:r>
              <a:rPr lang="ru-RU" sz="1400" b="1" dirty="0" smtClean="0">
                <a:solidFill>
                  <a:srgbClr val="31381C"/>
                </a:solidFill>
                <a:latin typeface="Bookman Old Style" panose="02050604050505020204" pitchFamily="18" charset="0"/>
              </a:rPr>
              <a:t>26,94</a:t>
            </a:r>
            <a:endParaRPr lang="ru-RU" sz="1400" b="1" dirty="0">
              <a:solidFill>
                <a:srgbClr val="31381C"/>
              </a:solidFill>
              <a:latin typeface="Bookman Old Style" panose="02050604050505020204" pitchFamily="18" charset="0"/>
            </a:endParaRPr>
          </a:p>
          <a:p>
            <a:pPr marR="2900"/>
            <a:r>
              <a:rPr lang="ru-RU" sz="1400" dirty="0">
                <a:solidFill>
                  <a:srgbClr val="31381C"/>
                </a:solidFill>
                <a:latin typeface="Bookman Old Style" panose="02050604050505020204" pitchFamily="18" charset="0"/>
              </a:rPr>
              <a:t> тыс. руб.  </a:t>
            </a:r>
            <a:endParaRPr lang="ru-RU" sz="1600" dirty="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703604" y="1381579"/>
            <a:ext cx="1519116" cy="1384995"/>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140126,1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400" b="1" dirty="0" smtClean="0">
                <a:solidFill>
                  <a:srgbClr val="31381C"/>
                </a:solidFill>
                <a:latin typeface="Bookman Old Style" panose="02050604050505020204" pitchFamily="18" charset="0"/>
              </a:rPr>
              <a:t>21,14</a:t>
            </a:r>
            <a:r>
              <a:rPr lang="ru-RU" sz="14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a:t>
            </a:r>
            <a:r>
              <a:rPr lang="ru-RU" sz="1200" dirty="0" smtClean="0">
                <a:solidFill>
                  <a:srgbClr val="31381C"/>
                </a:solidFill>
                <a:latin typeface="Bookman Old Style" panose="02050604050505020204" pitchFamily="18" charset="0"/>
              </a:rPr>
              <a:t>.</a:t>
            </a:r>
          </a:p>
          <a:p>
            <a:pPr marR="2900"/>
            <a:r>
              <a:rPr lang="ru-RU" sz="1200" b="1" dirty="0" smtClean="0">
                <a:solidFill>
                  <a:srgbClr val="31381C"/>
                </a:solidFill>
                <a:latin typeface="Bookman Old Style" panose="02050604050505020204" pitchFamily="18" charset="0"/>
              </a:rPr>
              <a:t>18,11</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и </a:t>
            </a:r>
            <a:r>
              <a:rPr lang="ru-RU" sz="1200" b="1" dirty="0" smtClean="0">
                <a:solidFill>
                  <a:srgbClr val="31381C"/>
                </a:solidFill>
                <a:latin typeface="Bookman Old Style" panose="02050604050505020204" pitchFamily="18" charset="0"/>
              </a:rPr>
              <a:t>17,46</a:t>
            </a:r>
            <a:endParaRPr lang="ru-RU" sz="1200" b="1" dirty="0">
              <a:solidFill>
                <a:srgbClr val="31381C"/>
              </a:solidFill>
              <a:latin typeface="Bookman Old Style" panose="02050604050505020204" pitchFamily="18" charset="0"/>
            </a:endParaRPr>
          </a:p>
          <a:p>
            <a:pPr marR="2900"/>
            <a:r>
              <a:rPr lang="ru-RU" sz="1200" dirty="0">
                <a:solidFill>
                  <a:srgbClr val="31381C"/>
                </a:solidFill>
                <a:latin typeface="Bookman Old Style" panose="02050604050505020204" pitchFamily="18" charset="0"/>
              </a:rPr>
              <a:t> тыс. руб.  </a:t>
            </a:r>
            <a:endParaRPr lang="ru-RU" sz="1400" dirty="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 </a:t>
            </a: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58" name="Прямоугольник 57"/>
          <p:cNvSpPr/>
          <p:nvPr/>
        </p:nvSpPr>
        <p:spPr>
          <a:xfrm>
            <a:off x="9925009" y="2732365"/>
            <a:ext cx="2021189" cy="1415772"/>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41828,3 </a:t>
            </a:r>
          </a:p>
          <a:p>
            <a:pPr algn="r"/>
            <a:r>
              <a:rPr lang="ru-RU" sz="1200" dirty="0" smtClean="0">
                <a:solidFill>
                  <a:srgbClr val="31381C"/>
                </a:solidFill>
                <a:latin typeface="Bookman Old Style" panose="02050604050505020204" pitchFamily="18" charset="0"/>
              </a:rPr>
              <a:t>тыс. руб</a:t>
            </a:r>
            <a:r>
              <a:rPr lang="ru-RU" sz="1400" dirty="0">
                <a:solidFill>
                  <a:srgbClr val="31381C"/>
                </a:solidFill>
                <a:latin typeface="Bookman Old Style" panose="02050604050505020204" pitchFamily="18" charset="0"/>
              </a:rPr>
              <a:t>. </a:t>
            </a:r>
            <a:endParaRPr lang="ru-RU" sz="1400" dirty="0" smtClean="0">
              <a:solidFill>
                <a:srgbClr val="31381C"/>
              </a:solidFill>
              <a:latin typeface="Bookman Old Style" panose="02050604050505020204" pitchFamily="18" charset="0"/>
            </a:endParaRPr>
          </a:p>
          <a:p>
            <a:pPr algn="r"/>
            <a:r>
              <a:rPr lang="ru-RU" sz="1400" b="1" dirty="0" smtClean="0">
                <a:solidFill>
                  <a:srgbClr val="31381C"/>
                </a:solidFill>
                <a:latin typeface="Bookman Old Style" panose="02050604050505020204" pitchFamily="18" charset="0"/>
              </a:rPr>
              <a:t>6,31</a:t>
            </a:r>
            <a:r>
              <a:rPr lang="ru-RU" sz="1200" dirty="0" smtClean="0">
                <a:solidFill>
                  <a:srgbClr val="31381C"/>
                </a:solidFill>
                <a:latin typeface="Bookman Old Style" panose="02050604050505020204" pitchFamily="18" charset="0"/>
              </a:rPr>
              <a:t>тыс</a:t>
            </a:r>
            <a:r>
              <a:rPr lang="ru-RU" sz="1200" dirty="0">
                <a:solidFill>
                  <a:srgbClr val="31381C"/>
                </a:solidFill>
                <a:latin typeface="Bookman Old Style" panose="02050604050505020204" pitchFamily="18" charset="0"/>
              </a:rPr>
              <a:t>. руб</a:t>
            </a:r>
            <a:r>
              <a:rPr lang="ru-RU" sz="1200" dirty="0" smtClean="0">
                <a:solidFill>
                  <a:srgbClr val="31381C"/>
                </a:solidFill>
                <a:latin typeface="Bookman Old Style" panose="02050604050505020204" pitchFamily="18" charset="0"/>
              </a:rPr>
              <a:t>.</a:t>
            </a:r>
          </a:p>
          <a:p>
            <a:pPr marR="2900" algn="r"/>
            <a:r>
              <a:rPr lang="ru-RU" sz="1200" b="1" dirty="0" smtClean="0">
                <a:solidFill>
                  <a:srgbClr val="31381C"/>
                </a:solidFill>
                <a:latin typeface="Bookman Old Style" panose="02050604050505020204" pitchFamily="18" charset="0"/>
              </a:rPr>
              <a:t>5,41</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и </a:t>
            </a:r>
            <a:r>
              <a:rPr lang="ru-RU" sz="1200" b="1" dirty="0" smtClean="0">
                <a:solidFill>
                  <a:srgbClr val="31381C"/>
                </a:solidFill>
                <a:latin typeface="Bookman Old Style" panose="02050604050505020204" pitchFamily="18" charset="0"/>
              </a:rPr>
              <a:t>5,14</a:t>
            </a:r>
            <a:endParaRPr lang="ru-RU" sz="1200" b="1" dirty="0">
              <a:solidFill>
                <a:srgbClr val="31381C"/>
              </a:solidFill>
              <a:latin typeface="Bookman Old Style" panose="02050604050505020204" pitchFamily="18" charset="0"/>
            </a:endParaRPr>
          </a:p>
          <a:p>
            <a:pPr marR="2900" algn="r"/>
            <a:r>
              <a:rPr lang="ru-RU" sz="1200" dirty="0">
                <a:solidFill>
                  <a:srgbClr val="31381C"/>
                </a:solidFill>
                <a:latin typeface="Bookman Old Style" panose="02050604050505020204" pitchFamily="18" charset="0"/>
              </a:rPr>
              <a:t> тыс. руб.  </a:t>
            </a:r>
            <a:endParaRPr lang="ru-RU" sz="1400" dirty="0">
              <a:solidFill>
                <a:srgbClr val="31381C"/>
              </a:solidFill>
              <a:latin typeface="Bookman Old Style" panose="02050604050505020204" pitchFamily="18" charset="0"/>
            </a:endParaRPr>
          </a:p>
          <a:p>
            <a:pPr algn="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59" name="Прямоугольник 58"/>
          <p:cNvSpPr/>
          <p:nvPr/>
        </p:nvSpPr>
        <p:spPr>
          <a:xfrm>
            <a:off x="9727924" y="4055423"/>
            <a:ext cx="1544625" cy="1415772"/>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15659,7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dirty="0" smtClean="0">
                <a:solidFill>
                  <a:srgbClr val="31381C"/>
                </a:solidFill>
                <a:latin typeface="Bookman Old Style" panose="02050604050505020204" pitchFamily="18" charset="0"/>
              </a:rPr>
              <a:t>2,36</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endParaRPr lang="ru-RU" sz="1200" dirty="0" smtClean="0">
              <a:solidFill>
                <a:srgbClr val="31381C"/>
              </a:solidFill>
              <a:latin typeface="Bookman Old Style" panose="02050604050505020204" pitchFamily="18" charset="0"/>
            </a:endParaRPr>
          </a:p>
          <a:p>
            <a:pPr marR="2900"/>
            <a:r>
              <a:rPr lang="ru-RU" sz="1400" b="1" dirty="0" smtClean="0">
                <a:solidFill>
                  <a:srgbClr val="31381C"/>
                </a:solidFill>
                <a:latin typeface="Bookman Old Style" panose="02050604050505020204" pitchFamily="18" charset="0"/>
              </a:rPr>
              <a:t>2,35</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и </a:t>
            </a:r>
            <a:r>
              <a:rPr lang="ru-RU" sz="1400" b="1" dirty="0" smtClean="0">
                <a:solidFill>
                  <a:srgbClr val="31381C"/>
                </a:solidFill>
                <a:latin typeface="Bookman Old Style" panose="02050604050505020204" pitchFamily="18" charset="0"/>
              </a:rPr>
              <a:t>2,5</a:t>
            </a:r>
            <a:endParaRPr lang="ru-RU" sz="1400" b="1" dirty="0">
              <a:solidFill>
                <a:srgbClr val="31381C"/>
              </a:solidFill>
              <a:latin typeface="Bookman Old Style" panose="02050604050505020204" pitchFamily="18" charset="0"/>
            </a:endParaRPr>
          </a:p>
          <a:p>
            <a:pPr marR="2900"/>
            <a:r>
              <a:rPr lang="ru-RU" sz="1400" dirty="0">
                <a:solidFill>
                  <a:srgbClr val="31381C"/>
                </a:solidFill>
                <a:latin typeface="Bookman Old Style" panose="02050604050505020204" pitchFamily="18" charset="0"/>
              </a:rPr>
              <a:t> тыс. руб.  </a:t>
            </a:r>
            <a:endParaRPr lang="ru-RU" sz="1600" dirty="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703604" y="5371007"/>
            <a:ext cx="1954492" cy="1415772"/>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350,0</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dirty="0" smtClean="0">
                <a:solidFill>
                  <a:srgbClr val="31381C"/>
                </a:solidFill>
                <a:latin typeface="Bookman Old Style" panose="02050604050505020204" pitchFamily="18" charset="0"/>
              </a:rPr>
              <a:t>0,05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endParaRPr lang="ru-RU" sz="1200" dirty="0" smtClean="0">
              <a:solidFill>
                <a:srgbClr val="31381C"/>
              </a:solidFill>
              <a:latin typeface="Bookman Old Style" panose="02050604050505020204" pitchFamily="18" charset="0"/>
            </a:endParaRPr>
          </a:p>
          <a:p>
            <a:pPr marR="2900"/>
            <a:r>
              <a:rPr lang="ru-RU" sz="1400" b="1" dirty="0" smtClean="0">
                <a:solidFill>
                  <a:srgbClr val="31381C"/>
                </a:solidFill>
                <a:latin typeface="Bookman Old Style" panose="02050604050505020204" pitchFamily="18" charset="0"/>
              </a:rPr>
              <a:t>0,05</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и </a:t>
            </a:r>
            <a:r>
              <a:rPr lang="ru-RU" sz="1400" b="1" dirty="0" smtClean="0">
                <a:solidFill>
                  <a:srgbClr val="31381C"/>
                </a:solidFill>
                <a:latin typeface="Bookman Old Style" panose="02050604050505020204" pitchFamily="18" charset="0"/>
              </a:rPr>
              <a:t>0,05</a:t>
            </a:r>
            <a:endParaRPr lang="ru-RU" sz="1400" b="1" dirty="0">
              <a:solidFill>
                <a:srgbClr val="31381C"/>
              </a:solidFill>
              <a:latin typeface="Bookman Old Style" panose="02050604050505020204" pitchFamily="18" charset="0"/>
            </a:endParaRPr>
          </a:p>
          <a:p>
            <a:pPr marR="2900"/>
            <a:r>
              <a:rPr lang="ru-RU" sz="1400" dirty="0">
                <a:solidFill>
                  <a:srgbClr val="31381C"/>
                </a:solidFill>
                <a:latin typeface="Bookman Old Style" panose="02050604050505020204" pitchFamily="18" charset="0"/>
              </a:rPr>
              <a:t> тыс. руб.  </a:t>
            </a:r>
            <a:endParaRPr lang="ru-RU" sz="1600" dirty="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9411218" y="6597297"/>
            <a:ext cx="2743200" cy="365125"/>
          </a:xfrm>
        </p:spPr>
        <p:txBody>
          <a:bodyPr/>
          <a:lstStyle/>
          <a:p>
            <a:pPr marL="38100">
              <a:lnSpc>
                <a:spcPts val="1240"/>
              </a:lnSpc>
            </a:pPr>
            <a:fld id="{81D60167-4931-47E6-BA6A-407CBD079E47}" type="slidenum">
              <a:rPr lang="ru-RU" smtClean="0"/>
              <a:t>35</a:t>
            </a:fld>
            <a:endParaRPr lang="ru-RU" dirty="0"/>
          </a:p>
        </p:txBody>
      </p:sp>
      <p:sp>
        <p:nvSpPr>
          <p:cNvPr id="3" name="Прямоугольник 2"/>
          <p:cNvSpPr/>
          <p:nvPr/>
        </p:nvSpPr>
        <p:spPr>
          <a:xfrm>
            <a:off x="30389" y="529666"/>
            <a:ext cx="2434715" cy="954107"/>
          </a:xfrm>
          <a:prstGeom prst="rect">
            <a:avLst/>
          </a:prstGeom>
        </p:spPr>
        <p:txBody>
          <a:bodyPr wrap="square">
            <a:spAutoFit/>
          </a:bodyPr>
          <a:lstStyle/>
          <a:p>
            <a:r>
              <a:rPr lang="ru-RU" sz="1400" dirty="0">
                <a:solidFill>
                  <a:srgbClr val="31381C"/>
                </a:solidFill>
                <a:latin typeface="Bookman Old Style" panose="02050604050505020204" pitchFamily="18" charset="0"/>
              </a:rPr>
              <a:t>ДОХОДЫ в </a:t>
            </a:r>
            <a:r>
              <a:rPr lang="ru-RU" sz="1400" dirty="0" smtClean="0">
                <a:solidFill>
                  <a:srgbClr val="31381C"/>
                </a:solidFill>
                <a:latin typeface="Bookman Old Style" panose="02050604050505020204" pitchFamily="18" charset="0"/>
              </a:rPr>
              <a:t>2024-2025 </a:t>
            </a:r>
            <a:r>
              <a:rPr lang="ru-RU" sz="1400" dirty="0">
                <a:solidFill>
                  <a:srgbClr val="31381C"/>
                </a:solidFill>
                <a:latin typeface="Bookman Old Style" panose="02050604050505020204" pitchFamily="18" charset="0"/>
              </a:rPr>
              <a:t>г.</a:t>
            </a:r>
          </a:p>
          <a:p>
            <a:r>
              <a:rPr lang="ru-RU" sz="1400" b="1" dirty="0" smtClean="0">
                <a:solidFill>
                  <a:srgbClr val="31381C"/>
                </a:solidFill>
                <a:latin typeface="Bookman Old Style" panose="02050604050505020204" pitchFamily="18" charset="0"/>
              </a:rPr>
              <a:t>36,35</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endParaRPr lang="ru-RU" sz="1400" dirty="0" smtClean="0">
              <a:solidFill>
                <a:srgbClr val="31381C"/>
              </a:solidFill>
              <a:latin typeface="Bookman Old Style" panose="02050604050505020204" pitchFamily="18" charset="0"/>
            </a:endParaRPr>
          </a:p>
          <a:p>
            <a:r>
              <a:rPr lang="ru-RU" sz="1400" b="1" dirty="0" smtClean="0">
                <a:solidFill>
                  <a:srgbClr val="31381C"/>
                </a:solidFill>
                <a:latin typeface="Bookman Old Style" panose="02050604050505020204" pitchFamily="18" charset="0"/>
              </a:rPr>
              <a:t>34,77 </a:t>
            </a:r>
            <a:r>
              <a:rPr lang="ru-RU" sz="1400" dirty="0">
                <a:solidFill>
                  <a:srgbClr val="31381C"/>
                </a:solidFill>
                <a:latin typeface="Bookman Old Style" panose="02050604050505020204" pitchFamily="18" charset="0"/>
              </a:rPr>
              <a:t>тыс. руб. </a:t>
            </a:r>
          </a:p>
          <a:p>
            <a:r>
              <a:rPr lang="ru-RU" sz="1400" dirty="0">
                <a:solidFill>
                  <a:srgbClr val="31381C"/>
                </a:solidFill>
                <a:latin typeface="Bookman Old Style" panose="02050604050505020204" pitchFamily="18" charset="0"/>
              </a:rPr>
              <a:t>на 1 человека</a:t>
            </a:r>
            <a:endParaRPr lang="ru-RU" sz="1400" dirty="0"/>
          </a:p>
        </p:txBody>
      </p:sp>
      <p:sp>
        <p:nvSpPr>
          <p:cNvPr id="5" name="Прямоугольник 4"/>
          <p:cNvSpPr/>
          <p:nvPr/>
        </p:nvSpPr>
        <p:spPr>
          <a:xfrm>
            <a:off x="9720020" y="414345"/>
            <a:ext cx="2497567" cy="954107"/>
          </a:xfrm>
          <a:prstGeom prst="rect">
            <a:avLst/>
          </a:prstGeom>
        </p:spPr>
        <p:txBody>
          <a:bodyPr wrap="square">
            <a:spAutoFit/>
          </a:bodyPr>
          <a:lstStyle/>
          <a:p>
            <a:r>
              <a:rPr lang="ru-RU" sz="1400" dirty="0">
                <a:solidFill>
                  <a:srgbClr val="31381C"/>
                </a:solidFill>
                <a:latin typeface="Bookman Old Style" panose="02050604050505020204" pitchFamily="18" charset="0"/>
              </a:rPr>
              <a:t>РАСХОДЫ в </a:t>
            </a:r>
            <a:r>
              <a:rPr lang="ru-RU" sz="1400" dirty="0" smtClean="0">
                <a:solidFill>
                  <a:srgbClr val="31381C"/>
                </a:solidFill>
                <a:latin typeface="Bookman Old Style" panose="02050604050505020204" pitchFamily="18" charset="0"/>
              </a:rPr>
              <a:t>2024-2025 </a:t>
            </a:r>
            <a:r>
              <a:rPr lang="ru-RU" sz="1400" dirty="0">
                <a:solidFill>
                  <a:srgbClr val="31381C"/>
                </a:solidFill>
                <a:latin typeface="Bookman Old Style" panose="02050604050505020204" pitchFamily="18" charset="0"/>
              </a:rPr>
              <a:t>г.</a:t>
            </a:r>
          </a:p>
          <a:p>
            <a:r>
              <a:rPr lang="ru-RU" sz="1400" b="1" dirty="0" smtClean="0">
                <a:solidFill>
                  <a:srgbClr val="31381C"/>
                </a:solidFill>
                <a:latin typeface="Bookman Old Style" panose="02050604050505020204" pitchFamily="18" charset="0"/>
              </a:rPr>
              <a:t>36,35</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a:t>
            </a:r>
          </a:p>
          <a:p>
            <a:r>
              <a:rPr lang="ru-RU" sz="1400" b="1" dirty="0" smtClean="0">
                <a:solidFill>
                  <a:srgbClr val="31381C"/>
                </a:solidFill>
                <a:latin typeface="Bookman Old Style" panose="02050604050505020204" pitchFamily="18" charset="0"/>
              </a:rPr>
              <a:t>34,77</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руб. </a:t>
            </a:r>
          </a:p>
          <a:p>
            <a:r>
              <a:rPr lang="ru-RU" sz="1400" dirty="0">
                <a:solidFill>
                  <a:srgbClr val="31381C"/>
                </a:solidFill>
                <a:latin typeface="Bookman Old Style" panose="02050604050505020204" pitchFamily="18" charset="0"/>
              </a:rPr>
              <a:t>на 1 человека </a:t>
            </a:r>
            <a:endParaRPr lang="ru-RU" sz="1400" dirty="0"/>
          </a:p>
        </p:txBody>
      </p:sp>
    </p:spTree>
    <p:extLst>
      <p:ext uri="{BB962C8B-B14F-4D97-AF65-F5344CB8AC3E}">
        <p14:creationId xmlns:p14="http://schemas.microsoft.com/office/powerpoint/2010/main" val="6738556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2023 и плановый период 2024 и 2025 год (тыс. руб.)</a:t>
            </a:r>
            <a:endParaRPr lang="ru-RU" sz="2400" b="1" dirty="0"/>
          </a:p>
        </p:txBody>
      </p:sp>
      <p:sp>
        <p:nvSpPr>
          <p:cNvPr id="10" name="Номер слайда 9"/>
          <p:cNvSpPr>
            <a:spLocks noGrp="1"/>
          </p:cNvSpPr>
          <p:nvPr>
            <p:ph type="sldNum" sz="quarter" idx="12"/>
          </p:nvPr>
        </p:nvSpPr>
        <p:spPr/>
        <p:txBody>
          <a:bodyPr/>
          <a:lstStyle/>
          <a:p>
            <a:fld id="{2E383454-522E-4943-91B6-023101BA01B5}" type="slidenum">
              <a:rPr lang="ru-RU" smtClean="0"/>
              <a:t>36</a:t>
            </a:fld>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val="1666536552"/>
              </p:ext>
            </p:extLst>
          </p:nvPr>
        </p:nvGraphicFramePr>
        <p:xfrm>
          <a:off x="401652" y="1059682"/>
          <a:ext cx="10952147" cy="5042014"/>
        </p:xfrm>
        <a:graphic>
          <a:graphicData uri="http://schemas.openxmlformats.org/drawingml/2006/table">
            <a:tbl>
              <a:tblPr/>
              <a:tblGrid>
                <a:gridCol w="3971657"/>
                <a:gridCol w="1856879"/>
                <a:gridCol w="1392659"/>
                <a:gridCol w="1255113"/>
                <a:gridCol w="1220726"/>
                <a:gridCol w="1255113"/>
              </a:tblGrid>
              <a:tr h="600538">
                <a:tc rowSpan="3">
                  <a:txBody>
                    <a:bodyPr/>
                    <a:lstStyle/>
                    <a:p>
                      <a:pPr algn="ctr" fontAlgn="b"/>
                      <a:r>
                        <a:rPr lang="ru-RU" sz="2000" b="1" i="0" u="none" strike="noStrike" dirty="0">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1200" b="1" i="0" u="none" strike="noStrike">
                          <a:solidFill>
                            <a:srgbClr val="000000"/>
                          </a:solidFill>
                          <a:effectLst/>
                          <a:latin typeface="Times New Roman" panose="02020603050405020304" pitchFamily="18" charset="0"/>
                        </a:rPr>
                        <a:t>Отчетный финансовый  2021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1100" b="1" i="0" u="none" strike="noStrike">
                          <a:solidFill>
                            <a:srgbClr val="000000"/>
                          </a:solidFill>
                          <a:effectLst/>
                          <a:latin typeface="Times New Roman" panose="02020603050405020304" pitchFamily="18" charset="0"/>
                        </a:rPr>
                        <a:t>Текущий финансовый 2022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1100" b="1" i="0" u="none" strike="noStrike">
                          <a:solidFill>
                            <a:srgbClr val="000000"/>
                          </a:solidFill>
                          <a:effectLst/>
                          <a:latin typeface="Times New Roman" panose="02020603050405020304" pitchFamily="18" charset="0"/>
                        </a:rPr>
                        <a:t>Проект бюджета 2023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362825">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100" b="1" i="0" u="none" strike="noStrike">
                          <a:solidFill>
                            <a:srgbClr val="000000"/>
                          </a:solidFill>
                          <a:effectLst/>
                          <a:latin typeface="Times New Roman" panose="02020603050405020304" pitchFamily="18" charset="0"/>
                        </a:rPr>
                        <a:t>2024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2025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vMerge="1">
                  <a:txBody>
                    <a:bodyPr/>
                    <a:lstStyle/>
                    <a:p>
                      <a:endParaRPr lang="ru-RU"/>
                    </a:p>
                  </a:txBody>
                  <a:tcPr/>
                </a:tc>
                <a:tc>
                  <a:txBody>
                    <a:bodyPr/>
                    <a:lstStyle/>
                    <a:p>
                      <a:pPr algn="ctr" fontAlgn="b"/>
                      <a:r>
                        <a:rPr lang="ru-RU" sz="1200" b="1" i="0" u="none" strike="noStrike">
                          <a:solidFill>
                            <a:srgbClr val="000000"/>
                          </a:solidFill>
                          <a:effectLst/>
                          <a:latin typeface="Calibri" panose="020F0502020204030204" pitchFamily="34" charset="0"/>
                        </a:rPr>
                        <a:t>296 941,70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solidFill>
                            <a:srgbClr val="000000"/>
                          </a:solidFill>
                          <a:effectLst/>
                          <a:latin typeface="Calibri" panose="020F0502020204030204" pitchFamily="34" charset="0"/>
                        </a:rPr>
                        <a:t>288 055,80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1" u="none" strike="noStrike">
                          <a:solidFill>
                            <a:srgbClr val="000000"/>
                          </a:solidFill>
                          <a:effectLst/>
                          <a:latin typeface="Calibri" panose="020F0502020204030204" pitchFamily="34" charset="0"/>
                        </a:rPr>
                        <a:t>283 964,10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1" u="none" strike="noStrike">
                          <a:solidFill>
                            <a:srgbClr val="000000"/>
                          </a:solidFill>
                          <a:effectLst/>
                          <a:latin typeface="Calibri" panose="020F0502020204030204" pitchFamily="34" charset="0"/>
                        </a:rPr>
                        <a:t>243 541,30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1" u="none" strike="noStrike">
                          <a:solidFill>
                            <a:srgbClr val="000000"/>
                          </a:solidFill>
                          <a:effectLst/>
                          <a:latin typeface="Calibri" panose="020F0502020204030204" pitchFamily="34" charset="0"/>
                        </a:rPr>
                        <a:t>245016,8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43 526,80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35 989,30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36 018,30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983">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169,00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15 936,00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16 406,70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17 211,30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519,00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519,00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519,00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20,60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140 126,10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121 337,80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122 997,80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41 828,30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36 261,40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36 211,40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15 659,70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15 709,70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17 927,00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6">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3454">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25 828,60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16 798,40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13 613,00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259194119"/>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p:txBody>
          <a:bodyPr/>
          <a:lstStyle/>
          <a:p>
            <a:fld id="{2E383454-522E-4943-91B6-023101BA01B5}" type="slidenum">
              <a:rPr lang="ru-RU" smtClean="0"/>
              <a:t>37</a:t>
            </a:fld>
            <a:endParaRPr lang="ru-RU"/>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2023 </a:t>
            </a:r>
            <a:r>
              <a:rPr lang="ru-RU" sz="2400" b="1" i="1" dirty="0">
                <a:cs typeface="Times New Roman" pitchFamily="18" charset="0"/>
              </a:rPr>
              <a:t>год и плановый период </a:t>
            </a:r>
            <a:r>
              <a:rPr lang="ru-RU" sz="2400" b="1" i="1" dirty="0" smtClean="0">
                <a:cs typeface="Times New Roman" pitchFamily="18" charset="0"/>
              </a:rPr>
              <a:t>2024 </a:t>
            </a:r>
            <a:r>
              <a:rPr lang="ru-RU" sz="2400" b="1" i="1" dirty="0">
                <a:cs typeface="Times New Roman" pitchFamily="18" charset="0"/>
              </a:rPr>
              <a:t>и </a:t>
            </a:r>
            <a:r>
              <a:rPr lang="ru-RU" sz="2400" b="1" i="1" dirty="0" smtClean="0">
                <a:cs typeface="Times New Roman" pitchFamily="18" charset="0"/>
              </a:rPr>
              <a:t>2025 </a:t>
            </a:r>
            <a:r>
              <a:rPr lang="ru-RU" sz="2400" b="1" i="1" dirty="0">
                <a:cs typeface="Times New Roman" pitchFamily="18" charset="0"/>
              </a:rPr>
              <a:t>г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p:txBody>
          <a:bodyPr/>
          <a:lstStyle/>
          <a:p>
            <a:fld id="{2E383454-522E-4943-91B6-023101BA01B5}" type="slidenum">
              <a:rPr lang="ru-RU" smtClean="0"/>
              <a:t>38</a:t>
            </a:fld>
            <a:endParaRPr lang="ru-RU"/>
          </a:p>
        </p:txBody>
      </p:sp>
      <p:pic>
        <p:nvPicPr>
          <p:cNvPr id="14" name="Рисунок 13"/>
          <p:cNvPicPr>
            <a:picLocks noChangeAspect="1"/>
          </p:cNvPicPr>
          <p:nvPr/>
        </p:nvPicPr>
        <p:blipFill>
          <a:blip r:embed="rId3"/>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3"/>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105,0 тыс. руб.–2023 год</a:t>
            </a:r>
          </a:p>
          <a:p>
            <a:pPr algn="ctr"/>
            <a:r>
              <a:rPr lang="ru-RU" sz="1600" b="1" dirty="0" smtClean="0">
                <a:solidFill>
                  <a:srgbClr val="FFFFFF"/>
                </a:solidFill>
                <a:latin typeface="Calibri" panose="020F0502020204030204" pitchFamily="34" charset="0"/>
              </a:rPr>
              <a:t>105,0 тыс. руб. –2024 год</a:t>
            </a:r>
          </a:p>
          <a:p>
            <a:pPr algn="ctr"/>
            <a:r>
              <a:rPr lang="ru-RU" sz="1600" b="1" dirty="0" smtClean="0">
                <a:solidFill>
                  <a:srgbClr val="FFFFFF"/>
                </a:solidFill>
                <a:latin typeface="Calibri" panose="020F0502020204030204" pitchFamily="34" charset="0"/>
              </a:rPr>
              <a:t>105,0 тыс. руб. –2025 год</a:t>
            </a:r>
            <a:endParaRPr lang="ru-RU" sz="1600"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15346,0 </a:t>
            </a:r>
            <a:r>
              <a:rPr lang="ru-RU" sz="1600" b="1" dirty="0">
                <a:solidFill>
                  <a:srgbClr val="FFFFFF"/>
                </a:solidFill>
                <a:latin typeface="Calibri" panose="020F0502020204030204" pitchFamily="34" charset="0"/>
              </a:rPr>
              <a:t>тыс</a:t>
            </a:r>
            <a:r>
              <a:rPr lang="ru-RU" sz="1600" b="1" dirty="0" smtClean="0">
                <a:solidFill>
                  <a:srgbClr val="FFFFFF"/>
                </a:solidFill>
                <a:latin typeface="Calibri" panose="020F0502020204030204" pitchFamily="34" charset="0"/>
              </a:rPr>
              <a:t>. руб</a:t>
            </a:r>
            <a:r>
              <a:rPr lang="ru-RU" sz="1600" b="1" dirty="0">
                <a:solidFill>
                  <a:srgbClr val="FFFFFF"/>
                </a:solidFill>
                <a:latin typeface="Calibri" panose="020F0502020204030204" pitchFamily="34" charset="0"/>
              </a:rPr>
              <a:t>. –2023 </a:t>
            </a:r>
            <a:r>
              <a:rPr lang="ru-RU" sz="1600" b="1" dirty="0" smtClean="0">
                <a:solidFill>
                  <a:srgbClr val="FFFFFF"/>
                </a:solidFill>
                <a:latin typeface="Calibri" panose="020F0502020204030204" pitchFamily="34" charset="0"/>
              </a:rPr>
              <a:t>год</a:t>
            </a:r>
          </a:p>
          <a:p>
            <a:pPr algn="ctr"/>
            <a:r>
              <a:rPr lang="ru-RU" sz="1600" b="1" dirty="0" smtClean="0">
                <a:solidFill>
                  <a:srgbClr val="FFFFFF"/>
                </a:solidFill>
                <a:latin typeface="Calibri" panose="020F0502020204030204" pitchFamily="34" charset="0"/>
              </a:rPr>
              <a:t>16082,7 </a:t>
            </a:r>
            <a:r>
              <a:rPr lang="ru-RU" sz="1600" b="1" dirty="0">
                <a:solidFill>
                  <a:srgbClr val="FFFFFF"/>
                </a:solidFill>
                <a:latin typeface="Calibri" panose="020F0502020204030204" pitchFamily="34" charset="0"/>
              </a:rPr>
              <a:t>тыс</a:t>
            </a:r>
            <a:r>
              <a:rPr lang="ru-RU" sz="1600" b="1" dirty="0" smtClean="0">
                <a:solidFill>
                  <a:srgbClr val="FFFFFF"/>
                </a:solidFill>
                <a:latin typeface="Calibri" panose="020F0502020204030204" pitchFamily="34" charset="0"/>
              </a:rPr>
              <a:t>. руб</a:t>
            </a:r>
            <a:r>
              <a:rPr lang="ru-RU" sz="1600" b="1" dirty="0">
                <a:solidFill>
                  <a:srgbClr val="FFFFFF"/>
                </a:solidFill>
                <a:latin typeface="Calibri" panose="020F0502020204030204" pitchFamily="34" charset="0"/>
              </a:rPr>
              <a:t>. –2024 </a:t>
            </a:r>
            <a:r>
              <a:rPr lang="ru-RU" sz="1600" b="1" dirty="0" smtClean="0">
                <a:solidFill>
                  <a:srgbClr val="FFFFFF"/>
                </a:solidFill>
                <a:latin typeface="Calibri" panose="020F0502020204030204" pitchFamily="34" charset="0"/>
              </a:rPr>
              <a:t>год</a:t>
            </a:r>
          </a:p>
          <a:p>
            <a:pPr algn="ctr"/>
            <a:r>
              <a:rPr lang="ru-RU" sz="1600" b="1" dirty="0" smtClean="0">
                <a:solidFill>
                  <a:srgbClr val="FFFFFF"/>
                </a:solidFill>
                <a:latin typeface="Calibri" panose="020F0502020204030204" pitchFamily="34" charset="0"/>
              </a:rPr>
              <a:t>16887,3 </a:t>
            </a:r>
            <a:r>
              <a:rPr lang="ru-RU" sz="1600" b="1" dirty="0">
                <a:solidFill>
                  <a:srgbClr val="FFFFFF"/>
                </a:solidFill>
                <a:latin typeface="Calibri" panose="020F0502020204030204" pitchFamily="34" charset="0"/>
              </a:rPr>
              <a:t>тыс</a:t>
            </a:r>
            <a:r>
              <a:rPr lang="ru-RU" sz="1600" b="1" dirty="0" smtClean="0">
                <a:solidFill>
                  <a:srgbClr val="FFFFFF"/>
                </a:solidFill>
                <a:latin typeface="Calibri" panose="020F0502020204030204" pitchFamily="34" charset="0"/>
              </a:rPr>
              <a:t>. руб</a:t>
            </a:r>
            <a:r>
              <a:rPr lang="ru-RU" sz="1600" b="1" dirty="0">
                <a:solidFill>
                  <a:srgbClr val="FFFFFF"/>
                </a:solidFill>
                <a:latin typeface="Calibri" panose="020F0502020204030204" pitchFamily="34" charset="0"/>
              </a:rPr>
              <a:t>. –2025 год</a:t>
            </a:r>
            <a:endParaRPr lang="ru-RU" sz="1600" dirty="0"/>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2023 </a:t>
            </a:r>
            <a:r>
              <a:rPr lang="ru-RU" sz="2400" b="1" i="1" dirty="0">
                <a:cs typeface="Times New Roman" pitchFamily="18" charset="0"/>
              </a:rPr>
              <a:t>год и плановый период </a:t>
            </a:r>
            <a:r>
              <a:rPr lang="ru-RU" sz="2400" b="1" i="1" dirty="0" smtClean="0">
                <a:cs typeface="Times New Roman" pitchFamily="18" charset="0"/>
              </a:rPr>
              <a:t>2024 </a:t>
            </a:r>
            <a:r>
              <a:rPr lang="ru-RU" sz="2400" b="1" i="1" dirty="0">
                <a:cs typeface="Times New Roman" pitchFamily="18" charset="0"/>
              </a:rPr>
              <a:t>и </a:t>
            </a:r>
            <a:r>
              <a:rPr lang="ru-RU" sz="2400" b="1" i="1" dirty="0" smtClean="0">
                <a:cs typeface="Times New Roman" pitchFamily="18" charset="0"/>
              </a:rPr>
              <a:t>2025 </a:t>
            </a:r>
            <a:r>
              <a:rPr lang="ru-RU" sz="2400" b="1" i="1" dirty="0">
                <a:cs typeface="Times New Roman" pitchFamily="18" charset="0"/>
              </a:rPr>
              <a:t>г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p:txBody>
          <a:bodyPr/>
          <a:lstStyle/>
          <a:p>
            <a:fld id="{2E383454-522E-4943-91B6-023101BA01B5}" type="slidenum">
              <a:rPr lang="ru-RU" smtClean="0"/>
              <a:t>39</a:t>
            </a:fld>
            <a:endParaRPr lang="ru-RU"/>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Calibri" panose="020F0502020204030204" pitchFamily="34" charset="0"/>
              </a:rPr>
              <a:t>105,0 тыс</a:t>
            </a:r>
            <a:r>
              <a:rPr lang="ru-RU" sz="1600" b="1" dirty="0" smtClean="0">
                <a:solidFill>
                  <a:srgbClr val="FFFFFF"/>
                </a:solidFill>
                <a:latin typeface="Calibri" panose="020F0502020204030204" pitchFamily="34" charset="0"/>
              </a:rPr>
              <a:t>. руб</a:t>
            </a:r>
            <a:r>
              <a:rPr lang="ru-RU" sz="1600" b="1" dirty="0">
                <a:solidFill>
                  <a:srgbClr val="FFFFFF"/>
                </a:solidFill>
                <a:latin typeface="Calibri" panose="020F0502020204030204" pitchFamily="34" charset="0"/>
              </a:rPr>
              <a:t>.–2023 </a:t>
            </a:r>
            <a:r>
              <a:rPr lang="ru-RU" sz="1600" b="1" dirty="0" smtClean="0">
                <a:solidFill>
                  <a:srgbClr val="FFFFFF"/>
                </a:solidFill>
                <a:latin typeface="Calibri" panose="020F0502020204030204" pitchFamily="34" charset="0"/>
              </a:rPr>
              <a:t>год</a:t>
            </a:r>
          </a:p>
          <a:p>
            <a:pPr algn="ctr"/>
            <a:r>
              <a:rPr lang="ru-RU" sz="1600" b="1" dirty="0" smtClean="0">
                <a:solidFill>
                  <a:srgbClr val="FFFFFF"/>
                </a:solidFill>
                <a:latin typeface="Calibri" panose="020F0502020204030204" pitchFamily="34" charset="0"/>
              </a:rPr>
              <a:t>105,0 </a:t>
            </a:r>
            <a:r>
              <a:rPr lang="ru-RU" sz="1600" b="1" dirty="0">
                <a:solidFill>
                  <a:srgbClr val="FFFFFF"/>
                </a:solidFill>
                <a:latin typeface="Calibri" panose="020F0502020204030204" pitchFamily="34" charset="0"/>
              </a:rPr>
              <a:t>тыс</a:t>
            </a:r>
            <a:r>
              <a:rPr lang="ru-RU" sz="1600" b="1" dirty="0" smtClean="0">
                <a:solidFill>
                  <a:srgbClr val="FFFFFF"/>
                </a:solidFill>
                <a:latin typeface="Calibri" panose="020F0502020204030204" pitchFamily="34" charset="0"/>
              </a:rPr>
              <a:t>. руб</a:t>
            </a:r>
            <a:r>
              <a:rPr lang="ru-RU" sz="1600" b="1" dirty="0">
                <a:solidFill>
                  <a:srgbClr val="FFFFFF"/>
                </a:solidFill>
                <a:latin typeface="Calibri" panose="020F0502020204030204" pitchFamily="34" charset="0"/>
              </a:rPr>
              <a:t>. –2024 </a:t>
            </a:r>
            <a:r>
              <a:rPr lang="ru-RU" sz="1600" b="1" dirty="0" smtClean="0">
                <a:solidFill>
                  <a:srgbClr val="FFFFFF"/>
                </a:solidFill>
                <a:latin typeface="Calibri" panose="020F0502020204030204" pitchFamily="34" charset="0"/>
              </a:rPr>
              <a:t>год</a:t>
            </a:r>
          </a:p>
          <a:p>
            <a:pPr algn="ctr"/>
            <a:r>
              <a:rPr lang="ru-RU" sz="1600" b="1" dirty="0" smtClean="0">
                <a:solidFill>
                  <a:srgbClr val="FFFFFF"/>
                </a:solidFill>
                <a:latin typeface="Calibri" panose="020F0502020204030204" pitchFamily="34" charset="0"/>
              </a:rPr>
              <a:t>105,0 </a:t>
            </a:r>
            <a:r>
              <a:rPr lang="ru-RU" sz="1600" b="1" dirty="0">
                <a:solidFill>
                  <a:srgbClr val="FFFFFF"/>
                </a:solidFill>
                <a:latin typeface="Calibri" panose="020F0502020204030204" pitchFamily="34" charset="0"/>
              </a:rPr>
              <a:t>тыс</a:t>
            </a:r>
            <a:r>
              <a:rPr lang="ru-RU" sz="1600" b="1" dirty="0" smtClean="0">
                <a:solidFill>
                  <a:srgbClr val="FFFFFF"/>
                </a:solidFill>
                <a:latin typeface="Calibri" panose="020F0502020204030204" pitchFamily="34" charset="0"/>
              </a:rPr>
              <a:t>. руб</a:t>
            </a:r>
            <a:r>
              <a:rPr lang="ru-RU" sz="1600" b="1" dirty="0">
                <a:solidFill>
                  <a:srgbClr val="FFFFFF"/>
                </a:solidFill>
                <a:latin typeface="Calibri" panose="020F0502020204030204" pitchFamily="34" charset="0"/>
              </a:rPr>
              <a:t>. –2025 год</a:t>
            </a:r>
            <a:endParaRPr lang="ru-RU" sz="1600" dirty="0"/>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146888,9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.–2023 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128725,6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–2024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Times New Roman" panose="02020603050405020304" pitchFamily="18" charset="0"/>
              </a:rPr>
              <a:t>130426,8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–2025 </a:t>
            </a:r>
            <a:r>
              <a:rPr lang="ru-RU" b="1" dirty="0" smtClean="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5" name="object 5"/>
          <p:cNvSpPr txBox="1"/>
          <p:nvPr/>
        </p:nvSpPr>
        <p:spPr>
          <a:xfrm>
            <a:off x="2282445" y="277047"/>
            <a:ext cx="8366506" cy="7078220"/>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smtClean="0">
                <a:latin typeface="Calibri "/>
              </a:rPr>
              <a:t>Глоссарий…………………………………………………………………………………………………… .</a:t>
            </a:r>
            <a:r>
              <a:rPr lang="ru-RU" sz="1400" i="1" spc="-4" dirty="0">
                <a:latin typeface="Calibri "/>
              </a:rPr>
              <a:t>5-12</a:t>
            </a: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Бюджетная система муниципального района</a:t>
            </a:r>
            <a:r>
              <a:rPr lang="ru-RU" sz="1400" i="1" spc="-4" dirty="0" smtClean="0">
                <a:latin typeface="Calibri "/>
              </a:rPr>
              <a:t>…………………………………………………………..13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smtClean="0">
                <a:latin typeface="Calibri "/>
              </a:rPr>
              <a:t>Бюджетный процесс……………………………………………………………………………………….…</a:t>
            </a:r>
            <a:r>
              <a:rPr lang="ru-RU" sz="1400" i="1" spc="-4" dirty="0">
                <a:latin typeface="Calibri "/>
              </a:rPr>
              <a:t>14</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Участие граждан в бюджетном  процессе. . . . . . . . . . </a:t>
            </a:r>
            <a:r>
              <a:rPr lang="ru-RU" sz="1400" i="1" spc="-4" dirty="0" smtClean="0">
                <a:latin typeface="Calibri "/>
              </a:rPr>
              <a:t>……………………………………. </a:t>
            </a:r>
            <a:r>
              <a:rPr lang="ru-RU" sz="1400" i="1" spc="-4" dirty="0">
                <a:latin typeface="Calibri "/>
              </a:rPr>
              <a:t>. . . </a:t>
            </a:r>
            <a:r>
              <a:rPr lang="ru-RU" sz="1400" i="1" spc="-4" dirty="0" smtClean="0">
                <a:latin typeface="Calibri "/>
              </a:rPr>
              <a:t> .. </a:t>
            </a:r>
            <a:r>
              <a:rPr lang="ru-RU" sz="1400" i="1" spc="-4" dirty="0">
                <a:latin typeface="Calibri "/>
              </a:rPr>
              <a:t>15-17</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 </a:t>
            </a:r>
            <a:r>
              <a:rPr lang="ru-RU" sz="1400" i="1" dirty="0">
                <a:latin typeface="Calibri "/>
              </a:rPr>
              <a:t>Нормативная  </a:t>
            </a:r>
            <a:r>
              <a:rPr lang="ru-RU" sz="1400" i="1" spc="-5" dirty="0">
                <a:latin typeface="Calibri "/>
              </a:rPr>
              <a:t>база</a:t>
            </a:r>
            <a:r>
              <a:rPr lang="ru-RU" sz="1400" i="1" spc="-90" dirty="0">
                <a:latin typeface="Calibri "/>
              </a:rPr>
              <a:t> </a:t>
            </a:r>
            <a:r>
              <a:rPr lang="ru-RU" sz="1400" i="1" spc="-5" dirty="0">
                <a:latin typeface="Calibri "/>
              </a:rPr>
              <a:t>формирования проекта бюджета</a:t>
            </a:r>
            <a:r>
              <a:rPr lang="ru-RU" sz="1400" i="1" spc="-5" dirty="0" smtClean="0">
                <a:latin typeface="Calibri "/>
              </a:rPr>
              <a:t>………………………………………………..18</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 </a:t>
            </a:r>
            <a:r>
              <a:rPr lang="ru-RU" sz="1400" i="1" spc="-5" dirty="0">
                <a:latin typeface="Calibri "/>
              </a:rPr>
              <a:t>чем  </a:t>
            </a:r>
            <a:r>
              <a:rPr lang="ru-RU" sz="1400" i="1" dirty="0">
                <a:latin typeface="Calibri "/>
              </a:rPr>
              <a:t>осн</a:t>
            </a:r>
            <a:r>
              <a:rPr lang="ru-RU" sz="1400" i="1" spc="-10" dirty="0">
                <a:latin typeface="Calibri "/>
              </a:rPr>
              <a:t>о</a:t>
            </a:r>
            <a:r>
              <a:rPr lang="ru-RU" sz="1400" i="1" dirty="0">
                <a:latin typeface="Calibri "/>
              </a:rPr>
              <a:t>вано </a:t>
            </a:r>
            <a:r>
              <a:rPr lang="ru-RU" sz="1400" i="1" spc="-5" dirty="0">
                <a:latin typeface="Calibri "/>
              </a:rPr>
              <a:t>составление  местного</a:t>
            </a:r>
            <a:r>
              <a:rPr lang="ru-RU" sz="1400" i="1" spc="-95" dirty="0">
                <a:latin typeface="Calibri "/>
              </a:rPr>
              <a:t> </a:t>
            </a:r>
            <a:r>
              <a:rPr lang="ru-RU" sz="1400" i="1" spc="-5" dirty="0">
                <a:latin typeface="Calibri "/>
              </a:rPr>
              <a:t>бюджета</a:t>
            </a:r>
            <a:r>
              <a:rPr lang="ru-RU" sz="1400" i="1" spc="-5" dirty="0" smtClean="0">
                <a:latin typeface="Calibri "/>
              </a:rPr>
              <a:t>………………………………………………..….19</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n w="0"/>
                <a:latin typeface="Calibri "/>
                <a:ea typeface="Calibri" panose="020F0502020204030204" pitchFamily="34" charset="0"/>
              </a:rPr>
              <a:t>Принцип прозрачности (открытости) бюджетной системы РФ</a:t>
            </a:r>
            <a:r>
              <a:rPr lang="ru-RU" sz="1400" i="1" dirty="0" smtClean="0">
                <a:ln w="0"/>
                <a:latin typeface="Calibri "/>
                <a:ea typeface="Calibri" panose="020F0502020204030204" pitchFamily="34" charset="0"/>
              </a:rPr>
              <a:t>……………………………….....</a:t>
            </a:r>
            <a:r>
              <a:rPr lang="ru-RU" sz="1400" i="1" dirty="0">
                <a:ln w="0"/>
                <a:latin typeface="Calibri "/>
                <a:ea typeface="Calibri" panose="020F0502020204030204" pitchFamily="34" charset="0"/>
              </a:rPr>
              <a:t>20</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5" dirty="0">
                <a:latin typeface="Calibri "/>
              </a:rPr>
              <a:t>Основные параметры </a:t>
            </a:r>
            <a:r>
              <a:rPr lang="ru-RU" sz="1400" i="1" dirty="0">
                <a:latin typeface="Calibri "/>
              </a:rPr>
              <a:t>социально-экономического  </a:t>
            </a:r>
            <a:r>
              <a:rPr lang="ru-RU" sz="1400" i="1" spc="-5" dirty="0">
                <a:latin typeface="Calibri "/>
              </a:rPr>
              <a:t>развития</a:t>
            </a:r>
            <a:r>
              <a:rPr lang="ru-RU" sz="1400" i="1" spc="-5" dirty="0" smtClean="0">
                <a:latin typeface="Calibri "/>
              </a:rPr>
              <a:t>………………………………………..21</a:t>
            </a:r>
            <a:endParaRPr lang="ru-RU" sz="14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задачи бюджетной и налоговой политики МО</a:t>
            </a:r>
            <a:r>
              <a:rPr lang="ru-RU" sz="1400" i="1" dirty="0" smtClean="0">
                <a:latin typeface="Calibri "/>
              </a:rPr>
              <a:t>……………………………………………..22</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smtClean="0">
                <a:latin typeface="Calibri "/>
              </a:rPr>
              <a:t>Межбюджетные отношения ……………………..………………………………………………………..23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Комиссии по увеличению поступления доходов в бюджет</a:t>
            </a:r>
            <a:r>
              <a:rPr lang="ru-RU" sz="1400" i="1" dirty="0" smtClean="0">
                <a:latin typeface="Calibri "/>
              </a:rPr>
              <a:t>…………………………………………...24</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Направления увеличения доходной базы</a:t>
            </a:r>
            <a:r>
              <a:rPr lang="ru-RU" sz="1400" i="1" dirty="0" smtClean="0">
                <a:latin typeface="Calibri "/>
              </a:rPr>
              <a:t>…………………………………………………………………25</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Основные </a:t>
            </a:r>
            <a:r>
              <a:rPr lang="ru-RU" sz="1400" i="1" spc="-8" dirty="0">
                <a:latin typeface="Calibri "/>
              </a:rPr>
              <a:t>характеристики бюджета </a:t>
            </a:r>
            <a:r>
              <a:rPr lang="ru-RU" sz="1400" i="1" spc="-4" dirty="0">
                <a:latin typeface="Calibri "/>
              </a:rPr>
              <a:t>. . . . . . . . . . . . . . . . </a:t>
            </a:r>
            <a:r>
              <a:rPr lang="ru-RU" sz="1400" i="1" spc="-4" dirty="0" smtClean="0">
                <a:latin typeface="Calibri "/>
              </a:rPr>
              <a:t>……………………………………... </a:t>
            </a:r>
            <a:r>
              <a:rPr lang="ru-RU" sz="1400" i="1" spc="-4" dirty="0">
                <a:latin typeface="Calibri "/>
              </a:rPr>
              <a:t>. . .</a:t>
            </a:r>
            <a:r>
              <a:rPr lang="ru-RU" sz="1400" i="1" spc="98" dirty="0">
                <a:latin typeface="Calibri "/>
              </a:rPr>
              <a:t> </a:t>
            </a:r>
            <a:r>
              <a:rPr lang="ru-RU" sz="1400" i="1" spc="98" dirty="0" smtClean="0">
                <a:latin typeface="Calibri "/>
              </a:rPr>
              <a:t>..</a:t>
            </a:r>
            <a:r>
              <a:rPr lang="ru-RU" sz="1400" i="1" spc="4" dirty="0" smtClean="0">
                <a:latin typeface="Calibri "/>
              </a:rPr>
              <a:t>26</a:t>
            </a:r>
            <a:endParaRPr lang="ru-RU" sz="14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структура налоговых доходов бюджета</a:t>
            </a:r>
            <a:r>
              <a:rPr lang="ru-RU" sz="1400" i="1" dirty="0" smtClean="0">
                <a:latin typeface="Calibri "/>
              </a:rPr>
              <a:t>………...……………………………………….27-28</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Какие  налоги уплачивают в местный бюджет граждане муниципального образования</a:t>
            </a:r>
            <a:r>
              <a:rPr lang="ru-RU" sz="1400" i="1" dirty="0" smtClean="0">
                <a:latin typeface="Calibri "/>
              </a:rPr>
              <a:t>?........29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Нормативы </a:t>
            </a:r>
            <a:r>
              <a:rPr lang="ru-RU" sz="1400" i="1" dirty="0">
                <a:latin typeface="Calibri "/>
              </a:rPr>
              <a:t>зачисления налогов на территории МО</a:t>
            </a:r>
            <a:r>
              <a:rPr lang="ru-RU" sz="1400" i="1" dirty="0" smtClean="0">
                <a:latin typeface="Calibri "/>
              </a:rPr>
              <a:t>………………………………………….………30</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Некоторые особенности планирования доходов</a:t>
            </a:r>
            <a:r>
              <a:rPr lang="ru-RU" sz="1400" i="1" dirty="0" smtClean="0">
                <a:latin typeface="Calibri "/>
              </a:rPr>
              <a:t>………………………………………………............31</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налогоплательщики </a:t>
            </a:r>
            <a:r>
              <a:rPr lang="ru-RU" sz="1400" i="1" dirty="0" smtClean="0">
                <a:latin typeface="Calibri "/>
              </a:rPr>
              <a:t>…………………………...……………………………………………....32</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безвозмездных поступлений…………………..………………………………….33</a:t>
            </a:r>
          </a:p>
          <a:p>
            <a:pPr marL="295275" indent="-285750" defTabSz="685800">
              <a:buClr>
                <a:schemeClr val="accent1">
                  <a:lumMod val="75000"/>
                </a:schemeClr>
              </a:buClr>
              <a:buFont typeface="Wingdings" panose="05000000000000000000" pitchFamily="2" charset="2"/>
              <a:buChar char="Ø"/>
            </a:pPr>
            <a:r>
              <a:rPr lang="ru-RU" sz="1400" i="1" dirty="0">
                <a:latin typeface="Calibri "/>
              </a:rPr>
              <a:t>Объем доходов МО на </a:t>
            </a:r>
            <a:r>
              <a:rPr lang="ru-RU" sz="1400" i="1" dirty="0" smtClean="0">
                <a:latin typeface="Calibri "/>
              </a:rPr>
              <a:t>2023 </a:t>
            </a:r>
            <a:r>
              <a:rPr lang="ru-RU" sz="1400" i="1" dirty="0">
                <a:latin typeface="Calibri "/>
              </a:rPr>
              <a:t>и плановый период </a:t>
            </a:r>
            <a:r>
              <a:rPr lang="ru-RU" sz="1400" i="1" dirty="0" smtClean="0">
                <a:latin typeface="Calibri "/>
              </a:rPr>
              <a:t>2024-2025гг…………………………………………34</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Информация </a:t>
            </a:r>
            <a:r>
              <a:rPr lang="ru-RU" sz="1400" i="1" dirty="0">
                <a:latin typeface="Calibri "/>
              </a:rPr>
              <a:t>о доходах и расходах на душу населения</a:t>
            </a:r>
            <a:r>
              <a:rPr lang="ru-RU" sz="1400" i="1" dirty="0" smtClean="0">
                <a:latin typeface="Calibri "/>
              </a:rPr>
              <a:t>……………………………………….............35</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400" i="1" dirty="0">
                <a:latin typeface="Calibri "/>
              </a:rPr>
              <a:t>Распределение  бюджетных ассигнований по разделам </a:t>
            </a:r>
            <a:r>
              <a:rPr lang="ru-RU" altLang="ru-RU" sz="1400" i="1" dirty="0" smtClean="0">
                <a:latin typeface="Calibri "/>
              </a:rPr>
              <a:t>расходов………………………………….36</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Объем бюджетных ассигнований по разделам расходов МО</a:t>
            </a:r>
            <a:r>
              <a:rPr lang="ru-RU" sz="1400" i="1" dirty="0" smtClean="0">
                <a:latin typeface="Calibri "/>
              </a:rPr>
              <a:t>……………………… …………….....37</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Плановые показатели </a:t>
            </a:r>
            <a:r>
              <a:rPr lang="ru-RU" sz="1400" i="1" dirty="0">
                <a:latin typeface="Calibri "/>
              </a:rPr>
              <a:t>расходов муниципальных программ </a:t>
            </a:r>
            <a:r>
              <a:rPr lang="ru-RU" sz="1400" i="1" spc="-5" dirty="0">
                <a:latin typeface="Calibri "/>
              </a:rPr>
              <a:t>бюджета МО</a:t>
            </a:r>
            <a:r>
              <a:rPr lang="ru-RU" sz="1400" i="1" spc="-5" dirty="0" smtClean="0">
                <a:latin typeface="Calibri "/>
              </a:rPr>
              <a:t>…………………… 38-49</a:t>
            </a:r>
            <a:endParaRPr lang="ru-RU" sz="14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400" i="1" dirty="0">
                <a:latin typeface="Calibri "/>
                <a:ea typeface="Calibri" panose="020F0502020204030204" pitchFamily="34" charset="0"/>
              </a:rPr>
              <a:t>Расходы бюджета района</a:t>
            </a:r>
            <a:r>
              <a:rPr lang="ru-RU" altLang="ru-RU" sz="1400" i="1" dirty="0" smtClean="0">
                <a:latin typeface="Calibri "/>
                <a:ea typeface="Calibri" panose="020F0502020204030204" pitchFamily="34" charset="0"/>
              </a:rPr>
              <a:t>……………………………………………………………………….………..…50</a:t>
            </a:r>
            <a:endParaRPr lang="ru-RU" altLang="ru-RU" sz="14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Национальные проекты</a:t>
            </a:r>
            <a:r>
              <a:rPr lang="ru-RU" sz="1400" i="1" dirty="0" smtClean="0">
                <a:latin typeface="Calibri "/>
              </a:rPr>
              <a:t>………………………………………………………………………………….….51</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Сведения об объемах бюджетных инвестиций МО</a:t>
            </a:r>
            <a:r>
              <a:rPr lang="ru-RU" sz="1400" i="1" dirty="0" smtClean="0">
                <a:latin typeface="Calibri "/>
              </a:rPr>
              <a:t>…………………………………………………....52</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Структура бюджетных ассигнований по разделам расходов </a:t>
            </a:r>
            <a:r>
              <a:rPr lang="ru-RU" sz="1400" i="1" dirty="0" smtClean="0">
                <a:latin typeface="Calibri "/>
              </a:rPr>
              <a:t>…………………........................53-54</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Источники финансирования дефицита </a:t>
            </a:r>
            <a:r>
              <a:rPr lang="ru-RU" sz="1400" i="1" spc="-10" dirty="0">
                <a:latin typeface="Calibri "/>
              </a:rPr>
              <a:t>местного</a:t>
            </a:r>
            <a:r>
              <a:rPr lang="ru-RU" sz="1400" i="1" spc="25" dirty="0">
                <a:latin typeface="Calibri "/>
              </a:rPr>
              <a:t> </a:t>
            </a:r>
            <a:r>
              <a:rPr lang="ru-RU" sz="1400" i="1" spc="-5" dirty="0">
                <a:latin typeface="Calibri "/>
              </a:rPr>
              <a:t>бюджета</a:t>
            </a:r>
            <a:r>
              <a:rPr lang="ru-RU" sz="1400" i="1" spc="-5" dirty="0" smtClean="0">
                <a:latin typeface="Calibri "/>
              </a:rPr>
              <a:t>…………………………………………55</a:t>
            </a:r>
            <a:endParaRPr lang="ru-RU" sz="14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Контактная информация . . . . . . . . . . . . . . . . . . . . . . . . . . </a:t>
            </a:r>
            <a:r>
              <a:rPr lang="ru-RU" sz="1400" i="1" spc="-4" dirty="0" smtClean="0">
                <a:latin typeface="Calibri "/>
              </a:rPr>
              <a:t>……………………………………….. </a:t>
            </a:r>
            <a:r>
              <a:rPr lang="ru-RU" sz="1400" i="1" spc="-4" dirty="0">
                <a:latin typeface="Calibri "/>
              </a:rPr>
              <a:t>. . .</a:t>
            </a:r>
            <a:r>
              <a:rPr lang="ru-RU" sz="1400" i="1" spc="49" dirty="0">
                <a:latin typeface="Calibri "/>
              </a:rPr>
              <a:t> </a:t>
            </a:r>
            <a:r>
              <a:rPr lang="ru-RU" sz="1400" i="1" spc="-4" dirty="0" smtClean="0">
                <a:latin typeface="Calibri "/>
              </a:rPr>
              <a:t>56</a:t>
            </a:r>
            <a:endParaRPr lang="ru-RU" sz="1400" i="1" spc="-4" dirty="0">
              <a:latin typeface="Calibri "/>
            </a:endParaRPr>
          </a:p>
          <a:p>
            <a:pPr>
              <a:lnSpc>
                <a:spcPct val="100000"/>
              </a:lnSpc>
              <a:spcBef>
                <a:spcPts val="35"/>
              </a:spcBef>
            </a:pPr>
            <a:endParaRPr sz="1600" dirty="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p:txBody>
          <a:bodyPr/>
          <a:lstStyle/>
          <a:p>
            <a:fld id="{2E383454-522E-4943-91B6-023101BA01B5}" type="slidenum">
              <a:rPr lang="ru-RU" smtClean="0"/>
              <a:t>40</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a:solidFill>
                  <a:srgbClr val="FFFFFF"/>
                </a:solidFill>
                <a:latin typeface="Calibri" panose="020F0502020204030204" pitchFamily="34" charset="0"/>
              </a:rPr>
              <a:t>50,0 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.–2023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Calibri" panose="020F0502020204030204" pitchFamily="34" charset="0"/>
              </a:rPr>
              <a:t>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–2024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Calibri" panose="020F0502020204030204" pitchFamily="34" charset="0"/>
              </a:rPr>
              <a:t>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–2025 год</a:t>
            </a:r>
            <a:endParaRPr lang="ru-RU" dirty="0"/>
          </a:p>
        </p:txBody>
      </p:sp>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.–2023 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–2024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–2025 год</a:t>
            </a:r>
            <a:endParaRPr lang="ru-RU" dirty="0"/>
          </a:p>
        </p:txBody>
      </p:sp>
      <p:pic>
        <p:nvPicPr>
          <p:cNvPr id="17" name="Рисунок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3225"/>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p:txBody>
          <a:bodyPr/>
          <a:lstStyle/>
          <a:p>
            <a:fld id="{2E383454-522E-4943-91B6-023101BA01B5}" type="slidenum">
              <a:rPr lang="ru-RU" smtClean="0"/>
              <a:t>41</a:t>
            </a:fld>
            <a:endParaRPr lang="ru-RU"/>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46606,3 </a:t>
            </a:r>
            <a:r>
              <a:rPr lang="ru-RU" b="1" dirty="0">
                <a:solidFill>
                  <a:schemeClr val="bg1"/>
                </a:solidFill>
              </a:rPr>
              <a:t>тыс</a:t>
            </a:r>
            <a:r>
              <a:rPr lang="ru-RU" b="1" dirty="0" smtClean="0">
                <a:solidFill>
                  <a:schemeClr val="bg1"/>
                </a:solidFill>
              </a:rPr>
              <a:t>. руб.- </a:t>
            </a:r>
            <a:r>
              <a:rPr lang="ru-RU" b="1" dirty="0">
                <a:solidFill>
                  <a:schemeClr val="bg1"/>
                </a:solidFill>
              </a:rPr>
              <a:t>2023 год</a:t>
            </a:r>
            <a:br>
              <a:rPr lang="ru-RU" b="1" dirty="0">
                <a:solidFill>
                  <a:schemeClr val="bg1"/>
                </a:solidFill>
              </a:rPr>
            </a:br>
            <a:r>
              <a:rPr lang="ru-RU" b="1" dirty="0">
                <a:solidFill>
                  <a:schemeClr val="bg1"/>
                </a:solidFill>
              </a:rPr>
              <a:t>40464,4 тыс</a:t>
            </a:r>
            <a:r>
              <a:rPr lang="ru-RU" b="1" dirty="0" smtClean="0">
                <a:solidFill>
                  <a:schemeClr val="bg1"/>
                </a:solidFill>
              </a:rPr>
              <a:t>. руб</a:t>
            </a:r>
            <a:r>
              <a:rPr lang="ru-RU" b="1" dirty="0">
                <a:solidFill>
                  <a:schemeClr val="bg1"/>
                </a:solidFill>
              </a:rPr>
              <a:t>. </a:t>
            </a:r>
            <a:r>
              <a:rPr lang="ru-RU" b="1" dirty="0" smtClean="0">
                <a:solidFill>
                  <a:schemeClr val="bg1"/>
                </a:solidFill>
              </a:rPr>
              <a:t>–2024 </a:t>
            </a:r>
            <a:r>
              <a:rPr lang="ru-RU" b="1" dirty="0">
                <a:solidFill>
                  <a:schemeClr val="bg1"/>
                </a:solidFill>
              </a:rPr>
              <a:t>год</a:t>
            </a:r>
            <a:br>
              <a:rPr lang="ru-RU" b="1" dirty="0">
                <a:solidFill>
                  <a:schemeClr val="bg1"/>
                </a:solidFill>
              </a:rPr>
            </a:br>
            <a:r>
              <a:rPr lang="ru-RU" b="1" dirty="0">
                <a:solidFill>
                  <a:schemeClr val="bg1"/>
                </a:solidFill>
              </a:rPr>
              <a:t>40464,4 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95,0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.–2023 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95,0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–2024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Times New Roman" panose="02020603050405020304" pitchFamily="18" charset="0"/>
              </a:rPr>
              <a:t>95,0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–2025 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p:txBody>
          <a:bodyPr/>
          <a:lstStyle/>
          <a:p>
            <a:fld id="{2E383454-522E-4943-91B6-023101BA01B5}" type="slidenum">
              <a:rPr lang="ru-RU" smtClean="0"/>
              <a:t>42</a:t>
            </a:fld>
            <a:endParaRPr lang="ru-RU"/>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11158,6</a:t>
            </a:r>
            <a:r>
              <a:rPr lang="ru-RU" sz="1600" dirty="0" smtClean="0">
                <a:solidFill>
                  <a:schemeClr val="bg1"/>
                </a:solidFill>
              </a:rPr>
              <a:t> </a:t>
            </a:r>
            <a:r>
              <a:rPr lang="ru-RU" sz="1600" b="1" dirty="0" smtClean="0">
                <a:solidFill>
                  <a:schemeClr val="bg1"/>
                </a:solidFill>
              </a:rPr>
              <a:t> </a:t>
            </a:r>
            <a:r>
              <a:rPr lang="ru-RU" sz="1600" b="1" dirty="0">
                <a:solidFill>
                  <a:schemeClr val="bg1"/>
                </a:solidFill>
              </a:rPr>
              <a:t>тыс</a:t>
            </a:r>
            <a:r>
              <a:rPr lang="ru-RU" sz="1600" b="1" dirty="0" smtClean="0">
                <a:solidFill>
                  <a:schemeClr val="bg1"/>
                </a:solidFill>
              </a:rPr>
              <a:t>. руб</a:t>
            </a:r>
            <a:r>
              <a:rPr lang="ru-RU" sz="1600" b="1" dirty="0">
                <a:solidFill>
                  <a:schemeClr val="bg1"/>
                </a:solidFill>
              </a:rPr>
              <a:t>. – 2023 год</a:t>
            </a:r>
          </a:p>
          <a:p>
            <a:pPr algn="ctr"/>
            <a:r>
              <a:rPr lang="ru-RU" b="1" dirty="0">
                <a:solidFill>
                  <a:schemeClr val="bg1"/>
                </a:solidFill>
              </a:rPr>
              <a:t>9149,9</a:t>
            </a:r>
            <a:r>
              <a:rPr lang="ru-RU" sz="1600" b="1" dirty="0">
                <a:solidFill>
                  <a:schemeClr val="bg1"/>
                </a:solidFill>
              </a:rPr>
              <a:t> тыс</a:t>
            </a:r>
            <a:r>
              <a:rPr lang="ru-RU" sz="1600" b="1" dirty="0" smtClean="0">
                <a:solidFill>
                  <a:schemeClr val="bg1"/>
                </a:solidFill>
              </a:rPr>
              <a:t>. руб</a:t>
            </a:r>
            <a:r>
              <a:rPr lang="ru-RU" sz="1600" b="1" dirty="0">
                <a:solidFill>
                  <a:schemeClr val="bg1"/>
                </a:solidFill>
              </a:rPr>
              <a:t>. – 2024 год</a:t>
            </a:r>
            <a:br>
              <a:rPr lang="ru-RU" sz="1600" b="1" dirty="0">
                <a:solidFill>
                  <a:schemeClr val="bg1"/>
                </a:solidFill>
              </a:rPr>
            </a:br>
            <a:r>
              <a:rPr lang="ru-RU" b="1" dirty="0">
                <a:solidFill>
                  <a:schemeClr val="bg1"/>
                </a:solidFill>
              </a:rPr>
              <a:t>9149,9</a:t>
            </a:r>
            <a:r>
              <a:rPr lang="ru-RU" sz="1600" b="1" dirty="0">
                <a:solidFill>
                  <a:schemeClr val="bg1"/>
                </a:solidFill>
              </a:rPr>
              <a:t> тыс</a:t>
            </a:r>
            <a:r>
              <a:rPr lang="ru-RU" sz="1600" b="1" dirty="0" smtClean="0">
                <a:solidFill>
                  <a:schemeClr val="bg1"/>
                </a:solidFill>
              </a:rPr>
              <a:t>. руб</a:t>
            </a:r>
            <a:r>
              <a:rPr lang="ru-RU" sz="1600" b="1" dirty="0">
                <a:solidFill>
                  <a:schemeClr val="bg1"/>
                </a:solidFill>
              </a:rPr>
              <a:t>. – 2025 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508,0 </a:t>
            </a:r>
            <a:r>
              <a:rPr lang="ru-RU" b="1" dirty="0">
                <a:solidFill>
                  <a:schemeClr val="bg1"/>
                </a:solidFill>
              </a:rPr>
              <a:t>тыс</a:t>
            </a:r>
            <a:r>
              <a:rPr lang="ru-RU" b="1" dirty="0" smtClean="0">
                <a:solidFill>
                  <a:schemeClr val="bg1"/>
                </a:solidFill>
              </a:rPr>
              <a:t>. руб</a:t>
            </a:r>
            <a:r>
              <a:rPr lang="ru-RU" b="1" dirty="0">
                <a:solidFill>
                  <a:schemeClr val="bg1"/>
                </a:solidFill>
              </a:rPr>
              <a:t>. 2023 </a:t>
            </a:r>
            <a:r>
              <a:rPr lang="ru-RU" b="1" dirty="0" smtClean="0">
                <a:solidFill>
                  <a:schemeClr val="bg1"/>
                </a:solidFill>
              </a:rPr>
              <a:t>год</a:t>
            </a:r>
          </a:p>
          <a:p>
            <a:pPr algn="ctr"/>
            <a:r>
              <a:rPr lang="ru-RU" b="1" dirty="0">
                <a:solidFill>
                  <a:schemeClr val="bg1"/>
                </a:solidFill>
              </a:rPr>
              <a:t>514,0 тыс</a:t>
            </a:r>
            <a:r>
              <a:rPr lang="ru-RU" b="1" dirty="0" smtClean="0">
                <a:solidFill>
                  <a:schemeClr val="bg1"/>
                </a:solidFill>
              </a:rPr>
              <a:t>. руб</a:t>
            </a:r>
            <a:r>
              <a:rPr lang="ru-RU" b="1" dirty="0">
                <a:solidFill>
                  <a:schemeClr val="bg1"/>
                </a:solidFill>
              </a:rPr>
              <a:t>.  2024 год</a:t>
            </a:r>
            <a:br>
              <a:rPr lang="ru-RU" b="1" dirty="0">
                <a:solidFill>
                  <a:schemeClr val="bg1"/>
                </a:solidFill>
              </a:rPr>
            </a:br>
            <a:r>
              <a:rPr lang="ru-RU" b="1" dirty="0">
                <a:solidFill>
                  <a:schemeClr val="bg1"/>
                </a:solidFill>
              </a:rPr>
              <a:t>514,0 тыс</a:t>
            </a:r>
            <a:r>
              <a:rPr lang="ru-RU" b="1" dirty="0" smtClean="0">
                <a:solidFill>
                  <a:schemeClr val="bg1"/>
                </a:solidFill>
              </a:rPr>
              <a:t>. руб</a:t>
            </a:r>
            <a:r>
              <a:rPr lang="ru-RU" b="1" dirty="0">
                <a:solidFill>
                  <a:schemeClr val="bg1"/>
                </a:solidFill>
              </a:rPr>
              <a:t>.  2025 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717,3 </a:t>
            </a:r>
            <a:r>
              <a:rPr sz="1600" b="1" dirty="0" err="1" smtClean="0">
                <a:solidFill>
                  <a:srgbClr val="FFFFFF"/>
                </a:solidFill>
                <a:latin typeface="Calibri"/>
                <a:cs typeface="Calibri"/>
              </a:rPr>
              <a:t>тыс</a:t>
            </a:r>
            <a:r>
              <a:rPr sz="1600" b="1" dirty="0" smtClean="0">
                <a:solidFill>
                  <a:srgbClr val="FFFFFF"/>
                </a:solidFill>
                <a:latin typeface="Calibri"/>
                <a:cs typeface="Calibri"/>
              </a:rPr>
              <a:t>.</a:t>
            </a:r>
            <a:r>
              <a:rPr lang="ru-RU" sz="1600" b="1" dirty="0" smtClean="0">
                <a:solidFill>
                  <a:srgbClr val="FFFFFF"/>
                </a:solidFill>
                <a:latin typeface="Calibri"/>
                <a:cs typeface="Calibri"/>
              </a:rPr>
              <a:t> </a:t>
            </a:r>
            <a:r>
              <a:rPr sz="1600" b="1" dirty="0" err="1" smtClean="0">
                <a:solidFill>
                  <a:srgbClr val="FFFFFF"/>
                </a:solidFill>
                <a:latin typeface="Calibri"/>
                <a:cs typeface="Calibri"/>
              </a:rPr>
              <a:t>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2023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752,5 тыс. руб.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781,5 тыс. руб. – 2025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931,5 </a:t>
            </a:r>
            <a:r>
              <a:rPr lang="ru-RU" sz="1600" b="1" dirty="0">
                <a:solidFill>
                  <a:srgbClr val="FFFFFF"/>
                </a:solidFill>
                <a:cs typeface="Calibri"/>
              </a:rPr>
              <a:t>тыс</a:t>
            </a:r>
            <a:r>
              <a:rPr lang="ru-RU" sz="1600" b="1" dirty="0" smtClean="0">
                <a:solidFill>
                  <a:srgbClr val="FFFFFF"/>
                </a:solidFill>
                <a:cs typeface="Calibri"/>
              </a:rPr>
              <a:t>. руб</a:t>
            </a:r>
            <a:r>
              <a:rPr lang="ru-RU" sz="1600" b="1" dirty="0">
                <a:solidFill>
                  <a:srgbClr val="FFFFFF"/>
                </a:solidFill>
                <a:cs typeface="Calibri"/>
              </a:rPr>
              <a:t>. – 2023 год</a:t>
            </a:r>
            <a:br>
              <a:rPr lang="ru-RU" sz="1600" b="1" dirty="0">
                <a:solidFill>
                  <a:srgbClr val="FFFFFF"/>
                </a:solidFill>
                <a:cs typeface="Calibri"/>
              </a:rPr>
            </a:br>
            <a:r>
              <a:rPr lang="ru-RU" sz="1600" b="1" dirty="0" smtClean="0">
                <a:solidFill>
                  <a:srgbClr val="FFFFFF"/>
                </a:solidFill>
                <a:cs typeface="Calibri"/>
              </a:rPr>
              <a:t>842,6 </a:t>
            </a:r>
            <a:r>
              <a:rPr lang="ru-RU" sz="1600" b="1" dirty="0">
                <a:solidFill>
                  <a:srgbClr val="FFFFFF"/>
                </a:solidFill>
                <a:cs typeface="Calibri"/>
              </a:rPr>
              <a:t>тыс</a:t>
            </a:r>
            <a:r>
              <a:rPr lang="ru-RU" sz="1600" b="1" dirty="0" smtClean="0">
                <a:solidFill>
                  <a:srgbClr val="FFFFFF"/>
                </a:solidFill>
                <a:cs typeface="Calibri"/>
              </a:rPr>
              <a:t>. 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805,9 </a:t>
            </a:r>
            <a:r>
              <a:rPr lang="ru-RU" sz="1600" b="1" dirty="0">
                <a:solidFill>
                  <a:srgbClr val="FFFFFF"/>
                </a:solidFill>
                <a:cs typeface="Calibri"/>
              </a:rPr>
              <a:t>тыс</a:t>
            </a:r>
            <a:r>
              <a:rPr lang="ru-RU" sz="1600" b="1" dirty="0" smtClean="0">
                <a:solidFill>
                  <a:srgbClr val="FFFFFF"/>
                </a:solidFill>
                <a:cs typeface="Calibri"/>
              </a:rPr>
              <a:t>. 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p:txBody>
          <a:bodyPr/>
          <a:lstStyle/>
          <a:p>
            <a:fld id="{2E383454-522E-4943-91B6-023101BA01B5}" type="slidenum">
              <a:rPr lang="ru-RU" smtClean="0"/>
              <a:t>43</a:t>
            </a:fld>
            <a:endParaRPr lang="ru-RU"/>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a:solidFill>
                  <a:srgbClr val="FFFFFF"/>
                </a:solidFill>
                <a:cs typeface="Calibri"/>
              </a:rPr>
              <a:t>300,0 </a:t>
            </a:r>
            <a:r>
              <a:rPr lang="ru-RU" sz="1600" b="1" dirty="0">
                <a:solidFill>
                  <a:srgbClr val="FFFFFF"/>
                </a:solidFill>
                <a:cs typeface="Calibri"/>
              </a:rPr>
              <a:t>тыс</a:t>
            </a:r>
            <a:r>
              <a:rPr lang="ru-RU" sz="1600" b="1" dirty="0" smtClean="0">
                <a:solidFill>
                  <a:srgbClr val="FFFFFF"/>
                </a:solidFill>
                <a:cs typeface="Calibri"/>
              </a:rPr>
              <a:t>. руб</a:t>
            </a:r>
            <a:r>
              <a:rPr lang="ru-RU" sz="1600" b="1" dirty="0">
                <a:solidFill>
                  <a:srgbClr val="FFFFFF"/>
                </a:solidFill>
                <a:cs typeface="Calibri"/>
              </a:rPr>
              <a:t>. – 2023 год</a:t>
            </a:r>
            <a:br>
              <a:rPr lang="ru-RU" sz="1600" b="1" dirty="0">
                <a:solidFill>
                  <a:srgbClr val="FFFFFF"/>
                </a:solidFill>
                <a:cs typeface="Calibri"/>
              </a:rPr>
            </a:br>
            <a:r>
              <a:rPr lang="ru-RU" sz="1600" b="1" dirty="0">
                <a:solidFill>
                  <a:srgbClr val="FFFFFF"/>
                </a:solidFill>
                <a:cs typeface="Calibri"/>
              </a:rPr>
              <a:t>300,0 тыс</a:t>
            </a:r>
            <a:r>
              <a:rPr lang="ru-RU" sz="1600" b="1" dirty="0" smtClean="0">
                <a:solidFill>
                  <a:srgbClr val="FFFFFF"/>
                </a:solidFill>
                <a:cs typeface="Calibri"/>
              </a:rPr>
              <a:t>. руб</a:t>
            </a:r>
            <a:r>
              <a:rPr lang="ru-RU" sz="1600" b="1" dirty="0">
                <a:solidFill>
                  <a:srgbClr val="FFFFFF"/>
                </a:solidFill>
                <a:cs typeface="Calibri"/>
              </a:rPr>
              <a:t>. – 2024 год</a:t>
            </a:r>
            <a:br>
              <a:rPr lang="ru-RU" sz="1600" b="1" dirty="0">
                <a:solidFill>
                  <a:srgbClr val="FFFFFF"/>
                </a:solidFill>
                <a:cs typeface="Calibri"/>
              </a:rPr>
            </a:br>
            <a:r>
              <a:rPr lang="ru-RU" sz="1600" b="1" dirty="0">
                <a:solidFill>
                  <a:srgbClr val="FFFFFF"/>
                </a:solidFill>
                <a:cs typeface="Calibri"/>
              </a:rPr>
              <a:t>300,0 тыс</a:t>
            </a:r>
            <a:r>
              <a:rPr lang="ru-RU" sz="1600" b="1" dirty="0" smtClean="0">
                <a:solidFill>
                  <a:srgbClr val="FFFFFF"/>
                </a:solidFill>
                <a:cs typeface="Calibri"/>
              </a:rPr>
              <a:t>. 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44</a:t>
            </a:fld>
            <a:endParaRPr lang="ru-RU"/>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227,9</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smtClean="0">
                <a:solidFill>
                  <a:srgbClr val="FFFFFF"/>
                </a:solidFill>
                <a:cs typeface="Calibri"/>
              </a:rPr>
              <a:t>тыс. руб</a:t>
            </a:r>
            <a:r>
              <a:rPr lang="ru-RU" b="1" dirty="0">
                <a:solidFill>
                  <a:srgbClr val="FFFFFF"/>
                </a:solidFill>
                <a:cs typeface="Calibri"/>
              </a:rPr>
              <a:t>. – 2025 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640723"/>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b="1" spc="-5" dirty="0">
              <a:solidFill>
                <a:srgbClr val="FFFFFF"/>
              </a:solidFill>
              <a:cs typeface="Calibri"/>
            </a:endParaRPr>
          </a:p>
          <a:p>
            <a:pPr marL="1270" algn="ctr"/>
            <a:r>
              <a:rPr lang="ru-RU" b="1" spc="-5" dirty="0">
                <a:solidFill>
                  <a:srgbClr val="FFFFFF"/>
                </a:solidFill>
                <a:cs typeface="Calibri"/>
              </a:rPr>
              <a:t>5,0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br>
              <a:rPr lang="ru-RU" b="1" dirty="0">
                <a:solidFill>
                  <a:srgbClr val="FFFFFF"/>
                </a:solidFill>
                <a:cs typeface="Calibri"/>
              </a:rPr>
            </a:br>
            <a:r>
              <a:rPr lang="ru-RU" b="1" dirty="0">
                <a:solidFill>
                  <a:srgbClr val="FFFFFF"/>
                </a:solidFill>
                <a:cs typeface="Calibri"/>
              </a:rPr>
              <a:t>5,0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rgbClr val="FFFFFF"/>
                </a:solidFill>
                <a:cs typeface="Calibri"/>
              </a:rPr>
              <a:t>5,0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p:txBody>
          <a:bodyPr/>
          <a:lstStyle/>
          <a:p>
            <a:fld id="{2E383454-522E-4943-91B6-023101BA01B5}" type="slidenum">
              <a:rPr lang="ru-RU" smtClean="0"/>
              <a:t>45</a:t>
            </a:fld>
            <a:endParaRPr lang="ru-RU"/>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br>
              <a:rPr lang="ru-RU" b="1" dirty="0">
                <a:solidFill>
                  <a:srgbClr val="FFFFFF"/>
                </a:solidFill>
                <a:cs typeface="Calibri"/>
              </a:rPr>
            </a:br>
            <a:r>
              <a:rPr lang="ru-RU" b="1" dirty="0">
                <a:solidFill>
                  <a:srgbClr val="FFFFFF"/>
                </a:solidFill>
                <a:cs typeface="Calibri"/>
              </a:rPr>
              <a:t>10,0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rgbClr val="FFFFFF"/>
                </a:solidFill>
                <a:cs typeface="Calibri"/>
              </a:rPr>
              <a:t>10,0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p:txBody>
          <a:bodyPr/>
          <a:lstStyle/>
          <a:p>
            <a:fld id="{2E383454-522E-4943-91B6-023101BA01B5}" type="slidenum">
              <a:rPr lang="ru-RU" smtClean="0"/>
              <a:t>46</a:t>
            </a:fld>
            <a:endParaRPr lang="ru-RU"/>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64,0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br>
              <a:rPr lang="ru-RU" b="1" dirty="0">
                <a:solidFill>
                  <a:srgbClr val="FFFFFF"/>
                </a:solidFill>
                <a:cs typeface="Calibri"/>
              </a:rPr>
            </a:br>
            <a:r>
              <a:rPr lang="ru-RU" b="1" dirty="0">
                <a:solidFill>
                  <a:srgbClr val="FFFFFF"/>
                </a:solidFill>
                <a:cs typeface="Calibri"/>
              </a:rPr>
              <a:t>64,0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rgbClr val="FFFFFF"/>
                </a:solidFill>
                <a:cs typeface="Calibri"/>
              </a:rPr>
              <a:t>50,0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5"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47</a:t>
            </a:fld>
            <a:endParaRPr lang="ru-RU"/>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126,0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379,5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48</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3701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a:solidFill>
                  <a:srgbClr val="FFFFFF"/>
                </a:solidFill>
                <a:cs typeface="Calibri"/>
              </a:rPr>
              <a:t>тыс</a:t>
            </a:r>
            <a:r>
              <a:rPr lang="ru-RU" b="1" dirty="0" smtClean="0">
                <a:solidFill>
                  <a:srgbClr val="FFFFFF"/>
                </a:solidFill>
                <a:cs typeface="Calibri"/>
              </a:rPr>
              <a:t>. 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тыс</a:t>
            </a:r>
            <a:r>
              <a:rPr lang="ru-RU" b="1" dirty="0" smtClean="0">
                <a:solidFill>
                  <a:srgbClr val="FFFFFF"/>
                </a:solidFill>
                <a:cs typeface="Calibri"/>
              </a:rPr>
              <a:t>. руб</a:t>
            </a:r>
            <a:r>
              <a:rPr lang="ru-RU" b="1" dirty="0">
                <a:solidFill>
                  <a:srgbClr val="FFFFFF"/>
                </a:solidFill>
                <a:cs typeface="Calibri"/>
              </a:rPr>
              <a:t>. – 2025 год</a:t>
            </a:r>
            <a:endParaRPr lang="ru-RU" dirty="0">
              <a:cs typeface="Calibri"/>
            </a:endParaRPr>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p:txBody>
          <a:bodyPr/>
          <a:lstStyle/>
          <a:p>
            <a:fld id="{2E383454-522E-4943-91B6-023101BA01B5}" type="slidenum">
              <a:rPr lang="ru-RU" smtClean="0"/>
              <a:t>49</a:t>
            </a:fld>
            <a:endParaRPr lang="ru-RU"/>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07581"/>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0" y="0"/>
            <a:ext cx="3765829" cy="788670"/>
          </a:xfrm>
          <a:prstGeom prst="rect">
            <a:avLst/>
          </a:prstGeom>
        </p:spPr>
        <p:txBody>
          <a:bodyPr vert="horz" wrap="square" lIns="0" tIns="13335" rIns="0" bIns="0" rtlCol="0">
            <a:spAutoFit/>
          </a:bodyPr>
          <a:lstStyle/>
          <a:p>
            <a:pPr marL="12700">
              <a:lnSpc>
                <a:spcPct val="100000"/>
              </a:lnSpc>
              <a:spcBef>
                <a:spcPts val="105"/>
              </a:spcBef>
            </a:pPr>
            <a:r>
              <a:rPr sz="5000" b="1" spc="-5" dirty="0">
                <a:latin typeface="+mn-lt"/>
              </a:rPr>
              <a:t>Глоссарий</a:t>
            </a:r>
            <a:endParaRPr sz="5000" b="1" dirty="0">
              <a:latin typeface="+mn-lt"/>
            </a:endParaRPr>
          </a:p>
        </p:txBody>
      </p:sp>
      <p:sp>
        <p:nvSpPr>
          <p:cNvPr id="4" name="object 4"/>
          <p:cNvSpPr txBox="1"/>
          <p:nvPr/>
        </p:nvSpPr>
        <p:spPr>
          <a:xfrm>
            <a:off x="3294126" y="1292733"/>
            <a:ext cx="5601335"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a:latin typeface="Cambria" panose="02040503050406030204" pitchFamily="18" charset="0"/>
                <a:ea typeface="Cambria" panose="02040503050406030204" pitchFamily="18" charset="0"/>
                <a:cs typeface="Cambria" panose="02040503050406030204" pitchFamily="18" charset="0"/>
              </a:rPr>
              <a:t>)</a:t>
            </a:r>
            <a:endParaRPr sz="1800" dirty="0">
              <a:latin typeface="Calibri"/>
              <a:cs typeface="Calibri"/>
            </a:endParaRP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121027" y="4971533"/>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653147" y="4971533"/>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4" cstate="print"/>
            <a:stretch>
              <a:fillRect/>
            </a:stretch>
          </a:blipFill>
        </p:spPr>
        <p:txBody>
          <a:bodyPr wrap="square" lIns="0" tIns="0" rIns="0" bIns="0" rtlCol="0"/>
          <a:lstStyle/>
          <a:p>
            <a:endParaRPr/>
          </a:p>
        </p:txBody>
      </p:sp>
      <p:grpSp>
        <p:nvGrpSpPr>
          <p:cNvPr id="10" name="object 10"/>
          <p:cNvGrpSpPr/>
          <p:nvPr/>
        </p:nvGrpSpPr>
        <p:grpSpPr>
          <a:xfrm>
            <a:off x="3161411" y="3772340"/>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solidFill>
              <a:srgbClr val="000000"/>
            </a:solidFill>
          </p:spPr>
          <p:txBody>
            <a:bodyPr wrap="square" lIns="0" tIns="0" rIns="0" bIns="0" rtlCol="0"/>
            <a:lstStyle/>
            <a:p>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w="12192">
              <a:solidFill>
                <a:srgbClr val="000000"/>
              </a:solidFill>
            </a:ln>
          </p:spPr>
          <p:txBody>
            <a:bodyPr wrap="square" lIns="0" tIns="0" rIns="0" bIns="0" rtlCol="0"/>
            <a:lstStyle/>
            <a:p>
              <a:endParaRPr/>
            </a:p>
          </p:txBody>
        </p:sp>
      </p:grpSp>
      <p:grpSp>
        <p:nvGrpSpPr>
          <p:cNvPr id="13" name="object 13"/>
          <p:cNvGrpSpPr/>
          <p:nvPr/>
        </p:nvGrpSpPr>
        <p:grpSpPr>
          <a:xfrm>
            <a:off x="8444052" y="3778436"/>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a:solidFill>
              <a:srgbClr val="000000"/>
            </a:solidFill>
          </p:spPr>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w="12192">
              <a:solidFill>
                <a:srgbClr val="000000"/>
              </a:solidFill>
            </a:ln>
          </p:spPr>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5"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p:txBody>
          <a:bodyPr/>
          <a:lstStyle/>
          <a:p>
            <a:fld id="{2E383454-522E-4943-91B6-023101BA01B5}" type="slidenum">
              <a:rPr lang="ru-RU" smtClean="0"/>
              <a:t>5</a:t>
            </a:fld>
            <a:endParaRPr lang="ru-RU"/>
          </a:p>
        </p:txBody>
      </p:sp>
      <p:pic>
        <p:nvPicPr>
          <p:cNvPr id="21" name="Рисунок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2152" y="3091437"/>
            <a:ext cx="3045653" cy="3526648"/>
          </a:xfrm>
          <a:prstGeom prst="rect">
            <a:avLst/>
          </a:prstGeom>
          <a:ln>
            <a:noFill/>
          </a:ln>
          <a:effectLst>
            <a:softEdge rad="112500"/>
          </a:effectLst>
        </p:spPr>
      </p:pic>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a:ea typeface="Calibri" panose="020F0502020204030204" pitchFamily="34" charset="0"/>
                <a:cs typeface="Times New Roman" panose="02020603050405020304" pitchFamily="18" charset="0"/>
              </a:rPr>
              <a:t>2023</a:t>
            </a:r>
            <a:r>
              <a:rPr lang="ru-RU" altLang="ru-RU" sz="2800" b="1" dirty="0">
                <a:ea typeface="Calibri" panose="020F0502020204030204" pitchFamily="34" charset="0"/>
                <a:cs typeface="Times New Roman" panose="02020603050405020304" pitchFamily="18" charset="0"/>
              </a:rPr>
              <a:t> год и на плановый период </a:t>
            </a:r>
            <a:r>
              <a:rPr lang="ru-RU" altLang="ru-RU" sz="3200" b="1" dirty="0">
                <a:ea typeface="Calibri" panose="020F0502020204030204" pitchFamily="34" charset="0"/>
                <a:cs typeface="Times New Roman" panose="02020603050405020304" pitchFamily="18" charset="0"/>
              </a:rPr>
              <a:t>2024</a:t>
            </a:r>
            <a:r>
              <a:rPr lang="ru-RU" altLang="ru-RU" sz="2800" b="1" dirty="0">
                <a:ea typeface="Calibri" panose="020F0502020204030204" pitchFamily="34" charset="0"/>
                <a:cs typeface="Times New Roman" panose="02020603050405020304" pitchFamily="18" charset="0"/>
              </a:rPr>
              <a:t> и </a:t>
            </a:r>
            <a:r>
              <a:rPr lang="ru-RU" altLang="ru-RU" sz="3200" b="1" dirty="0">
                <a:ea typeface="Calibri" panose="020F0502020204030204" pitchFamily="34" charset="0"/>
                <a:cs typeface="Times New Roman" panose="02020603050405020304" pitchFamily="18" charset="0"/>
              </a:rPr>
              <a:t>2025</a:t>
            </a:r>
            <a:r>
              <a:rPr lang="ru-RU" altLang="ru-RU" sz="2800" b="1" dirty="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2023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283964,1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243541,3</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3535(2,2%)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242890,7</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4854,9(2,5%)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91419,3</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274544,8</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222749" y="2901950"/>
            <a:ext cx="2979739"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234873,6</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8 667,7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234223,0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8 667,7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2357614165"/>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2705955501"/>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1808251590"/>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2023 год -96,68 %, 2024 год -96,43%, 2025 год -96,36%.</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48800" y="6492875"/>
            <a:ext cx="2743200" cy="365125"/>
          </a:xfrm>
        </p:spPr>
        <p:txBody>
          <a:bodyPr/>
          <a:lstStyle/>
          <a:p>
            <a:fld id="{2E383454-522E-4943-91B6-023101BA01B5}" type="slidenum">
              <a:rPr lang="ru-RU" smtClean="0"/>
              <a:t>50</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4313" y="1877470"/>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6" name="Прямоугольник 15"/>
          <p:cNvSpPr/>
          <p:nvPr/>
        </p:nvSpPr>
        <p:spPr>
          <a:xfrm>
            <a:off x="855094" y="3431866"/>
            <a:ext cx="1484189" cy="338554"/>
          </a:xfrm>
          <a:prstGeom prst="rect">
            <a:avLst/>
          </a:prstGeom>
        </p:spPr>
        <p:txBody>
          <a:bodyPr wrap="none">
            <a:spAutoFit/>
          </a:bodyPr>
          <a:lstStyle/>
          <a:p>
            <a:r>
              <a:rPr lang="ru-RU" sz="1600" b="1" dirty="0" smtClean="0"/>
              <a:t>165,8 тыс. руб.</a:t>
            </a:r>
            <a:endParaRPr lang="ru-RU" sz="1600" b="1" dirty="0"/>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2245,6 </a:t>
            </a:r>
          </a:p>
          <a:p>
            <a:pPr algn="ctr"/>
            <a:r>
              <a:rPr lang="ru-RU" sz="1600" b="1" dirty="0"/>
              <a:t>т</a:t>
            </a:r>
            <a:r>
              <a:rPr lang="ru-RU" sz="1600" b="1" dirty="0" smtClean="0"/>
              <a:t>ыс. руб.</a:t>
            </a:r>
            <a:endParaRPr lang="ru-RU" sz="1600" b="1" dirty="0"/>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p:txBody>
          <a:bodyPr/>
          <a:lstStyle/>
          <a:p>
            <a:fld id="{2E383454-522E-4943-91B6-023101BA01B5}" type="slidenum">
              <a:rPr lang="ru-RU" smtClean="0"/>
              <a:t>51</a:t>
            </a:fld>
            <a:endParaRPr lang="ru-RU"/>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5"/>
          <p:cNvSpPr/>
          <p:nvPr/>
        </p:nvSpPr>
        <p:spPr>
          <a:xfrm>
            <a:off x="2348420" y="1352144"/>
            <a:ext cx="4387174" cy="1850408"/>
          </a:xfrm>
          <a:prstGeom prst="round2DiagRect">
            <a:avLst/>
          </a:prstGeom>
          <a:effectLst>
            <a:reflection blurRad="6350" stA="50000" endA="300" endPos="55000" dir="5400000" sy="-100000" algn="bl" rotWithShape="0"/>
          </a:effectLst>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3" name="object 2"/>
          <p:cNvSpPr/>
          <p:nvPr/>
        </p:nvSpPr>
        <p:spPr>
          <a:xfrm>
            <a:off x="-30733" y="-14375"/>
            <a:ext cx="12222733" cy="628622"/>
          </a:xfrm>
          <a:prstGeom prst="rect">
            <a:avLst/>
          </a:prstGeom>
          <a:blipFill>
            <a:blip r:embed="rId2"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98834" y="-32084"/>
            <a:ext cx="11896927" cy="646331"/>
          </a:xfrm>
          <a:prstGeom prst="rect">
            <a:avLst/>
          </a:prstGeom>
        </p:spPr>
        <p:txBody>
          <a:bodyPr wrap="square">
            <a:spAutoFit/>
          </a:bodyPr>
          <a:lstStyle/>
          <a:p>
            <a:pPr lvl="0" algn="ctr" defTabSz="457200" fontAlgn="base">
              <a:spcBef>
                <a:spcPct val="0"/>
              </a:spcBef>
              <a:spcAft>
                <a:spcPct val="0"/>
              </a:spcAft>
            </a:pPr>
            <a:r>
              <a:rPr lang="ru-RU" b="1" i="1" dirty="0">
                <a:cs typeface="Times New Roman" pitchFamily="18" charset="0"/>
              </a:rPr>
              <a:t>Сведения об объемах бюджетных инвестиций муниципального образования «Угранский район» Смоленской области в объекты капитального строительства на </a:t>
            </a:r>
            <a:r>
              <a:rPr lang="ru-RU" b="1" i="1" dirty="0" smtClean="0">
                <a:cs typeface="Times New Roman" pitchFamily="18" charset="0"/>
              </a:rPr>
              <a:t>2023 </a:t>
            </a:r>
            <a:r>
              <a:rPr lang="ru-RU" b="1" i="1" dirty="0">
                <a:cs typeface="Times New Roman" pitchFamily="18" charset="0"/>
              </a:rPr>
              <a:t>год</a:t>
            </a:r>
          </a:p>
        </p:txBody>
      </p:sp>
      <p:sp>
        <p:nvSpPr>
          <p:cNvPr id="4" name="Прямоугольник 3"/>
          <p:cNvSpPr/>
          <p:nvPr/>
        </p:nvSpPr>
        <p:spPr>
          <a:xfrm>
            <a:off x="2439210" y="1479003"/>
            <a:ext cx="4296384" cy="1723549"/>
          </a:xfrm>
          <a:prstGeom prst="rect">
            <a:avLst/>
          </a:prstGeom>
        </p:spPr>
        <p:txBody>
          <a:bodyPr wrap="square">
            <a:prstTxWarp prst="textPlain">
              <a:avLst/>
            </a:prstTxWarp>
            <a:spAutoFit/>
          </a:bodyPr>
          <a:lstStyle/>
          <a:p>
            <a:pPr lvl="0" algn="ctr" fontAlgn="base">
              <a:spcBef>
                <a:spcPct val="0"/>
              </a:spcBef>
              <a:spcAft>
                <a:spcPct val="0"/>
              </a:spcAft>
            </a:pPr>
            <a:r>
              <a:rPr lang="ru-RU"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a:t>
            </a:r>
            <a:r>
              <a:rPr lang="ru-RU" i="1" dirty="0" smtClean="0">
                <a:solidFill>
                  <a:srgbClr val="000000"/>
                </a:solidFill>
                <a:latin typeface="Times New Roman" pitchFamily="18" charset="0"/>
                <a:cs typeface="Times New Roman" pitchFamily="18" charset="0"/>
              </a:rPr>
              <a:t>помещений</a:t>
            </a:r>
          </a:p>
          <a:p>
            <a:pPr lvl="0" algn="ctr" fontAlgn="base">
              <a:spcBef>
                <a:spcPct val="0"/>
              </a:spcBef>
              <a:spcAft>
                <a:spcPct val="0"/>
              </a:spcAft>
            </a:pPr>
            <a:r>
              <a:rPr lang="ru-RU" b="1" i="1" dirty="0" smtClean="0">
                <a:solidFill>
                  <a:srgbClr val="000000"/>
                </a:solidFill>
                <a:latin typeface="Times New Roman" pitchFamily="18" charset="0"/>
                <a:cs typeface="Times New Roman" pitchFamily="18" charset="0"/>
              </a:rPr>
              <a:t>617,4 тыс. руб.</a:t>
            </a:r>
            <a:endParaRPr lang="ru-RU" b="1" i="1" dirty="0">
              <a:solidFill>
                <a:srgbClr val="000000"/>
              </a:solidFill>
              <a:latin typeface="Times New Roman" pitchFamily="18" charset="0"/>
              <a:cs typeface="Times New Roman" pitchFamily="18"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326" y="3433660"/>
            <a:ext cx="4523361" cy="2636197"/>
          </a:xfrm>
          <a:prstGeom prst="rect">
            <a:avLst/>
          </a:prstGeom>
          <a:ln>
            <a:noFill/>
          </a:ln>
          <a:effectLst>
            <a:softEdge rad="112500"/>
          </a:effectLst>
        </p:spPr>
      </p:pic>
      <p:sp>
        <p:nvSpPr>
          <p:cNvPr id="12" name="Номер слайда 11"/>
          <p:cNvSpPr>
            <a:spLocks noGrp="1"/>
          </p:cNvSpPr>
          <p:nvPr>
            <p:ph type="sldNum" sz="quarter" idx="12"/>
          </p:nvPr>
        </p:nvSpPr>
        <p:spPr/>
        <p:txBody>
          <a:bodyPr/>
          <a:lstStyle/>
          <a:p>
            <a:fld id="{2E383454-522E-4943-91B6-023101BA01B5}" type="slidenum">
              <a:rPr lang="ru-RU" smtClean="0"/>
              <a:t>52</a:t>
            </a:fld>
            <a:endParaRPr lang="ru-RU"/>
          </a:p>
        </p:txBody>
      </p:sp>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2023 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4087109734"/>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p:txBody>
          <a:bodyPr/>
          <a:lstStyle/>
          <a:p>
            <a:fld id="{2E383454-522E-4943-91B6-023101BA01B5}" type="slidenum">
              <a:rPr lang="ru-RU" smtClean="0"/>
              <a:t>53</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2024 -2025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247154553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3869836655"/>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600576" y="1085850"/>
            <a:ext cx="967068" cy="369332"/>
          </a:xfrm>
          <a:prstGeom prst="rect">
            <a:avLst/>
          </a:prstGeom>
          <a:noFill/>
        </p:spPr>
        <p:txBody>
          <a:bodyPr wrap="square" rtlCol="0">
            <a:spAutoFit/>
          </a:bodyPr>
          <a:lstStyle/>
          <a:p>
            <a:pPr algn="ctr"/>
            <a:r>
              <a:rPr lang="ru-RU" b="1" dirty="0" smtClean="0"/>
              <a:t>2024</a:t>
            </a:r>
            <a:endParaRPr lang="ru-RU" b="1" dirty="0"/>
          </a:p>
        </p:txBody>
      </p:sp>
      <p:sp>
        <p:nvSpPr>
          <p:cNvPr id="9" name="Номер слайда 8"/>
          <p:cNvSpPr>
            <a:spLocks noGrp="1"/>
          </p:cNvSpPr>
          <p:nvPr>
            <p:ph type="sldNum" sz="quarter" idx="12"/>
          </p:nvPr>
        </p:nvSpPr>
        <p:spPr/>
        <p:txBody>
          <a:bodyPr/>
          <a:lstStyle/>
          <a:p>
            <a:fld id="{2E383454-522E-4943-91B6-023101BA01B5}" type="slidenum">
              <a:rPr lang="ru-RU" smtClean="0"/>
              <a:t>54</a:t>
            </a:fld>
            <a:endParaRPr lang="ru-RU"/>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spc="-5" dirty="0"/>
              <a:t>Источники финансирования дефицита </a:t>
            </a:r>
            <a:r>
              <a:rPr sz="3300" spc="-10" dirty="0"/>
              <a:t>местного</a:t>
            </a:r>
            <a:r>
              <a:rPr sz="3300" spc="25" dirty="0"/>
              <a:t> </a:t>
            </a:r>
            <a:r>
              <a:rPr sz="3300" spc="-5" dirty="0"/>
              <a:t>бюджета</a:t>
            </a:r>
            <a:endParaRPr sz="3300"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sz="1600" dirty="0" smtClean="0">
                <a:cs typeface="Calibri"/>
              </a:rPr>
              <a:t>к </a:t>
            </a:r>
            <a:r>
              <a:rPr lang="ru-RU" sz="1600" dirty="0" smtClean="0">
                <a:cs typeface="Calibri"/>
              </a:rPr>
              <a:t>Проекту решения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2023 год и  на плановый период  2024-2025 годов</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2915264429"/>
              </p:ext>
            </p:extLst>
          </p:nvPr>
        </p:nvGraphicFramePr>
        <p:xfrm>
          <a:off x="228600" y="2133600"/>
          <a:ext cx="11582399" cy="4696655"/>
        </p:xfrm>
        <a:graphic>
          <a:graphicData uri="http://schemas.openxmlformats.org/drawingml/2006/table">
            <a:tbl>
              <a:tblPr firstRow="1" bandRow="1">
                <a:tableStyleId>{2D5ABB26-0587-4C30-8999-92F81FD0307C}</a:tableStyleId>
              </a:tblPr>
              <a:tblGrid>
                <a:gridCol w="5473874"/>
                <a:gridCol w="1427967"/>
                <a:gridCol w="1269304"/>
                <a:gridCol w="1824624"/>
                <a:gridCol w="1586630"/>
              </a:tblGrid>
              <a:tr h="1095109">
                <a:tc>
                  <a:txBody>
                    <a:bodyPr/>
                    <a:lstStyle/>
                    <a:p>
                      <a:pPr algn="ctr">
                        <a:lnSpc>
                          <a:spcPct val="100000"/>
                        </a:lnSpc>
                      </a:pPr>
                      <a:endParaRPr sz="1800" dirty="0">
                        <a:solidFill>
                          <a:schemeClr val="bg1"/>
                        </a:solidFill>
                        <a:latin typeface="Times New Roman"/>
                        <a:cs typeface="Times New Roman"/>
                      </a:endParaRPr>
                    </a:p>
                    <a:p>
                      <a:pPr marL="48895" algn="ctr">
                        <a:lnSpc>
                          <a:spcPct val="100000"/>
                        </a:lnSpc>
                        <a:spcBef>
                          <a:spcPts val="1055"/>
                        </a:spcBef>
                      </a:pPr>
                      <a:r>
                        <a:rPr sz="1800" b="1" spc="-5" dirty="0">
                          <a:solidFill>
                            <a:schemeClr val="bg1"/>
                          </a:solidFill>
                          <a:latin typeface="Calibri"/>
                          <a:cs typeface="Calibri"/>
                        </a:rPr>
                        <a:t>Наименование</a:t>
                      </a:r>
                      <a:r>
                        <a:rPr sz="1800" b="1" spc="-20" dirty="0">
                          <a:solidFill>
                            <a:schemeClr val="bg1"/>
                          </a:solidFill>
                          <a:latin typeface="Calibri"/>
                          <a:cs typeface="Calibri"/>
                        </a:rPr>
                        <a:t> </a:t>
                      </a:r>
                      <a:r>
                        <a:rPr sz="1800" b="1" spc="-5" dirty="0">
                          <a:solidFill>
                            <a:schemeClr val="bg1"/>
                          </a:solidFill>
                          <a:latin typeface="Calibri"/>
                          <a:cs typeface="Calibri"/>
                        </a:rPr>
                        <a:t>показателей</a:t>
                      </a:r>
                      <a:endParaRPr sz="1800" dirty="0">
                        <a:solidFill>
                          <a:schemeClr val="bg1"/>
                        </a:solidFill>
                        <a:latin typeface="Calibri"/>
                        <a:cs typeface="Calibri"/>
                      </a:endParaRPr>
                    </a:p>
                  </a:txBody>
                  <a:tcPr marL="0" marR="0" marT="0" marB="0">
                    <a:solidFill>
                      <a:schemeClr val="accent2"/>
                    </a:solidFill>
                  </a:tcPr>
                </a:tc>
                <a:tc>
                  <a:txBody>
                    <a:bodyPr/>
                    <a:lstStyle/>
                    <a:p>
                      <a:pPr marL="1270" marR="57785" algn="ctr">
                        <a:lnSpc>
                          <a:spcPct val="100000"/>
                        </a:lnSpc>
                      </a:pPr>
                      <a:r>
                        <a:rPr lang="ru-RU" sz="1800" dirty="0" smtClean="0">
                          <a:solidFill>
                            <a:schemeClr val="bg1"/>
                          </a:solidFill>
                          <a:latin typeface="Calibri"/>
                          <a:cs typeface="Calibri"/>
                        </a:rPr>
                        <a:t> 2022 год</a:t>
                      </a:r>
                      <a:endParaRPr sz="1800" dirty="0">
                        <a:solidFill>
                          <a:schemeClr val="bg1"/>
                        </a:solidFill>
                        <a:latin typeface="Calibri"/>
                        <a:cs typeface="Calibri"/>
                      </a:endParaRP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800" dirty="0" smtClean="0">
                          <a:solidFill>
                            <a:schemeClr val="bg1"/>
                          </a:solidFill>
                          <a:latin typeface="Calibri"/>
                          <a:ea typeface="+mn-ea"/>
                          <a:cs typeface="Calibri"/>
                        </a:rPr>
                        <a:t>      2023 год</a:t>
                      </a:r>
                      <a:endParaRPr sz="1800" dirty="0">
                        <a:solidFill>
                          <a:schemeClr val="bg1"/>
                        </a:solidFill>
                        <a:latin typeface="Calibri"/>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a:t>
                      </a:r>
                      <a:endParaRPr sz="1800" dirty="0">
                        <a:solidFill>
                          <a:schemeClr val="bg1"/>
                        </a:solidFill>
                        <a:latin typeface="Calibri"/>
                        <a:ea typeface="+mn-ea"/>
                        <a:cs typeface="Calibri"/>
                      </a:endParaRPr>
                    </a:p>
                  </a:txBody>
                  <a:tcPr marL="0" marR="0" marT="1270" marB="0" anchor="ctr">
                    <a:solidFill>
                      <a:schemeClr val="accent2"/>
                    </a:solidFill>
                  </a:tcPr>
                </a:tc>
              </a:tr>
              <a:tr h="364918">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283964,1</a:t>
                      </a:r>
                      <a:endParaRPr sz="1800" b="0" spc="-10" dirty="0">
                        <a:solidFill>
                          <a:schemeClr val="tx1"/>
                        </a:solidFill>
                        <a:latin typeface="+mn-lt"/>
                        <a:ea typeface="+mn-ea"/>
                        <a:cs typeface="Calibri"/>
                      </a:endParaRPr>
                    </a:p>
                  </a:txBody>
                  <a:tcPr marL="0" marR="0" marT="33655" marB="0">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243541,3</a:t>
                      </a:r>
                      <a:endParaRPr sz="1800" b="0" spc="-10" dirty="0">
                        <a:solidFill>
                          <a:schemeClr val="tx1"/>
                        </a:solidFill>
                        <a:latin typeface="+mn-lt"/>
                        <a:ea typeface="+mn-ea"/>
                        <a:cs typeface="Calibri"/>
                      </a:endParaRPr>
                    </a:p>
                  </a:txBody>
                  <a:tcPr marL="0" marR="0" marT="60960"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239956,2</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r>
              <a:tr h="358583">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283964,1</a:t>
                      </a:r>
                      <a:endParaRPr lang="ru-RU" sz="1800" b="0" spc="-10" dirty="0">
                        <a:solidFill>
                          <a:schemeClr val="tx1"/>
                        </a:solidFill>
                        <a:latin typeface="+mn-lt"/>
                        <a:ea typeface="+mn-ea"/>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243541,3</a:t>
                      </a:r>
                      <a:endParaRPr lang="ru-RU" sz="1800" b="0" spc="-10" dirty="0">
                        <a:solidFill>
                          <a:schemeClr val="tx1"/>
                        </a:solidFill>
                        <a:latin typeface="+mn-lt"/>
                        <a:ea typeface="+mn-ea"/>
                        <a:cs typeface="Calibri"/>
                      </a:endParaRPr>
                    </a:p>
                  </a:txBody>
                  <a:tcPr marL="0" marR="0" marT="5461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239956,2</a:t>
                      </a:r>
                      <a:endParaRPr lang="ru-RU" sz="1800" b="0" spc="-10" dirty="0">
                        <a:solidFill>
                          <a:schemeClr val="tx1"/>
                        </a:solidFill>
                        <a:latin typeface="+mn-lt"/>
                        <a:ea typeface="+mn-ea"/>
                        <a:cs typeface="Calibri"/>
                      </a:endParaRP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12495">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10"/>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10590">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45"/>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smtClean="0">
                        <a:solidFill>
                          <a:schemeClr val="tx1"/>
                        </a:solidFill>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54866">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r>
                        <a:rPr lang="ru-RU" sz="1800" b="0" dirty="0" smtClean="0">
                          <a:latin typeface="+mn-lt"/>
                          <a:cs typeface="Times New Roman"/>
                        </a:rPr>
                        <a:t>    </a:t>
                      </a:r>
                    </a:p>
                    <a:p>
                      <a:pPr marR="57785">
                        <a:lnSpc>
                          <a:spcPct val="100000"/>
                        </a:lnSpc>
                      </a:pPr>
                      <a:r>
                        <a:rPr lang="ru-RU" sz="1800" b="0" dirty="0" smtClean="0">
                          <a:latin typeface="+mn-lt"/>
                          <a:cs typeface="Times New Roman"/>
                        </a:rPr>
                        <a:t>   7884652,3</a:t>
                      </a:r>
                      <a:endParaRPr sz="1800" b="0" spc="-10" dirty="0">
                        <a:solidFill>
                          <a:schemeClr val="tx1"/>
                        </a:solidFill>
                        <a:latin typeface="+mn-lt"/>
                        <a:ea typeface="+mn-ea"/>
                        <a:cs typeface="Calibri"/>
                      </a:endParaRPr>
                    </a:p>
                  </a:txBody>
                  <a:tcPr marL="0" marR="0" marT="0" marB="0">
                    <a:lnR w="12700">
                      <a:solidFill>
                        <a:srgbClr val="FFFFFF"/>
                      </a:solidFill>
                      <a:prstDash val="solid"/>
                    </a:lnR>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p>
                      <a:pPr>
                        <a:lnSpc>
                          <a:spcPct val="100000"/>
                        </a:lnSpc>
                        <a:spcBef>
                          <a:spcPts val="10"/>
                        </a:spcBef>
                      </a:pPr>
                      <a:endParaRPr sz="1800" b="0" dirty="0">
                        <a:latin typeface="+mn-lt"/>
                        <a:cs typeface="Times New Roman"/>
                      </a:endParaRPr>
                    </a:p>
                  </a:txBody>
                  <a:tcPr marL="0" marR="0" marT="0" marB="0">
                    <a:lnL w="12700">
                      <a:solidFill>
                        <a:srgbClr val="FFFFFF"/>
                      </a:solidFill>
                      <a:prstDash val="soli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p:txBody>
          <a:bodyPr/>
          <a:lstStyle/>
          <a:p>
            <a:fld id="{2E383454-522E-4943-91B6-023101BA01B5}" type="slidenum">
              <a:rPr lang="ru-RU" smtClean="0"/>
              <a:t>55</a:t>
            </a:fld>
            <a:endParaRPr lang="ru-RU"/>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a16="http://schemas.microsoft.com/office/drawing/2014/main" xmlns=""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5934" y="0"/>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103847" y="562781"/>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a:t>
            </a:r>
            <a:r>
              <a:rPr lang="ru-RU" altLang="ru-RU" sz="1400" dirty="0" smtClean="0">
                <a:latin typeface="Times New Roman" pitchFamily="18" charset="0"/>
              </a:rPr>
              <a:t>«Обратная связь», в социальной сети </a:t>
            </a:r>
            <a:r>
              <a:rPr lang="ru-RU" sz="1400" dirty="0"/>
              <a:t>«</a:t>
            </a:r>
            <a:r>
              <a:rPr lang="ru-RU" sz="1400" dirty="0" err="1"/>
              <a:t>ВКонтакте</a:t>
            </a:r>
            <a:r>
              <a:rPr lang="ru-RU" sz="1400" dirty="0" smtClean="0"/>
              <a:t>» в чате </a:t>
            </a:r>
            <a:r>
              <a:rPr lang="ru-RU" altLang="ru-RU" sz="1400" dirty="0" smtClean="0">
                <a:latin typeface="Times New Roman" pitchFamily="18" charset="0"/>
              </a:rPr>
              <a:t>или </a:t>
            </a:r>
            <a:r>
              <a:rPr lang="ru-RU" altLang="ru-RU" sz="1400" dirty="0">
                <a:latin typeface="Times New Roman" pitchFamily="18" charset="0"/>
              </a:rPr>
              <a:t>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56</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p:txBody>
          <a:bodyPr/>
          <a:lstStyle/>
          <a:p>
            <a:fld id="{2E383454-522E-4943-91B6-023101BA01B5}" type="slidenum">
              <a:rPr lang="ru-RU" smtClean="0"/>
              <a:t>7</a:t>
            </a:fld>
            <a:endParaRPr lang="ru-RU"/>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p:txBody>
          <a:bodyPr/>
          <a:lstStyle/>
          <a:p>
            <a:fld id="{2E383454-522E-4943-91B6-023101BA01B5}" type="slidenum">
              <a:rPr lang="ru-RU" smtClean="0"/>
              <a:t>8</a:t>
            </a:fld>
            <a:endParaRPr lang="ru-RU"/>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p:txBody>
          <a:bodyPr/>
          <a:lstStyle/>
          <a:p>
            <a:fld id="{2E383454-522E-4943-91B6-023101BA01B5}" type="slidenum">
              <a:rPr lang="ru-RU" smtClean="0"/>
              <a:t>9</a:t>
            </a:fld>
            <a:endParaRPr lang="ru-RU"/>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5477</TotalTime>
  <Words>6122</Words>
  <Application>Microsoft Office PowerPoint</Application>
  <PresentationFormat>Широкоэкранный</PresentationFormat>
  <Paragraphs>1111</Paragraphs>
  <Slides>56</Slides>
  <Notes>9</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1</vt:i4>
      </vt:variant>
      <vt:variant>
        <vt:lpstr>Заголовки слайдов</vt:lpstr>
      </vt:variant>
      <vt:variant>
        <vt:i4>56</vt:i4>
      </vt:variant>
    </vt:vector>
  </HeadingPairs>
  <TitlesOfParts>
    <vt:vector size="73" baseType="lpstr">
      <vt:lpstr>宋体</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2023-2025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2023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317</cp:revision>
  <cp:lastPrinted>2023-11-14T11:03:14Z</cp:lastPrinted>
  <dcterms:created xsi:type="dcterms:W3CDTF">2023-09-26T07:39:46Z</dcterms:created>
  <dcterms:modified xsi:type="dcterms:W3CDTF">2023-12-11T07:55:35Z</dcterms:modified>
</cp:coreProperties>
</file>