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65" r:id="rId11"/>
    <p:sldId id="366" r:id="rId12"/>
    <p:sldId id="353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FF"/>
    <a:srgbClr val="6699FF"/>
    <a:srgbClr val="ADA7DB"/>
    <a:srgbClr val="D98BB2"/>
    <a:srgbClr val="CCCCFF"/>
    <a:srgbClr val="CF6F9F"/>
    <a:srgbClr val="66FF66"/>
    <a:srgbClr val="00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12" d="100"/>
          <a:sy n="112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29824561403716E-2"/>
          <c:y val="1.9400352733686094E-2"/>
          <c:w val="0.86576702080200518"/>
          <c:h val="0.82756341639870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ADA7DB">
                <a:alpha val="95686"/>
              </a:srgbClr>
            </a:solidFill>
            <a:ln w="1289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834278173094955E-2"/>
                  <c:y val="-1.1379799833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92847716368693E-2"/>
                  <c:y val="-1.3655759800561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30702031279301E-2"/>
                  <c:y val="-4.5519199335205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7000.9</c:v>
                </c:pt>
                <c:pt idx="1">
                  <c:v>3145.5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D98BB2"/>
            </a:solidFill>
            <a:ln w="1289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9171390865474776E-3"/>
                  <c:y val="-4.5519199335204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378543149106078E-3"/>
                  <c:y val="-4.5519199335204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78543149104993E-3"/>
                  <c:y val="9.1038398670409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4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318741606223712E-2"/>
                  <c:y val="-1.6960381988518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189271574552933E-2"/>
                  <c:y val="-1.593171976732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72132488005565E-2"/>
                  <c:y val="-1.59317197673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530.79999999999995</c:v>
                </c:pt>
                <c:pt idx="1">
                  <c:v>547.29999999999995</c:v>
                </c:pt>
                <c:pt idx="2">
                  <c:v>560.70000000000005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>
                <a:alpha val="90000"/>
              </a:srgbClr>
            </a:solidFill>
            <a:ln w="1289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84012076554734E-2"/>
                  <c:y val="-1.938401053894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92847716368693E-2"/>
                  <c:y val="-1.820767973408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54993401457978E-2"/>
                  <c:y val="-1.820767973408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72498408"/>
        <c:axId val="472496448"/>
        <c:axId val="0"/>
      </c:bar3DChart>
      <c:catAx>
        <c:axId val="47249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72496448"/>
        <c:crosses val="autoZero"/>
        <c:auto val="1"/>
        <c:lblAlgn val="ctr"/>
        <c:lblOffset val="100"/>
        <c:noMultiLvlLbl val="0"/>
      </c:catAx>
      <c:valAx>
        <c:axId val="47249644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72498408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3.880175603915096E-2"/>
          <c:y val="0.92457056488430323"/>
          <c:w val="0.89637924668296598"/>
          <c:h val="7.4414213602964713E-2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  <a:effectLst>
          <a:outerShdw blurRad="50800" dist="50800" dir="5400000" algn="ctr" rotWithShape="0">
            <a:schemeClr val="tx1">
              <a:lumMod val="85000"/>
            </a:schemeClr>
          </a:outerShdw>
        </a:effectLst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75000"/>
                <a:alpha val="8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10272.5</c:v>
                </c:pt>
                <c:pt idx="1">
                  <c:v>10772.8</c:v>
                </c:pt>
                <c:pt idx="2">
                  <c:v>11352.8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157.1</c:v>
                </c:pt>
                <c:pt idx="1">
                  <c:v>1634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7531.7</c:v>
                </c:pt>
                <c:pt idx="1">
                  <c:v>3692.8</c:v>
                </c:pt>
                <c:pt idx="2">
                  <c:v>2473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697360"/>
        <c:axId val="486692264"/>
      </c:barChart>
      <c:catAx>
        <c:axId val="48669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86692264"/>
        <c:crosses val="autoZero"/>
        <c:auto val="1"/>
        <c:lblAlgn val="ctr"/>
        <c:lblOffset val="100"/>
        <c:noMultiLvlLbl val="0"/>
      </c:catAx>
      <c:valAx>
        <c:axId val="486692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66973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373300</c:v>
                </c:pt>
                <c:pt idx="1">
                  <c:v>375800</c:v>
                </c:pt>
                <c:pt idx="2">
                  <c:v>3661500</c:v>
                </c:pt>
                <c:pt idx="3">
                  <c:v>13295700</c:v>
                </c:pt>
                <c:pt idx="4">
                  <c:v>155000</c:v>
                </c:pt>
                <c:pt idx="5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341200</c:v>
                </c:pt>
                <c:pt idx="1">
                  <c:v>392300</c:v>
                </c:pt>
                <c:pt idx="2">
                  <c:v>3480500</c:v>
                </c:pt>
                <c:pt idx="3">
                  <c:v>10160000</c:v>
                </c:pt>
                <c:pt idx="4">
                  <c:v>155000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336100</c:v>
                </c:pt>
                <c:pt idx="1">
                  <c:v>405700</c:v>
                </c:pt>
                <c:pt idx="2">
                  <c:v>3541600</c:v>
                </c:pt>
                <c:pt idx="3">
                  <c:v>9401300</c:v>
                </c:pt>
                <c:pt idx="4">
                  <c:v>155000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6693832"/>
        <c:axId val="486698536"/>
        <c:axId val="0"/>
      </c:bar3DChart>
      <c:catAx>
        <c:axId val="48669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6698536"/>
        <c:crosses val="autoZero"/>
        <c:auto val="1"/>
        <c:lblAlgn val="ctr"/>
        <c:lblOffset val="100"/>
        <c:noMultiLvlLbl val="0"/>
      </c:catAx>
      <c:valAx>
        <c:axId val="486698536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66938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2023год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65236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3284389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1891402" y="5733108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71" y="2708920"/>
            <a:ext cx="3167062" cy="302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0131332"/>
              </p:ext>
            </p:extLst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7 531,7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3 692,8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7 000,9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3 145,5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1 912,3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020653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132856"/>
            <a:ext cx="5958630" cy="3966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195" y="3368312"/>
            <a:ext cx="5256584" cy="295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888581"/>
            <a:ext cx="3805238" cy="228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2238" y="1427957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213805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2023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2024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 smtClean="0">
                <a:solidFill>
                  <a:schemeClr val="bg1"/>
                </a:solidFill>
              </a:rPr>
              <a:t>2025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9381" y="1778000"/>
            <a:ext cx="2376487" cy="22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732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272,5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10 772,8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11 352,8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114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2 551,4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2 680,5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2821,6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0508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ru-RU" sz="10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35,2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36,7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972,4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4 131,4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4 296,5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238125" y="4981189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713,5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924,2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4 194,2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157,1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163,4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385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157,1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163,4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–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619722" y="1386115"/>
            <a:ext cx="5616575" cy="142064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7 531,7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3 692,8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2 473,0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2"/>
            <a:ext cx="2124869" cy="2015901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7 000,9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3 145,5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1 912,3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562349" y="3789363"/>
            <a:ext cx="2018977" cy="2397579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530,8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547,3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560,7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286022" y="2680212"/>
            <a:ext cx="33700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853086" y="2852935"/>
            <a:ext cx="0" cy="8912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30827" y="3789362"/>
            <a:ext cx="1669294" cy="2828467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71837" y="2833520"/>
            <a:ext cx="0" cy="9558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297" y="3789362"/>
            <a:ext cx="1482852" cy="179987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тыс. руб.)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- 0,0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- 0,0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50245" y="2658162"/>
            <a:ext cx="35994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2024-2025гг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256336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2025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2 551,4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3 924,2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4 194,2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" name="Picture 3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t="21218" r="26865" b="36346"/>
          <a:stretch/>
        </p:blipFill>
        <p:spPr bwMode="auto">
          <a:xfrm>
            <a:off x="755576" y="4221088"/>
            <a:ext cx="79262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04479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17 961,3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14 629,0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13 939,7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17 961,3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14 629,0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13 939,7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</a:rPr>
              <a:t>Динамика планирования бюджетных расходов в </a:t>
            </a:r>
            <a:r>
              <a:rPr lang="ru-RU" sz="2400" b="1" i="1" dirty="0" err="1">
                <a:solidFill>
                  <a:srgbClr val="003399"/>
                </a:solidFill>
              </a:rPr>
              <a:t>Угранском</a:t>
            </a:r>
            <a:r>
              <a:rPr lang="ru-RU" sz="2400" b="1" i="1" dirty="0">
                <a:solidFill>
                  <a:srgbClr val="003399"/>
                </a:solidFill>
              </a:rPr>
              <a:t>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119085"/>
              </p:ext>
            </p:extLst>
          </p:nvPr>
        </p:nvGraphicFramePr>
        <p:xfrm>
          <a:off x="300038" y="1004889"/>
          <a:ext cx="8664450" cy="566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Лист" r:id="rId3" imgW="6781829" imgH="5438904" progId="Excel.Sheet.8">
                  <p:embed/>
                </p:oleObj>
              </mc:Choice>
              <mc:Fallback>
                <p:oleObj name="Лист" r:id="rId3" imgW="6781829" imgH="5438904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9"/>
                        <a:ext cx="8664450" cy="56644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1430452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14 301,2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11 235,7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10 552,0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2 359,0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2 315,0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2018-2025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165,8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6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17110"/>
              </p:ext>
            </p:extLst>
          </p:nvPr>
        </p:nvGraphicFramePr>
        <p:xfrm>
          <a:off x="395288" y="1196975"/>
          <a:ext cx="8459787" cy="3088657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375,8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405,7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3 661,5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3 480,5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3 541,6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13 295,7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10 160,0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9 401,3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45651"/>
              </p:ext>
            </p:extLst>
          </p:nvPr>
        </p:nvGraphicFramePr>
        <p:xfrm>
          <a:off x="395287" y="4285632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43836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2024-2025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3301241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484784"/>
            <a:ext cx="8713787" cy="2159000"/>
          </a:xfrm>
        </p:spPr>
        <p:txBody>
          <a:bodyPr/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32" y="0"/>
            <a:ext cx="75298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484784"/>
            <a:ext cx="8713787" cy="144016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</a:t>
            </a:r>
            <a:r>
              <a:rPr lang="ru-RU" alt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717" y="188640"/>
            <a:ext cx="7564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цели бюджетной политики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535" y="3097703"/>
            <a:ext cx="850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результативности бюджетных расходов, достижение установленных показателей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95" y="4536702"/>
            <a:ext cx="6205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прозрачности и открытости бюджетного процесса для граждан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5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540129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3491880" y="5517232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29" y="2403408"/>
            <a:ext cx="4791075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735398"/>
            <a:ext cx="3816424" cy="266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10931</TotalTime>
  <Words>2379</Words>
  <Application>Microsoft Office PowerPoint</Application>
  <PresentationFormat>Экран (4:3)</PresentationFormat>
  <Paragraphs>325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 Microsoft Excel 97-2003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Обеспечение сбалансированности и устойчивости бюджетной системы </vt:lpstr>
      <vt:lpstr>Презентация PowerPoint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2023 и плановый период 2024-2025 годов. ( тыс.руб)</vt:lpstr>
      <vt:lpstr>Презентация PowerPoint</vt:lpstr>
      <vt:lpstr>Программная структура расходов  сельского бюджета на 2023 год и плановый период 2024 и 2025 гг (в тыс.руб.)</vt:lpstr>
      <vt:lpstr>Распределение  бюджетных ассигнований по разделам расходов  на 2023 и плановый период 2024 и 2025 гг. (тыс.руб.)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427</cp:revision>
  <dcterms:created xsi:type="dcterms:W3CDTF">2013-12-02T14:04:15Z</dcterms:created>
  <dcterms:modified xsi:type="dcterms:W3CDTF">2022-11-16T11:54:58Z</dcterms:modified>
</cp:coreProperties>
</file>