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66FF"/>
    <a:srgbClr val="CC66FF"/>
    <a:srgbClr val="FF3399"/>
    <a:srgbClr val="FFFF00"/>
    <a:srgbClr val="66FF66"/>
    <a:srgbClr val="00FFCC"/>
    <a:srgbClr val="E185D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5439" autoAdjust="0"/>
  </p:normalViewPr>
  <p:slideViewPr>
    <p:cSldViewPr snapToObjects="1">
      <p:cViewPr varScale="1">
        <p:scale>
          <a:sx n="112" d="100"/>
          <a:sy n="112" d="100"/>
        </p:scale>
        <p:origin x="6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21509266496063"/>
          <c:y val="3.3056078399114848E-2"/>
          <c:w val="0.85541202740054723"/>
          <c:h val="0.86625473583362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999FF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3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0.00</c:formatCode>
                <c:ptCount val="3"/>
                <c:pt idx="0" formatCode="#\ ##0.0">
                  <c:v>6271</c:v>
                </c:pt>
                <c:pt idx="1">
                  <c:v>5116.8999999999996</c:v>
                </c:pt>
                <c:pt idx="2">
                  <c:v>4737.6000000000004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7.3964238581843466E-3"/>
                  <c:y val="6.8278799002806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79284771636761E-3"/>
                  <c:y val="6.8278799002806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0.00</c:formatCode>
                <c:ptCount val="3"/>
                <c:pt idx="0" formatCode="#\ ##0.0">
                  <c:v>48281.3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1553656687121645E-4"/>
                  <c:y val="-1.0286622211971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2759599667602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9.1038398670409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3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0.00</c:formatCode>
                <c:ptCount val="3"/>
                <c:pt idx="0" formatCode="#\ ##0.0">
                  <c:v>491.4</c:v>
                </c:pt>
                <c:pt idx="1">
                  <c:v>465.3</c:v>
                </c:pt>
                <c:pt idx="2">
                  <c:v>475.5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679882775417238E-3"/>
                  <c:y val="-8.0042107051479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668556346189803E-2"/>
                  <c:y val="-4.5519199335206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792847716368586E-2"/>
                  <c:y val="9.1038398670407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3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0.00</c:formatCode>
                <c:ptCount val="3"/>
                <c:pt idx="0" formatCode="#\ ##0.0">
                  <c:v>2379.9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01794232"/>
        <c:axId val="701798936"/>
      </c:barChart>
      <c:catAx>
        <c:axId val="701794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01798936"/>
        <c:crosses val="autoZero"/>
        <c:auto val="1"/>
        <c:lblAlgn val="ctr"/>
        <c:lblOffset val="100"/>
        <c:noMultiLvlLbl val="0"/>
      </c:catAx>
      <c:valAx>
        <c:axId val="701798936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01794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240838043942924"/>
          <c:y val="9.6346582466900269E-3"/>
          <c:w val="0.14638186746307322"/>
          <c:h val="0.21779969150885931"/>
        </c:manualLayout>
      </c:layout>
      <c:overlay val="0"/>
      <c:spPr>
        <a:solidFill>
          <a:srgbClr val="FFFFFF"/>
        </a:solidFill>
        <a:ln w="3224">
          <a:solidFill>
            <a:srgbClr val="000000"/>
          </a:solidFill>
          <a:prstDash val="solid"/>
        </a:ln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71038251366138"/>
          <c:y val="6.6790352504638231E-2"/>
          <c:w val="0.68196721311475461"/>
          <c:h val="0.53617810760667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10833</c:v>
                </c:pt>
                <c:pt idx="1">
                  <c:v>11677.5</c:v>
                </c:pt>
                <c:pt idx="2">
                  <c:v>12080.4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1523.7</c:v>
                </c:pt>
                <c:pt idx="1">
                  <c:v>109.6</c:v>
                </c:pt>
                <c:pt idx="2">
                  <c:v>113.9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0.0</c:formatCode>
                <c:ptCount val="3"/>
                <c:pt idx="0">
                  <c:v>57423.6</c:v>
                </c:pt>
                <c:pt idx="1">
                  <c:v>5582.2</c:v>
                </c:pt>
                <c:pt idx="2">
                  <c:v>5213.1000000000004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1795408"/>
        <c:axId val="701793448"/>
      </c:barChart>
      <c:catAx>
        <c:axId val="70179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01793448"/>
        <c:crosses val="autoZero"/>
        <c:auto val="1"/>
        <c:lblAlgn val="ctr"/>
        <c:lblOffset val="100"/>
        <c:noMultiLvlLbl val="0"/>
      </c:catAx>
      <c:valAx>
        <c:axId val="701793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17954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657370953631214E-2"/>
          <c:y val="3.3788859725867593E-2"/>
          <c:w val="0.89361552380018761"/>
          <c:h val="0.5865626712358393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1258277.52</c:v>
                </c:pt>
                <c:pt idx="1">
                  <c:v>326400</c:v>
                </c:pt>
                <c:pt idx="2">
                  <c:v>23842770.460000001</c:v>
                </c:pt>
                <c:pt idx="3">
                  <c:v>44513345.200000003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Лист1!$C$2:$C$7</c:f>
              <c:numCache>
                <c:formatCode>0.0;[Red]0.0</c:formatCode>
                <c:ptCount val="6"/>
                <c:pt idx="0">
                  <c:v>461200</c:v>
                </c:pt>
                <c:pt idx="1">
                  <c:v>300300</c:v>
                </c:pt>
                <c:pt idx="2">
                  <c:v>5241500</c:v>
                </c:pt>
                <c:pt idx="3">
                  <c:v>11101300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Лист1!$D$2:$D$7</c:f>
              <c:numCache>
                <c:formatCode>0.0;[Red]0.0</c:formatCode>
                <c:ptCount val="6"/>
                <c:pt idx="0">
                  <c:v>473800</c:v>
                </c:pt>
                <c:pt idx="1">
                  <c:v>310500</c:v>
                </c:pt>
                <c:pt idx="2">
                  <c:v>5425700</c:v>
                </c:pt>
                <c:pt idx="3">
                  <c:v>10932400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701800112"/>
        <c:axId val="705654472"/>
        <c:axId val="0"/>
      </c:bar3DChart>
      <c:catAx>
        <c:axId val="70180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05654472"/>
        <c:crosses val="autoZero"/>
        <c:auto val="1"/>
        <c:lblAlgn val="ctr"/>
        <c:lblOffset val="100"/>
        <c:noMultiLvlLbl val="0"/>
      </c:catAx>
      <c:valAx>
        <c:axId val="705654472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18001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91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8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6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dirty="0" smtClean="0">
                <a:cs typeface="Tunga" pitchFamily="34" charset="0"/>
              </a:rPr>
              <a:t>                    </a:t>
            </a:r>
            <a:br>
              <a:rPr lang="ru-RU" sz="4200" b="1" i="1" dirty="0" smtClean="0">
                <a:cs typeface="Tunga" pitchFamily="34" charset="0"/>
              </a:rPr>
            </a:br>
            <a:endParaRPr lang="ru-RU" sz="51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1560" y="3789363"/>
            <a:ext cx="7776864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122 от 22.12.2021 года </a:t>
            </a:r>
            <a:r>
              <a:rPr lang="ru-RU" sz="2400" b="1" i="1" dirty="0" smtClean="0">
                <a:solidFill>
                  <a:srgbClr val="CC3300"/>
                </a:solidFill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2022год и на плановый период 2023 и 2024 годов. 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dirty="0" smtClean="0">
                <a:solidFill>
                  <a:schemeClr val="bg1"/>
                </a:solidFill>
              </a:rPr>
              <a:t>(</a:t>
            </a:r>
            <a:r>
              <a:rPr lang="ru-RU" altLang="ru-RU" sz="2400" i="1" dirty="0">
                <a:solidFill>
                  <a:schemeClr val="bg1"/>
                </a:solidFill>
              </a:rPr>
              <a:t>в редакции от </a:t>
            </a:r>
            <a:r>
              <a:rPr lang="ru-RU" altLang="ru-RU" sz="2400" i="1" dirty="0" smtClean="0">
                <a:solidFill>
                  <a:schemeClr val="bg1"/>
                </a:solidFill>
              </a:rPr>
              <a:t>22.11.2022г</a:t>
            </a:r>
            <a:r>
              <a:rPr lang="ru-RU" altLang="ru-RU" sz="2400" i="1" dirty="0">
                <a:solidFill>
                  <a:schemeClr val="bg1"/>
                </a:solidFill>
              </a:rPr>
              <a:t>. </a:t>
            </a:r>
            <a:r>
              <a:rPr lang="ru-RU" altLang="ru-RU" sz="2400" i="1" dirty="0" smtClean="0">
                <a:solidFill>
                  <a:schemeClr val="bg1"/>
                </a:solidFill>
              </a:rPr>
              <a:t>№</a:t>
            </a:r>
            <a:r>
              <a:rPr lang="ru-RU" altLang="ru-RU" sz="2400" i="1" dirty="0" smtClean="0">
                <a:solidFill>
                  <a:schemeClr val="bg1"/>
                </a:solidFill>
              </a:rPr>
              <a:t>15).</a:t>
            </a:r>
            <a:endParaRPr lang="ru-RU" alt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86663494"/>
              </p:ext>
            </p:extLst>
          </p:nvPr>
        </p:nvGraphicFramePr>
        <p:xfrm>
          <a:off x="684213" y="1125539"/>
          <a:ext cx="7416800" cy="4463701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928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5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57 423,6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5 582,2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5 213,1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768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6 271,0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5 116,9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4 737,6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572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48 281,3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59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491,4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928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2 379,9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83566183"/>
              </p:ext>
            </p:extLst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 dirty="0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 dirty="0">
                <a:solidFill>
                  <a:schemeClr val="bg1"/>
                </a:solidFill>
              </a:rPr>
              <a:t> Глава муниципального образования «</a:t>
            </a:r>
            <a:r>
              <a:rPr lang="ru-RU" sz="1400" dirty="0" err="1">
                <a:solidFill>
                  <a:schemeClr val="bg1"/>
                </a:solidFill>
              </a:rPr>
              <a:t>Угранский</a:t>
            </a:r>
            <a:r>
              <a:rPr lang="ru-RU" sz="1400" dirty="0">
                <a:solidFill>
                  <a:schemeClr val="bg1"/>
                </a:solidFill>
              </a:rPr>
              <a:t> район» Смоленской области внес на рассмотрение в </a:t>
            </a:r>
            <a:r>
              <a:rPr lang="ru-RU" sz="1400" dirty="0" err="1">
                <a:solidFill>
                  <a:schemeClr val="bg1"/>
                </a:solidFill>
              </a:rPr>
              <a:t>Угранский</a:t>
            </a:r>
            <a:r>
              <a:rPr lang="ru-RU" sz="1400" dirty="0">
                <a:solidFill>
                  <a:schemeClr val="bg1"/>
                </a:solidFill>
              </a:rPr>
              <a:t> район Совета депутатов проект решения о местном бюджете на </a:t>
            </a:r>
            <a:r>
              <a:rPr lang="ru-RU" sz="1400" dirty="0" smtClean="0">
                <a:solidFill>
                  <a:schemeClr val="bg1"/>
                </a:solidFill>
              </a:rPr>
              <a:t>2022 </a:t>
            </a:r>
            <a:r>
              <a:rPr lang="ru-RU" sz="1400" dirty="0">
                <a:solidFill>
                  <a:schemeClr val="bg1"/>
                </a:solidFill>
              </a:rPr>
              <a:t>год и плановый период </a:t>
            </a:r>
            <a:r>
              <a:rPr lang="ru-RU" sz="1400" dirty="0" smtClean="0">
                <a:solidFill>
                  <a:schemeClr val="bg1"/>
                </a:solidFill>
              </a:rPr>
              <a:t>2023 и 2024 </a:t>
            </a:r>
            <a:r>
              <a:rPr lang="ru-RU" sz="1400" dirty="0">
                <a:solidFill>
                  <a:schemeClr val="bg1"/>
                </a:solidFill>
              </a:rPr>
              <a:t>годов. Проект местного бюджета рассмотрен на заседании </a:t>
            </a:r>
            <a:r>
              <a:rPr lang="ru-RU" sz="1400" dirty="0" err="1">
                <a:solidFill>
                  <a:schemeClr val="bg1"/>
                </a:solidFill>
              </a:rPr>
              <a:t>Угранским</a:t>
            </a:r>
            <a:r>
              <a:rPr lang="ru-RU" sz="1400" dirty="0">
                <a:solidFill>
                  <a:schemeClr val="bg1"/>
                </a:solidFill>
              </a:rPr>
              <a:t>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/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833,0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11 677,5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– 12 080,4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0526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4 051,6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4 138,5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4 222,7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53144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совокупный доход 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25,6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26,8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28,2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60762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2 950,2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1 117,1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1 214,5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179388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 на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прибыль, доходы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805,6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3 429,1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3 593,6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60547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523,7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109,6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105,4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109,6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2024г- 113,9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723823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Доходы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от оказания платных услуг и компенсации затрат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государства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1 418,3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0,0</a:t>
            </a: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619722" y="1386115"/>
            <a:ext cx="5616575" cy="142064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57 423,6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5 582,2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5 213,1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42875" y="3789362"/>
            <a:ext cx="2124869" cy="2015901"/>
          </a:xfrm>
          <a:prstGeom prst="rect">
            <a:avLst/>
          </a:prstGeom>
          <a:solidFill>
            <a:srgbClr val="FFCCFF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6 271,0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5 116,9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4 737,6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2562349" y="3789363"/>
            <a:ext cx="2018977" cy="2397579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491,4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465,3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475,5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1286022" y="2680212"/>
            <a:ext cx="337000" cy="1107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5853086" y="2852935"/>
            <a:ext cx="0" cy="89123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30827" y="3789362"/>
            <a:ext cx="1669294" cy="2828467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Субсидии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бюджетам сельских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поселений на реализацию программ формирования современной городской среды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sz="14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. 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48 281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2023г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2024г </a:t>
            </a: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sz="1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3571837" y="2833520"/>
            <a:ext cx="0" cy="95584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36297" y="3789362"/>
            <a:ext cx="1482852" cy="1799878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тыс. руб.)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2022г.- 2 379,9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2023г. - 0,0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2024г. - 0,0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250245" y="2658162"/>
            <a:ext cx="359940" cy="1107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-6439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Угранское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сельское поселение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Угранского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района Смоленской  области  на 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2023-2024гг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( 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841500"/>
              </p:ext>
            </p:extLst>
          </p:nvPr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 год и на плановый период 2023 и 2024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 год и плановый период 2023 и 2024 годов.</a:t>
            </a:r>
          </a:p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i="1" dirty="0">
                <a:solidFill>
                  <a:schemeClr val="bg1"/>
                </a:solidFill>
              </a:rPr>
              <a:t>- Обеспечение долгосрочной сбалансированности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Укрепление доходной базы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2022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2023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3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2024 </a:t>
            </a:r>
            <a:r>
              <a:rPr lang="ru-RU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4051,6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4138,5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6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4222,7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Муниципальный  </a:t>
            </a:r>
            <a:r>
              <a:rPr lang="ru-RU" b="1" i="1" dirty="0">
                <a:solidFill>
                  <a:schemeClr val="bg1"/>
                </a:solidFill>
              </a:rPr>
              <a:t>Дорожный фонд МО </a:t>
            </a:r>
            <a:r>
              <a:rPr lang="ru-RU" b="1" i="1" dirty="0" err="1">
                <a:solidFill>
                  <a:schemeClr val="bg1"/>
                </a:solidFill>
              </a:rPr>
              <a:t>Угранское</a:t>
            </a:r>
            <a:r>
              <a:rPr lang="ru-RU" b="1" i="1" dirty="0">
                <a:solidFill>
                  <a:schemeClr val="bg1"/>
                </a:solidFill>
              </a:rPr>
              <a:t> сельское поселение </a:t>
            </a:r>
            <a:r>
              <a:rPr lang="ru-RU" b="1" i="1" dirty="0" err="1">
                <a:solidFill>
                  <a:schemeClr val="bg1"/>
                </a:solidFill>
              </a:rPr>
              <a:t>Угранского</a:t>
            </a:r>
            <a:r>
              <a:rPr lang="ru-RU" b="1" i="1" dirty="0">
                <a:solidFill>
                  <a:schemeClr val="bg1"/>
                </a:solidFill>
              </a:rPr>
              <a:t> района Смоленской области – </a:t>
            </a:r>
            <a:r>
              <a:rPr lang="ru-RU" i="1" dirty="0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99331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2022 и плановый период 2023-2024 годов. ( </a:t>
            </a:r>
            <a:r>
              <a:rPr lang="ru-RU" altLang="ru-RU" sz="24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707619"/>
              </p:ext>
            </p:extLst>
          </p:nvPr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69 780,3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17 369,3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17 407,4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70 205,8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17 369,3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17 407,4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425,5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006356"/>
              </p:ext>
            </p:extLst>
          </p:nvPr>
        </p:nvGraphicFramePr>
        <p:xfrm>
          <a:off x="300038" y="1004888"/>
          <a:ext cx="7680325" cy="615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5" name="Лист" r:id="rId3" imgW="6781829" imgH="5438904" progId="Excel.Sheet.8">
                  <p:embed/>
                </p:oleObj>
              </mc:Choice>
              <mc:Fallback>
                <p:oleObj name="Лист" r:id="rId3" imgW="6781829" imgH="5438904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004888"/>
                        <a:ext cx="7680325" cy="6154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2022 год и плановый период 2023 и 2024 </a:t>
            </a:r>
            <a:r>
              <a:rPr lang="ru-RU" sz="20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81889128"/>
              </p:ext>
            </p:extLst>
          </p:nvPr>
        </p:nvGraphicFramePr>
        <p:xfrm>
          <a:off x="684213" y="866775"/>
          <a:ext cx="8280400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33783,4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12 855,3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12 867,1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26892,1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3 560,2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3 575,3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2 352,4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681,1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2022 и плановый период 2023 и 2024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92751"/>
              </p:ext>
            </p:extLst>
          </p:nvPr>
        </p:nvGraphicFramePr>
        <p:xfrm>
          <a:off x="395288" y="1196975"/>
          <a:ext cx="8459787" cy="3088657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258277,52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473800,0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23842770,46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5241500,0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5425700,0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44513345,2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11101300,0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10932400,0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99554"/>
              </p:ext>
            </p:extLst>
          </p:nvPr>
        </p:nvGraphicFramePr>
        <p:xfrm>
          <a:off x="395287" y="4285632"/>
          <a:ext cx="8459787" cy="506413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251876"/>
              </p:ext>
            </p:extLst>
          </p:nvPr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2022 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2023-2024 </a:t>
            </a:r>
            <a:r>
              <a:rPr lang="ru-RU" sz="2400" b="1" i="1" dirty="0" err="1">
                <a:solidFill>
                  <a:srgbClr val="003399"/>
                </a:solidFill>
                <a:cs typeface="Times New Roman" pitchFamily="18" charset="0"/>
              </a:rPr>
              <a:t>гг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 </a:t>
            </a:r>
          </a:p>
          <a:p>
            <a:endParaRPr lang="ru-RU" sz="2400" b="1" i="1" dirty="0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9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71690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1691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71692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71694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71695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10572</TotalTime>
  <Words>2397</Words>
  <Application>Microsoft Office PowerPoint</Application>
  <PresentationFormat>Экран (4:3)</PresentationFormat>
  <Paragraphs>328</Paragraphs>
  <Slides>39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55" baseType="lpstr">
      <vt:lpstr>Arial</vt:lpstr>
      <vt:lpstr>Bodoni MT Black</vt:lpstr>
      <vt:lpstr>Calibri</vt:lpstr>
      <vt:lpstr>Corbel</vt:lpstr>
      <vt:lpstr>Tahoma</vt:lpstr>
      <vt:lpstr>Times New Roman</vt:lpstr>
      <vt:lpstr>Tunga</vt:lpstr>
      <vt:lpstr>Verdana</vt:lpstr>
      <vt:lpstr>Wingdings</vt:lpstr>
      <vt:lpstr>Mylar</vt:lpstr>
      <vt:lpstr>1_Mylar</vt:lpstr>
      <vt:lpstr>2_Mylar</vt:lpstr>
      <vt:lpstr>3_Mylar</vt:lpstr>
      <vt:lpstr>4_Mylar</vt:lpstr>
      <vt:lpstr>Лист Microsoft Excel 97-2003</vt:lpstr>
      <vt:lpstr>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Презентация PowerPoint</vt:lpstr>
      <vt:lpstr>Схема консолидированного бюджета</vt:lpstr>
      <vt:lpstr>Презентация PowerPoint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Презентация PowerPoint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Презентация PowerPoint</vt:lpstr>
      <vt:lpstr> </vt:lpstr>
      <vt:lpstr>Презентация PowerPoint</vt:lpstr>
      <vt:lpstr>Основные характеристики  сельского  бюджета на   2022 и плановый период 2023-2024 годов. ( тыс.руб)</vt:lpstr>
      <vt:lpstr>Презентация PowerPoint</vt:lpstr>
      <vt:lpstr>Программная структура расходов  сельского бюджета на 2022 год и плановый период 2023 и 2024 гг (в тыс.руб.)</vt:lpstr>
      <vt:lpstr>Распределение  бюджетных ассигнований по разделам расходов  на 2022 и плановый период 2023 и 2024 гг. (руб.)</vt:lpstr>
      <vt:lpstr>Презентация PowerPoint</vt:lpstr>
      <vt:lpstr>Контактная информация</vt:lpstr>
      <vt:lpstr>Презентация PowerPoint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User</cp:lastModifiedBy>
  <cp:revision>414</cp:revision>
  <dcterms:created xsi:type="dcterms:W3CDTF">2013-12-02T14:04:15Z</dcterms:created>
  <dcterms:modified xsi:type="dcterms:W3CDTF">2022-12-13T12:04:26Z</dcterms:modified>
</cp:coreProperties>
</file>