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66FF"/>
    <a:srgbClr val="CC66FF"/>
    <a:srgbClr val="FF3399"/>
    <a:srgbClr val="FFFF00"/>
    <a:srgbClr val="66FF66"/>
    <a:srgbClr val="00FFCC"/>
    <a:srgbClr val="E185D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12" d="100"/>
          <a:sy n="112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1509266496063"/>
          <c:y val="3.3056078399114848E-2"/>
          <c:w val="0.85541202740054723"/>
          <c:h val="0.86625473583362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 formatCode="#\ ##0.0">
                  <c:v>6271</c:v>
                </c:pt>
                <c:pt idx="1">
                  <c:v>5116.8999999999996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7.3964238581843466E-3"/>
                  <c:y val="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9284771636761E-3"/>
                  <c:y val="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 formatCode="#\ ##0.0">
                  <c:v>49325.9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2759599667602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9.1038398670409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 formatCode="#\ ##0.0">
                  <c:v>491.4</c:v>
                </c:pt>
                <c:pt idx="1">
                  <c:v>465.3</c:v>
                </c:pt>
                <c:pt idx="2">
                  <c:v>475.5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679882775417238E-3"/>
                  <c:y val="-8.004210705147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68556346189803E-2"/>
                  <c:y val="-4.5519199335206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92847716368586E-2"/>
                  <c:y val="9.1038398670407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 formatCode="#\ ##0.0">
                  <c:v>2379.9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9965928"/>
        <c:axId val="109972592"/>
      </c:barChart>
      <c:catAx>
        <c:axId val="10996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9972592"/>
        <c:crosses val="autoZero"/>
        <c:auto val="1"/>
        <c:lblAlgn val="ctr"/>
        <c:lblOffset val="100"/>
        <c:noMultiLvlLbl val="0"/>
      </c:catAx>
      <c:valAx>
        <c:axId val="10997259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9965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40838043942924"/>
          <c:y val="9.6346582466900269E-3"/>
          <c:w val="0.14638186746307322"/>
          <c:h val="0.21779969150885931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10333</c:v>
                </c:pt>
                <c:pt idx="1">
                  <c:v>11677.5</c:v>
                </c:pt>
                <c:pt idx="2">
                  <c:v>12080.4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1073.7</c:v>
                </c:pt>
                <c:pt idx="1">
                  <c:v>109.6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58011.9</c:v>
                </c:pt>
                <c:pt idx="1">
                  <c:v>5582.2</c:v>
                </c:pt>
                <c:pt idx="2">
                  <c:v>5213.1000000000004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279688"/>
        <c:axId val="485280864"/>
      </c:barChart>
      <c:catAx>
        <c:axId val="48527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85280864"/>
        <c:crosses val="autoZero"/>
        <c:auto val="1"/>
        <c:lblAlgn val="ctr"/>
        <c:lblOffset val="100"/>
        <c:noMultiLvlLbl val="0"/>
      </c:catAx>
      <c:valAx>
        <c:axId val="48528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5279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1346698.13</c:v>
                </c:pt>
                <c:pt idx="1">
                  <c:v>326400</c:v>
                </c:pt>
                <c:pt idx="2">
                  <c:v>23842095.940000001</c:v>
                </c:pt>
                <c:pt idx="3">
                  <c:v>44190249.109999999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5277336"/>
        <c:axId val="490479536"/>
        <c:axId val="0"/>
      </c:bar3DChart>
      <c:catAx>
        <c:axId val="48527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0479536"/>
        <c:crosses val="autoZero"/>
        <c:auto val="1"/>
        <c:lblAlgn val="ctr"/>
        <c:lblOffset val="100"/>
        <c:noMultiLvlLbl val="0"/>
      </c:catAx>
      <c:valAx>
        <c:axId val="490479536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52773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122 от 22.12.2021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2022год и на плановый период 2023 и 2024 годов.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</a:rPr>
              <a:t>(</a:t>
            </a:r>
            <a:r>
              <a:rPr lang="ru-RU" altLang="ru-RU" sz="2400" i="1" dirty="0">
                <a:solidFill>
                  <a:schemeClr val="bg1"/>
                </a:solidFill>
              </a:rPr>
              <a:t>в редакции от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09.11.2022г</a:t>
            </a:r>
            <a:r>
              <a:rPr lang="ru-RU" altLang="ru-RU" sz="2400" i="1" dirty="0">
                <a:solidFill>
                  <a:schemeClr val="bg1"/>
                </a:solidFill>
              </a:rPr>
              <a:t>.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№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13).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4170315"/>
              </p:ext>
            </p:extLst>
          </p:nvPr>
        </p:nvGraphicFramePr>
        <p:xfrm>
          <a:off x="684213" y="1125539"/>
          <a:ext cx="7416800" cy="4463701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92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58 468,2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5 213,1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768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6 271,0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57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49 325,9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59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2 379,9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7161264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333,0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11 677,5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– 12 080,4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4 051,6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4 222,7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3144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2 950,2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1 117,1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1 214,5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3 305,6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3 429,1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3 593,6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1 073,7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968,3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619722" y="1386115"/>
            <a:ext cx="5616575" cy="142064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58 468,2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5 582,2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5 213,1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2"/>
            <a:ext cx="2124869" cy="2015901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6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271,0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5 116,9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4 737,6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562349" y="3789363"/>
            <a:ext cx="2018977" cy="2397579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491,4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465,3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475,5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286022" y="2680212"/>
            <a:ext cx="33700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853086" y="2852935"/>
            <a:ext cx="0" cy="8912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30827" y="3789362"/>
            <a:ext cx="1669294" cy="2828467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49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325,9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71837" y="2833520"/>
            <a:ext cx="0" cy="9558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297" y="3789362"/>
            <a:ext cx="1482852" cy="179987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тыс. руб.)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2022г.-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2 379,9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- 0,0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- 0,0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50245" y="2658162"/>
            <a:ext cx="35994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120462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плановый период 2023 и 2024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4051,6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4138,5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4222,7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2022 и плановый период 2023-2024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66577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67 495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69 970,4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78177"/>
              </p:ext>
            </p:extLst>
          </p:nvPr>
        </p:nvGraphicFramePr>
        <p:xfrm>
          <a:off x="300038" y="1004888"/>
          <a:ext cx="7680325" cy="615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Лист" r:id="rId3" imgW="6781829" imgH="5438904" progId="Excel.Sheet.8">
                  <p:embed/>
                </p:oleObj>
              </mc:Choice>
              <mc:Fallback>
                <p:oleObj name="Лист" r:id="rId3" imgW="6781829" imgH="5438904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8"/>
                        <a:ext cx="7680325" cy="6154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2022 год и плановый период 2023 и 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0199137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32 428,0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12 867,1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27 949,9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352,4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2022 и плановый период 2023 и 2024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98388"/>
              </p:ext>
            </p:extLst>
          </p:nvPr>
        </p:nvGraphicFramePr>
        <p:xfrm>
          <a:off x="395288" y="1196975"/>
          <a:ext cx="8459787" cy="3088657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1 346 698,13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23842095,94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44190249,11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9554"/>
              </p:ext>
            </p:extLst>
          </p:nvPr>
        </p:nvGraphicFramePr>
        <p:xfrm>
          <a:off x="395287" y="4285632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885603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10557</TotalTime>
  <Words>2399</Words>
  <Application>Microsoft Office PowerPoint</Application>
  <PresentationFormat>Экран (4:3)</PresentationFormat>
  <Paragraphs>328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 Microsoft Excel 97-2003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2022 и плановый период 2023-2024 годов. ( тыс.руб)</vt:lpstr>
      <vt:lpstr>Презентация PowerPoint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412</cp:revision>
  <dcterms:created xsi:type="dcterms:W3CDTF">2013-12-02T14:04:15Z</dcterms:created>
  <dcterms:modified xsi:type="dcterms:W3CDTF">2022-11-17T07:18:26Z</dcterms:modified>
</cp:coreProperties>
</file>