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37" r:id="rId1"/>
    <p:sldMasterId id="2147484649" r:id="rId2"/>
    <p:sldMasterId id="2147484650" r:id="rId3"/>
    <p:sldMasterId id="2147484651" r:id="rId4"/>
    <p:sldMasterId id="2147484663" r:id="rId5"/>
  </p:sldMasterIdLst>
  <p:notesMasterIdLst>
    <p:notesMasterId r:id="rId45"/>
  </p:notesMasterIdLst>
  <p:sldIdLst>
    <p:sldId id="256" r:id="rId6"/>
    <p:sldId id="354" r:id="rId7"/>
    <p:sldId id="313" r:id="rId8"/>
    <p:sldId id="257" r:id="rId9"/>
    <p:sldId id="316" r:id="rId10"/>
    <p:sldId id="341" r:id="rId11"/>
    <p:sldId id="353" r:id="rId12"/>
    <p:sldId id="355" r:id="rId13"/>
    <p:sldId id="319" r:id="rId14"/>
    <p:sldId id="320" r:id="rId15"/>
    <p:sldId id="342" r:id="rId16"/>
    <p:sldId id="343" r:id="rId17"/>
    <p:sldId id="321" r:id="rId18"/>
    <p:sldId id="322" r:id="rId19"/>
    <p:sldId id="323" r:id="rId20"/>
    <p:sldId id="337" r:id="rId21"/>
    <p:sldId id="324" r:id="rId22"/>
    <p:sldId id="327" r:id="rId23"/>
    <p:sldId id="328" r:id="rId24"/>
    <p:sldId id="360" r:id="rId25"/>
    <p:sldId id="361" r:id="rId26"/>
    <p:sldId id="362" r:id="rId27"/>
    <p:sldId id="302" r:id="rId28"/>
    <p:sldId id="358" r:id="rId29"/>
    <p:sldId id="359" r:id="rId30"/>
    <p:sldId id="363" r:id="rId31"/>
    <p:sldId id="364" r:id="rId32"/>
    <p:sldId id="350" r:id="rId33"/>
    <p:sldId id="351" r:id="rId34"/>
    <p:sldId id="356" r:id="rId35"/>
    <p:sldId id="261" r:id="rId36"/>
    <p:sldId id="352" r:id="rId37"/>
    <p:sldId id="263" r:id="rId38"/>
    <p:sldId id="357" r:id="rId39"/>
    <p:sldId id="294" r:id="rId40"/>
    <p:sldId id="273" r:id="rId41"/>
    <p:sldId id="349" r:id="rId42"/>
    <p:sldId id="348" r:id="rId43"/>
    <p:sldId id="278" r:id="rId44"/>
  </p:sldIdLst>
  <p:sldSz cx="9144000" cy="6858000" type="screen4x3"/>
  <p:notesSz cx="6858000" cy="9144000"/>
  <p:custShowLst>
    <p:custShow name="Произвольный показ 1" id="0">
      <p:sldLst>
        <p:sld r:id="rId6"/>
        <p:sld r:id="rId9"/>
        <p:sld r:id="rId36"/>
        <p:sld r:id="rId38"/>
      </p:sldLst>
    </p:custShow>
  </p:custShow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66FF66"/>
    <a:srgbClr val="FF66FF"/>
    <a:srgbClr val="00FFCC"/>
    <a:srgbClr val="FF3399"/>
    <a:srgbClr val="E185D6"/>
    <a:srgbClr val="CC66F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5" autoAdjust="0"/>
    <p:restoredTop sz="95439" autoAdjust="0"/>
  </p:normalViewPr>
  <p:slideViewPr>
    <p:cSldViewPr snapToObjects="1">
      <p:cViewPr varScale="1">
        <p:scale>
          <a:sx n="109" d="100"/>
          <a:sy n="109" d="100"/>
        </p:scale>
        <p:origin x="165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429824561403716E-2"/>
          <c:y val="1.9400352733686094E-2"/>
          <c:w val="0.74890350877192957"/>
          <c:h val="0.7865961199294523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9999FF"/>
            </a:solidFill>
            <a:ln w="12895">
              <a:solidFill>
                <a:srgbClr val="000000"/>
              </a:solidFill>
              <a:prstDash val="solid"/>
            </a:ln>
          </c:spPr>
          <c:invertIfNegative val="0"/>
          <c:dLbls>
            <c:numFmt formatCode="#,##0.00" sourceLinked="0"/>
            <c:spPr>
              <a:noFill/>
              <a:ln w="25789">
                <a:noFill/>
              </a:ln>
            </c:spPr>
            <c:txPr>
              <a:bodyPr/>
              <a:lstStyle/>
              <a:p>
                <a:pPr>
                  <a:defRPr sz="1582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0.00</c:formatCode>
                <c:ptCount val="3"/>
                <c:pt idx="0">
                  <c:v>6243.7</c:v>
                </c:pt>
                <c:pt idx="1">
                  <c:v>5116.9000000000005</c:v>
                </c:pt>
                <c:pt idx="2">
                  <c:v>4737.6000000000004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993366"/>
            </a:solidFill>
            <a:ln w="12895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789">
                <a:noFill/>
              </a:ln>
            </c:spPr>
            <c:txPr>
              <a:bodyPr/>
              <a:lstStyle/>
              <a:p>
                <a:pPr>
                  <a:defRPr sz="1582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0.00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FFFFCC"/>
            </a:solidFill>
            <a:ln w="12895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5.1553656687121645E-4"/>
                  <c:y val="-1.02866222119714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 w="25789">
                <a:noFill/>
              </a:ln>
            </c:spPr>
            <c:txPr>
              <a:bodyPr/>
              <a:lstStyle/>
              <a:p>
                <a:pPr>
                  <a:defRPr sz="1582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Лист1!$D$2:$D$4</c:f>
              <c:numCache>
                <c:formatCode>0.00</c:formatCode>
                <c:ptCount val="3"/>
                <c:pt idx="0">
                  <c:v>455.7</c:v>
                </c:pt>
                <c:pt idx="1">
                  <c:v>465.3</c:v>
                </c:pt>
                <c:pt idx="2">
                  <c:v>475.5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</c:v>
                </c:pt>
              </c:strCache>
            </c:strRef>
          </c:tx>
          <c:spPr>
            <a:solidFill>
              <a:srgbClr val="CCFFFF"/>
            </a:solidFill>
            <a:ln w="12895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5.3077330764421731E-3"/>
                  <c:y val="-2.8487765068158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834278173095009E-2"/>
                  <c:y val="-2.2759599667602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0709986802916202E-2"/>
                  <c:y val="-2.27595996676023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789">
                <a:noFill/>
              </a:ln>
            </c:spPr>
            <c:txPr>
              <a:bodyPr/>
              <a:lstStyle/>
              <a:p>
                <a:pPr>
                  <a:defRPr sz="1582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Лист1!$E$2:$E$4</c:f>
              <c:numCache>
                <c:formatCode>0.00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844778712"/>
        <c:axId val="844779496"/>
        <c:axId val="0"/>
      </c:bar3DChart>
      <c:catAx>
        <c:axId val="844778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 rot="0" vert="horz"/>
          <a:lstStyle/>
          <a:p>
            <a:pPr>
              <a:defRPr sz="1584" b="0" i="0" u="none" strike="noStrike" baseline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844779496"/>
        <c:crosses val="autoZero"/>
        <c:auto val="1"/>
        <c:lblAlgn val="ctr"/>
        <c:lblOffset val="100"/>
        <c:noMultiLvlLbl val="0"/>
      </c:catAx>
      <c:valAx>
        <c:axId val="844779496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386" b="0" i="0" u="none" strike="noStrike" baseline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844778712"/>
        <c:crosses val="autoZero"/>
        <c:crossBetween val="between"/>
      </c:valAx>
      <c:spPr>
        <a:noFill/>
        <a:ln w="25789">
          <a:noFill/>
        </a:ln>
      </c:spPr>
    </c:plotArea>
    <c:legend>
      <c:legendPos val="r"/>
      <c:layout>
        <c:manualLayout>
          <c:xMode val="edge"/>
          <c:yMode val="edge"/>
          <c:x val="0.84649122807017674"/>
          <c:y val="0.33509700176366897"/>
          <c:w val="0.15131578947368421"/>
          <c:h val="0.24162257495590805"/>
        </c:manualLayout>
      </c:layout>
      <c:overlay val="0"/>
      <c:spPr>
        <a:solidFill>
          <a:srgbClr val="FFFFFF"/>
        </a:solidFill>
        <a:ln w="3224">
          <a:solidFill>
            <a:srgbClr val="000000"/>
          </a:solidFill>
          <a:prstDash val="solid"/>
        </a:ln>
      </c:spPr>
      <c:txPr>
        <a:bodyPr/>
        <a:lstStyle/>
        <a:p>
          <a:pPr>
            <a:defRPr sz="1635" b="0" i="0" u="none" strike="noStrike" baseline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8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071038251366138"/>
          <c:y val="6.6790352504638231E-2"/>
          <c:w val="0.68196721311475461"/>
          <c:h val="0.536178107606679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11333</c:v>
                </c:pt>
                <c:pt idx="1">
                  <c:v>11677.5</c:v>
                </c:pt>
                <c:pt idx="2">
                  <c:v>12080.4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105.4</c:v>
                </c:pt>
                <c:pt idx="1">
                  <c:v>109.6</c:v>
                </c:pt>
                <c:pt idx="2">
                  <c:v>113.9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 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Лист1!$D$2:$D$4</c:f>
              <c:numCache>
                <c:formatCode>0.0</c:formatCode>
                <c:ptCount val="3"/>
                <c:pt idx="0">
                  <c:v>6699.4</c:v>
                </c:pt>
                <c:pt idx="1">
                  <c:v>5582.2</c:v>
                </c:pt>
                <c:pt idx="2">
                  <c:v>5213.1000000000004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4775576"/>
        <c:axId val="844779888"/>
      </c:barChart>
      <c:catAx>
        <c:axId val="844775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844779888"/>
        <c:crosses val="autoZero"/>
        <c:auto val="1"/>
        <c:lblAlgn val="ctr"/>
        <c:lblOffset val="100"/>
        <c:noMultiLvlLbl val="0"/>
      </c:catAx>
      <c:valAx>
        <c:axId val="844779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4477557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657370953631214E-2"/>
          <c:y val="3.3788859725867593E-2"/>
          <c:w val="0.89361552380018761"/>
          <c:h val="0.5865626712358393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 Национальная оборона</c:v>
                </c:pt>
                <c:pt idx="2">
                  <c:v> Национальная экономика </c:v>
                </c:pt>
                <c:pt idx="3">
                  <c:v>Жилищно-коммунальное  хозяйство </c:v>
                </c:pt>
                <c:pt idx="4">
                  <c:v>Физическая культура и спорт </c:v>
                </c:pt>
              </c:strCache>
            </c:strRef>
          </c:cat>
          <c:val>
            <c:numRef>
              <c:f>Лист1!$B$2:$B$6</c:f>
              <c:numCache>
                <c:formatCode>0.0;[Red]0.0</c:formatCode>
                <c:ptCount val="5"/>
                <c:pt idx="0">
                  <c:v>450000</c:v>
                </c:pt>
                <c:pt idx="1">
                  <c:v>290700</c:v>
                </c:pt>
                <c:pt idx="2">
                  <c:v>5187518.29</c:v>
                </c:pt>
                <c:pt idx="3">
                  <c:v>12040100</c:v>
                </c:pt>
                <c:pt idx="4">
                  <c:v>100000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 Национальная оборона</c:v>
                </c:pt>
                <c:pt idx="2">
                  <c:v> Национальная экономика </c:v>
                </c:pt>
                <c:pt idx="3">
                  <c:v>Жилищно-коммунальное  хозяйство </c:v>
                </c:pt>
                <c:pt idx="4">
                  <c:v>Физическая культура и спорт </c:v>
                </c:pt>
              </c:strCache>
            </c:strRef>
          </c:cat>
          <c:val>
            <c:numRef>
              <c:f>Лист1!$C$2:$C$6</c:f>
              <c:numCache>
                <c:formatCode>0.0;[Red]0.0</c:formatCode>
                <c:ptCount val="5"/>
                <c:pt idx="0">
                  <c:v>461200</c:v>
                </c:pt>
                <c:pt idx="1">
                  <c:v>300300</c:v>
                </c:pt>
                <c:pt idx="2">
                  <c:v>5241500</c:v>
                </c:pt>
                <c:pt idx="3">
                  <c:v>11101300</c:v>
                </c:pt>
                <c:pt idx="4">
                  <c:v>100000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 Национальная оборона</c:v>
                </c:pt>
                <c:pt idx="2">
                  <c:v> Национальная экономика </c:v>
                </c:pt>
                <c:pt idx="3">
                  <c:v>Жилищно-коммунальное  хозяйство </c:v>
                </c:pt>
                <c:pt idx="4">
                  <c:v>Физическая культура и спорт </c:v>
                </c:pt>
              </c:strCache>
            </c:strRef>
          </c:cat>
          <c:val>
            <c:numRef>
              <c:f>Лист1!$D$2:$D$6</c:f>
              <c:numCache>
                <c:formatCode>0.0;[Red]0.0</c:formatCode>
                <c:ptCount val="5"/>
                <c:pt idx="0">
                  <c:v>473800</c:v>
                </c:pt>
                <c:pt idx="1">
                  <c:v>310500</c:v>
                </c:pt>
                <c:pt idx="2">
                  <c:v>5425700</c:v>
                </c:pt>
                <c:pt idx="3">
                  <c:v>10932400</c:v>
                </c:pt>
                <c:pt idx="4">
                  <c:v>100000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box"/>
        <c:axId val="844778320"/>
        <c:axId val="844780672"/>
        <c:axId val="0"/>
      </c:bar3DChart>
      <c:catAx>
        <c:axId val="844778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44780672"/>
        <c:crosses val="autoZero"/>
        <c:auto val="1"/>
        <c:lblAlgn val="ctr"/>
        <c:lblOffset val="100"/>
        <c:noMultiLvlLbl val="0"/>
      </c:catAx>
      <c:valAx>
        <c:axId val="844780672"/>
        <c:scaling>
          <c:orientation val="minMax"/>
        </c:scaling>
        <c:delete val="0"/>
        <c:axPos val="l"/>
        <c:majorGridlines/>
        <c:numFmt formatCode="0.0;[Red]0.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4477832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8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59F1336-AF9A-4C1F-B3E7-DED88F3823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91279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  <p:sp>
        <p:nvSpPr>
          <p:cNvPr id="64515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3AA650-9F34-476C-97EA-35C7E2912174}" type="slidenum">
              <a:rPr lang="ru-RU"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181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397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  <p:sp>
        <p:nvSpPr>
          <p:cNvPr id="83971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C8CE79-DCA2-4892-82FB-81B012D0B8E0}" type="slidenum">
              <a:rPr lang="ru-RU" altLang="ru-RU" smtClean="0"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altLang="ru-RU" smtClean="0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565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0" y="4743450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EDF1E-203F-4DFB-890F-5C520A36F003}" type="datetimeFigureOut">
              <a:rPr lang="ru-RU"/>
              <a:pPr>
                <a:defRPr/>
              </a:pPr>
              <a:t>27.09.2023</a:t>
            </a:fld>
            <a:endParaRPr lang="ru-RU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6C9C2-A4D2-4373-A755-5CA1341187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68FC7-014B-4821-B97A-8C9FAD2634E4}" type="datetimeFigureOut">
              <a:rPr lang="ru-RU"/>
              <a:pPr>
                <a:defRPr/>
              </a:pPr>
              <a:t>27.09.2023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34675-8992-4515-872A-85CDC8345A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E672E-3134-45BA-8CFA-10D3EB915B5F}" type="datetimeFigureOut">
              <a:rPr lang="ru-RU"/>
              <a:pPr>
                <a:defRPr/>
              </a:pPr>
              <a:t>27.09.2023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6898B-5C58-4B08-B61E-C0D9F88719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3B131-22C0-4A09-A91F-333BFFFA3CB8}" type="datetimeFigureOut">
              <a:rPr lang="ru-RU"/>
              <a:pPr>
                <a:defRPr/>
              </a:pPr>
              <a:t>27.09.2023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58170-2857-44B9-B453-FA1469E13A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CD121-3859-4F2E-9516-D27D152FF72A}" type="datetimeFigureOut">
              <a:rPr lang="ru-RU"/>
              <a:pPr>
                <a:defRPr/>
              </a:pPr>
              <a:t>27.09.2023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81B1F-143F-44F0-802B-C5BBB7D487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DFB04-9404-4BC5-B524-26F6B2D19FFF}" type="datetimeFigureOut">
              <a:rPr lang="ru-RU"/>
              <a:pPr>
                <a:defRPr/>
              </a:pPr>
              <a:t>27.09.2023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8941B-CABE-422F-85E5-9B5B56E7B2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344F6-3976-4662-9FE0-24371C2B51CC}" type="datetimeFigureOut">
              <a:rPr lang="ru-RU"/>
              <a:pPr>
                <a:defRPr/>
              </a:pPr>
              <a:t>27.09.2023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1934C-157D-471F-A538-BB0693EC42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F33B1-4207-4DE6-86C3-D78B766D56EC}" type="datetimeFigureOut">
              <a:rPr lang="ru-RU"/>
              <a:pPr>
                <a:defRPr/>
              </a:pPr>
              <a:t>27.09.2023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C913E-6D28-4930-AFB4-9958DDACAA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F35B8-F954-47B8-A092-6508FB88D1DA}" type="datetimeFigureOut">
              <a:rPr lang="ru-RU"/>
              <a:pPr>
                <a:defRPr/>
              </a:pPr>
              <a:t>27.09.2023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FFFE5-0CE0-45B0-9216-3065CAB7D9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FBCA2-11D1-458D-93EB-6A0BEA53C911}" type="datetimeFigureOut">
              <a:rPr lang="ru-RU"/>
              <a:pPr>
                <a:defRPr/>
              </a:pPr>
              <a:t>27.09.2023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4F7AD-F2E3-4305-9D34-C54A1AAFE2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70050-B36E-4572-99CE-448FB6AE0402}" type="datetimeFigureOut">
              <a:rPr lang="ru-RU"/>
              <a:pPr>
                <a:defRPr/>
              </a:pPr>
              <a:t>27.09.2023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959FA-F823-4A9B-8DF1-A79FCDE8CB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8FB21-D567-4800-9377-90C45ABB5DDD}" type="datetimeFigureOut">
              <a:rPr lang="ru-RU"/>
              <a:pPr>
                <a:defRPr/>
              </a:pPr>
              <a:t>27.09.2023</a:t>
            </a:fld>
            <a:endParaRPr lang="ru-RU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67043-3875-484A-8C9D-7195AE9DDD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ED4DC-2BFF-4C81-8974-8739CD11D82B}" type="datetimeFigureOut">
              <a:rPr lang="ru-RU"/>
              <a:pPr>
                <a:defRPr/>
              </a:pPr>
              <a:t>27.09.2023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23539-FC66-4603-B1B7-C8D83EB893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89FD7-495C-425B-91DB-82C23441E2D7}" type="datetimeFigureOut">
              <a:rPr lang="ru-RU"/>
              <a:pPr>
                <a:defRPr/>
              </a:pPr>
              <a:t>27.09.2023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EABDB-1F38-45B3-8856-59898372F0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3C9DE-5C61-4ADC-BDDC-606C0C87CD13}" type="datetimeFigureOut">
              <a:rPr lang="ru-RU"/>
              <a:pPr>
                <a:defRPr/>
              </a:pPr>
              <a:t>27.09.2023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0E4CC-51F4-4A0E-8544-13B0585438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9CBFA-34AE-4118-B0E7-14686A900F3E}" type="datetimeFigureOut">
              <a:rPr lang="ru-RU"/>
              <a:pPr>
                <a:defRPr/>
              </a:pPr>
              <a:t>27.09.2023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02017-FA68-4B95-9F53-6981A2859D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CFA7A-422A-4650-9AF4-F01B3AD86819}" type="datetimeFigureOut">
              <a:rPr lang="ru-RU"/>
              <a:pPr>
                <a:defRPr/>
              </a:pPr>
              <a:t>27.09.2023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00495-89DB-4A40-9063-201D52C3F2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2B66D-BA4C-43F3-A014-60E6A1B7A417}" type="datetimeFigureOut">
              <a:rPr lang="ru-RU"/>
              <a:pPr>
                <a:defRPr/>
              </a:pPr>
              <a:t>27.09.2023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CC504-DC76-4E95-BD36-5ADCBFB7DA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53FF7-6152-42DC-9B08-52B19934F6CA}" type="datetimeFigureOut">
              <a:rPr lang="ru-RU"/>
              <a:pPr>
                <a:defRPr/>
              </a:pPr>
              <a:t>27.09.2023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8548A-3C21-49CA-8D45-72003FACA7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9CC0F-6EF3-46FD-A0F8-C78C4AFA684E}" type="datetimeFigureOut">
              <a:rPr lang="ru-RU"/>
              <a:pPr>
                <a:defRPr/>
              </a:pPr>
              <a:t>27.09.2023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FBC02-45C6-4783-8098-D626159606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BE9C4-C2AA-43BC-BCB4-335BDDDFFB5D}" type="datetimeFigureOut">
              <a:rPr lang="ru-RU"/>
              <a:pPr>
                <a:defRPr/>
              </a:pPr>
              <a:t>27.09.2023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F7527-BA7C-4BD9-ACD7-920BD84B13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7245C-BB38-4FDA-B0DC-0C49A828B28A}" type="datetimeFigureOut">
              <a:rPr lang="ru-RU"/>
              <a:pPr>
                <a:defRPr/>
              </a:pPr>
              <a:t>27.09.2023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F5606-A34F-405D-857D-A4247B41A7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17"/>
          <p:cNvCxnSpPr/>
          <p:nvPr/>
        </p:nvCxnSpPr>
        <p:spPr>
          <a:xfrm>
            <a:off x="-4763" y="1828800"/>
            <a:ext cx="9144001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95519-3FEA-4F33-BEAD-82D4945AF1E1}" type="datetimeFigureOut">
              <a:rPr lang="ru-RU"/>
              <a:pPr>
                <a:defRPr/>
              </a:pPr>
              <a:t>27.09.2023</a:t>
            </a:fld>
            <a:endParaRPr lang="ru-RU"/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A5FBB-F795-4EAD-9F60-075EFCE505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C78E3-4FBA-4697-A294-8699C6A67318}" type="datetimeFigureOut">
              <a:rPr lang="ru-RU"/>
              <a:pPr>
                <a:defRPr/>
              </a:pPr>
              <a:t>27.09.2023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BDE8D-F0B3-4F20-96A3-E5A03CF89C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F5ADA-D148-4D59-837F-E071A90D0D6A}" type="datetimeFigureOut">
              <a:rPr lang="ru-RU"/>
              <a:pPr>
                <a:defRPr/>
              </a:pPr>
              <a:t>27.09.2023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AF21F-7DDD-4EDB-9B7C-25D3D874C1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C15D1-6785-4530-AA5E-C7F253AEAAC2}" type="datetimeFigureOut">
              <a:rPr lang="ru-RU"/>
              <a:pPr>
                <a:defRPr/>
              </a:pPr>
              <a:t>27.09.2023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61ABC-4DFF-407A-B26B-95864B28EE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6BC62-D1D1-4267-816C-34F1B78C33BA}" type="datetimeFigureOut">
              <a:rPr lang="ru-RU"/>
              <a:pPr>
                <a:defRPr/>
              </a:pPr>
              <a:t>27.09.2023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ADDB3-D5E1-453E-83DD-1A6CA3662C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0C2BF-A8BA-433D-9EC7-89EEC733E143}" type="datetimeFigureOut">
              <a:rPr lang="ru-RU"/>
              <a:pPr>
                <a:defRPr/>
              </a:pPr>
              <a:t>27.09.2023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4629D-7B53-470B-BC9A-059383EA7A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873ED-9CFC-4EE0-827D-31EF499DC33D}" type="datetimeFigureOut">
              <a:rPr lang="ru-RU"/>
              <a:pPr>
                <a:defRPr/>
              </a:pPr>
              <a:t>27.09.2023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21953-6F7C-496B-9887-B5F162DE23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2D658-C632-4C08-8A6A-947A935B6864}" type="datetimeFigureOut">
              <a:rPr lang="ru-RU"/>
              <a:pPr>
                <a:defRPr/>
              </a:pPr>
              <a:t>27.09.2023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87253-BC44-4099-B497-F3532B2E48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9C3AD-070F-4DED-AB66-BC0D91772AAB}" type="datetimeFigureOut">
              <a:rPr lang="ru-RU"/>
              <a:pPr>
                <a:defRPr/>
              </a:pPr>
              <a:t>27.09.2023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0BEAF-6B88-4989-AA2A-FAE9ABD30D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5F95E-AA3A-494A-8EE7-49C84ABADCD3}" type="datetimeFigureOut">
              <a:rPr lang="ru-RU"/>
              <a:pPr>
                <a:defRPr/>
              </a:pPr>
              <a:t>27.09.2023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9606B-3B18-4AE1-99F8-C60328B84F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AFEB3-0252-4CFF-84B6-59F29FBCF285}" type="datetimeFigureOut">
              <a:rPr lang="ru-RU"/>
              <a:pPr>
                <a:defRPr/>
              </a:pPr>
              <a:t>27.09.2023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1DE75-BDE5-4487-8A91-6A3BA5B0FB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B8B7E-63E9-4295-92AC-9A3363B04933}" type="datetimeFigureOut">
              <a:rPr lang="ru-RU"/>
              <a:pPr>
                <a:defRPr/>
              </a:pPr>
              <a:t>27.09.2023</a:t>
            </a:fld>
            <a:endParaRPr lang="ru-RU"/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8F7D4-F012-4AF2-A1DE-5A11390AE4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04A9F-F752-4BCE-A29B-DC1E584A6916}" type="datetimeFigureOut">
              <a:rPr lang="ru-RU"/>
              <a:pPr>
                <a:defRPr/>
              </a:pPr>
              <a:t>27.09.2023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87DF1-1167-463D-BD70-998A39E4F4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1AEF8-A1D2-4C75-B650-DA89118A257C}" type="datetimeFigureOut">
              <a:rPr lang="ru-RU"/>
              <a:pPr>
                <a:defRPr/>
              </a:pPr>
              <a:t>27.09.2023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2FE94-4784-4597-8397-FBBDA806F6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54F02-3F1C-4571-B8C6-3189631BCF3B}" type="datetimeFigureOut">
              <a:rPr lang="ru-RU"/>
              <a:pPr>
                <a:defRPr/>
              </a:pPr>
              <a:t>27.09.2023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E34D8-A3E3-4F3B-A75D-EA47C7067E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F37D3-7371-4F63-AE87-44F86E7E2D30}" type="datetimeFigureOut">
              <a:rPr lang="ru-RU"/>
              <a:pPr>
                <a:defRPr/>
              </a:pPr>
              <a:t>27.09.2023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5A0A7-2190-4E63-99EA-F047D3E0C8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5A0D-9779-43EA-8BA6-90463CAB632E}" type="datetimeFigureOut">
              <a:rPr lang="ru-RU"/>
              <a:pPr>
                <a:defRPr/>
              </a:pPr>
              <a:t>27.09.2023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0C1E5-5D07-41F7-A101-7AC391AAF9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FD091-1C78-49AD-8203-A1F4E3D4ED52}" type="datetimeFigureOut">
              <a:rPr lang="ru-RU"/>
              <a:pPr>
                <a:defRPr/>
              </a:pPr>
              <a:t>27.09.2023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17C25-3779-429D-B144-B0AE4E9002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39D5D-A00C-41A3-B06E-52839A541B65}" type="datetimeFigureOut">
              <a:rPr lang="ru-RU"/>
              <a:pPr>
                <a:defRPr/>
              </a:pPr>
              <a:t>27.09.2023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B7578-DF17-4CE9-9BFE-4F38D39DE1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68497-F400-4A78-823F-5FA6159D2595}" type="datetimeFigureOut">
              <a:rPr lang="ru-RU"/>
              <a:pPr>
                <a:defRPr/>
              </a:pPr>
              <a:t>27.09.2023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4422D-B0D0-4355-B504-F5395244CA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1C23A-9600-4988-A565-BBCB96E090B7}" type="datetimeFigureOut">
              <a:rPr lang="ru-RU"/>
              <a:pPr>
                <a:defRPr/>
              </a:pPr>
              <a:t>27.09.2023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F3582-62B3-4C7A-87A2-6434E2542F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4A607-876E-4DDD-9C1D-49774A7B3D48}" type="datetimeFigureOut">
              <a:rPr lang="ru-RU"/>
              <a:pPr>
                <a:defRPr/>
              </a:pPr>
              <a:t>27.09.2023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8F955-119A-4F2A-8A32-6791D0AA9F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93C95-037C-4FAD-83D2-D00BADD3BB84}" type="datetimeFigureOut">
              <a:rPr lang="ru-RU"/>
              <a:pPr>
                <a:defRPr/>
              </a:pPr>
              <a:t>27.09.2023</a:t>
            </a:fld>
            <a:endParaRPr lang="ru-RU"/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79917-A41E-4459-9ADE-174983BC1F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34656-BE2C-4C00-A2AC-F10F283614D0}" type="datetimeFigureOut">
              <a:rPr lang="ru-RU"/>
              <a:pPr>
                <a:defRPr/>
              </a:pPr>
              <a:t>27.09.2023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4E7E7-9078-4E9E-99B3-AD420AB430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BDBCE-BDDC-4232-995E-056C67ECF228}" type="datetimeFigureOut">
              <a:rPr lang="ru-RU"/>
              <a:pPr>
                <a:defRPr/>
              </a:pPr>
              <a:t>27.09.2023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19587-38A6-43AF-9064-EC38AC185D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4FE63-CD00-4911-8006-FC47A3A0ACF5}" type="datetimeFigureOut">
              <a:rPr lang="ru-RU"/>
              <a:pPr>
                <a:defRPr/>
              </a:pPr>
              <a:t>27.09.2023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886B2-50F8-40A6-935F-0C65511435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A0234-CDB9-46E3-B2C6-8398820252BD}" type="datetimeFigureOut">
              <a:rPr lang="ru-RU"/>
              <a:pPr>
                <a:defRPr/>
              </a:pPr>
              <a:t>27.09.2023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E45F3-07C8-4866-8A60-732252BA48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23E3A-4010-4AEC-BC84-9A627791F2C6}" type="datetimeFigureOut">
              <a:rPr lang="ru-RU"/>
              <a:pPr>
                <a:defRPr/>
              </a:pPr>
              <a:t>27.09.2023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E6D05-7FBC-4B4D-9D61-CC3C020C46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13F32-D134-4208-BD4D-4C8D5DE5892B}" type="datetimeFigureOut">
              <a:rPr lang="ru-RU"/>
              <a:pPr>
                <a:defRPr/>
              </a:pPr>
              <a:t>27.09.2023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5DAB7-A99C-44F4-9295-F389C1DAA7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14DA4-CA4D-43A6-B673-EFE8FC539D12}" type="datetimeFigureOut">
              <a:rPr lang="ru-RU"/>
              <a:pPr>
                <a:defRPr/>
              </a:pPr>
              <a:t>27.09.2023</a:t>
            </a:fld>
            <a:endParaRPr lang="ru-RU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3C7F7-076C-4814-AC3E-8FAED22C2A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2A88C-FD96-4288-8F60-6C3ECD7188B1}" type="datetimeFigureOut">
              <a:rPr lang="ru-RU"/>
              <a:pPr>
                <a:defRPr/>
              </a:pPr>
              <a:t>27.09.2023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0FD50-4289-4CA2-883E-31B9CAC682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3A941-3A04-47E6-B861-695A2A212BF4}" type="datetimeFigureOut">
              <a:rPr lang="ru-RU"/>
              <a:pPr>
                <a:defRPr/>
              </a:pPr>
              <a:t>27.09.2023</a:t>
            </a:fld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241F0-70DC-4B26-8F78-3D7B3CB14A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99643-8701-4F94-AD07-D07972A1ADB2}" type="datetimeFigureOut">
              <a:rPr lang="ru-RU"/>
              <a:pPr>
                <a:defRPr/>
              </a:pPr>
              <a:t>27.09.2023</a:t>
            </a:fld>
            <a:endParaRPr lang="ru-RU"/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0DD33-314A-4416-80AF-70B2A29E04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F15FCC38-FF24-4398-9465-F599A1161745}" type="datetimeFigureOut">
              <a:rPr lang="ru-RU"/>
              <a:pPr>
                <a:defRPr/>
              </a:pPr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42F1D23C-F729-4DAF-B14B-3F31DF1234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19" r:id="rId1"/>
    <p:sldLayoutId id="2147484720" r:id="rId2"/>
    <p:sldLayoutId id="2147484721" r:id="rId3"/>
    <p:sldLayoutId id="2147484722" r:id="rId4"/>
    <p:sldLayoutId id="2147484723" r:id="rId5"/>
    <p:sldLayoutId id="2147484724" r:id="rId6"/>
    <p:sldLayoutId id="2147484725" r:id="rId7"/>
    <p:sldLayoutId id="2147484726" r:id="rId8"/>
    <p:sldLayoutId id="2147484727" r:id="rId9"/>
    <p:sldLayoutId id="2147484728" r:id="rId10"/>
    <p:sldLayoutId id="2147484729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F9B3088A-31B7-4AE1-A020-4A16AC649368}" type="datetimeFigureOut">
              <a:rPr lang="ru-RU"/>
              <a:pPr>
                <a:defRPr/>
              </a:pPr>
              <a:t>27.09.2023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FF4A74F4-26D3-4B7E-A174-A94E3BF5C9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85" r:id="rId1"/>
    <p:sldLayoutId id="2147484684" r:id="rId2"/>
    <p:sldLayoutId id="2147484683" r:id="rId3"/>
    <p:sldLayoutId id="2147484682" r:id="rId4"/>
    <p:sldLayoutId id="2147484681" r:id="rId5"/>
    <p:sldLayoutId id="2147484680" r:id="rId6"/>
    <p:sldLayoutId id="2147484679" r:id="rId7"/>
    <p:sldLayoutId id="2147484678" r:id="rId8"/>
    <p:sldLayoutId id="2147484677" r:id="rId9"/>
    <p:sldLayoutId id="2147484676" r:id="rId10"/>
    <p:sldLayoutId id="2147484675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03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560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1957B58E-BD1E-453F-80EA-8B9A7CA0F7A2}" type="datetimeFigureOut">
              <a:rPr lang="ru-RU"/>
              <a:pPr>
                <a:defRPr/>
              </a:pPr>
              <a:t>27.09.2023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22867C7B-2C74-4126-8324-BDD79B4D17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96" r:id="rId1"/>
    <p:sldLayoutId id="2147484695" r:id="rId2"/>
    <p:sldLayoutId id="2147484694" r:id="rId3"/>
    <p:sldLayoutId id="2147484693" r:id="rId4"/>
    <p:sldLayoutId id="2147484692" r:id="rId5"/>
    <p:sldLayoutId id="2147484691" r:id="rId6"/>
    <p:sldLayoutId id="2147484690" r:id="rId7"/>
    <p:sldLayoutId id="2147484689" r:id="rId8"/>
    <p:sldLayoutId id="2147484688" r:id="rId9"/>
    <p:sldLayoutId id="2147484687" r:id="rId10"/>
    <p:sldLayoutId id="2147484686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891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789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EB318766-8653-4F4C-A788-7E1E1FC00E37}" type="datetimeFigureOut">
              <a:rPr lang="ru-RU"/>
              <a:pPr>
                <a:defRPr/>
              </a:pPr>
              <a:t>27.09.2023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A7209FFA-DCF6-406C-9C61-5ACAF756AE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07" r:id="rId1"/>
    <p:sldLayoutId id="2147484706" r:id="rId2"/>
    <p:sldLayoutId id="2147484705" r:id="rId3"/>
    <p:sldLayoutId id="2147484704" r:id="rId4"/>
    <p:sldLayoutId id="2147484703" r:id="rId5"/>
    <p:sldLayoutId id="2147484702" r:id="rId6"/>
    <p:sldLayoutId id="2147484701" r:id="rId7"/>
    <p:sldLayoutId id="2147484700" r:id="rId8"/>
    <p:sldLayoutId id="2147484699" r:id="rId9"/>
    <p:sldLayoutId id="2147484698" r:id="rId10"/>
    <p:sldLayoutId id="2147484697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179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018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E11EA581-E357-4C1F-BA8F-65E3A7946515}" type="datetimeFigureOut">
              <a:rPr lang="ru-RU"/>
              <a:pPr>
                <a:defRPr/>
              </a:pPr>
              <a:t>27.09.2023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E81DBF68-3875-4198-B970-DD4DD05192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000" b="1" i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18" r:id="rId1"/>
    <p:sldLayoutId id="2147484717" r:id="rId2"/>
    <p:sldLayoutId id="2147484716" r:id="rId3"/>
    <p:sldLayoutId id="2147484715" r:id="rId4"/>
    <p:sldLayoutId id="2147484714" r:id="rId5"/>
    <p:sldLayoutId id="2147484713" r:id="rId6"/>
    <p:sldLayoutId id="2147484712" r:id="rId7"/>
    <p:sldLayoutId id="2147484711" r:id="rId8"/>
    <p:sldLayoutId id="2147484710" r:id="rId9"/>
    <p:sldLayoutId id="2147484709" r:id="rId10"/>
    <p:sldLayoutId id="2147484708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emf"/><Relationship Id="rId4" Type="http://schemas.openxmlformats.org/officeDocument/2006/relationships/oleObject" Target="../embeddings/_____Microsoft_Excel_97-20031.xls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006475" y="2581275"/>
            <a:ext cx="8137525" cy="1511300"/>
          </a:xfrm>
        </p:spPr>
        <p:txBody>
          <a:bodyPr/>
          <a:lstStyle/>
          <a:p>
            <a:pPr eaLnBrk="1" hangingPunct="1"/>
            <a:r>
              <a:rPr lang="ru-RU" sz="4200" b="1" i="1" dirty="0" smtClean="0">
                <a:cs typeface="Tunga" pitchFamily="34" charset="0"/>
              </a:rPr>
              <a:t>                    </a:t>
            </a:r>
            <a:br>
              <a:rPr lang="ru-RU" sz="4200" b="1" i="1" dirty="0" smtClean="0">
                <a:cs typeface="Tunga" pitchFamily="34" charset="0"/>
              </a:rPr>
            </a:br>
            <a:endParaRPr lang="ru-RU" sz="51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11560" y="3789363"/>
            <a:ext cx="7776864" cy="21050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buClr>
                <a:srgbClr val="37435C"/>
              </a:buClr>
              <a:buFont typeface="Wingdings" pitchFamily="2" charset="2"/>
              <a:buNone/>
            </a:pPr>
            <a:r>
              <a:rPr lang="ru-RU" alt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решению № 122 от 22.12.2021 года </a:t>
            </a:r>
            <a:r>
              <a:rPr lang="ru-RU" sz="2400" b="1" i="1" dirty="0" smtClean="0">
                <a:solidFill>
                  <a:srgbClr val="CC3300"/>
                </a:solidFill>
              </a:rPr>
              <a:t> 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бюджете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 на 2022год и на плановый период 2023 и 2024 годов. </a:t>
            </a:r>
            <a:endParaRPr lang="ru-RU" sz="2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Clr>
                <a:srgbClr val="37435C"/>
              </a:buClr>
              <a:buFont typeface="Wingdings" pitchFamily="2" charset="2"/>
              <a:buNone/>
            </a:pPr>
            <a:r>
              <a:rPr lang="ru-RU" altLang="ru-RU" sz="2400" i="1" dirty="0" smtClean="0">
                <a:solidFill>
                  <a:schemeClr val="bg1"/>
                </a:solidFill>
              </a:rPr>
              <a:t>(</a:t>
            </a:r>
            <a:r>
              <a:rPr lang="ru-RU" altLang="ru-RU" sz="2400" i="1" dirty="0">
                <a:solidFill>
                  <a:schemeClr val="bg1"/>
                </a:solidFill>
              </a:rPr>
              <a:t>в редакции от </a:t>
            </a:r>
            <a:r>
              <a:rPr lang="ru-RU" altLang="ru-RU" sz="2400" i="1" dirty="0" smtClean="0">
                <a:solidFill>
                  <a:schemeClr val="bg1"/>
                </a:solidFill>
              </a:rPr>
              <a:t>25.01.2022г</a:t>
            </a:r>
            <a:r>
              <a:rPr lang="ru-RU" altLang="ru-RU" sz="2400" i="1" dirty="0">
                <a:solidFill>
                  <a:schemeClr val="bg1"/>
                </a:solidFill>
              </a:rPr>
              <a:t>. </a:t>
            </a:r>
            <a:r>
              <a:rPr lang="ru-RU" altLang="ru-RU" sz="2400" i="1" dirty="0" smtClean="0">
                <a:solidFill>
                  <a:schemeClr val="bg1"/>
                </a:solidFill>
              </a:rPr>
              <a:t>№124).</a:t>
            </a:r>
            <a:endParaRPr lang="ru-RU" altLang="ru-RU" sz="24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1" name="Rectangle 7"/>
          <p:cNvSpPr>
            <a:spLocks noChangeArrowheads="1"/>
          </p:cNvSpPr>
          <p:nvPr/>
        </p:nvSpPr>
        <p:spPr bwMode="auto">
          <a:xfrm>
            <a:off x="1876425" y="1857375"/>
            <a:ext cx="265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latin typeface="Verdana" pitchFamily="34" charset="0"/>
              </a:rPr>
              <a:t> </a:t>
            </a:r>
          </a:p>
        </p:txBody>
      </p:sp>
      <p:sp>
        <p:nvSpPr>
          <p:cNvPr id="63492" name="Text Box 44"/>
          <p:cNvSpPr txBox="1">
            <a:spLocks noChangeArrowheads="1"/>
          </p:cNvSpPr>
          <p:nvPr/>
        </p:nvSpPr>
        <p:spPr bwMode="auto">
          <a:xfrm>
            <a:off x="2176463" y="4092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Verdana" pitchFamily="34" charset="0"/>
            </a:endParaRPr>
          </a:p>
        </p:txBody>
      </p:sp>
      <p:pic>
        <p:nvPicPr>
          <p:cNvPr id="63493" name="Picture 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260350"/>
            <a:ext cx="24495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23850" y="922338"/>
            <a:ext cx="5976938" cy="1555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52425" y="981075"/>
            <a:ext cx="4724400" cy="16557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ru-RU" alt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alt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228600"/>
            <a:ext cx="7680325" cy="536575"/>
          </a:xfrm>
        </p:spPr>
        <p:txBody>
          <a:bodyPr/>
          <a:lstStyle/>
          <a:p>
            <a:pPr eaLnBrk="1" hangingPunct="1"/>
            <a:r>
              <a:rPr lang="ru-RU" altLang="ru-RU" sz="28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Формы межбюджетных отношений</a:t>
            </a:r>
            <a:endParaRPr lang="ru-RU" altLang="ru-RU" sz="3200" b="1" i="1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35375" y="2924175"/>
            <a:ext cx="5319713" cy="1873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–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средств в денежной или натуральной форме, выделенных из местных бюджетов или в специальных фондов конкретному объекту хозяйствования для организации или поддержания какой-либо деятельности, доходы от которой временно не покрывают нормативную величину расходов;</a:t>
            </a:r>
            <a:endParaRPr lang="ru-RU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2" name="TextBox 2"/>
          <p:cNvSpPr txBox="1">
            <a:spLocks noChangeArrowheads="1"/>
          </p:cNvSpPr>
          <p:nvPr/>
        </p:nvSpPr>
        <p:spPr bwMode="auto">
          <a:xfrm>
            <a:off x="352425" y="5516563"/>
            <a:ext cx="52276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Субвенции –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вид денежной помощи местным бюджетам со стороны государственного бюджета, предназначенной на определенную цель.</a:t>
            </a:r>
            <a:endParaRPr lang="ru-RU" sz="2000" i="1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737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492375"/>
            <a:ext cx="31670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725488"/>
            <a:ext cx="3492500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Заголовок 1"/>
          <p:cNvSpPr>
            <a:spLocks noGrp="1"/>
          </p:cNvSpPr>
          <p:nvPr>
            <p:ph type="title"/>
          </p:nvPr>
        </p:nvSpPr>
        <p:spPr>
          <a:xfrm>
            <a:off x="250825" y="123825"/>
            <a:ext cx="8893175" cy="1001713"/>
          </a:xfrm>
        </p:spPr>
        <p:txBody>
          <a:bodyPr/>
          <a:lstStyle/>
          <a:p>
            <a:pPr algn="ctr"/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получаемые бюджетом Угранского сельского поселения Угранского района Смоленской области</a:t>
            </a:r>
          </a:p>
        </p:txBody>
      </p:sp>
      <p:graphicFrame>
        <p:nvGraphicFramePr>
          <p:cNvPr id="25640" name="Group 40"/>
          <p:cNvGraphicFramePr>
            <a:graphicFrameLocks noGrp="1"/>
          </p:cNvGraphicFramePr>
          <p:nvPr>
            <p:ph idx="4294967295"/>
          </p:nvPr>
        </p:nvGraphicFramePr>
        <p:xfrm>
          <a:off x="684213" y="1125538"/>
          <a:ext cx="7416800" cy="4824413"/>
        </p:xfrm>
        <a:graphic>
          <a:graphicData uri="http://schemas.openxmlformats.org/drawingml/2006/table">
            <a:tbl>
              <a:tblPr/>
              <a:tblGrid>
                <a:gridCol w="2298700"/>
                <a:gridCol w="1706562"/>
                <a:gridCol w="1704975"/>
                <a:gridCol w="1706563"/>
              </a:tblGrid>
              <a:tr h="1003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трансфертов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Всего, в том числе: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6699,4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5582,2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5213,1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830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6243,7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5116,9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4737,6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455,7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465,3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475,5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1003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7704137" cy="719137"/>
          </a:xfrm>
        </p:spPr>
        <p:txBody>
          <a:bodyPr/>
          <a:lstStyle/>
          <a:p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Структура безвозмездных поступлений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</p:nvPr>
        </p:nvGraphicFramePr>
        <p:xfrm>
          <a:off x="344489" y="1073150"/>
          <a:ext cx="8585230" cy="5580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Box 2"/>
          <p:cNvSpPr txBox="1">
            <a:spLocks noChangeArrowheads="1"/>
          </p:cNvSpPr>
          <p:nvPr/>
        </p:nvSpPr>
        <p:spPr bwMode="auto">
          <a:xfrm>
            <a:off x="1228725" y="301625"/>
            <a:ext cx="7159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Из чего складываются доходы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913" y="1341438"/>
            <a:ext cx="6480175" cy="79216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– безвозмездные и безвозвратные поступления денежных средств в бюджет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979613" y="2133600"/>
            <a:ext cx="288925" cy="503238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427538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7019925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750" y="2781300"/>
            <a:ext cx="24479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48038" y="2781300"/>
            <a:ext cx="2519362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49988" y="2781300"/>
            <a:ext cx="27146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750" y="3500438"/>
            <a:ext cx="24479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налогов, установленных Налоговым кодексом РФ (налог на прибыль организации, налог на доходы физических лиц, налог на имущество организации и др.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48038" y="3500438"/>
            <a:ext cx="2519362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пошлин и сборов, установленных законодательством РФ (доходы от использования муниципального имущества, штрафы за нарушение законодательства и др.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49988" y="3500438"/>
            <a:ext cx="27146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других бюджетов бюджетной системы, граждан и организаций (межбюджетные трансферты в виде дотаций, субвенций, субсидий)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173288"/>
            <a:ext cx="6784975" cy="451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0" name="TextBox 1"/>
          <p:cNvSpPr txBox="1">
            <a:spLocks noChangeArrowheads="1"/>
          </p:cNvSpPr>
          <p:nvPr/>
        </p:nvSpPr>
        <p:spPr bwMode="auto">
          <a:xfrm>
            <a:off x="1808163" y="188913"/>
            <a:ext cx="554355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solidFill>
                  <a:schemeClr val="bg1"/>
                </a:solidFill>
                <a:cs typeface="Times New Roman" pitchFamily="18" charset="0"/>
              </a:rPr>
              <a:t>Налоговые доходы – налоги, сборы и платежи, поступающие в бюджет на основе налогового и бюджетного законодательства страны.</a:t>
            </a:r>
          </a:p>
          <a:p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Box 1"/>
          <p:cNvSpPr txBox="1">
            <a:spLocks noChangeArrowheads="1"/>
          </p:cNvSpPr>
          <p:nvPr/>
        </p:nvSpPr>
        <p:spPr bwMode="auto">
          <a:xfrm>
            <a:off x="534988" y="260350"/>
            <a:ext cx="45418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79874" name="TextBox 2"/>
          <p:cNvSpPr txBox="1">
            <a:spLocks noChangeArrowheads="1"/>
          </p:cNvSpPr>
          <p:nvPr/>
        </p:nvSpPr>
        <p:spPr bwMode="auto">
          <a:xfrm>
            <a:off x="755650" y="1052513"/>
            <a:ext cx="75596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использования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платных услуг бюджетных учреждений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продажи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Суммы принудительного изъятия (штрафы и др.)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Иные доходы</a:t>
            </a:r>
          </a:p>
        </p:txBody>
      </p:sp>
      <p:pic>
        <p:nvPicPr>
          <p:cNvPr id="798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8300" y="3360738"/>
            <a:ext cx="6221413" cy="349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9975" y="846138"/>
            <a:ext cx="5456238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563938" y="2924175"/>
            <a:ext cx="2879725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Заимствования в целях обеспечения погашения существующего муниципального долга и финансирования дефицита бюджета в виде: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88125" y="2900363"/>
            <a:ext cx="2411413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муниципальных гарантий по обязательствам третьих лиц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87788" y="5732463"/>
            <a:ext cx="2232025" cy="72072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Кредиты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196850" y="539750"/>
            <a:ext cx="3240088" cy="206057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долга не должен превышать объёма налоговых и неналоговых доходов бюджета, закрепленных за местным бюджетом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196850" y="2924175"/>
            <a:ext cx="3367088" cy="312102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расходов на обслуживание долга не должен превышать 15% объема расходов бюджета, за исключением объёма расходов, которые осуществляются за счет субвенций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03350" y="188913"/>
            <a:ext cx="6264275" cy="71913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924175"/>
            <a:ext cx="3805238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0500" y="1196975"/>
            <a:ext cx="5605463" cy="172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Верхний предел муниципального внутреннего долга по долговым обязательствам муниципального образования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на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 – 0,0 тыс. рублей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19475" y="3313113"/>
            <a:ext cx="5724525" cy="1511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Предельный объем муниципального долга на</a:t>
            </a:r>
          </a:p>
          <a:p>
            <a:pPr algn="ctr"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0,0 тыс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</a:p>
          <a:p>
            <a:pPr algn="ctr"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0,0 тыс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</a:p>
          <a:p>
            <a:pPr algn="ctr"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0,0 тыс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pic>
        <p:nvPicPr>
          <p:cNvPr id="819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1204913"/>
            <a:ext cx="32797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32438" y="4724400"/>
            <a:ext cx="361156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313" y="836613"/>
            <a:ext cx="8715375" cy="8636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происходит ежегодно.</a:t>
            </a:r>
          </a:p>
        </p:txBody>
      </p:sp>
      <p:sp>
        <p:nvSpPr>
          <p:cNvPr id="82946" name="Скругленный прямоугольник 10"/>
          <p:cNvSpPr>
            <a:spLocks noChangeArrowheads="1"/>
          </p:cNvSpPr>
          <p:nvPr/>
        </p:nvSpPr>
        <p:spPr bwMode="auto">
          <a:xfrm>
            <a:off x="512763" y="1822450"/>
            <a:ext cx="8389937" cy="192881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3366FF"/>
            </a:solidFill>
            <a:round/>
            <a:headEnd/>
            <a:tailEnd/>
          </a:ln>
        </p:spPr>
        <p:txBody>
          <a:bodyPr anchor="ctr"/>
          <a:lstStyle/>
          <a:p>
            <a:pPr algn="just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Составление проекта бюджета. </a:t>
            </a:r>
            <a:r>
              <a:rPr lang="ru-RU" altLang="ru-RU" sz="1400">
                <a:solidFill>
                  <a:schemeClr val="bg1"/>
                </a:solidFill>
                <a:cs typeface="Times New Roman" pitchFamily="18" charset="0"/>
              </a:rPr>
              <a:t>До начала составления проекта местного бюджета принят нормативно-правовой акт, в котором определяются ответственные исполнители, порядок и сроки работы над документами и материалами, необходимыми для составления проекта местного бюджета. Непосредственное составление местного бюджета осуществляет финансовое управление администрации муниципального образования «Угранский район» смоленской области. Готовый проект местного бюджета представлен на рассмотрение в Угранский районный совет депутатов.</a:t>
            </a:r>
            <a:endParaRPr lang="ru-RU" altLang="ru-RU" sz="1400" b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2947" name="Скругленный прямоугольник 14"/>
          <p:cNvSpPr>
            <a:spLocks noChangeArrowheads="1"/>
          </p:cNvSpPr>
          <p:nvPr/>
        </p:nvSpPr>
        <p:spPr bwMode="auto">
          <a:xfrm>
            <a:off x="512763" y="5661025"/>
            <a:ext cx="8415337" cy="107315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98B954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Утверждение бюджета.</a:t>
            </a:r>
            <a:r>
              <a:rPr lang="ru-RU" altLang="ru-RU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altLang="ru-RU" sz="1400">
                <a:solidFill>
                  <a:schemeClr val="bg1"/>
                </a:solidFill>
                <a:cs typeface="Times New Roman" pitchFamily="18" charset="0"/>
              </a:rPr>
              <a:t>Решение о местном бюджете на очередной финансовый год и на плановый период утверждён Угранским районным Советом депутатов.</a:t>
            </a:r>
          </a:p>
        </p:txBody>
      </p:sp>
      <p:sp>
        <p:nvSpPr>
          <p:cNvPr id="82948" name="TextBox 2"/>
          <p:cNvSpPr txBox="1">
            <a:spLocks noChangeArrowheads="1"/>
          </p:cNvSpPr>
          <p:nvPr/>
        </p:nvSpPr>
        <p:spPr bwMode="auto">
          <a:xfrm>
            <a:off x="642938" y="115888"/>
            <a:ext cx="7858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Этапы формирования местного бюджета</a:t>
            </a:r>
          </a:p>
        </p:txBody>
      </p:sp>
      <p:sp>
        <p:nvSpPr>
          <p:cNvPr id="82949" name="AutoShape 7"/>
          <p:cNvSpPr>
            <a:spLocks noChangeArrowheads="1"/>
          </p:cNvSpPr>
          <p:nvPr/>
        </p:nvSpPr>
        <p:spPr bwMode="auto">
          <a:xfrm>
            <a:off x="485775" y="4149725"/>
            <a:ext cx="8416925" cy="122396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anchor="ctr"/>
          <a:lstStyle/>
          <a:p>
            <a:pPr defTabSz="914400"/>
            <a:r>
              <a:rPr lang="ru-RU" sz="1600" b="1" dirty="0">
                <a:solidFill>
                  <a:schemeClr val="bg1"/>
                </a:solidFill>
              </a:rPr>
              <a:t>Рассмотрение проекта бюджета.</a:t>
            </a:r>
            <a:r>
              <a:rPr lang="ru-RU" sz="1400" dirty="0">
                <a:solidFill>
                  <a:schemeClr val="bg1"/>
                </a:solidFill>
              </a:rPr>
              <a:t> Глава муниципального образования «</a:t>
            </a:r>
            <a:r>
              <a:rPr lang="ru-RU" sz="1400" dirty="0" err="1">
                <a:solidFill>
                  <a:schemeClr val="bg1"/>
                </a:solidFill>
              </a:rPr>
              <a:t>Угранский</a:t>
            </a:r>
            <a:r>
              <a:rPr lang="ru-RU" sz="1400" dirty="0">
                <a:solidFill>
                  <a:schemeClr val="bg1"/>
                </a:solidFill>
              </a:rPr>
              <a:t> район» Смоленской области внес на рассмотрение в </a:t>
            </a:r>
            <a:r>
              <a:rPr lang="ru-RU" sz="1400" dirty="0" err="1">
                <a:solidFill>
                  <a:schemeClr val="bg1"/>
                </a:solidFill>
              </a:rPr>
              <a:t>Угранский</a:t>
            </a:r>
            <a:r>
              <a:rPr lang="ru-RU" sz="1400" dirty="0">
                <a:solidFill>
                  <a:schemeClr val="bg1"/>
                </a:solidFill>
              </a:rPr>
              <a:t> район Совета депутатов проект решения о местном бюджете на </a:t>
            </a:r>
            <a:r>
              <a:rPr lang="ru-RU" sz="1400" dirty="0" smtClean="0">
                <a:solidFill>
                  <a:schemeClr val="bg1"/>
                </a:solidFill>
              </a:rPr>
              <a:t>2022 </a:t>
            </a:r>
            <a:r>
              <a:rPr lang="ru-RU" sz="1400" dirty="0">
                <a:solidFill>
                  <a:schemeClr val="bg1"/>
                </a:solidFill>
              </a:rPr>
              <a:t>год и плановый период </a:t>
            </a:r>
            <a:r>
              <a:rPr lang="ru-RU" sz="1400" dirty="0" smtClean="0">
                <a:solidFill>
                  <a:schemeClr val="bg1"/>
                </a:solidFill>
              </a:rPr>
              <a:t>2023 и 2024 </a:t>
            </a:r>
            <a:r>
              <a:rPr lang="ru-RU" sz="1400" dirty="0">
                <a:solidFill>
                  <a:schemeClr val="bg1"/>
                </a:solidFill>
              </a:rPr>
              <a:t>годов. Проект местного бюджета рассмотрен на заседании </a:t>
            </a:r>
            <a:r>
              <a:rPr lang="ru-RU" sz="1400" dirty="0" err="1">
                <a:solidFill>
                  <a:schemeClr val="bg1"/>
                </a:solidFill>
              </a:rPr>
              <a:t>Угранским</a:t>
            </a:r>
            <a:r>
              <a:rPr lang="ru-RU" sz="1400" dirty="0">
                <a:solidFill>
                  <a:schemeClr val="bg1"/>
                </a:solidFill>
              </a:rPr>
              <a:t> районным Советом депутатов, затем прошли публичные слушанья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Группа 14"/>
          <p:cNvGrpSpPr>
            <a:grpSpLocks/>
          </p:cNvGrpSpPr>
          <p:nvPr/>
        </p:nvGrpSpPr>
        <p:grpSpPr bwMode="auto">
          <a:xfrm>
            <a:off x="0" y="11757"/>
            <a:ext cx="9144000" cy="6286500"/>
            <a:chOff x="214282" y="142852"/>
            <a:chExt cx="8786874" cy="6286544"/>
          </a:xfrm>
          <a:solidFill>
            <a:srgbClr val="FFFF00"/>
          </a:solidFill>
        </p:grpSpPr>
        <p:sp>
          <p:nvSpPr>
            <p:cNvPr id="3" name="Прямоугольник 2"/>
            <p:cNvSpPr/>
            <p:nvPr/>
          </p:nvSpPr>
          <p:spPr>
            <a:xfrm>
              <a:off x="1571604" y="142852"/>
              <a:ext cx="7429552" cy="92869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На чем основывается проект местного бюджета?</a:t>
              </a:r>
              <a:endPara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14212" y="1142984"/>
              <a:ext cx="6786944" cy="642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Местный бюджет составляется и утверждается сроком на три года – очередной финансовый год и плановый период.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214282" y="1928802"/>
              <a:ext cx="8786874" cy="57150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Составление  местного бюджета основывается на </a:t>
              </a:r>
            </a:p>
          </p:txBody>
        </p:sp>
        <p:sp>
          <p:nvSpPr>
            <p:cNvPr id="6" name="Скругленный прямоугольник 5"/>
            <p:cNvSpPr>
              <a:spLocks noChangeArrowheads="1"/>
            </p:cNvSpPr>
            <p:nvPr/>
          </p:nvSpPr>
          <p:spPr bwMode="auto">
            <a:xfrm>
              <a:off x="21428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бюджетной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</a:t>
              </a:r>
              <a:endPara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Скругленный прямоугольник 6"/>
            <p:cNvSpPr>
              <a:spLocks noChangeArrowheads="1"/>
            </p:cNvSpPr>
            <p:nvPr/>
          </p:nvSpPr>
          <p:spPr bwMode="auto">
            <a:xfrm>
              <a:off x="2428860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налоговой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</a:t>
              </a:r>
            </a:p>
          </p:txBody>
        </p:sp>
        <p:sp>
          <p:nvSpPr>
            <p:cNvPr id="8" name="Скругленный прямоугольник 7"/>
            <p:cNvSpPr>
              <a:spLocks noChangeArrowheads="1"/>
            </p:cNvSpPr>
            <p:nvPr/>
          </p:nvSpPr>
          <p:spPr bwMode="auto">
            <a:xfrm>
              <a:off x="4714876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Прогнозе социально-экономического развития муниципального образования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 Смоленской области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Скругленный прямоугольник 8"/>
            <p:cNvSpPr>
              <a:spLocks noChangeArrowheads="1"/>
            </p:cNvSpPr>
            <p:nvPr/>
          </p:nvSpPr>
          <p:spPr bwMode="auto">
            <a:xfrm>
              <a:off x="700089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Муниципальных программах муниципального образования 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Уграснкий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 Смоленской области</a:t>
              </a:r>
            </a:p>
          </p:txBody>
        </p:sp>
        <p:sp>
          <p:nvSpPr>
            <p:cNvPr id="10" name="Стрелка вниз 9"/>
            <p:cNvSpPr/>
            <p:nvPr/>
          </p:nvSpPr>
          <p:spPr>
            <a:xfrm flipH="1">
              <a:off x="1000100" y="2500306"/>
              <a:ext cx="240033" cy="785818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" name="Выгнутая вверх стрелка 10"/>
            <p:cNvSpPr/>
            <p:nvPr/>
          </p:nvSpPr>
          <p:spPr>
            <a:xfrm>
              <a:off x="1215009" y="2928935"/>
              <a:ext cx="2071628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2" name="Выгнутая вверх стрелка 11"/>
            <p:cNvSpPr/>
            <p:nvPr/>
          </p:nvSpPr>
          <p:spPr>
            <a:xfrm>
              <a:off x="3286637" y="2928935"/>
              <a:ext cx="242859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3" name="Выгнутая вверх стрелка 12"/>
            <p:cNvSpPr/>
            <p:nvPr/>
          </p:nvSpPr>
          <p:spPr>
            <a:xfrm>
              <a:off x="5715231" y="2928935"/>
              <a:ext cx="221502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214291"/>
              <a:ext cx="1986706" cy="1071570"/>
            </a:xfrm>
            <a:prstGeom prst="rect">
              <a:avLst/>
            </a:prstGeom>
            <a:grpFill/>
            <a:effectLst>
              <a:innerShdw blurRad="114300">
                <a:prstClr val="black"/>
              </a:inn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Redekop\Desktop\9.png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l="3223" t="3575" r="12188" b="36492"/>
          <a:stretch/>
        </p:blipFill>
        <p:spPr bwMode="auto">
          <a:xfrm>
            <a:off x="107504" y="1795444"/>
            <a:ext cx="8928992" cy="4745029"/>
          </a:xfrm>
          <a:prstGeom prst="rect">
            <a:avLst/>
          </a:prstGeom>
          <a:noFill/>
          <a:effectLst>
            <a:glow rad="228600">
              <a:srgbClr val="C0504D">
                <a:satMod val="175000"/>
                <a:alpha val="40000"/>
              </a:srgbClr>
            </a:glow>
            <a:innerShdw blurRad="114300">
              <a:prstClr val="black"/>
            </a:innerShdw>
          </a:effectLst>
          <a:extLst/>
        </p:spPr>
      </p:pic>
      <p:sp>
        <p:nvSpPr>
          <p:cNvPr id="3" name="Прямоугольная выноска 2"/>
          <p:cNvSpPr/>
          <p:nvPr/>
        </p:nvSpPr>
        <p:spPr>
          <a:xfrm>
            <a:off x="6012160" y="404664"/>
            <a:ext cx="2520280" cy="1728192"/>
          </a:xfrm>
          <a:prstGeom prst="wedgeRectCallout">
            <a:avLst>
              <a:gd name="adj1" fmla="val -72137"/>
              <a:gd name="adj2" fmla="val 113751"/>
            </a:avLst>
          </a:prstGeom>
          <a:solidFill>
            <a:srgbClr val="FFFFCC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glow rad="228600">
              <a:srgbClr val="9BBB59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Угранское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сельское поселение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село Угра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вновь образованное путем объединения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Угранского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Русановского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и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Мытищинского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сельских поселений с 05.06.2017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11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0"/>
            <a:ext cx="8829675" cy="203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kern="1200" spc="30">
                <a:cs typeface="Tahoma" pitchFamily="34" charset="0"/>
              </a:rPr>
              <a:t>  </a:t>
            </a:r>
            <a:r>
              <a:rPr lang="ru-RU" sz="2400" b="1" i="1" kern="1200" spc="3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Доходы бюджета-</a:t>
            </a:r>
            <a:r>
              <a:rPr lang="ru-RU" sz="2400" b="1" kern="1200" spc="3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1200" spc="3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безвозмездные  и безвозвратные поступления денежных средств в бюджет.</a:t>
            </a:r>
            <a:endParaRPr lang="ru-RU" i="1" kern="1200" spc="30">
              <a:solidFill>
                <a:srgbClr val="CC0066"/>
              </a:solidFill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i="1" kern="1200" spc="30">
                <a:solidFill>
                  <a:srgbClr val="343E33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i="1" kern="1200" spc="3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Налоговые доходы-</a:t>
            </a:r>
            <a:r>
              <a:rPr lang="ru-RU" sz="2400" b="1" i="1" kern="1200" spc="3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1200" spc="3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 от предусмотренных законодательством Российской  Федерации федеральных налогов и сборов, в том числе предусмотренных специальными налоговыми режимами, и законодательством  Смоленской области  от региональных налогов. </a:t>
            </a:r>
            <a:r>
              <a:rPr lang="ru-RU" b="1" kern="1200" spc="30">
                <a:cs typeface="Tahoma" pitchFamily="34" charset="0"/>
              </a:rPr>
              <a:t>     </a:t>
            </a:r>
          </a:p>
        </p:txBody>
      </p:sp>
      <p:pic>
        <p:nvPicPr>
          <p:cNvPr id="860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8588" y="1417638"/>
            <a:ext cx="237648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0" name="Text Box 7"/>
          <p:cNvSpPr txBox="1">
            <a:spLocks noChangeArrowheads="1"/>
          </p:cNvSpPr>
          <p:nvPr/>
        </p:nvSpPr>
        <p:spPr bwMode="auto">
          <a:xfrm>
            <a:off x="2984500" y="2032000"/>
            <a:ext cx="2951163" cy="1476375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Налоговые доходы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2022г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11 333,0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11 677,5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– 12 080,4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6021" name="Text Box 8"/>
          <p:cNvSpPr txBox="1">
            <a:spLocks noChangeArrowheads="1"/>
          </p:cNvSpPr>
          <p:nvPr/>
        </p:nvSpPr>
        <p:spPr bwMode="auto">
          <a:xfrm>
            <a:off x="6910388" y="4694238"/>
            <a:ext cx="1944687" cy="2052637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Налоги на товары (услуги) реализуемые на территории РФ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2022г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4 051,6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4 138,5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4 222,7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6022" name="Text Box 9"/>
          <p:cNvSpPr txBox="1">
            <a:spLocks noChangeArrowheads="1"/>
          </p:cNvSpPr>
          <p:nvPr/>
        </p:nvSpPr>
        <p:spPr bwMode="auto">
          <a:xfrm>
            <a:off x="2339975" y="4694238"/>
            <a:ext cx="2120900" cy="1531445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Налог на совокупный доход 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2022г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25,6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26,8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28,2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6023" name="Text Box 10"/>
          <p:cNvSpPr txBox="1">
            <a:spLocks noChangeArrowheads="1"/>
          </p:cNvSpPr>
          <p:nvPr/>
        </p:nvSpPr>
        <p:spPr bwMode="auto">
          <a:xfrm>
            <a:off x="4705350" y="4968875"/>
            <a:ext cx="2036763" cy="160762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Налог на имущество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2022г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3 950,2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1 117,1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1 214,5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6025" name="Line 12"/>
          <p:cNvSpPr>
            <a:spLocks noChangeShapeType="1"/>
          </p:cNvSpPr>
          <p:nvPr/>
        </p:nvSpPr>
        <p:spPr bwMode="auto">
          <a:xfrm flipH="1">
            <a:off x="1403350" y="3508375"/>
            <a:ext cx="3057525" cy="146050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6026" name="Line 13"/>
          <p:cNvSpPr>
            <a:spLocks noChangeShapeType="1"/>
          </p:cNvSpPr>
          <p:nvPr/>
        </p:nvSpPr>
        <p:spPr bwMode="auto">
          <a:xfrm flipH="1">
            <a:off x="3492500" y="3508375"/>
            <a:ext cx="968375" cy="1185863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6027" name="Line 14"/>
          <p:cNvSpPr>
            <a:spLocks noChangeShapeType="1"/>
          </p:cNvSpPr>
          <p:nvPr/>
        </p:nvSpPr>
        <p:spPr bwMode="auto">
          <a:xfrm>
            <a:off x="4460875" y="3508375"/>
            <a:ext cx="974725" cy="146050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6028" name="Line 15"/>
          <p:cNvSpPr>
            <a:spLocks noChangeShapeType="1"/>
          </p:cNvSpPr>
          <p:nvPr/>
        </p:nvSpPr>
        <p:spPr bwMode="auto">
          <a:xfrm>
            <a:off x="4460875" y="3508375"/>
            <a:ext cx="3206750" cy="1185863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6030" name="Text Box 8"/>
          <p:cNvSpPr txBox="1">
            <a:spLocks noChangeArrowheads="1"/>
          </p:cNvSpPr>
          <p:nvPr/>
        </p:nvSpPr>
        <p:spPr bwMode="auto">
          <a:xfrm>
            <a:off x="179388" y="4968875"/>
            <a:ext cx="1944687" cy="1668463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Налог на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прибыль, доходы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2022г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3 305,6</a:t>
            </a:r>
            <a:endParaRPr lang="ru-RU" b="1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3 429,1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3 593,6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8775" y="188913"/>
            <a:ext cx="8229600" cy="1795462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</a:t>
            </a:r>
            <a:r>
              <a:rPr lang="ru-RU" sz="20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i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42" name="Text Box 4"/>
          <p:cNvSpPr txBox="1">
            <a:spLocks noChangeArrowheads="1"/>
          </p:cNvSpPr>
          <p:nvPr/>
        </p:nvSpPr>
        <p:spPr bwMode="auto">
          <a:xfrm>
            <a:off x="1908175" y="2257425"/>
            <a:ext cx="4537075" cy="1060547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Неналоговые доходы (тыс.руб.)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2022г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.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105,4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109,6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113,9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7043" name="Text Box 5"/>
          <p:cNvSpPr txBox="1">
            <a:spLocks noChangeArrowheads="1"/>
          </p:cNvSpPr>
          <p:nvPr/>
        </p:nvSpPr>
        <p:spPr bwMode="auto">
          <a:xfrm>
            <a:off x="1727200" y="3933825"/>
            <a:ext cx="2232025" cy="2628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2022г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105,4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109,6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2024г- 113,9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7044" name="Line 8"/>
          <p:cNvSpPr>
            <a:spLocks noChangeShapeType="1"/>
          </p:cNvSpPr>
          <p:nvPr/>
        </p:nvSpPr>
        <p:spPr bwMode="auto">
          <a:xfrm flipH="1">
            <a:off x="2843213" y="3294063"/>
            <a:ext cx="0" cy="639762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87045" name="Text Box 6"/>
          <p:cNvSpPr txBox="1">
            <a:spLocks noChangeArrowheads="1"/>
          </p:cNvSpPr>
          <p:nvPr/>
        </p:nvSpPr>
        <p:spPr bwMode="auto">
          <a:xfrm>
            <a:off x="4787900" y="3933825"/>
            <a:ext cx="1944688" cy="2723823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Доходы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от оказания платных услуг и компенсации затрат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государства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2022г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0,0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0,0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0,0</a:t>
            </a:r>
          </a:p>
        </p:txBody>
      </p:sp>
      <p:sp>
        <p:nvSpPr>
          <p:cNvPr id="87046" name="Line 9"/>
          <p:cNvSpPr>
            <a:spLocks noChangeShapeType="1"/>
          </p:cNvSpPr>
          <p:nvPr/>
        </p:nvSpPr>
        <p:spPr bwMode="auto">
          <a:xfrm flipH="1">
            <a:off x="5508625" y="3294063"/>
            <a:ext cx="0" cy="639762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8459787" cy="1223962"/>
          </a:xfrm>
        </p:spPr>
        <p:txBody>
          <a:bodyPr/>
          <a:lstStyle/>
          <a:p>
            <a:pPr eaLnBrk="1" hangingPunct="1"/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2400" b="1" i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поступления-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a:t>
            </a:r>
            <a:endParaRPr lang="ru-RU" sz="1800" smtClean="0">
              <a:solidFill>
                <a:schemeClr val="bg1"/>
              </a:solidFill>
            </a:endParaRPr>
          </a:p>
        </p:txBody>
      </p:sp>
      <p:sp>
        <p:nvSpPr>
          <p:cNvPr id="88066" name="Text Box 5"/>
          <p:cNvSpPr txBox="1">
            <a:spLocks noChangeArrowheads="1"/>
          </p:cNvSpPr>
          <p:nvPr/>
        </p:nvSpPr>
        <p:spPr bwMode="auto">
          <a:xfrm>
            <a:off x="1547813" y="1412875"/>
            <a:ext cx="5616575" cy="1420645"/>
          </a:xfrm>
          <a:prstGeom prst="rect">
            <a:avLst/>
          </a:prstGeom>
          <a:solidFill>
            <a:srgbClr val="FF99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Безвозмездные поступления МО «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Угранский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 район» Смоленской области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2022г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.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6699,4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5582,2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5213,1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8067" name="Text Box 6"/>
          <p:cNvSpPr txBox="1">
            <a:spLocks noChangeArrowheads="1"/>
          </p:cNvSpPr>
          <p:nvPr/>
        </p:nvSpPr>
        <p:spPr bwMode="auto">
          <a:xfrm>
            <a:off x="142875" y="3789363"/>
            <a:ext cx="2376488" cy="2528641"/>
          </a:xfrm>
          <a:prstGeom prst="rect">
            <a:avLst/>
          </a:prstGeom>
          <a:solidFill>
            <a:srgbClr val="FF99CC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Дотации бюджетам поселений на выравнивание уровня бюджетной обеспеченности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2022г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.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6243,7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5116,9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4737,6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8068" name="Text Box 8"/>
          <p:cNvSpPr txBox="1">
            <a:spLocks noChangeArrowheads="1"/>
          </p:cNvSpPr>
          <p:nvPr/>
        </p:nvSpPr>
        <p:spPr bwMode="auto">
          <a:xfrm>
            <a:off x="2913063" y="3789363"/>
            <a:ext cx="2873383" cy="2779222"/>
          </a:xfrm>
          <a:prstGeom prst="rect">
            <a:avLst/>
          </a:prstGeom>
          <a:solidFill>
            <a:srgbClr val="FF99CC"/>
          </a:solidFill>
          <a:ln w="1587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Субвенции бюджетам сельских на осуществление первичного воинского учета на территориях, где отсутствуют военные комиссариаты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2022г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.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455,7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465,3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475,5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8069" name="Line 9"/>
          <p:cNvSpPr>
            <a:spLocks noChangeShapeType="1"/>
          </p:cNvSpPr>
          <p:nvPr/>
        </p:nvSpPr>
        <p:spPr bwMode="auto">
          <a:xfrm flipH="1">
            <a:off x="1857356" y="2806700"/>
            <a:ext cx="0" cy="9826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88070" name="Line 11"/>
          <p:cNvSpPr>
            <a:spLocks noChangeShapeType="1"/>
          </p:cNvSpPr>
          <p:nvPr/>
        </p:nvSpPr>
        <p:spPr bwMode="auto">
          <a:xfrm>
            <a:off x="6786578" y="2833520"/>
            <a:ext cx="0" cy="9826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215074" y="3816183"/>
            <a:ext cx="2928926" cy="2502223"/>
          </a:xfrm>
          <a:prstGeom prst="rect">
            <a:avLst/>
          </a:prstGeom>
          <a:solidFill>
            <a:srgbClr val="FF99CC"/>
          </a:solidFill>
          <a:ln w="1587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Субсидии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бюджетам сельских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поселений на реализацию программ формирования современной городской среды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2022г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.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0,0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0,0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0,0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4214810" y="2833520"/>
            <a:ext cx="0" cy="9826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Прямоугольник 1"/>
          <p:cNvSpPr>
            <a:spLocks noChangeArrowheads="1"/>
          </p:cNvSpPr>
          <p:nvPr/>
        </p:nvSpPr>
        <p:spPr bwMode="auto">
          <a:xfrm rot="10800000" flipV="1">
            <a:off x="395288" y="-6439"/>
            <a:ext cx="86423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3399"/>
                </a:solidFill>
                <a:cs typeface="Times New Roman" pitchFamily="18" charset="0"/>
              </a:rPr>
              <a:t>Доходы бюджета муниципального образования </a:t>
            </a:r>
            <a:r>
              <a:rPr lang="ru-RU" altLang="ru-RU" sz="2400" b="1" dirty="0" err="1">
                <a:solidFill>
                  <a:srgbClr val="003399"/>
                </a:solidFill>
                <a:cs typeface="Times New Roman" pitchFamily="18" charset="0"/>
              </a:rPr>
              <a:t>Угранское</a:t>
            </a:r>
            <a:r>
              <a:rPr lang="ru-RU" altLang="ru-RU" sz="2400" b="1" dirty="0">
                <a:solidFill>
                  <a:srgbClr val="003399"/>
                </a:solidFill>
                <a:cs typeface="Times New Roman" pitchFamily="18" charset="0"/>
              </a:rPr>
              <a:t> сельское поселение </a:t>
            </a:r>
            <a:r>
              <a:rPr lang="ru-RU" altLang="ru-RU" sz="2400" b="1" dirty="0" err="1">
                <a:solidFill>
                  <a:srgbClr val="003399"/>
                </a:solidFill>
                <a:cs typeface="Times New Roman" pitchFamily="18" charset="0"/>
              </a:rPr>
              <a:t>Угранского</a:t>
            </a:r>
            <a:r>
              <a:rPr lang="ru-RU" altLang="ru-RU" sz="2400" b="1" dirty="0">
                <a:solidFill>
                  <a:srgbClr val="003399"/>
                </a:solidFill>
                <a:cs typeface="Times New Roman" pitchFamily="18" charset="0"/>
              </a:rPr>
              <a:t> района Смоленской  области  на  </a:t>
            </a:r>
            <a:r>
              <a:rPr lang="ru-RU" altLang="ru-RU" sz="2400" b="1" dirty="0" smtClean="0">
                <a:solidFill>
                  <a:srgbClr val="003399"/>
                </a:solidFill>
                <a:cs typeface="Times New Roman" pitchFamily="18" charset="0"/>
              </a:rPr>
              <a:t>2022 </a:t>
            </a:r>
            <a:r>
              <a:rPr lang="ru-RU" altLang="ru-RU" sz="2400" b="1" dirty="0">
                <a:solidFill>
                  <a:srgbClr val="003399"/>
                </a:solidFill>
                <a:cs typeface="Times New Roman" pitchFamily="18" charset="0"/>
              </a:rPr>
              <a:t>год и плановый период </a:t>
            </a:r>
            <a:r>
              <a:rPr lang="ru-RU" altLang="ru-RU" sz="2400" b="1" dirty="0" smtClean="0">
                <a:solidFill>
                  <a:srgbClr val="003399"/>
                </a:solidFill>
                <a:cs typeface="Times New Roman" pitchFamily="18" charset="0"/>
              </a:rPr>
              <a:t>2023-2024гг </a:t>
            </a:r>
            <a:r>
              <a:rPr lang="ru-RU" altLang="ru-RU" sz="2400" b="1" dirty="0">
                <a:solidFill>
                  <a:srgbClr val="003399"/>
                </a:solidFill>
                <a:cs typeface="Times New Roman" pitchFamily="18" charset="0"/>
              </a:rPr>
              <a:t>( в тыс. руб.)</a:t>
            </a:r>
          </a:p>
        </p:txBody>
      </p:sp>
      <p:graphicFrame>
        <p:nvGraphicFramePr>
          <p:cNvPr id="4" name="Object 3"/>
          <p:cNvGraphicFramePr>
            <a:graphicFrameLocks/>
          </p:cNvGraphicFramePr>
          <p:nvPr/>
        </p:nvGraphicFramePr>
        <p:xfrm>
          <a:off x="66675" y="1417638"/>
          <a:ext cx="8824913" cy="523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55588"/>
            <a:ext cx="8396288" cy="674687"/>
          </a:xfrm>
        </p:spPr>
        <p:txBody>
          <a:bodyPr/>
          <a:lstStyle/>
          <a:p>
            <a:pPr algn="ctr"/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направления бюджетной и налоговой политики</a:t>
            </a:r>
          </a:p>
        </p:txBody>
      </p:sp>
      <p:sp>
        <p:nvSpPr>
          <p:cNvPr id="66563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268413"/>
            <a:ext cx="8396288" cy="434340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Tx/>
              <a:buNone/>
              <a:defRPr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муниципального образования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 на 2022 год и на плановый период 2023 и 2024 годов разработаны в целях формирования задач бюджетной и налоговой политики на среднесрочный период, а также условий и подходов, принимаемых при составлении проекта бюджета муниципального образования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 на 2022 год и плановый период 2023 и 2024 годов.</a:t>
            </a:r>
          </a:p>
          <a:p>
            <a:pPr>
              <a:buFontTx/>
              <a:buNone/>
              <a:defRPr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муниципального образования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 сохраняют преемственность в отношении определенных ранее приоритетов и скорректированы с учетом текущей экономической ситуации, вызванной распространением новой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инфекции, и принятием на федеральном и региональном уровне мер по ее устранению.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28600"/>
            <a:ext cx="8323263" cy="1066800"/>
          </a:xfrm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задачи бюджетной и налоговой политики</a:t>
            </a:r>
          </a:p>
        </p:txBody>
      </p:sp>
      <p:sp>
        <p:nvSpPr>
          <p:cNvPr id="92162" name="Text Box 4"/>
          <p:cNvSpPr txBox="1">
            <a:spLocks noChangeArrowheads="1"/>
          </p:cNvSpPr>
          <p:nvPr/>
        </p:nvSpPr>
        <p:spPr bwMode="auto">
          <a:xfrm>
            <a:off x="611188" y="1295400"/>
            <a:ext cx="8208962" cy="517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i="1" dirty="0">
                <a:solidFill>
                  <a:schemeClr val="bg1"/>
                </a:solidFill>
              </a:rPr>
              <a:t>- Обеспечение долгосрочной сбалансированности бюджета </a:t>
            </a:r>
            <a:r>
              <a:rPr lang="ru-RU" i="1" dirty="0" err="1">
                <a:solidFill>
                  <a:schemeClr val="bg1"/>
                </a:solidFill>
              </a:rPr>
              <a:t>Угранского</a:t>
            </a:r>
            <a:r>
              <a:rPr lang="ru-RU" i="1" dirty="0">
                <a:solidFill>
                  <a:schemeClr val="bg1"/>
                </a:solidFill>
              </a:rPr>
              <a:t> сельского поселения </a:t>
            </a:r>
            <a:r>
              <a:rPr lang="ru-RU" i="1" dirty="0" err="1">
                <a:solidFill>
                  <a:schemeClr val="bg1"/>
                </a:solidFill>
              </a:rPr>
              <a:t>Угранского</a:t>
            </a:r>
            <a:r>
              <a:rPr lang="ru-RU" i="1" dirty="0">
                <a:solidFill>
                  <a:schemeClr val="bg1"/>
                </a:solidFill>
              </a:rPr>
              <a:t> района Смоленской области.</a:t>
            </a:r>
          </a:p>
          <a:p>
            <a:pPr defTabSz="914400">
              <a:spcBef>
                <a:spcPct val="50000"/>
              </a:spcBef>
              <a:buFontTx/>
              <a:buChar char="-"/>
            </a:pPr>
            <a:r>
              <a:rPr lang="ru-RU" i="1" dirty="0">
                <a:solidFill>
                  <a:schemeClr val="bg1"/>
                </a:solidFill>
              </a:rPr>
              <a:t>Укрепление доходной базы бюджета </a:t>
            </a:r>
            <a:r>
              <a:rPr lang="ru-RU" i="1" dirty="0" err="1">
                <a:solidFill>
                  <a:schemeClr val="bg1"/>
                </a:solidFill>
              </a:rPr>
              <a:t>Угранского</a:t>
            </a:r>
            <a:r>
              <a:rPr lang="ru-RU" i="1" dirty="0">
                <a:solidFill>
                  <a:schemeClr val="bg1"/>
                </a:solidFill>
              </a:rPr>
              <a:t> сельского поселения </a:t>
            </a:r>
            <a:r>
              <a:rPr lang="ru-RU" i="1" dirty="0" err="1">
                <a:solidFill>
                  <a:schemeClr val="bg1"/>
                </a:solidFill>
              </a:rPr>
              <a:t>Угранского</a:t>
            </a:r>
            <a:r>
              <a:rPr lang="ru-RU" i="1" dirty="0">
                <a:solidFill>
                  <a:schemeClr val="bg1"/>
                </a:solidFill>
              </a:rPr>
              <a:t> района Смоленской области за счет повышения эффективности администрирования налоговых и неналоговых доходов и мобилизации имеющихся резервов.</a:t>
            </a:r>
          </a:p>
          <a:p>
            <a:pPr defTabSz="914400">
              <a:spcBef>
                <a:spcPct val="50000"/>
              </a:spcBef>
              <a:buFontTx/>
              <a:buChar char="-"/>
            </a:pPr>
            <a:r>
              <a:rPr lang="ru-RU" i="1" dirty="0">
                <a:solidFill>
                  <a:schemeClr val="bg1"/>
                </a:solidFill>
              </a:rPr>
              <a:t>Реализация приоритетных направлений и национальных проектов, в первую очередь направленных на решение задач, поставленных в Указе Президента Российской Федерации от 07.05.2018 №204 «О национальных целях и стратегических задачах развития Российской Федерации на период до 2024 года»</a:t>
            </a:r>
          </a:p>
          <a:p>
            <a:pPr defTabSz="914400">
              <a:spcBef>
                <a:spcPct val="50000"/>
              </a:spcBef>
              <a:buFontTx/>
              <a:buChar char="-"/>
            </a:pPr>
            <a:r>
              <a:rPr lang="ru-RU" i="1" dirty="0">
                <a:solidFill>
                  <a:schemeClr val="bg1"/>
                </a:solidFill>
              </a:rPr>
              <a:t>Обеспечение прозрачности механизма оценки эффективности предоставленных налоговых льгот, установленных соответствующими нормативно-правовыми актами.</a:t>
            </a:r>
          </a:p>
          <a:p>
            <a:pPr defTabSz="914400">
              <a:spcBef>
                <a:spcPct val="50000"/>
              </a:spcBef>
              <a:buFontTx/>
              <a:buChar char="-"/>
            </a:pPr>
            <a:r>
              <a:rPr lang="ru-RU" i="1" dirty="0">
                <a:solidFill>
                  <a:schemeClr val="bg1"/>
                </a:solidFill>
              </a:rPr>
              <a:t>Открытость и прозрачность управления общественными финансами.</a:t>
            </a:r>
          </a:p>
          <a:p>
            <a:pPr defTabSz="914400">
              <a:spcBef>
                <a:spcPct val="50000"/>
              </a:spcBef>
            </a:pPr>
            <a:endParaRPr lang="ru-RU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/>
          </p:cNvSpPr>
          <p:nvPr>
            <p:ph type="title" idx="4294967295"/>
          </p:nvPr>
        </p:nvSpPr>
        <p:spPr>
          <a:xfrm>
            <a:off x="755650" y="228600"/>
            <a:ext cx="7680325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направления налоговой политики</a:t>
            </a:r>
          </a:p>
        </p:txBody>
      </p:sp>
      <p:sp>
        <p:nvSpPr>
          <p:cNvPr id="106499" name="Rectangle 3"/>
          <p:cNvSpPr>
            <a:spLocks noGrp="1"/>
          </p:cNvSpPr>
          <p:nvPr>
            <p:ph type="body" idx="4294967295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1. Стимулирование инвестиционной деятельности</a:t>
            </a:r>
          </a:p>
          <a:p>
            <a:pPr>
              <a:defRPr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2. Мобилизация доходов</a:t>
            </a:r>
          </a:p>
          <a:p>
            <a:pPr>
              <a:defRPr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3. Совершенствование налогового администрирования</a:t>
            </a:r>
          </a:p>
          <a:p>
            <a:pPr>
              <a:defRPr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4. Оценка налоговых расходов муниципального образования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 сельского поселения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 района Смоленской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/>
          </p:cNvSpPr>
          <p:nvPr>
            <p:ph type="title"/>
          </p:nvPr>
        </p:nvSpPr>
        <p:spPr>
          <a:xfrm>
            <a:off x="755650" y="228600"/>
            <a:ext cx="7680325" cy="1066800"/>
          </a:xfrm>
        </p:spPr>
        <p:txBody>
          <a:bodyPr/>
          <a:lstStyle/>
          <a:p>
            <a:pPr algn="ctr" eaLnBrk="1" hangingPunct="1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</a:rPr>
              <a:t>Основные направления бюджетной политики</a:t>
            </a:r>
          </a:p>
        </p:txBody>
      </p:sp>
      <p:sp>
        <p:nvSpPr>
          <p:cNvPr id="942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- концентрация расходов на первоочередных и приоритетных направлениях;</a:t>
            </a:r>
          </a:p>
          <a:p>
            <a:pPr eaLnBrk="1" hangingPunct="1">
              <a:buFontTx/>
              <a:buChar char="-"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повышение реалистичности и минимизация рисков несбалансированности бюджета;</a:t>
            </a:r>
          </a:p>
          <a:p>
            <a:pPr eaLnBrk="1" hangingPunct="1">
              <a:buFontTx/>
              <a:buChar char="-"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недопущение принятия новых расходных обязательств, не обеспеченных источниками финансирования;</a:t>
            </a:r>
          </a:p>
          <a:p>
            <a:pPr eaLnBrk="1" hangingPunct="1">
              <a:buFontTx/>
              <a:buChar char="-"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Обеспечение прозрачности (открытости) и публичности процесса управления общественными финансами, гарантирующих обществу право на доступ к открытым государственным данным, в том числе в рамках размещения финансовой и иной информации о бюджете и бюджетном процессе на едином портале бюджетной системы РФ , а также на официальном сайте Администрации</a:t>
            </a: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188913"/>
            <a:ext cx="8396288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Особенности планирования доходов</a:t>
            </a:r>
          </a:p>
        </p:txBody>
      </p:sp>
      <p:sp>
        <p:nvSpPr>
          <p:cNvPr id="7885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255713"/>
            <a:ext cx="8396288" cy="50609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бюджеты муниципальных образований будут зачисляться доходы от акцизов на нефтепродукты, производимые на территории Российской Федерации. Размеры дифференцированных нормативов отчислений устанавливаются исходя из протяженности автомобильных дорог местного значения, находящихся в собственности соответствующих муниципальных образований.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Прогнозирование неналоговых доходов бюджета по доходам от сдачи в аренду имущества, находящегося в муниципальной собственности, по плате за негативное воздействие на окружающую среду, арендной плате за земли, по прочим доходам от оказания платных услуг и компенсации затрат государства, штрафам, осуществляется на основании данных администраторов указанных видов доходов.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/>
          </p:cNvSpPr>
          <p:nvPr>
            <p:ph type="title" idx="4294967295"/>
          </p:nvPr>
        </p:nvSpPr>
        <p:spPr>
          <a:xfrm>
            <a:off x="611188" y="176213"/>
            <a:ext cx="7680325" cy="746125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Направления увеличения доходной базы</a:t>
            </a:r>
          </a:p>
        </p:txBody>
      </p:sp>
      <p:sp>
        <p:nvSpPr>
          <p:cNvPr id="79875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463675"/>
            <a:ext cx="8791575" cy="4343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налогового администрирования и повышения уровня ответственности главных администраторов доходов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Сокращение недоимки по налогам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прогнозирования доходной и расходной части бюджета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Создание условий для обеспечения устойчивого исполнения местных бюджетов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Повышение эффективности управления муниципальной собственностью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Проведение мероприятий по вовлечению в налоговый оборот земельных участков посредством усиления муниципального  земельного контроля и выявления собственников земельных участков, не оформивших права собственности на земельные участки, в целях увеличения налоговой базы по земельному налогу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04788" y="4986338"/>
            <a:ext cx="8882062" cy="18716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  <a:defRPr/>
            </a:pPr>
            <a:r>
              <a:rPr lang="ru-RU" altLang="ru-RU" sz="360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Основные понятия и термины, применяемые при составлении брошюры «БЮДЖЕТ ДЛЯ ГРАЖДАН»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1300" y="0"/>
            <a:ext cx="626745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8569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</a:rPr>
              <a:t>Доходы дорожного фонда Угранского сельского поселения Угранского района Смоленской области</a:t>
            </a:r>
          </a:p>
        </p:txBody>
      </p:sp>
      <p:sp>
        <p:nvSpPr>
          <p:cNvPr id="3" name="Блок-схема: внутренняя память 2"/>
          <p:cNvSpPr/>
          <p:nvPr/>
        </p:nvSpPr>
        <p:spPr>
          <a:xfrm>
            <a:off x="539552" y="2122102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внутренняя память 3"/>
          <p:cNvSpPr/>
          <p:nvPr/>
        </p:nvSpPr>
        <p:spPr>
          <a:xfrm>
            <a:off x="3347864" y="2132856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Блок-схема: внутренняя память 4"/>
          <p:cNvSpPr/>
          <p:nvPr/>
        </p:nvSpPr>
        <p:spPr>
          <a:xfrm>
            <a:off x="6070645" y="2122102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7291" name="TextBox 5"/>
          <p:cNvSpPr txBox="1">
            <a:spLocks noChangeArrowheads="1"/>
          </p:cNvSpPr>
          <p:nvPr/>
        </p:nvSpPr>
        <p:spPr bwMode="auto">
          <a:xfrm>
            <a:off x="539750" y="1700213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2022 </a:t>
            </a:r>
            <a:r>
              <a:rPr lang="ru-RU" dirty="0">
                <a:solidFill>
                  <a:schemeClr val="bg1"/>
                </a:solidFill>
              </a:rPr>
              <a:t>год</a:t>
            </a:r>
          </a:p>
        </p:txBody>
      </p:sp>
      <p:sp>
        <p:nvSpPr>
          <p:cNvPr id="97292" name="TextBox 6"/>
          <p:cNvSpPr txBox="1">
            <a:spLocks noChangeArrowheads="1"/>
          </p:cNvSpPr>
          <p:nvPr/>
        </p:nvSpPr>
        <p:spPr bwMode="auto">
          <a:xfrm>
            <a:off x="3332163" y="1700213"/>
            <a:ext cx="144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2023 </a:t>
            </a:r>
            <a:r>
              <a:rPr lang="ru-RU" dirty="0">
                <a:solidFill>
                  <a:schemeClr val="bg1"/>
                </a:solidFill>
              </a:rPr>
              <a:t>год</a:t>
            </a:r>
          </a:p>
        </p:txBody>
      </p:sp>
      <p:sp>
        <p:nvSpPr>
          <p:cNvPr id="97293" name="TextBox 7"/>
          <p:cNvSpPr txBox="1">
            <a:spLocks noChangeArrowheads="1"/>
          </p:cNvSpPr>
          <p:nvPr/>
        </p:nvSpPr>
        <p:spPr bwMode="auto">
          <a:xfrm>
            <a:off x="6070600" y="1700213"/>
            <a:ext cx="118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2024 </a:t>
            </a:r>
            <a:r>
              <a:rPr lang="ru-RU" dirty="0">
                <a:solidFill>
                  <a:schemeClr val="bg1"/>
                </a:solidFill>
              </a:rPr>
              <a:t>год</a:t>
            </a:r>
          </a:p>
        </p:txBody>
      </p:sp>
      <p:sp>
        <p:nvSpPr>
          <p:cNvPr id="97294" name="TextBox 8"/>
          <p:cNvSpPr txBox="1">
            <a:spLocks noChangeArrowheads="1"/>
          </p:cNvSpPr>
          <p:nvPr/>
        </p:nvSpPr>
        <p:spPr bwMode="auto">
          <a:xfrm>
            <a:off x="971550" y="2708275"/>
            <a:ext cx="1800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4051,6</a:t>
            </a: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dirty="0" err="1">
                <a:solidFill>
                  <a:schemeClr val="bg1"/>
                </a:solidFill>
              </a:rPr>
              <a:t>тыс.руб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7295" name="TextBox 9"/>
          <p:cNvSpPr txBox="1">
            <a:spLocks noChangeArrowheads="1"/>
          </p:cNvSpPr>
          <p:nvPr/>
        </p:nvSpPr>
        <p:spPr bwMode="auto">
          <a:xfrm>
            <a:off x="3789363" y="2708275"/>
            <a:ext cx="1935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4138,5 </a:t>
            </a:r>
            <a:r>
              <a:rPr lang="ru-RU" dirty="0" err="1">
                <a:solidFill>
                  <a:schemeClr val="bg1"/>
                </a:solidFill>
              </a:rPr>
              <a:t>тыс.руб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7296" name="TextBox 10"/>
          <p:cNvSpPr txBox="1">
            <a:spLocks noChangeArrowheads="1"/>
          </p:cNvSpPr>
          <p:nvPr/>
        </p:nvSpPr>
        <p:spPr bwMode="auto">
          <a:xfrm>
            <a:off x="6516688" y="2708275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4222,7 </a:t>
            </a:r>
            <a:r>
              <a:rPr lang="ru-RU" dirty="0" err="1">
                <a:solidFill>
                  <a:schemeClr val="bg1"/>
                </a:solidFill>
              </a:rPr>
              <a:t>тыс.руб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7297" name="TextBox 11"/>
          <p:cNvSpPr txBox="1">
            <a:spLocks noChangeArrowheads="1"/>
          </p:cNvSpPr>
          <p:nvPr/>
        </p:nvSpPr>
        <p:spPr bwMode="auto">
          <a:xfrm>
            <a:off x="250825" y="4149725"/>
            <a:ext cx="85693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Муниципальный  </a:t>
            </a:r>
            <a:r>
              <a:rPr lang="ru-RU" b="1" i="1" dirty="0">
                <a:solidFill>
                  <a:schemeClr val="bg1"/>
                </a:solidFill>
              </a:rPr>
              <a:t>Дорожный фонд МО </a:t>
            </a:r>
            <a:r>
              <a:rPr lang="ru-RU" b="1" i="1" dirty="0" err="1">
                <a:solidFill>
                  <a:schemeClr val="bg1"/>
                </a:solidFill>
              </a:rPr>
              <a:t>Угранское</a:t>
            </a:r>
            <a:r>
              <a:rPr lang="ru-RU" b="1" i="1" dirty="0">
                <a:solidFill>
                  <a:schemeClr val="bg1"/>
                </a:solidFill>
              </a:rPr>
              <a:t> сельское поселение </a:t>
            </a:r>
            <a:r>
              <a:rPr lang="ru-RU" b="1" i="1" dirty="0" err="1">
                <a:solidFill>
                  <a:schemeClr val="bg1"/>
                </a:solidFill>
              </a:rPr>
              <a:t>Угранского</a:t>
            </a:r>
            <a:r>
              <a:rPr lang="ru-RU" b="1" i="1" dirty="0">
                <a:solidFill>
                  <a:schemeClr val="bg1"/>
                </a:solidFill>
              </a:rPr>
              <a:t> района Смоленской области – </a:t>
            </a:r>
            <a:r>
              <a:rPr lang="ru-RU" i="1" dirty="0">
                <a:solidFill>
                  <a:schemeClr val="bg1"/>
                </a:solidFill>
              </a:rPr>
              <a:t>часть средств бюджета, подлежащих использованию в целях финансового обеспечения дорожной деятельности в отношении автомобильных дорог общего пользования местного значения, а также капитального ремонта и ремонта дворовых территорий многоквартирных домов, проездов к дворовым территориям многоквартирных домов.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063625"/>
          </a:xfrm>
        </p:spPr>
        <p:txBody>
          <a:bodyPr/>
          <a:lstStyle/>
          <a:p>
            <a:pPr eaLnBrk="1" hangingPunct="1"/>
            <a:r>
              <a:rPr lang="ru-RU" sz="2400" b="1" u="sng" smtClean="0">
                <a:solidFill>
                  <a:srgbClr val="CC0066"/>
                </a:solidFill>
                <a:cs typeface="Tunga" pitchFamily="34" charset="0"/>
              </a:rPr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533400"/>
            <a:ext cx="3779838" cy="3327400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sz="2800" b="1" dirty="0" smtClean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8131" name="WordArt 6"/>
          <p:cNvSpPr>
            <a:spLocks noChangeArrowheads="1" noChangeShapeType="1" noTextEdit="1"/>
          </p:cNvSpPr>
          <p:nvPr/>
        </p:nvSpPr>
        <p:spPr bwMode="auto">
          <a:xfrm>
            <a:off x="1939925" y="271463"/>
            <a:ext cx="5238750" cy="26193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                         </a:t>
            </a:r>
          </a:p>
        </p:txBody>
      </p:sp>
      <p:pic>
        <p:nvPicPr>
          <p:cNvPr id="983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3463"/>
            <a:ext cx="4465638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5638" y="477838"/>
            <a:ext cx="4678362" cy="32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10" name="TextBox 1"/>
          <p:cNvSpPr txBox="1">
            <a:spLocks noChangeArrowheads="1"/>
          </p:cNvSpPr>
          <p:nvPr/>
        </p:nvSpPr>
        <p:spPr bwMode="auto">
          <a:xfrm>
            <a:off x="4562475" y="3705225"/>
            <a:ext cx="4581525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b="1">
                <a:solidFill>
                  <a:schemeClr val="bg1"/>
                </a:solidFill>
                <a:latin typeface="Bodoni MT Black" pitchFamily="18" charset="0"/>
              </a:rPr>
              <a:t>  </a:t>
            </a:r>
            <a:r>
              <a:rPr lang="ru-RU" sz="2000">
                <a:solidFill>
                  <a:schemeClr val="bg1"/>
                </a:solidFill>
                <a:cs typeface="Times New Roman" pitchFamily="18" charset="0"/>
              </a:rPr>
              <a:t>Формирование расходов 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</a:t>
            </a:r>
            <a:r>
              <a:rPr lang="ru-RU" sz="2000" b="1">
                <a:solidFill>
                  <a:schemeClr val="bg1"/>
                </a:solidFill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b="1">
              <a:solidFill>
                <a:schemeClr val="bg1"/>
              </a:solidFill>
              <a:cs typeface="Times New Roman" pitchFamily="18" charset="0"/>
            </a:endParaRPr>
          </a:p>
          <a:p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0" y="0"/>
            <a:ext cx="9144000" cy="6858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БЮДЖЕТНАЯ КЛАССИФИКАЦИЯ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20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систематизированная группировка доходов и расходов бюджета по однородным признакам, определяемая природой местного бюджета.</a:t>
            </a:r>
          </a:p>
          <a:p>
            <a:pPr algn="ctr">
              <a:defRPr/>
            </a:pP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 </a:t>
            </a:r>
            <a:r>
              <a:rPr lang="ru-RU" sz="1600" b="1" smtClean="0">
                <a:solidFill>
                  <a:srgbClr val="000000"/>
                </a:solidFill>
                <a:cs typeface="Times New Roman" pitchFamily="18" charset="0"/>
              </a:rPr>
              <a:t>–</a:t>
            </a: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основа для построения ведомственной структуры расходов бюджета</a:t>
            </a:r>
            <a:endParaRPr lang="ru-RU" sz="1600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 бюджетной классификации 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(статья 19 Бюджетного кодекса):</a:t>
            </a:r>
            <a:endParaRPr lang="ru-RU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доходов бюджетов;</a:t>
            </a:r>
            <a:endParaRPr lang="ru-RU" b="1" i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бюджетов;</a:t>
            </a: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источников финансирования дефицитов бюджетов;</a:t>
            </a: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публично-правовых образований (</a:t>
            </a:r>
            <a:r>
              <a:rPr lang="ru-RU" smtClean="0">
                <a:solidFill>
                  <a:srgbClr val="000000"/>
                </a:solidFill>
                <a:cs typeface="Times New Roman" pitchFamily="18" charset="0"/>
              </a:rPr>
              <a:t>«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сектора</a:t>
            </a:r>
          </a:p>
          <a:p>
            <a:pPr algn="just">
              <a:defRPr/>
            </a:pP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330" name="AutoShape 7"/>
          <p:cNvSpPr>
            <a:spLocks noChangeArrowheads="1"/>
          </p:cNvSpPr>
          <p:nvPr/>
        </p:nvSpPr>
        <p:spPr bwMode="auto">
          <a:xfrm>
            <a:off x="5148263" y="2205038"/>
            <a:ext cx="3816350" cy="792162"/>
          </a:xfrm>
          <a:prstGeom prst="wedgeRoundRectCallout">
            <a:avLst>
              <a:gd name="adj1" fmla="val -80657"/>
              <a:gd name="adj2" fmla="val 3116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/>
            <a:r>
              <a:rPr lang="ru-RU" sz="1400"/>
              <a:t>Классификация расходов бюджетов –основа для построения ведомственной структуры расходов бюджета</a:t>
            </a:r>
          </a:p>
          <a:p>
            <a:pPr algn="ctr" defTabSz="914400"/>
            <a:endParaRPr lang="ru-RU" sz="1400"/>
          </a:p>
        </p:txBody>
      </p:sp>
      <p:pic>
        <p:nvPicPr>
          <p:cNvPr id="99331" name="Picture 323" descr="kb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149725"/>
            <a:ext cx="8713788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77813"/>
            <a:ext cx="8229600" cy="1139825"/>
          </a:xfrm>
        </p:spPr>
        <p:txBody>
          <a:bodyPr/>
          <a:lstStyle/>
          <a:p>
            <a:pPr algn="ctr" eaLnBrk="1" hangingPunct="1"/>
            <a:r>
              <a:rPr lang="ru-RU" altLang="ru-RU" sz="24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 сельского  бюджета на   2022 и плановый период 2023-2024 годов. ( </a:t>
            </a:r>
            <a:r>
              <a:rPr lang="ru-RU" altLang="ru-RU" sz="2400" b="1" i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altLang="ru-RU" sz="24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33602"/>
              </p:ext>
            </p:extLst>
          </p:nvPr>
        </p:nvGraphicFramePr>
        <p:xfrm>
          <a:off x="468313" y="2492375"/>
          <a:ext cx="7921625" cy="3816350"/>
        </p:xfrm>
        <a:graphic>
          <a:graphicData uri="http://schemas.openxmlformats.org/drawingml/2006/table">
            <a:tbl>
              <a:tblPr/>
              <a:tblGrid>
                <a:gridCol w="3848100"/>
                <a:gridCol w="1466850"/>
                <a:gridCol w="1465262"/>
                <a:gridCol w="1141413"/>
              </a:tblGrid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2023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доходов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18 137,8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17 369,3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17 407,4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расходов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18 233,3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17 369,3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17 407,4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8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Box 1"/>
          <p:cNvSpPr txBox="1">
            <a:spLocks noChangeArrowheads="1"/>
          </p:cNvSpPr>
          <p:nvPr/>
        </p:nvSpPr>
        <p:spPr bwMode="auto">
          <a:xfrm>
            <a:off x="107950" y="157163"/>
            <a:ext cx="8712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</a:rPr>
              <a:t>Динамика планирования бюджетных расходов в Угранском сельском поселении</a:t>
            </a:r>
          </a:p>
        </p:txBody>
      </p:sp>
      <p:graphicFrame>
        <p:nvGraphicFramePr>
          <p:cNvPr id="49154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5575433"/>
              </p:ext>
            </p:extLst>
          </p:nvPr>
        </p:nvGraphicFramePr>
        <p:xfrm>
          <a:off x="300038" y="978275"/>
          <a:ext cx="8372475" cy="527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1" name="Лист" r:id="rId4" imgW="7391545" imgH="4657648" progId="Excel.Sheet.8">
                  <p:embed/>
                </p:oleObj>
              </mc:Choice>
              <mc:Fallback>
                <p:oleObj name="Лист" r:id="rId4" imgW="7391545" imgH="4657648" progId="Excel.Shee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8" y="978275"/>
                        <a:ext cx="8372475" cy="5272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5888"/>
            <a:ext cx="8229600" cy="620712"/>
          </a:xfrm>
        </p:spPr>
        <p:txBody>
          <a:bodyPr/>
          <a:lstStyle/>
          <a:p>
            <a:pPr algn="ctr" eaLnBrk="1" hangingPunct="1"/>
            <a:r>
              <a:rPr lang="ru-RU" sz="20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расходов  сельского бюджета на 2022 год и плановый период 2023 и 2024 </a:t>
            </a:r>
            <a:r>
              <a:rPr lang="ru-RU" sz="2000" b="1" i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20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(в тыс.руб.)</a:t>
            </a:r>
          </a:p>
        </p:txBody>
      </p:sp>
      <p:graphicFrame>
        <p:nvGraphicFramePr>
          <p:cNvPr id="89125" name="Group 3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39781797"/>
              </p:ext>
            </p:extLst>
          </p:nvPr>
        </p:nvGraphicFramePr>
        <p:xfrm>
          <a:off x="684213" y="866775"/>
          <a:ext cx="8280400" cy="5650431"/>
        </p:xfrm>
        <a:graphic>
          <a:graphicData uri="http://schemas.openxmlformats.org/drawingml/2006/table">
            <a:tbl>
              <a:tblPr/>
              <a:tblGrid>
                <a:gridCol w="4967287"/>
                <a:gridCol w="1152525"/>
                <a:gridCol w="1081088"/>
                <a:gridCol w="1079500"/>
              </a:tblGrid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2022</a:t>
                      </a: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2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«Благоустройство территории муниципального образования Угранского сельского поселения Угранского района Смоленской области»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12 508,5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12 855,3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12 867,1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6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Комплексное развитие систем коммунальной инфраструктуры Угранского сельского поселения Угранского района Смоленской области 2017-2035 гг.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4 380,0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3 560,2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3 575,3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2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«Формирование комфортной городской среды на территории села Угра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Угранского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 Смоленской области» на 2018-2022 годы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3 34,1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3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«Благоустройство и ремонт памятников, обелисков и братских захоронений Угранского сельского поселения Угранского района Смоленской области»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34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31788"/>
            <a:ext cx="8459787" cy="649287"/>
          </a:xfrm>
        </p:spPr>
        <p:txBody>
          <a:bodyPr/>
          <a:lstStyle/>
          <a:p>
            <a:pPr algn="ctr" eaLnBrk="1" hangingPunct="1"/>
            <a:r>
              <a:rPr lang="ru-RU" altLang="ru-RU" sz="20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Распределение  бюджетных ассигнований по разделам расходов  на 2022 и плановый период 2023 и 2024 гг. (руб.)</a:t>
            </a:r>
          </a:p>
        </p:txBody>
      </p:sp>
      <p:graphicFrame>
        <p:nvGraphicFramePr>
          <p:cNvPr id="90155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443425"/>
              </p:ext>
            </p:extLst>
          </p:nvPr>
        </p:nvGraphicFramePr>
        <p:xfrm>
          <a:off x="395288" y="1196975"/>
          <a:ext cx="8459787" cy="3025769"/>
        </p:xfrm>
        <a:graphic>
          <a:graphicData uri="http://schemas.openxmlformats.org/drawingml/2006/table">
            <a:tbl>
              <a:tblPr/>
              <a:tblGrid>
                <a:gridCol w="3703637"/>
                <a:gridCol w="1265238"/>
                <a:gridCol w="1698625"/>
                <a:gridCol w="1792287"/>
              </a:tblGrid>
              <a:tr h="6302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Наименование 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alt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alt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kumimoji="0" lang="ru-RU" alt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7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Общегосударственные вопросы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450000</a:t>
                      </a:r>
                      <a:r>
                        <a:rPr kumimoji="0" lang="ru-RU" alt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461200,0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473800,0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0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оборона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290700,0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300300,0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310500,0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экономика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5187518,29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5241500,0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5425700,0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 хозяйство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12040100,0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11101300,0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10932400,0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3401987"/>
              </p:ext>
            </p:extLst>
          </p:nvPr>
        </p:nvGraphicFramePr>
        <p:xfrm>
          <a:off x="106363" y="822325"/>
          <a:ext cx="8823355" cy="5892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2226" name="TextBox 3"/>
          <p:cNvSpPr txBox="1">
            <a:spLocks noChangeArrowheads="1"/>
          </p:cNvSpPr>
          <p:nvPr/>
        </p:nvSpPr>
        <p:spPr bwMode="auto">
          <a:xfrm>
            <a:off x="0" y="58738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solidFill>
                  <a:srgbClr val="003399"/>
                </a:solidFill>
                <a:cs typeface="Times New Roman" pitchFamily="18" charset="0"/>
              </a:rPr>
              <a:t>Структура бюджетных ассигнований по разделам расходов на </a:t>
            </a:r>
            <a:r>
              <a:rPr lang="ru-RU" sz="2400" b="1" i="1" dirty="0" smtClean="0">
                <a:solidFill>
                  <a:srgbClr val="003399"/>
                </a:solidFill>
                <a:cs typeface="Times New Roman" pitchFamily="18" charset="0"/>
              </a:rPr>
              <a:t>2022 </a:t>
            </a:r>
            <a:r>
              <a:rPr lang="ru-RU" sz="2400" b="1" i="1" dirty="0">
                <a:solidFill>
                  <a:srgbClr val="003399"/>
                </a:solidFill>
                <a:cs typeface="Times New Roman" pitchFamily="18" charset="0"/>
              </a:rPr>
              <a:t>год и плановый период </a:t>
            </a:r>
            <a:r>
              <a:rPr lang="ru-RU" sz="2400" b="1" i="1" dirty="0" smtClean="0">
                <a:solidFill>
                  <a:srgbClr val="003399"/>
                </a:solidFill>
                <a:cs typeface="Times New Roman" pitchFamily="18" charset="0"/>
              </a:rPr>
              <a:t>2023-2024 </a:t>
            </a:r>
            <a:r>
              <a:rPr lang="ru-RU" sz="2400" b="1" i="1" dirty="0" err="1">
                <a:solidFill>
                  <a:srgbClr val="003399"/>
                </a:solidFill>
                <a:cs typeface="Times New Roman" pitchFamily="18" charset="0"/>
              </a:rPr>
              <a:t>гг</a:t>
            </a:r>
            <a:r>
              <a:rPr lang="ru-RU" sz="2400" b="1" i="1" dirty="0">
                <a:solidFill>
                  <a:srgbClr val="003399"/>
                </a:solidFill>
                <a:cs typeface="Times New Roman" pitchFamily="18" charset="0"/>
              </a:rPr>
              <a:t> </a:t>
            </a:r>
          </a:p>
          <a:p>
            <a:endParaRPr lang="ru-RU" sz="2400" b="1" i="1" dirty="0">
              <a:solidFill>
                <a:srgbClr val="003399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6613"/>
            <a:ext cx="9144000" cy="56880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Финансовое управление Администрации муниципального образования «Угранский   район»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Адрес: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215430, ул. Ленина, д.38, с. Угра,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Для обратной связи граждан: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Телефон: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+7 (48137) 4-19-44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Факс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 +7 (48137) 4-12-65</a:t>
            </a:r>
            <a:endParaRPr lang="en-US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Почта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:    fug17.ugra@yandex.ru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Режим работы: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понедельник-пятница: 0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9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:00 - 17: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15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перерыв на обед: 13:00 - 14:00</a:t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выходные: суббота-воскресенье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Формой участия граждан в публичных слушаньях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является предоставление предложений в письменной форме и личное участие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Вопросы, предложения и отзывы</a:t>
            </a:r>
            <a:r>
              <a:rPr lang="ru-RU" altLang="ru-RU" sz="2000" b="1" i="1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 можете оставить на нашем сайте в разделе «Интернет-приемная» или по электронной почте указанной выше.</a:t>
            </a:r>
          </a:p>
          <a:p>
            <a:pPr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i="1" smtClean="0">
                <a:solidFill>
                  <a:schemeClr val="bg1"/>
                </a:solidFill>
                <a:latin typeface="Times New Roman" pitchFamily="18" charset="0"/>
              </a:rPr>
              <a:t>Ведется статистика посещаемости сайта </a:t>
            </a:r>
          </a:p>
        </p:txBody>
      </p:sp>
      <p:sp>
        <p:nvSpPr>
          <p:cNvPr id="107522" name="Заголовок 1"/>
          <p:cNvSpPr>
            <a:spLocks noGrp="1"/>
          </p:cNvSpPr>
          <p:nvPr>
            <p:ph type="title"/>
          </p:nvPr>
        </p:nvSpPr>
        <p:spPr>
          <a:xfrm>
            <a:off x="1295400" y="115888"/>
            <a:ext cx="6840538" cy="549275"/>
          </a:xfrm>
        </p:spPr>
        <p:txBody>
          <a:bodyPr/>
          <a:lstStyle/>
          <a:p>
            <a:r>
              <a:rPr lang="ru-RU" sz="32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pic>
        <p:nvPicPr>
          <p:cNvPr id="1075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028825"/>
            <a:ext cx="4535487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ext Box 6"/>
          <p:cNvSpPr txBox="1">
            <a:spLocks noChangeArrowheads="1"/>
          </p:cNvSpPr>
          <p:nvPr/>
        </p:nvSpPr>
        <p:spPr bwMode="auto">
          <a:xfrm>
            <a:off x="6135688" y="4411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Arial" charset="0"/>
            </a:endParaRP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20725" y="3213100"/>
            <a:ext cx="8315325" cy="3286125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– информационный сборник, который познакомит население поселения с основными положениями главного финансового документа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сельского поселения.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сборнике в доступной форме представлено описание доходов, расходов бюджета и их структуры, приоритетные направления расходования бюджетных средств, объемы бюджетных ассигнований, направляемых на финансирование социально-значимых мероприятий в сфере образования, культуры, физической культуры и спорта и в других сферах.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нацелен на широкий круг пользователей – всех граждан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поселения, интересы которых в той или иной мере затронуты сельским поселением. </a:t>
            </a:r>
          </a:p>
        </p:txBody>
      </p:sp>
      <p:pic>
        <p:nvPicPr>
          <p:cNvPr id="67586" name="Picture 7" descr="budget_kode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836613"/>
            <a:ext cx="58721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Text Box 5"/>
          <p:cNvSpPr txBox="1">
            <a:spLocks noChangeArrowheads="1"/>
          </p:cNvSpPr>
          <p:nvPr/>
        </p:nvSpPr>
        <p:spPr bwMode="auto">
          <a:xfrm>
            <a:off x="1187450" y="104775"/>
            <a:ext cx="6376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cs typeface="Times New Roman" pitchFamily="18" charset="0"/>
              </a:rPr>
              <a:t>ЧТО ТАКОЕ БЮДЖЕТ ДЛЯ ГРАЖДАН?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4294967295"/>
          </p:nvPr>
        </p:nvSpPr>
        <p:spPr>
          <a:xfrm>
            <a:off x="268288" y="2671763"/>
            <a:ext cx="8683625" cy="863600"/>
          </a:xfrm>
        </p:spPr>
        <p:txBody>
          <a:bodyPr/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Tx/>
              <a:buNone/>
              <a:defRPr/>
            </a:pP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– - форма образования и расходования денежных средств, предусмотренных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68610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68611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68612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68613" name="TextBox 2"/>
          <p:cNvSpPr txBox="1">
            <a:spLocks noChangeArrowheads="1"/>
          </p:cNvSpPr>
          <p:nvPr/>
        </p:nvSpPr>
        <p:spPr bwMode="auto">
          <a:xfrm>
            <a:off x="236538" y="3890963"/>
            <a:ext cx="25082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Превышение доходов над расходами образует положительный остаток бюджета -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ПРОФИЦИТ</a:t>
            </a:r>
          </a:p>
        </p:txBody>
      </p:sp>
      <p:sp>
        <p:nvSpPr>
          <p:cNvPr id="68614" name="TextBox 3"/>
          <p:cNvSpPr txBox="1">
            <a:spLocks noChangeArrowheads="1"/>
          </p:cNvSpPr>
          <p:nvPr/>
        </p:nvSpPr>
        <p:spPr bwMode="auto">
          <a:xfrm>
            <a:off x="112713" y="654050"/>
            <a:ext cx="26892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Доходы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это поступающие в бюджет денежные средства (налоговые, неналоговые доходы и безвозмездные поступления)</a:t>
            </a:r>
          </a:p>
        </p:txBody>
      </p:sp>
      <p:sp>
        <p:nvSpPr>
          <p:cNvPr id="68615" name="TextBox 4"/>
          <p:cNvSpPr txBox="1">
            <a:spLocks noChangeArrowheads="1"/>
          </p:cNvSpPr>
          <p:nvPr/>
        </p:nvSpPr>
        <p:spPr bwMode="auto">
          <a:xfrm>
            <a:off x="5878513" y="379413"/>
            <a:ext cx="30972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Расходы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это выплачиваемые из бюджета денежные средства (социальные выплаты населению, содержание муниципальных учреждений, благоустройство, ремонт и уборка дорог и другие)</a:t>
            </a:r>
            <a:endParaRPr lang="ru-RU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8616" name="TextBox 5"/>
          <p:cNvSpPr txBox="1">
            <a:spLocks noChangeArrowheads="1"/>
          </p:cNvSpPr>
          <p:nvPr/>
        </p:nvSpPr>
        <p:spPr bwMode="auto">
          <a:xfrm>
            <a:off x="5735638" y="4168775"/>
            <a:ext cx="32400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Если расходная часть бюджета превышает доходную, то бюджет формируется с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ДЕФИЦИТОМ</a:t>
            </a:r>
            <a:endParaRPr lang="ru-RU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188" y="5911850"/>
            <a:ext cx="8064500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</a:p>
        </p:txBody>
      </p:sp>
      <p:pic>
        <p:nvPicPr>
          <p:cNvPr id="686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569913"/>
            <a:ext cx="303530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3429000"/>
            <a:ext cx="28416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20" name="Text Box 14"/>
          <p:cNvSpPr txBox="1">
            <a:spLocks noChangeArrowheads="1"/>
          </p:cNvSpPr>
          <p:nvPr/>
        </p:nvSpPr>
        <p:spPr bwMode="auto">
          <a:xfrm>
            <a:off x="155575" y="46038"/>
            <a:ext cx="420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cs typeface="Times New Roman" pitchFamily="18" charset="0"/>
              </a:rPr>
              <a:t>ЧТО ТАКОЕ БЮДЖЕТ?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333375"/>
            <a:ext cx="8713787" cy="2159000"/>
          </a:xfrm>
        </p:spPr>
        <p:txBody>
          <a:bodyPr/>
          <a:lstStyle/>
          <a:p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Государственный бюджет – 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важнейший документ, который состоит из целого ряда финансовых смет различных ведомств, служб и государственных программ. Именно в нем определяются те потребности, которые подлежат удовлетворению за счет денежных средств государственной казны. Также в бюджете указываются основные источники и ожидаемые поступления в казну государства.</a:t>
            </a:r>
            <a:b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– 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форма образования и расходования денежных средств, предназначенных для обеспечения функций, отнесенных к предметам ведения местного самоуправления.</a:t>
            </a:r>
            <a:b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6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Блок-схема: извлечение 1"/>
          <p:cNvSpPr/>
          <p:nvPr/>
        </p:nvSpPr>
        <p:spPr>
          <a:xfrm>
            <a:off x="684213" y="2420938"/>
            <a:ext cx="2735262" cy="3960812"/>
          </a:xfrm>
          <a:prstGeom prst="flowChartExtra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635" name="TextBox 3"/>
          <p:cNvSpPr txBox="1">
            <a:spLocks noChangeArrowheads="1"/>
          </p:cNvSpPr>
          <p:nvPr/>
        </p:nvSpPr>
        <p:spPr bwMode="auto">
          <a:xfrm>
            <a:off x="1187450" y="4830763"/>
            <a:ext cx="15843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Бюджет Российской Федерации</a:t>
            </a:r>
          </a:p>
        </p:txBody>
      </p:sp>
      <p:sp>
        <p:nvSpPr>
          <p:cNvPr id="13" name="Блок-схема: извлечение 12"/>
          <p:cNvSpPr/>
          <p:nvPr/>
        </p:nvSpPr>
        <p:spPr>
          <a:xfrm>
            <a:off x="3621088" y="3243263"/>
            <a:ext cx="2520950" cy="3138487"/>
          </a:xfrm>
          <a:prstGeom prst="flowChartExtra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Блок-схема: извлечение 13"/>
          <p:cNvSpPr/>
          <p:nvPr/>
        </p:nvSpPr>
        <p:spPr>
          <a:xfrm>
            <a:off x="6372225" y="3990975"/>
            <a:ext cx="2376488" cy="2390775"/>
          </a:xfrm>
          <a:prstGeom prst="flowChartExtra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638" name="TextBox 5"/>
          <p:cNvSpPr txBox="1">
            <a:spLocks noChangeArrowheads="1"/>
          </p:cNvSpPr>
          <p:nvPr/>
        </p:nvSpPr>
        <p:spPr bwMode="auto">
          <a:xfrm>
            <a:off x="4187825" y="4830763"/>
            <a:ext cx="16557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Бюджет субъектов Российской Федерации</a:t>
            </a:r>
          </a:p>
        </p:txBody>
      </p:sp>
      <p:sp>
        <p:nvSpPr>
          <p:cNvPr id="69639" name="TextBox 6"/>
          <p:cNvSpPr txBox="1">
            <a:spLocks noChangeArrowheads="1"/>
          </p:cNvSpPr>
          <p:nvPr/>
        </p:nvSpPr>
        <p:spPr bwMode="auto">
          <a:xfrm>
            <a:off x="6770688" y="5451475"/>
            <a:ext cx="19431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 муниципальных образований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5" y="260350"/>
            <a:ext cx="8612188" cy="6481763"/>
          </a:xfrm>
        </p:spPr>
        <p:txBody>
          <a:bodyPr/>
          <a:lstStyle/>
          <a:p>
            <a:pPr>
              <a:defRPr/>
            </a:pPr>
            <a:r>
              <a:rPr lang="ru-RU" alt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бюджетами</a:t>
            </a: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в первую очередь статистический, характеризующий данные по доходам и расходам, источникам поступления средств и направлениям их использования по территории в целом РФ или субъектов РФ.</a:t>
            </a: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706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9113" y="1412875"/>
            <a:ext cx="4965700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Заголовок 2"/>
          <p:cNvSpPr>
            <a:spLocks noGrp="1"/>
          </p:cNvSpPr>
          <p:nvPr>
            <p:ph type="title"/>
          </p:nvPr>
        </p:nvSpPr>
        <p:spPr>
          <a:xfrm>
            <a:off x="352425" y="228600"/>
            <a:ext cx="8540750" cy="608013"/>
          </a:xfrm>
        </p:spPr>
        <p:txBody>
          <a:bodyPr/>
          <a:lstStyle/>
          <a:p>
            <a:r>
              <a:rPr lang="ru-RU" sz="36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Схема консолидированного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79613" y="836613"/>
            <a:ext cx="2771775" cy="11525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6013" y="2276475"/>
            <a:ext cx="2519362" cy="936625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56100" y="2276475"/>
            <a:ext cx="2519363" cy="936625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48038" y="5300663"/>
            <a:ext cx="2663825" cy="1068387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35600" y="3671888"/>
            <a:ext cx="3024188" cy="1125537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76488" y="3671888"/>
            <a:ext cx="2519362" cy="935037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72225" y="5300663"/>
            <a:ext cx="2520950" cy="936625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689" name="TextBox 18"/>
          <p:cNvSpPr txBox="1">
            <a:spLocks noChangeArrowheads="1"/>
          </p:cNvSpPr>
          <p:nvPr/>
        </p:nvSpPr>
        <p:spPr bwMode="auto">
          <a:xfrm>
            <a:off x="2195513" y="1125538"/>
            <a:ext cx="2555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Консолидированный бюджет РФ</a:t>
            </a:r>
          </a:p>
        </p:txBody>
      </p:sp>
      <p:sp>
        <p:nvSpPr>
          <p:cNvPr id="71690" name="TextBox 19"/>
          <p:cNvSpPr txBox="1">
            <a:spLocks noChangeArrowheads="1"/>
          </p:cNvSpPr>
          <p:nvPr/>
        </p:nvSpPr>
        <p:spPr bwMode="auto">
          <a:xfrm>
            <a:off x="1258888" y="2381250"/>
            <a:ext cx="2376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Федеральный бюджет</a:t>
            </a:r>
          </a:p>
        </p:txBody>
      </p:sp>
      <p:sp>
        <p:nvSpPr>
          <p:cNvPr id="71691" name="TextBox 20"/>
          <p:cNvSpPr txBox="1">
            <a:spLocks noChangeArrowheads="1"/>
          </p:cNvSpPr>
          <p:nvPr/>
        </p:nvSpPr>
        <p:spPr bwMode="auto">
          <a:xfrm>
            <a:off x="4356100" y="2286000"/>
            <a:ext cx="25193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Консолидированные бюджеты субъектов РФ</a:t>
            </a:r>
          </a:p>
        </p:txBody>
      </p:sp>
      <p:sp>
        <p:nvSpPr>
          <p:cNvPr id="71692" name="TextBox 21"/>
          <p:cNvSpPr txBox="1">
            <a:spLocks noChangeArrowheads="1"/>
          </p:cNvSpPr>
          <p:nvPr/>
        </p:nvSpPr>
        <p:spPr bwMode="auto">
          <a:xfrm>
            <a:off x="2447925" y="3933825"/>
            <a:ext cx="2447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Областной бюджет</a:t>
            </a:r>
          </a:p>
        </p:txBody>
      </p:sp>
      <p:sp>
        <p:nvSpPr>
          <p:cNvPr id="71693" name="TextBox 22"/>
          <p:cNvSpPr txBox="1">
            <a:spLocks noChangeArrowheads="1"/>
          </p:cNvSpPr>
          <p:nvPr/>
        </p:nvSpPr>
        <p:spPr bwMode="auto">
          <a:xfrm>
            <a:off x="5616575" y="3714750"/>
            <a:ext cx="28432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Консолидированный бюджет муниципальных образований районов</a:t>
            </a:r>
          </a:p>
        </p:txBody>
      </p:sp>
      <p:sp>
        <p:nvSpPr>
          <p:cNvPr id="71694" name="TextBox 23"/>
          <p:cNvSpPr txBox="1">
            <a:spLocks noChangeArrowheads="1"/>
          </p:cNvSpPr>
          <p:nvPr/>
        </p:nvSpPr>
        <p:spPr bwMode="auto">
          <a:xfrm>
            <a:off x="3492500" y="5313363"/>
            <a:ext cx="25193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 муниципальных образований районов</a:t>
            </a:r>
          </a:p>
        </p:txBody>
      </p:sp>
      <p:sp>
        <p:nvSpPr>
          <p:cNvPr id="71695" name="TextBox 24"/>
          <p:cNvSpPr txBox="1">
            <a:spLocks noChangeArrowheads="1"/>
          </p:cNvSpPr>
          <p:nvPr/>
        </p:nvSpPr>
        <p:spPr bwMode="auto">
          <a:xfrm>
            <a:off x="6731000" y="5588000"/>
            <a:ext cx="172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Бюджеты поселений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663575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Межбюджетные отношения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–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 </a:t>
            </a:r>
          </a:p>
        </p:txBody>
      </p:sp>
      <p:sp>
        <p:nvSpPr>
          <p:cNvPr id="72706" name="TextBox 2"/>
          <p:cNvSpPr txBox="1">
            <a:spLocks noChangeArrowheads="1"/>
          </p:cNvSpPr>
          <p:nvPr/>
        </p:nvSpPr>
        <p:spPr bwMode="auto">
          <a:xfrm>
            <a:off x="2987675" y="1700213"/>
            <a:ext cx="57610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Межбюджетные трансферты –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средства, предоставляемые одним бюджетом бюджетной системы РФ другому бюджету бюджетной системы РФ</a:t>
            </a:r>
            <a:endParaRPr lang="ru-RU" sz="2000" i="1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727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3" y="4056063"/>
            <a:ext cx="47910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4888" y="2686050"/>
            <a:ext cx="4143375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ylar">
  <a:themeElements>
    <a:clrScheme name="1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1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ylar">
  <a:themeElements>
    <a:clrScheme name="2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2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Mylar">
  <a:themeElements>
    <a:clrScheme name="3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3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Mylar">
  <a:themeElements>
    <a:clrScheme name="4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4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TM01790491[[fn=Mylar]]</Template>
  <TotalTime>10381</TotalTime>
  <Words>2346</Words>
  <Application>Microsoft Office PowerPoint</Application>
  <PresentationFormat>Экран (4:3)</PresentationFormat>
  <Paragraphs>311</Paragraphs>
  <Slides>39</Slides>
  <Notes>2</Notes>
  <HiddenSlides>0</HiddenSlides>
  <MMClips>0</MMClips>
  <ScaleCrop>false</ScaleCrop>
  <HeadingPairs>
    <vt:vector size="10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  <vt:variant>
        <vt:lpstr>Произвольные показы</vt:lpstr>
      </vt:variant>
      <vt:variant>
        <vt:i4>1</vt:i4>
      </vt:variant>
    </vt:vector>
  </HeadingPairs>
  <TitlesOfParts>
    <vt:vector size="55" baseType="lpstr">
      <vt:lpstr>Arial</vt:lpstr>
      <vt:lpstr>Bodoni MT Black</vt:lpstr>
      <vt:lpstr>Calibri</vt:lpstr>
      <vt:lpstr>Corbel</vt:lpstr>
      <vt:lpstr>Tahoma</vt:lpstr>
      <vt:lpstr>Times New Roman</vt:lpstr>
      <vt:lpstr>Tunga</vt:lpstr>
      <vt:lpstr>Verdana</vt:lpstr>
      <vt:lpstr>Wingdings</vt:lpstr>
      <vt:lpstr>Mylar</vt:lpstr>
      <vt:lpstr>1_Mylar</vt:lpstr>
      <vt:lpstr>2_Mylar</vt:lpstr>
      <vt:lpstr>3_Mylar</vt:lpstr>
      <vt:lpstr>4_Mylar</vt:lpstr>
      <vt:lpstr>Лист</vt:lpstr>
      <vt:lpstr>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 Государственный бюджет – это важнейший документ, который состоит из целого ряда финансовых смет различных ведомств, служб и государственных программ. Именно в нем определяются те потребности, которые подлежат удовлетворению за счет денежных средств государственной казны. Также в бюджете указываются основные источники и ожидаемые поступления в казну государства. Бюджет муниципального образования – это форма образования и расходования денежных средств, предназначенных для обеспечения функций, отнесенных к предметам ведения местного самоуправления.  </vt:lpstr>
      <vt:lpstr>Презентация PowerPoint</vt:lpstr>
      <vt:lpstr>Схема консолидированного бюджета</vt:lpstr>
      <vt:lpstr>Презентация PowerPoint</vt:lpstr>
      <vt:lpstr>Формы межбюджетных отношений</vt:lpstr>
      <vt:lpstr>Межбюджетные трансферты, получаемые бюджетом Угранского сельского поселения Угранского района Смоленской области</vt:lpstr>
      <vt:lpstr>Структура безвозмездных поступлений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   Неналоговые доходы – 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законодательства.</vt:lpstr>
      <vt:lpstr>   Безвозмездные поступления- 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vt:lpstr>
      <vt:lpstr>Презентация PowerPoint</vt:lpstr>
      <vt:lpstr>Основные направления бюджетной и налоговой политики</vt:lpstr>
      <vt:lpstr>Основные задачи бюджетной и налоговой политики</vt:lpstr>
      <vt:lpstr>Основные направления налоговой политики</vt:lpstr>
      <vt:lpstr>Основные направления бюджетной политики</vt:lpstr>
      <vt:lpstr>Особенности планирования доходов</vt:lpstr>
      <vt:lpstr>Направления увеличения доходной базы</vt:lpstr>
      <vt:lpstr>Презентация PowerPoint</vt:lpstr>
      <vt:lpstr> </vt:lpstr>
      <vt:lpstr>Презентация PowerPoint</vt:lpstr>
      <vt:lpstr>Основные характеристики  сельского  бюджета на   2022 и плановый период 2023-2024 годов. ( тыс.руб)</vt:lpstr>
      <vt:lpstr>Презентация PowerPoint</vt:lpstr>
      <vt:lpstr>Программная структура расходов  сельского бюджета на 2022 год и плановый период 2023 и 2024 гг (в тыс.руб.)</vt:lpstr>
      <vt:lpstr>Распределение  бюджетных ассигнований по разделам расходов  на 2022 и плановый период 2023 и 2024 гг. (руб.)</vt:lpstr>
      <vt:lpstr>Презентация PowerPoint</vt:lpstr>
      <vt:lpstr>Контактная информация</vt:lpstr>
      <vt:lpstr>Презентация PowerPoint</vt:lpstr>
      <vt:lpstr>Произвольный показ 1</vt:lpstr>
    </vt:vector>
  </TitlesOfParts>
  <Company>WareZ Provider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на 2014 год и плановый период 2015-2016 годов</dc:title>
  <dc:creator>www.PHILka.RU</dc:creator>
  <cp:lastModifiedBy>User</cp:lastModifiedBy>
  <cp:revision>397</cp:revision>
  <dcterms:created xsi:type="dcterms:W3CDTF">2013-12-02T14:04:15Z</dcterms:created>
  <dcterms:modified xsi:type="dcterms:W3CDTF">2023-09-27T12:23:43Z</dcterms:modified>
</cp:coreProperties>
</file>