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5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4429824561403632E-2"/>
          <c:y val="1.9400352733686083E-2"/>
          <c:w val="0.74890350877192957"/>
          <c:h val="0.786596119929452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4622</c:v>
                </c:pt>
                <c:pt idx="1">
                  <c:v>4568.3</c:v>
                </c:pt>
                <c:pt idx="2">
                  <c:v>4568.3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26955.3</c:v>
                </c:pt>
                <c:pt idx="1">
                  <c:v>2168.5</c:v>
                </c:pt>
                <c:pt idx="2">
                  <c:v>2168.5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1553656687121612E-4"/>
                  <c:y val="-1.0286622211971451E-3"/>
                </c:manualLayout>
              </c:layout>
              <c:showVal val="1"/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282.3</c:v>
                </c:pt>
                <c:pt idx="1">
                  <c:v>282.60000000000002</c:v>
                </c:pt>
                <c:pt idx="2">
                  <c:v>293.39999999999998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3077330764421688E-3"/>
                  <c:y val="-2.8487765068158501E-2"/>
                </c:manualLayout>
              </c:layout>
              <c:showVal val="1"/>
            </c:dLbl>
            <c:dLbl>
              <c:idx val="1"/>
              <c:layout>
                <c:manualLayout>
                  <c:x val="1.1834278173095009E-2"/>
                  <c:y val="-2.2759599667602357E-2"/>
                </c:manualLayout>
              </c:layout>
              <c:showVal val="1"/>
            </c:dLbl>
            <c:dLbl>
              <c:idx val="2"/>
              <c:layout>
                <c:manualLayout>
                  <c:x val="2.0709986802916188E-2"/>
                  <c:y val="-2.275959966760234E-2"/>
                </c:manualLayout>
              </c:layout>
              <c:showVal val="1"/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14851.4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165501952"/>
        <c:axId val="165520128"/>
        <c:axId val="0"/>
      </c:bar3DChart>
      <c:catAx>
        <c:axId val="165501952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5520128"/>
        <c:crosses val="autoZero"/>
        <c:auto val="1"/>
        <c:lblAlgn val="ctr"/>
        <c:lblOffset val="100"/>
      </c:catAx>
      <c:valAx>
        <c:axId val="165520128"/>
        <c:scaling>
          <c:orientation val="minMax"/>
        </c:scaling>
        <c:axPos val="l"/>
        <c:numFmt formatCode="0.00" sourceLinked="1"/>
        <c:maj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5501952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618"/>
          <c:y val="0.33509700176366874"/>
          <c:w val="0.15131578947368421"/>
          <c:h val="0.24162257495590814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11754.8</c:v>
                </c:pt>
                <c:pt idx="1">
                  <c:v>12914.2</c:v>
                </c:pt>
                <c:pt idx="2">
                  <c:v>13554.3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418.8</c:v>
                </c:pt>
                <c:pt idx="1">
                  <c:v>109</c:v>
                </c:pt>
                <c:pt idx="2">
                  <c:v>113.4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47081</c:v>
                </c:pt>
                <c:pt idx="1">
                  <c:v>7019.4</c:v>
                </c:pt>
                <c:pt idx="2">
                  <c:v>7323.6</c:v>
                </c:pt>
              </c:numCache>
            </c:numRef>
          </c:val>
        </c:ser>
        <c:axId val="166278272"/>
        <c:axId val="166279808"/>
      </c:barChart>
      <c:catAx>
        <c:axId val="1662782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6279808"/>
        <c:crosses val="autoZero"/>
        <c:auto val="1"/>
        <c:lblAlgn val="ctr"/>
        <c:lblOffset val="100"/>
      </c:catAx>
      <c:valAx>
        <c:axId val="16627980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2782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657370953631089E-2"/>
          <c:y val="3.3788859725867593E-2"/>
          <c:w val="0.89361552380018761"/>
          <c:h val="0.5865626712358400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191141.04</c:v>
                </c:pt>
                <c:pt idx="1">
                  <c:v>282300</c:v>
                </c:pt>
                <c:pt idx="2">
                  <c:v>15083669.99</c:v>
                </c:pt>
                <c:pt idx="3">
                  <c:v>44243258.899999999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438300</c:v>
                </c:pt>
                <c:pt idx="1">
                  <c:v>282600</c:v>
                </c:pt>
                <c:pt idx="2">
                  <c:v>3500100</c:v>
                </c:pt>
                <c:pt idx="3">
                  <c:v>15612605.16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438300</c:v>
                </c:pt>
                <c:pt idx="1">
                  <c:v>293400</c:v>
                </c:pt>
                <c:pt idx="2">
                  <c:v>3630600</c:v>
                </c:pt>
                <c:pt idx="3">
                  <c:v>16122205.16</c:v>
                </c:pt>
                <c:pt idx="4">
                  <c:v>100000</c:v>
                </c:pt>
              </c:numCache>
            </c:numRef>
          </c:val>
        </c:ser>
        <c:gapWidth val="95"/>
        <c:gapDepth val="95"/>
        <c:shape val="box"/>
        <c:axId val="167300096"/>
        <c:axId val="167301888"/>
        <c:axId val="0"/>
      </c:bar3DChart>
      <c:catAx>
        <c:axId val="167300096"/>
        <c:scaling>
          <c:orientation val="minMax"/>
        </c:scaling>
        <c:axPos val="b"/>
        <c:numFmt formatCode="General" sourceLinked="1"/>
        <c:majorTickMark val="none"/>
        <c:tickLblPos val="nextTo"/>
        <c:crossAx val="167301888"/>
        <c:crosses val="autoZero"/>
        <c:auto val="1"/>
        <c:lblAlgn val="ctr"/>
        <c:lblOffset val="100"/>
      </c:catAx>
      <c:valAx>
        <c:axId val="167301888"/>
        <c:scaling>
          <c:orientation val="minMax"/>
        </c:scaling>
        <c:axPos val="l"/>
        <c:majorGridlines/>
        <c:numFmt formatCode="0.0;[Red]0.0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3000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97 от 24.12.2020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2021год и на плановый период 2022 и 2023 годов. (в редакции от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22.09.2021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111)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47081,0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26955,3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11754,8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совокупный доход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прибыль,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4042,3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314,0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47081,0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7019,4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7323,6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4622,0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913063" y="3789363"/>
            <a:ext cx="2873383" cy="2779222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857356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786578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15074" y="3816183"/>
            <a:ext cx="2928926" cy="2502223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26955,3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14810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15078,7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2021 и плановый период 2022-2023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59254,6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59900,4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9250362" cy="5765800"/>
        </p:xfrm>
        <a:graphic>
          <a:graphicData uri="http://schemas.openxmlformats.org/presentationml/2006/ole">
            <p:oleObj spid="_x0000_s49154" name="Диаграмма" r:id="rId3" imgW="8848758" imgH="57530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26882,4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13217,3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14293,9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90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191141,04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15083669,99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44243258,9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15612605,16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16122205,16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10080</TotalTime>
  <Words>2324</Words>
  <Application>Microsoft Office PowerPoint</Application>
  <PresentationFormat>Экран (4:3)</PresentationFormat>
  <Paragraphs>314</Paragraphs>
  <Slides>39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Mylar</vt:lpstr>
      <vt:lpstr>1_Mylar</vt:lpstr>
      <vt:lpstr>2_Mylar</vt:lpstr>
      <vt:lpstr>3_Mylar</vt:lpstr>
      <vt:lpstr>4_Mylar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 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366</cp:revision>
  <dcterms:created xsi:type="dcterms:W3CDTF">2013-12-02T14:04:15Z</dcterms:created>
  <dcterms:modified xsi:type="dcterms:W3CDTF">2021-09-29T07:30:21Z</dcterms:modified>
</cp:coreProperties>
</file>