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521E-2"/>
          <c:y val="1.9400352733686069E-2"/>
          <c:w val="0.74890350877192968"/>
          <c:h val="0.7865961199294531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4622</c:v>
                </c:pt>
                <c:pt idx="1">
                  <c:v>4568.3</c:v>
                </c:pt>
                <c:pt idx="2">
                  <c:v>4568.3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569E-4"/>
                  <c:y val="-1.0286622211971442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279.8</c:v>
                </c:pt>
                <c:pt idx="1">
                  <c:v>282.60000000000002</c:v>
                </c:pt>
                <c:pt idx="2">
                  <c:v>293.39999999999998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653E-3"/>
                  <c:y val="-2.8487765068158484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68685824"/>
        <c:axId val="68687360"/>
        <c:axId val="0"/>
      </c:bar3DChart>
      <c:catAx>
        <c:axId val="68685824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687360"/>
        <c:crosses val="autoZero"/>
        <c:auto val="1"/>
        <c:lblAlgn val="ctr"/>
        <c:lblOffset val="100"/>
      </c:catAx>
      <c:valAx>
        <c:axId val="6868736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8685824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563"/>
          <c:y val="0.33509700176366847"/>
          <c:w val="0.15131578947368421"/>
          <c:h val="0.24162257495590825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29071038251366127"/>
          <c:y val="6.6790352504638231E-2"/>
          <c:w val="0.68196721311475417"/>
          <c:h val="0.536178107606679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12254.8</c:v>
                </c:pt>
                <c:pt idx="1">
                  <c:v>12914.2</c:v>
                </c:pt>
                <c:pt idx="2">
                  <c:v>13554.3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8104.8</c:v>
                </c:pt>
                <c:pt idx="1">
                  <c:v>109</c:v>
                </c:pt>
                <c:pt idx="2">
                  <c:v>113.4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4901.8</c:v>
                </c:pt>
                <c:pt idx="1">
                  <c:v>4850.8999999999996</c:v>
                </c:pt>
                <c:pt idx="2">
                  <c:v>4861.7</c:v>
                </c:pt>
              </c:numCache>
            </c:numRef>
          </c:val>
        </c:ser>
        <c:axId val="80156544"/>
        <c:axId val="81345920"/>
      </c:barChart>
      <c:catAx>
        <c:axId val="801565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1345920"/>
        <c:crosses val="autoZero"/>
        <c:auto val="1"/>
        <c:lblAlgn val="ctr"/>
        <c:lblOffset val="100"/>
      </c:catAx>
      <c:valAx>
        <c:axId val="8134592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1565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0964E-2"/>
          <c:y val="3.3788859725867593E-2"/>
          <c:w val="0.89361552380018716"/>
          <c:h val="0.586562671235840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538300</c:v>
                </c:pt>
                <c:pt idx="1">
                  <c:v>279800</c:v>
                </c:pt>
                <c:pt idx="2">
                  <c:v>5002169.99</c:v>
                </c:pt>
                <c:pt idx="3">
                  <c:v>19600394.399999999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438300</c:v>
                </c:pt>
                <c:pt idx="1">
                  <c:v>282600</c:v>
                </c:pt>
                <c:pt idx="2">
                  <c:v>3500100</c:v>
                </c:pt>
                <c:pt idx="3">
                  <c:v>13444100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438300</c:v>
                </c:pt>
                <c:pt idx="1">
                  <c:v>293400</c:v>
                </c:pt>
                <c:pt idx="2">
                  <c:v>3630600</c:v>
                </c:pt>
                <c:pt idx="3">
                  <c:v>13953700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15699712"/>
        <c:axId val="115702784"/>
        <c:axId val="0"/>
      </c:bar3DChart>
      <c:catAx>
        <c:axId val="115699712"/>
        <c:scaling>
          <c:orientation val="minMax"/>
        </c:scaling>
        <c:axPos val="b"/>
        <c:numFmt formatCode="General" sourceLinked="1"/>
        <c:majorTickMark val="none"/>
        <c:tickLblPos val="nextTo"/>
        <c:crossAx val="115702784"/>
        <c:crosses val="autoZero"/>
        <c:auto val="1"/>
        <c:lblAlgn val="ctr"/>
        <c:lblOffset val="100"/>
      </c:catAx>
      <c:valAx>
        <c:axId val="115702784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99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2021год и на плановый период 2022 и 2023 годов.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редакции от 01.02.2021 года №100)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4901,8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12254,8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прибыль, доходы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4542,3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8104,8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8104,8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4901,8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4850,9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4861,7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33032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4622,0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4570413" y="3789363"/>
            <a:ext cx="3314700" cy="249872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2021г. – 279,8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2519363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156325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3379,3  тыс.руб</a:t>
            </a: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2021и плановый период 2022-2023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25261,4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25520,7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21728,5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3040,5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5002169,99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19600394,4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13444100,0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13953700,0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9929</TotalTime>
  <Words>2297</Words>
  <Application>Microsoft Office PowerPoint</Application>
  <PresentationFormat>Экран (4:3)</PresentationFormat>
  <Paragraphs>308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348</cp:revision>
  <dcterms:created xsi:type="dcterms:W3CDTF">2013-12-02T14:04:15Z</dcterms:created>
  <dcterms:modified xsi:type="dcterms:W3CDTF">2021-03-11T11:56:25Z</dcterms:modified>
</cp:coreProperties>
</file>