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5" autoAdjust="0"/>
    <p:restoredTop sz="95439" autoAdjust="0"/>
  </p:normalViewPr>
  <p:slideViewPr>
    <p:cSldViewPr snapToObjects="1"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4429824561403521E-2"/>
          <c:y val="1.9400352733686069E-2"/>
          <c:w val="0.74890350877192968"/>
          <c:h val="0.7865961199294531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4622</c:v>
                </c:pt>
                <c:pt idx="1">
                  <c:v>4568.3</c:v>
                </c:pt>
                <c:pt idx="2">
                  <c:v>4568.3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dLbls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1553656687121569E-4"/>
                  <c:y val="-1.0286622211971442E-3"/>
                </c:manualLayout>
              </c:layout>
              <c:showVal val="1"/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279.8</c:v>
                </c:pt>
                <c:pt idx="1">
                  <c:v>282.60000000000002</c:v>
                </c:pt>
                <c:pt idx="2">
                  <c:v>293.39999999999998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3077330764421653E-3"/>
                  <c:y val="-2.8487765068158484E-2"/>
                </c:manualLayout>
              </c:layout>
              <c:showVal val="1"/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68685824"/>
        <c:axId val="68687360"/>
        <c:axId val="0"/>
      </c:bar3DChart>
      <c:catAx>
        <c:axId val="68685824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687360"/>
        <c:crosses val="autoZero"/>
        <c:auto val="1"/>
        <c:lblAlgn val="ctr"/>
        <c:lblOffset val="100"/>
      </c:catAx>
      <c:valAx>
        <c:axId val="6868736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685824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563"/>
          <c:y val="0.33509700176366847"/>
          <c:w val="0.15131578947368421"/>
          <c:h val="0.24162257495590825"/>
        </c:manualLayout>
      </c:layout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plotArea>
      <c:layout>
        <c:manualLayout>
          <c:layoutTarget val="inner"/>
          <c:xMode val="edge"/>
          <c:yMode val="edge"/>
          <c:x val="0.29071038251366127"/>
          <c:y val="6.6790352504638231E-2"/>
          <c:w val="0.68196721311475417"/>
          <c:h val="0.536178107606679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12254.8</c:v>
                </c:pt>
                <c:pt idx="1">
                  <c:v>12914.2</c:v>
                </c:pt>
                <c:pt idx="2">
                  <c:v>13554.3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104.8</c:v>
                </c:pt>
                <c:pt idx="1">
                  <c:v>109</c:v>
                </c:pt>
                <c:pt idx="2">
                  <c:v>113.4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4901.8</c:v>
                </c:pt>
                <c:pt idx="1">
                  <c:v>4850.8999999999996</c:v>
                </c:pt>
                <c:pt idx="2">
                  <c:v>4861.7</c:v>
                </c:pt>
              </c:numCache>
            </c:numRef>
          </c:val>
        </c:ser>
        <c:axId val="80156544"/>
        <c:axId val="81345920"/>
      </c:barChart>
      <c:catAx>
        <c:axId val="801565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1345920"/>
        <c:crosses val="autoZero"/>
        <c:auto val="1"/>
        <c:lblAlgn val="ctr"/>
        <c:lblOffset val="100"/>
      </c:catAx>
      <c:valAx>
        <c:axId val="8134592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1565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7657370953630964E-2"/>
          <c:y val="3.3788859725867593E-2"/>
          <c:w val="0.89361552380018716"/>
          <c:h val="0.586562671235840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 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Лист1!$B$2:$B$6</c:f>
              <c:numCache>
                <c:formatCode>0.0;[Red]0.0</c:formatCode>
                <c:ptCount val="5"/>
                <c:pt idx="0">
                  <c:v>538300</c:v>
                </c:pt>
                <c:pt idx="1">
                  <c:v>279800</c:v>
                </c:pt>
                <c:pt idx="2">
                  <c:v>5002169.99</c:v>
                </c:pt>
                <c:pt idx="3">
                  <c:v>11600400</c:v>
                </c:pt>
                <c:pt idx="4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 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Лист1!$C$2:$C$6</c:f>
              <c:numCache>
                <c:formatCode>0.0;[Red]0.0</c:formatCode>
                <c:ptCount val="5"/>
                <c:pt idx="0">
                  <c:v>438300</c:v>
                </c:pt>
                <c:pt idx="1">
                  <c:v>282600</c:v>
                </c:pt>
                <c:pt idx="2">
                  <c:v>3500100</c:v>
                </c:pt>
                <c:pt idx="3">
                  <c:v>13444100</c:v>
                </c:pt>
                <c:pt idx="4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 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Лист1!$D$2:$D$6</c:f>
              <c:numCache>
                <c:formatCode>0.0;[Red]0.0</c:formatCode>
                <c:ptCount val="5"/>
                <c:pt idx="0">
                  <c:v>438300</c:v>
                </c:pt>
                <c:pt idx="1">
                  <c:v>293400</c:v>
                </c:pt>
                <c:pt idx="2">
                  <c:v>3630600</c:v>
                </c:pt>
                <c:pt idx="3">
                  <c:v>13953700</c:v>
                </c:pt>
                <c:pt idx="4">
                  <c:v>100000</c:v>
                </c:pt>
              </c:numCache>
            </c:numRef>
          </c:val>
        </c:ser>
        <c:gapWidth val="95"/>
        <c:gapDepth val="95"/>
        <c:shape val="box"/>
        <c:axId val="115699712"/>
        <c:axId val="115702784"/>
        <c:axId val="0"/>
      </c:bar3DChart>
      <c:catAx>
        <c:axId val="115699712"/>
        <c:scaling>
          <c:orientation val="minMax"/>
        </c:scaling>
        <c:axPos val="b"/>
        <c:numFmt formatCode="General" sourceLinked="1"/>
        <c:majorTickMark val="none"/>
        <c:tickLblPos val="nextTo"/>
        <c:crossAx val="115702784"/>
        <c:crosses val="autoZero"/>
        <c:auto val="1"/>
        <c:lblAlgn val="ctr"/>
        <c:lblOffset val="100"/>
      </c:catAx>
      <c:valAx>
        <c:axId val="115702784"/>
        <c:scaling>
          <c:orientation val="minMax"/>
        </c:scaling>
        <c:axPos val="l"/>
        <c:majorGridlines/>
        <c:numFmt formatCode="0.0;[Red]0.0" sourceLinked="1"/>
        <c:maj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997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70183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97 от 24.12.2020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2021год и на плановый период 2022 и 2023 годов.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редакции от 22.01.2021 года №99)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4901,8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2024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6 183,8 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6 457,1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 – 6 777,1  тыс.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2021 год и плановый период 2022 и 2023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12254,8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12914,2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2023г-_13554,3</a:t>
            </a: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3379,3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3500,1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3630,6</a:t>
            </a: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совокупный доход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14,4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16,0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4318,8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1514,1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1665,5</a:t>
            </a: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прибыль, доходы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4542,3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4773,8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5032,0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36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2021г. – 104,8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113,4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104,8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2023г- 113,4</a:t>
            </a: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42064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4901,8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4850,9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4861,7</a:t>
            </a: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330325" y="3789363"/>
            <a:ext cx="2376488" cy="2528641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4622,0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4568,3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4568,3</a:t>
            </a: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4570413" y="3789363"/>
            <a:ext cx="3314700" cy="249872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2021г. – 279,8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282,6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293,4</a:t>
            </a: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2519363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156325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2021 год и плановый период 2022-2023гг 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Угранского сельского поселения Угранского района Смоленской области на 2021 год и плановый период 2022 и 2023 годов.</a:t>
            </a:r>
          </a:p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коронавирусной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Обеспечение долгосрочной сбалансированности бюджета Угранского сельского поселения Угранского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Укрепление доходной базы бюджета Угранского сельского поселения Угранского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Угранского сельского поселения Угранского района Смоленской области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3379,3  тыс.руб</a:t>
            </a: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3500,1 тыс.руб</a:t>
            </a: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3630,6 тыс.руб</a:t>
            </a: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2021и плановый период 2022-2023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17261,4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17520,7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9250362" cy="5765800"/>
        </p:xfrm>
        <a:graphic>
          <a:graphicData uri="http://schemas.openxmlformats.org/presentationml/2006/ole">
            <p:oleObj spid="_x0000_s49154" name="Диаграмма" r:id="rId3" imgW="8848758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2021 год и плановый период 2022 и 2023 гг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13728,5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3040,5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2021 и плановый период 2022 и 2023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90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279800,0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5002169,99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11600400,0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13444100,0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13953700,0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2021 год и плановый период 2022-2023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9911</TotalTime>
  <Words>2297</Words>
  <Application>Microsoft Office PowerPoint</Application>
  <PresentationFormat>Экран (4:3)</PresentationFormat>
  <Paragraphs>308</Paragraphs>
  <Slides>39</Slides>
  <Notes>2</Notes>
  <HiddenSlides>0</HiddenSlides>
  <MMClips>0</MMClips>
  <ScaleCrop>false</ScaleCrop>
  <HeadingPairs>
    <vt:vector size="8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46" baseType="lpstr">
      <vt:lpstr>Mylar</vt:lpstr>
      <vt:lpstr>1_Mylar</vt:lpstr>
      <vt:lpstr>2_Mylar</vt:lpstr>
      <vt:lpstr>3_Mylar</vt:lpstr>
      <vt:lpstr>4_Mylar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Слайд 30</vt:lpstr>
      <vt:lpstr> </vt:lpstr>
      <vt:lpstr>Слайд 32</vt:lpstr>
      <vt:lpstr>Основные характеристики  сельского  бюджета на   2021и плановый период 2022-2023 годов. ( тыс.руб)</vt:lpstr>
      <vt:lpstr>Слайд 34</vt:lpstr>
      <vt:lpstr>Программная структура расходов  сельского бюджета на 2021 год и плановый период 2022 и 2023 гг (в тыс.руб.)</vt:lpstr>
      <vt:lpstr>Распределение  бюджетных ассигнований по разделам расходов  на 2021 и плановый период 2022 и 2023 гг. (руб.)</vt:lpstr>
      <vt:lpstr>Слайд 37</vt:lpstr>
      <vt:lpstr>Контактная информация</vt:lpstr>
      <vt:lpstr>Слайд 39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pcuser</cp:lastModifiedBy>
  <cp:revision>346</cp:revision>
  <dcterms:created xsi:type="dcterms:W3CDTF">2013-12-02T14:04:15Z</dcterms:created>
  <dcterms:modified xsi:type="dcterms:W3CDTF">2021-03-11T11:38:56Z</dcterms:modified>
</cp:coreProperties>
</file>