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</p:sldMasterIdLst>
  <p:notesMasterIdLst>
    <p:notesMasterId r:id="rId42"/>
  </p:notesMasterIdLst>
  <p:sldIdLst>
    <p:sldId id="256" r:id="rId5"/>
    <p:sldId id="354" r:id="rId6"/>
    <p:sldId id="313" r:id="rId7"/>
    <p:sldId id="257" r:id="rId8"/>
    <p:sldId id="316" r:id="rId9"/>
    <p:sldId id="341" r:id="rId10"/>
    <p:sldId id="353" r:id="rId11"/>
    <p:sldId id="355" r:id="rId12"/>
    <p:sldId id="319" r:id="rId13"/>
    <p:sldId id="320" r:id="rId14"/>
    <p:sldId id="342" r:id="rId15"/>
    <p:sldId id="343" r:id="rId16"/>
    <p:sldId id="321" r:id="rId17"/>
    <p:sldId id="322" r:id="rId18"/>
    <p:sldId id="323" r:id="rId19"/>
    <p:sldId id="337" r:id="rId20"/>
    <p:sldId id="324" r:id="rId21"/>
    <p:sldId id="327" r:id="rId22"/>
    <p:sldId id="328" r:id="rId23"/>
    <p:sldId id="360" r:id="rId24"/>
    <p:sldId id="361" r:id="rId25"/>
    <p:sldId id="362" r:id="rId26"/>
    <p:sldId id="302" r:id="rId27"/>
    <p:sldId id="358" r:id="rId28"/>
    <p:sldId id="350" r:id="rId29"/>
    <p:sldId id="359" r:id="rId30"/>
    <p:sldId id="351" r:id="rId31"/>
    <p:sldId id="356" r:id="rId32"/>
    <p:sldId id="261" r:id="rId33"/>
    <p:sldId id="352" r:id="rId34"/>
    <p:sldId id="263" r:id="rId35"/>
    <p:sldId id="357" r:id="rId36"/>
    <p:sldId id="294" r:id="rId37"/>
    <p:sldId id="273" r:id="rId38"/>
    <p:sldId id="349" r:id="rId39"/>
    <p:sldId id="348" r:id="rId40"/>
    <p:sldId id="278" r:id="rId41"/>
  </p:sldIdLst>
  <p:sldSz cx="9144000" cy="6858000" type="screen4x3"/>
  <p:notesSz cx="6858000" cy="9144000"/>
  <p:custShowLst>
    <p:custShow name="Произвольный показ 1" id="0">
      <p:sldLst>
        <p:sld r:id="rId5"/>
        <p:sld r:id="rId8"/>
        <p:sld r:id="rId33"/>
        <p:sld r:id="rId35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92" autoAdjust="0"/>
    <p:restoredTop sz="95439" autoAdjust="0"/>
  </p:normalViewPr>
  <p:slideViewPr>
    <p:cSldViewPr snapToObjects="1">
      <p:cViewPr varScale="1">
        <p:scale>
          <a:sx n="71" d="100"/>
          <a:sy n="71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CC495FB-2075-40D4-A61D-9F9A8ECDF6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921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D2DB07-4DC4-476B-84BB-B97D12907988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E3CB4E-0054-4164-9865-FF22AB19F94E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54026-8DA3-4591-A70F-6DDEC5008536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2A770-76B1-456B-A502-CE316BBAF7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7FF86-4BED-42CD-AA69-B41D103698C0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90F33-D494-4351-81A3-EE0D2A51E5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75F58-AC8F-4D0C-83CD-723FE82DE73B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17D41-22AD-4764-800C-F431A5CB90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F3241-CD03-419F-BB3E-E88821858581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D0C5B-DA9C-4C88-A8C7-64D775652A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A0545-DFE2-4ECD-8E18-9B0C2D2074CC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08747-DAC0-4C3D-82CF-4421F581F1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680A2-DD00-4D97-A84F-F50964AEDCDE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18BF6-536A-42EE-9F8F-E4490BDEF6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04CC6-C8C8-49FE-8AEC-7B1E1B1BC23C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56240-E4A8-4352-B40E-36A6CF6ACA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A7320-9F59-4720-8485-6BFE52BE598D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D7ED4-76D9-44BF-B813-E42A353DC7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5D2BB-6A0D-42A3-9F75-835DD5BE9F21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B7F99-63E6-4323-9F18-BDB797FEDA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69740-E2FD-4326-9879-4275838F191E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FAB0B-3681-4EF7-8624-5DF998F228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57C43-46A4-4419-89BE-40EAAC59CC4D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D914E-039D-48F0-B173-B56758AA84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70BEB-6C68-4CDF-BB10-64111248A1AD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130A7-20BC-4CE8-A9A9-042AE9D450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8FFF-72CA-4B6C-9A84-80642EA19E49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4313D-150F-430F-9B02-84C3817FDD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3474A-F1DD-44FD-8F45-B5F4EEF9FDE2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2D281-924A-4411-A632-F4EF8C1F6D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76FF9-F4FC-4FDE-9503-A307D03B6F08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5870F-C094-48E1-B45F-DB329B1CB4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99FDE-782B-4BCF-8939-8ACF4A19FDB1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A1F02-EFA3-401B-8F5D-A6DBC31EA4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2198D-BFDC-430B-8348-B95A79556426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1A274-26AB-4129-8D93-FEB5771AB0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1FF24-E974-4724-8DD7-11F7167073D2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4135C-E4FA-40E9-831F-249D4F45EB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DFBEF-198A-4162-A0ED-0CB1F7370F38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EE3C4-3C02-4D8F-BCE8-039553D503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93963-EDF5-443F-8415-80BC1ED2618C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2A43C-0271-46B3-8D00-F74D33DBCC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0BA71-80D7-44F4-B18E-049237F25C82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A1230-7E01-4F01-85A4-08C554ECA9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DCA8E-B39E-4A1E-B1D6-A068F2B1F1B6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5A40C-94B7-4BAA-B16B-EE8F671531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81C79-0BF1-49A3-B065-F194DD84E8C9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F4329-E1D7-412E-B5A1-8A7B9A8A67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010CD-A51C-450D-AB3D-80692AE7DDFA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20F01-7B7A-48CD-AF1C-AF12F040A8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39EE9-9F0C-42B2-9365-8FA64F716124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0754-DF44-4632-9DE3-E73F23104B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18230-8C04-48CB-A678-C93CEFFB419C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D5C19-1582-4898-874C-9E2938AE96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F6079-C620-40C4-9507-0AFF10A494AD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B66F0-70D8-4EE9-875E-C839CF429D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8506-09F5-4581-B5EE-C9A44CE9B815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2CD00-CDC8-45EA-BECE-DA3D443986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37813-FE44-46ED-85CC-B5AAE26BE30F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BD48A-0F9B-4566-9A5E-74078C4737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55E-EC7D-4632-A180-A746B105BD29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41FA4-0DD1-4159-8293-19B23DBC50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3F546-120E-4D92-95AA-6FA5370D8973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05B97-E1E6-4B9F-86A3-52180191E6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17A1C-CA49-4B34-B18B-29A847019AEB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B094-F2DB-4D25-AD7E-61617C002F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B8C2F-19A7-4541-9A7A-97437765A19A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5E001-6A9D-4437-A6F9-AFBA582202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18AE7-9FEA-4ECD-BE98-13381EFBBB6D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FFCC3-F5A6-454F-979B-886E6048A6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EF26-C12D-4DB4-BBEF-83A0EF363142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8FA74-7A06-4A18-97B3-58042B35E0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2749B-96B3-4F3B-BA79-1059A49C0655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C82AF-F8A0-4BA1-9C96-A3A9DB570D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59BEE-81B6-4058-87EA-AD045F564038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F615-F655-406E-A7AF-B33C7D7A17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4E8EC-C802-4CE6-8FB2-892D43D5C735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7512E-06E7-488F-AEE8-66BF8EC0DF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87F8E-A3EA-43AC-83ED-CA7C5A9BE295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D27F6-0D1E-4E90-BCFA-87C1C62FC3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42F6E-3BC9-4E2B-B32D-BDE71FB57700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4FA93-16A0-43B7-9728-92AD06DCA4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649E9-438A-4B00-9286-EEFC7BD5C045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43B12-BDC7-4709-805B-05F5952FC5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7DF69-F4E0-4EEA-9030-965233230866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D96D2-5BB6-45C2-8B53-2CBA54CA5E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9B5A8-AE94-4098-A999-4A604DD91886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66276-D2C5-483B-BED6-2BE39F19BC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1664-8333-452D-97AB-21202649C3BE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B0B89-C0EC-4923-AC16-43C4486372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95A4E9D-2F85-48FC-A7F7-E184029847AE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0D175F5-1D3E-43B5-B0A8-BD35F49D00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98" r:id="rId3"/>
    <p:sldLayoutId id="2147484699" r:id="rId4"/>
    <p:sldLayoutId id="2147484700" r:id="rId5"/>
    <p:sldLayoutId id="2147484701" r:id="rId6"/>
    <p:sldLayoutId id="2147484702" r:id="rId7"/>
    <p:sldLayoutId id="2147484703" r:id="rId8"/>
    <p:sldLayoutId id="2147484704" r:id="rId9"/>
    <p:sldLayoutId id="2147484705" r:id="rId10"/>
    <p:sldLayoutId id="214748470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DE08126B-8EDB-4D69-B91F-3FB693452E05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C4C553E2-5815-426C-BC23-926EF8A178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73" r:id="rId1"/>
    <p:sldLayoutId id="2147484672" r:id="rId2"/>
    <p:sldLayoutId id="2147484671" r:id="rId3"/>
    <p:sldLayoutId id="2147484670" r:id="rId4"/>
    <p:sldLayoutId id="2147484669" r:id="rId5"/>
    <p:sldLayoutId id="2147484668" r:id="rId6"/>
    <p:sldLayoutId id="2147484667" r:id="rId7"/>
    <p:sldLayoutId id="2147484666" r:id="rId8"/>
    <p:sldLayoutId id="2147484665" r:id="rId9"/>
    <p:sldLayoutId id="2147484664" r:id="rId10"/>
    <p:sldLayoutId id="2147484663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2FF52708-7DC9-4B23-AFCA-35E2F8D38328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31418EB6-0F71-45BD-900E-EA05CBF311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4" r:id="rId1"/>
    <p:sldLayoutId id="2147484683" r:id="rId2"/>
    <p:sldLayoutId id="2147484682" r:id="rId3"/>
    <p:sldLayoutId id="2147484681" r:id="rId4"/>
    <p:sldLayoutId id="2147484680" r:id="rId5"/>
    <p:sldLayoutId id="2147484679" r:id="rId6"/>
    <p:sldLayoutId id="2147484678" r:id="rId7"/>
    <p:sldLayoutId id="2147484677" r:id="rId8"/>
    <p:sldLayoutId id="2147484676" r:id="rId9"/>
    <p:sldLayoutId id="2147484675" r:id="rId10"/>
    <p:sldLayoutId id="2147484674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4C073FDA-EEF7-4114-93A7-B6917C0C9D54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6694BF21-A4CE-4F80-9ACB-D9D7040FD4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5" r:id="rId1"/>
    <p:sldLayoutId id="2147484694" r:id="rId2"/>
    <p:sldLayoutId id="2147484693" r:id="rId3"/>
    <p:sldLayoutId id="2147484692" r:id="rId4"/>
    <p:sldLayoutId id="2147484691" r:id="rId5"/>
    <p:sldLayoutId id="2147484690" r:id="rId6"/>
    <p:sldLayoutId id="2147484689" r:id="rId7"/>
    <p:sldLayoutId id="2147484688" r:id="rId8"/>
    <p:sldLayoutId id="2147484687" r:id="rId9"/>
    <p:sldLayoutId id="2147484686" r:id="rId10"/>
    <p:sldLayoutId id="214748468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smtClean="0">
                <a:cs typeface="Tunga" pitchFamily="34" charset="0"/>
              </a:rPr>
              <a:t>                    </a:t>
            </a:r>
            <a:br>
              <a:rPr lang="ru-RU" sz="4200" b="1" i="1" smtClean="0">
                <a:cs typeface="Tunga" pitchFamily="34" charset="0"/>
              </a:rPr>
            </a:br>
            <a:endParaRPr lang="ru-RU" sz="51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0513" y="3789363"/>
            <a:ext cx="8097837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75 от 26.12.2019 года </a:t>
            </a:r>
            <a:r>
              <a:rPr lang="ru-RU" sz="2400" b="1" i="1" smtClean="0">
                <a:solidFill>
                  <a:srgbClr val="CC3300"/>
                </a:solidFill>
              </a:rPr>
              <a:t> </a:t>
            </a:r>
            <a:r>
              <a:rPr 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Угранского сельского поселения Угранского района Смоленской области на 2020год и на плановый период 2021 и 2022 годов. </a:t>
            </a:r>
            <a:endParaRPr lang="ru-RU" altLang="ru-RU" sz="24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51204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51205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423863"/>
            <a:ext cx="597693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4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</p:nvPr>
        </p:nvGraphicFramePr>
        <p:xfrm>
          <a:off x="684213" y="1125538"/>
          <a:ext cx="7416800" cy="4824412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  <a:gridCol w="1704975"/>
                <a:gridCol w="1706563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4931,7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4973,3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4633,7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26626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44488" y="1073150"/>
          <a:ext cx="8732837" cy="5580063"/>
        </p:xfrm>
        <a:graphic>
          <a:graphicData uri="http://schemas.openxmlformats.org/presentationml/2006/ole">
            <p:oleObj spid="_x0000_s26626" name="Диаграмма" r:id="rId3" imgW="8705831" imgH="558168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67586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по долговым обязательствам муниципального образования Угранского сельского поселения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2021 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2022 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2023 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год – 0,0 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500" y="5445125"/>
            <a:ext cx="5029200" cy="129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расходов районного бюджета на обслуживание муниципального долга: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год – 0,0 тыс. рублей</a:t>
            </a:r>
          </a:p>
        </p:txBody>
      </p:sp>
      <p:pic>
        <p:nvPicPr>
          <p:cNvPr id="696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70658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0659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70660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70661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2019 год и плановый период 2020 и 2021 годов. Проект местного бюджета рассмотрен на заседании Угранским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cs typeface="Tahoma" pitchFamily="34" charset="0"/>
              </a:rPr>
              <a:t>     </a:t>
            </a:r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44675"/>
            <a:ext cx="4897438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5435600" y="2252663"/>
            <a:ext cx="2951163" cy="1476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Налоговые доходы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11563,4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12027,4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2022г-_12325,8</a:t>
            </a:r>
          </a:p>
        </p:txBody>
      </p:sp>
      <p:sp>
        <p:nvSpPr>
          <p:cNvPr id="73733" name="Text Box 8"/>
          <p:cNvSpPr txBox="1">
            <a:spLocks noChangeArrowheads="1"/>
          </p:cNvSpPr>
          <p:nvPr/>
        </p:nvSpPr>
        <p:spPr bwMode="auto">
          <a:xfrm>
            <a:off x="214313" y="4968875"/>
            <a:ext cx="1944687" cy="16684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доходы физических лиц (тыс.руб)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4502,4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4682,5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4865,1</a:t>
            </a:r>
          </a:p>
        </p:txBody>
      </p:sp>
      <p:sp>
        <p:nvSpPr>
          <p:cNvPr id="73734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720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Единый сельскохозяйственный налог  (тыс.руб)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7,9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8,2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8,6</a:t>
            </a:r>
          </a:p>
        </p:txBody>
      </p:sp>
      <p:sp>
        <p:nvSpPr>
          <p:cNvPr id="73735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80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имущество физических лиц (тыс.руб)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1254,3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1379,7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1517,7</a:t>
            </a:r>
          </a:p>
        </p:txBody>
      </p:sp>
      <p:sp>
        <p:nvSpPr>
          <p:cNvPr id="73736" name="Text Box 11"/>
          <p:cNvSpPr txBox="1">
            <a:spLocks noChangeArrowheads="1"/>
          </p:cNvSpPr>
          <p:nvPr/>
        </p:nvSpPr>
        <p:spPr bwMode="auto">
          <a:xfrm>
            <a:off x="6983413" y="4699000"/>
            <a:ext cx="1846262" cy="1560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Земельный налог (тыс.руб)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2710,8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2685,1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2662,5</a:t>
            </a:r>
          </a:p>
        </p:txBody>
      </p:sp>
      <p:sp>
        <p:nvSpPr>
          <p:cNvPr id="73737" name="Line 12"/>
          <p:cNvSpPr>
            <a:spLocks noChangeShapeType="1"/>
          </p:cNvSpPr>
          <p:nvPr/>
        </p:nvSpPr>
        <p:spPr bwMode="auto">
          <a:xfrm flipH="1">
            <a:off x="1187450" y="3738563"/>
            <a:ext cx="5497513" cy="123031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38" name="Line 13"/>
          <p:cNvSpPr>
            <a:spLocks noChangeShapeType="1"/>
          </p:cNvSpPr>
          <p:nvPr/>
        </p:nvSpPr>
        <p:spPr bwMode="auto">
          <a:xfrm flipH="1">
            <a:off x="4067175" y="3733800"/>
            <a:ext cx="2617788" cy="9652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39" name="Line 14"/>
          <p:cNvSpPr>
            <a:spLocks noChangeShapeType="1"/>
          </p:cNvSpPr>
          <p:nvPr/>
        </p:nvSpPr>
        <p:spPr bwMode="auto">
          <a:xfrm flipH="1">
            <a:off x="5435600" y="3729038"/>
            <a:ext cx="1249363" cy="1239837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40" name="Line 15"/>
          <p:cNvSpPr>
            <a:spLocks noChangeShapeType="1"/>
          </p:cNvSpPr>
          <p:nvPr/>
        </p:nvSpPr>
        <p:spPr bwMode="auto">
          <a:xfrm>
            <a:off x="6684963" y="3729038"/>
            <a:ext cx="982662" cy="9652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1908175" y="2257425"/>
            <a:ext cx="4537075" cy="10366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Неналоговые доходы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80,0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83,0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86,0</a:t>
            </a:r>
          </a:p>
        </p:txBody>
      </p:sp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1727200" y="3933825"/>
            <a:ext cx="2232025" cy="2628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80,0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83,0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2022г- 86,0</a:t>
            </a:r>
          </a:p>
        </p:txBody>
      </p:sp>
      <p:sp>
        <p:nvSpPr>
          <p:cNvPr id="74756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1944688" cy="22685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компенсации затрат государства (тыс.руб)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- 0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- 0</a:t>
            </a:r>
          </a:p>
        </p:txBody>
      </p:sp>
      <p:sp>
        <p:nvSpPr>
          <p:cNvPr id="74758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</a:endParaRPr>
          </a:p>
        </p:txBody>
      </p:sp>
      <p:sp>
        <p:nvSpPr>
          <p:cNvPr id="75778" name="Text Box 5"/>
          <p:cNvSpPr txBox="1">
            <a:spLocks noChangeArrowheads="1"/>
          </p:cNvSpPr>
          <p:nvPr/>
        </p:nvSpPr>
        <p:spPr bwMode="auto">
          <a:xfrm>
            <a:off x="1781175" y="1412875"/>
            <a:ext cx="4968875" cy="1393825"/>
          </a:xfrm>
          <a:prstGeom prst="rect">
            <a:avLst/>
          </a:prstGeom>
          <a:solidFill>
            <a:srgbClr val="FF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«Угранский район» Смоленской области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4931,7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4948,3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4973,3</a:t>
            </a:r>
          </a:p>
        </p:txBody>
      </p:sp>
      <p:sp>
        <p:nvSpPr>
          <p:cNvPr id="75779" name="Text Box 6"/>
          <p:cNvSpPr txBox="1">
            <a:spLocks noChangeArrowheads="1"/>
          </p:cNvSpPr>
          <p:nvPr/>
        </p:nvSpPr>
        <p:spPr bwMode="auto">
          <a:xfrm>
            <a:off x="250825" y="3036888"/>
            <a:ext cx="2376488" cy="1952625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Дотации бюджетам бюджетной системы Российской Федерации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4602,8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4618,0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4633,7</a:t>
            </a:r>
          </a:p>
        </p:txBody>
      </p:sp>
      <p:sp>
        <p:nvSpPr>
          <p:cNvPr id="75780" name="Text Box 8"/>
          <p:cNvSpPr txBox="1">
            <a:spLocks noChangeArrowheads="1"/>
          </p:cNvSpPr>
          <p:nvPr/>
        </p:nvSpPr>
        <p:spPr bwMode="auto">
          <a:xfrm>
            <a:off x="6011863" y="3036888"/>
            <a:ext cx="2881312" cy="1400175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Иные межбюджетные трансферты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0,0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0,0</a:t>
            </a:r>
          </a:p>
        </p:txBody>
      </p:sp>
      <p:sp>
        <p:nvSpPr>
          <p:cNvPr id="75781" name="Line 9"/>
          <p:cNvSpPr>
            <a:spLocks noChangeShapeType="1"/>
          </p:cNvSpPr>
          <p:nvPr/>
        </p:nvSpPr>
        <p:spPr bwMode="auto">
          <a:xfrm flipH="1">
            <a:off x="2303463" y="2806700"/>
            <a:ext cx="215900" cy="2301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2" name="Line 10"/>
          <p:cNvSpPr>
            <a:spLocks noChangeShapeType="1"/>
          </p:cNvSpPr>
          <p:nvPr/>
        </p:nvSpPr>
        <p:spPr bwMode="auto">
          <a:xfrm flipH="1">
            <a:off x="3059113" y="2806700"/>
            <a:ext cx="1206500" cy="23733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3" name="Line 11"/>
          <p:cNvSpPr>
            <a:spLocks noChangeShapeType="1"/>
          </p:cNvSpPr>
          <p:nvPr/>
        </p:nvSpPr>
        <p:spPr bwMode="auto">
          <a:xfrm>
            <a:off x="6372225" y="2806700"/>
            <a:ext cx="504825" cy="2301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4" name="Text Box 7"/>
          <p:cNvSpPr txBox="1">
            <a:spLocks noChangeArrowheads="1"/>
          </p:cNvSpPr>
          <p:nvPr/>
        </p:nvSpPr>
        <p:spPr bwMode="auto">
          <a:xfrm>
            <a:off x="1582738" y="5180013"/>
            <a:ext cx="2952750" cy="1677987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Субвенции бюджетам субъектов Российской Федерации и МО</a:t>
            </a:r>
            <a:r>
              <a:rPr lang="ru-RU">
                <a:cs typeface="Times New Roman" pitchFamily="18" charset="0"/>
              </a:rPr>
              <a:t>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328,9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330,3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339,6</a:t>
            </a:r>
          </a:p>
        </p:txBody>
      </p:sp>
      <p:sp>
        <p:nvSpPr>
          <p:cNvPr id="75785" name="Text Box 7"/>
          <p:cNvSpPr txBox="1">
            <a:spLocks noChangeArrowheads="1"/>
          </p:cNvSpPr>
          <p:nvPr/>
        </p:nvSpPr>
        <p:spPr bwMode="auto">
          <a:xfrm>
            <a:off x="5273675" y="5180013"/>
            <a:ext cx="2952750" cy="1677987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Субсидии бюджетам субъектов Российской Федерации и МО</a:t>
            </a:r>
            <a:r>
              <a:rPr lang="ru-RU">
                <a:cs typeface="Times New Roman" pitchFamily="18" charset="0"/>
              </a:rPr>
              <a:t>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0,0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0,0</a:t>
            </a:r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>
            <a:off x="4265613" y="2806700"/>
            <a:ext cx="1746250" cy="23733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0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Угранское сельское поселение Угранского района Смоленской  области  на  2020 год и плановый период 2021-2022гг ( в тыс. руб.)</a:t>
            </a:r>
          </a:p>
        </p:txBody>
      </p:sp>
      <p:graphicFrame>
        <p:nvGraphicFramePr>
          <p:cNvPr id="41986" name="Object 3"/>
          <p:cNvGraphicFramePr>
            <a:graphicFrameLocks/>
          </p:cNvGraphicFramePr>
          <p:nvPr/>
        </p:nvGraphicFramePr>
        <p:xfrm>
          <a:off x="66675" y="1417638"/>
          <a:ext cx="8824913" cy="5235575"/>
        </p:xfrm>
        <a:graphic>
          <a:graphicData uri="http://schemas.openxmlformats.org/presentationml/2006/ole">
            <p:oleObj spid="_x0000_s41986" name="Диаграмма" r:id="rId3" imgW="8810662" imgH="5229153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82575"/>
            <a:ext cx="8396288" cy="674688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Создание условий для развития малого и среднего предпринимательства.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политики</a:t>
            </a:r>
          </a:p>
        </p:txBody>
      </p:sp>
      <p:sp>
        <p:nvSpPr>
          <p:cNvPr id="80898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Формирование реального прогноза доходов, расходов и источников финансирования дефицита;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Соразмерность расходов бюджета муниципального образования Угранского сельского поселения Угранского района с поступающими доходами;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Концентрация 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муниципальных услуг;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 - обеспечение месячной заработной платы работников бюджетной сферы на уровне не ниже минимального размера оплаты труда;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Сохранение всех социальных выплат;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Проведение взвешенной долговой политики</a:t>
            </a:r>
          </a:p>
          <a:p>
            <a:pPr defTabSz="914400"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955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2020 год</a:t>
            </a:r>
          </a:p>
        </p:txBody>
      </p:sp>
      <p:sp>
        <p:nvSpPr>
          <p:cNvPr id="82956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2021 год</a:t>
            </a:r>
          </a:p>
        </p:txBody>
      </p:sp>
      <p:sp>
        <p:nvSpPr>
          <p:cNvPr id="82957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2022 год</a:t>
            </a:r>
          </a:p>
        </p:txBody>
      </p:sp>
      <p:sp>
        <p:nvSpPr>
          <p:cNvPr id="82958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3088,0 тыс.руб</a:t>
            </a:r>
          </a:p>
        </p:txBody>
      </p:sp>
      <p:sp>
        <p:nvSpPr>
          <p:cNvPr id="82959" name="TextBox 9"/>
          <p:cNvSpPr txBox="1">
            <a:spLocks noChangeArrowheads="1"/>
          </p:cNvSpPr>
          <p:nvPr/>
        </p:nvSpPr>
        <p:spPr bwMode="auto">
          <a:xfrm>
            <a:off x="3851275" y="2708275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3271,9 тыс.руб</a:t>
            </a:r>
          </a:p>
        </p:txBody>
      </p:sp>
      <p:sp>
        <p:nvSpPr>
          <p:cNvPr id="82960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3271,9 тыс.руб</a:t>
            </a:r>
          </a:p>
        </p:txBody>
      </p:sp>
      <p:sp>
        <p:nvSpPr>
          <p:cNvPr id="82961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Муниципальный Дорожный фонд МО Угранское сельское поселение Угранского района Смоленской области – </a:t>
            </a:r>
            <a:r>
              <a:rPr lang="ru-RU" i="1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4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84995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2020и плановый период 2021-2022 годов. ( тыс.руб)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16575,1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17058,7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17385,1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16575,1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17058,7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17385,1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/>
        </p:nvGraphicFramePr>
        <p:xfrm>
          <a:off x="277813" y="1006475"/>
          <a:ext cx="8734425" cy="5765800"/>
        </p:xfrm>
        <a:graphic>
          <a:graphicData uri="http://schemas.openxmlformats.org/presentationml/2006/ole">
            <p:oleObj spid="_x0000_s49154" name="Диаграмма" r:id="rId3" imgW="8705831" imgH="575309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2020 год и плановый период 2021 и 2022 гг (в тыс.руб.)</a:t>
            </a:r>
          </a:p>
        </p:txBody>
      </p:sp>
      <p:graphicFrame>
        <p:nvGraphicFramePr>
          <p:cNvPr id="89123" name="Group 35"/>
          <p:cNvGraphicFramePr>
            <a:graphicFrameLocks noGrp="1"/>
          </p:cNvGraphicFramePr>
          <p:nvPr>
            <p:ph idx="4294967295"/>
          </p:nvPr>
        </p:nvGraphicFramePr>
        <p:xfrm>
          <a:off x="684213" y="866775"/>
          <a:ext cx="8280400" cy="5721350"/>
        </p:xfrm>
        <a:graphic>
          <a:graphicData uri="http://schemas.openxmlformats.org/drawingml/2006/table">
            <a:tbl>
              <a:tblPr/>
              <a:tblGrid>
                <a:gridCol w="4967287"/>
                <a:gridCol w="1152525"/>
                <a:gridCol w="1081088"/>
                <a:gridCol w="10795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2020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Угранского сельского поселения Угранского района Смоленской области на 2017-2020 годы»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12605,9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13128,6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13370,2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Угранского сельского поселения Угранского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3168,9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3231,5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3310,6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на территории села Угра Угранского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ремонт памятников, обелисков и братских захоронений Угранского сельского поселения Угранского района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2020 и плановый период 2021 и 2022 гг. (руб.)</a:t>
            </a:r>
          </a:p>
        </p:txBody>
      </p:sp>
      <p:graphicFrame>
        <p:nvGraphicFramePr>
          <p:cNvPr id="90155" name="Group 43"/>
          <p:cNvGraphicFramePr>
            <a:graphicFrameLocks noGrp="1"/>
          </p:cNvGraphicFramePr>
          <p:nvPr/>
        </p:nvGraphicFramePr>
        <p:xfrm>
          <a:off x="395288" y="1196975"/>
          <a:ext cx="8459787" cy="3684588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528100,0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464200,0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489200,0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339600,0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3188000,0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3271900,0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3271900,0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12430100,0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12892300,0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13184400,0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Диаграмма 1"/>
          <p:cNvGraphicFramePr>
            <a:graphicFrameLocks/>
          </p:cNvGraphicFramePr>
          <p:nvPr/>
        </p:nvGraphicFramePr>
        <p:xfrm>
          <a:off x="106363" y="822325"/>
          <a:ext cx="8997950" cy="6042025"/>
        </p:xfrm>
        <a:graphic>
          <a:graphicData uri="http://schemas.openxmlformats.org/presentationml/2006/ole">
            <p:oleObj spid="_x0000_s52225" name="Диаграмма" r:id="rId3" imgW="8620183" imgH="5791155" progId="Excel.Chart.8">
              <p:embed/>
            </p:oleObj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2020 год и плановый период 2021-2022 гг </a:t>
            </a:r>
          </a:p>
          <a:p>
            <a:endParaRPr lang="ru-RU" sz="2400" b="1" i="1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55298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56322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3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5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56326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56327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6328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56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2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350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57351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401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59402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59403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59404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59405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59406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59407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60418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9623</TotalTime>
  <Words>1966</Words>
  <Application>Microsoft Office PowerPoint</Application>
  <PresentationFormat>Экран (4:3)</PresentationFormat>
  <Paragraphs>295</Paragraphs>
  <Slides>37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15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  <vt:variant>
        <vt:lpstr>Произвольные показы</vt:lpstr>
      </vt:variant>
      <vt:variant>
        <vt:i4>1</vt:i4>
      </vt:variant>
    </vt:vector>
  </HeadingPairs>
  <TitlesOfParts>
    <vt:vector size="64" baseType="lpstr">
      <vt:lpstr>Times New Roman</vt:lpstr>
      <vt:lpstr>Arial</vt:lpstr>
      <vt:lpstr>Corbel</vt:lpstr>
      <vt:lpstr>Tunga</vt:lpstr>
      <vt:lpstr>Tahoma</vt:lpstr>
      <vt:lpstr>Wingdings</vt:lpstr>
      <vt:lpstr>Verdana</vt:lpstr>
      <vt:lpstr>Calibri</vt:lpstr>
      <vt:lpstr>Batang</vt:lpstr>
      <vt:lpstr>Bodoni MT Black</vt:lpstr>
      <vt:lpstr>Mylar</vt:lpstr>
      <vt:lpstr>1_Mylar</vt:lpstr>
      <vt:lpstr>2_Mylar</vt:lpstr>
      <vt:lpstr>3_Mylar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Диаграмма</vt:lpstr>
      <vt:lpstr>                     </vt:lpstr>
      <vt:lpstr>Слайд 2</vt:lpstr>
      <vt:lpstr>Слайд 3</vt:lpstr>
      <vt:lpstr>Слайд 4</vt:lpstr>
      <vt:lpstr>Слайд 5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Слайд 7</vt:lpstr>
      <vt:lpstr>Схема консолидированного бюджета</vt:lpstr>
      <vt:lpstr>Слайд 9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Слайд 23</vt:lpstr>
      <vt:lpstr>Основные направления налоговой политики</vt:lpstr>
      <vt:lpstr>Особенности планирования доходов</vt:lpstr>
      <vt:lpstr>Основные направления бюджетной политики</vt:lpstr>
      <vt:lpstr>Направления увеличения доходной базы</vt:lpstr>
      <vt:lpstr>Слайд 28</vt:lpstr>
      <vt:lpstr> </vt:lpstr>
      <vt:lpstr>Слайд 30</vt:lpstr>
      <vt:lpstr>Основные характеристики  сельского  бюджета на   2020и плановый период 2021-2022 годов. ( тыс.руб)</vt:lpstr>
      <vt:lpstr>Слайд 32</vt:lpstr>
      <vt:lpstr>Программная структура расходов  сельского бюджета на 2020 год и плановый период 2021 и 2022 гг (в тыс.руб.)</vt:lpstr>
      <vt:lpstr>Распределение  бюджетных ассигнований по разделам расходов  на 2020 и плановый период 2021 и 2022 гг. (руб.)</vt:lpstr>
      <vt:lpstr>Слайд 35</vt:lpstr>
      <vt:lpstr>Контактная информация</vt:lpstr>
      <vt:lpstr>Слайд 37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Пк</cp:lastModifiedBy>
  <cp:revision>332</cp:revision>
  <dcterms:created xsi:type="dcterms:W3CDTF">2013-12-02T14:04:15Z</dcterms:created>
  <dcterms:modified xsi:type="dcterms:W3CDTF">2020-03-02T05:33:02Z</dcterms:modified>
</cp:coreProperties>
</file>