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9"/>
  </p:notesMasterIdLst>
  <p:sldIdLst>
    <p:sldId id="256" r:id="rId5"/>
    <p:sldId id="340" r:id="rId6"/>
    <p:sldId id="336" r:id="rId7"/>
    <p:sldId id="341" r:id="rId8"/>
    <p:sldId id="390" r:id="rId9"/>
    <p:sldId id="380" r:id="rId10"/>
    <p:sldId id="314" r:id="rId11"/>
    <p:sldId id="315" r:id="rId12"/>
    <p:sldId id="338" r:id="rId13"/>
    <p:sldId id="330" r:id="rId14"/>
    <p:sldId id="331" r:id="rId15"/>
    <p:sldId id="332" r:id="rId16"/>
    <p:sldId id="257" r:id="rId17"/>
    <p:sldId id="316" r:id="rId18"/>
    <p:sldId id="328" r:id="rId19"/>
    <p:sldId id="391" r:id="rId20"/>
    <p:sldId id="392" r:id="rId21"/>
    <p:sldId id="388" r:id="rId22"/>
    <p:sldId id="389" r:id="rId23"/>
    <p:sldId id="387" r:id="rId24"/>
    <p:sldId id="319" r:id="rId25"/>
    <p:sldId id="320" r:id="rId26"/>
    <p:sldId id="342" r:id="rId27"/>
    <p:sldId id="343" r:id="rId28"/>
    <p:sldId id="263" r:id="rId29"/>
    <p:sldId id="324" r:id="rId30"/>
    <p:sldId id="274" r:id="rId31"/>
    <p:sldId id="322" r:id="rId32"/>
    <p:sldId id="323" r:id="rId33"/>
    <p:sldId id="321" r:id="rId34"/>
    <p:sldId id="347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344" r:id="rId44"/>
    <p:sldId id="261" r:id="rId45"/>
    <p:sldId id="299" r:id="rId46"/>
    <p:sldId id="352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8" r:id="rId70"/>
    <p:sldId id="379" r:id="rId71"/>
    <p:sldId id="372" r:id="rId72"/>
    <p:sldId id="273" r:id="rId73"/>
    <p:sldId id="377" r:id="rId74"/>
    <p:sldId id="381" r:id="rId75"/>
    <p:sldId id="382" r:id="rId76"/>
    <p:sldId id="348" r:id="rId77"/>
    <p:sldId id="278" r:id="rId78"/>
  </p:sldIdLst>
  <p:sldSz cx="9144000" cy="6858000" type="screen4x3"/>
  <p:notesSz cx="6761163" cy="9942513"/>
  <p:custShowLst>
    <p:custShow name="Произвольный показ 1" id="0">
      <p:sldLst>
        <p:sld r:id="rId5"/>
        <p:sld r:id="rId17"/>
        <p:sld r:id="rId45"/>
        <p:sld r:id="rId29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99CC"/>
    <a:srgbClr val="CCCCFF"/>
    <a:srgbClr val="9966FF"/>
    <a:srgbClr val="FFFF99"/>
    <a:srgbClr val="FFFFCC"/>
    <a:srgbClr val="EEF325"/>
    <a:srgbClr val="CC99FF"/>
    <a:srgbClr val="E7E7E7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7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  <c:spPr>
        <a:ln>
          <a:solidFill>
            <a:schemeClr val="accent1"/>
          </a:solidFill>
        </a:ln>
      </c:spPr>
    </c:sideWall>
    <c:backWall>
      <c:thickness val="0"/>
      <c:spPr>
        <a:ln>
          <a:solidFill>
            <a:schemeClr val="accent1"/>
          </a:solidFill>
        </a:ln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125088.7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93993.4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>
                <a:alpha val="80000"/>
              </a:srgbClr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3016900561184263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1471173482982469E-2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677933707456174E-3"/>
                  <c:y val="-1.983923795109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bg1"/>
                    </a:solidFill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256.8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23363416"/>
        <c:axId val="623367728"/>
        <c:axId val="0"/>
      </c:bar3DChart>
      <c:catAx>
        <c:axId val="623363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623367728"/>
        <c:crosses val="autoZero"/>
        <c:auto val="1"/>
        <c:lblAlgn val="ctr"/>
        <c:lblOffset val="100"/>
        <c:noMultiLvlLbl val="0"/>
      </c:catAx>
      <c:valAx>
        <c:axId val="62336772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23363416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 w="34771">
          <a:noFill/>
        </a:ln>
      </c:spPr>
    </c:plotArea>
    <c:legend>
      <c:legendPos val="t"/>
      <c:layout/>
      <c:overlay val="0"/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CCC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133606.70000000001</c:v>
                </c:pt>
                <c:pt idx="1">
                  <c:v>84092</c:v>
                </c:pt>
                <c:pt idx="2">
                  <c:v>81609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CCECFF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28718.799999999999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99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92676.2</c:v>
                </c:pt>
                <c:pt idx="1">
                  <c:v>96697.2</c:v>
                </c:pt>
                <c:pt idx="2">
                  <c:v>100812.1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92D050">
                <a:alpha val="70000"/>
              </a:srgbClr>
            </a:solidFill>
            <a:ln>
              <a:noFill/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 formatCode="0.0">
                  <c:v>375</c:v>
                </c:pt>
                <c:pt idx="1">
                  <c:v>256.8</c:v>
                </c:pt>
                <c:pt idx="2">
                  <c:v>256.8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</c:v>
                </c:pt>
              </c:strCache>
            </c:strRef>
          </c:tx>
          <c:spPr>
            <a:solidFill>
              <a:srgbClr val="CCECFF">
                <a:alpha val="82000"/>
              </a:srgbClr>
            </a:solidFill>
            <a:ln>
              <a:solidFill>
                <a:srgbClr val="CCECFF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  <a:contourClr>
                <a:srgbClr val="CCECFF"/>
              </a:contourClr>
            </a:sp3d>
          </c:spPr>
          <c:invertIfNegative val="0"/>
          <c:dLbls>
            <c:dLbl>
              <c:idx val="0"/>
              <c:layout>
                <c:manualLayout>
                  <c:x val="2.5810140336710554E-2"/>
                  <c:y val="2.2043597723434426E-3"/>
                </c:manualLayout>
              </c:layout>
              <c:tx>
                <c:rich>
                  <a:bodyPr/>
                  <a:lstStyle/>
                  <a:p>
                    <a:fld id="{F9D8F7AD-C4E8-4AF5-A022-EB5FE41553B6}" type="VALUE">
                      <a:rPr lang="en-US" baseline="0">
                        <a:solidFill>
                          <a:schemeClr val="bg1"/>
                        </a:solidFill>
                        <a:latin typeface="Arial Unicode MS" panose="020B0604020202020204" pitchFamily="34" charset="-128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 Unicode MS" panose="020B0604020202020204" pitchFamily="34" charset="-128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 formatCode="0.0">
                  <c:v>790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23360672"/>
        <c:axId val="623366160"/>
        <c:axId val="0"/>
      </c:bar3DChart>
      <c:catAx>
        <c:axId val="62336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3366160"/>
        <c:crosses val="autoZero"/>
        <c:auto val="1"/>
        <c:lblAlgn val="ctr"/>
        <c:lblOffset val="100"/>
        <c:noMultiLvlLbl val="0"/>
      </c:catAx>
      <c:valAx>
        <c:axId val="62336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3360672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/>
      <c:overlay val="0"/>
      <c:spPr>
        <a:solidFill>
          <a:srgbClr val="FFFEFB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FFFEFB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tx1">
            <a:lumMod val="85000"/>
          </a:schemeClr>
        </a:solidFill>
      </c:spPr>
    </c:floor>
    <c:sideWall>
      <c:thickness val="0"/>
      <c:spPr>
        <a:solidFill>
          <a:schemeClr val="tx1">
            <a:lumMod val="95000"/>
            <a:alpha val="60000"/>
          </a:schemeClr>
        </a:solidFill>
      </c:spPr>
    </c:sideWall>
    <c:backWall>
      <c:thickness val="0"/>
      <c:spPr>
        <a:solidFill>
          <a:schemeClr val="tx1">
            <a:lumMod val="85000"/>
            <a:alpha val="60000"/>
          </a:schemeClr>
        </a:solidFill>
      </c:spPr>
    </c:backWall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8"/>
          <c:h val="0.794802165354330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CCECFF">
                <a:alpha val="8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1.4393616215870696E-2"/>
                  <c:y val="-3.6809659472970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27543.7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dLbl>
              <c:idx val="0"/>
              <c:layout>
                <c:manualLayout>
                  <c:x val="2.0151062702218975E-2"/>
                  <c:y val="-4.66255686657628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4 156,3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aseline="0">
                    <a:latin typeface="Arial Unicode MS" panose="020B0604020202020204" pitchFamily="34" charset="-128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4156.3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CCCCFF">
                <a:alpha val="69804"/>
              </a:srgb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CCCFF">
                  <a:alpha val="80000"/>
                </a:srgbClr>
              </a:solidFill>
            </c:spPr>
          </c:dPt>
          <c:dLbls>
            <c:dLbl>
              <c:idx val="0"/>
              <c:layout>
                <c:manualLayout>
                  <c:x val="1.5832977837457764E-2"/>
                  <c:y val="-4.171761406936679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 smtClean="0">
                        <a:latin typeface="Arial Unicode MS" panose="020B0604020202020204" pitchFamily="34" charset="-128"/>
                      </a:rPr>
                      <a:t>256 </a:t>
                    </a:r>
                    <a:r>
                      <a:rPr lang="en-US" sz="1400" baseline="0" dirty="0" smtClean="0">
                        <a:latin typeface="Arial Unicode MS" panose="020B0604020202020204" pitchFamily="34" charset="-128"/>
                      </a:rPr>
                      <a:t>166,7</a:t>
                    </a:r>
                    <a:endParaRPr lang="en-US" sz="1400" baseline="0" dirty="0" smtClean="0">
                      <a:latin typeface="Arial Unicode MS" panose="020B0604020202020204" pitchFamily="34" charset="-128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latin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259492.9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23361848"/>
        <c:axId val="623365376"/>
        <c:axId val="0"/>
      </c:bar3DChart>
      <c:catAx>
        <c:axId val="62336184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623365376"/>
        <c:crosses val="autoZero"/>
        <c:auto val="1"/>
        <c:lblAlgn val="ctr"/>
        <c:lblOffset val="100"/>
        <c:noMultiLvlLbl val="0"/>
      </c:catAx>
      <c:valAx>
        <c:axId val="623365376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2336184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686131280400798"/>
          <c:y val="0.16811676868325595"/>
          <c:w val="0.41776318188337275"/>
          <c:h val="0.595093966991570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8228375559014335E-3"/>
                  <c:y val="3.345296635293550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39580,2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40611.4</c:v>
                </c:pt>
                <c:pt idx="1">
                  <c:v>169</c:v>
                </c:pt>
                <c:pt idx="2" formatCode="General">
                  <c:v>138294.39999999999</c:v>
                </c:pt>
                <c:pt idx="3" formatCode="General">
                  <c:v>24310.1</c:v>
                </c:pt>
                <c:pt idx="4" formatCode="General">
                  <c:v>42054.5</c:v>
                </c:pt>
                <c:pt idx="5">
                  <c:v>324.2</c:v>
                </c:pt>
                <c:pt idx="6" formatCode="General">
                  <c:v>17496.2</c:v>
                </c:pt>
                <c:pt idx="7">
                  <c:v>850</c:v>
                </c:pt>
                <c:pt idx="8">
                  <c:v>27112.5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0.29865669118560323"/>
          <c:w val="0.50032045025536565"/>
          <c:h val="0.67649511461337819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52651525280050315"/>
          <c:y val="0.20439709274939469"/>
          <c:w val="0.45424800709100593"/>
          <c:h val="0.647498879531548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32027599411194E-2"/>
                  <c:y val="-1.29052255093530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33271,7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27652.7</c:v>
                </c:pt>
                <c:pt idx="1">
                  <c:v>169</c:v>
                </c:pt>
                <c:pt idx="2" formatCode="General">
                  <c:v>106520.2</c:v>
                </c:pt>
                <c:pt idx="3" formatCode="General">
                  <c:v>1120</c:v>
                </c:pt>
                <c:pt idx="4" formatCode="General">
                  <c:v>33217.699999999997</c:v>
                </c:pt>
                <c:pt idx="5">
                  <c:v>206</c:v>
                </c:pt>
                <c:pt idx="6" formatCode="General">
                  <c:v>17332.3</c:v>
                </c:pt>
                <c:pt idx="7">
                  <c:v>350</c:v>
                </c:pt>
                <c:pt idx="8">
                  <c:v>18138.5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1.6848652503365067E-2"/>
          <c:y val="0.1793860467714638"/>
          <c:w val="0.27870406608018394"/>
          <c:h val="0.81255165899161663"/>
        </c:manualLayout>
      </c:layout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6266232183069156"/>
          <c:y val="0.21781069105981563"/>
          <c:w val="0.47123674283359479"/>
          <c:h val="0.67241672784444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3399FF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009999"/>
              </a:solidFill>
            </c:spPr>
          </c:dPt>
          <c:dPt>
            <c:idx val="4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9966FF"/>
              </a:solidFill>
            </c:spPr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3.220365913405665E-2"/>
                  <c:y val="-4.53524682682064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24984,4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9486271120481811E-2"/>
                  <c:y val="-0.1056216092339296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259431636696934E-2"/>
                  <c:y val="5.311750508178467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7.666774434280807E-2"/>
                  <c:y val="-0.150447493568254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33271,7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3989917282647397E-2"/>
                  <c:y val="9.008201321200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0699558403233117E-2"/>
                  <c:y val="1.64669185657495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3615319118468281E-2"/>
                  <c:y val="-8.7359476105090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260364640525028E-2"/>
                  <c:y val="-3.9231308957667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>
                  <a:solidFill>
                    <a:schemeClr val="bg1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Образование</c:v>
                </c:pt>
                <c:pt idx="3">
                  <c:v>Национальная экономика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30450.400000000001</c:v>
                </c:pt>
                <c:pt idx="1">
                  <c:v>169</c:v>
                </c:pt>
                <c:pt idx="2" formatCode="General">
                  <c:v>110634</c:v>
                </c:pt>
                <c:pt idx="3" formatCode="General">
                  <c:v>1120</c:v>
                </c:pt>
                <c:pt idx="4" formatCode="General">
                  <c:v>33217.699999999997</c:v>
                </c:pt>
                <c:pt idx="5">
                  <c:v>206</c:v>
                </c:pt>
                <c:pt idx="6" formatCode="General">
                  <c:v>17371.400000000001</c:v>
                </c:pt>
                <c:pt idx="7">
                  <c:v>350</c:v>
                </c:pt>
                <c:pt idx="8">
                  <c:v>16810.7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layout>
        <c:manualLayout>
          <c:xMode val="edge"/>
          <c:yMode val="edge"/>
          <c:x val="0"/>
          <c:y val="0.1258258999629685"/>
          <c:w val="0.4445184056405454"/>
          <c:h val="0.87417410003703155"/>
        </c:manualLayout>
      </c:layout>
      <c:overlay val="0"/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 custLinFactX="100000" custLinFactNeighborX="190791" custLinFactNeighborY="66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41001" custScaleY="143243" custLinFactNeighborX="-330" custLinFactNeighborY="-32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 custLinFactNeighborX="-2606" custLinFactNeighborY="-225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36857" custScaleY="154347" custLinFactNeighborX="-463" custLinFactNeighborY="-352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 custLinFactNeighborX="-858" custLinFactNeighborY="-385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 custLinFactNeighborX="4779" custLinFactNeighborY="-490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57536" custScaleY="130558" custLinFactNeighborX="715" custLinFactNeighborY="-591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93822" custScaleY="161712" custLinFactNeighborX="7138" custLinFactNeighborY="-49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 custLinFactNeighborX="1595" custLinFactNeighborY="-479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991038" custScaleY="130494" custLinFactNeighborX="4411" custLinFactNeighborY="-453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64AB-6494-4F19-8D8E-995B9F6DA99D}">
      <dsp:nvSpPr>
        <dsp:cNvPr id="0" name=""/>
        <dsp:cNvSpPr/>
      </dsp:nvSpPr>
      <dsp:spPr>
        <a:xfrm>
          <a:off x="6761672" y="753872"/>
          <a:ext cx="1087477" cy="5249591"/>
        </a:xfrm>
        <a:custGeom>
          <a:avLst/>
          <a:gdLst/>
          <a:ahLst/>
          <a:cxnLst/>
          <a:rect l="0" t="0" r="0" b="0"/>
          <a:pathLst>
            <a:path>
              <a:moveTo>
                <a:pt x="1087477" y="0"/>
              </a:moveTo>
              <a:lnTo>
                <a:pt x="1087477" y="5249591"/>
              </a:lnTo>
              <a:lnTo>
                <a:pt x="0" y="5249591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1006F-E53D-435F-8500-10A74F0F700A}">
      <dsp:nvSpPr>
        <dsp:cNvPr id="0" name=""/>
        <dsp:cNvSpPr/>
      </dsp:nvSpPr>
      <dsp:spPr>
        <a:xfrm>
          <a:off x="6745057" y="753872"/>
          <a:ext cx="1104092" cy="4706174"/>
        </a:xfrm>
        <a:custGeom>
          <a:avLst/>
          <a:gdLst/>
          <a:ahLst/>
          <a:cxnLst/>
          <a:rect l="0" t="0" r="0" b="0"/>
          <a:pathLst>
            <a:path>
              <a:moveTo>
                <a:pt x="1104092" y="0"/>
              </a:moveTo>
              <a:lnTo>
                <a:pt x="1104092" y="4706174"/>
              </a:lnTo>
              <a:lnTo>
                <a:pt x="0" y="4706174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D61A2-F229-4EA8-A6BD-DFDBA2794553}">
      <dsp:nvSpPr>
        <dsp:cNvPr id="0" name=""/>
        <dsp:cNvSpPr/>
      </dsp:nvSpPr>
      <dsp:spPr>
        <a:xfrm>
          <a:off x="6777763" y="753872"/>
          <a:ext cx="1071387" cy="4120159"/>
        </a:xfrm>
        <a:custGeom>
          <a:avLst/>
          <a:gdLst/>
          <a:ahLst/>
          <a:cxnLst/>
          <a:rect l="0" t="0" r="0" b="0"/>
          <a:pathLst>
            <a:path>
              <a:moveTo>
                <a:pt x="1071387" y="0"/>
              </a:moveTo>
              <a:lnTo>
                <a:pt x="1071387" y="4120159"/>
              </a:lnTo>
              <a:lnTo>
                <a:pt x="0" y="4120159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FEA57-CA33-47F8-83E9-FF174C587F38}">
      <dsp:nvSpPr>
        <dsp:cNvPr id="0" name=""/>
        <dsp:cNvSpPr/>
      </dsp:nvSpPr>
      <dsp:spPr>
        <a:xfrm>
          <a:off x="6739865" y="753872"/>
          <a:ext cx="1109284" cy="3536276"/>
        </a:xfrm>
        <a:custGeom>
          <a:avLst/>
          <a:gdLst/>
          <a:ahLst/>
          <a:cxnLst/>
          <a:rect l="0" t="0" r="0" b="0"/>
          <a:pathLst>
            <a:path>
              <a:moveTo>
                <a:pt x="1109284" y="0"/>
              </a:moveTo>
              <a:lnTo>
                <a:pt x="1109284" y="3536276"/>
              </a:lnTo>
              <a:lnTo>
                <a:pt x="0" y="3536276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D072D-C722-4629-A68A-94AB2C2405C3}">
      <dsp:nvSpPr>
        <dsp:cNvPr id="0" name=""/>
        <dsp:cNvSpPr/>
      </dsp:nvSpPr>
      <dsp:spPr>
        <a:xfrm>
          <a:off x="6763844" y="753872"/>
          <a:ext cx="1085306" cy="3011526"/>
        </a:xfrm>
        <a:custGeom>
          <a:avLst/>
          <a:gdLst/>
          <a:ahLst/>
          <a:cxnLst/>
          <a:rect l="0" t="0" r="0" b="0"/>
          <a:pathLst>
            <a:path>
              <a:moveTo>
                <a:pt x="1085306" y="0"/>
              </a:moveTo>
              <a:lnTo>
                <a:pt x="1085306" y="3011526"/>
              </a:lnTo>
              <a:lnTo>
                <a:pt x="0" y="3011526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FE41-4942-4FAF-983B-D26A515E5FED}">
      <dsp:nvSpPr>
        <dsp:cNvPr id="0" name=""/>
        <dsp:cNvSpPr/>
      </dsp:nvSpPr>
      <dsp:spPr>
        <a:xfrm>
          <a:off x="6730584" y="753872"/>
          <a:ext cx="1118566" cy="2477370"/>
        </a:xfrm>
        <a:custGeom>
          <a:avLst/>
          <a:gdLst/>
          <a:ahLst/>
          <a:cxnLst/>
          <a:rect l="0" t="0" r="0" b="0"/>
          <a:pathLst>
            <a:path>
              <a:moveTo>
                <a:pt x="1118566" y="0"/>
              </a:moveTo>
              <a:lnTo>
                <a:pt x="1118566" y="2477370"/>
              </a:lnTo>
              <a:lnTo>
                <a:pt x="0" y="247737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5FCC-8587-4DF7-B455-9FFF3BA27732}">
      <dsp:nvSpPr>
        <dsp:cNvPr id="0" name=""/>
        <dsp:cNvSpPr/>
      </dsp:nvSpPr>
      <dsp:spPr>
        <a:xfrm>
          <a:off x="6732914" y="753872"/>
          <a:ext cx="1116235" cy="1932492"/>
        </a:xfrm>
        <a:custGeom>
          <a:avLst/>
          <a:gdLst/>
          <a:ahLst/>
          <a:cxnLst/>
          <a:rect l="0" t="0" r="0" b="0"/>
          <a:pathLst>
            <a:path>
              <a:moveTo>
                <a:pt x="1116235" y="0"/>
              </a:moveTo>
              <a:lnTo>
                <a:pt x="1116235" y="1932492"/>
              </a:lnTo>
              <a:lnTo>
                <a:pt x="0" y="193249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C3DC8-1256-42FE-96C1-89D5A505A603}">
      <dsp:nvSpPr>
        <dsp:cNvPr id="0" name=""/>
        <dsp:cNvSpPr/>
      </dsp:nvSpPr>
      <dsp:spPr>
        <a:xfrm>
          <a:off x="6720270" y="753872"/>
          <a:ext cx="1128879" cy="1412102"/>
        </a:xfrm>
        <a:custGeom>
          <a:avLst/>
          <a:gdLst/>
          <a:ahLst/>
          <a:cxnLst/>
          <a:rect l="0" t="0" r="0" b="0"/>
          <a:pathLst>
            <a:path>
              <a:moveTo>
                <a:pt x="1128879" y="0"/>
              </a:moveTo>
              <a:lnTo>
                <a:pt x="1128879" y="1412102"/>
              </a:lnTo>
              <a:lnTo>
                <a:pt x="0" y="141210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ED5C2-1AFF-4DD5-B1EF-E3CE6D25B5A8}">
      <dsp:nvSpPr>
        <dsp:cNvPr id="0" name=""/>
        <dsp:cNvSpPr/>
      </dsp:nvSpPr>
      <dsp:spPr>
        <a:xfrm>
          <a:off x="3367567" y="1375160"/>
          <a:ext cx="1717705" cy="94912"/>
        </a:xfrm>
        <a:custGeom>
          <a:avLst/>
          <a:gdLst/>
          <a:ahLst/>
          <a:cxnLst/>
          <a:rect l="0" t="0" r="0" b="0"/>
          <a:pathLst>
            <a:path>
              <a:moveTo>
                <a:pt x="1717705" y="0"/>
              </a:moveTo>
              <a:lnTo>
                <a:pt x="1717705" y="32959"/>
              </a:lnTo>
              <a:lnTo>
                <a:pt x="0" y="32959"/>
              </a:lnTo>
              <a:lnTo>
                <a:pt x="0" y="94912"/>
              </a:lnTo>
            </a:path>
          </a:pathLst>
        </a:custGeom>
        <a:noFill/>
        <a:ln w="1905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DCB01-520D-4C4A-9336-C02E6F746B26}">
      <dsp:nvSpPr>
        <dsp:cNvPr id="0" name=""/>
        <dsp:cNvSpPr/>
      </dsp:nvSpPr>
      <dsp:spPr>
        <a:xfrm>
          <a:off x="6705554" y="753872"/>
          <a:ext cx="1143595" cy="383580"/>
        </a:xfrm>
        <a:custGeom>
          <a:avLst/>
          <a:gdLst/>
          <a:ahLst/>
          <a:cxnLst/>
          <a:rect l="0" t="0" r="0" b="0"/>
          <a:pathLst>
            <a:path>
              <a:moveTo>
                <a:pt x="1143595" y="0"/>
              </a:moveTo>
              <a:lnTo>
                <a:pt x="1143595" y="383580"/>
              </a:lnTo>
              <a:lnTo>
                <a:pt x="0" y="38358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F6773-7276-4073-9DD1-50E1D6632938}">
      <dsp:nvSpPr>
        <dsp:cNvPr id="0" name=""/>
        <dsp:cNvSpPr/>
      </dsp:nvSpPr>
      <dsp:spPr>
        <a:xfrm>
          <a:off x="1002199" y="337086"/>
          <a:ext cx="7607722" cy="416786"/>
        </a:xfrm>
        <a:prstGeom prst="flowChartAlternateProcess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sp:txBody>
      <dsp:txXfrm>
        <a:off x="1022544" y="357431"/>
        <a:ext cx="7567032" cy="376096"/>
      </dsp:txXfrm>
    </dsp:sp>
    <dsp:sp modelId="{18B9EC20-2634-4E09-AB97-4902D0570469}">
      <dsp:nvSpPr>
        <dsp:cNvPr id="0" name=""/>
        <dsp:cNvSpPr/>
      </dsp:nvSpPr>
      <dsp:spPr>
        <a:xfrm>
          <a:off x="3464990" y="899745"/>
          <a:ext cx="3240564" cy="475414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sp:txBody>
      <dsp:txXfrm>
        <a:off x="3464990" y="899745"/>
        <a:ext cx="3240564" cy="475414"/>
      </dsp:txXfrm>
    </dsp:sp>
    <dsp:sp modelId="{EB59DBCE-C94B-4D79-9F53-83FD615397BD}">
      <dsp:nvSpPr>
        <dsp:cNvPr id="0" name=""/>
        <dsp:cNvSpPr/>
      </dsp:nvSpPr>
      <dsp:spPr>
        <a:xfrm>
          <a:off x="1435" y="1470073"/>
          <a:ext cx="6732263" cy="422589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sp:txBody>
      <dsp:txXfrm>
        <a:off x="1435" y="1470073"/>
        <a:ext cx="6732263" cy="422589"/>
      </dsp:txXfrm>
    </dsp:sp>
    <dsp:sp modelId="{8285B717-DDA4-40E2-BD8A-6C4D09883320}">
      <dsp:nvSpPr>
        <dsp:cNvPr id="0" name=""/>
        <dsp:cNvSpPr/>
      </dsp:nvSpPr>
      <dsp:spPr>
        <a:xfrm>
          <a:off x="3221402" y="1959654"/>
          <a:ext cx="3498868" cy="412641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sp:txBody>
      <dsp:txXfrm>
        <a:off x="3221402" y="1959654"/>
        <a:ext cx="3498868" cy="412641"/>
      </dsp:txXfrm>
    </dsp:sp>
    <dsp:sp modelId="{F2EAA45D-2E1D-4726-8B7B-4049288F37E5}">
      <dsp:nvSpPr>
        <dsp:cNvPr id="0" name=""/>
        <dsp:cNvSpPr/>
      </dsp:nvSpPr>
      <dsp:spPr>
        <a:xfrm>
          <a:off x="1795195" y="2458691"/>
          <a:ext cx="4937718" cy="455347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sp:txBody>
      <dsp:txXfrm>
        <a:off x="1795195" y="2458691"/>
        <a:ext cx="4937718" cy="455347"/>
      </dsp:txXfrm>
    </dsp:sp>
    <dsp:sp modelId="{108D79DE-F2C5-42EF-8AC1-E6224EA1C4FA}">
      <dsp:nvSpPr>
        <dsp:cNvPr id="0" name=""/>
        <dsp:cNvSpPr/>
      </dsp:nvSpPr>
      <dsp:spPr>
        <a:xfrm>
          <a:off x="4148187" y="3028201"/>
          <a:ext cx="2582396" cy="406083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sp:txBody>
      <dsp:txXfrm>
        <a:off x="4148187" y="3028201"/>
        <a:ext cx="2582396" cy="406083"/>
      </dsp:txXfrm>
    </dsp:sp>
    <dsp:sp modelId="{B7984E66-9488-4133-973D-C186E0C47039}">
      <dsp:nvSpPr>
        <dsp:cNvPr id="0" name=""/>
        <dsp:cNvSpPr/>
      </dsp:nvSpPr>
      <dsp:spPr>
        <a:xfrm>
          <a:off x="3720438" y="3527238"/>
          <a:ext cx="3043405" cy="476320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sp:txBody>
      <dsp:txXfrm>
        <a:off x="3720438" y="3527238"/>
        <a:ext cx="3043405" cy="476320"/>
      </dsp:txXfrm>
    </dsp:sp>
    <dsp:sp modelId="{53436B2B-5B4F-4959-ACE2-9CC75EB61969}">
      <dsp:nvSpPr>
        <dsp:cNvPr id="0" name=""/>
        <dsp:cNvSpPr/>
      </dsp:nvSpPr>
      <dsp:spPr>
        <a:xfrm>
          <a:off x="3450227" y="4097565"/>
          <a:ext cx="3289637" cy="385166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sp:txBody>
      <dsp:txXfrm>
        <a:off x="3450227" y="4097565"/>
        <a:ext cx="3289637" cy="385166"/>
      </dsp:txXfrm>
    </dsp:sp>
    <dsp:sp modelId="{A6798E7F-F55D-4999-9D8C-C607901F40F1}">
      <dsp:nvSpPr>
        <dsp:cNvPr id="0" name=""/>
        <dsp:cNvSpPr/>
      </dsp:nvSpPr>
      <dsp:spPr>
        <a:xfrm>
          <a:off x="3274026" y="4635494"/>
          <a:ext cx="3503736" cy="477075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sp:txBody>
      <dsp:txXfrm>
        <a:off x="3274026" y="4635494"/>
        <a:ext cx="3503736" cy="477075"/>
      </dsp:txXfrm>
    </dsp:sp>
    <dsp:sp modelId="{4D60997A-A539-4038-B832-3D2E18EF195F}">
      <dsp:nvSpPr>
        <dsp:cNvPr id="0" name=""/>
        <dsp:cNvSpPr/>
      </dsp:nvSpPr>
      <dsp:spPr>
        <a:xfrm>
          <a:off x="369756" y="5240645"/>
          <a:ext cx="6375300" cy="438803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sp:txBody>
      <dsp:txXfrm>
        <a:off x="369756" y="5240645"/>
        <a:ext cx="6375300" cy="438803"/>
      </dsp:txXfrm>
    </dsp:sp>
    <dsp:sp modelId="{65B60E8C-C5B5-4101-B328-B773AE9C803F}">
      <dsp:nvSpPr>
        <dsp:cNvPr id="0" name=""/>
        <dsp:cNvSpPr/>
      </dsp:nvSpPr>
      <dsp:spPr>
        <a:xfrm>
          <a:off x="914237" y="5810975"/>
          <a:ext cx="5847435" cy="384977"/>
        </a:xfrm>
        <a:prstGeom prst="rect">
          <a:avLst/>
        </a:prstGeom>
        <a:solidFill>
          <a:srgbClr val="0070C0">
            <a:alpha val="60000"/>
          </a:srgb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sp:txBody>
      <dsp:txXfrm>
        <a:off x="914237" y="5810975"/>
        <a:ext cx="5847435" cy="3849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761" y="0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117" y="4722694"/>
            <a:ext cx="5408930" cy="44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761" y="9443662"/>
            <a:ext cx="2929837" cy="4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19355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54292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4896B-2CDA-4745-B193-E83B07875523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0362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4896B-2CDA-4745-B193-E83B07875523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303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18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86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44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20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90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9839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920C8-22E1-4C86-95C3-D537D332A962}" type="datetime1">
              <a:rPr lang="ru-RU" smtClean="0"/>
              <a:t>04.04.2023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91A7A-97F3-4AFA-8071-C50DF93BDCCC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B5CF-E461-4563-87DE-E1718285F660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D35C5-4DE1-45BE-BBF0-037B9C92AEB0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C1D11-2CFA-4D88-917B-306AA492BAC9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45D7A-DB73-48DC-A324-983870B4F7A9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5FF8D-12FC-4D42-9445-D22BDBACB451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28CCE-AC06-4971-8B68-DA357037DE16}" type="datetime1">
              <a:rPr lang="ru-RU" smtClean="0"/>
              <a:t>04.04.2023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908A-34C2-4558-9AF2-76A70EA5B928}" type="datetime1">
              <a:rPr lang="ru-RU" smtClean="0"/>
              <a:t>04.04.2023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190D4-156B-491E-955B-F02446B4DF37}" type="datetime1">
              <a:rPr lang="ru-RU" smtClean="0"/>
              <a:t>04.04.2023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D7055-CC29-4636-82AA-3D7FD9747264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C29D4-FD40-4774-8744-57C28D72E3B6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67310-FCDE-4ACF-8E3E-13F39956E21A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459E4-CD35-4422-8D54-68BB4D048704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F788F-F86A-40B9-BB7A-68B36E3C6767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FCC72-BC89-4E3B-914C-6831C2E989D2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96465-FEA4-401C-9B62-9598916209A8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88D68-C9D8-41EF-B57F-316E9CA157EA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76188-43B2-41DC-85DA-F1BD2A2E30C9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39A69-5FA9-4F8A-8DC8-DE33E3EFAA6F}" type="datetime1">
              <a:rPr lang="ru-RU" smtClean="0"/>
              <a:t>04.04.2023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D8508-8376-4492-A07A-1FB8D5DF567C}" type="datetime1">
              <a:rPr lang="ru-RU" smtClean="0"/>
              <a:t>04.04.2023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CD8A0-02AF-45AF-8478-BF5F361F2C75}" type="datetime1">
              <a:rPr lang="ru-RU" smtClean="0"/>
              <a:t>04.04.2023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FDA9A-71E0-4E72-9568-B05E1F447709}" type="datetime1">
              <a:rPr lang="ru-RU" smtClean="0"/>
              <a:t>04.04.2023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69611-84C0-4E22-AFE0-0FE665038A24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13175-BBD9-49DA-A800-E83E7292136A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BE8C8-9400-4E70-934F-73B73A70BAB1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A9BCC-3AC7-4D2D-ACA4-A2CA17EB4CAF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2616F-6FA5-436C-9730-518EC762010C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26D24-FC2B-4CF0-B907-78AD007AFF3F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3A684-858F-40D8-8717-7904638B838A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5E0F3-C916-4584-AE6E-FDBB097829F2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C93E8-3535-47B0-A0A0-F0F8D25F8CE6}" type="datetime1">
              <a:rPr lang="ru-RU" smtClean="0"/>
              <a:t>04.04.2023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EAB68-85F7-498C-94AE-219F88750A7B}" type="datetime1">
              <a:rPr lang="ru-RU" smtClean="0"/>
              <a:t>04.04.2023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19A45-ED62-4250-8486-808CB17C77BC}" type="datetime1">
              <a:rPr lang="ru-RU" smtClean="0"/>
              <a:t>04.04.2023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0FC52-A22D-48FE-8E0C-5A9A14D6E223}" type="datetime1">
              <a:rPr lang="ru-RU" smtClean="0"/>
              <a:t>04.04.2023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079E9-7BE2-47CC-8DC8-4878A33F63BF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16B14-E87D-4B93-B2F1-8185EBE28EA9}" type="datetime1">
              <a:rPr lang="ru-RU" smtClean="0"/>
              <a:t>04.04.2023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A88FC-F8DE-440C-AABA-3247D3B5458D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0598-6170-4743-A16A-E4C8B343A1FB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01E4C-F898-4405-9219-015CD7F6C594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99BA0-2A86-4D37-A0BF-117A6D913AC1}" type="datetime1">
              <a:rPr lang="ru-RU" smtClean="0"/>
              <a:t>04.04.2023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4CE48-747D-4AC1-84B0-0061737FB445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F7E1-342E-4779-ADD0-C7C9C4F91F37}" type="datetime1">
              <a:rPr lang="ru-RU" smtClean="0"/>
              <a:t>04.04.2023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F487F-A959-422D-860E-3CE7595771D7}" type="datetime1">
              <a:rPr lang="ru-RU" smtClean="0"/>
              <a:t>04.04.2023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5FD9D-2D2F-4A59-8FAB-3315738B57B9}" type="datetime1">
              <a:rPr lang="ru-RU" smtClean="0"/>
              <a:t>04.04.2023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9C5DF49-6C92-4E7A-923E-A5FD274A017E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hf sldNum="0" hdr="0" dt="0"/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A1CD83D-B798-400E-87F3-1A036CC9E872}" type="datetime1">
              <a:rPr lang="ru-RU" smtClean="0"/>
              <a:t>04.04.2023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hf sldNum="0" hdr="0" dt="0"/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D852FE0-18D6-49E3-95FE-A54F1714CD11}" type="datetime1">
              <a:rPr lang="ru-RU" smtClean="0"/>
              <a:t>04.04.2023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hf sldNum="0" hdr="0" dt="0"/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4050533-02CE-47E0-81B8-363F1D1EA8CB}" type="datetime1">
              <a:rPr lang="ru-RU" smtClean="0"/>
              <a:t>04.04.2023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hf sldNum="0" hdr="0" dt="0"/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eb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506413" y="2581275"/>
            <a:ext cx="8637587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« УГРАНСКИЙ РАЙОН» </a:t>
            </a:r>
            <a:b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                     СМОЛЕНСКОЙ ОБЛАСТИ</a:t>
            </a:r>
            <a:r>
              <a:rPr lang="ru-RU" sz="3800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 smtClean="0">
                <a:solidFill>
                  <a:schemeClr val="accent1"/>
                </a:solidFill>
              </a:rPr>
              <a:t>К решению от 22 декабря 2021 года №81 «О бюджете муниципального образования «</a:t>
            </a:r>
            <a:r>
              <a:rPr lang="ru-RU" altLang="ru-RU" sz="2000" i="1" dirty="0" err="1" smtClean="0">
                <a:solidFill>
                  <a:schemeClr val="accent1"/>
                </a:solidFill>
              </a:rPr>
              <a:t>Угранский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 район» Смоленской области на 2022 год и  на плановый период  2023-2024 годов»</a:t>
            </a:r>
          </a:p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 dirty="0">
                <a:solidFill>
                  <a:schemeClr val="accent1"/>
                </a:solidFill>
              </a:rPr>
              <a:t>(в редакции от 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21.12.2022г</a:t>
            </a:r>
            <a:r>
              <a:rPr lang="ru-RU" altLang="ru-RU" sz="2000" i="1" dirty="0">
                <a:solidFill>
                  <a:schemeClr val="accent1"/>
                </a:solidFill>
              </a:rPr>
              <a:t>. 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№ </a:t>
            </a:r>
            <a:r>
              <a:rPr lang="ru-RU" altLang="ru-RU" sz="2000" i="1" dirty="0" smtClean="0">
                <a:solidFill>
                  <a:schemeClr val="accent1"/>
                </a:solidFill>
              </a:rPr>
              <a:t>122).</a:t>
            </a:r>
            <a:endParaRPr lang="ru-RU" altLang="ru-RU" sz="2000" i="1" dirty="0">
              <a:solidFill>
                <a:schemeClr val="accent1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области: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Сохранение </a:t>
            </a:r>
            <a:r>
              <a:rPr lang="ru-RU" sz="1600" dirty="0">
                <a:solidFill>
                  <a:schemeClr val="bg1"/>
                </a:solidFill>
              </a:rPr>
              <a:t>устойчивости бюджетной системы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Укрепление </a:t>
            </a:r>
            <a:r>
              <a:rPr lang="ru-RU" sz="1600" dirty="0">
                <a:solidFill>
                  <a:schemeClr val="bg1"/>
                </a:solidFill>
              </a:rPr>
              <a:t>доходной базы консолидированного бюджета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Реализация </a:t>
            </a:r>
            <a:r>
              <a:rPr lang="ru-RU" sz="1600" dirty="0">
                <a:solidFill>
                  <a:schemeClr val="bg1"/>
                </a:solidFill>
              </a:rPr>
              <a:t>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Сохранение </a:t>
            </a:r>
            <a:r>
              <a:rPr lang="ru-RU" sz="1600" dirty="0">
                <a:solidFill>
                  <a:schemeClr val="bg1"/>
                </a:solidFill>
              </a:rPr>
              <a:t>социальной направленности консолидированного бюджета муниципального образования «</a:t>
            </a:r>
            <a:r>
              <a:rPr lang="ru-RU" sz="1600" dirty="0" err="1">
                <a:solidFill>
                  <a:schemeClr val="bg1"/>
                </a:solidFill>
              </a:rPr>
              <a:t>Угранский</a:t>
            </a:r>
            <a:r>
              <a:rPr lang="ru-RU" sz="1600" dirty="0">
                <a:solidFill>
                  <a:schemeClr val="bg1"/>
                </a:solidFill>
              </a:rPr>
              <a:t>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Обеспечение </a:t>
            </a:r>
            <a:r>
              <a:rPr lang="ru-RU" sz="1600" dirty="0">
                <a:solidFill>
                  <a:schemeClr val="bg1"/>
                </a:solidFill>
              </a:rPr>
              <a:t>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</a:rPr>
              <a:t> Открытость </a:t>
            </a:r>
            <a:r>
              <a:rPr lang="ru-RU" sz="1600" dirty="0">
                <a:solidFill>
                  <a:schemeClr val="bg1"/>
                </a:solidFill>
              </a:rPr>
              <a:t>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 rotWithShape="1">
          <a:blip r:embed="rId2"/>
          <a:srcRect l="1" r="14" b="2665"/>
          <a:stretch/>
        </p:blipFill>
        <p:spPr bwMode="auto">
          <a:xfrm>
            <a:off x="1763688" y="3284984"/>
            <a:ext cx="619268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Совершенствование налогового </a:t>
            </a:r>
            <a:r>
              <a:rPr lang="ru-RU" dirty="0" smtClean="0">
                <a:solidFill>
                  <a:schemeClr val="bg1"/>
                </a:solidFill>
              </a:rPr>
              <a:t>администрирования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Оценка налоговых расходов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</a:rPr>
              <a:t> район» Смоленской области</a:t>
            </a:r>
            <a:endParaRPr lang="ru-RU" dirty="0">
              <a:solidFill>
                <a:schemeClr val="bg1"/>
              </a:solidFill>
            </a:endParaRPr>
          </a:p>
          <a:p>
            <a:pPr marL="342900" indent="-342900"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196752"/>
            <a:ext cx="8892480" cy="5373216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Недопущение принятия новых расходных обязательств, не обеспеченных источниками финансирования;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107504" y="115889"/>
            <a:ext cx="9001000" cy="1008855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</a:t>
            </a:r>
            <a:r>
              <a:rPr lang="ru-RU" sz="24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Смоленской области</a:t>
            </a:r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2022 год и плановый период 2023-2024 годов</a:t>
            </a:r>
            <a:endParaRPr lang="ru-RU" sz="24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87" y="4360069"/>
            <a:ext cx="3396921" cy="2497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096" y="4797152"/>
            <a:ext cx="6484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1200"/>
              </a:spcBef>
              <a:buClr>
                <a:srgbClr val="838995"/>
              </a:buClr>
              <a:buFontTx/>
              <a:buChar char="-"/>
              <a:defRPr/>
            </a:pPr>
            <a:r>
              <a:rPr lang="ru-RU" sz="1600" spc="30" dirty="0">
                <a:solidFill>
                  <a:srgbClr val="000000"/>
                </a:solidFill>
              </a:rPr>
              <a:t> 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для граждан</a:t>
            </a: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778" y="692150"/>
            <a:ext cx="6624735" cy="276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3089116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441457" y="4449445"/>
            <a:ext cx="25082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290556" y="820125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Доходы</a:t>
            </a:r>
            <a:r>
              <a:rPr lang="ru-RU" dirty="0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43047" y="807010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</a:rPr>
              <a:t>Расходы</a:t>
            </a:r>
            <a:r>
              <a:rPr lang="ru-RU" dirty="0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44944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chemeClr val="bg1"/>
                </a:solidFill>
              </a:rPr>
              <a:t>ДЕФИЦИТОМ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0762" y="905736"/>
            <a:ext cx="3035300" cy="202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7358" y="3807143"/>
            <a:ext cx="2841625" cy="216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6" name="Нижний колонтитул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Бюджетный процесс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190583" y="1147081"/>
            <a:ext cx="8557881" cy="4248473"/>
          </a:xfrm>
        </p:spPr>
        <p:txBody>
          <a:bodyPr rtlCol="0"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200" b="1" i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2159732" y="1139206"/>
            <a:ext cx="6984268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496" y="1484784"/>
            <a:ext cx="3168352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4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</a:t>
            </a: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000000"/>
                </a:solidFill>
                <a:ea typeface="Calibri" panose="020F0502020204030204" pitchFamily="34" charset="0"/>
              </a:rPr>
              <a:t>                                                                              </a:t>
            </a:r>
            <a:endParaRPr lang="ru-RU" sz="1400" i="1" dirty="0">
              <a:ea typeface="Calibri" panose="020F0502020204030204" pitchFamily="34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108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8988425" cy="455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</a:t>
            </a:r>
            <a:endParaRPr lang="ru-RU" sz="36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1" b="2586"/>
          <a:stretch/>
        </p:blipFill>
        <p:spPr>
          <a:xfrm>
            <a:off x="683568" y="806550"/>
            <a:ext cx="8064896" cy="57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71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8" y="3298674"/>
            <a:ext cx="3347243" cy="3022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Выгнутая вверх стрелка 14"/>
          <p:cNvSpPr/>
          <p:nvPr/>
        </p:nvSpPr>
        <p:spPr>
          <a:xfrm>
            <a:off x="827584" y="2403180"/>
            <a:ext cx="3096344" cy="895494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верх стрелка 15"/>
          <p:cNvSpPr/>
          <p:nvPr/>
        </p:nvSpPr>
        <p:spPr>
          <a:xfrm>
            <a:off x="5652120" y="2408851"/>
            <a:ext cx="3096344" cy="884152"/>
          </a:xfrm>
          <a:prstGeom prst="curved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67559" y="3298674"/>
            <a:ext cx="2765600" cy="286663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 доходную часть бюджета (налог на доходы физических лиц, транспортный налог, другие виды налогов)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6275141" y="3371223"/>
            <a:ext cx="2843808" cy="2872690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–расходная часть бюджета(образование, ЖКХ, культура, социальные выплаты, физическая культура и спорт и другие направления социальных гарантий населению)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9815" y="1263877"/>
            <a:ext cx="34563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cap="none" spc="0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Гражданин – как налогоплательщик</a:t>
            </a:r>
            <a:endParaRPr lang="ru-RU" cap="none" spc="0" dirty="0">
              <a:ln w="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75911" y="1263877"/>
            <a:ext cx="29028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Гражданин – как получатель социальных гарантий</a:t>
            </a:r>
            <a:endParaRPr lang="ru-RU" b="0" i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379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395536" y="115888"/>
            <a:ext cx="81055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граждан в бюджетном процессе</a:t>
            </a:r>
            <a:endParaRPr lang="ru-RU" sz="32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4400" y="836613"/>
            <a:ext cx="7895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i="1" cap="none" spc="0" dirty="0" smtClean="0">
                <a:ln w="0"/>
                <a:solidFill>
                  <a:schemeClr val="bg1"/>
                </a:solidFill>
              </a:rPr>
              <a:t>Возможность влияния гражданина на процесс формирования бюджета</a:t>
            </a:r>
            <a:endParaRPr lang="ru-RU" b="0" i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395273" y="2152462"/>
            <a:ext cx="2664296" cy="343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Блок-схема: память с посл. доступом 1"/>
          <p:cNvSpPr/>
          <p:nvPr/>
        </p:nvSpPr>
        <p:spPr>
          <a:xfrm>
            <a:off x="255975" y="1726160"/>
            <a:ext cx="2544887" cy="2062880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3" name="Блок-схема: память с посл. доступом 2"/>
          <p:cNvSpPr/>
          <p:nvPr/>
        </p:nvSpPr>
        <p:spPr>
          <a:xfrm rot="10800000" flipV="1">
            <a:off x="6537804" y="1733628"/>
            <a:ext cx="2544887" cy="2050104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(размещаются на сайте)</a:t>
            </a:r>
          </a:p>
        </p:txBody>
      </p:sp>
      <p:sp>
        <p:nvSpPr>
          <p:cNvPr id="4" name="Блок-схема: память с посл. доступом 3"/>
          <p:cNvSpPr/>
          <p:nvPr/>
        </p:nvSpPr>
        <p:spPr>
          <a:xfrm>
            <a:off x="324033" y="4188918"/>
            <a:ext cx="3096344" cy="2369517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об исполнении  бюджете 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6" name="Блок-схема: память с посл. доступом 5"/>
          <p:cNvSpPr/>
          <p:nvPr/>
        </p:nvSpPr>
        <p:spPr>
          <a:xfrm rot="10800000" flipV="1">
            <a:off x="6104409" y="4109563"/>
            <a:ext cx="2988332" cy="2448872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депутатов муниципального района «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Смоленской области о бюджете на очередной финансовый год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08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 dirty="0">
              <a:solidFill>
                <a:schemeClr val="bg1"/>
              </a:solidFill>
            </a:endParaRPr>
          </a:p>
          <a:p>
            <a:pPr algn="ctr"/>
            <a:r>
              <a:rPr lang="ru-RU" sz="1600" i="1" dirty="0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</a:t>
            </a:r>
            <a:r>
              <a:rPr lang="ru-RU" sz="1600" i="1" dirty="0" err="1">
                <a:solidFill>
                  <a:schemeClr val="bg1"/>
                </a:solidFill>
              </a:rPr>
              <a:t>Угранский</a:t>
            </a:r>
            <a:r>
              <a:rPr lang="ru-RU" sz="1600" i="1" dirty="0">
                <a:solidFill>
                  <a:schemeClr val="bg1"/>
                </a:solidFill>
              </a:rPr>
              <a:t>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 dirty="0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0" y="115888"/>
            <a:ext cx="9108504" cy="118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>
                <a:ln w="0"/>
                <a:solidFill>
                  <a:srgbClr val="4A5A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Calibri" panose="020F0502020204030204" pitchFamily="34" charset="0"/>
              </a:rPr>
              <a:t>Принцип прозрачности (открытости) бюджетной системы РФ</a:t>
            </a:r>
            <a:endParaRPr lang="ru-RU" sz="3200" i="1" dirty="0">
              <a:ln w="0"/>
              <a:solidFill>
                <a:srgbClr val="4A5A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2799245"/>
            <a:ext cx="6732240" cy="658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Размещение на сайте Администрации Муниципального образования «</a:t>
            </a:r>
            <a:r>
              <a:rPr lang="ru-RU" sz="1600" b="1" dirty="0" err="1" smtClean="0">
                <a:solidFill>
                  <a:srgbClr val="002611"/>
                </a:solidFill>
                <a:ea typeface="Calibri" panose="020F0502020204030204" pitchFamily="34" charset="0"/>
              </a:rPr>
              <a:t>Угранский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 район» Смоленской области;</a:t>
            </a:r>
            <a:endParaRPr lang="ru-RU" sz="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3704904"/>
            <a:ext cx="6732240" cy="94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Обязательная открытость для общества и СМИ проектов бюджетов,              обеспечение доступа к информации на едином портале бюджетной       системы РФ в сети «Интернет»;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7240" y="1866296"/>
            <a:ext cx="6768488" cy="6419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Обязательное опубликование в средствах массовой информации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(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СМИ) утвержденных бюджетов и 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отчетов </a:t>
            </a:r>
            <a:r>
              <a:rPr lang="ru-RU" sz="1600" b="1" dirty="0">
                <a:solidFill>
                  <a:srgbClr val="002611"/>
                </a:solidFill>
                <a:ea typeface="Calibri" panose="020F0502020204030204" pitchFamily="34" charset="0"/>
              </a:rPr>
              <a:t>об их исполнении</a:t>
            </a:r>
            <a:r>
              <a:rPr lang="ru-RU" sz="16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37106" y="4893717"/>
            <a:ext cx="6466462" cy="8356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611"/>
                </a:solidFill>
                <a:ea typeface="Calibri" panose="020F0502020204030204" pitchFamily="34" charset="0"/>
              </a:rPr>
              <a:t>Преемственность бюджетной классификации РФ, а так же  обеспечение сопоставимости показателей бюджета отчетного, текущего и                 очередного  финансового года</a:t>
            </a:r>
            <a:r>
              <a:rPr lang="ru-RU" sz="1400" b="1" dirty="0" smtClean="0">
                <a:solidFill>
                  <a:srgbClr val="002611"/>
                </a:solidFill>
                <a:ea typeface="Calibri" panose="020F0502020204030204" pitchFamily="34" charset="0"/>
              </a:rPr>
              <a:t>;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" y="1790879"/>
            <a:ext cx="2277077" cy="75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16651"/>
          <a:stretch/>
        </p:blipFill>
        <p:spPr>
          <a:xfrm>
            <a:off x="27969" y="3704904"/>
            <a:ext cx="2258940" cy="880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" y="4893717"/>
            <a:ext cx="2235275" cy="794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" y="2769260"/>
            <a:ext cx="2335449" cy="71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009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 </a:t>
            </a:r>
            <a:r>
              <a:rPr lang="ru-RU" dirty="0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трансферты </a:t>
            </a:r>
            <a:r>
              <a:rPr lang="ru-RU" sz="2000" i="1" dirty="0">
                <a:solidFill>
                  <a:schemeClr val="bg1"/>
                </a:solidFill>
              </a:rPr>
              <a:t>– </a:t>
            </a:r>
            <a:r>
              <a:rPr lang="ru-RU" dirty="0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97632"/>
            <a:ext cx="7997254" cy="536575"/>
          </a:xfrm>
        </p:spPr>
        <p:txBody>
          <a:bodyPr/>
          <a:lstStyle/>
          <a:p>
            <a:pPr algn="ctr" eaLnBrk="1" hangingPunct="1"/>
            <a:r>
              <a:rPr lang="ru-RU" alt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Субвенции</a:t>
            </a:r>
            <a:r>
              <a:rPr lang="ru-RU" sz="2000" i="1" dirty="0">
                <a:solidFill>
                  <a:schemeClr val="bg1"/>
                </a:solidFill>
              </a:rPr>
              <a:t> – </a:t>
            </a:r>
            <a:r>
              <a:rPr lang="ru-RU" dirty="0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</a:t>
            </a:r>
            <a:r>
              <a:rPr lang="ru-RU" sz="20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42143964"/>
              </p:ext>
            </p:extLst>
          </p:nvPr>
        </p:nvGraphicFramePr>
        <p:xfrm>
          <a:off x="897504" y="883976"/>
          <a:ext cx="7082357" cy="5111776"/>
        </p:xfrm>
        <a:graphic>
          <a:graphicData uri="http://schemas.openxmlformats.org/drawingml/2006/table">
            <a:tbl>
              <a:tblPr/>
              <a:tblGrid>
                <a:gridCol w="2195435"/>
                <a:gridCol w="1627374"/>
                <a:gridCol w="1630574"/>
                <a:gridCol w="1628974"/>
              </a:tblGrid>
              <a:tr h="1063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</a:tr>
              <a:tr h="772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256166,7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880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133606,7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84092,0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81609,0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56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28718,8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676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92676,2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96697,2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100812,1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0631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375,0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182325"/>
              </p:ext>
            </p:extLst>
          </p:nvPr>
        </p:nvGraphicFramePr>
        <p:xfrm>
          <a:off x="897505" y="6009849"/>
          <a:ext cx="7082357" cy="576856"/>
        </p:xfrm>
        <a:graphic>
          <a:graphicData uri="http://schemas.openxmlformats.org/drawingml/2006/table">
            <a:tbl>
              <a:tblPr/>
              <a:tblGrid>
                <a:gridCol w="2195435"/>
                <a:gridCol w="1627374"/>
                <a:gridCol w="1630574"/>
                <a:gridCol w="1628974"/>
              </a:tblGrid>
              <a:tr h="5768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790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39375310"/>
              </p:ext>
            </p:extLst>
          </p:nvPr>
        </p:nvGraphicFramePr>
        <p:xfrm>
          <a:off x="179512" y="908050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21303413"/>
              </p:ext>
            </p:extLst>
          </p:nvPr>
        </p:nvGraphicFramePr>
        <p:xfrm>
          <a:off x="169287" y="896428"/>
          <a:ext cx="8856984" cy="57613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ижний колонтитул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918939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2022 и плановый период 2023 и 2024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26781"/>
              </p:ext>
            </p:extLst>
          </p:nvPr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287866,7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291222,3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265 300,3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267 915,0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3355,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083" y="2924969"/>
            <a:ext cx="3805238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738" y="3313113"/>
            <a:ext cx="5148262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Обязательства по муниципальным  гарантиям муниципального образования «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район» Смоленской области  не планируются.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2" y="188913"/>
            <a:ext cx="8496175" cy="935831"/>
          </a:xfrm>
        </p:spPr>
        <p:txBody>
          <a:bodyPr/>
          <a:lstStyle/>
          <a:p>
            <a:pPr eaLnBrk="1" hangingPunct="1"/>
            <a:r>
              <a:rPr lang="ru-RU" sz="32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(тыс.руб).</a:t>
            </a:r>
            <a:endParaRPr lang="ru-RU" sz="3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889502"/>
              </p:ext>
            </p:extLst>
          </p:nvPr>
        </p:nvGraphicFramePr>
        <p:xfrm>
          <a:off x="755650" y="1412875"/>
          <a:ext cx="7561263" cy="525303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2024г</a:t>
                      </a:r>
                      <a:endParaRPr kumimoji="0" lang="ru-RU" altLang="ru-RU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3355,5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467544" y="188913"/>
            <a:ext cx="763284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доходы </a:t>
            </a:r>
            <a:r>
              <a:rPr lang="ru-RU" sz="2400" i="1" dirty="0">
                <a:solidFill>
                  <a:schemeClr val="bg1"/>
                </a:solidFill>
              </a:rPr>
              <a:t>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89" y="2492896"/>
            <a:ext cx="6909758" cy="3888432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691733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803" y="3335338"/>
            <a:ext cx="6912768" cy="3552377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6" y="146050"/>
            <a:ext cx="8785670" cy="906686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Муниципальное образование «</a:t>
            </a:r>
            <a:r>
              <a:rPr lang="ru-RU" altLang="ru-RU" sz="2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Угранский</a:t>
            </a:r>
            <a:r>
              <a:rPr lang="ru-RU" alt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3528" y="764704"/>
            <a:ext cx="8162632" cy="49556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79513" y="301625"/>
            <a:ext cx="8208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0" y="0"/>
            <a:ext cx="8965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об объеме доходов бюджета МО «</a:t>
            </a:r>
            <a:r>
              <a:rPr lang="ru-RU" sz="2800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8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710481"/>
              </p:ext>
            </p:extLst>
          </p:nvPr>
        </p:nvGraphicFramePr>
        <p:xfrm>
          <a:off x="107950" y="1125538"/>
          <a:ext cx="9036050" cy="5454652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287866,7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207525,4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210383,2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31700,0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26479,4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27705,3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256166,7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181046,0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182677,9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41360,2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30757,8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27543,7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24 314,8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25 455,0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17543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20 418,1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19 201,4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20 113,9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1754326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 2 362,3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1 896,0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1 966,3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47732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–336,5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364,0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585323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 4426,8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2 867,4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3 010,8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60206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dirty="0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2022г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4 </a:t>
            </a:r>
            <a:r>
              <a:rPr lang="en-US" dirty="0" smtClean="0">
                <a:solidFill>
                  <a:schemeClr val="bg1"/>
                </a:solidFill>
              </a:rPr>
              <a:t>156,3</a:t>
            </a:r>
            <a:endParaRPr lang="ru-RU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2023г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2 164,6‬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dirty="0" smtClean="0">
                <a:solidFill>
                  <a:schemeClr val="bg1"/>
                </a:solidFill>
              </a:rPr>
              <a:t>2024г</a:t>
            </a:r>
            <a:r>
              <a:rPr lang="ru-RU" dirty="0">
                <a:solidFill>
                  <a:schemeClr val="bg1"/>
                </a:solidFill>
              </a:rPr>
              <a:t>. – </a:t>
            </a:r>
            <a:r>
              <a:rPr lang="ru-RU" dirty="0" smtClean="0">
                <a:solidFill>
                  <a:schemeClr val="bg1"/>
                </a:solidFill>
              </a:rPr>
              <a:t>2 250,3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69680" y="3303181"/>
            <a:ext cx="1928794" cy="2800767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–1750,5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1820,1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1892,8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132794" y="3716340"/>
            <a:ext cx="1680380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319,6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331,7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344,2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876288" y="3716340"/>
            <a:ext cx="1658922" cy="2308324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1620,0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840159" y="2564905"/>
            <a:ext cx="1003053" cy="738276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955076" y="2981461"/>
            <a:ext cx="464248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6007218" y="2973568"/>
            <a:ext cx="413076" cy="74277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43108" y="3716335"/>
            <a:ext cx="1783571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12,2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12,8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13,3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788024" y="2973569"/>
            <a:ext cx="0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99903" y="3703636"/>
            <a:ext cx="1357323" cy="2062103"/>
          </a:xfrm>
          <a:prstGeom prst="rect">
            <a:avLst/>
          </a:prstGeom>
          <a:solidFill>
            <a:srgbClr val="CCFFCC">
              <a:alpha val="7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2022г –</a:t>
            </a:r>
            <a:r>
              <a:rPr lang="ru-RU" sz="1600" dirty="0" smtClean="0">
                <a:solidFill>
                  <a:schemeClr val="bg1"/>
                </a:solidFill>
              </a:rPr>
              <a:t>4</a:t>
            </a:r>
            <a:r>
              <a:rPr lang="en-US" sz="1600" dirty="0" smtClean="0">
                <a:solidFill>
                  <a:schemeClr val="bg1"/>
                </a:solidFill>
              </a:rPr>
              <a:t>54</a:t>
            </a:r>
            <a:r>
              <a:rPr lang="ru-RU" sz="1600" dirty="0" smtClean="0">
                <a:solidFill>
                  <a:schemeClr val="bg1"/>
                </a:solidFill>
              </a:rPr>
              <a:t>,0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2023г – 0,0</a:t>
            </a:r>
          </a:p>
          <a:p>
            <a:pPr algn="ctr" defTabSz="914400">
              <a:spcBef>
                <a:spcPts val="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2024г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 smtClean="0">
                <a:solidFill>
                  <a:schemeClr val="bg1"/>
                </a:solidFill>
              </a:rPr>
              <a:t>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156325" y="2564904"/>
            <a:ext cx="1778100" cy="111140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3374"/>
          </a:xfrm>
          <a:prstGeom prst="rect">
            <a:avLst/>
          </a:pr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256 </a:t>
            </a:r>
            <a:r>
              <a:rPr lang="en-US" sz="1400" dirty="0" smtClean="0">
                <a:solidFill>
                  <a:schemeClr val="bg1"/>
                </a:solidFill>
              </a:rPr>
              <a:t>166,7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181 046,0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182 677,9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12733" y="3283124"/>
            <a:ext cx="1657350" cy="2513013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2022г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en-US" sz="1400" dirty="0" smtClean="0">
                <a:solidFill>
                  <a:schemeClr val="bg1"/>
                </a:solidFill>
              </a:rPr>
              <a:t>133 606,7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 84 092,0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81 609,0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1711324" y="3377637"/>
            <a:ext cx="2141538" cy="1874837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 </a:t>
            </a:r>
            <a:r>
              <a:rPr lang="en-US" sz="1400" dirty="0" smtClean="0">
                <a:solidFill>
                  <a:schemeClr val="bg1"/>
                </a:solidFill>
              </a:rPr>
              <a:t>92 676,2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96 697,2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100 812,1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808781" y="3418865"/>
            <a:ext cx="1334623" cy="1600438"/>
          </a:xfrm>
          <a:prstGeom prst="rect">
            <a:avLst/>
          </a:prstGeom>
          <a:solidFill>
            <a:srgbClr val="FF99CC">
              <a:alpha val="50000"/>
            </a:srgbClr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Прочие безвозмездные </a:t>
            </a:r>
            <a:r>
              <a:rPr lang="ru-RU" sz="1400" dirty="0" smtClean="0">
                <a:solidFill>
                  <a:schemeClr val="bg1"/>
                </a:solidFill>
              </a:rPr>
              <a:t>поступления (тыс. руб.)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 420,0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439553" y="2704076"/>
            <a:ext cx="468621" cy="57904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2891879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24434" y="2766931"/>
            <a:ext cx="342035" cy="62086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3901529" y="3397724"/>
            <a:ext cx="2141537" cy="1874837"/>
          </a:xfrm>
          <a:prstGeom prst="rect">
            <a:avLst/>
          </a:prstGeom>
          <a:solidFill>
            <a:srgbClr val="FF99CC">
              <a:alpha val="50000"/>
            </a:srgb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           2022г –28 </a:t>
            </a:r>
            <a:r>
              <a:rPr lang="en-US" sz="1400" dirty="0" smtClean="0">
                <a:solidFill>
                  <a:schemeClr val="bg1"/>
                </a:solidFill>
              </a:rPr>
              <a:t>718,8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–0,0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004048" y="2807622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6882339" y="2304425"/>
            <a:ext cx="1469076" cy="111444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258612" y="3426534"/>
            <a:ext cx="1481740" cy="1600438"/>
          </a:xfrm>
          <a:prstGeom prst="rect">
            <a:avLst/>
          </a:prstGeom>
          <a:solidFill>
            <a:srgbClr val="FF99CC">
              <a:alpha val="50000"/>
            </a:srgbClr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</a:t>
            </a:r>
            <a:r>
              <a:rPr lang="ru-RU" sz="1400" dirty="0" smtClean="0">
                <a:solidFill>
                  <a:schemeClr val="bg1"/>
                </a:solidFill>
              </a:rPr>
              <a:t>трансферты</a:t>
            </a:r>
            <a:r>
              <a:rPr lang="ru-RU" sz="1400" dirty="0" smtClean="0">
                <a:solidFill>
                  <a:schemeClr val="bg1"/>
                </a:solidFill>
              </a:rPr>
              <a:t>(тыс</a:t>
            </a:r>
            <a:r>
              <a:rPr lang="ru-RU" sz="1400" dirty="0" smtClean="0">
                <a:solidFill>
                  <a:schemeClr val="bg1"/>
                </a:solidFill>
              </a:rPr>
              <a:t>. руб.)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2022г – </a:t>
            </a:r>
            <a:r>
              <a:rPr lang="en-US" sz="1400" dirty="0" smtClean="0">
                <a:solidFill>
                  <a:schemeClr val="bg1"/>
                </a:solidFill>
              </a:rPr>
              <a:t>375,0</a:t>
            </a:r>
            <a:r>
              <a:rPr lang="ru-RU" sz="1400" dirty="0" smtClean="0">
                <a:solidFill>
                  <a:schemeClr val="bg1"/>
                </a:solidFill>
              </a:rPr>
              <a:t>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2023г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2024г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0,0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</a:t>
            </a:r>
            <a:r>
              <a:rPr lang="ru-RU" altLang="ru-RU" sz="2400" b="1" dirty="0" err="1">
                <a:solidFill>
                  <a:srgbClr val="FF0000"/>
                </a:solidFill>
              </a:rPr>
              <a:t>Угранский</a:t>
            </a:r>
            <a:r>
              <a:rPr lang="ru-RU" altLang="ru-RU" sz="2400" b="1" dirty="0">
                <a:solidFill>
                  <a:srgbClr val="FF0000"/>
                </a:solidFill>
              </a:rPr>
              <a:t> район» Смоленской  области  на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2022 </a:t>
            </a:r>
            <a:r>
              <a:rPr lang="ru-RU" altLang="ru-RU" sz="2400" b="1" dirty="0">
                <a:solidFill>
                  <a:srgbClr val="FF0000"/>
                </a:solidFill>
              </a:rPr>
              <a:t>год ( в тыс. руб.)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13013409"/>
              </p:ext>
            </p:extLst>
          </p:nvPr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84984"/>
            <a:ext cx="7020272" cy="345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2195735" y="1196975"/>
            <a:ext cx="6775227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 dirty="0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378018" cy="3271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10391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dirty="0" smtClean="0">
                <a:solidFill>
                  <a:schemeClr val="bg1"/>
                </a:solidFill>
              </a:rPr>
              <a:t> </a:t>
            </a: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chemeClr val="bg1"/>
                </a:solidFill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4319934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499" y="583303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b="1" i="1" dirty="0">
                <a:solidFill>
                  <a:srgbClr val="000000"/>
                </a:solidFill>
              </a:rPr>
              <a:t>Сведения о налоговых льготах: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Налоговые льготы на уровне бюджета муниципального района</a:t>
            </a:r>
          </a:p>
          <a:p>
            <a:pPr lvl="0" algn="ctr"/>
            <a:r>
              <a:rPr lang="ru-RU" altLang="ru-RU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предоставлялись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Угранский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район» Смоленской  области  на 2022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80464"/>
              </p:ext>
            </p:extLst>
          </p:nvPr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31,062 %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8773" y="1052736"/>
            <a:ext cx="2957785" cy="2680799"/>
          </a:xfrm>
        </p:spPr>
        <p:txBody>
          <a:bodyPr/>
          <a:lstStyle/>
          <a:p>
            <a:r>
              <a:rPr lang="ru-RU" alt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146930" y="1916948"/>
            <a:ext cx="2745641" cy="1816587"/>
          </a:xfrm>
          <a:prstGeom prst="ellipse">
            <a:avLst/>
          </a:prstGeom>
          <a:solidFill>
            <a:srgbClr val="CCECFF">
              <a:alpha val="59000"/>
            </a:srgbClr>
          </a:solidFill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507114" y="2314500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Консолидированный 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13679" y="4349277"/>
            <a:ext cx="3102569" cy="1417645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1177041" y="4709040"/>
            <a:ext cx="26753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МО «</a:t>
            </a:r>
            <a:r>
              <a:rPr lang="ru-RU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01157" y="4373546"/>
            <a:ext cx="3103045" cy="1403084"/>
          </a:xfrm>
          <a:prstGeom prst="roundRect">
            <a:avLst/>
          </a:prstGeom>
          <a:solidFill>
            <a:srgbClr val="CCECFF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2Lef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сельских поселений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2159" y="1469805"/>
            <a:ext cx="30271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>
                <a:solidFill>
                  <a:srgbClr val="000000"/>
                </a:solidFill>
                <a:ea typeface="+mj-ea"/>
              </a:rPr>
              <a:t>Консолидированный бюджет</a:t>
            </a:r>
            <a:r>
              <a:rPr lang="ru-RU" altLang="ru-RU" b="1" dirty="0">
                <a:solidFill>
                  <a:srgbClr val="000000"/>
                </a:solidFill>
                <a:ea typeface="+mj-ea"/>
              </a:rPr>
              <a:t> </a:t>
            </a:r>
            <a:r>
              <a:rPr lang="ru-RU" altLang="ru-RU" dirty="0">
                <a:solidFill>
                  <a:srgbClr val="000000"/>
                </a:solidFill>
                <a:ea typeface="+mj-ea"/>
              </a:rPr>
              <a:t>- </a:t>
            </a:r>
            <a:r>
              <a:rPr lang="ru-RU" altLang="ru-RU" sz="1400" dirty="0">
                <a:solidFill>
                  <a:srgbClr val="000000"/>
                </a:solidFill>
                <a:ea typeface="+mj-ea"/>
              </a:rPr>
              <a:t>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400" b="1" dirty="0">
                <a:solidFill>
                  <a:srgbClr val="000000"/>
                </a:solidFill>
                <a:ea typeface="+mj-ea"/>
              </a:rPr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Бюджетная система муниципального района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6" name="Выгнутая влево стрелка 5"/>
          <p:cNvSpPr/>
          <p:nvPr/>
        </p:nvSpPr>
        <p:spPr>
          <a:xfrm>
            <a:off x="2653505" y="3241513"/>
            <a:ext cx="612000" cy="9437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право стрелка 6"/>
          <p:cNvSpPr/>
          <p:nvPr/>
        </p:nvSpPr>
        <p:spPr>
          <a:xfrm>
            <a:off x="5740387" y="3283556"/>
            <a:ext cx="557519" cy="9795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25538"/>
            <a:ext cx="8893175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000000"/>
                </a:solidFill>
              </a:rPr>
              <a:t>ООО «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» - предприятие по </a:t>
            </a:r>
            <a:r>
              <a:rPr lang="ru-RU" sz="1400" dirty="0" err="1">
                <a:solidFill>
                  <a:srgbClr val="000000"/>
                </a:solidFill>
              </a:rPr>
              <a:t>лесозагатовке</a:t>
            </a:r>
            <a:r>
              <a:rPr lang="ru-RU" sz="1400" dirty="0">
                <a:solidFill>
                  <a:srgbClr val="000000"/>
                </a:solidFill>
              </a:rPr>
              <a:t> и лесопереработке, расположенное в </a:t>
            </a:r>
            <a:r>
              <a:rPr lang="ru-RU" sz="1400" dirty="0" err="1">
                <a:solidFill>
                  <a:srgbClr val="000000"/>
                </a:solidFill>
              </a:rPr>
              <a:t>Угранском</a:t>
            </a:r>
            <a:r>
              <a:rPr lang="ru-RU" sz="1400" dirty="0">
                <a:solidFill>
                  <a:srgbClr val="000000"/>
                </a:solidFill>
              </a:rPr>
              <a:t> районе Смоленской </a:t>
            </a:r>
            <a:r>
              <a:rPr lang="ru-RU" sz="1400" dirty="0" smtClean="0">
                <a:solidFill>
                  <a:srgbClr val="000000"/>
                </a:solidFill>
              </a:rPr>
              <a:t>области</a:t>
            </a:r>
            <a:r>
              <a:rPr lang="ru-RU" sz="1400" dirty="0">
                <a:solidFill>
                  <a:prstClr val="black"/>
                </a:solidFill>
              </a:rPr>
              <a:t>;</a:t>
            </a:r>
            <a:endParaRPr lang="ru-RU" altLang="ru-RU" sz="1400" dirty="0" smtClean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Смоленский завод пиломатериалов - это с</a:t>
            </a:r>
            <a:r>
              <a:rPr lang="ru-RU" sz="1400" dirty="0" smtClean="0">
                <a:solidFill>
                  <a:srgbClr val="000000"/>
                </a:solidFill>
              </a:rPr>
              <a:t>овместный </a:t>
            </a:r>
            <a:r>
              <a:rPr lang="ru-RU" sz="1400" dirty="0">
                <a:solidFill>
                  <a:srgbClr val="000000"/>
                </a:solidFill>
              </a:rPr>
              <a:t>проект компании "</a:t>
            </a:r>
            <a:r>
              <a:rPr lang="ru-RU" sz="1400" dirty="0" err="1">
                <a:solidFill>
                  <a:srgbClr val="000000"/>
                </a:solidFill>
              </a:rPr>
              <a:t>Пладонит</a:t>
            </a:r>
            <a:r>
              <a:rPr lang="ru-RU" sz="1400" dirty="0">
                <a:solidFill>
                  <a:srgbClr val="000000"/>
                </a:solidFill>
              </a:rPr>
              <a:t>" и "</a:t>
            </a:r>
            <a:r>
              <a:rPr lang="ru-RU" sz="1400" dirty="0" smtClean="0">
                <a:solidFill>
                  <a:srgbClr val="000000"/>
                </a:solidFill>
              </a:rPr>
              <a:t>Угра-</a:t>
            </a:r>
            <a:r>
              <a:rPr lang="ru-RU" sz="1400" dirty="0" err="1" smtClean="0">
                <a:solidFill>
                  <a:srgbClr val="000000"/>
                </a:solidFill>
              </a:rPr>
              <a:t>ЛесЭкспорт</a:t>
            </a:r>
            <a:r>
              <a:rPr lang="ru-RU" sz="1400" dirty="0" smtClean="0">
                <a:solidFill>
                  <a:srgbClr val="000000"/>
                </a:solidFill>
              </a:rPr>
              <a:t>".  </a:t>
            </a:r>
            <a:r>
              <a:rPr lang="ru-RU" sz="1400" dirty="0" err="1" smtClean="0">
                <a:solidFill>
                  <a:srgbClr val="000000"/>
                </a:solidFill>
              </a:rPr>
              <a:t>Предприятиятие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производит 76 </a:t>
            </a:r>
            <a:r>
              <a:rPr lang="ru-RU" sz="1400" dirty="0" err="1">
                <a:solidFill>
                  <a:srgbClr val="000000"/>
                </a:solidFill>
              </a:rPr>
              <a:t>тыс.куб</a:t>
            </a:r>
            <a:r>
              <a:rPr lang="ru-RU" sz="1400" dirty="0">
                <a:solidFill>
                  <a:srgbClr val="000000"/>
                </a:solidFill>
              </a:rPr>
              <a:t>. метров круглой древесины в год. Число работников завода составляет 70 </a:t>
            </a:r>
            <a:r>
              <a:rPr lang="ru-RU" sz="1400" dirty="0" smtClean="0">
                <a:solidFill>
                  <a:srgbClr val="000000"/>
                </a:solidFill>
              </a:rPr>
              <a:t>человек. </a:t>
            </a:r>
            <a:r>
              <a:rPr lang="ru-RU" altLang="ru-RU" sz="1400" dirty="0" smtClean="0">
                <a:solidFill>
                  <a:prstClr val="black"/>
                </a:solidFill>
              </a:rPr>
              <a:t>Организация </a:t>
            </a:r>
            <a:r>
              <a:rPr lang="ru-RU" altLang="ru-RU" sz="1400" dirty="0">
                <a:solidFill>
                  <a:prstClr val="black"/>
                </a:solidFill>
              </a:rPr>
              <a:t>зарегистрирована в </a:t>
            </a:r>
            <a:r>
              <a:rPr lang="ru-RU" altLang="ru-RU" sz="1400" dirty="0" smtClean="0">
                <a:solidFill>
                  <a:prstClr val="black"/>
                </a:solidFill>
              </a:rPr>
              <a:t>2013 </a:t>
            </a:r>
            <a:r>
              <a:rPr lang="ru-RU" altLang="ru-RU" sz="1400" dirty="0">
                <a:solidFill>
                  <a:prstClr val="black"/>
                </a:solidFill>
              </a:rPr>
              <a:t>году </a:t>
            </a:r>
            <a:r>
              <a:rPr lang="ru-RU" altLang="ru-RU" sz="1400" dirty="0" smtClean="0">
                <a:solidFill>
                  <a:prstClr val="black"/>
                </a:solidFill>
              </a:rPr>
              <a:t>;</a:t>
            </a:r>
            <a:endParaRPr lang="ru-RU" altLang="ru-RU" sz="1400" dirty="0">
              <a:solidFill>
                <a:prstClr val="black"/>
              </a:solidFill>
            </a:endParaRP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18638"/>
            <a:ext cx="2979737" cy="2189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31525" y="4745770"/>
            <a:ext cx="3230123" cy="213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7466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налогоплательщики </a:t>
            </a:r>
            <a:endParaRPr lang="ru-RU" sz="2800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989" y="3933056"/>
            <a:ext cx="3428823" cy="2480679"/>
          </a:xfrm>
          <a:prstGeom prst="rect">
            <a:avLst/>
          </a:prstGeo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 b="1" i="1" dirty="0">
                <a:solidFill>
                  <a:schemeClr val="bg1"/>
                </a:solidFill>
              </a:rPr>
              <a:t>Формирование расходов  </a:t>
            </a:r>
            <a:r>
              <a:rPr lang="ru-RU" sz="2000" dirty="0">
                <a:solidFill>
                  <a:schemeClr val="bg1"/>
                </a:solidFill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31815262"/>
              </p:ext>
            </p:extLst>
          </p:nvPr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rgbClr val="0070C0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defTabSz="914400"/>
            <a:r>
              <a:rPr lang="ru-RU" sz="1400" dirty="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 dirty="0"/>
          </a:p>
        </p:txBody>
      </p:sp>
      <p:pic>
        <p:nvPicPr>
          <p:cNvPr id="97283" name="Picture 3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755576" y="4221088"/>
            <a:ext cx="792622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2022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2000" b="1" i="1" dirty="0" smtClean="0">
                <a:solidFill>
                  <a:schemeClr val="bg1"/>
                </a:solidFill>
              </a:rPr>
              <a:t>41 842,3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3 </a:t>
            </a:r>
            <a:r>
              <a:rPr lang="en-US" sz="2000" dirty="0" smtClean="0">
                <a:solidFill>
                  <a:schemeClr val="bg1"/>
                </a:solidFill>
              </a:rPr>
              <a:t>486,9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2000" b="1" i="1" dirty="0" smtClean="0">
                <a:solidFill>
                  <a:schemeClr val="bg1"/>
                </a:solidFill>
              </a:rPr>
              <a:t>6 042,3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en-US" sz="2000" b="1" i="1" dirty="0" smtClean="0">
                <a:solidFill>
                  <a:schemeClr val="bg1"/>
                </a:solidFill>
              </a:rPr>
              <a:t>503,5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</a:t>
            </a:r>
            <a:r>
              <a:rPr lang="ru-RU" sz="2000" dirty="0" smtClean="0">
                <a:solidFill>
                  <a:schemeClr val="bg1"/>
                </a:solidFill>
              </a:rPr>
              <a:t>месяц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19 </a:t>
            </a:r>
            <a:r>
              <a:rPr lang="en-US" sz="2000" b="1" i="1" dirty="0" smtClean="0">
                <a:solidFill>
                  <a:schemeClr val="bg1"/>
                </a:solidFill>
              </a:rPr>
              <a:t>869,9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 </a:t>
            </a:r>
            <a:r>
              <a:rPr lang="en-US" sz="2000" b="1" i="1" dirty="0" smtClean="0">
                <a:solidFill>
                  <a:schemeClr val="bg1"/>
                </a:solidFill>
              </a:rPr>
              <a:t>655,8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</a:t>
            </a:r>
            <a:r>
              <a:rPr lang="en-US" sz="2000" b="1" i="1" dirty="0" smtClean="0">
                <a:solidFill>
                  <a:schemeClr val="bg1"/>
                </a:solidFill>
              </a:rPr>
              <a:t>513,8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en-US" sz="2000" b="1" i="1" dirty="0" smtClean="0">
                <a:solidFill>
                  <a:schemeClr val="bg1"/>
                </a:solidFill>
              </a:rPr>
              <a:t>209,5</a:t>
            </a:r>
            <a:r>
              <a:rPr lang="ru-RU" sz="2000" b="1" i="1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2023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517" y="4602162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29 645,3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2 470,4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4 817,1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chemeClr val="bg1"/>
                </a:solidFill>
              </a:rPr>
              <a:t>397,8</a:t>
            </a:r>
            <a:r>
              <a:rPr lang="ru-RU" sz="2000" dirty="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15 422,1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1 285,2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2 509,4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209,1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в </a:t>
            </a:r>
            <a:r>
              <a:rPr lang="ru-RU" sz="2400" b="1" i="1" dirty="0" smtClean="0">
                <a:solidFill>
                  <a:srgbClr val="FF3300"/>
                </a:solidFill>
              </a:rPr>
              <a:t>2024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6963" y="1249363"/>
            <a:ext cx="19431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29 967,4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2 497,3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4 865,7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405,5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16 179,3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1 348,3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715140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2 540,4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211,7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57053665"/>
              </p:ext>
            </p:extLst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23811,1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 dirty="0">
                <a:solidFill>
                  <a:schemeClr val="bg1"/>
                </a:solidFill>
              </a:rPr>
              <a:t>Цель программы: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  <a:r>
              <a:rPr lang="ru-RU" sz="1600" i="1" dirty="0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 dirty="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 dirty="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083" y="3096683"/>
            <a:ext cx="2917825" cy="1639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6413" y="2852738"/>
            <a:ext cx="2916238" cy="164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6466" y="231665"/>
            <a:ext cx="88804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Принципы бюджетной системы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6" y="706243"/>
            <a:ext cx="7920880" cy="6151757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3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6485566"/>
              </p:ext>
            </p:extLst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319,2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19324,7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14723,1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14750,7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dirty="0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 dirty="0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 dirty="0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15859965"/>
              </p:ext>
            </p:extLst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146,8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116378,2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120531,1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47067,4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37092,2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 (тыс. руб.)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4012" y="2801796"/>
            <a:ext cx="3313113" cy="1865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7421" y="879616"/>
            <a:ext cx="3239353" cy="202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8564" y="2849252"/>
            <a:ext cx="2433611" cy="1887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89426301"/>
              </p:ext>
            </p:extLst>
          </p:nvPr>
        </p:nvGraphicFramePr>
        <p:xfrm>
          <a:off x="250825" y="981075"/>
          <a:ext cx="8712200" cy="5402263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32563,5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23228,9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21901,1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75754"/>
            <a:ext cx="2871788" cy="191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064" y="1223963"/>
            <a:ext cx="3745111" cy="1768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205" y="3933056"/>
            <a:ext cx="3906995" cy="2750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90997" y="1196752"/>
            <a:ext cx="8064896" cy="55609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04323"/>
            <a:ext cx="8400405" cy="536575"/>
          </a:xfrm>
        </p:spPr>
        <p:txBody>
          <a:bodyPr/>
          <a:lstStyle/>
          <a:p>
            <a:pPr algn="ctr" eaLnBrk="1" hangingPunct="1"/>
            <a:r>
              <a:rPr lang="ru-RU" sz="3200" i="1" dirty="0" smtClean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чего району бюджет</a:t>
            </a:r>
            <a:r>
              <a:rPr lang="ru-RU" sz="3200" i="1" dirty="0">
                <a:ln w="10541" cmpd="sng">
                  <a:solidFill>
                    <a:srgbClr val="4A5A7A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altLang="ru-RU" sz="3200" i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9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2022 год и плановый период 2023 и 2024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80791940"/>
              </p:ext>
            </p:extLst>
          </p:nvPr>
        </p:nvGraphicFramePr>
        <p:xfrm>
          <a:off x="179388" y="788988"/>
          <a:ext cx="8964612" cy="5774381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Обеспечение жильем молодых семей»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463,1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227,8</a:t>
                      </a:r>
                      <a:endParaRPr lang="ru-RU" sz="1800" b="0" dirty="0">
                        <a:solidFill>
                          <a:schemeClr val="bg1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территории муниципального образования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9579" y="4085647"/>
            <a:ext cx="3674421" cy="27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0393" y="4711700"/>
            <a:ext cx="2592387" cy="172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4453" y="4366511"/>
            <a:ext cx="3011297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" y="3861048"/>
            <a:ext cx="3802171" cy="2375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01762821"/>
              </p:ext>
            </p:extLst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864369"/>
                <a:gridCol w="792088"/>
                <a:gridCol w="791468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10022,5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6264,5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0114345"/>
              </p:ext>
            </p:extLst>
          </p:nvPr>
        </p:nvGraphicFramePr>
        <p:xfrm>
          <a:off x="179388" y="769938"/>
          <a:ext cx="8785225" cy="4913384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на </a:t>
            </a:r>
            <a:r>
              <a:rPr lang="ru-RU" sz="2000" b="1" i="1" dirty="0" smtClean="0">
                <a:solidFill>
                  <a:srgbClr val="FF0000"/>
                </a:solidFill>
              </a:rPr>
              <a:t>2022 </a:t>
            </a:r>
            <a:r>
              <a:rPr lang="ru-RU" sz="2000" b="1" i="1" dirty="0">
                <a:solidFill>
                  <a:srgbClr val="FF0000"/>
                </a:solidFill>
              </a:rPr>
              <a:t>год и плановый период </a:t>
            </a:r>
            <a:r>
              <a:rPr lang="ru-RU" sz="2000" b="1" i="1" dirty="0" smtClean="0">
                <a:solidFill>
                  <a:srgbClr val="FF0000"/>
                </a:solidFill>
              </a:rPr>
              <a:t>2023 </a:t>
            </a:r>
            <a:r>
              <a:rPr lang="ru-RU" sz="2000" b="1" i="1" dirty="0">
                <a:solidFill>
                  <a:srgbClr val="FF0000"/>
                </a:solidFill>
              </a:rPr>
              <a:t>и </a:t>
            </a:r>
            <a:r>
              <a:rPr lang="ru-RU" sz="2000" b="1" i="1" dirty="0" smtClean="0">
                <a:solidFill>
                  <a:srgbClr val="FF0000"/>
                </a:solidFill>
              </a:rPr>
              <a:t>2024 </a:t>
            </a:r>
            <a:r>
              <a:rPr lang="ru-RU" sz="2000" b="1" i="1" dirty="0">
                <a:solidFill>
                  <a:srgbClr val="FF0000"/>
                </a:solidFill>
              </a:rPr>
              <a:t>г.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</a:t>
            </a:r>
            <a:r>
              <a:rPr lang="ru-RU" dirty="0" err="1">
                <a:solidFill>
                  <a:schemeClr val="bg1"/>
                </a:solidFill>
              </a:rPr>
              <a:t>с.Угра</a:t>
            </a:r>
            <a:r>
              <a:rPr lang="ru-RU" dirty="0">
                <a:solidFill>
                  <a:schemeClr val="bg1"/>
                </a:solidFill>
              </a:rPr>
              <a:t>. Куратор проекта- </a:t>
            </a:r>
            <a:r>
              <a:rPr lang="ru-RU" dirty="0" err="1">
                <a:solidFill>
                  <a:schemeClr val="bg1"/>
                </a:solidFill>
              </a:rPr>
              <a:t>П.С.Андреев</a:t>
            </a:r>
            <a:r>
              <a:rPr lang="ru-RU" dirty="0">
                <a:solidFill>
                  <a:schemeClr val="bg1"/>
                </a:solidFill>
              </a:rPr>
              <a:t>, депутат Угранского района Совета депутатов, руководитель фракции «ЕДИНАЯ РОСССИЯ» в </a:t>
            </a:r>
            <a:r>
              <a:rPr lang="ru-RU" dirty="0" err="1">
                <a:solidFill>
                  <a:schemeClr val="bg1"/>
                </a:solidFill>
              </a:rPr>
              <a:t>Угранском</a:t>
            </a:r>
            <a:r>
              <a:rPr lang="ru-RU" dirty="0">
                <a:solidFill>
                  <a:schemeClr val="bg1"/>
                </a:solidFill>
              </a:rPr>
              <a:t>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12" y="2813450"/>
            <a:ext cx="2635250" cy="296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1 957, 7руб</a:t>
            </a:r>
            <a:r>
              <a:rPr lang="ru-RU" sz="1600" i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496280"/>
            <a:ext cx="4320480" cy="2317653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</a:t>
            </a:r>
            <a:r>
              <a:rPr lang="ru-RU" sz="1600" i="1" dirty="0" smtClean="0">
                <a:solidFill>
                  <a:schemeClr val="bg1"/>
                </a:solidFill>
              </a:rPr>
              <a:t>2 546 969,0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788" y="4694238"/>
            <a:ext cx="3255962" cy="216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2022 и плановый период 2023 и 2024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136671"/>
              </p:ext>
            </p:extLst>
          </p:nvPr>
        </p:nvGraphicFramePr>
        <p:xfrm>
          <a:off x="395288" y="1196975"/>
          <a:ext cx="8459787" cy="4648204"/>
        </p:xfrm>
        <a:graphic>
          <a:graphicData uri="http://schemas.openxmlformats.org/drawingml/2006/table">
            <a:tbl>
              <a:tblPr/>
              <a:tblGrid>
                <a:gridCol w="3703637"/>
                <a:gridCol w="1409179"/>
                <a:gridCol w="1554684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40611,4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27652,7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24984,4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24310,1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324,2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206,0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138294,4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106520,2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110634,0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42054,5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33271,7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17496,2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17332,3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17371,4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27112,5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18138,5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16810,7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Миграционный прирост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628800"/>
          </a:xfrm>
        </p:spPr>
        <p:txBody>
          <a:bodyPr/>
          <a:lstStyle/>
          <a:p>
            <a:pPr algn="ctr" eaLnBrk="1" hangingPunct="1"/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</a:t>
            </a:r>
            <a:r>
              <a:rPr lang="ru-RU" altLang="ru-RU" sz="1800" b="1" i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Угранский</a:t>
            </a:r>
            <a:r>
              <a:rPr lang="ru-RU" altLang="ru-RU" sz="1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unga" pitchFamily="34" charset="0"/>
              </a:rPr>
              <a:t> район» Смоленской области на 2022 год и плановый период 2023  и 2024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2022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4719010"/>
              </p:ext>
            </p:extLst>
          </p:nvPr>
        </p:nvGraphicFramePr>
        <p:xfrm>
          <a:off x="-34037" y="620688"/>
          <a:ext cx="8898417" cy="5796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2023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5118174"/>
              </p:ext>
            </p:extLst>
          </p:nvPr>
        </p:nvGraphicFramePr>
        <p:xfrm>
          <a:off x="-52388" y="423017"/>
          <a:ext cx="9050338" cy="630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4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на </a:t>
            </a:r>
            <a:r>
              <a:rPr lang="ru-RU" b="1" i="1" dirty="0" smtClean="0">
                <a:solidFill>
                  <a:srgbClr val="FF0000"/>
                </a:solidFill>
              </a:rPr>
              <a:t>2024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139954"/>
              </p:ext>
            </p:extLst>
          </p:nvPr>
        </p:nvGraphicFramePr>
        <p:xfrm>
          <a:off x="138025" y="571040"/>
          <a:ext cx="8818438" cy="6156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3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945" y="1792755"/>
            <a:ext cx="4968106" cy="271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999,7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1292,8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1373,7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209,3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219,4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397,5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30307,0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31099,0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31596,0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107504" y="115888"/>
            <a:ext cx="903649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муниципального образования «</a:t>
            </a:r>
            <a:r>
              <a:rPr lang="ru-RU" sz="24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Угранский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район» Смоленской области</a:t>
            </a:r>
            <a: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 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и на плановый период </a:t>
            </a:r>
            <a:r>
              <a:rPr lang="ru-RU" sz="24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 и 2024</a:t>
            </a:r>
            <a:r>
              <a:rPr lang="ru-RU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годов</a:t>
            </a:r>
            <a:endParaRPr lang="ru-RU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2024 </a:t>
            </a:r>
            <a:r>
              <a:rPr lang="ru-RU" dirty="0">
                <a:solidFill>
                  <a:schemeClr val="bg1"/>
                </a:solidFill>
              </a:rPr>
              <a:t>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</a:t>
            </a:r>
            <a:r>
              <a:rPr lang="ru-RU" dirty="0" smtClean="0">
                <a:solidFill>
                  <a:schemeClr val="bg1"/>
                </a:solidFill>
              </a:rPr>
              <a:t>2022 </a:t>
            </a:r>
            <a:r>
              <a:rPr lang="ru-RU" dirty="0">
                <a:solidFill>
                  <a:schemeClr val="bg1"/>
                </a:solidFill>
              </a:rPr>
              <a:t>год и на плановый период </a:t>
            </a:r>
            <a:r>
              <a:rPr lang="ru-RU" dirty="0" smtClean="0">
                <a:solidFill>
                  <a:schemeClr val="bg1"/>
                </a:solidFill>
              </a:rPr>
              <a:t>2023 и 2024 </a:t>
            </a:r>
            <a:r>
              <a:rPr lang="ru-RU" dirty="0">
                <a:solidFill>
                  <a:schemeClr val="bg1"/>
                </a:solidFill>
              </a:rPr>
              <a:t>годов.</a:t>
            </a:r>
          </a:p>
          <a:p>
            <a:pPr indent="457200"/>
            <a:r>
              <a:rPr lang="ru-RU" dirty="0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</a:t>
            </a:r>
            <a:r>
              <a:rPr lang="ru-RU" dirty="0" err="1">
                <a:solidFill>
                  <a:schemeClr val="bg1"/>
                </a:solidFill>
              </a:rPr>
              <a:t>Угранский</a:t>
            </a:r>
            <a:r>
              <a:rPr lang="ru-RU" dirty="0">
                <a:solidFill>
                  <a:schemeClr val="bg1"/>
                </a:solidFill>
              </a:rPr>
              <a:t>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</a:t>
            </a:r>
            <a:r>
              <a:rPr lang="ru-RU" dirty="0" err="1">
                <a:solidFill>
                  <a:schemeClr val="bg1"/>
                </a:solidFill>
              </a:rPr>
              <a:t>коронавирусной</a:t>
            </a:r>
            <a:r>
              <a:rPr lang="ru-RU" dirty="0">
                <a:solidFill>
                  <a:schemeClr val="bg1"/>
                </a:solidFill>
              </a:rPr>
              <a:t> инфекции, и приятием на федеральном и региональном уровне мер по ее устранению.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16232</TotalTime>
  <Words>6142</Words>
  <Application>Microsoft Office PowerPoint</Application>
  <PresentationFormat>Экран (4:3)</PresentationFormat>
  <Paragraphs>1026</Paragraphs>
  <Slides>74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90" baseType="lpstr">
      <vt:lpstr>Arial Unicode MS</vt:lpstr>
      <vt:lpstr>Arial</vt:lpstr>
      <vt:lpstr>Bodoni MT Black</vt:lpstr>
      <vt:lpstr>Calibri</vt:lpstr>
      <vt:lpstr>Corbel</vt:lpstr>
      <vt:lpstr>华文楷体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« УГРАНСКИЙ РАЙОН»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</vt:lpstr>
      <vt:lpstr>Презентация PowerPoint</vt:lpstr>
      <vt:lpstr>Для чего району бюджет?</vt:lpstr>
      <vt:lpstr>Основные показатели социально-экономического развития муниципального образования «Угранский район» Смоленской области на 2022 год и плановый период 2023  и 2024 годов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бюджетной политики  муниципального образования  «Угранский район» Смоленской области на 2022 год и плановый период 2023-2024 годов</vt:lpstr>
      <vt:lpstr>Презентация PowerPoint</vt:lpstr>
      <vt:lpstr>Что такое бюджет?</vt:lpstr>
      <vt:lpstr>Презентация PowerPoint</vt:lpstr>
      <vt:lpstr>Бюджетный процесс</vt:lpstr>
      <vt:lpstr>Этапы бюджетного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Основные характеристики  районного  бюджета на   2022 и плановый период 2023 и 2024 годов. ( тыс.руб)</vt:lpstr>
      <vt:lpstr>Презентация PowerPoint</vt:lpstr>
      <vt:lpstr>Источники финансирования дефицита районного бюджета (тыс.руб).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Презентация PowerPoint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2022 год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 (в тыс.руб.)</vt:lpstr>
      <vt:lpstr>Презентация PowerPoint</vt:lpstr>
      <vt:lpstr>Презентация PowerPoint</vt:lpstr>
      <vt:lpstr>Программная структура расходов  районного бюджета на 2022 год и плановый период 2023 и 2024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Презентация PowerPoint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2022 год и плановый период 2023 и 2024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2022 год и плановый период 2023 и 2024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 бюджетных ассигнований по разделам расходов  на 2022 и плановый период 2023 и 2024 год (тыс. руб.)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569</cp:revision>
  <cp:lastPrinted>2022-09-15T12:00:01Z</cp:lastPrinted>
  <dcterms:created xsi:type="dcterms:W3CDTF">2013-12-02T14:04:15Z</dcterms:created>
  <dcterms:modified xsi:type="dcterms:W3CDTF">2023-04-04T11:40:04Z</dcterms:modified>
</cp:coreProperties>
</file>