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37" r:id="rId1"/>
    <p:sldMasterId id="2147484649" r:id="rId2"/>
    <p:sldMasterId id="2147484650" r:id="rId3"/>
    <p:sldMasterId id="2147484651" r:id="rId4"/>
  </p:sldMasterIdLst>
  <p:notesMasterIdLst>
    <p:notesMasterId r:id="rId42"/>
  </p:notesMasterIdLst>
  <p:sldIdLst>
    <p:sldId id="256" r:id="rId5"/>
    <p:sldId id="354" r:id="rId6"/>
    <p:sldId id="313" r:id="rId7"/>
    <p:sldId id="257" r:id="rId8"/>
    <p:sldId id="316" r:id="rId9"/>
    <p:sldId id="341" r:id="rId10"/>
    <p:sldId id="353" r:id="rId11"/>
    <p:sldId id="355" r:id="rId12"/>
    <p:sldId id="319" r:id="rId13"/>
    <p:sldId id="320" r:id="rId14"/>
    <p:sldId id="342" r:id="rId15"/>
    <p:sldId id="343" r:id="rId16"/>
    <p:sldId id="321" r:id="rId17"/>
    <p:sldId id="322" r:id="rId18"/>
    <p:sldId id="323" r:id="rId19"/>
    <p:sldId id="337" r:id="rId20"/>
    <p:sldId id="324" r:id="rId21"/>
    <p:sldId id="327" r:id="rId22"/>
    <p:sldId id="328" r:id="rId23"/>
    <p:sldId id="360" r:id="rId24"/>
    <p:sldId id="361" r:id="rId25"/>
    <p:sldId id="362" r:id="rId26"/>
    <p:sldId id="302" r:id="rId27"/>
    <p:sldId id="358" r:id="rId28"/>
    <p:sldId id="350" r:id="rId29"/>
    <p:sldId id="359" r:id="rId30"/>
    <p:sldId id="351" r:id="rId31"/>
    <p:sldId id="356" r:id="rId32"/>
    <p:sldId id="261" r:id="rId33"/>
    <p:sldId id="352" r:id="rId34"/>
    <p:sldId id="263" r:id="rId35"/>
    <p:sldId id="357" r:id="rId36"/>
    <p:sldId id="294" r:id="rId37"/>
    <p:sldId id="273" r:id="rId38"/>
    <p:sldId id="349" r:id="rId39"/>
    <p:sldId id="348" r:id="rId40"/>
    <p:sldId id="278" r:id="rId41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33"/>
        <p:sld r:id="rId35"/>
      </p:sldLst>
    </p:custShow>
  </p:custShow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  <p:clrMru>
    <a:srgbClr val="FFFF00"/>
    <a:srgbClr val="66FF66"/>
    <a:srgbClr val="FF66FF"/>
    <a:srgbClr val="00FFCC"/>
    <a:srgbClr val="FF3399"/>
    <a:srgbClr val="E185D6"/>
    <a:srgbClr val="CC66FF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92" autoAdjust="0"/>
    <p:restoredTop sz="95439" autoAdjust="0"/>
  </p:normalViewPr>
  <p:slideViewPr>
    <p:cSldViewPr snapToObjects="1">
      <p:cViewPr varScale="1">
        <p:scale>
          <a:sx n="71" d="100"/>
          <a:sy n="71" d="100"/>
        </p:scale>
        <p:origin x="-5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8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8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A31537C-A5DA-41C5-961B-43B6F68B42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altLang="ru-RU" smtClean="0">
              <a:latin typeface="Arial" charset="0"/>
            </a:endParaRPr>
          </a:p>
        </p:txBody>
      </p:sp>
      <p:sp>
        <p:nvSpPr>
          <p:cNvPr id="9216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1F005B-E4C6-44AE-BE77-911E0A1D7BD1}" type="slidenum">
              <a:rPr lang="ru-RU" alt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ru-RU" altLang="ru-RU" smtClean="0">
              <a:latin typeface="Arial" charset="0"/>
            </a:endParaRPr>
          </a:p>
        </p:txBody>
      </p:sp>
      <p:sp>
        <p:nvSpPr>
          <p:cNvPr id="71683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D34789-6954-4541-B49F-8D62B3DE777B}" type="slidenum">
              <a:rPr lang="ru-RU" altLang="ru-RU" smtClean="0">
                <a:latin typeface="Calibri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 smtClean="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/>
          <p:nvPr/>
        </p:nvSpPr>
        <p:spPr>
          <a:xfrm>
            <a:off x="0" y="4743450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5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244B-D819-499F-B93D-37159EDA493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C0243-D962-43E9-A7C8-AAF020349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E658D-35A7-49B5-A287-9F1DAE34B51D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F9319-1C2A-4B88-B9A1-6BEBDFD624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713DD-CD01-479D-99E4-D6AE21CD0FA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4621-708B-415C-ABF3-8028977E5D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51CB-96A9-46D3-8E25-82F4B27FF6F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B1A2D-88ED-48DD-BD47-B7F6B97169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9A5DC8-449D-4EB9-AC85-6A7E9F18DE86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CE2D1-7C9D-4AF3-9F59-231C5867D87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9600-1384-43DF-8BFD-6EC5E71BA07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4E17F-2DA7-49C5-AD98-7E38166FDC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5A343-A7AA-413C-A7FA-F5E68519ACFC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9BFC3-86CF-4DB5-8FFA-0C4A772666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70EB3-2151-4848-98FA-54285140F95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0193C-D39C-4F6A-AAA6-EDEFF9182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7BA9-D033-48F0-BE3C-8A42BD6AD13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1F3F3-CF77-4176-8C35-7548669887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4BD3B-7F4A-4B6B-A9E5-C3399AD42E5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ADB0-B795-4B4E-81B3-F172E38BC1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8D901-352A-4200-9839-1D7F48DD3CB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BC65B-12E7-4E0F-9B3D-DD71B67570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9A04-4634-4E42-AF9A-CB428CF767B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7CF9-AC19-4971-B14F-EE91A81DB0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B84A8-4D01-4372-B60A-297726606720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C53E9-BA4A-4E3B-B4B1-0DB55584AF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81B42-0814-4959-AB8E-CFE70A1CB17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149-EFE3-40FC-8672-CA0895B622B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EE0FB-2D43-45EB-A5B2-56864669337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E3E8-60AD-46CB-837E-A2017A8DB0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86B8-6988-4E93-AE77-F7EC290444A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B669-B52E-4A4C-B7A7-0238F2BD6C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F2A42-1377-4F83-A640-F0E4FBC0477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8FAE4-380B-43F8-8E4C-7071DC59BB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A0BA8-66E4-49B2-9B12-C7F769A3A70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FD836-5388-437B-BE2C-B0B0B61669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C0304-88A2-433C-9518-0C8FC7A912E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8D50D-5491-4C56-901D-0A71AED1B7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3301A-501F-41DB-BA5E-99049C08BB8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4905F-D068-419F-98C6-E1D4D0FF7B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5066E-201B-42FA-8F88-6F24706820D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A3E9D-4BF4-48D8-8F2C-9B77088769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B29B6-9EEF-4ADF-AB5B-D3CD6B3669E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B4DEE-A8F0-4D7F-99EE-45E2D193E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Straight Connector 17"/>
          <p:cNvCxnSpPr/>
          <p:nvPr/>
        </p:nvCxnSpPr>
        <p:spPr>
          <a:xfrm>
            <a:off x="-4763" y="1828800"/>
            <a:ext cx="9144001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/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12DCF-AE8B-42B9-98DA-1B59AC180972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4D36A-35B6-4475-B3A9-5361972DB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F4FF6-22BB-4E1C-8AA9-70B24D77F6E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FA44D-4E83-4372-889E-78A482AFBC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537DB-D62E-4869-91C4-56D8439A532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E083-8687-4161-9645-22D212FCA8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BAA33-79D4-45A7-9C39-A33765B87F5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9F2F-0956-44D9-98E6-9454A17CEB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BF616-91D2-4640-B48A-4589FD2BBB66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0166B-093F-4481-B26D-70DC46E289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0E356-C6F6-41A6-9863-3366C79B5FB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973AB-F071-48CA-B3A4-CE4A11F507E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9521A-4947-49E7-9F29-8D798059491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D13DD-E4E2-46B4-9F4C-42BFF93466F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348F-691C-4073-9886-A506A6615C4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B6169-CB26-4261-B211-A7C693DEE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2425" y="1463675"/>
            <a:ext cx="3763963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8788" y="1463675"/>
            <a:ext cx="3763962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421AA-0C1D-4DE4-8342-91740D667F8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C4BF7-00CE-4487-84A8-0D7498AA0A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B979B-F3C2-49F6-85C0-BC1AE4E2681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F998CC-BF68-41A3-B658-C42C105BBE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B5DC1-D6C1-450E-BF6B-071AD125A61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7E2B8-D1D4-4E49-A58D-2DA7026F69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BF38-F5DD-47A9-BB56-00B8DB3041E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7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93F60-557C-4E0C-94A5-59206BCF6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8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60CAF-E0F6-433A-924D-D046189816EE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3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C611C-0BBA-4B52-89B2-F60B0C62ED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A00E2-EEE2-49F2-ACEC-D2A45904E2B3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36AA1-985B-45B3-A669-80F67C5FBA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EA035-40A4-48B5-8F03-52B83743CAF5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16435-6B91-4AB9-96B0-B3DF9FC701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096A1-23A0-4444-BF2F-D6687C1CCAE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8E18-C6A9-4B84-A70E-6D52847A09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113463" y="228600"/>
            <a:ext cx="1919287" cy="5578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52425" y="228600"/>
            <a:ext cx="5608638" cy="5578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53889-CA18-4E6F-9687-6F0D90FAF7DB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CF7F2-1536-47D7-9BB8-4587621975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/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11A3C-9F3E-44D9-B390-13D04A0F562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1F58B-1B90-4FDA-9381-78E4373D72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B976B-C420-4C41-9088-C15446AA8C44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4C06-0432-41DB-8F52-F106398D5F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B377FF-543A-4632-9C21-7AE3A653A24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9419C-CA31-4CF5-A664-671D4478032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1169-2F4D-42E9-BA09-0CFB90BDD2B7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3761E-2973-4684-80D5-DFD19FF014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891AF-6F20-4370-A81D-A3C5751BD341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940D4-2522-4691-AD65-4D3F71C71A6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5" y="1463675"/>
            <a:ext cx="7680325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9B186AAF-E302-4DF3-AC9D-2D58195D167F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2DC8A128-FD94-4342-BCDB-241E55B5E2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Tunga" pitchFamily="2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Tunga" pitchFamily="34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Arial" charset="0"/>
        <a:defRPr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E82CDE57-843A-44BC-8DDB-DF3C8F29BDC8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41DA0EA-E335-4D88-9570-712DE142E3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73" r:id="rId1"/>
    <p:sldLayoutId id="2147484672" r:id="rId2"/>
    <p:sldLayoutId id="2147484671" r:id="rId3"/>
    <p:sldLayoutId id="2147484670" r:id="rId4"/>
    <p:sldLayoutId id="2147484669" r:id="rId5"/>
    <p:sldLayoutId id="2147484668" r:id="rId6"/>
    <p:sldLayoutId id="2147484667" r:id="rId7"/>
    <p:sldLayoutId id="2147484666" r:id="rId8"/>
    <p:sldLayoutId id="2147484665" r:id="rId9"/>
    <p:sldLayoutId id="2147484664" r:id="rId10"/>
    <p:sldLayoutId id="2147484663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3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56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A82BF916-FD25-47EC-8DE5-5750BD979BE9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021C00C6-FE3E-4B41-A856-E488B2B187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84" r:id="rId1"/>
    <p:sldLayoutId id="2147484683" r:id="rId2"/>
    <p:sldLayoutId id="2147484682" r:id="rId3"/>
    <p:sldLayoutId id="2147484681" r:id="rId4"/>
    <p:sldLayoutId id="2147484680" r:id="rId5"/>
    <p:sldLayoutId id="2147484679" r:id="rId6"/>
    <p:sldLayoutId id="2147484678" r:id="rId7"/>
    <p:sldLayoutId id="2147484677" r:id="rId8"/>
    <p:sldLayoutId id="2147484676" r:id="rId9"/>
    <p:sldLayoutId id="2147484675" r:id="rId10"/>
    <p:sldLayoutId id="2147484674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891" name="Title Placeholder 1"/>
          <p:cNvSpPr>
            <a:spLocks noGrp="1"/>
          </p:cNvSpPr>
          <p:nvPr>
            <p:ph type="title"/>
          </p:nvPr>
        </p:nvSpPr>
        <p:spPr bwMode="auto">
          <a:xfrm>
            <a:off x="352425" y="228600"/>
            <a:ext cx="76803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78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52425" y="1463675"/>
            <a:ext cx="76803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352425" y="6543675"/>
            <a:ext cx="146685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89601605-1EC7-449A-92E3-14069B71137A}" type="datetimeFigureOut">
              <a:rPr lang="ru-RU"/>
              <a:pPr>
                <a:defRPr/>
              </a:pPr>
              <a:t>02.02.2021</a:t>
            </a:fld>
            <a:endParaRPr lang="ru-RU"/>
          </a:p>
        </p:txBody>
      </p:sp>
      <p:sp>
        <p:nvSpPr>
          <p:cNvPr id="9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7886700" y="6543675"/>
            <a:ext cx="876300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>
              <a:defRPr sz="1000" b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fld id="{9F295BAF-2A20-4415-8FBA-743B3F55B8D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1809750" y="6543675"/>
            <a:ext cx="4086225" cy="2476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>
              <a:defRPr sz="1000" b="1" i="1">
                <a:solidFill>
                  <a:srgbClr val="FFFFFF"/>
                </a:solidFill>
                <a:cs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95" r:id="rId1"/>
    <p:sldLayoutId id="2147484694" r:id="rId2"/>
    <p:sldLayoutId id="2147484693" r:id="rId3"/>
    <p:sldLayoutId id="2147484692" r:id="rId4"/>
    <p:sldLayoutId id="2147484691" r:id="rId5"/>
    <p:sldLayoutId id="2147484690" r:id="rId6"/>
    <p:sldLayoutId id="2147484689" r:id="rId7"/>
    <p:sldLayoutId id="2147484688" r:id="rId8"/>
    <p:sldLayoutId id="2147484687" r:id="rId9"/>
    <p:sldLayoutId id="2147484686" r:id="rId10"/>
    <p:sldLayoutId id="2147484685" r:id="rId11"/>
  </p:sldLayoutIdLst>
  <p:txStyles>
    <p:titleStyle>
      <a:lvl1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2pPr>
      <a:lvl3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3pPr>
      <a:lvl4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4pPr>
      <a:lvl5pPr algn="l" rtl="0" eaLnBrk="0" fontAlgn="base" hangingPunct="0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5pPr>
      <a:lvl6pPr marL="4572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6pPr>
      <a:lvl7pPr marL="9144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7pPr>
      <a:lvl8pPr marL="13716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8pPr>
      <a:lvl9pPr marL="1828800" algn="l" rtl="0" fontAlgn="base">
        <a:spcBef>
          <a:spcPts val="40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  <a:cs typeface="Arial" charset="0"/>
        </a:defRPr>
      </a:lvl9pPr>
    </p:titleStyle>
    <p:bodyStyle>
      <a:lvl1pPr algn="l" rtl="0" eaLnBrk="0" fontAlgn="base" hangingPunct="0">
        <a:spcBef>
          <a:spcPts val="1200"/>
        </a:spcBef>
        <a:spcAft>
          <a:spcPct val="0"/>
        </a:spcAft>
        <a:buClr>
          <a:srgbClr val="838995"/>
        </a:buClr>
        <a:buFont typeface="Times New Roman" pitchFamily="18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71450" indent="-1714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2pPr>
      <a:lvl3pPr marL="344488" indent="-16510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517525" indent="-169863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4pPr>
      <a:lvl5pPr marL="688975" indent="-173038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11461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16033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20605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2517775" indent="-173038" algn="l" rtl="0" fontAlgn="base">
        <a:spcBef>
          <a:spcPts val="600"/>
        </a:spcBef>
        <a:spcAft>
          <a:spcPct val="0"/>
        </a:spcAft>
        <a:buClr>
          <a:schemeClr val="accent1"/>
        </a:buClr>
        <a:buFont typeface="Times New Roman" pitchFamily="18" charset="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06475" y="2581275"/>
            <a:ext cx="8137525" cy="1511300"/>
          </a:xfrm>
        </p:spPr>
        <p:txBody>
          <a:bodyPr/>
          <a:lstStyle/>
          <a:p>
            <a:pPr eaLnBrk="1" hangingPunct="1"/>
            <a:r>
              <a:rPr lang="ru-RU" sz="4200" b="1" i="1" smtClean="0">
                <a:cs typeface="Tunga" pitchFamily="34" charset="0"/>
              </a:rPr>
              <a:t>                    </a:t>
            </a:r>
            <a:br>
              <a:rPr lang="ru-RU" sz="4200" b="1" i="1" smtClean="0">
                <a:cs typeface="Tunga" pitchFamily="34" charset="0"/>
              </a:rPr>
            </a:br>
            <a:endParaRPr lang="ru-RU" sz="51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0513" y="3789363"/>
            <a:ext cx="8097837" cy="21050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90000"/>
              </a:lnSpc>
              <a:buClr>
                <a:srgbClr val="37435C"/>
              </a:buClr>
              <a:buFont typeface="Wingdings" pitchFamily="2" charset="2"/>
              <a:buNone/>
            </a:pPr>
            <a:r>
              <a:rPr lang="ru-RU" alt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 решению № 75 от 26.12.2019 года </a:t>
            </a:r>
            <a:r>
              <a:rPr lang="ru-RU" sz="2400" b="1" i="1" smtClean="0">
                <a:solidFill>
                  <a:srgbClr val="CC3300"/>
                </a:solidFill>
              </a:rPr>
              <a:t> </a:t>
            </a:r>
            <a:r>
              <a:rPr lang="ru-RU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бюджете Угранского сельского поселения Угранского района Смоленской области на 2020год и на плановый период 2021 и 2022 годов. (в редакции от 24.12.2020г  №96)</a:t>
            </a:r>
            <a:endParaRPr lang="ru-RU" altLang="ru-RU" sz="2400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876425" y="1857375"/>
            <a:ext cx="265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>
                <a:latin typeface="Verdana" pitchFamily="34" charset="0"/>
              </a:rPr>
              <a:t> </a:t>
            </a:r>
          </a:p>
        </p:txBody>
      </p:sp>
      <p:sp>
        <p:nvSpPr>
          <p:cNvPr id="51204" name="Text Box 44"/>
          <p:cNvSpPr txBox="1">
            <a:spLocks noChangeArrowheads="1"/>
          </p:cNvSpPr>
          <p:nvPr/>
        </p:nvSpPr>
        <p:spPr bwMode="auto">
          <a:xfrm>
            <a:off x="2176463" y="40925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Verdana" pitchFamily="34" charset="0"/>
            </a:endParaRPr>
          </a:p>
        </p:txBody>
      </p:sp>
      <p:pic>
        <p:nvPicPr>
          <p:cNvPr id="51205" name="Picture 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260350"/>
            <a:ext cx="2449512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3850" y="423863"/>
            <a:ext cx="5976938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i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Бюджет для граждан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52425" y="981075"/>
            <a:ext cx="4724400" cy="165576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/>
            </a:pPr>
            <a:r>
              <a:rPr lang="ru-RU" alt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altLang="ru-RU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r>
              <a:rPr lang="ru-RU" alt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52425" y="228600"/>
            <a:ext cx="7680325" cy="536575"/>
          </a:xfrm>
        </p:spPr>
        <p:txBody>
          <a:bodyPr/>
          <a:lstStyle/>
          <a:p>
            <a:pPr eaLnBrk="1" hangingPunct="1"/>
            <a:r>
              <a:rPr lang="ru-RU" altLang="ru-RU" sz="28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Формы межбюджетных отношений</a:t>
            </a:r>
            <a:endParaRPr lang="ru-RU" altLang="ru-RU" sz="3200" b="1" i="1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35375" y="2924175"/>
            <a:ext cx="5319713" cy="1873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–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средств в денежной или натуральной форме, выделенных из местных бюджетов или в специальных фондов конкретному объекту хозяйствования для организации или поддержания какой-либо деятельности, доходы от которой временно не покрывают нормативную величину расходов;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44" name="TextBox 2"/>
          <p:cNvSpPr txBox="1">
            <a:spLocks noChangeArrowheads="1"/>
          </p:cNvSpPr>
          <p:nvPr/>
        </p:nvSpPr>
        <p:spPr bwMode="auto">
          <a:xfrm>
            <a:off x="352425" y="5516563"/>
            <a:ext cx="52276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Субвенции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вид денежной помощи местным бюджетам со стороны государственного бюджета, предназначенной на определенную цель.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14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492375"/>
            <a:ext cx="31670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725488"/>
            <a:ext cx="34925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50825" y="123825"/>
            <a:ext cx="8893175" cy="1001713"/>
          </a:xfrm>
        </p:spPr>
        <p:txBody>
          <a:bodyPr/>
          <a:lstStyle/>
          <a:p>
            <a:pPr algn="ctr"/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получаемые бюджетом Угранского сельского поселения Угранского района Смоленской области</a:t>
            </a:r>
          </a:p>
        </p:txBody>
      </p:sp>
      <p:graphicFrame>
        <p:nvGraphicFramePr>
          <p:cNvPr id="25640" name="Group 40"/>
          <p:cNvGraphicFramePr>
            <a:graphicFrameLocks noGrp="1"/>
          </p:cNvGraphicFramePr>
          <p:nvPr>
            <p:ph idx="4294967295"/>
          </p:nvPr>
        </p:nvGraphicFramePr>
        <p:xfrm>
          <a:off x="684213" y="1125538"/>
          <a:ext cx="7416800" cy="4824412"/>
        </p:xfrm>
        <a:graphic>
          <a:graphicData uri="http://schemas.openxmlformats.org/drawingml/2006/table">
            <a:tbl>
              <a:tblPr/>
              <a:tblGrid>
                <a:gridCol w="2298700"/>
                <a:gridCol w="1706562"/>
                <a:gridCol w="1704975"/>
                <a:gridCol w="1706563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трансфертов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(тыс.рублей)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Всего, в том числе: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38029,0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4948,3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4973,3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4618,0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4633,7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32355,2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C"/>
                    </a:solidFill>
                  </a:tcPr>
                </a:tc>
              </a:tr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7704137" cy="719137"/>
          </a:xfrm>
        </p:spPr>
        <p:txBody>
          <a:bodyPr/>
          <a:lstStyle/>
          <a:p>
            <a:r>
              <a:rPr 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Структура безвозмездных поступлений</a:t>
            </a:r>
          </a:p>
        </p:txBody>
      </p:sp>
      <p:graphicFrame>
        <p:nvGraphicFramePr>
          <p:cNvPr id="26626" name="Объект 3"/>
          <p:cNvGraphicFramePr>
            <a:graphicFrameLocks noGrp="1"/>
          </p:cNvGraphicFramePr>
          <p:nvPr>
            <p:ph idx="4294967295"/>
          </p:nvPr>
        </p:nvGraphicFramePr>
        <p:xfrm>
          <a:off x="344488" y="1073150"/>
          <a:ext cx="8916987" cy="5580063"/>
        </p:xfrm>
        <a:graphic>
          <a:graphicData uri="http://schemas.openxmlformats.org/presentationml/2006/ole">
            <p:oleObj spid="_x0000_s26626" name="Диаграмма" r:id="rId3" imgW="8782023" imgH="549584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extBox 2"/>
          <p:cNvSpPr txBox="1">
            <a:spLocks noChangeArrowheads="1"/>
          </p:cNvSpPr>
          <p:nvPr/>
        </p:nvSpPr>
        <p:spPr bwMode="auto">
          <a:xfrm>
            <a:off x="1228725" y="301625"/>
            <a:ext cx="71596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Из чего складываются доходы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31913" y="1341438"/>
            <a:ext cx="6480175" cy="79216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– безвозмездные и безвозвратные поступления денежных средств в бюджет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979613" y="2133600"/>
            <a:ext cx="288925" cy="503238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427538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019925" y="2138363"/>
            <a:ext cx="288925" cy="503237"/>
          </a:xfrm>
          <a:prstGeom prst="downArrow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750" y="2781300"/>
            <a:ext cx="24479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8038" y="2781300"/>
            <a:ext cx="2519362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9988" y="2781300"/>
            <a:ext cx="2714625" cy="503238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9750" y="3500438"/>
            <a:ext cx="24479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налогов, установленных Налоговым кодексом РФ (налог на прибыль организации, налог на доходы физических лиц, налог на имущество организации и др.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8038" y="3500438"/>
            <a:ext cx="2519362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 пошлин и сборов, установленных законодательством РФ (доходы от использования муниципального имущества, штрафы за нарушение законодательства и др.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988" y="3500438"/>
            <a:ext cx="2714625" cy="324167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 бюджетов бюджетной системы, граждан и организаций (межбюджетные трансферты в виде дотаций, субвенций, субсидий)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2173288"/>
            <a:ext cx="6784975" cy="451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2" name="TextBox 1"/>
          <p:cNvSpPr txBox="1">
            <a:spLocks noChangeArrowheads="1"/>
          </p:cNvSpPr>
          <p:nvPr/>
        </p:nvSpPr>
        <p:spPr bwMode="auto">
          <a:xfrm>
            <a:off x="1808163" y="188913"/>
            <a:ext cx="554355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i="1">
                <a:solidFill>
                  <a:schemeClr val="bg1"/>
                </a:solidFill>
                <a:cs typeface="Times New Roman" pitchFamily="18" charset="0"/>
              </a:rPr>
              <a:t>Налоговые доходы – налоги, сборы и платежи, поступающие в бюджет на основе налогового и бюджетного законодательства страны.</a:t>
            </a: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Box 1"/>
          <p:cNvSpPr txBox="1">
            <a:spLocks noChangeArrowheads="1"/>
          </p:cNvSpPr>
          <p:nvPr/>
        </p:nvSpPr>
        <p:spPr bwMode="auto">
          <a:xfrm>
            <a:off x="534988" y="260350"/>
            <a:ext cx="454183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Неналоговые доходы</a:t>
            </a:r>
          </a:p>
        </p:txBody>
      </p:sp>
      <p:sp>
        <p:nvSpPr>
          <p:cNvPr id="67586" name="TextBox 2"/>
          <p:cNvSpPr txBox="1">
            <a:spLocks noChangeArrowheads="1"/>
          </p:cNvSpPr>
          <p:nvPr/>
        </p:nvSpPr>
        <p:spPr bwMode="auto">
          <a:xfrm>
            <a:off x="755650" y="1052513"/>
            <a:ext cx="75596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использования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платных услуг бюджетных учреждений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Доходы от продажи муниципального имущества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Суммы принудительного изъятия (штрафы и др.)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>
                <a:solidFill>
                  <a:schemeClr val="bg1"/>
                </a:solidFill>
                <a:cs typeface="Times New Roman" pitchFamily="18" charset="0"/>
              </a:rPr>
              <a:t>Иные доходы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3360738"/>
            <a:ext cx="6221413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9975" y="846138"/>
            <a:ext cx="5456238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563938" y="2924175"/>
            <a:ext cx="2879725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Заимствования в целях обеспечения погашения существующего муниципального долга и финансирования дефицита бюджета в виде: 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88125" y="2900363"/>
            <a:ext cx="2411413" cy="230505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87788" y="5732463"/>
            <a:ext cx="2232025" cy="72072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Кредиты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196850" y="539750"/>
            <a:ext cx="3240088" cy="206057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долга не должен превышать объёма налоговых и неналоговых доходов бюджета, закрепленных за местным бюджетом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196850" y="2924175"/>
            <a:ext cx="3367088" cy="3121025"/>
          </a:xfrm>
          <a:prstGeom prst="homePlat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расходов на обслуживание долга не должен превышать 15% объема расходов бюджета, за исключением объёма расходов, которые осуществляются за счет субвенций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3350" y="188913"/>
            <a:ext cx="6264275" cy="719137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2924175"/>
            <a:ext cx="3805238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90500" y="1196975"/>
            <a:ext cx="5605463" cy="172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внутреннего долга по долговым обязательствам муниципального образования Угранского сельского поселения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2021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2022 года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января 2023 года – 0,0 тыс. рублей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9475" y="3313113"/>
            <a:ext cx="5724525" cy="1511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муниципального долга на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500" y="5445125"/>
            <a:ext cx="5029200" cy="1296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Предельный объем расходов районного бюджета на обслуживание муниципального долга: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год – 0,0 тыс. рублей</a:t>
            </a:r>
          </a:p>
          <a:p>
            <a:pPr algn="ctr">
              <a:defRPr/>
            </a:pPr>
            <a:r>
              <a:rPr lang="ru-RU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год – 0,0 тыс. рублей</a:t>
            </a:r>
          </a:p>
        </p:txBody>
      </p:sp>
      <p:pic>
        <p:nvPicPr>
          <p:cNvPr id="696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1204913"/>
            <a:ext cx="327977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2438" y="4724400"/>
            <a:ext cx="36115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sp>
        <p:nvSpPr>
          <p:cNvPr id="70658" name="Скругленный прямоугольник 10"/>
          <p:cNvSpPr>
            <a:spLocks noChangeArrowheads="1"/>
          </p:cNvSpPr>
          <p:nvPr/>
        </p:nvSpPr>
        <p:spPr bwMode="auto">
          <a:xfrm>
            <a:off x="512763" y="1822450"/>
            <a:ext cx="8389937" cy="192881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3366FF"/>
            </a:solidFill>
            <a:round/>
            <a:headEnd/>
            <a:tailEnd/>
          </a:ln>
        </p:spPr>
        <p:txBody>
          <a:bodyPr anchor="ctr"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Составление проекта бюджета.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До начала составления проекта местного бюджета принят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«Угранский район» смоленской области. Готовый проект местного бюджета представлен на рассмотрение в Угранский районный совет депутатов.</a:t>
            </a:r>
            <a:endParaRPr lang="ru-RU" altLang="ru-RU" sz="1400" b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0659" name="Скругленный прямоугольник 14"/>
          <p:cNvSpPr>
            <a:spLocks noChangeArrowheads="1"/>
          </p:cNvSpPr>
          <p:nvPr/>
        </p:nvSpPr>
        <p:spPr bwMode="auto">
          <a:xfrm>
            <a:off x="512763" y="5661025"/>
            <a:ext cx="8415337" cy="107315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98B954"/>
            </a:solidFill>
            <a:round/>
            <a:headEnd/>
            <a:tailEnd/>
          </a:ln>
        </p:spPr>
        <p:txBody>
          <a:bodyPr/>
          <a:lstStyle/>
          <a:p>
            <a:pPr algn="just"/>
            <a:r>
              <a:rPr lang="ru-RU" altLang="ru-RU" sz="1600" b="1">
                <a:solidFill>
                  <a:schemeClr val="bg1"/>
                </a:solidFill>
                <a:cs typeface="Times New Roman" pitchFamily="18" charset="0"/>
              </a:rPr>
              <a:t>Утверждение бюджета.</a:t>
            </a:r>
            <a:r>
              <a:rPr lang="ru-RU" altLang="ru-RU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altLang="ru-RU" sz="1400">
                <a:solidFill>
                  <a:schemeClr val="bg1"/>
                </a:solidFill>
                <a:cs typeface="Times New Roman" pitchFamily="18" charset="0"/>
              </a:rPr>
              <a:t>Решение о местном бюджете на очередной финансовый год и на плановый период утверждён Угранским районным Советом депутатов.</a:t>
            </a:r>
          </a:p>
        </p:txBody>
      </p:sp>
      <p:sp>
        <p:nvSpPr>
          <p:cNvPr id="70660" name="TextBox 2"/>
          <p:cNvSpPr txBox="1">
            <a:spLocks noChangeArrowheads="1"/>
          </p:cNvSpPr>
          <p:nvPr/>
        </p:nvSpPr>
        <p:spPr bwMode="auto">
          <a:xfrm>
            <a:off x="642938" y="115888"/>
            <a:ext cx="78581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i="1">
                <a:solidFill>
                  <a:srgbClr val="003399"/>
                </a:solidFill>
                <a:cs typeface="Times New Roman" pitchFamily="18" charset="0"/>
              </a:rPr>
              <a:t>Этапы формирования местного бюджета</a:t>
            </a:r>
          </a:p>
        </p:txBody>
      </p:sp>
      <p:sp>
        <p:nvSpPr>
          <p:cNvPr id="70661" name="AutoShape 7"/>
          <p:cNvSpPr>
            <a:spLocks noChangeArrowheads="1"/>
          </p:cNvSpPr>
          <p:nvPr/>
        </p:nvSpPr>
        <p:spPr bwMode="auto">
          <a:xfrm>
            <a:off x="485775" y="4149725"/>
            <a:ext cx="8416925" cy="122396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8000"/>
            </a:solidFill>
            <a:round/>
            <a:headEnd/>
            <a:tailEnd/>
          </a:ln>
        </p:spPr>
        <p:txBody>
          <a:bodyPr anchor="ctr"/>
          <a:lstStyle/>
          <a:p>
            <a:pPr defTabSz="914400"/>
            <a:r>
              <a:rPr lang="ru-RU" sz="1600" b="1">
                <a:solidFill>
                  <a:schemeClr val="bg1"/>
                </a:solidFill>
              </a:rPr>
              <a:t>Рассмотрение проекта бюджета.</a:t>
            </a:r>
            <a:r>
              <a:rPr lang="ru-RU" sz="1400">
                <a:solidFill>
                  <a:schemeClr val="bg1"/>
                </a:solidFill>
              </a:rPr>
              <a:t> Глава муниципального образования «Угранский район» Смоленской области внес на рассмотрение в Угранский район Совета депутатов проект решения о местном бюджете на 2020 год и плановый период 2021 и 2022 годов. Проект местного бюджета рассмотрен на заседании Угранским районным Советом депутатов, затем прошли публичные слушанья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4"/>
          <p:cNvGrpSpPr>
            <a:grpSpLocks/>
          </p:cNvGrpSpPr>
          <p:nvPr/>
        </p:nvGrpSpPr>
        <p:grpSpPr bwMode="auto">
          <a:xfrm>
            <a:off x="0" y="11757"/>
            <a:ext cx="9144000" cy="6286500"/>
            <a:chOff x="214282" y="142852"/>
            <a:chExt cx="8786874" cy="6286544"/>
          </a:xfrm>
          <a:solidFill>
            <a:srgbClr val="FFFF00"/>
          </a:solidFill>
        </p:grpSpPr>
        <p:sp>
          <p:nvSpPr>
            <p:cNvPr id="3" name="Прямоугольник 2"/>
            <p:cNvSpPr/>
            <p:nvPr/>
          </p:nvSpPr>
          <p:spPr>
            <a:xfrm>
              <a:off x="1571604" y="142852"/>
              <a:ext cx="7429552" cy="92869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786944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214282" y="1928802"/>
              <a:ext cx="8786874" cy="57150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21428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бюджетной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  <a:endParaRPr lang="ru-RU" altLang="ru-RU" sz="1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Скругленный прямоугольник 6"/>
            <p:cNvSpPr>
              <a:spLocks noChangeArrowheads="1"/>
            </p:cNvSpPr>
            <p:nvPr/>
          </p:nvSpPr>
          <p:spPr bwMode="auto">
            <a:xfrm>
              <a:off x="2428860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1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Основные направления налоговой политики МО 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6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6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ru-RU" altLang="ru-RU" sz="1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</a:t>
              </a: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4714876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Угранский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altLang="ru-RU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7000892" y="3286124"/>
              <a:ext cx="2000264" cy="3143272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60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программах муниципального образования 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«</a:t>
              </a:r>
              <a:r>
                <a:rPr lang="ru-RU" altLang="ru-RU" sz="1400" b="1" dirty="0" err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Уграснкий</a:t>
              </a:r>
              <a:r>
                <a:rPr lang="ru-RU" altLang="ru-RU" sz="1400" b="1" dirty="0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ru-RU" sz="14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4282" y="214291"/>
              <a:ext cx="1986706" cy="1071570"/>
            </a:xfrm>
            <a:prstGeom prst="rect">
              <a:avLst/>
            </a:prstGeom>
            <a:grp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Redekop\Desktop\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/>
              <a:ext uri="{28A0092B-C50C-407E-A947-70E740481C1C}"/>
            </a:extLst>
          </a:blip>
          <a:srcRect l="3223" t="3575" r="12188" b="36492"/>
          <a:stretch/>
        </p:blipFill>
        <p:spPr bwMode="auto">
          <a:xfrm>
            <a:off x="107504" y="1795444"/>
            <a:ext cx="8928992" cy="4745029"/>
          </a:xfrm>
          <a:prstGeom prst="rect">
            <a:avLst/>
          </a:prstGeom>
          <a:noFill/>
          <a:effectLst>
            <a:glow rad="228600">
              <a:srgbClr val="C0504D">
                <a:satMod val="175000"/>
                <a:alpha val="40000"/>
              </a:srgbClr>
            </a:glow>
            <a:innerShdw blurRad="114300">
              <a:prstClr val="black"/>
            </a:innerShdw>
          </a:effectLst>
          <a:extLst>
            <a:ext uri="{909E8E84-426E-40DD-AFC4-6F175D3DCCD1}"/>
          </a:extLst>
        </p:spPr>
      </p:pic>
      <p:sp>
        <p:nvSpPr>
          <p:cNvPr id="3" name="Прямоугольная выноска 2"/>
          <p:cNvSpPr/>
          <p:nvPr/>
        </p:nvSpPr>
        <p:spPr>
          <a:xfrm>
            <a:off x="6012160" y="404664"/>
            <a:ext cx="2520280" cy="1728192"/>
          </a:xfrm>
          <a:prstGeom prst="wedgeRectCallout">
            <a:avLst>
              <a:gd name="adj1" fmla="val -72137"/>
              <a:gd name="adj2" fmla="val 113751"/>
            </a:avLst>
          </a:prstGeom>
          <a:solidFill>
            <a:srgbClr val="FFFFCC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>
            <a:glow rad="228600">
              <a:srgbClr val="9BBB59">
                <a:satMod val="175000"/>
                <a:alpha val="40000"/>
              </a:srgbClr>
            </a:glow>
          </a:effectLst>
        </p:spPr>
        <p:txBody>
          <a:bodyPr anchor="ctr"/>
          <a:lstStyle/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Угранское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сельское поселение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село Угра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вновь образованное путем объединения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Угранского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,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Русановского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и </a:t>
            </a:r>
            <a:r>
              <a:rPr lang="ru-RU" sz="1400" kern="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Мытищинского</a:t>
            </a:r>
            <a:r>
              <a:rPr lang="ru-RU" sz="1400" kern="0" dirty="0">
                <a:solidFill>
                  <a:prstClr val="black"/>
                </a:solidFill>
                <a:cs typeface="Times New Roman" panose="02020603050405020304" pitchFamily="18" charset="0"/>
              </a:rPr>
              <a:t> сельских поселений с 05.06.2017</a:t>
            </a: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kern="0" dirty="0">
              <a:solidFill>
                <a:prstClr val="black"/>
              </a:solidFill>
              <a:latin typeface="Calibri"/>
              <a:cs typeface="+mn-cs"/>
            </a:endParaRPr>
          </a:p>
          <a:p>
            <a:pPr algn="ctr" defTabSz="128016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u="sng" kern="0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0"/>
            <a:ext cx="8829675" cy="203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kern="1200" spc="30">
                <a:cs typeface="Tahoma" pitchFamily="34" charset="0"/>
              </a:rPr>
              <a:t>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Доходы бюджета-</a:t>
            </a:r>
            <a:r>
              <a:rPr lang="ru-RU" sz="2400" b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безвозмездные  и безвозвратные поступления денежных средств в бюджет.</a:t>
            </a:r>
            <a:endParaRPr lang="ru-RU" i="1" kern="1200" spc="30">
              <a:solidFill>
                <a:srgbClr val="CC0066"/>
              </a:solidFill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i="1" kern="1200" spc="30">
                <a:solidFill>
                  <a:srgbClr val="343E33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kern="1200" spc="3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Налоговые доходы-</a:t>
            </a:r>
            <a:r>
              <a:rPr lang="ru-RU" sz="2400" b="1" i="1" kern="1200" spc="3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kern="1200" spc="3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 Федерации федеральных налогов и сборов, в том числе предусмотренных специальными налоговыми режимами, и законодательством  Смоленской области  от региональных налогов. </a:t>
            </a:r>
            <a:r>
              <a:rPr lang="ru-RU" b="1" kern="1200" spc="30">
                <a:cs typeface="Tahoma" pitchFamily="34" charset="0"/>
              </a:rPr>
              <a:t>     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44675"/>
            <a:ext cx="4897438" cy="188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5435600" y="2252663"/>
            <a:ext cx="2951163" cy="14763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Налоговые доходы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11563,4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12027,4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2022г-_12325,8</a:t>
            </a:r>
          </a:p>
        </p:txBody>
      </p:sp>
      <p:sp>
        <p:nvSpPr>
          <p:cNvPr id="73733" name="Text Box 8"/>
          <p:cNvSpPr txBox="1">
            <a:spLocks noChangeArrowheads="1"/>
          </p:cNvSpPr>
          <p:nvPr/>
        </p:nvSpPr>
        <p:spPr bwMode="auto">
          <a:xfrm>
            <a:off x="214313" y="4968875"/>
            <a:ext cx="1944687" cy="16684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доходы физических лиц (тыс.руб)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4502,4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4682,5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4865,1</a:t>
            </a:r>
          </a:p>
        </p:txBody>
      </p:sp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2339975" y="4694238"/>
            <a:ext cx="2120900" cy="1720850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Единый сельскохозяйственный налог  (тыс.руб)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7,9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8,2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8,6</a:t>
            </a:r>
          </a:p>
        </p:txBody>
      </p:sp>
      <p:sp>
        <p:nvSpPr>
          <p:cNvPr id="73735" name="Text Box 10"/>
          <p:cNvSpPr txBox="1">
            <a:spLocks noChangeArrowheads="1"/>
          </p:cNvSpPr>
          <p:nvPr/>
        </p:nvSpPr>
        <p:spPr bwMode="auto">
          <a:xfrm>
            <a:off x="4705350" y="4968875"/>
            <a:ext cx="2036763" cy="1806575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Налог на имущество физических лиц (тыс.руб)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1254,3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1379,7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1517,7</a:t>
            </a:r>
          </a:p>
        </p:txBody>
      </p:sp>
      <p:sp>
        <p:nvSpPr>
          <p:cNvPr id="73736" name="Text Box 11"/>
          <p:cNvSpPr txBox="1">
            <a:spLocks noChangeArrowheads="1"/>
          </p:cNvSpPr>
          <p:nvPr/>
        </p:nvSpPr>
        <p:spPr bwMode="auto">
          <a:xfrm>
            <a:off x="6983413" y="4699000"/>
            <a:ext cx="1846262" cy="156051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Земельный налог (тыс.руб)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2710,8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2685,1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2662,5</a:t>
            </a:r>
          </a:p>
        </p:txBody>
      </p:sp>
      <p:sp>
        <p:nvSpPr>
          <p:cNvPr id="73737" name="Line 12"/>
          <p:cNvSpPr>
            <a:spLocks noChangeShapeType="1"/>
          </p:cNvSpPr>
          <p:nvPr/>
        </p:nvSpPr>
        <p:spPr bwMode="auto">
          <a:xfrm flipH="1">
            <a:off x="1187450" y="3738563"/>
            <a:ext cx="5497513" cy="123031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3"/>
          <p:cNvSpPr>
            <a:spLocks noChangeShapeType="1"/>
          </p:cNvSpPr>
          <p:nvPr/>
        </p:nvSpPr>
        <p:spPr bwMode="auto">
          <a:xfrm flipH="1">
            <a:off x="4067175" y="3733800"/>
            <a:ext cx="2617788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39" name="Line 14"/>
          <p:cNvSpPr>
            <a:spLocks noChangeShapeType="1"/>
          </p:cNvSpPr>
          <p:nvPr/>
        </p:nvSpPr>
        <p:spPr bwMode="auto">
          <a:xfrm flipH="1">
            <a:off x="5435600" y="3729038"/>
            <a:ext cx="1249363" cy="1239837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73740" name="Line 15"/>
          <p:cNvSpPr>
            <a:spLocks noChangeShapeType="1"/>
          </p:cNvSpPr>
          <p:nvPr/>
        </p:nvSpPr>
        <p:spPr bwMode="auto">
          <a:xfrm>
            <a:off x="6684963" y="3729038"/>
            <a:ext cx="982662" cy="965200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8775" y="188913"/>
            <a:ext cx="8229600" cy="1795462"/>
          </a:xfrm>
        </p:spPr>
        <p:txBody>
          <a:bodyPr/>
          <a:lstStyle/>
          <a:p>
            <a:pPr eaLnBrk="1" hangingPunct="1"/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1800" b="1" smtClean="0">
                <a:solidFill>
                  <a:srgbClr val="CC0066"/>
                </a:solidFill>
              </a:rPr>
              <a:t/>
            </a:r>
            <a:br>
              <a:rPr lang="ru-RU" sz="1800" b="1" smtClean="0">
                <a:solidFill>
                  <a:srgbClr val="CC0066"/>
                </a:solidFill>
              </a:rPr>
            </a:b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</a:t>
            </a:r>
            <a:r>
              <a:rPr lang="ru-RU" sz="20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754" name="Text Box 4"/>
          <p:cNvSpPr txBox="1">
            <a:spLocks noChangeArrowheads="1"/>
          </p:cNvSpPr>
          <p:nvPr/>
        </p:nvSpPr>
        <p:spPr bwMode="auto">
          <a:xfrm>
            <a:off x="1908175" y="2257425"/>
            <a:ext cx="4537075" cy="10366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Неналоговые доходы (тыс.руб.)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2019г. – 838,7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83,0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86,0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1727200" y="3933825"/>
            <a:ext cx="2232025" cy="2628900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(тыс.руб)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580,0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83,0</a:t>
            </a:r>
          </a:p>
          <a:p>
            <a:pPr algn="ctr" defTabSz="914400">
              <a:lnSpc>
                <a:spcPct val="7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2022г- 86,0</a:t>
            </a:r>
          </a:p>
        </p:txBody>
      </p:sp>
      <p:sp>
        <p:nvSpPr>
          <p:cNvPr id="74756" name="Line 8"/>
          <p:cNvSpPr>
            <a:spLocks noChangeShapeType="1"/>
          </p:cNvSpPr>
          <p:nvPr/>
        </p:nvSpPr>
        <p:spPr bwMode="auto">
          <a:xfrm flipH="1">
            <a:off x="2843213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4757" name="Text Box 6"/>
          <p:cNvSpPr txBox="1">
            <a:spLocks noChangeArrowheads="1"/>
          </p:cNvSpPr>
          <p:nvPr/>
        </p:nvSpPr>
        <p:spPr bwMode="auto">
          <a:xfrm>
            <a:off x="4787900" y="3933825"/>
            <a:ext cx="1944688" cy="2268538"/>
          </a:xfrm>
          <a:prstGeom prst="rect">
            <a:avLst/>
          </a:prstGeom>
          <a:solidFill>
            <a:srgbClr val="CCFF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Доходы от компенсации затрат государства (тыс.руб)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 – 258,7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- 0</a:t>
            </a:r>
          </a:p>
          <a:p>
            <a:pPr algn="ctr" defTabSz="914400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- 0</a:t>
            </a:r>
          </a:p>
        </p:txBody>
      </p:sp>
      <p:sp>
        <p:nvSpPr>
          <p:cNvPr id="74758" name="Line 9"/>
          <p:cNvSpPr>
            <a:spLocks noChangeShapeType="1"/>
          </p:cNvSpPr>
          <p:nvPr/>
        </p:nvSpPr>
        <p:spPr bwMode="auto">
          <a:xfrm flipH="1">
            <a:off x="5508625" y="3294063"/>
            <a:ext cx="0" cy="639762"/>
          </a:xfrm>
          <a:prstGeom prst="line">
            <a:avLst/>
          </a:prstGeom>
          <a:noFill/>
          <a:ln w="3492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88913"/>
            <a:ext cx="8459787" cy="1223962"/>
          </a:xfrm>
        </p:spPr>
        <p:txBody>
          <a:bodyPr/>
          <a:lstStyle/>
          <a:p>
            <a:pPr eaLnBrk="1" hangingPunct="1"/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1600" b="1" smtClean="0">
                <a:solidFill>
                  <a:schemeClr val="bg1"/>
                </a:solidFill>
              </a:rPr>
              <a:t/>
            </a:r>
            <a:br>
              <a:rPr lang="ru-RU" sz="1600" b="1" smtClean="0">
                <a:solidFill>
                  <a:schemeClr val="bg1"/>
                </a:solidFill>
              </a:rPr>
            </a:br>
            <a:r>
              <a:rPr lang="ru-RU" sz="2400" b="1" i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</a:t>
            </a:r>
            <a:r>
              <a:rPr lang="ru-RU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a:t>
            </a:r>
            <a:endParaRPr lang="ru-RU" sz="1800" smtClean="0">
              <a:solidFill>
                <a:schemeClr val="bg1"/>
              </a:solidFill>
            </a:endParaRPr>
          </a:p>
        </p:txBody>
      </p:sp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1781175" y="1412875"/>
            <a:ext cx="4968875" cy="1393825"/>
          </a:xfrm>
          <a:prstGeom prst="rect">
            <a:avLst/>
          </a:prstGeom>
          <a:solidFill>
            <a:srgbClr val="FF99CC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Безвозмездные поступления МО «Угранский район» Смоленской области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38029,0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4948,3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4973,3</a:t>
            </a:r>
          </a:p>
        </p:txBody>
      </p:sp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250825" y="3036888"/>
            <a:ext cx="2376488" cy="1952625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Дотации бюджетам бюджетной системы Российской Федерации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4635,8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4618,0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4633,7</a:t>
            </a:r>
          </a:p>
        </p:txBody>
      </p:sp>
      <p:sp>
        <p:nvSpPr>
          <p:cNvPr id="75780" name="Text Box 8"/>
          <p:cNvSpPr txBox="1">
            <a:spLocks noChangeArrowheads="1"/>
          </p:cNvSpPr>
          <p:nvPr/>
        </p:nvSpPr>
        <p:spPr bwMode="auto">
          <a:xfrm>
            <a:off x="6011863" y="3036888"/>
            <a:ext cx="2881312" cy="1400175"/>
          </a:xfrm>
          <a:prstGeom prst="rect">
            <a:avLst/>
          </a:prstGeom>
          <a:solidFill>
            <a:srgbClr val="FF99CC"/>
          </a:solidFill>
          <a:ln w="158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Иные межбюджетные трансферты 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662,9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1" name="Line 9"/>
          <p:cNvSpPr>
            <a:spLocks noChangeShapeType="1"/>
          </p:cNvSpPr>
          <p:nvPr/>
        </p:nvSpPr>
        <p:spPr bwMode="auto">
          <a:xfrm flipH="1">
            <a:off x="2303463" y="2806700"/>
            <a:ext cx="215900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2" name="Line 10"/>
          <p:cNvSpPr>
            <a:spLocks noChangeShapeType="1"/>
          </p:cNvSpPr>
          <p:nvPr/>
        </p:nvSpPr>
        <p:spPr bwMode="auto">
          <a:xfrm flipH="1">
            <a:off x="3059113" y="2806700"/>
            <a:ext cx="120650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3" name="Line 11"/>
          <p:cNvSpPr>
            <a:spLocks noChangeShapeType="1"/>
          </p:cNvSpPr>
          <p:nvPr/>
        </p:nvSpPr>
        <p:spPr bwMode="auto">
          <a:xfrm>
            <a:off x="6372225" y="2806700"/>
            <a:ext cx="504825" cy="230188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  <p:sp>
        <p:nvSpPr>
          <p:cNvPr id="75784" name="Text Box 7"/>
          <p:cNvSpPr txBox="1">
            <a:spLocks noChangeArrowheads="1"/>
          </p:cNvSpPr>
          <p:nvPr/>
        </p:nvSpPr>
        <p:spPr bwMode="auto">
          <a:xfrm>
            <a:off x="1582738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Субвенции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355,1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330,3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339,6</a:t>
            </a:r>
          </a:p>
        </p:txBody>
      </p:sp>
      <p:sp>
        <p:nvSpPr>
          <p:cNvPr id="75785" name="Text Box 7"/>
          <p:cNvSpPr txBox="1">
            <a:spLocks noChangeArrowheads="1"/>
          </p:cNvSpPr>
          <p:nvPr/>
        </p:nvSpPr>
        <p:spPr bwMode="auto">
          <a:xfrm>
            <a:off x="5273675" y="5180013"/>
            <a:ext cx="2952750" cy="1677987"/>
          </a:xfrm>
          <a:prstGeom prst="rect">
            <a:avLst/>
          </a:prstGeom>
          <a:solidFill>
            <a:srgbClr val="FF99CC"/>
          </a:solidFill>
          <a:ln w="1905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Субсидии бюджетам субъектов Российской Федерации и МО</a:t>
            </a:r>
            <a:r>
              <a:rPr lang="ru-RU">
                <a:cs typeface="Times New Roman" pitchFamily="18" charset="0"/>
              </a:rPr>
              <a:t>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(тыс.руб)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2020г. – 32355,2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2021г – 0,0</a:t>
            </a:r>
          </a:p>
          <a:p>
            <a:pPr algn="ctr" defTabSz="914400">
              <a:lnSpc>
                <a:spcPct val="40000"/>
              </a:lnSpc>
              <a:spcBef>
                <a:spcPct val="50000"/>
              </a:spcBef>
            </a:pP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2022г – 0,0</a:t>
            </a:r>
          </a:p>
        </p:txBody>
      </p:sp>
      <p:sp>
        <p:nvSpPr>
          <p:cNvPr id="75786" name="Line 10"/>
          <p:cNvSpPr>
            <a:spLocks noChangeShapeType="1"/>
          </p:cNvSpPr>
          <p:nvPr/>
        </p:nvSpPr>
        <p:spPr bwMode="auto">
          <a:xfrm>
            <a:off x="4265613" y="2806700"/>
            <a:ext cx="1746250" cy="237331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 rot="10800000" flipV="1">
            <a:off x="395288" y="0"/>
            <a:ext cx="8642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400" b="1">
                <a:solidFill>
                  <a:srgbClr val="003399"/>
                </a:solidFill>
                <a:cs typeface="Times New Roman" pitchFamily="18" charset="0"/>
              </a:rPr>
              <a:t>Доходы бюджета муниципального образования Угранское сельское поселение Угранского района Смоленской  области  на  2020 год и плановый период 2021-2022гг ( в тыс. руб.)</a:t>
            </a:r>
          </a:p>
        </p:txBody>
      </p:sp>
      <p:graphicFrame>
        <p:nvGraphicFramePr>
          <p:cNvPr id="41986" name="Object 3"/>
          <p:cNvGraphicFramePr>
            <a:graphicFrameLocks/>
          </p:cNvGraphicFramePr>
          <p:nvPr/>
        </p:nvGraphicFramePr>
        <p:xfrm>
          <a:off x="66675" y="1417638"/>
          <a:ext cx="8824913" cy="5235575"/>
        </p:xfrm>
        <a:graphic>
          <a:graphicData uri="http://schemas.openxmlformats.org/presentationml/2006/ole">
            <p:oleObj spid="_x0000_s41986" name="Диаграмма" r:id="rId3" imgW="8810662" imgH="5229153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82575"/>
            <a:ext cx="8396288" cy="674688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налоговой политики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68413"/>
            <a:ext cx="8396288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Улучшение качества администрирования земельного налога и повышения уровня его собираемости для целей пополнения доходной базы местных бюджетов;</a:t>
            </a:r>
          </a:p>
          <a:p>
            <a:pPr>
              <a:buFontTx/>
              <a:buChar char="-"/>
              <a:defRPr/>
            </a:pPr>
            <a:r>
              <a:rPr lang="ru-RU" sz="1600" i="1" smtClean="0">
                <a:solidFill>
                  <a:schemeClr val="bg1"/>
                </a:solidFill>
                <a:latin typeface="Batang" pitchFamily="18" charset="-127"/>
              </a:rPr>
              <a:t>Создание условий для развития малого и среднего предпринимательства.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188913"/>
            <a:ext cx="8396288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Особенности планирования доходов</a:t>
            </a:r>
          </a:p>
        </p:txBody>
      </p:sp>
      <p:sp>
        <p:nvSpPr>
          <p:cNvPr id="7885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255713"/>
            <a:ext cx="8396288" cy="506095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бюджеты муниципальных образований будут зачисляться доходы от акцизов на нефтепродукты, производимые на территории Российской Федерации. Размеры дифференцированных нормативов отчислений устанавливаются исходя из протяженности автомобильных дорог местного значения, находящихся в собственности соответствующих муниципальных образований.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Прогнозирование неналоговых доходов бюджета по доходам от сдачи в аренду имущества, находящегося в муниципальной собственности, по плате за негативное воздействие на окружающую среду, арендной плате за земли, по прочим доходам от оказания платных услуг и компенсации затрат государства, штрафам, осуществляется на основании данных администраторов указанных видов доходов.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>
          <a:xfrm>
            <a:off x="352425" y="228600"/>
            <a:ext cx="8323263" cy="1066800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Основные направления бюджетной политики</a:t>
            </a:r>
          </a:p>
        </p:txBody>
      </p:sp>
      <p:sp>
        <p:nvSpPr>
          <p:cNvPr id="80898" name="Text Box 4"/>
          <p:cNvSpPr txBox="1">
            <a:spLocks noChangeArrowheads="1"/>
          </p:cNvSpPr>
          <p:nvPr/>
        </p:nvSpPr>
        <p:spPr bwMode="auto">
          <a:xfrm>
            <a:off x="611188" y="1295400"/>
            <a:ext cx="8208962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Формирование реального прогноза доходов, расходов и источников финансирования дефицита;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Соразмерность расходов бюджета муниципального образования Угранского сельского поселения Угранского района с поступающими доходами;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Концентрация расходов на приоритетных направлениях, прежде всего связанных с улучшением условий жизни человека, адресном решении социальных проблем, повышении эффективности и качества предоставляемых населению муниципальных услуг;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 - обеспечение месячной заработной платы работников бюджетной сферы на уровне не ниже минимального размера оплаты труда;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Сохранение всех социальных выплат;</a:t>
            </a:r>
          </a:p>
          <a:p>
            <a:pPr defTabSz="914400"/>
            <a:r>
              <a:rPr lang="ru-RU">
                <a:solidFill>
                  <a:schemeClr val="bg1"/>
                </a:solidFill>
                <a:latin typeface="Calibri" pitchFamily="34" charset="0"/>
              </a:rPr>
              <a:t>- Проведение взвешенной долговой политики</a:t>
            </a:r>
          </a:p>
          <a:p>
            <a:pPr defTabSz="914400">
              <a:spcBef>
                <a:spcPct val="50000"/>
              </a:spcBef>
            </a:pPr>
            <a:endParaRPr lang="ru-RU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/>
          </p:cNvSpPr>
          <p:nvPr>
            <p:ph type="title" idx="4294967295"/>
          </p:nvPr>
        </p:nvSpPr>
        <p:spPr>
          <a:xfrm>
            <a:off x="611188" y="176213"/>
            <a:ext cx="7680325" cy="746125"/>
          </a:xfrm>
        </p:spPr>
        <p:txBody>
          <a:bodyPr/>
          <a:lstStyle/>
          <a:p>
            <a:pPr algn="ctr"/>
            <a:r>
              <a:rPr lang="ru-RU" sz="2800" b="1" i="1" smtClean="0">
                <a:solidFill>
                  <a:srgbClr val="003399"/>
                </a:solidFill>
                <a:latin typeface="Times New Roman" pitchFamily="18" charset="0"/>
                <a:cs typeface="Tunga" pitchFamily="34" charset="0"/>
              </a:rPr>
              <a:t>Направления увеличения доходной базы</a:t>
            </a:r>
          </a:p>
        </p:txBody>
      </p:sp>
      <p:sp>
        <p:nvSpPr>
          <p:cNvPr id="79875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352425" y="1463675"/>
            <a:ext cx="8791575" cy="43434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налогового администрирования и повышения уровня ответственности главных администраторов доходов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Сокращение недоимки по налогам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Совершенствование прогнозирования доходной и расходной части бюджета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Создание условий для обеспечения устойчивого исполнения местных бюджетов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Повышение эффективности управления муниципальной собственностью</a:t>
            </a:r>
          </a:p>
          <a:p>
            <a:pPr algn="ctr">
              <a:buFont typeface="Wingdings" pitchFamily="2" charset="2"/>
              <a:buChar char="Ø"/>
              <a:defRPr/>
            </a:pPr>
            <a:r>
              <a:rPr lang="ru-RU" i="1" smtClean="0">
                <a:solidFill>
                  <a:schemeClr val="bg1"/>
                </a:solidFill>
                <a:latin typeface="Times New Roman" pitchFamily="18" charset="0"/>
              </a:rPr>
              <a:t>Проведение мероприятий по вовлечению в налоговый оборот земельных участков посредством усиления муниципального  земельного контроля и выявления собственников земельных участков, не оформивших права собственности на земельные участки, в целях увеличения налоговой базы по земельному налогу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8569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Доходы дорожного фонда Угранского сельского поселения Угранского района Смоленской области</a:t>
            </a:r>
          </a:p>
        </p:txBody>
      </p:sp>
      <p:sp>
        <p:nvSpPr>
          <p:cNvPr id="3" name="Блок-схема: внутренняя память 2"/>
          <p:cNvSpPr/>
          <p:nvPr/>
        </p:nvSpPr>
        <p:spPr>
          <a:xfrm>
            <a:off x="539552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Блок-схема: внутренняя память 3"/>
          <p:cNvSpPr/>
          <p:nvPr/>
        </p:nvSpPr>
        <p:spPr>
          <a:xfrm>
            <a:off x="3347864" y="2132856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Блок-схема: внутренняя память 4"/>
          <p:cNvSpPr/>
          <p:nvPr/>
        </p:nvSpPr>
        <p:spPr>
          <a:xfrm>
            <a:off x="6070645" y="2122102"/>
            <a:ext cx="2376264" cy="1512168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>
                <a:lumMod val="85000"/>
                <a:lumOff val="15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955" name="TextBox 5"/>
          <p:cNvSpPr txBox="1">
            <a:spLocks noChangeArrowheads="1"/>
          </p:cNvSpPr>
          <p:nvPr/>
        </p:nvSpPr>
        <p:spPr bwMode="auto">
          <a:xfrm>
            <a:off x="539750" y="170021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2020 год</a:t>
            </a:r>
          </a:p>
        </p:txBody>
      </p:sp>
      <p:sp>
        <p:nvSpPr>
          <p:cNvPr id="82956" name="TextBox 6"/>
          <p:cNvSpPr txBox="1">
            <a:spLocks noChangeArrowheads="1"/>
          </p:cNvSpPr>
          <p:nvPr/>
        </p:nvSpPr>
        <p:spPr bwMode="auto">
          <a:xfrm>
            <a:off x="3332163" y="17002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2021 год</a:t>
            </a:r>
          </a:p>
        </p:txBody>
      </p:sp>
      <p:sp>
        <p:nvSpPr>
          <p:cNvPr id="82957" name="TextBox 7"/>
          <p:cNvSpPr txBox="1">
            <a:spLocks noChangeArrowheads="1"/>
          </p:cNvSpPr>
          <p:nvPr/>
        </p:nvSpPr>
        <p:spPr bwMode="auto">
          <a:xfrm>
            <a:off x="6070600" y="1700213"/>
            <a:ext cx="118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2022 год</a:t>
            </a:r>
          </a:p>
        </p:txBody>
      </p:sp>
      <p:sp>
        <p:nvSpPr>
          <p:cNvPr id="82958" name="TextBox 8"/>
          <p:cNvSpPr txBox="1">
            <a:spLocks noChangeArrowheads="1"/>
          </p:cNvSpPr>
          <p:nvPr/>
        </p:nvSpPr>
        <p:spPr bwMode="auto">
          <a:xfrm>
            <a:off x="971550" y="2708275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3088,0 тыс.руб</a:t>
            </a:r>
          </a:p>
        </p:txBody>
      </p:sp>
      <p:sp>
        <p:nvSpPr>
          <p:cNvPr id="82959" name="TextBox 9"/>
          <p:cNvSpPr txBox="1">
            <a:spLocks noChangeArrowheads="1"/>
          </p:cNvSpPr>
          <p:nvPr/>
        </p:nvSpPr>
        <p:spPr bwMode="auto">
          <a:xfrm>
            <a:off x="3851275" y="2708275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0" name="TextBox 10"/>
          <p:cNvSpPr txBox="1">
            <a:spLocks noChangeArrowheads="1"/>
          </p:cNvSpPr>
          <p:nvPr/>
        </p:nvSpPr>
        <p:spPr bwMode="auto">
          <a:xfrm>
            <a:off x="6516688" y="27082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3271,9 тыс.руб</a:t>
            </a:r>
          </a:p>
        </p:txBody>
      </p:sp>
      <p:sp>
        <p:nvSpPr>
          <p:cNvPr id="82961" name="TextBox 11"/>
          <p:cNvSpPr txBox="1">
            <a:spLocks noChangeArrowheads="1"/>
          </p:cNvSpPr>
          <p:nvPr/>
        </p:nvSpPr>
        <p:spPr bwMode="auto">
          <a:xfrm>
            <a:off x="250825" y="4149725"/>
            <a:ext cx="85693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chemeClr val="bg1"/>
                </a:solidFill>
              </a:rPr>
              <a:t>Муниципальный Дорожный фонд МО Угранское сельское поселение Угранского района Смоленской области – </a:t>
            </a:r>
            <a:r>
              <a:rPr lang="ru-RU" i="1">
                <a:solidFill>
                  <a:schemeClr val="bg1"/>
                </a:solidFill>
              </a:rPr>
              <a:t>часть средств бюджета, подлежащих использованию в целях финансового обеспечения дорожной деятельности в отношении автомобильных дорог общего пользования местного значения, а также капитального ремонта и ремонта дворовых территорий многоквартирных домов, проездов к дворовым территориям многоквартирных домов.</a:t>
            </a:r>
            <a:endParaRPr lang="ru-RU" b="1" i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063625"/>
          </a:xfrm>
        </p:spPr>
        <p:txBody>
          <a:bodyPr/>
          <a:lstStyle/>
          <a:p>
            <a:pPr eaLnBrk="1" hangingPunct="1"/>
            <a:r>
              <a:rPr lang="ru-RU" sz="2400" b="1" u="sng" smtClean="0">
                <a:solidFill>
                  <a:srgbClr val="CC0066"/>
                </a:solidFill>
                <a:cs typeface="Tunga" pitchFamily="34" charset="0"/>
              </a:rPr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533400"/>
            <a:ext cx="3779838" cy="332740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sz="2800" b="1" dirty="0" smtClean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 typeface="Wingdings" pitchFamily="2" charset="2"/>
              <a:buNone/>
              <a:defRPr/>
            </a:pPr>
            <a:endParaRPr lang="ru-RU" dirty="0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8131" name="WordArt 6"/>
          <p:cNvSpPr>
            <a:spLocks noChangeArrowheads="1" noChangeShapeType="1" noTextEdit="1"/>
          </p:cNvSpPr>
          <p:nvPr/>
        </p:nvSpPr>
        <p:spPr bwMode="auto">
          <a:xfrm>
            <a:off x="1939925" y="271463"/>
            <a:ext cx="5238750" cy="26193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>
              <a:defRPr/>
            </a:pPr>
            <a:r>
              <a:rPr lang="ru-RU" sz="3600" b="1" kern="1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                  </a:t>
            </a: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4656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5638" y="477838"/>
            <a:ext cx="4678362" cy="322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4" name="TextBox 1"/>
          <p:cNvSpPr txBox="1">
            <a:spLocks noChangeArrowheads="1"/>
          </p:cNvSpPr>
          <p:nvPr/>
        </p:nvSpPr>
        <p:spPr bwMode="auto">
          <a:xfrm>
            <a:off x="4562475" y="3705225"/>
            <a:ext cx="45815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b="1">
                <a:solidFill>
                  <a:schemeClr val="bg1"/>
                </a:solidFill>
                <a:latin typeface="Bodoni MT Black" pitchFamily="18" charset="0"/>
              </a:rPr>
              <a:t>.</a:t>
            </a:r>
            <a:r>
              <a:rPr lang="ru-RU" b="1">
                <a:solidFill>
                  <a:schemeClr val="bg1"/>
                </a:solidFill>
                <a:latin typeface="Bodoni MT Black" pitchFamily="18" charset="0"/>
              </a:rPr>
              <a:t>  </a:t>
            </a:r>
            <a:r>
              <a:rPr lang="ru-RU" sz="2000">
                <a:solidFill>
                  <a:schemeClr val="bg1"/>
                </a:solidFill>
                <a:cs typeface="Times New Roman" pitchFamily="18" charset="0"/>
              </a:rPr>
              <a:t>Формирование расходов 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</a:t>
            </a:r>
            <a:r>
              <a:rPr lang="ru-RU" sz="2000" b="1">
                <a:solidFill>
                  <a:schemeClr val="bg1"/>
                </a:solidFill>
                <a:cs typeface="Times New Roman" pitchFamily="18" charset="0"/>
              </a:rPr>
              <a:t>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>
              <a:solidFill>
                <a:schemeClr val="bg1"/>
              </a:solidFill>
              <a:cs typeface="Times New Roman" pitchFamily="18" charset="0"/>
            </a:endParaRPr>
          </a:p>
          <a:p>
            <a:endParaRPr lang="ru-RU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04788" y="4986338"/>
            <a:ext cx="8882062" cy="18716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  <a:defRPr/>
            </a:pPr>
            <a:r>
              <a:rPr lang="ru-RU" altLang="ru-RU" sz="360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понятия и термины, применяемые при составлении брошюры «БЮДЖЕТ ДЛЯ ГРАЖДАН»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11300" y="0"/>
            <a:ext cx="62674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Grp="1"/>
          </p:cNvSpPr>
          <p:nvPr>
            <p:ph type="body" idx="4294967295"/>
          </p:nvPr>
        </p:nvSpPr>
        <p:spPr bwMode="auto">
          <a:xfrm>
            <a:off x="0" y="0"/>
            <a:ext cx="9144000" cy="68580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БЮДЖЕТНАЯ КЛАССИФИКАЦИЯ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sz="2000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систематизированная группировка доходов и расходов бюджета по однородным признакам, определяемая природой местного бюджета.</a:t>
            </a:r>
          </a:p>
          <a:p>
            <a:pPr algn="ctr">
              <a:defRPr/>
            </a:pP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 </a:t>
            </a:r>
            <a:r>
              <a:rPr lang="ru-RU" sz="1600" b="1" smtClean="0">
                <a:solidFill>
                  <a:srgbClr val="000000"/>
                </a:solidFill>
                <a:cs typeface="Times New Roman" pitchFamily="18" charset="0"/>
              </a:rPr>
              <a:t>–</a:t>
            </a:r>
            <a:r>
              <a:rPr lang="ru-RU" sz="16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основа для построения ведомственной структуры расходов бюджета</a:t>
            </a:r>
            <a:endParaRPr lang="ru-RU" sz="1600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 бюджетной классификации 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(статья 19 Бюджетного кодекса):</a:t>
            </a:r>
            <a:endParaRPr lang="ru-RU" smtClean="0">
              <a:solidFill>
                <a:srgbClr val="000000"/>
              </a:solidFill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доходов бюджетов;</a:t>
            </a:r>
            <a:endParaRPr lang="ru-RU" b="1" i="1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b="1" i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расходов бюджетов;</a:t>
            </a: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источников финансирования дефицитов бюджетов;</a:t>
            </a:r>
          </a:p>
          <a:p>
            <a:pPr algn="just">
              <a:defRPr/>
            </a:pP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публично-правовых образований (</a:t>
            </a:r>
            <a:r>
              <a:rPr lang="ru-RU" smtClean="0">
                <a:solidFill>
                  <a:srgbClr val="000000"/>
                </a:solidFill>
                <a:cs typeface="Times New Roman" pitchFamily="18" charset="0"/>
              </a:rPr>
              <a:t>«</a:t>
            </a:r>
            <a:r>
              <a:rPr lang="ru-RU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классификация операций сектора</a:t>
            </a:r>
          </a:p>
          <a:p>
            <a:pPr algn="just">
              <a:defRPr/>
            </a:pPr>
            <a:endParaRPr lang="ru-RU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4" name="AutoShape 7"/>
          <p:cNvSpPr>
            <a:spLocks noChangeArrowheads="1"/>
          </p:cNvSpPr>
          <p:nvPr/>
        </p:nvSpPr>
        <p:spPr bwMode="auto">
          <a:xfrm>
            <a:off x="5148263" y="2205038"/>
            <a:ext cx="3816350" cy="792162"/>
          </a:xfrm>
          <a:prstGeom prst="wedgeRoundRectCallout">
            <a:avLst>
              <a:gd name="adj1" fmla="val -80657"/>
              <a:gd name="adj2" fmla="val 31162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defTabSz="914400"/>
            <a:r>
              <a:rPr lang="ru-RU" sz="1400"/>
              <a:t>Классификация расходов бюджетов –основа для построения ведомственной структуры расходов бюджета</a:t>
            </a:r>
          </a:p>
          <a:p>
            <a:pPr algn="ctr" defTabSz="914400"/>
            <a:endParaRPr lang="ru-RU" sz="1400"/>
          </a:p>
        </p:txBody>
      </p:sp>
      <p:pic>
        <p:nvPicPr>
          <p:cNvPr id="84995" name="Picture 323" descr="kb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149725"/>
            <a:ext cx="87137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77813"/>
            <a:ext cx="8229600" cy="1139825"/>
          </a:xfrm>
        </p:spPr>
        <p:txBody>
          <a:bodyPr/>
          <a:lstStyle/>
          <a:p>
            <a:pPr algn="ctr" eaLnBrk="1" hangingPunct="1"/>
            <a:r>
              <a:rPr lang="ru-RU" altLang="ru-RU" sz="24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Основные характеристики  сельского  бюджета на   2020и плановый период 2021-2022 годов. ( тыс.руб)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8313" y="2492375"/>
          <a:ext cx="7921625" cy="3816350"/>
        </p:xfrm>
        <a:graphic>
          <a:graphicData uri="http://schemas.openxmlformats.org/drawingml/2006/table">
            <a:tbl>
              <a:tblPr/>
              <a:tblGrid>
                <a:gridCol w="3848100"/>
                <a:gridCol w="1466850"/>
                <a:gridCol w="1465262"/>
                <a:gridCol w="1141413"/>
              </a:tblGrid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2021 год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доходов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49841,2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объем расходов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50187,6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17058,7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17385,1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8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</a:t>
                      </a:r>
                      <a:endParaRPr kumimoji="0" lang="ru-RU" sz="20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346,4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Box 1"/>
          <p:cNvSpPr txBox="1">
            <a:spLocks noChangeArrowheads="1"/>
          </p:cNvSpPr>
          <p:nvPr/>
        </p:nvSpPr>
        <p:spPr bwMode="auto">
          <a:xfrm>
            <a:off x="107950" y="157163"/>
            <a:ext cx="8712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</a:rPr>
              <a:t>Динамика планирования бюджетных расходов в Угранском сельском поселении</a:t>
            </a:r>
          </a:p>
        </p:txBody>
      </p:sp>
      <p:graphicFrame>
        <p:nvGraphicFramePr>
          <p:cNvPr id="49154" name="Диаграмма 2"/>
          <p:cNvGraphicFramePr>
            <a:graphicFrameLocks/>
          </p:cNvGraphicFramePr>
          <p:nvPr/>
        </p:nvGraphicFramePr>
        <p:xfrm>
          <a:off x="277813" y="1006475"/>
          <a:ext cx="8734425" cy="5765800"/>
        </p:xfrm>
        <a:graphic>
          <a:graphicData uri="http://schemas.openxmlformats.org/presentationml/2006/ole">
            <p:oleObj spid="_x0000_s49154" name="Диаграмма" r:id="rId3" imgW="8705831" imgH="57530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15888"/>
            <a:ext cx="8229600" cy="620712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Программная структура расходов  сельского бюджета на 2020 год и плановый период 2021 и 2022 гг (в тыс.руб.)</a:t>
            </a:r>
          </a:p>
        </p:txBody>
      </p:sp>
      <p:graphicFrame>
        <p:nvGraphicFramePr>
          <p:cNvPr id="89123" name="Group 35"/>
          <p:cNvGraphicFramePr>
            <a:graphicFrameLocks noGrp="1"/>
          </p:cNvGraphicFramePr>
          <p:nvPr>
            <p:ph idx="4294967295"/>
          </p:nvPr>
        </p:nvGraphicFramePr>
        <p:xfrm>
          <a:off x="684213" y="866775"/>
          <a:ext cx="8280400" cy="5721350"/>
        </p:xfrm>
        <a:graphic>
          <a:graphicData uri="http://schemas.openxmlformats.org/drawingml/2006/table">
            <a:tbl>
              <a:tblPr/>
              <a:tblGrid>
                <a:gridCol w="4967287"/>
                <a:gridCol w="1152525"/>
                <a:gridCol w="1081088"/>
                <a:gridCol w="1079500"/>
              </a:tblGrid>
              <a:tr h="679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2020</a:t>
                      </a:r>
                      <a:endParaRPr kumimoji="0" lang="ru-RU" sz="12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2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муниципального образования Угранского сельского поселения Угранского района Смоленской области на 2017-2020 годы»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25962,3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13128,6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13370,2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систем коммунальной инфраструктуры Угранского сельского поселения Угранского района Смоленской области 2017-2035 гг.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16114,1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3231,5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B5740B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3310,6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«Формирование комфортной городской среды на территории села Угра Угранского района Смоленской области» на 2018-2022 годы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2174,4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и ремонт памятников, обелисков и братских захоронений Угранского сельского поселения Угранского района Смоленской области»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4,7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341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31788"/>
            <a:ext cx="8459787" cy="649287"/>
          </a:xfrm>
        </p:spPr>
        <p:txBody>
          <a:bodyPr/>
          <a:lstStyle/>
          <a:p>
            <a:pPr algn="ctr" eaLnBrk="1" hangingPunct="1"/>
            <a:r>
              <a:rPr lang="ru-RU" altLang="ru-RU" sz="20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Распределение  бюджетных ассигнований по разделам расходов  на 2020 и плановый период 2021 и 2022 гг. (руб.)</a:t>
            </a:r>
          </a:p>
        </p:txBody>
      </p:sp>
      <p:graphicFrame>
        <p:nvGraphicFramePr>
          <p:cNvPr id="90155" name="Group 43"/>
          <p:cNvGraphicFramePr>
            <a:graphicFrameLocks noGrp="1"/>
          </p:cNvGraphicFramePr>
          <p:nvPr/>
        </p:nvGraphicFramePr>
        <p:xfrm>
          <a:off x="395288" y="1196975"/>
          <a:ext cx="8459787" cy="3684588"/>
        </p:xfrm>
        <a:graphic>
          <a:graphicData uri="http://schemas.openxmlformats.org/drawingml/2006/table">
            <a:tbl>
              <a:tblPr/>
              <a:tblGrid>
                <a:gridCol w="3703637"/>
                <a:gridCol w="1265238"/>
                <a:gridCol w="1698625"/>
                <a:gridCol w="1792287"/>
              </a:tblGrid>
              <a:tr h="6302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Наименование 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kumimoji="0" lang="ru-RU" altLang="ru-RU" sz="1600" b="1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вопросы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254573,5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464200,0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489200,0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оборона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355100,0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339600,0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Национальная экономика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19002307,7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3271900,0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 хозяйство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30475635,0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12892300,0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13184400,0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100000,0</a:t>
                      </a:r>
                      <a:endParaRPr kumimoji="0" lang="ru-RU" altLang="ru-RU" sz="16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5" name="Диаграмма 1"/>
          <p:cNvGraphicFramePr>
            <a:graphicFrameLocks/>
          </p:cNvGraphicFramePr>
          <p:nvPr/>
        </p:nvGraphicFramePr>
        <p:xfrm>
          <a:off x="106363" y="822325"/>
          <a:ext cx="8997950" cy="6042025"/>
        </p:xfrm>
        <a:graphic>
          <a:graphicData uri="http://schemas.openxmlformats.org/presentationml/2006/ole">
            <p:oleObj spid="_x0000_s52225" name="Диаграмма" r:id="rId3" imgW="8620183" imgH="5791155" progId="Excel.Chart.8">
              <p:embed/>
            </p:oleObj>
          </a:graphicData>
        </a:graphic>
      </p:graphicFrame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0" y="58738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99"/>
                </a:solidFill>
                <a:cs typeface="Times New Roman" pitchFamily="18" charset="0"/>
              </a:rPr>
              <a:t>Структура бюджетных ассигнований по разделам расходов на 2020 год и плановый период 2021-2022 гг </a:t>
            </a:r>
          </a:p>
          <a:p>
            <a:endParaRPr lang="ru-RU" sz="2400" b="1" i="1">
              <a:solidFill>
                <a:srgbClr val="003399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36613"/>
            <a:ext cx="9144000" cy="56880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Финансовое управление Администрации муниципального образования «Угранский   район»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Адрес: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215430, ул. Ленина, д.38, с. Угра, Смоленской области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Для обратной связи граждан: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Телефон: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+7 (48137) 4-19-44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Факс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 +7 (48137) 4-12-65</a:t>
            </a:r>
            <a:endParaRPr lang="en-US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Почта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:    fug17.ugra@yandex.ru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Режим работы: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понедельник-пятница: 0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9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:00 - 17:</a:t>
            </a:r>
            <a:r>
              <a:rPr lang="en-US" altLang="ru-RU" sz="2000" smtClean="0">
                <a:solidFill>
                  <a:schemeClr val="bg1"/>
                </a:solidFill>
                <a:latin typeface="Times New Roman" pitchFamily="18" charset="0"/>
              </a:rPr>
              <a:t>15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/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перерыв на обед: 13:00 - 14:00</a:t>
            </a:r>
            <a:b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выходные: суббота-воскресенье</a:t>
            </a:r>
            <a:endParaRPr lang="ru-RU" altLang="ru-RU" sz="2000" b="1" i="1" u="sng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Формой участия граждан в публичных слушаньях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  <a:p>
            <a:pPr>
              <a:lnSpc>
                <a:spcPct val="80000"/>
              </a:lnSpc>
              <a:buClr>
                <a:srgbClr val="37435C"/>
              </a:buClr>
              <a:buFont typeface="Arial" charset="0"/>
              <a:buChar char="•"/>
              <a:defRPr/>
            </a:pPr>
            <a:r>
              <a:rPr lang="ru-RU" altLang="ru-RU" sz="2000" b="1" i="1" u="sng" smtClean="0">
                <a:solidFill>
                  <a:schemeClr val="bg1"/>
                </a:solidFill>
                <a:latin typeface="Times New Roman" pitchFamily="18" charset="0"/>
              </a:rPr>
              <a:t>Вопросы, предложения и отзывы</a:t>
            </a:r>
            <a:r>
              <a:rPr lang="ru-RU" altLang="ru-RU" sz="2000" b="1" i="1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2000" smtClean="0">
                <a:solidFill>
                  <a:schemeClr val="bg1"/>
                </a:solidFill>
                <a:latin typeface="Times New Roman" pitchFamily="18" charset="0"/>
              </a:rPr>
              <a:t>вы можете оставить на нашем сайте в разделе «Интернет-приемная» или по электронной почте указанной выше.</a:t>
            </a:r>
          </a:p>
          <a:p>
            <a:pPr>
              <a:lnSpc>
                <a:spcPct val="80000"/>
              </a:lnSpc>
              <a:buClr>
                <a:srgbClr val="37435C"/>
              </a:buClr>
              <a:defRPr/>
            </a:pPr>
            <a:r>
              <a:rPr lang="ru-RU" altLang="ru-RU" sz="2000" i="1" smtClean="0">
                <a:solidFill>
                  <a:schemeClr val="bg1"/>
                </a:solidFill>
                <a:latin typeface="Times New Roman" pitchFamily="18" charset="0"/>
              </a:rPr>
              <a:t>Ведется статистика посещаемости сайта </a:t>
            </a:r>
          </a:p>
        </p:txBody>
      </p:sp>
      <p:sp>
        <p:nvSpPr>
          <p:cNvPr id="93186" name="Заголовок 1"/>
          <p:cNvSpPr>
            <a:spLocks noGrp="1"/>
          </p:cNvSpPr>
          <p:nvPr>
            <p:ph type="title"/>
          </p:nvPr>
        </p:nvSpPr>
        <p:spPr>
          <a:xfrm>
            <a:off x="1295400" y="115888"/>
            <a:ext cx="6840538" cy="549275"/>
          </a:xfrm>
        </p:spPr>
        <p:txBody>
          <a:bodyPr/>
          <a:lstStyle/>
          <a:p>
            <a:r>
              <a:rPr lang="ru-RU" sz="32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2028825"/>
            <a:ext cx="4535487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6"/>
          <p:cNvSpPr txBox="1">
            <a:spLocks noChangeArrowheads="1"/>
          </p:cNvSpPr>
          <p:nvPr/>
        </p:nvSpPr>
        <p:spPr bwMode="auto">
          <a:xfrm>
            <a:off x="6135688" y="44116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latin typeface="Arial" charset="0"/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20725" y="3213100"/>
            <a:ext cx="8315325" cy="328612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– информационный сборник, который познакомит население поселения с основными положениями главного финансового документа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сельского поселения.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сборнике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 и в других сферах.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/>
            </a:pP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граждан» нацелен на широкий круг пользователей – всех граждан  </a:t>
            </a:r>
            <a:r>
              <a:rPr lang="ru-RU" altLang="ru-RU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Угранского</a:t>
            </a:r>
            <a:r>
              <a:rPr lang="ru-RU" alt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поселения, интересы которых в той или иной мере затронуты сельским поселением. </a:t>
            </a:r>
          </a:p>
        </p:txBody>
      </p:sp>
      <p:pic>
        <p:nvPicPr>
          <p:cNvPr id="55298" name="Picture 7" descr="budget_kode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836613"/>
            <a:ext cx="58721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1187450" y="104775"/>
            <a:ext cx="6376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 ДЛЯ ГРАЖДАН?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Содержимое 2"/>
          <p:cNvSpPr>
            <a:spLocks noGrp="1"/>
          </p:cNvSpPr>
          <p:nvPr>
            <p:ph idx="4294967295"/>
          </p:nvPr>
        </p:nvSpPr>
        <p:spPr>
          <a:xfrm>
            <a:off x="268288" y="2671763"/>
            <a:ext cx="8683625" cy="863600"/>
          </a:xfrm>
        </p:spPr>
        <p:txBody>
          <a:bodyPr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5"/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ru-RU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– - форма образования и расходования денежных средств, предусмотренных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56322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3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rbel" pitchFamily="34" charset="0"/>
            </a:endParaRPr>
          </a:p>
        </p:txBody>
      </p:sp>
      <p:sp>
        <p:nvSpPr>
          <p:cNvPr id="56325" name="TextBox 2"/>
          <p:cNvSpPr txBox="1">
            <a:spLocks noChangeArrowheads="1"/>
          </p:cNvSpPr>
          <p:nvPr/>
        </p:nvSpPr>
        <p:spPr bwMode="auto">
          <a:xfrm>
            <a:off x="236538" y="3890963"/>
            <a:ext cx="2508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Превышение доходов над расходами образует положительный остаток бюджета -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ПРОФИЦИТ</a:t>
            </a:r>
          </a:p>
        </p:txBody>
      </p:sp>
      <p:sp>
        <p:nvSpPr>
          <p:cNvPr id="56326" name="TextBox 3"/>
          <p:cNvSpPr txBox="1">
            <a:spLocks noChangeArrowheads="1"/>
          </p:cNvSpPr>
          <p:nvPr/>
        </p:nvSpPr>
        <p:spPr bwMode="auto">
          <a:xfrm>
            <a:off x="112713" y="654050"/>
            <a:ext cx="26892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Доходы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поступающие в бюджет денежные средства (налоговые, неналоговые доходы и безвозмездные поступления)</a:t>
            </a:r>
          </a:p>
        </p:txBody>
      </p:sp>
      <p:sp>
        <p:nvSpPr>
          <p:cNvPr id="56327" name="TextBox 4"/>
          <p:cNvSpPr txBox="1">
            <a:spLocks noChangeArrowheads="1"/>
          </p:cNvSpPr>
          <p:nvPr/>
        </p:nvSpPr>
        <p:spPr bwMode="auto">
          <a:xfrm>
            <a:off x="5878513" y="379413"/>
            <a:ext cx="30972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Расходы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 это выплачиваемые из бюджета денежные средства (социальные выплаты населению, содержание муниципальных учреждений, благоустройство, ремонт и уборка дорог и другие)</a:t>
            </a:r>
            <a:endParaRPr lang="ru-RU" i="1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56328" name="TextBox 5"/>
          <p:cNvSpPr txBox="1">
            <a:spLocks noChangeArrowheads="1"/>
          </p:cNvSpPr>
          <p:nvPr/>
        </p:nvSpPr>
        <p:spPr bwMode="auto">
          <a:xfrm>
            <a:off x="5735638" y="4168775"/>
            <a:ext cx="3240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i="1">
                <a:solidFill>
                  <a:schemeClr val="bg1"/>
                </a:solidFill>
                <a:cs typeface="Times New Roman" pitchFamily="18" charset="0"/>
              </a:rPr>
              <a:t>ДЕФИЦИТОМ</a:t>
            </a:r>
            <a:endParaRPr lang="ru-RU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188" y="5911850"/>
            <a:ext cx="8064500" cy="641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56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569913"/>
            <a:ext cx="30353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3429000"/>
            <a:ext cx="28416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2" name="Text Box 14"/>
          <p:cNvSpPr txBox="1">
            <a:spLocks noChangeArrowheads="1"/>
          </p:cNvSpPr>
          <p:nvPr/>
        </p:nvSpPr>
        <p:spPr bwMode="auto">
          <a:xfrm>
            <a:off x="155575" y="46038"/>
            <a:ext cx="4200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ru-RU" sz="2400" b="1" i="1">
                <a:solidFill>
                  <a:srgbClr val="000099"/>
                </a:solidFill>
                <a:cs typeface="Times New Roman" pitchFamily="18" charset="0"/>
              </a:rPr>
              <a:t>ЧТО ТАКОЕ БЮДЖЕТ?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333375"/>
            <a:ext cx="8713787" cy="2159000"/>
          </a:xfrm>
        </p:spPr>
        <p:txBody>
          <a:bodyPr/>
          <a:lstStyle/>
          <a:p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бюджет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образования – </a:t>
            </a:r>
            <a: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</a:t>
            </a:r>
            <a:br>
              <a:rPr lang="ru-RU" altLang="ru-RU" sz="16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16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1600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Блок-схема: извлечение 1"/>
          <p:cNvSpPr/>
          <p:nvPr/>
        </p:nvSpPr>
        <p:spPr>
          <a:xfrm>
            <a:off x="684213" y="2420938"/>
            <a:ext cx="2735262" cy="3960812"/>
          </a:xfrm>
          <a:prstGeom prst="flowChartExtra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1187450" y="4830763"/>
            <a:ext cx="15843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Российской Федерации</a:t>
            </a:r>
          </a:p>
        </p:txBody>
      </p:sp>
      <p:sp>
        <p:nvSpPr>
          <p:cNvPr id="13" name="Блок-схема: извлечение 12"/>
          <p:cNvSpPr/>
          <p:nvPr/>
        </p:nvSpPr>
        <p:spPr>
          <a:xfrm>
            <a:off x="3621088" y="3243263"/>
            <a:ext cx="2520950" cy="3138487"/>
          </a:xfrm>
          <a:prstGeom prst="flowChartExtra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Блок-схема: извлечение 13"/>
          <p:cNvSpPr/>
          <p:nvPr/>
        </p:nvSpPr>
        <p:spPr>
          <a:xfrm>
            <a:off x="6372225" y="3990975"/>
            <a:ext cx="2376488" cy="2390775"/>
          </a:xfrm>
          <a:prstGeom prst="flowChartExtra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4187825" y="4830763"/>
            <a:ext cx="165576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1"/>
                </a:solidFill>
              </a:rPr>
              <a:t>Бюджет субъектов Российской Федерации</a:t>
            </a:r>
          </a:p>
        </p:txBody>
      </p:sp>
      <p:sp>
        <p:nvSpPr>
          <p:cNvPr id="57351" name="TextBox 6"/>
          <p:cNvSpPr txBox="1">
            <a:spLocks noChangeArrowheads="1"/>
          </p:cNvSpPr>
          <p:nvPr/>
        </p:nvSpPr>
        <p:spPr bwMode="auto">
          <a:xfrm>
            <a:off x="6770688" y="5451475"/>
            <a:ext cx="1943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52425" y="260350"/>
            <a:ext cx="8612188" cy="6481763"/>
          </a:xfrm>
        </p:spPr>
        <p:txBody>
          <a:bodyPr/>
          <a:lstStyle/>
          <a:p>
            <a:pPr>
              <a:defRPr/>
            </a:pP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свод бюджетов бюджетной системы Российской Федерации на соответствующей территории (за исключением бюджетов государственных внебюджетных фондов) без учета межбюджетных трансфертов между этими </a:t>
            </a:r>
            <a:r>
              <a:rPr lang="ru-RU" alt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бюджетами</a:t>
            </a: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alt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</a:t>
            </a:r>
            <a:r>
              <a:rPr lang="ru-RU" alt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в первую очередь статистический, характеризующий данные по доходам и расходам, источникам поступления средств и направлениям их использования по территории в целом РФ или субъектов РФ.</a:t>
            </a:r>
            <a:r>
              <a:rPr lang="ru-RU" alt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9113" y="1412875"/>
            <a:ext cx="4965700" cy="333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540750" cy="608013"/>
          </a:xfrm>
        </p:spPr>
        <p:txBody>
          <a:bodyPr/>
          <a:lstStyle/>
          <a:p>
            <a:r>
              <a:rPr lang="ru-RU" sz="3600" b="1" i="1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Схема консолидированного бюджета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979613" y="836613"/>
            <a:ext cx="2771775" cy="11525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6013" y="2276475"/>
            <a:ext cx="2519362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6100" y="2276475"/>
            <a:ext cx="2519363" cy="936625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8038" y="5300663"/>
            <a:ext cx="2663825" cy="1068387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35600" y="3671888"/>
            <a:ext cx="3024188" cy="11255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76488" y="3671888"/>
            <a:ext cx="2519362" cy="935037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72225" y="5300663"/>
            <a:ext cx="2520950" cy="936625"/>
          </a:xfrm>
          <a:prstGeom prst="roundRect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401" name="TextBox 18"/>
          <p:cNvSpPr txBox="1">
            <a:spLocks noChangeArrowheads="1"/>
          </p:cNvSpPr>
          <p:nvPr/>
        </p:nvSpPr>
        <p:spPr bwMode="auto">
          <a:xfrm>
            <a:off x="2195513" y="1125538"/>
            <a:ext cx="2555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bg1"/>
                </a:solidFill>
              </a:rPr>
              <a:t>Консолидированный бюджет РФ</a:t>
            </a:r>
          </a:p>
        </p:txBody>
      </p:sp>
      <p:sp>
        <p:nvSpPr>
          <p:cNvPr id="59402" name="TextBox 19"/>
          <p:cNvSpPr txBox="1">
            <a:spLocks noChangeArrowheads="1"/>
          </p:cNvSpPr>
          <p:nvPr/>
        </p:nvSpPr>
        <p:spPr bwMode="auto">
          <a:xfrm>
            <a:off x="1258888" y="2381250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Федеральный бюджет</a:t>
            </a:r>
          </a:p>
        </p:txBody>
      </p:sp>
      <p:sp>
        <p:nvSpPr>
          <p:cNvPr id="59403" name="TextBox 20"/>
          <p:cNvSpPr txBox="1">
            <a:spLocks noChangeArrowheads="1"/>
          </p:cNvSpPr>
          <p:nvPr/>
        </p:nvSpPr>
        <p:spPr bwMode="auto">
          <a:xfrm>
            <a:off x="4356100" y="2286000"/>
            <a:ext cx="25193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Консолидированные бюджеты субъектов РФ</a:t>
            </a:r>
          </a:p>
        </p:txBody>
      </p:sp>
      <p:sp>
        <p:nvSpPr>
          <p:cNvPr id="59404" name="TextBox 21"/>
          <p:cNvSpPr txBox="1">
            <a:spLocks noChangeArrowheads="1"/>
          </p:cNvSpPr>
          <p:nvPr/>
        </p:nvSpPr>
        <p:spPr bwMode="auto">
          <a:xfrm>
            <a:off x="2447925" y="3933825"/>
            <a:ext cx="2447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Областной бюджет</a:t>
            </a:r>
          </a:p>
        </p:txBody>
      </p:sp>
      <p:sp>
        <p:nvSpPr>
          <p:cNvPr id="59405" name="TextBox 22"/>
          <p:cNvSpPr txBox="1">
            <a:spLocks noChangeArrowheads="1"/>
          </p:cNvSpPr>
          <p:nvPr/>
        </p:nvSpPr>
        <p:spPr bwMode="auto">
          <a:xfrm>
            <a:off x="5616575" y="3714750"/>
            <a:ext cx="28432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Консолидированный бюджет муниципальных образований районов</a:t>
            </a:r>
          </a:p>
        </p:txBody>
      </p:sp>
      <p:sp>
        <p:nvSpPr>
          <p:cNvPr id="59406" name="TextBox 23"/>
          <p:cNvSpPr txBox="1">
            <a:spLocks noChangeArrowheads="1"/>
          </p:cNvSpPr>
          <p:nvPr/>
        </p:nvSpPr>
        <p:spPr bwMode="auto">
          <a:xfrm>
            <a:off x="3492500" y="5313363"/>
            <a:ext cx="25193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 муниципальных образований районов</a:t>
            </a:r>
          </a:p>
        </p:txBody>
      </p:sp>
      <p:sp>
        <p:nvSpPr>
          <p:cNvPr id="59407" name="TextBox 24"/>
          <p:cNvSpPr txBox="1">
            <a:spLocks noChangeArrowheads="1"/>
          </p:cNvSpPr>
          <p:nvPr/>
        </p:nvSpPr>
        <p:spPr bwMode="auto">
          <a:xfrm>
            <a:off x="6731000" y="55880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bg1"/>
                </a:solidFill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extBox 1"/>
          <p:cNvSpPr txBox="1">
            <a:spLocks noChangeArrowheads="1"/>
          </p:cNvSpPr>
          <p:nvPr/>
        </p:nvSpPr>
        <p:spPr bwMode="auto">
          <a:xfrm>
            <a:off x="250825" y="333375"/>
            <a:ext cx="66357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отношения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–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 </a:t>
            </a:r>
          </a:p>
        </p:txBody>
      </p:sp>
      <p:sp>
        <p:nvSpPr>
          <p:cNvPr id="60418" name="TextBox 2"/>
          <p:cNvSpPr txBox="1">
            <a:spLocks noChangeArrowheads="1"/>
          </p:cNvSpPr>
          <p:nvPr/>
        </p:nvSpPr>
        <p:spPr bwMode="auto">
          <a:xfrm>
            <a:off x="2987675" y="1700213"/>
            <a:ext cx="5761038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i="1">
                <a:solidFill>
                  <a:schemeClr val="bg1"/>
                </a:solidFill>
                <a:cs typeface="Times New Roman" pitchFamily="18" charset="0"/>
              </a:rPr>
              <a:t>Межбюджетные трансферты – </a:t>
            </a:r>
            <a:r>
              <a:rPr lang="ru-RU">
                <a:solidFill>
                  <a:schemeClr val="bg1"/>
                </a:solidFill>
                <a:cs typeface="Times New Roman" pitchFamily="18" charset="0"/>
              </a:rPr>
              <a:t>средства, предоставляемые одним бюджетом бюджетной системы РФ другому бюджету бюджетной системы РФ</a:t>
            </a:r>
            <a:endParaRPr lang="ru-RU" sz="2000" i="1">
              <a:solidFill>
                <a:schemeClr val="bg1"/>
              </a:solidFill>
              <a:cs typeface="Times New Roman" pitchFamily="18" charset="0"/>
            </a:endParaRP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4056063"/>
            <a:ext cx="47910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4888" y="2686050"/>
            <a:ext cx="4143375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ylar">
  <a:themeElements>
    <a:clrScheme name="1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1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Mylar">
  <a:themeElements>
    <a:clrScheme name="2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2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Mylar">
  <a:themeElements>
    <a:clrScheme name="3_Mylar 1">
      <a:dk1>
        <a:srgbClr val="656162"/>
      </a:dk1>
      <a:lt1>
        <a:srgbClr val="FFFFFF"/>
      </a:lt1>
      <a:dk2>
        <a:srgbClr val="000000"/>
      </a:dk2>
      <a:lt2>
        <a:srgbClr val="E0DACC"/>
      </a:lt2>
      <a:accent1>
        <a:srgbClr val="4A5A7A"/>
      </a:accent1>
      <a:accent2>
        <a:srgbClr val="F7BD40"/>
      </a:accent2>
      <a:accent3>
        <a:srgbClr val="AAAAAA"/>
      </a:accent3>
      <a:accent4>
        <a:srgbClr val="DADADA"/>
      </a:accent4>
      <a:accent5>
        <a:srgbClr val="B1B5BE"/>
      </a:accent5>
      <a:accent6>
        <a:srgbClr val="E0AB39"/>
      </a:accent6>
      <a:hlink>
        <a:srgbClr val="B5740B"/>
      </a:hlink>
      <a:folHlink>
        <a:srgbClr val="7483A0"/>
      </a:folHlink>
    </a:clrScheme>
    <a:fontScheme name="3_Mylar">
      <a:majorFont>
        <a:latin typeface="Corbel"/>
        <a:ea typeface=""/>
        <a:cs typeface="Arial"/>
      </a:majorFont>
      <a:minorFont>
        <a:latin typeface="Corbe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ylar 1">
        <a:dk1>
          <a:srgbClr val="656162"/>
        </a:dk1>
        <a:lt1>
          <a:srgbClr val="FFFFFF"/>
        </a:lt1>
        <a:dk2>
          <a:srgbClr val="000000"/>
        </a:dk2>
        <a:lt2>
          <a:srgbClr val="E0DACC"/>
        </a:lt2>
        <a:accent1>
          <a:srgbClr val="4A5A7A"/>
        </a:accent1>
        <a:accent2>
          <a:srgbClr val="F7BD40"/>
        </a:accent2>
        <a:accent3>
          <a:srgbClr val="AAAAAA"/>
        </a:accent3>
        <a:accent4>
          <a:srgbClr val="DADADA"/>
        </a:accent4>
        <a:accent5>
          <a:srgbClr val="B1B5BE"/>
        </a:accent5>
        <a:accent6>
          <a:srgbClr val="E0AB39"/>
        </a:accent6>
        <a:hlink>
          <a:srgbClr val="B5740B"/>
        </a:hlink>
        <a:folHlink>
          <a:srgbClr val="7483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9782</TotalTime>
  <Words>1971</Words>
  <Application>Microsoft Office PowerPoint</Application>
  <PresentationFormat>Экран (4:3)</PresentationFormat>
  <Paragraphs>295</Paragraphs>
  <Slides>37</Slides>
  <Notes>2</Notes>
  <HiddenSlides>0</HiddenSlides>
  <MMClips>0</MMClips>
  <ScaleCrop>false</ScaleCrop>
  <HeadingPairs>
    <vt:vector size="10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15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37</vt:i4>
      </vt:variant>
      <vt:variant>
        <vt:lpstr>Произвольные показы</vt:lpstr>
      </vt:variant>
      <vt:variant>
        <vt:i4>1</vt:i4>
      </vt:variant>
    </vt:vector>
  </HeadingPairs>
  <TitlesOfParts>
    <vt:vector size="65" baseType="lpstr">
      <vt:lpstr>Times New Roman</vt:lpstr>
      <vt:lpstr>Arial</vt:lpstr>
      <vt:lpstr>Corbel</vt:lpstr>
      <vt:lpstr>Tunga</vt:lpstr>
      <vt:lpstr>Tahoma</vt:lpstr>
      <vt:lpstr>Wingdings</vt:lpstr>
      <vt:lpstr>Verdana</vt:lpstr>
      <vt:lpstr>Calibri</vt:lpstr>
      <vt:lpstr>Batang</vt:lpstr>
      <vt:lpstr>Bodoni MT Black</vt:lpstr>
      <vt:lpstr>Mylar</vt:lpstr>
      <vt:lpstr>1_Mylar</vt:lpstr>
      <vt:lpstr>2_Mylar</vt:lpstr>
      <vt:lpstr>3_Mylar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Mylar</vt:lpstr>
      <vt:lpstr>Диаграмма Microsoft Office Excel</vt:lpstr>
      <vt:lpstr>Диаграмма</vt:lpstr>
      <vt:lpstr>                     </vt:lpstr>
      <vt:lpstr>Слайд 2</vt:lpstr>
      <vt:lpstr>Слайд 3</vt:lpstr>
      <vt:lpstr>Слайд 4</vt:lpstr>
      <vt:lpstr>Слайд 5</vt:lpstr>
      <vt:lpstr> Государственный бюджет – это важнейший документ, который состоит из целого ряда финансовых смет различных ведомств, служб и государственных программ. Именно в нем определяются те потребности, которые подлежат удовлетворению за счет денежных средств государственной казны. Также в бюджете указываются основные источники и ожидаемые поступления в казну государства. Бюджет муниципального образования – это форма образования и расходования денежных средств, предназначенных для обеспечения функций, отнесенных к предметам ведения местного самоуправления.  </vt:lpstr>
      <vt:lpstr>Слайд 7</vt:lpstr>
      <vt:lpstr>Схема консолидированного бюджета</vt:lpstr>
      <vt:lpstr>Слайд 9</vt:lpstr>
      <vt:lpstr>Формы межбюджетных отношений</vt:lpstr>
      <vt:lpstr>Межбюджетные трансферты, получаемые бюджетом Угранского сельского поселения Угранского района Смоленской области</vt:lpstr>
      <vt:lpstr>Структура безвозмездных поступлений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</vt:lpstr>
      <vt:lpstr>   Неналоговые доходы – платежи, которые включают в себя возмездные операции от прямого предоставления государством за пользование имущества и природных ресурсов, от различного вида услуг, а также платежи в виде  штрафов или иных санкций за нарушение законодательства.</vt:lpstr>
      <vt:lpstr>   Безвозмездные поступления- поступающие в бюджет денежные средства на безвозвратной  и безвозмездной  основе из областного бюджета( межбюджетные трансферты в виде дотаций, субсидий, субвенций), а также перечисления от физических и юридических лиц.</vt:lpstr>
      <vt:lpstr>Слайд 23</vt:lpstr>
      <vt:lpstr>Основные направления налоговой политики</vt:lpstr>
      <vt:lpstr>Особенности планирования доходов</vt:lpstr>
      <vt:lpstr>Основные направления бюджетной политики</vt:lpstr>
      <vt:lpstr>Направления увеличения доходной базы</vt:lpstr>
      <vt:lpstr>Слайд 28</vt:lpstr>
      <vt:lpstr> </vt:lpstr>
      <vt:lpstr>Слайд 30</vt:lpstr>
      <vt:lpstr>Основные характеристики  сельского  бюджета на   2020и плановый период 2021-2022 годов. ( тыс.руб)</vt:lpstr>
      <vt:lpstr>Слайд 32</vt:lpstr>
      <vt:lpstr>Программная структура расходов  сельского бюджета на 2020 год и плановый период 2021 и 2022 гг (в тыс.руб.)</vt:lpstr>
      <vt:lpstr>Распределение  бюджетных ассигнований по разделам расходов  на 2020 и плановый период 2021 и 2022 гг. (руб.)</vt:lpstr>
      <vt:lpstr>Слайд 35</vt:lpstr>
      <vt:lpstr>Контактная информация</vt:lpstr>
      <vt:lpstr>Слайд 37</vt:lpstr>
      <vt:lpstr>Произвольный показ 1</vt:lpstr>
    </vt:vector>
  </TitlesOfParts>
  <Company>WareZ Provider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 на 2014 год и плановый период 2015-2016 годов</dc:title>
  <dc:creator>www.PHILka.RU</dc:creator>
  <cp:lastModifiedBy>Пк</cp:lastModifiedBy>
  <cp:revision>342</cp:revision>
  <dcterms:created xsi:type="dcterms:W3CDTF">2013-12-02T14:04:15Z</dcterms:created>
  <dcterms:modified xsi:type="dcterms:W3CDTF">2021-02-02T07:53:56Z</dcterms:modified>
</cp:coreProperties>
</file>