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7" r:id="rId1"/>
    <p:sldMasterId id="2147484649" r:id="rId2"/>
    <p:sldMasterId id="2147484650" r:id="rId3"/>
    <p:sldMasterId id="2147484651" r:id="rId4"/>
  </p:sldMasterIdLst>
  <p:notesMasterIdLst>
    <p:notesMasterId r:id="rId42"/>
  </p:notesMasterIdLst>
  <p:sldIdLst>
    <p:sldId id="256" r:id="rId5"/>
    <p:sldId id="354" r:id="rId6"/>
    <p:sldId id="313" r:id="rId7"/>
    <p:sldId id="257" r:id="rId8"/>
    <p:sldId id="316" r:id="rId9"/>
    <p:sldId id="341" r:id="rId10"/>
    <p:sldId id="353" r:id="rId11"/>
    <p:sldId id="355" r:id="rId12"/>
    <p:sldId id="319" r:id="rId13"/>
    <p:sldId id="320" r:id="rId14"/>
    <p:sldId id="342" r:id="rId15"/>
    <p:sldId id="343" r:id="rId16"/>
    <p:sldId id="321" r:id="rId17"/>
    <p:sldId id="322" r:id="rId18"/>
    <p:sldId id="323" r:id="rId19"/>
    <p:sldId id="337" r:id="rId20"/>
    <p:sldId id="324" r:id="rId21"/>
    <p:sldId id="327" r:id="rId22"/>
    <p:sldId id="328" r:id="rId23"/>
    <p:sldId id="360" r:id="rId24"/>
    <p:sldId id="361" r:id="rId25"/>
    <p:sldId id="362" r:id="rId26"/>
    <p:sldId id="302" r:id="rId27"/>
    <p:sldId id="358" r:id="rId28"/>
    <p:sldId id="350" r:id="rId29"/>
    <p:sldId id="359" r:id="rId30"/>
    <p:sldId id="351" r:id="rId31"/>
    <p:sldId id="356" r:id="rId32"/>
    <p:sldId id="261" r:id="rId33"/>
    <p:sldId id="352" r:id="rId34"/>
    <p:sldId id="263" r:id="rId35"/>
    <p:sldId id="357" r:id="rId36"/>
    <p:sldId id="294" r:id="rId37"/>
    <p:sldId id="273" r:id="rId38"/>
    <p:sldId id="349" r:id="rId39"/>
    <p:sldId id="348" r:id="rId40"/>
    <p:sldId id="278" r:id="rId41"/>
  </p:sldIdLst>
  <p:sldSz cx="9144000" cy="6858000" type="screen4x3"/>
  <p:notesSz cx="6858000" cy="9144000"/>
  <p:custShowLst>
    <p:custShow name="Произвольный показ 1" id="0">
      <p:sldLst>
        <p:sld r:id="rId5"/>
        <p:sld r:id="rId8"/>
        <p:sld r:id="rId33"/>
        <p:sld r:id="rId35"/>
      </p:sldLst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FFFF00"/>
    <a:srgbClr val="66FF66"/>
    <a:srgbClr val="FF66FF"/>
    <a:srgbClr val="00FFCC"/>
    <a:srgbClr val="FF3399"/>
    <a:srgbClr val="E185D6"/>
    <a:srgbClr val="CC66FF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92" autoAdjust="0"/>
    <p:restoredTop sz="95439" autoAdjust="0"/>
  </p:normalViewPr>
  <p:slideViewPr>
    <p:cSldViewPr snapToObjects="1">
      <p:cViewPr varScale="1">
        <p:scale>
          <a:sx n="71" d="100"/>
          <a:sy n="71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4132DCFD-7A49-419C-A5C8-9A6847807B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9216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0CB073-6B38-4089-9874-EF35E70E66A8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7168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45C047-0E54-4ABF-953E-CBD694202A42}" type="slidenum">
              <a:rPr lang="ru-RU" altLang="ru-RU" smtClean="0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D02DD-FA2B-450A-AEE8-B92EB6AFD9E8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BBE28-76C7-48EE-89B2-01152F5223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96A26-9A86-4DEB-8464-8A66A816473D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B63E1-55EB-4833-A15A-D36623E90C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B3E0A-413E-4540-9A83-ABC214AFF6EA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47AD8-4505-4A3D-905B-EFC289105D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5FE66-91E9-4E6C-9FA1-020DC7A0BF78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EFB17-B5BC-4D49-BF5D-94F13826D4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28D08-F8A4-4F80-BFDA-E6E98075EF13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0F443-D64E-4956-B7C3-1D14038998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3050-13AC-44A5-848C-12312C82BF63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40E27-0606-47B0-A3BE-B381BB3FA0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EA608-28D8-4775-B556-8F49FDB64C5C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F0598-E54D-4C6C-8B2D-8B9E4054D4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EC205-B738-4ACA-8806-66401E334A14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B138E-531B-4920-8392-3B53652A97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F6E92-D6ED-4C4A-8BC2-4A7908AF8BC0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C641A-F166-4AA6-B4F6-C1F56A0BBE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68BEA-3FA8-4C78-938E-4DA025067497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D0621-7FDC-4EA0-BD76-37AA9359F4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5FF72-BB0E-48B0-B931-DA71410DE806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85B00-6F15-4089-B9E6-6165ACB220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343BB-FDE1-4955-A5C1-245CA1945E8C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87C82-A8B7-4E83-B6D2-C3F7D5AC32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5DD05-213C-4AC7-A20B-0F588A3A6647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533B5-1D77-449A-B5A0-F7AD997A1B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427BF-E218-4D48-8689-9CEC3003B682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B3CA0-ABE1-40A1-81C3-4AF3DCF4D75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B7CE3-B308-4838-B099-C0320F7CAD62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2B4DB-0B29-400F-8637-7354608A55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0E543-3D0D-4F82-86CB-AECB6588B905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FE57F-D9BA-49F9-A4F6-CD2FA4970F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FB83C-3494-4A09-9A19-81E67162F4D9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37DB-41AB-4384-98E4-5CB4A03A7E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D5217-3D8E-47A4-A3BB-1EC6ED2E299C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925A8-21CC-4D40-901E-057775B4E5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5F04E-B3AF-46A7-9A74-B128C8813606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63F40-DF84-41FD-AAB3-BA516556D51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EB04A-C277-49BF-9625-FD7106250120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1CE39-8BF7-4350-87C8-B32D2A7773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D7403-F32C-456E-8D63-12BC7008A368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12F07-90BB-43F7-A99E-3968650CDA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617FF-FC8A-49AF-8F9F-02A75034C7CB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6A914-CAA0-4231-ABA7-9D7A3E1FCD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E9A53-CBF3-4D0A-B083-94A4641DCB1D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7D987-F04D-4694-9818-DF15A4D7EF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9DFE5-7A76-4039-A1B7-47C36E21944F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D842-6741-4B4B-80D3-E4588E50BE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1EB7B-2C9A-4A45-906C-7B029AF1DD16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9B5BF-F70A-46EB-9187-5229927E70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7D753-3D52-411F-8338-965D4A084A61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70174-9D5B-4C1C-8D54-D3E6DA1BB4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7891-3C0B-4951-B506-1930401587BD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C6CE5-4CF5-4DC2-84A8-477255A33BD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2DAA-9402-4E50-A401-41BE21E340B4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4917F-E234-48E0-905D-A3640E58AD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2EF52-6EB8-47E9-960A-A864B728BDFC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49D12-7C8B-47CC-B75C-2EDCFFABB4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B7FCD-51AA-48AA-A233-FBED604C3DD5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D79EB-D163-42A1-8577-ABF03E0A0E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A805E-6B5E-41D3-9388-D33C7DEA9E08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A1624-AAAC-4086-A94E-53EFE7A04F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0720E-FEEE-485E-A897-0A2096431103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DB82B-34A0-4E28-B1F8-8AC09EC91A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244E8-3410-4E85-B182-45C19CE2B6AE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59F8F-B6A4-4702-97A4-2D2F5273C0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FC540-7FDA-4B0A-AFDB-05F8C247D8AF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859F0-237B-4DED-B7AB-BA6DF7C0DF4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549F0-C59A-4D2F-91A3-B33BB4EA94B3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ED557-80DC-4CAE-93C0-EABC472AAC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EEB45-EC84-4808-B8F5-6476BC07F461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18987-ED6E-4EF7-8092-4FE8725EA0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A066D-4F8D-4EC1-8FE2-F086802D3303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E5238-0BD9-4973-924F-62A5D1AFF9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29DA7-379B-4F75-A032-66653E50ADCA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A80DA-6900-4EAF-BDAC-D9996A870C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F6EB6-B49A-4CE7-AFF5-B46B1A83EC38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6D7E8-970D-419D-BE5D-E710469D19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74685-2B0B-4DB6-855C-503E8CD64EC4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BC723-8E9C-4351-8B05-816ED07A0E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9B9E3-5C07-4B54-B015-FB894EF7A126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D28B8-2F8A-402C-9413-333E017944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F5E9E-76EC-4059-AA5B-5E539E0CD070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918D3-3816-44C1-9455-F6BA0C4E7C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5FCD3-4600-4991-B10F-D925FB2C42C6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E6B2D-5F4D-4E1D-9170-6F1CC0FD2D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075B8-2A9E-473B-BC64-CDFC8C02C502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8A21D-D081-404C-98B7-24C6D8200C4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C9F32492-2884-4E49-8833-D4638DA6522B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D8115028-CEAE-41D5-B8E1-47D5C7856C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96" r:id="rId1"/>
    <p:sldLayoutId id="2147484697" r:id="rId2"/>
    <p:sldLayoutId id="2147484698" r:id="rId3"/>
    <p:sldLayoutId id="2147484699" r:id="rId4"/>
    <p:sldLayoutId id="2147484700" r:id="rId5"/>
    <p:sldLayoutId id="2147484701" r:id="rId6"/>
    <p:sldLayoutId id="2147484702" r:id="rId7"/>
    <p:sldLayoutId id="2147484703" r:id="rId8"/>
    <p:sldLayoutId id="2147484704" r:id="rId9"/>
    <p:sldLayoutId id="2147484705" r:id="rId10"/>
    <p:sldLayoutId id="2147484706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DDDD1419-D677-4F86-966E-616197B17441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8A591C08-19FB-4C67-8963-B8F03637EB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73" r:id="rId1"/>
    <p:sldLayoutId id="2147484672" r:id="rId2"/>
    <p:sldLayoutId id="2147484671" r:id="rId3"/>
    <p:sldLayoutId id="2147484670" r:id="rId4"/>
    <p:sldLayoutId id="2147484669" r:id="rId5"/>
    <p:sldLayoutId id="2147484668" r:id="rId6"/>
    <p:sldLayoutId id="2147484667" r:id="rId7"/>
    <p:sldLayoutId id="2147484666" r:id="rId8"/>
    <p:sldLayoutId id="2147484665" r:id="rId9"/>
    <p:sldLayoutId id="2147484664" r:id="rId10"/>
    <p:sldLayoutId id="2147484663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EA92293F-D5F6-49BF-8600-9BC6A0FCA20C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F39B7437-D194-4C9F-A67C-9CA894C85A7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84" r:id="rId1"/>
    <p:sldLayoutId id="2147484683" r:id="rId2"/>
    <p:sldLayoutId id="2147484682" r:id="rId3"/>
    <p:sldLayoutId id="2147484681" r:id="rId4"/>
    <p:sldLayoutId id="2147484680" r:id="rId5"/>
    <p:sldLayoutId id="2147484679" r:id="rId6"/>
    <p:sldLayoutId id="2147484678" r:id="rId7"/>
    <p:sldLayoutId id="2147484677" r:id="rId8"/>
    <p:sldLayoutId id="2147484676" r:id="rId9"/>
    <p:sldLayoutId id="2147484675" r:id="rId10"/>
    <p:sldLayoutId id="2147484674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1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78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910FB3A1-2E92-4D1C-8A3B-82F8DCFE1ADD}" type="datetimeFigureOut">
              <a:rPr lang="ru-RU"/>
              <a:pPr>
                <a:defRPr/>
              </a:pPr>
              <a:t>31.08.2020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16AF29BA-0243-40EF-9938-1E79519F3A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95" r:id="rId1"/>
    <p:sldLayoutId id="2147484694" r:id="rId2"/>
    <p:sldLayoutId id="2147484693" r:id="rId3"/>
    <p:sldLayoutId id="2147484692" r:id="rId4"/>
    <p:sldLayoutId id="2147484691" r:id="rId5"/>
    <p:sldLayoutId id="2147484690" r:id="rId6"/>
    <p:sldLayoutId id="2147484689" r:id="rId7"/>
    <p:sldLayoutId id="2147484688" r:id="rId8"/>
    <p:sldLayoutId id="2147484687" r:id="rId9"/>
    <p:sldLayoutId id="2147484686" r:id="rId10"/>
    <p:sldLayoutId id="2147484685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06475" y="2581275"/>
            <a:ext cx="8137525" cy="1511300"/>
          </a:xfrm>
        </p:spPr>
        <p:txBody>
          <a:bodyPr/>
          <a:lstStyle/>
          <a:p>
            <a:pPr eaLnBrk="1" hangingPunct="1"/>
            <a:r>
              <a:rPr lang="ru-RU" sz="4200" b="1" i="1" smtClean="0">
                <a:cs typeface="Tunga" pitchFamily="34" charset="0"/>
              </a:rPr>
              <a:t>                    </a:t>
            </a:r>
            <a:br>
              <a:rPr lang="ru-RU" sz="4200" b="1" i="1" smtClean="0">
                <a:cs typeface="Tunga" pitchFamily="34" charset="0"/>
              </a:rPr>
            </a:br>
            <a:endParaRPr lang="ru-RU" sz="51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0513" y="3789363"/>
            <a:ext cx="8097837" cy="21050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Clr>
                <a:srgbClr val="37435C"/>
              </a:buClr>
              <a:buFont typeface="Wingdings" pitchFamily="2" charset="2"/>
              <a:buNone/>
            </a:pPr>
            <a:r>
              <a:rPr lang="ru-RU" altLang="ru-RU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решению № 75 от 26.12.2019 года </a:t>
            </a:r>
            <a:r>
              <a:rPr lang="ru-RU" sz="2400" b="1" i="1" smtClean="0">
                <a:solidFill>
                  <a:srgbClr val="CC3300"/>
                </a:solidFill>
              </a:rPr>
              <a:t> </a:t>
            </a:r>
            <a:r>
              <a:rPr lang="ru-RU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бюджете Угранского сельского поселения Угранского района Смоленской области на 2020год и на плановый период 2021 и 2022 годов. (в редакции от 30.07.2020г  №86)</a:t>
            </a:r>
            <a:endParaRPr lang="ru-RU" altLang="ru-RU" sz="24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3" name="Rectangle 7"/>
          <p:cNvSpPr>
            <a:spLocks noChangeArrowheads="1"/>
          </p:cNvSpPr>
          <p:nvPr/>
        </p:nvSpPr>
        <p:spPr bwMode="auto">
          <a:xfrm>
            <a:off x="1876425" y="1857375"/>
            <a:ext cx="26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Verdana" pitchFamily="34" charset="0"/>
              </a:rPr>
              <a:t> </a:t>
            </a:r>
          </a:p>
        </p:txBody>
      </p:sp>
      <p:sp>
        <p:nvSpPr>
          <p:cNvPr id="51204" name="Text Box 44"/>
          <p:cNvSpPr txBox="1">
            <a:spLocks noChangeArrowheads="1"/>
          </p:cNvSpPr>
          <p:nvPr/>
        </p:nvSpPr>
        <p:spPr bwMode="auto">
          <a:xfrm>
            <a:off x="2176463" y="4092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Verdana" pitchFamily="34" charset="0"/>
            </a:endParaRPr>
          </a:p>
        </p:txBody>
      </p:sp>
      <p:pic>
        <p:nvPicPr>
          <p:cNvPr id="51205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60350"/>
            <a:ext cx="2449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850" y="423863"/>
            <a:ext cx="5976938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2425" y="981075"/>
            <a:ext cx="4724400" cy="16557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alt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28600"/>
            <a:ext cx="7680325" cy="536575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Формы межбюджетных отношений</a:t>
            </a:r>
            <a:endParaRPr lang="ru-RU" altLang="ru-RU" sz="3200" b="1" i="1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375" y="2924175"/>
            <a:ext cx="5319713" cy="187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–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средств в денежной или натуральной форме, выделенных из местных бюджетов или в специальных фондов конкретному объекту хозяйствования для организации или поддержания какой-либо деятельности, доходы от которой временно не покрывают нормативную величину расходов;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4" name="TextBox 2"/>
          <p:cNvSpPr txBox="1">
            <a:spLocks noChangeArrowheads="1"/>
          </p:cNvSpPr>
          <p:nvPr/>
        </p:nvSpPr>
        <p:spPr bwMode="auto">
          <a:xfrm>
            <a:off x="352425" y="5516563"/>
            <a:ext cx="52276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Субвенции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вид денежной помощи местным бюджетам со стороны государственного бюджета, предназначенной на определенную цель.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614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31670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725488"/>
            <a:ext cx="34925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>
          <a:xfrm>
            <a:off x="250825" y="123825"/>
            <a:ext cx="8893175" cy="1001713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получаемые бюджетом Угранского сельского поселения Угранского района Смоленской области</a:t>
            </a:r>
          </a:p>
        </p:txBody>
      </p:sp>
      <p:graphicFrame>
        <p:nvGraphicFramePr>
          <p:cNvPr id="25640" name="Group 40"/>
          <p:cNvGraphicFramePr>
            <a:graphicFrameLocks noGrp="1"/>
          </p:cNvGraphicFramePr>
          <p:nvPr>
            <p:ph idx="4294967295"/>
          </p:nvPr>
        </p:nvGraphicFramePr>
        <p:xfrm>
          <a:off x="684213" y="1125538"/>
          <a:ext cx="7416800" cy="4824412"/>
        </p:xfrm>
        <a:graphic>
          <a:graphicData uri="http://schemas.openxmlformats.org/drawingml/2006/table">
            <a:tbl>
              <a:tblPr/>
              <a:tblGrid>
                <a:gridCol w="2298700"/>
                <a:gridCol w="1706562"/>
                <a:gridCol w="1704975"/>
                <a:gridCol w="1706563"/>
              </a:tblGrid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трансфертов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37772,2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4948,3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4973,3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4602,8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4618,0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4633,7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32167,8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662,9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04137" cy="719137"/>
          </a:xfrm>
        </p:spPr>
        <p:txBody>
          <a:bodyPr/>
          <a:lstStyle/>
          <a:p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</a:t>
            </a:r>
          </a:p>
        </p:txBody>
      </p:sp>
      <p:graphicFrame>
        <p:nvGraphicFramePr>
          <p:cNvPr id="26626" name="Объект 3"/>
          <p:cNvGraphicFramePr>
            <a:graphicFrameLocks noGrp="1"/>
          </p:cNvGraphicFramePr>
          <p:nvPr>
            <p:ph idx="4294967295"/>
          </p:nvPr>
        </p:nvGraphicFramePr>
        <p:xfrm>
          <a:off x="344488" y="1073150"/>
          <a:ext cx="8916987" cy="5580063"/>
        </p:xfrm>
        <a:graphic>
          <a:graphicData uri="http://schemas.openxmlformats.org/presentationml/2006/ole">
            <p:oleObj spid="_x0000_s26626" name="Диаграмма" r:id="rId3" imgW="8782023" imgH="5495848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Box 2"/>
          <p:cNvSpPr txBox="1">
            <a:spLocks noChangeArrowheads="1"/>
          </p:cNvSpPr>
          <p:nvPr/>
        </p:nvSpPr>
        <p:spPr bwMode="auto">
          <a:xfrm>
            <a:off x="1228725" y="301625"/>
            <a:ext cx="7159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Из чего складываются доходы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913" y="1341438"/>
            <a:ext cx="6480175" cy="79216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79613" y="2133600"/>
            <a:ext cx="288925" cy="503238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7538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019925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2781300"/>
            <a:ext cx="24479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8038" y="2781300"/>
            <a:ext cx="2519362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9988" y="2781300"/>
            <a:ext cx="27146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50" y="3500438"/>
            <a:ext cx="24479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РФ (налог на прибыль организации, налог на доходы физических лиц, налог на имущество организации и др.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8038" y="3500438"/>
            <a:ext cx="2519362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 (доходы от использования муниципального имущества, штрафы за нарушение законодательства и др.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9988" y="3500438"/>
            <a:ext cx="27146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173288"/>
            <a:ext cx="6784975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TextBox 1"/>
          <p:cNvSpPr txBox="1">
            <a:spLocks noChangeArrowheads="1"/>
          </p:cNvSpPr>
          <p:nvPr/>
        </p:nvSpPr>
        <p:spPr bwMode="auto">
          <a:xfrm>
            <a:off x="1808163" y="188913"/>
            <a:ext cx="55435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cs typeface="Times New Roman" pitchFamily="18" charset="0"/>
              </a:rPr>
              <a:t>Налоговые доходы – налоги, сборы и платежи, поступающие в бюджет на основе налогового и бюджетного законодательства страны.</a:t>
            </a: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Box 1"/>
          <p:cNvSpPr txBox="1">
            <a:spLocks noChangeArrowheads="1"/>
          </p:cNvSpPr>
          <p:nvPr/>
        </p:nvSpPr>
        <p:spPr bwMode="auto">
          <a:xfrm>
            <a:off x="534988" y="260350"/>
            <a:ext cx="4541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67586" name="TextBox 2"/>
          <p:cNvSpPr txBox="1">
            <a:spLocks noChangeArrowheads="1"/>
          </p:cNvSpPr>
          <p:nvPr/>
        </p:nvSpPr>
        <p:spPr bwMode="auto">
          <a:xfrm>
            <a:off x="755650" y="1052513"/>
            <a:ext cx="7559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использования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платных услуг бюджетных учреждений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продажи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Суммы принудительного изъятия (штрафы и др.)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Иные доходы</a:t>
            </a: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3360738"/>
            <a:ext cx="6221413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975" y="846138"/>
            <a:ext cx="5456238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563938" y="2924175"/>
            <a:ext cx="2879725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 в целях обеспечения погашения существующего муниципального долга и финансирования дефицита бюджета в виде: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125" y="2900363"/>
            <a:ext cx="2411413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7788" y="5732463"/>
            <a:ext cx="2232025" cy="72072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96850" y="539750"/>
            <a:ext cx="3240088" cy="206057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долга не должен превышать объёма налоговых и неналоговых доходов бюджета, закрепленных за местным бюджетом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96850" y="2924175"/>
            <a:ext cx="3367088" cy="312102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расходов на обслуживание долга не должен превышать 15% объема расходов бюджета, за исключением объёма расходов, которые осуществляются за счет субвенций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350" y="188913"/>
            <a:ext cx="6264275" cy="71913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924175"/>
            <a:ext cx="380523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500" y="1196975"/>
            <a:ext cx="5605463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внутреннего долга по долговым обязательствам муниципального образования Угранского сельского поселения на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2021 года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2022 года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2023 года – 0,0 тыс. рублей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475" y="3313113"/>
            <a:ext cx="5724525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Предельный объем муниципального долга на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 год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 год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год – 0,0 тыс. 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500" y="5445125"/>
            <a:ext cx="5029200" cy="129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Предельный объем расходов районного бюджета на обслуживание муниципального долга: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 год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 год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год – 0,0 тыс. рублей</a:t>
            </a:r>
          </a:p>
        </p:txBody>
      </p:sp>
      <p:pic>
        <p:nvPicPr>
          <p:cNvPr id="696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204913"/>
            <a:ext cx="3279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438" y="4724400"/>
            <a:ext cx="36115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sp>
        <p:nvSpPr>
          <p:cNvPr id="70658" name="Скругленный прямоугольник 10"/>
          <p:cNvSpPr>
            <a:spLocks noChangeArrowheads="1"/>
          </p:cNvSpPr>
          <p:nvPr/>
        </p:nvSpPr>
        <p:spPr bwMode="auto">
          <a:xfrm>
            <a:off x="512763" y="1822450"/>
            <a:ext cx="8389937" cy="19288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Составление проекта бюджета.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До начала составления проекта местного бюджета принят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«Угранский район» смоленской области. Готовый проект местного бюджета представлен на рассмотрение в Угранский районный совет депутатов.</a:t>
            </a:r>
            <a:endParaRPr lang="ru-RU" altLang="ru-RU" sz="14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0659" name="Скругленный прямоугольник 14"/>
          <p:cNvSpPr>
            <a:spLocks noChangeArrowheads="1"/>
          </p:cNvSpPr>
          <p:nvPr/>
        </p:nvSpPr>
        <p:spPr bwMode="auto">
          <a:xfrm>
            <a:off x="512763" y="5661025"/>
            <a:ext cx="8415337" cy="10731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8B954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Утверждение бюджета.</a:t>
            </a:r>
            <a:r>
              <a:rPr lang="ru-RU" altLang="ru-RU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Решение о местном бюджете на очередной финансовый год и на плановый период утверждён Угранским районным Советом депутатов.</a:t>
            </a:r>
          </a:p>
        </p:txBody>
      </p:sp>
      <p:sp>
        <p:nvSpPr>
          <p:cNvPr id="70660" name="TextBox 2"/>
          <p:cNvSpPr txBox="1">
            <a:spLocks noChangeArrowheads="1"/>
          </p:cNvSpPr>
          <p:nvPr/>
        </p:nvSpPr>
        <p:spPr bwMode="auto">
          <a:xfrm>
            <a:off x="642938" y="115888"/>
            <a:ext cx="785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Этапы формирования местного бюджета</a:t>
            </a:r>
          </a:p>
        </p:txBody>
      </p:sp>
      <p:sp>
        <p:nvSpPr>
          <p:cNvPr id="70661" name="AutoShape 7"/>
          <p:cNvSpPr>
            <a:spLocks noChangeArrowheads="1"/>
          </p:cNvSpPr>
          <p:nvPr/>
        </p:nvSpPr>
        <p:spPr bwMode="auto">
          <a:xfrm>
            <a:off x="485775" y="4149725"/>
            <a:ext cx="8416925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pPr defTabSz="914400"/>
            <a:r>
              <a:rPr lang="ru-RU" sz="1600" b="1">
                <a:solidFill>
                  <a:schemeClr val="bg1"/>
                </a:solidFill>
              </a:rPr>
              <a:t>Рассмотрение проекта бюджета.</a:t>
            </a:r>
            <a:r>
              <a:rPr lang="ru-RU" sz="1400">
                <a:solidFill>
                  <a:schemeClr val="bg1"/>
                </a:solidFill>
              </a:rPr>
              <a:t> Глава муниципального образования «Угранский район» Смоленской области внес на рассмотрение в Угранский район Совета депутатов проект решения о местном бюджете на 2020 год и плановый период 2021 и 2022 годов. Проект местного бюджета рассмотрен на заседании Угранским районным Советом депутатов, затем прошли публичные слушанья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4"/>
          <p:cNvGrpSpPr>
            <a:grpSpLocks/>
          </p:cNvGrpSpPr>
          <p:nvPr/>
        </p:nvGrpSpPr>
        <p:grpSpPr bwMode="auto">
          <a:xfrm>
            <a:off x="0" y="11757"/>
            <a:ext cx="9144000" cy="6286500"/>
            <a:chOff x="214282" y="142852"/>
            <a:chExt cx="8786874" cy="6286544"/>
          </a:xfrm>
          <a:solidFill>
            <a:srgbClr val="FFFF0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1571604" y="142852"/>
              <a:ext cx="7429552" cy="928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786944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14282" y="1928802"/>
              <a:ext cx="8786874" cy="57150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21428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бюджетной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  <a:endPara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2428860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налоговой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4714876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700089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Муниципальных программах муниципального образования 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Уграснкий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14291"/>
              <a:ext cx="1986706" cy="1071570"/>
            </a:xfrm>
            <a:prstGeom prst="rect">
              <a:avLst/>
            </a:prstGeom>
            <a:grp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edekop\Desktop\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/>
              <a:ext uri="{28A0092B-C50C-407E-A947-70E740481C1C}"/>
            </a:extLst>
          </a:blip>
          <a:srcRect l="3223" t="3575" r="12188" b="36492"/>
          <a:stretch/>
        </p:blipFill>
        <p:spPr bwMode="auto">
          <a:xfrm>
            <a:off x="107504" y="1795444"/>
            <a:ext cx="8928992" cy="4745029"/>
          </a:xfrm>
          <a:prstGeom prst="rect">
            <a:avLst/>
          </a:prstGeom>
          <a:noFill/>
          <a:effectLst>
            <a:glow rad="228600">
              <a:srgbClr val="C0504D">
                <a:satMod val="175000"/>
                <a:alpha val="40000"/>
              </a:srgbClr>
            </a:glow>
            <a:innerShdw blurRad="114300">
              <a:prstClr val="black"/>
            </a:innerShdw>
          </a:effectLst>
          <a:extLst>
            <a:ext uri="{909E8E84-426E-40DD-AFC4-6F175D3DCCD1}"/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6012160" y="404664"/>
            <a:ext cx="2520280" cy="1728192"/>
          </a:xfrm>
          <a:prstGeom prst="wedgeRectCallout">
            <a:avLst>
              <a:gd name="adj1" fmla="val -72137"/>
              <a:gd name="adj2" fmla="val 113751"/>
            </a:avLst>
          </a:prstGeom>
          <a:solidFill>
            <a:srgbClr val="FF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glow rad="228600">
              <a:srgbClr val="9BBB59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Угранское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сельское поселение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село Угра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вновь образованное путем объединения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Русановского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и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Мытищинского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сельских поселений с 05.06.2017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8829675" cy="203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kern="1200" spc="30">
                <a:cs typeface="Tahoma" pitchFamily="34" charset="0"/>
              </a:rPr>
              <a:t>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Доходы бюджета-</a:t>
            </a:r>
            <a:r>
              <a:rPr lang="ru-RU" sz="2400" b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 и безвозвратные поступления денежных средств в бюджет.</a:t>
            </a:r>
            <a:endParaRPr lang="ru-RU" i="1" kern="1200" spc="30">
              <a:solidFill>
                <a:srgbClr val="CC0066"/>
              </a:solidFill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kern="1200" spc="30">
                <a:solidFill>
                  <a:srgbClr val="343E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Налоговые доходы-</a:t>
            </a:r>
            <a:r>
              <a:rPr lang="ru-RU" sz="2400" b="1" i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 Федерации федеральных налогов и сборов, в том числе предусмотренных специальными налоговыми режимами, и законодательством  Смоленской области  от региональных налогов. </a:t>
            </a:r>
            <a:r>
              <a:rPr lang="ru-RU" b="1" kern="1200" spc="30">
                <a:cs typeface="Tahoma" pitchFamily="34" charset="0"/>
              </a:rPr>
              <a:t>     </a:t>
            </a:r>
          </a:p>
        </p:txBody>
      </p:sp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44675"/>
            <a:ext cx="4897438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Text Box 7"/>
          <p:cNvSpPr txBox="1">
            <a:spLocks noChangeArrowheads="1"/>
          </p:cNvSpPr>
          <p:nvPr/>
        </p:nvSpPr>
        <p:spPr bwMode="auto">
          <a:xfrm>
            <a:off x="5435600" y="2252663"/>
            <a:ext cx="2951163" cy="1476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Налоговые доходы (тыс.руб)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11563,4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12027,4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2022г-_12325,8</a:t>
            </a:r>
          </a:p>
        </p:txBody>
      </p:sp>
      <p:sp>
        <p:nvSpPr>
          <p:cNvPr id="73733" name="Text Box 8"/>
          <p:cNvSpPr txBox="1">
            <a:spLocks noChangeArrowheads="1"/>
          </p:cNvSpPr>
          <p:nvPr/>
        </p:nvSpPr>
        <p:spPr bwMode="auto">
          <a:xfrm>
            <a:off x="214313" y="4968875"/>
            <a:ext cx="1944687" cy="166846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 на доходы физических лиц (тыс.руб)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4502,4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4682,5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4865,1</a:t>
            </a:r>
          </a:p>
        </p:txBody>
      </p:sp>
      <p:sp>
        <p:nvSpPr>
          <p:cNvPr id="73734" name="Text Box 9"/>
          <p:cNvSpPr txBox="1">
            <a:spLocks noChangeArrowheads="1"/>
          </p:cNvSpPr>
          <p:nvPr/>
        </p:nvSpPr>
        <p:spPr bwMode="auto">
          <a:xfrm>
            <a:off x="2339975" y="4694238"/>
            <a:ext cx="2120900" cy="1720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Единый сельскохозяйственный налог  (тыс.руб)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7,9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8,2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8,6</a:t>
            </a:r>
          </a:p>
        </p:txBody>
      </p:sp>
      <p:sp>
        <p:nvSpPr>
          <p:cNvPr id="73735" name="Text Box 10"/>
          <p:cNvSpPr txBox="1">
            <a:spLocks noChangeArrowheads="1"/>
          </p:cNvSpPr>
          <p:nvPr/>
        </p:nvSpPr>
        <p:spPr bwMode="auto">
          <a:xfrm>
            <a:off x="4705350" y="4968875"/>
            <a:ext cx="2036763" cy="180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 на имущество физических лиц (тыс.руб)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1254,3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1379,7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1517,7</a:t>
            </a:r>
          </a:p>
        </p:txBody>
      </p:sp>
      <p:sp>
        <p:nvSpPr>
          <p:cNvPr id="73736" name="Text Box 11"/>
          <p:cNvSpPr txBox="1">
            <a:spLocks noChangeArrowheads="1"/>
          </p:cNvSpPr>
          <p:nvPr/>
        </p:nvSpPr>
        <p:spPr bwMode="auto">
          <a:xfrm>
            <a:off x="6983413" y="4699000"/>
            <a:ext cx="1846262" cy="1560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Земельный налог (тыс.руб)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2710,8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2685,1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2662,5</a:t>
            </a:r>
          </a:p>
        </p:txBody>
      </p:sp>
      <p:sp>
        <p:nvSpPr>
          <p:cNvPr id="73737" name="Line 12"/>
          <p:cNvSpPr>
            <a:spLocks noChangeShapeType="1"/>
          </p:cNvSpPr>
          <p:nvPr/>
        </p:nvSpPr>
        <p:spPr bwMode="auto">
          <a:xfrm flipH="1">
            <a:off x="1187450" y="3738563"/>
            <a:ext cx="5497513" cy="123031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3738" name="Line 13"/>
          <p:cNvSpPr>
            <a:spLocks noChangeShapeType="1"/>
          </p:cNvSpPr>
          <p:nvPr/>
        </p:nvSpPr>
        <p:spPr bwMode="auto">
          <a:xfrm flipH="1">
            <a:off x="4067175" y="3733800"/>
            <a:ext cx="2617788" cy="9652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3739" name="Line 14"/>
          <p:cNvSpPr>
            <a:spLocks noChangeShapeType="1"/>
          </p:cNvSpPr>
          <p:nvPr/>
        </p:nvSpPr>
        <p:spPr bwMode="auto">
          <a:xfrm flipH="1">
            <a:off x="5435600" y="3729038"/>
            <a:ext cx="1249363" cy="1239837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3740" name="Line 15"/>
          <p:cNvSpPr>
            <a:spLocks noChangeShapeType="1"/>
          </p:cNvSpPr>
          <p:nvPr/>
        </p:nvSpPr>
        <p:spPr bwMode="auto">
          <a:xfrm>
            <a:off x="6684963" y="3729038"/>
            <a:ext cx="982662" cy="9652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188913"/>
            <a:ext cx="8229600" cy="1795462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</a:t>
            </a:r>
            <a:r>
              <a:rPr lang="ru-RU" sz="2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4" name="Text Box 4"/>
          <p:cNvSpPr txBox="1">
            <a:spLocks noChangeArrowheads="1"/>
          </p:cNvSpPr>
          <p:nvPr/>
        </p:nvSpPr>
        <p:spPr bwMode="auto">
          <a:xfrm>
            <a:off x="1908175" y="2257425"/>
            <a:ext cx="4537075" cy="1036638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Неналоговые доходы (тыс.руб.)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2019г. – 246,3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83,0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86,0</a:t>
            </a:r>
          </a:p>
        </p:txBody>
      </p:sp>
      <p:sp>
        <p:nvSpPr>
          <p:cNvPr id="74755" name="Text Box 5"/>
          <p:cNvSpPr txBox="1">
            <a:spLocks noChangeArrowheads="1"/>
          </p:cNvSpPr>
          <p:nvPr/>
        </p:nvSpPr>
        <p:spPr bwMode="auto">
          <a:xfrm>
            <a:off x="1727200" y="3933825"/>
            <a:ext cx="2232025" cy="2628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(тыс.руб)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80,0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83,0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2022г- 86,0</a:t>
            </a:r>
          </a:p>
        </p:txBody>
      </p:sp>
      <p:sp>
        <p:nvSpPr>
          <p:cNvPr id="74756" name="Line 8"/>
          <p:cNvSpPr>
            <a:spLocks noChangeShapeType="1"/>
          </p:cNvSpPr>
          <p:nvPr/>
        </p:nvSpPr>
        <p:spPr bwMode="auto">
          <a:xfrm flipH="1">
            <a:off x="2843213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57" name="Text Box 6"/>
          <p:cNvSpPr txBox="1">
            <a:spLocks noChangeArrowheads="1"/>
          </p:cNvSpPr>
          <p:nvPr/>
        </p:nvSpPr>
        <p:spPr bwMode="auto">
          <a:xfrm>
            <a:off x="4787900" y="3933825"/>
            <a:ext cx="1944688" cy="2268538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Доходы от компенсации затрат государства (тыс.руб)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166,3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- 0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- 0</a:t>
            </a:r>
          </a:p>
        </p:txBody>
      </p:sp>
      <p:sp>
        <p:nvSpPr>
          <p:cNvPr id="74758" name="Line 9"/>
          <p:cNvSpPr>
            <a:spLocks noChangeShapeType="1"/>
          </p:cNvSpPr>
          <p:nvPr/>
        </p:nvSpPr>
        <p:spPr bwMode="auto">
          <a:xfrm flipH="1">
            <a:off x="5508625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8459787" cy="1223962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2400" b="1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поступления-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a:t>
            </a:r>
            <a:endParaRPr lang="ru-RU" sz="1800" smtClean="0">
              <a:solidFill>
                <a:schemeClr val="bg1"/>
              </a:solidFill>
            </a:endParaRPr>
          </a:p>
        </p:txBody>
      </p:sp>
      <p:sp>
        <p:nvSpPr>
          <p:cNvPr id="75778" name="Text Box 5"/>
          <p:cNvSpPr txBox="1">
            <a:spLocks noChangeArrowheads="1"/>
          </p:cNvSpPr>
          <p:nvPr/>
        </p:nvSpPr>
        <p:spPr bwMode="auto">
          <a:xfrm>
            <a:off x="1781175" y="1412875"/>
            <a:ext cx="4968875" cy="1393825"/>
          </a:xfrm>
          <a:prstGeom prst="rect">
            <a:avLst/>
          </a:prstGeom>
          <a:solidFill>
            <a:srgbClr val="FF99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Безвозмездные поступления МО «Угранский район» Смоленской области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2020г. – 37772,2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4948,3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4973,3</a:t>
            </a:r>
          </a:p>
        </p:txBody>
      </p:sp>
      <p:sp>
        <p:nvSpPr>
          <p:cNvPr id="75779" name="Text Box 6"/>
          <p:cNvSpPr txBox="1">
            <a:spLocks noChangeArrowheads="1"/>
          </p:cNvSpPr>
          <p:nvPr/>
        </p:nvSpPr>
        <p:spPr bwMode="auto">
          <a:xfrm>
            <a:off x="250825" y="3036888"/>
            <a:ext cx="2376488" cy="1952625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Дотации бюджетам бюджетной системы Российской Федерации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2020г. – 4602,8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4618,0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4633,7</a:t>
            </a:r>
          </a:p>
        </p:txBody>
      </p:sp>
      <p:sp>
        <p:nvSpPr>
          <p:cNvPr id="75780" name="Text Box 8"/>
          <p:cNvSpPr txBox="1">
            <a:spLocks noChangeArrowheads="1"/>
          </p:cNvSpPr>
          <p:nvPr/>
        </p:nvSpPr>
        <p:spPr bwMode="auto">
          <a:xfrm>
            <a:off x="6011863" y="3036888"/>
            <a:ext cx="2881312" cy="1400175"/>
          </a:xfrm>
          <a:prstGeom prst="rect">
            <a:avLst/>
          </a:prstGeom>
          <a:solidFill>
            <a:srgbClr val="FF99CC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Иные межбюджетные трансферты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2020г. – 662,9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0,0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0,0</a:t>
            </a:r>
          </a:p>
        </p:txBody>
      </p:sp>
      <p:sp>
        <p:nvSpPr>
          <p:cNvPr id="75781" name="Line 9"/>
          <p:cNvSpPr>
            <a:spLocks noChangeShapeType="1"/>
          </p:cNvSpPr>
          <p:nvPr/>
        </p:nvSpPr>
        <p:spPr bwMode="auto">
          <a:xfrm flipH="1">
            <a:off x="2303463" y="2806700"/>
            <a:ext cx="215900" cy="2301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782" name="Line 10"/>
          <p:cNvSpPr>
            <a:spLocks noChangeShapeType="1"/>
          </p:cNvSpPr>
          <p:nvPr/>
        </p:nvSpPr>
        <p:spPr bwMode="auto">
          <a:xfrm flipH="1">
            <a:off x="3059113" y="2806700"/>
            <a:ext cx="1206500" cy="237331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783" name="Line 11"/>
          <p:cNvSpPr>
            <a:spLocks noChangeShapeType="1"/>
          </p:cNvSpPr>
          <p:nvPr/>
        </p:nvSpPr>
        <p:spPr bwMode="auto">
          <a:xfrm>
            <a:off x="6372225" y="2806700"/>
            <a:ext cx="504825" cy="2301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784" name="Text Box 7"/>
          <p:cNvSpPr txBox="1">
            <a:spLocks noChangeArrowheads="1"/>
          </p:cNvSpPr>
          <p:nvPr/>
        </p:nvSpPr>
        <p:spPr bwMode="auto">
          <a:xfrm>
            <a:off x="1582738" y="5180013"/>
            <a:ext cx="2952750" cy="1677987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Субвенции бюджетам субъектов Российской Федерации и МО</a:t>
            </a:r>
            <a:r>
              <a:rPr lang="ru-RU">
                <a:cs typeface="Times New Roman" pitchFamily="18" charset="0"/>
              </a:rPr>
              <a:t>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2020г. – 327,7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330,3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339,6</a:t>
            </a:r>
          </a:p>
        </p:txBody>
      </p:sp>
      <p:sp>
        <p:nvSpPr>
          <p:cNvPr id="75785" name="Text Box 7"/>
          <p:cNvSpPr txBox="1">
            <a:spLocks noChangeArrowheads="1"/>
          </p:cNvSpPr>
          <p:nvPr/>
        </p:nvSpPr>
        <p:spPr bwMode="auto">
          <a:xfrm>
            <a:off x="5273675" y="5180013"/>
            <a:ext cx="2952750" cy="1677987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Субсидии бюджетам субъектов Российской Федерации и МО</a:t>
            </a:r>
            <a:r>
              <a:rPr lang="ru-RU">
                <a:cs typeface="Times New Roman" pitchFamily="18" charset="0"/>
              </a:rPr>
              <a:t>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2020г. – 32167,8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0,0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0,0</a:t>
            </a:r>
          </a:p>
        </p:txBody>
      </p:sp>
      <p:sp>
        <p:nvSpPr>
          <p:cNvPr id="75786" name="Line 10"/>
          <p:cNvSpPr>
            <a:spLocks noChangeShapeType="1"/>
          </p:cNvSpPr>
          <p:nvPr/>
        </p:nvSpPr>
        <p:spPr bwMode="auto">
          <a:xfrm>
            <a:off x="4265613" y="2806700"/>
            <a:ext cx="1746250" cy="237331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Прямоугольник 1"/>
          <p:cNvSpPr>
            <a:spLocks noChangeArrowheads="1"/>
          </p:cNvSpPr>
          <p:nvPr/>
        </p:nvSpPr>
        <p:spPr bwMode="auto">
          <a:xfrm rot="10800000" flipV="1">
            <a:off x="395288" y="0"/>
            <a:ext cx="8642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003399"/>
                </a:solidFill>
                <a:cs typeface="Times New Roman" pitchFamily="18" charset="0"/>
              </a:rPr>
              <a:t>Доходы бюджета муниципального образования Угранское сельское поселение Угранского района Смоленской  области  на  2020 год и плановый период 2021-2022гг ( в тыс. руб.)</a:t>
            </a:r>
          </a:p>
        </p:txBody>
      </p:sp>
      <p:graphicFrame>
        <p:nvGraphicFramePr>
          <p:cNvPr id="41986" name="Object 3"/>
          <p:cNvGraphicFramePr>
            <a:graphicFrameLocks/>
          </p:cNvGraphicFramePr>
          <p:nvPr/>
        </p:nvGraphicFramePr>
        <p:xfrm>
          <a:off x="66675" y="1417638"/>
          <a:ext cx="8824913" cy="5235575"/>
        </p:xfrm>
        <a:graphic>
          <a:graphicData uri="http://schemas.openxmlformats.org/presentationml/2006/ole">
            <p:oleObj spid="_x0000_s41986" name="Диаграмма" r:id="rId3" imgW="8810662" imgH="5229153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82575"/>
            <a:ext cx="8396288" cy="674688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налоговой политики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68413"/>
            <a:ext cx="8396288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налогов;</a:t>
            </a:r>
          </a:p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Улучшение качества администрирования земельного налога и повышения уровня его собираемости для целей пополнения доходной базы местных бюджетов;</a:t>
            </a:r>
          </a:p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Создание условий для развития малого и среднего предпринимательства.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188913"/>
            <a:ext cx="8396288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Особенности планирования доходов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55713"/>
            <a:ext cx="8396288" cy="5060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бюджеты муниципальных образований будут зачисляться доходы от акцизов на нефтепродукты, производимые на территории Российской Федерации. Размеры дифференцированных нормативов отчислений устанавливаются исходя из протяженности автомобильных дорог местного значения, находящихся в собственности соответствующих муниципальных образований.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Прогнозирование неналоговых доходов бюджета по доходам от сдачи в аренду имущества, находящегося в муниципальной собственности, по плате за негативное воздействие на окружающую среду, арендной плате за земли, по прочим доходам от оказания платных услуг и компенсации затрат государства, штрафам, осуществляется на основании данных администраторов указанных видов доходов.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28600"/>
            <a:ext cx="8323263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бюджетной политики</a:t>
            </a:r>
          </a:p>
        </p:txBody>
      </p:sp>
      <p:sp>
        <p:nvSpPr>
          <p:cNvPr id="80898" name="Text Box 4"/>
          <p:cNvSpPr txBox="1">
            <a:spLocks noChangeArrowheads="1"/>
          </p:cNvSpPr>
          <p:nvPr/>
        </p:nvSpPr>
        <p:spPr bwMode="auto">
          <a:xfrm>
            <a:off x="611188" y="1295400"/>
            <a:ext cx="8208962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Формирование реального прогноза доходов, расходов и источников финансирования дефицита;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Соразмерность расходов бюджета муниципального образования Угранского сельского поселения Угранского района с поступающими доходами;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Концентрация расходов на приоритетных направлениях, прежде всего связанных с улучшением условий жизни человека, адресном решении социальных проблем, повышении эффективности и качества предоставляемых населению муниципальных услуг;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 - обеспечение месячной заработной платы работников бюджетной сферы на уровне не ниже минимального размера оплаты труда;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Сохранение всех социальных выплат;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Проведение взвешенной долговой политики</a:t>
            </a:r>
          </a:p>
          <a:p>
            <a:pPr defTabSz="914400">
              <a:spcBef>
                <a:spcPct val="50000"/>
              </a:spcBef>
            </a:pP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176213"/>
            <a:ext cx="7680325" cy="746125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Направления увеличения доходной базы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463675"/>
            <a:ext cx="8791575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налогового администрирования и повышения уровня ответственности главных администраторов доходов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Сокращение недоимки по налогам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прогнозирования доходной и расходной части бюджета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Создание условий для обеспечения устойчивого исполнения местных бюджетов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Повышение эффективности управления муниципальной собственностью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Проведение мероприятий по вовлечению в налоговый оборот земельных участков посредством усиления муниципального 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Доходы дорожного фонда Угранского сельского поселения Угранского района Смоленской области</a:t>
            </a:r>
          </a:p>
        </p:txBody>
      </p:sp>
      <p:sp>
        <p:nvSpPr>
          <p:cNvPr id="3" name="Блок-схема: внутренняя память 2"/>
          <p:cNvSpPr/>
          <p:nvPr/>
        </p:nvSpPr>
        <p:spPr>
          <a:xfrm>
            <a:off x="539552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3347864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6070645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955" name="TextBox 5"/>
          <p:cNvSpPr txBox="1">
            <a:spLocks noChangeArrowheads="1"/>
          </p:cNvSpPr>
          <p:nvPr/>
        </p:nvSpPr>
        <p:spPr bwMode="auto">
          <a:xfrm>
            <a:off x="539750" y="170021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2020 год</a:t>
            </a:r>
          </a:p>
        </p:txBody>
      </p:sp>
      <p:sp>
        <p:nvSpPr>
          <p:cNvPr id="82956" name="TextBox 6"/>
          <p:cNvSpPr txBox="1">
            <a:spLocks noChangeArrowheads="1"/>
          </p:cNvSpPr>
          <p:nvPr/>
        </p:nvSpPr>
        <p:spPr bwMode="auto">
          <a:xfrm>
            <a:off x="3332163" y="170021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2021 год</a:t>
            </a:r>
          </a:p>
        </p:txBody>
      </p:sp>
      <p:sp>
        <p:nvSpPr>
          <p:cNvPr id="82957" name="TextBox 7"/>
          <p:cNvSpPr txBox="1">
            <a:spLocks noChangeArrowheads="1"/>
          </p:cNvSpPr>
          <p:nvPr/>
        </p:nvSpPr>
        <p:spPr bwMode="auto">
          <a:xfrm>
            <a:off x="6070600" y="170021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2022 год</a:t>
            </a:r>
          </a:p>
        </p:txBody>
      </p:sp>
      <p:sp>
        <p:nvSpPr>
          <p:cNvPr id="82958" name="TextBox 8"/>
          <p:cNvSpPr txBox="1">
            <a:spLocks noChangeArrowheads="1"/>
          </p:cNvSpPr>
          <p:nvPr/>
        </p:nvSpPr>
        <p:spPr bwMode="auto">
          <a:xfrm>
            <a:off x="971550" y="270827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3088,0 тыс.руб</a:t>
            </a:r>
          </a:p>
        </p:txBody>
      </p:sp>
      <p:sp>
        <p:nvSpPr>
          <p:cNvPr id="82959" name="TextBox 9"/>
          <p:cNvSpPr txBox="1">
            <a:spLocks noChangeArrowheads="1"/>
          </p:cNvSpPr>
          <p:nvPr/>
        </p:nvSpPr>
        <p:spPr bwMode="auto">
          <a:xfrm>
            <a:off x="3851275" y="2708275"/>
            <a:ext cx="172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3271,9 тыс.руб</a:t>
            </a:r>
          </a:p>
        </p:txBody>
      </p:sp>
      <p:sp>
        <p:nvSpPr>
          <p:cNvPr id="82960" name="TextBox 10"/>
          <p:cNvSpPr txBox="1">
            <a:spLocks noChangeArrowheads="1"/>
          </p:cNvSpPr>
          <p:nvPr/>
        </p:nvSpPr>
        <p:spPr bwMode="auto">
          <a:xfrm>
            <a:off x="6516688" y="27082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3271,9 тыс.руб</a:t>
            </a:r>
          </a:p>
        </p:txBody>
      </p:sp>
      <p:sp>
        <p:nvSpPr>
          <p:cNvPr id="82961" name="TextBox 11"/>
          <p:cNvSpPr txBox="1">
            <a:spLocks noChangeArrowheads="1"/>
          </p:cNvSpPr>
          <p:nvPr/>
        </p:nvSpPr>
        <p:spPr bwMode="auto">
          <a:xfrm>
            <a:off x="250825" y="4149725"/>
            <a:ext cx="8569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Муниципальный Дорожный фонд МО Угранское сельское поселение Угранского района Смоленской области – </a:t>
            </a:r>
            <a:r>
              <a:rPr lang="ru-RU" i="1">
                <a:solidFill>
                  <a:schemeClr val="bg1"/>
                </a:solidFill>
              </a:rPr>
              <a:t>часть средств бюджета, подлежащих использованию в целях финансового обеспечения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домов.</a:t>
            </a:r>
            <a:endParaRPr lang="ru-RU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063625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CC0066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33400"/>
            <a:ext cx="3779838" cy="33274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1" name="WordArt 6"/>
          <p:cNvSpPr>
            <a:spLocks noChangeArrowheads="1" noChangeShapeType="1" noTextEdit="1"/>
          </p:cNvSpPr>
          <p:nvPr/>
        </p:nvSpPr>
        <p:spPr bwMode="auto">
          <a:xfrm>
            <a:off x="1939925" y="271463"/>
            <a:ext cx="5238750" cy="2619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             </a:t>
            </a:r>
          </a:p>
        </p:txBody>
      </p:sp>
      <p:pic>
        <p:nvPicPr>
          <p:cNvPr id="839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3463"/>
            <a:ext cx="44656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477838"/>
            <a:ext cx="4678362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4" name="TextBox 1"/>
          <p:cNvSpPr txBox="1">
            <a:spLocks noChangeArrowheads="1"/>
          </p:cNvSpPr>
          <p:nvPr/>
        </p:nvSpPr>
        <p:spPr bwMode="auto">
          <a:xfrm>
            <a:off x="4562475" y="3705225"/>
            <a:ext cx="45815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b="1">
                <a:solidFill>
                  <a:schemeClr val="bg1"/>
                </a:solidFill>
                <a:latin typeface="Bodoni MT Black" pitchFamily="18" charset="0"/>
              </a:rPr>
              <a:t>  </a:t>
            </a:r>
            <a:r>
              <a:rPr lang="ru-RU" sz="2000">
                <a:solidFill>
                  <a:schemeClr val="bg1"/>
                </a:solidFill>
                <a:cs typeface="Times New Roman" pitchFamily="18" charset="0"/>
              </a:rPr>
              <a:t>Формирование расходов 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</a:t>
            </a:r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>
              <a:solidFill>
                <a:schemeClr val="bg1"/>
              </a:solidFill>
              <a:cs typeface="Times New Roman" pitchFamily="18" charset="0"/>
            </a:endParaRP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04788" y="4986338"/>
            <a:ext cx="8882062" cy="18716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ru-RU" altLang="ru-RU" sz="36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термины, применяемые при составлении брошюры «БЮДЖЕТ ДЛЯ ГРАЖДАН»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0"/>
            <a:ext cx="62674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0"/>
            <a:ext cx="9144000" cy="6858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систематизированная группировка доходов и расходов бюджета по однородным признакам, определяемая природой местного бюджета.</a:t>
            </a:r>
          </a:p>
          <a:p>
            <a:pPr algn="ctr">
              <a:defRPr/>
            </a:pP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 </a:t>
            </a:r>
            <a:r>
              <a:rPr lang="ru-RU" sz="1600" b="1" smtClean="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 для построения ведомственной структуры расходов бюджета</a:t>
            </a:r>
            <a:endParaRPr lang="ru-RU" sz="1600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 бюджетной классификации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(статья 19 Бюджетного кодекса):</a:t>
            </a:r>
            <a:endParaRPr lang="ru-RU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доходов бюджетов;</a:t>
            </a:r>
            <a:endParaRPr lang="ru-RU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бюджетов;</a:t>
            </a: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источников финансирования дефицитов бюджетов;</a:t>
            </a: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публично-правовых образований (</a:t>
            </a:r>
            <a:r>
              <a:rPr lang="ru-RU" smtClean="0">
                <a:solidFill>
                  <a:srgbClr val="000000"/>
                </a:solidFill>
                <a:cs typeface="Times New Roman" pitchFamily="18" charset="0"/>
              </a:rPr>
              <a:t>«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сектора</a:t>
            </a:r>
          </a:p>
          <a:p>
            <a:pPr algn="just">
              <a:defRPr/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4" name="AutoShape 7"/>
          <p:cNvSpPr>
            <a:spLocks noChangeArrowheads="1"/>
          </p:cNvSpPr>
          <p:nvPr/>
        </p:nvSpPr>
        <p:spPr bwMode="auto">
          <a:xfrm>
            <a:off x="5148263" y="2205038"/>
            <a:ext cx="3816350" cy="792162"/>
          </a:xfrm>
          <a:prstGeom prst="wedgeRoundRectCallout">
            <a:avLst>
              <a:gd name="adj1" fmla="val -80657"/>
              <a:gd name="adj2" fmla="val 31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ru-RU" sz="1400"/>
              <a:t>Классификация расходов бюджетов –основа для построения ведомственной структуры расходов бюджета</a:t>
            </a:r>
          </a:p>
          <a:p>
            <a:pPr algn="ctr" defTabSz="914400"/>
            <a:endParaRPr lang="ru-RU" sz="1400"/>
          </a:p>
        </p:txBody>
      </p:sp>
      <p:pic>
        <p:nvPicPr>
          <p:cNvPr id="84995" name="Picture 323" descr="kb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49725"/>
            <a:ext cx="87137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alt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 сельского  бюджета на   2020и плановый период 2021-2022 годов. ( тыс.руб)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2492375"/>
          <a:ext cx="7921625" cy="3816350"/>
        </p:xfrm>
        <a:graphic>
          <a:graphicData uri="http://schemas.openxmlformats.org/drawingml/2006/table">
            <a:tbl>
              <a:tblPr/>
              <a:tblGrid>
                <a:gridCol w="3848100"/>
                <a:gridCol w="1466850"/>
                <a:gridCol w="1465262"/>
                <a:gridCol w="1141413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2021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49581,9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17058,7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17385,1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49844,9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17058,7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17385,1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263,0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107950" y="157163"/>
            <a:ext cx="871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Динамика планирования бюджетных расходов в Угранском сельском поселении</a:t>
            </a:r>
          </a:p>
        </p:txBody>
      </p:sp>
      <p:graphicFrame>
        <p:nvGraphicFramePr>
          <p:cNvPr id="49154" name="Диаграмма 2"/>
          <p:cNvGraphicFramePr>
            <a:graphicFrameLocks/>
          </p:cNvGraphicFramePr>
          <p:nvPr/>
        </p:nvGraphicFramePr>
        <p:xfrm>
          <a:off x="277813" y="1006475"/>
          <a:ext cx="8734425" cy="5765800"/>
        </p:xfrm>
        <a:graphic>
          <a:graphicData uri="http://schemas.openxmlformats.org/presentationml/2006/ole">
            <p:oleObj spid="_x0000_s49154" name="Диаграмма" r:id="rId3" imgW="8705831" imgH="575309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620712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 сельского бюджета на 2020 год и плановый период 2021 и 2022 гг (в тыс.руб.)</a:t>
            </a:r>
          </a:p>
        </p:txBody>
      </p:sp>
      <p:graphicFrame>
        <p:nvGraphicFramePr>
          <p:cNvPr id="89123" name="Group 35"/>
          <p:cNvGraphicFramePr>
            <a:graphicFrameLocks noGrp="1"/>
          </p:cNvGraphicFramePr>
          <p:nvPr>
            <p:ph idx="4294967295"/>
          </p:nvPr>
        </p:nvGraphicFramePr>
        <p:xfrm>
          <a:off x="684213" y="866775"/>
          <a:ext cx="8280400" cy="5724525"/>
        </p:xfrm>
        <a:graphic>
          <a:graphicData uri="http://schemas.openxmlformats.org/drawingml/2006/table">
            <a:tbl>
              <a:tblPr/>
              <a:tblGrid>
                <a:gridCol w="4967287"/>
                <a:gridCol w="1152525"/>
                <a:gridCol w="1081088"/>
                <a:gridCol w="1079500"/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2020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территории муниципального образования Угранского сельского поселения Угранского района Смоленской области на 2017-2020 годы»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25676,9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13128,6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13370,2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8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систем коммунальной инфраструктуры Угранского сельского поселения Угранского района Смоленской области 2017-2035 гг.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16214,1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3231,5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3310,6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городской среды на территории села Угра Угранского района Смоленской области» на 2018-2022 годы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2174,4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и ремонт памятников, обелисков и братских захоронений Угранского сельского поселения Угранского района Смоленской области»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34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1788"/>
            <a:ext cx="8459787" cy="649287"/>
          </a:xfrm>
        </p:spPr>
        <p:txBody>
          <a:bodyPr/>
          <a:lstStyle/>
          <a:p>
            <a:pPr algn="ctr" eaLnBrk="1" hangingPunct="1"/>
            <a:r>
              <a:rPr lang="ru-RU" alt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расходов  на 2020 и плановый период 2021 и 2022 гг. (руб.)</a:t>
            </a:r>
          </a:p>
        </p:txBody>
      </p:sp>
      <p:graphicFrame>
        <p:nvGraphicFramePr>
          <p:cNvPr id="90155" name="Group 43"/>
          <p:cNvGraphicFramePr>
            <a:graphicFrameLocks noGrp="1"/>
          </p:cNvGraphicFramePr>
          <p:nvPr/>
        </p:nvGraphicFramePr>
        <p:xfrm>
          <a:off x="395288" y="1196975"/>
          <a:ext cx="8459787" cy="3684588"/>
        </p:xfrm>
        <a:graphic>
          <a:graphicData uri="http://schemas.openxmlformats.org/drawingml/2006/table">
            <a:tbl>
              <a:tblPr/>
              <a:tblGrid>
                <a:gridCol w="3703637"/>
                <a:gridCol w="1265238"/>
                <a:gridCol w="1698625"/>
                <a:gridCol w="1792287"/>
              </a:tblGrid>
              <a:tr h="630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 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694400,0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464200,0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489200,0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оборона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327700,0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330300,0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339600,0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экономика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18540799,47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3271900,0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3271900,0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 хозяйство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30182028,64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12892300,0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13184400,0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5" name="Диаграмма 1"/>
          <p:cNvGraphicFramePr>
            <a:graphicFrameLocks/>
          </p:cNvGraphicFramePr>
          <p:nvPr/>
        </p:nvGraphicFramePr>
        <p:xfrm>
          <a:off x="106363" y="822325"/>
          <a:ext cx="8997950" cy="6042025"/>
        </p:xfrm>
        <a:graphic>
          <a:graphicData uri="http://schemas.openxmlformats.org/presentationml/2006/ole">
            <p:oleObj spid="_x0000_s52225" name="Диаграмма" r:id="rId3" imgW="8620183" imgH="5791155" progId="Excel.Chart.8">
              <p:embed/>
            </p:oleObj>
          </a:graphicData>
        </a:graphic>
      </p:graphicFrame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0" y="58738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  <a:cs typeface="Times New Roman" pitchFamily="18" charset="0"/>
              </a:rPr>
              <a:t>Структура бюджетных ассигнований по разделам расходов на 2020 год и плановый период 2021-2022 гг </a:t>
            </a:r>
          </a:p>
          <a:p>
            <a:endParaRPr lang="ru-RU" sz="2400" b="1" i="1">
              <a:solidFill>
                <a:srgbClr val="0033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56880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муниципального образования «Угранский   район»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Адрес: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215430, ул. Ленина, д.38, с. Угра,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Для обратной связи граждан: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Телефон: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+7 (48137) 4-19-44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Факс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 +7 (48137) 4-12-65</a:t>
            </a:r>
            <a:endParaRPr lang="en-US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Почта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:    fug17.ugra@yandex.ru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Режим работы: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понедельник-пятница: 0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:00 - 17: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15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перерыв на обед: 13:00 - 14:00</a:t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выходные: суббота-воскресенье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Формой участия граждан в публичных слушаньях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Вопросы, предложения и отзывы</a:t>
            </a:r>
            <a:r>
              <a:rPr lang="ru-RU" altLang="ru-RU" sz="2000" b="1" i="1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 можете оставить на нашем сайте в разделе «Интернет-приемная» или по электронной почте указанной выше.</a:t>
            </a:r>
          </a:p>
          <a:p>
            <a:pPr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i="1" smtClean="0">
                <a:solidFill>
                  <a:schemeClr val="bg1"/>
                </a:solidFill>
                <a:latin typeface="Times New Roman" pitchFamily="18" charset="0"/>
              </a:rPr>
              <a:t>Ведется статистика посещаемости сайта </a:t>
            </a:r>
          </a:p>
        </p:txBody>
      </p:sp>
      <p:sp>
        <p:nvSpPr>
          <p:cNvPr id="93186" name="Заголовок 1"/>
          <p:cNvSpPr>
            <a:spLocks noGrp="1"/>
          </p:cNvSpPr>
          <p:nvPr>
            <p:ph type="title"/>
          </p:nvPr>
        </p:nvSpPr>
        <p:spPr>
          <a:xfrm>
            <a:off x="1295400" y="115888"/>
            <a:ext cx="6840538" cy="549275"/>
          </a:xfrm>
        </p:spPr>
        <p:txBody>
          <a:bodyPr/>
          <a:lstStyle/>
          <a:p>
            <a:r>
              <a:rPr lang="ru-RU" sz="32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pic>
        <p:nvPicPr>
          <p:cNvPr id="931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28825"/>
            <a:ext cx="453548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ext Box 6"/>
          <p:cNvSpPr txBox="1">
            <a:spLocks noChangeArrowheads="1"/>
          </p:cNvSpPr>
          <p:nvPr/>
        </p:nvSpPr>
        <p:spPr bwMode="auto">
          <a:xfrm>
            <a:off x="6135688" y="441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20725" y="3213100"/>
            <a:ext cx="8315325" cy="32861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– информационный сборник, который познакомит население поселения с основными положениями главного финансового документа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сельского поселения.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 и в других сферах.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широкий круг пользователей – всех граждан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поселения, интересы которых в той или иной мере затронуты сельским поселением. </a:t>
            </a:r>
          </a:p>
        </p:txBody>
      </p:sp>
      <p:pic>
        <p:nvPicPr>
          <p:cNvPr id="55298" name="Picture 7" descr="budget_kod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58721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1187450" y="104775"/>
            <a:ext cx="637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 ДЛЯ ГРАЖДАН?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268288" y="2671763"/>
            <a:ext cx="8683625" cy="863600"/>
          </a:xfrm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– - форма образования и расходования денежных средств, предусмотренных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56322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6323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6324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6325" name="TextBox 2"/>
          <p:cNvSpPr txBox="1">
            <a:spLocks noChangeArrowheads="1"/>
          </p:cNvSpPr>
          <p:nvPr/>
        </p:nvSpPr>
        <p:spPr bwMode="auto">
          <a:xfrm>
            <a:off x="236538" y="3890963"/>
            <a:ext cx="2508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Превышение доходов над расходами образует положительный остаток бюджета -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ПРОФИЦИТ</a:t>
            </a:r>
          </a:p>
        </p:txBody>
      </p:sp>
      <p:sp>
        <p:nvSpPr>
          <p:cNvPr id="56326" name="TextBox 3"/>
          <p:cNvSpPr txBox="1">
            <a:spLocks noChangeArrowheads="1"/>
          </p:cNvSpPr>
          <p:nvPr/>
        </p:nvSpPr>
        <p:spPr bwMode="auto">
          <a:xfrm>
            <a:off x="112713" y="654050"/>
            <a:ext cx="26892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Доходы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56327" name="TextBox 4"/>
          <p:cNvSpPr txBox="1">
            <a:spLocks noChangeArrowheads="1"/>
          </p:cNvSpPr>
          <p:nvPr/>
        </p:nvSpPr>
        <p:spPr bwMode="auto">
          <a:xfrm>
            <a:off x="5878513" y="379413"/>
            <a:ext cx="30972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Расходы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выплачиваемые из бюджета денежные средства (социальные выплаты населению, содержание муниципальных учреждений, благоустройство, ремонт и уборка дорог и другие)</a:t>
            </a:r>
            <a:endParaRPr lang="ru-RU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6328" name="TextBox 5"/>
          <p:cNvSpPr txBox="1">
            <a:spLocks noChangeArrowheads="1"/>
          </p:cNvSpPr>
          <p:nvPr/>
        </p:nvSpPr>
        <p:spPr bwMode="auto">
          <a:xfrm>
            <a:off x="5735638" y="4168775"/>
            <a:ext cx="3240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ДЕФИЦИТОМ</a:t>
            </a:r>
            <a:endParaRPr lang="ru-RU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5911850"/>
            <a:ext cx="80645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563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69913"/>
            <a:ext cx="30353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429000"/>
            <a:ext cx="28416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2" name="Text Box 14"/>
          <p:cNvSpPr txBox="1">
            <a:spLocks noChangeArrowheads="1"/>
          </p:cNvSpPr>
          <p:nvPr/>
        </p:nvSpPr>
        <p:spPr bwMode="auto">
          <a:xfrm>
            <a:off x="155575" y="46038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333375"/>
            <a:ext cx="8713787" cy="2159000"/>
          </a:xfrm>
        </p:spPr>
        <p:txBody>
          <a:bodyPr/>
          <a:lstStyle/>
          <a:p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бюджет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извлечение 1"/>
          <p:cNvSpPr/>
          <p:nvPr/>
        </p:nvSpPr>
        <p:spPr>
          <a:xfrm>
            <a:off x="684213" y="2420938"/>
            <a:ext cx="2735262" cy="3960812"/>
          </a:xfrm>
          <a:prstGeom prst="flowChartExtra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347" name="TextBox 3"/>
          <p:cNvSpPr txBox="1">
            <a:spLocks noChangeArrowheads="1"/>
          </p:cNvSpPr>
          <p:nvPr/>
        </p:nvSpPr>
        <p:spPr bwMode="auto">
          <a:xfrm>
            <a:off x="1187450" y="4830763"/>
            <a:ext cx="1584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Российской Федерации</a:t>
            </a:r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3621088" y="3243263"/>
            <a:ext cx="2520950" cy="3138487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извлечение 13"/>
          <p:cNvSpPr/>
          <p:nvPr/>
        </p:nvSpPr>
        <p:spPr>
          <a:xfrm>
            <a:off x="6372225" y="3990975"/>
            <a:ext cx="2376488" cy="2390775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350" name="TextBox 5"/>
          <p:cNvSpPr txBox="1">
            <a:spLocks noChangeArrowheads="1"/>
          </p:cNvSpPr>
          <p:nvPr/>
        </p:nvSpPr>
        <p:spPr bwMode="auto">
          <a:xfrm>
            <a:off x="4187825" y="4830763"/>
            <a:ext cx="16557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субъектов Российской Федерации</a:t>
            </a:r>
          </a:p>
        </p:txBody>
      </p:sp>
      <p:sp>
        <p:nvSpPr>
          <p:cNvPr id="57351" name="TextBox 6"/>
          <p:cNvSpPr txBox="1">
            <a:spLocks noChangeArrowheads="1"/>
          </p:cNvSpPr>
          <p:nvPr/>
        </p:nvSpPr>
        <p:spPr bwMode="auto">
          <a:xfrm>
            <a:off x="6770688" y="5451475"/>
            <a:ext cx="1943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260350"/>
            <a:ext cx="8612188" cy="6481763"/>
          </a:xfrm>
        </p:spPr>
        <p:txBody>
          <a:bodyPr/>
          <a:lstStyle/>
          <a:p>
            <a:pPr>
              <a:defRPr/>
            </a:pP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бюджетами</a:t>
            </a: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в первую очередь статистический, характеризующий данные по доходам и расходам, источникам поступления средств и направлениям их использования по территории в целом РФ или субъектов РФ.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113" y="1412875"/>
            <a:ext cx="49657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540750" cy="608013"/>
          </a:xfrm>
        </p:spPr>
        <p:txBody>
          <a:bodyPr/>
          <a:lstStyle/>
          <a:p>
            <a:r>
              <a:rPr lang="ru-RU" sz="36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Схема консолидированного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613" y="836613"/>
            <a:ext cx="2771775" cy="1152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6013" y="2276475"/>
            <a:ext cx="2519362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6100" y="2276475"/>
            <a:ext cx="2519363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8038" y="5300663"/>
            <a:ext cx="2663825" cy="1068387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5600" y="3671888"/>
            <a:ext cx="3024188" cy="11255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76488" y="3671888"/>
            <a:ext cx="2519362" cy="9350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2225" y="5300663"/>
            <a:ext cx="2520950" cy="936625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401" name="TextBox 18"/>
          <p:cNvSpPr txBox="1">
            <a:spLocks noChangeArrowheads="1"/>
          </p:cNvSpPr>
          <p:nvPr/>
        </p:nvSpPr>
        <p:spPr bwMode="auto">
          <a:xfrm>
            <a:off x="2195513" y="1125538"/>
            <a:ext cx="255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Консолидированный бюджет РФ</a:t>
            </a:r>
          </a:p>
        </p:txBody>
      </p:sp>
      <p:sp>
        <p:nvSpPr>
          <p:cNvPr id="59402" name="TextBox 19"/>
          <p:cNvSpPr txBox="1">
            <a:spLocks noChangeArrowheads="1"/>
          </p:cNvSpPr>
          <p:nvPr/>
        </p:nvSpPr>
        <p:spPr bwMode="auto">
          <a:xfrm>
            <a:off x="1258888" y="2381250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Федеральный бюджет</a:t>
            </a:r>
          </a:p>
        </p:txBody>
      </p:sp>
      <p:sp>
        <p:nvSpPr>
          <p:cNvPr id="59403" name="TextBox 20"/>
          <p:cNvSpPr txBox="1">
            <a:spLocks noChangeArrowheads="1"/>
          </p:cNvSpPr>
          <p:nvPr/>
        </p:nvSpPr>
        <p:spPr bwMode="auto">
          <a:xfrm>
            <a:off x="4356100" y="2286000"/>
            <a:ext cx="25193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Консолидированные бюджеты субъектов РФ</a:t>
            </a:r>
          </a:p>
        </p:txBody>
      </p:sp>
      <p:sp>
        <p:nvSpPr>
          <p:cNvPr id="59404" name="TextBox 21"/>
          <p:cNvSpPr txBox="1">
            <a:spLocks noChangeArrowheads="1"/>
          </p:cNvSpPr>
          <p:nvPr/>
        </p:nvSpPr>
        <p:spPr bwMode="auto">
          <a:xfrm>
            <a:off x="2447925" y="3933825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Областной бюджет</a:t>
            </a:r>
          </a:p>
        </p:txBody>
      </p:sp>
      <p:sp>
        <p:nvSpPr>
          <p:cNvPr id="59405" name="TextBox 22"/>
          <p:cNvSpPr txBox="1">
            <a:spLocks noChangeArrowheads="1"/>
          </p:cNvSpPr>
          <p:nvPr/>
        </p:nvSpPr>
        <p:spPr bwMode="auto">
          <a:xfrm>
            <a:off x="5616575" y="3714750"/>
            <a:ext cx="28432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Консолидированный бюджет муниципальных образований районов</a:t>
            </a:r>
          </a:p>
        </p:txBody>
      </p:sp>
      <p:sp>
        <p:nvSpPr>
          <p:cNvPr id="59406" name="TextBox 23"/>
          <p:cNvSpPr txBox="1">
            <a:spLocks noChangeArrowheads="1"/>
          </p:cNvSpPr>
          <p:nvPr/>
        </p:nvSpPr>
        <p:spPr bwMode="auto">
          <a:xfrm>
            <a:off x="3492500" y="5313363"/>
            <a:ext cx="25193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 районов</a:t>
            </a:r>
          </a:p>
        </p:txBody>
      </p:sp>
      <p:sp>
        <p:nvSpPr>
          <p:cNvPr id="59407" name="TextBox 24"/>
          <p:cNvSpPr txBox="1">
            <a:spLocks noChangeArrowheads="1"/>
          </p:cNvSpPr>
          <p:nvPr/>
        </p:nvSpPr>
        <p:spPr bwMode="auto">
          <a:xfrm>
            <a:off x="6731000" y="5588000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66357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отношения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–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 </a:t>
            </a:r>
          </a:p>
        </p:txBody>
      </p:sp>
      <p:sp>
        <p:nvSpPr>
          <p:cNvPr id="60418" name="TextBox 2"/>
          <p:cNvSpPr txBox="1">
            <a:spLocks noChangeArrowheads="1"/>
          </p:cNvSpPr>
          <p:nvPr/>
        </p:nvSpPr>
        <p:spPr bwMode="auto">
          <a:xfrm>
            <a:off x="2987675" y="1700213"/>
            <a:ext cx="57610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трансферты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средства, предоставляемые одним бюджетом бюджетной системы РФ другому бюджету бюджетной системы РФ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4056063"/>
            <a:ext cx="47910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888" y="2686050"/>
            <a:ext cx="41433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ylar">
  <a:themeElements>
    <a:clrScheme name="1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1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ylar">
  <a:themeElements>
    <a:clrScheme name="2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2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ylar">
  <a:themeElements>
    <a:clrScheme name="3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3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9717</TotalTime>
  <Words>1971</Words>
  <Application>Microsoft Office PowerPoint</Application>
  <PresentationFormat>Экран (4:3)</PresentationFormat>
  <Paragraphs>295</Paragraphs>
  <Slides>37</Slides>
  <Notes>2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15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37</vt:i4>
      </vt:variant>
      <vt:variant>
        <vt:lpstr>Произвольные показы</vt:lpstr>
      </vt:variant>
      <vt:variant>
        <vt:i4>1</vt:i4>
      </vt:variant>
    </vt:vector>
  </HeadingPairs>
  <TitlesOfParts>
    <vt:vector size="65" baseType="lpstr">
      <vt:lpstr>Times New Roman</vt:lpstr>
      <vt:lpstr>Arial</vt:lpstr>
      <vt:lpstr>Corbel</vt:lpstr>
      <vt:lpstr>Tunga</vt:lpstr>
      <vt:lpstr>Tahoma</vt:lpstr>
      <vt:lpstr>Wingdings</vt:lpstr>
      <vt:lpstr>Verdana</vt:lpstr>
      <vt:lpstr>Calibri</vt:lpstr>
      <vt:lpstr>Batang</vt:lpstr>
      <vt:lpstr>Bodoni MT Black</vt:lpstr>
      <vt:lpstr>Mylar</vt:lpstr>
      <vt:lpstr>1_Mylar</vt:lpstr>
      <vt:lpstr>2_Mylar</vt:lpstr>
      <vt:lpstr>3_Mylar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Диаграмма Microsoft Office Excel</vt:lpstr>
      <vt:lpstr>Диаграмма</vt:lpstr>
      <vt:lpstr>                     </vt:lpstr>
      <vt:lpstr>Слайд 2</vt:lpstr>
      <vt:lpstr>Слайд 3</vt:lpstr>
      <vt:lpstr>Слайд 4</vt:lpstr>
      <vt:lpstr>Слайд 5</vt:lpstr>
      <vt:lpstr> Государственный бюджет – 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 Бюджет муниципального образования – 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  </vt:lpstr>
      <vt:lpstr>Слайд 7</vt:lpstr>
      <vt:lpstr>Схема консолидированного бюджета</vt:lpstr>
      <vt:lpstr>Слайд 9</vt:lpstr>
      <vt:lpstr>Формы межбюджетных отношений</vt:lpstr>
      <vt:lpstr>Межбюджетные трансферты, получаемые бюджетом Угранского сельского поселения Угранского района Смоленской области</vt:lpstr>
      <vt:lpstr>Структура безвозмездных поступлений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</vt:lpstr>
      <vt:lpstr>   Неналоговые доходы – 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законодательства.</vt:lpstr>
      <vt:lpstr>   Безвозмездные поступления- 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vt:lpstr>
      <vt:lpstr>Слайд 23</vt:lpstr>
      <vt:lpstr>Основные направления налоговой политики</vt:lpstr>
      <vt:lpstr>Особенности планирования доходов</vt:lpstr>
      <vt:lpstr>Основные направления бюджетной политики</vt:lpstr>
      <vt:lpstr>Направления увеличения доходной базы</vt:lpstr>
      <vt:lpstr>Слайд 28</vt:lpstr>
      <vt:lpstr> </vt:lpstr>
      <vt:lpstr>Слайд 30</vt:lpstr>
      <vt:lpstr>Основные характеристики  сельского  бюджета на   2020и плановый период 2021-2022 годов. ( тыс.руб)</vt:lpstr>
      <vt:lpstr>Слайд 32</vt:lpstr>
      <vt:lpstr>Программная структура расходов  сельского бюджета на 2020 год и плановый период 2021 и 2022 гг (в тыс.руб.)</vt:lpstr>
      <vt:lpstr>Распределение  бюджетных ассигнований по разделам расходов  на 2020 и плановый период 2021 и 2022 гг. (руб.)</vt:lpstr>
      <vt:lpstr>Слайд 35</vt:lpstr>
      <vt:lpstr>Контактная информация</vt:lpstr>
      <vt:lpstr>Слайд 37</vt:lpstr>
      <vt:lpstr>Произвольный показ 1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 и плановый период 2015-2016 годов</dc:title>
  <dc:creator>www.PHILka.RU</dc:creator>
  <cp:lastModifiedBy>Пк</cp:lastModifiedBy>
  <cp:revision>336</cp:revision>
  <dcterms:created xsi:type="dcterms:W3CDTF">2013-12-02T14:04:15Z</dcterms:created>
  <dcterms:modified xsi:type="dcterms:W3CDTF">2020-08-31T08:41:16Z</dcterms:modified>
</cp:coreProperties>
</file>