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37" r:id="rId1"/>
    <p:sldMasterId id="2147484650" r:id="rId2"/>
    <p:sldMasterId id="2147484651" r:id="rId3"/>
    <p:sldMasterId id="2147484652" r:id="rId4"/>
    <p:sldMasterId id="2147484653" r:id="rId5"/>
    <p:sldMasterId id="2147484654" r:id="rId6"/>
    <p:sldMasterId id="2147484666" r:id="rId7"/>
    <p:sldMasterId id="2147484667" r:id="rId8"/>
  </p:sldMasterIdLst>
  <p:notesMasterIdLst>
    <p:notesMasterId r:id="rId46"/>
  </p:notesMasterIdLst>
  <p:sldIdLst>
    <p:sldId id="256" r:id="rId9"/>
    <p:sldId id="354" r:id="rId10"/>
    <p:sldId id="313" r:id="rId11"/>
    <p:sldId id="257" r:id="rId12"/>
    <p:sldId id="316" r:id="rId13"/>
    <p:sldId id="341" r:id="rId14"/>
    <p:sldId id="353" r:id="rId15"/>
    <p:sldId id="355" r:id="rId16"/>
    <p:sldId id="319" r:id="rId17"/>
    <p:sldId id="320" r:id="rId18"/>
    <p:sldId id="342" r:id="rId19"/>
    <p:sldId id="343" r:id="rId20"/>
    <p:sldId id="321" r:id="rId21"/>
    <p:sldId id="322" r:id="rId22"/>
    <p:sldId id="323" r:id="rId23"/>
    <p:sldId id="337" r:id="rId24"/>
    <p:sldId id="324" r:id="rId25"/>
    <p:sldId id="327" r:id="rId26"/>
    <p:sldId id="328" r:id="rId27"/>
    <p:sldId id="358" r:id="rId28"/>
    <p:sldId id="360" r:id="rId29"/>
    <p:sldId id="359" r:id="rId30"/>
    <p:sldId id="302" r:id="rId31"/>
    <p:sldId id="363" r:id="rId32"/>
    <p:sldId id="350" r:id="rId33"/>
    <p:sldId id="364" r:id="rId34"/>
    <p:sldId id="351" r:id="rId35"/>
    <p:sldId id="367" r:id="rId36"/>
    <p:sldId id="261" r:id="rId37"/>
    <p:sldId id="352" r:id="rId38"/>
    <p:sldId id="263" r:id="rId39"/>
    <p:sldId id="365" r:id="rId40"/>
    <p:sldId id="368" r:id="rId41"/>
    <p:sldId id="362" r:id="rId42"/>
    <p:sldId id="366" r:id="rId43"/>
    <p:sldId id="348" r:id="rId44"/>
    <p:sldId id="278" r:id="rId45"/>
  </p:sldIdLst>
  <p:sldSz cx="9144000" cy="6858000" type="screen4x3"/>
  <p:notesSz cx="6858000" cy="9144000"/>
  <p:custShowLst>
    <p:custShow name="Произвольный показ 1" id="0">
      <p:sldLst>
        <p:sld r:id="rId9"/>
        <p:sld r:id="rId12"/>
        <p:sld r:id="rId37"/>
        <p:sld r:id="rId39"/>
      </p:sldLst>
    </p:custShow>
  </p:custShow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</p:showPr>
  <p:clrMru>
    <a:srgbClr val="FFFF00"/>
    <a:srgbClr val="66FF66"/>
    <a:srgbClr val="FF66FF"/>
    <a:srgbClr val="00FFCC"/>
    <a:srgbClr val="FF3399"/>
    <a:srgbClr val="000099"/>
    <a:srgbClr val="0066CC"/>
    <a:srgbClr val="00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92" autoAdjust="0"/>
    <p:restoredTop sz="95439" autoAdjust="0"/>
  </p:normalViewPr>
  <p:slideViewPr>
    <p:cSldViewPr snapToObjects="1">
      <p:cViewPr varScale="1">
        <p:scale>
          <a:sx n="71" d="100"/>
          <a:sy n="71" d="100"/>
        </p:scale>
        <p:origin x="-5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70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8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B6140AF-1518-4D4C-A8D6-C18BEAF6FC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89091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20E972-D498-4BA2-ABF5-65DBAB9B338A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854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8547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993407-9471-41AA-ABBB-2FBBD130360F}" type="slidenum">
              <a:rPr lang="ru-RU" altLang="ru-RU" smtClean="0">
                <a:latin typeface="Calibri" pitchFamily="34" charset="0"/>
              </a:rPr>
              <a:pPr/>
              <a:t>18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0" y="4743450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0AD73-803A-407F-B8F1-33A5D14E4A08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E4A3E-FD32-4447-B211-916AE2252E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D7D4B-DA9B-41D9-8401-A2B9AB455C5F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5633C-E29D-48BF-BE35-D1C6CAB359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AA4A8-583C-4514-9F8B-FA14FF99581C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E1C46-4BD5-48F2-922E-A9041F23C5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062B8-781F-44E0-A080-8C340BECEC5E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5F960-7A2A-4829-AEFB-B171C6556E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8789B-DA98-46AF-AEFA-4DC76ED1BF37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28A8D-0187-4FEE-921B-C0096B4E50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02EBC-4099-4C22-BDE6-A320CA42BCDA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F9FFE-E833-43DC-9EB3-E058AC7D32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DC082-2716-432D-9EC3-E833ACFA89A4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C6A91-A3B8-4CCA-9067-EF26D3BD16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D4FF0-FFDC-4FCF-AE48-6F1C403AB128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52856-6668-4659-A1B8-E6BF4BC8B2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D0F97-CF2D-4E24-AA69-E97B076A0B54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72666-75E0-40AC-9690-7F825D35FC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7E02E-22F6-4E89-B22C-CE902A1AFDE5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823BC-B1A0-46F2-980E-CE378C43B9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A7D4F-290C-4ED1-ACB9-F03F52CF14B1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3EB1D-4F5B-4196-80A2-369A2F873E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0DF5A-BC1D-42C9-B5B9-F8F304CA575E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6D513-DB88-47F9-A698-F964C8CD99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0CE62-152F-4F85-BB69-0FEE469DCEEC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F38CF-D730-4E0C-A98B-ACE0AEFB67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E6E88-157A-4743-B948-B87AFFD1B167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05CDD-893D-4E79-99DC-E3F5DC567A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A244A-E0B2-4D85-AA12-C4D3EE691BB8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F13A7-A5C1-4E86-9A92-3D0BCFDCC7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12596-4F29-491D-86A1-4C905E2573EF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68AF9-06E6-4C5E-929E-CACAC52951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2712B-D5F6-4266-8741-8D3D04F19E09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EDE9F-C860-4B97-A23A-6E008DA887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AD4B0-C37D-4977-9E5B-B9D8270E5D7B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24611-C889-40AC-9ADF-CB0D184B1F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5E7EE-73DF-449B-88CD-D739CD3A1619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BE98E-EE7E-4A54-929B-645B08049C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7BBF6-EDCF-4F0B-A7BC-845A9D22CFD0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33D0C-C97D-4DC9-86C4-D890CE5E4F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F37FE-414E-4CD3-B900-D0B261CEBEB6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F4BA4-4D38-4F6D-B1D6-CB3A1E363E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A7610-A4E5-4EDD-BC23-288FEEA4165D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ECAD8-A576-4AAB-B598-A3FA69DB81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17"/>
          <p:cNvCxnSpPr/>
          <p:nvPr/>
        </p:nvCxnSpPr>
        <p:spPr>
          <a:xfrm>
            <a:off x="-4763" y="1828800"/>
            <a:ext cx="9144001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BB4FA-045B-47BF-9D10-8081646F1CCD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8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695F4-D2EA-42B4-8F3E-D8615824CC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7AB63-09B5-4A97-9491-866486A7A02D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0B7C4-F1E7-4D28-B40E-A190D09EB0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AC6D3-3747-4A28-9019-7EBE5C59DC06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97F5F-5E7B-4D00-A193-D1F393EC96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6B511-AED3-4160-A293-B73B2E161DE2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67959-F983-4860-9E42-2DA1EE0D32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E0DEC-2241-49C1-8E93-6B2D5B142771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64708-69F9-4481-8160-158AC5DEA7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4FF09-A05B-4154-899F-95DD64D45B37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E0930-BA83-44E3-B8C1-D422706FE6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7DD89-C217-4196-AC64-E622535A758A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DF3D4-65E7-4692-BD33-16008F4C37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87FA6-E350-4F0C-97C6-ECE07724BD1D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570E9-4409-44F0-9302-7A7BAC59CE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54DBE-30CE-4AF8-A1D1-85D6F4E1355D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761E5-3C56-41A6-9B2A-0E15A5CB27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2DF31-DD80-434A-A31A-6F514F4DAF74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D11AC-C128-4895-9DAB-D2360A896A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2C0B7-53D6-4CB3-B0BF-82710BED1289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D2711-8223-4357-AD31-2841B3035D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689CF-66A5-4605-8DC9-6237C1E80601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1F078-353E-40B4-864C-4A0973266F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D8526-CE47-4A7D-A99E-DD2C2493D647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ACB62-4317-40FA-944F-9507E36ED6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9E258-0E14-4952-B219-F649AE07D3FC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4CE34-DAF8-4B1D-B2A6-6D6386CD3D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5C7DB-3479-44DB-89C9-56E9FDCEC37B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DE585-105A-4893-8495-79BE297ECF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78CE5-2A66-4451-8722-86DC6BC83831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8DBB9-F9E9-4FD5-A6B0-17CCB8006F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A0A7F-F7C4-4097-9D62-37ACE4A424BE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6C578-70C3-4DAB-BF39-BCF7AD9569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7AF84-9FED-4E4D-8899-1FD522E684A3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3B99E-35C5-4742-9D2F-F2E307B218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42EF3-ACEB-4D6D-A13F-234F6CBF1A5B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DCC4C-4AEE-48D3-981D-0546AC4F6B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C3B11-AE23-4155-93BE-7F7395DA1C84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A04DF-DA71-45D3-84F4-895F1877BA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5E5C9-9909-4B8F-8ABF-32835D1E4F16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68C02-CF37-4020-ABD6-6834060315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2E931-DF83-4470-BA2F-AE663593D2AA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E20B1-B17B-4FDD-896C-EF2A811D32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F63D5-9800-4736-B7B0-399081C82B43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9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486A1-B8E7-4783-8545-406002A6DA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07B26-757D-4EBE-9EB2-41732E35947A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EF540-024E-4702-A8BE-C9A3649ED5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DC26F-7076-43BD-945A-D2AEFA37BCE2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6ECF9-4A48-4DDD-AE46-2E7BE76FD1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66FF3-4702-480A-A8C3-3F54239751F2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0905E-4BB0-4AC2-8D7A-06F5D4A47A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418EB-8758-4176-9DAC-FA7DF473FBCA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611A9-258A-4063-B242-CAAB3F889C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C065F-2051-446B-B9C4-5B19259FDC08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481CA-4BDC-4D1A-BE12-9C37912416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4DBC4-74AB-4142-88BD-8653F6D41AE1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D54E4-50DC-48E3-ACC5-9820F40AF3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B4B1D-D3B4-4C17-94AF-48F81C7993A2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904DA-E09B-4666-A45E-DCB1B04684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1CD9C-3FF3-48B0-A37A-8A669121EA18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BD727-F07D-4C13-BCBB-5470D12F3E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2C764-12FD-49CC-BE99-5B1EAEF9CCCC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307CE-94FA-4C46-8E16-DF1EE0E630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CBF03-342F-44D3-AA5C-CDBF3D179B18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C0829-8734-4B38-A522-34202D57A3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08AD8-FA90-4AE0-89A9-C832BBF32A82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32D0C-088D-41FE-B2ED-FA0A9EE65A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8220C-54C5-4092-8442-57F38FE7A1E7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42BAB-80AF-42CB-8D6F-F25BD3DE77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43D91-13F5-40C0-8C47-CF31B5C1F117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3A0E8-05EB-4AF9-A30E-015A4C559B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356B9-1979-4FF9-AB18-C71D15872BFF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AD22B-7EA0-483E-90F3-48C4BED3AE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1EF6F-9EAB-4FC4-97B5-080A1D9E1A9B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5DF64-B389-4587-8C97-8C23AF22A8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456F4-CFC9-497A-BD78-08EFB2472CE4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96339-DF7D-49D2-9B63-6B961BEF54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6D563-D4B7-41F4-A7C6-D074C821FC78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DB552-A148-49ED-90EB-6EBD6A2474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A3872-1BE8-4AEE-87D2-6DCCEEDD812E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A9B0A-69B9-4DC3-80C5-7008688314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8C48C-E9EC-4EBD-B612-A465F670E67B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67623-27B1-477D-8D9E-A974EE78B6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80995-BEF2-4252-A7DD-D69D6B8ECBCE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747C4-12F9-4C32-8E1C-67C4A79662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96CA9-A247-4824-8764-2F477B482487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018D1-0D05-46D3-90DB-07D1A5563C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BD44B-7232-41F6-8912-A3955F9EACB9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6DD3F-B356-4F6B-BFBE-390AB59118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2604D-5B44-474E-98C7-E9018D403304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1A806-498D-4547-B698-07B33EB92F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CD0DB-53F2-496B-927F-2E41CF8A6052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3E408-0D57-429B-9135-808984D461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E60FB-FC3A-4E64-A64C-FF4AAD8048D3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FC171-3DAB-48B0-B94D-125488BA0A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C64D6-24B0-41B1-819C-EB0CB076112F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671D3-90E1-422B-B1D7-D87DC110F9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ED530-9BEB-4757-B7A4-FBF0CDCDBF03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F7E58-E6AC-4B9A-AD16-E3D88DE7EE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D6850-8EE6-42AE-94FF-BBFC7F2A4282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B9659-888F-468F-A7CA-56E581AF69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F6AB7-A30D-409F-BA54-E03958EA5101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2D257-7F03-42BA-84A6-2ED8E997C7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22A08-5F6C-487E-A936-72E02B6C377F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7E03D-3059-4EEB-B539-1073719F82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1D5F2-4D22-4737-B283-5F87A66511AD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CB791-20CC-4084-B54B-02F4A166B3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A81BF-AA81-4D9A-9301-2B7261AE04BB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162E9-1637-4BDB-843B-830B9D116A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AB76D-3340-4DCD-9B34-559EC6730E7B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9558D-41E0-4C76-9698-C7B5DE715B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39254-7F8F-4F3D-9023-61129D2DA7AD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26FDF-64E1-4518-AA6F-28AC3EAC8C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E466E-BE14-4F37-AB16-76D0817A3C38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0F29D-C942-46F5-8D5E-0809E49F8B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9C607-FA2D-4E46-A5C0-872C7C288A9F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7439B-8054-463B-AC77-4207122A8F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0761C-E066-419F-94AA-989E0EA52644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FEF58-D704-4347-9D2E-109C5B3411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D2514-A031-436D-9D88-3BD3632F43A5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D3352-DB0E-42F9-89B3-7B984DB1ED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F4FC4-3688-4FFE-B9C5-DD0DB6EADD48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7BFB5-4F8E-4BE2-B797-4BDF27F3AB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E3F79-99B6-4FB6-A09D-35F4543E9B00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5C0E4-9B29-410E-AFC6-78512C42FC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0CBF9-FA4B-4AB2-8AC6-2D3B22105E14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79969-9B9B-474D-AECF-D92063A131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82CF3-2D69-4F1B-B327-975314E042D5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4142F-7B27-4A00-BBBD-6D3BD23660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rtlCol="0" anchor="ctr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3D66B-B4BE-452B-9CC1-53293AA69724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9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47CFB-CD99-4EF2-9708-4BE7BB2602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1463675"/>
            <a:ext cx="7680325" cy="43434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9213082-DDD4-4D52-A4F7-979B54E567A5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9DAA7A0-7ACE-466C-9F2B-59087EF5E2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45" r:id="rId1"/>
    <p:sldLayoutId id="2147484746" r:id="rId2"/>
    <p:sldLayoutId id="2147484747" r:id="rId3"/>
    <p:sldLayoutId id="2147484748" r:id="rId4"/>
    <p:sldLayoutId id="2147484749" r:id="rId5"/>
    <p:sldLayoutId id="2147484750" r:id="rId6"/>
    <p:sldLayoutId id="2147484751" r:id="rId7"/>
    <p:sldLayoutId id="2147484752" r:id="rId8"/>
    <p:sldLayoutId id="2147484753" r:id="rId9"/>
    <p:sldLayoutId id="2147484754" r:id="rId10"/>
    <p:sldLayoutId id="2147484755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Tunga" pitchFamily="2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03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560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1169B2E-11A4-4BBB-8BFB-EF84F0E61EAA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F26479F-0397-42FB-882A-67FD409BD9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000" b="1" i="1">
                <a:solidFill>
                  <a:schemeClr val="tx1">
                    <a:alpha val="6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78" r:id="rId1"/>
    <p:sldLayoutId id="2147484677" r:id="rId2"/>
    <p:sldLayoutId id="2147484676" r:id="rId3"/>
    <p:sldLayoutId id="2147484675" r:id="rId4"/>
    <p:sldLayoutId id="2147484674" r:id="rId5"/>
    <p:sldLayoutId id="2147484673" r:id="rId6"/>
    <p:sldLayoutId id="2147484672" r:id="rId7"/>
    <p:sldLayoutId id="2147484671" r:id="rId8"/>
    <p:sldLayoutId id="2147484670" r:id="rId9"/>
    <p:sldLayoutId id="2147484669" r:id="rId10"/>
    <p:sldLayoutId id="2147484668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891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789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F42EE4B-54F8-422E-AADB-8240628F56DA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721451D-55EB-4702-AFD3-C5CEC890C0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000" b="1" i="1">
                <a:solidFill>
                  <a:schemeClr val="tx1">
                    <a:alpha val="6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89" r:id="rId1"/>
    <p:sldLayoutId id="2147484688" r:id="rId2"/>
    <p:sldLayoutId id="2147484687" r:id="rId3"/>
    <p:sldLayoutId id="2147484686" r:id="rId4"/>
    <p:sldLayoutId id="2147484685" r:id="rId5"/>
    <p:sldLayoutId id="2147484684" r:id="rId6"/>
    <p:sldLayoutId id="2147484683" r:id="rId7"/>
    <p:sldLayoutId id="2147484682" r:id="rId8"/>
    <p:sldLayoutId id="2147484681" r:id="rId9"/>
    <p:sldLayoutId id="2147484680" r:id="rId10"/>
    <p:sldLayoutId id="2147484679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179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5018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6D2BAD4-AB29-4F8C-BA65-343C86172AAF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91C1521-08FA-4D8A-80FE-000E134614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000" b="1" i="1">
                <a:solidFill>
                  <a:schemeClr val="tx1">
                    <a:alpha val="6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00" r:id="rId1"/>
    <p:sldLayoutId id="2147484699" r:id="rId2"/>
    <p:sldLayoutId id="2147484698" r:id="rId3"/>
    <p:sldLayoutId id="2147484697" r:id="rId4"/>
    <p:sldLayoutId id="2147484696" r:id="rId5"/>
    <p:sldLayoutId id="2147484695" r:id="rId6"/>
    <p:sldLayoutId id="2147484694" r:id="rId7"/>
    <p:sldLayoutId id="2147484693" r:id="rId8"/>
    <p:sldLayoutId id="2147484692" r:id="rId9"/>
    <p:sldLayoutId id="2147484691" r:id="rId10"/>
    <p:sldLayoutId id="2147484690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467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246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81165E6-FA04-40E7-B583-F415031AD9FF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4549A52-7B49-4E3D-A110-5E8F1E0B31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000" b="1" i="1">
                <a:solidFill>
                  <a:schemeClr val="tx1">
                    <a:alpha val="6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11" r:id="rId1"/>
    <p:sldLayoutId id="2147484710" r:id="rId2"/>
    <p:sldLayoutId id="2147484709" r:id="rId3"/>
    <p:sldLayoutId id="2147484708" r:id="rId4"/>
    <p:sldLayoutId id="2147484707" r:id="rId5"/>
    <p:sldLayoutId id="2147484706" r:id="rId6"/>
    <p:sldLayoutId id="2147484705" r:id="rId7"/>
    <p:sldLayoutId id="2147484704" r:id="rId8"/>
    <p:sldLayoutId id="2147484703" r:id="rId9"/>
    <p:sldLayoutId id="2147484702" r:id="rId10"/>
    <p:sldLayoutId id="2147484701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755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7475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FBE3985-8B4A-4794-A5D6-F72A8881FFB6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EDF6DDE-057A-4D3C-B351-9737CD378B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000" b="1" i="1">
                <a:solidFill>
                  <a:schemeClr val="tx1">
                    <a:alpha val="6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22" r:id="rId1"/>
    <p:sldLayoutId id="2147484721" r:id="rId2"/>
    <p:sldLayoutId id="2147484720" r:id="rId3"/>
    <p:sldLayoutId id="2147484719" r:id="rId4"/>
    <p:sldLayoutId id="2147484718" r:id="rId5"/>
    <p:sldLayoutId id="2147484717" r:id="rId6"/>
    <p:sldLayoutId id="2147484716" r:id="rId7"/>
    <p:sldLayoutId id="2147484715" r:id="rId8"/>
    <p:sldLayoutId id="2147484714" r:id="rId9"/>
    <p:sldLayoutId id="2147484713" r:id="rId10"/>
    <p:sldLayoutId id="2147484712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4387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1463675"/>
            <a:ext cx="7680325" cy="43434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9859446-17FA-4A2C-988C-D248ADAA4066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FC58887-F1D3-4D64-B0A3-4F53D024EB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000" b="1" i="1">
                <a:solidFill>
                  <a:schemeClr val="tx1">
                    <a:alpha val="6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23" r:id="rId1"/>
    <p:sldLayoutId id="2147484724" r:id="rId2"/>
    <p:sldLayoutId id="2147484725" r:id="rId3"/>
    <p:sldLayoutId id="2147484726" r:id="rId4"/>
    <p:sldLayoutId id="2147484727" r:id="rId5"/>
    <p:sldLayoutId id="2147484728" r:id="rId6"/>
    <p:sldLayoutId id="2147484729" r:id="rId7"/>
    <p:sldLayoutId id="2147484730" r:id="rId8"/>
    <p:sldLayoutId id="2147484731" r:id="rId9"/>
    <p:sldLayoutId id="2147484732" r:id="rId10"/>
    <p:sldLayoutId id="2147484733" r:id="rId11"/>
  </p:sldLayoutIdLst>
  <p:txStyles>
    <p:titleStyle>
      <a:lvl1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fontAlgn="base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7459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1463675"/>
            <a:ext cx="7680325" cy="43434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EDEA868-FB4E-4889-99B4-52520A62927B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1FFB204-ED37-4E6E-BEE6-012D628859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000" b="1" i="1">
                <a:solidFill>
                  <a:schemeClr val="tx1">
                    <a:alpha val="6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34" r:id="rId1"/>
    <p:sldLayoutId id="2147484735" r:id="rId2"/>
    <p:sldLayoutId id="2147484736" r:id="rId3"/>
    <p:sldLayoutId id="2147484737" r:id="rId4"/>
    <p:sldLayoutId id="2147484738" r:id="rId5"/>
    <p:sldLayoutId id="2147484739" r:id="rId6"/>
    <p:sldLayoutId id="2147484740" r:id="rId7"/>
    <p:sldLayoutId id="2147484741" r:id="rId8"/>
    <p:sldLayoutId id="2147484742" r:id="rId9"/>
    <p:sldLayoutId id="2147484743" r:id="rId10"/>
    <p:sldLayoutId id="2147484744" r:id="rId11"/>
  </p:sldLayoutIdLst>
  <p:txStyles>
    <p:titleStyle>
      <a:lvl1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fontAlgn="base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3.v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4.v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006475" y="2581275"/>
            <a:ext cx="8137525" cy="1511300"/>
          </a:xfrm>
        </p:spPr>
        <p:txBody>
          <a:bodyPr/>
          <a:lstStyle/>
          <a:p>
            <a:pPr eaLnBrk="1" hangingPunct="1"/>
            <a:r>
              <a:rPr lang="ru-RU" sz="4200" b="1" i="1" smtClean="0">
                <a:cs typeface="Tunga" pitchFamily="34" charset="0"/>
              </a:rPr>
              <a:t>                    </a:t>
            </a:r>
            <a:br>
              <a:rPr lang="ru-RU" sz="4200" b="1" i="1" smtClean="0">
                <a:cs typeface="Tunga" pitchFamily="34" charset="0"/>
              </a:rPr>
            </a:br>
            <a:endParaRPr lang="ru-RU" sz="5100" i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11188" y="3789363"/>
            <a:ext cx="7521575" cy="21050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ru-RU" altLang="ru-RU" sz="240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 решению об исполнении бюджета </a:t>
            </a:r>
            <a:r>
              <a:rPr lang="ru-RU" altLang="ru-RU" sz="24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 сельского поселения Угранского района Смоленской области</a:t>
            </a:r>
            <a:r>
              <a:rPr lang="ru-RU" altLang="ru-RU" sz="240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за 2019 год</a:t>
            </a:r>
          </a:p>
        </p:txBody>
      </p:sp>
      <p:sp>
        <p:nvSpPr>
          <p:cNvPr id="88067" name="Rectangle 7"/>
          <p:cNvSpPr>
            <a:spLocks noChangeArrowheads="1"/>
          </p:cNvSpPr>
          <p:nvPr/>
        </p:nvSpPr>
        <p:spPr bwMode="auto">
          <a:xfrm>
            <a:off x="1876425" y="1857375"/>
            <a:ext cx="265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>
                <a:latin typeface="Verdana" pitchFamily="34" charset="0"/>
              </a:rPr>
              <a:t> </a:t>
            </a:r>
          </a:p>
        </p:txBody>
      </p:sp>
      <p:sp>
        <p:nvSpPr>
          <p:cNvPr id="88068" name="Text Box 44"/>
          <p:cNvSpPr txBox="1">
            <a:spLocks noChangeArrowheads="1"/>
          </p:cNvSpPr>
          <p:nvPr/>
        </p:nvSpPr>
        <p:spPr bwMode="auto">
          <a:xfrm>
            <a:off x="2176463" y="4092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latin typeface="Verdana" pitchFamily="34" charset="0"/>
            </a:endParaRPr>
          </a:p>
        </p:txBody>
      </p:sp>
      <p:pic>
        <p:nvPicPr>
          <p:cNvPr id="88069" name="Picture 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260350"/>
            <a:ext cx="24495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23850" y="423863"/>
            <a:ext cx="5976938" cy="1555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i="1" dirty="0">
                <a:solidFill>
                  <a:schemeClr val="accent1">
                    <a:lumMod val="50000"/>
                  </a:schemeClr>
                </a:solidFill>
              </a:rPr>
              <a:t>Бюджет для граждан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52425" y="981075"/>
            <a:ext cx="4724400" cy="165576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20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Дотации</a:t>
            </a:r>
            <a:r>
              <a:rPr lang="ru-RU" altLang="ru-RU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alt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  <a: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altLang="ru-RU" i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228600"/>
            <a:ext cx="7680325" cy="536575"/>
          </a:xfrm>
        </p:spPr>
        <p:txBody>
          <a:bodyPr/>
          <a:lstStyle/>
          <a:p>
            <a:pPr eaLnBrk="1" hangingPunct="1"/>
            <a:r>
              <a:rPr lang="ru-RU" altLang="ru-RU" sz="2800" b="1" i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Формы межбюджетных отношений</a:t>
            </a:r>
            <a:endParaRPr lang="ru-RU" altLang="ru-RU" sz="3200" b="1" i="1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35375" y="2924175"/>
            <a:ext cx="5319713" cy="1873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–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средств в денежной или натуральной форме, выделенных из местных бюджетов или в специальных фондов конкретному объекту хозяйствования для организации или поддержания какой-либо деятельности, доходы от которой временно не покрывают нормативную величину расходов;</a:t>
            </a:r>
            <a:endParaRPr lang="ru-RU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308" name="TextBox 2"/>
          <p:cNvSpPr txBox="1">
            <a:spLocks noChangeArrowheads="1"/>
          </p:cNvSpPr>
          <p:nvPr/>
        </p:nvSpPr>
        <p:spPr bwMode="auto">
          <a:xfrm>
            <a:off x="352425" y="5516563"/>
            <a:ext cx="52276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>
                <a:solidFill>
                  <a:schemeClr val="bg1"/>
                </a:solidFill>
              </a:rPr>
              <a:t>Субвенции – </a:t>
            </a:r>
            <a:r>
              <a:rPr lang="ru-RU">
                <a:solidFill>
                  <a:schemeClr val="bg1"/>
                </a:solidFill>
              </a:rPr>
              <a:t>вид денежной помощи местным бюджетам со стороны государственного бюджета, предназначенной на определенную цель.</a:t>
            </a:r>
            <a:endParaRPr lang="ru-RU" sz="2000" i="1">
              <a:solidFill>
                <a:schemeClr val="bg1"/>
              </a:solidFill>
            </a:endParaRPr>
          </a:p>
        </p:txBody>
      </p:sp>
      <p:pic>
        <p:nvPicPr>
          <p:cNvPr id="983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492375"/>
            <a:ext cx="31670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725488"/>
            <a:ext cx="3492500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Заголовок 1"/>
          <p:cNvSpPr>
            <a:spLocks noGrp="1"/>
          </p:cNvSpPr>
          <p:nvPr>
            <p:ph type="title"/>
          </p:nvPr>
        </p:nvSpPr>
        <p:spPr>
          <a:xfrm>
            <a:off x="250825" y="123825"/>
            <a:ext cx="8435975" cy="666750"/>
          </a:xfrm>
        </p:spPr>
        <p:txBody>
          <a:bodyPr/>
          <a:lstStyle/>
          <a:p>
            <a:r>
              <a:rPr lang="ru-RU" sz="2000" b="1" i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получаемые бюджетом Угранского сельского поселения Угранского района Смоленской области</a:t>
            </a:r>
          </a:p>
        </p:txBody>
      </p:sp>
      <p:graphicFrame>
        <p:nvGraphicFramePr>
          <p:cNvPr id="99360" name="Group 32"/>
          <p:cNvGraphicFramePr>
            <a:graphicFrameLocks noGrp="1"/>
          </p:cNvGraphicFramePr>
          <p:nvPr>
            <p:ph idx="4294967295"/>
          </p:nvPr>
        </p:nvGraphicFramePr>
        <p:xfrm>
          <a:off x="2411413" y="1312863"/>
          <a:ext cx="4005262" cy="4114800"/>
        </p:xfrm>
        <a:graphic>
          <a:graphicData uri="http://schemas.openxmlformats.org/drawingml/2006/table">
            <a:tbl>
              <a:tblPr/>
              <a:tblGrid>
                <a:gridCol w="2298700"/>
                <a:gridCol w="1706562"/>
              </a:tblGrid>
              <a:tr h="931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трансфертов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30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Всего, в том числе: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88709,8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4477,1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317,2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82509,5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7704137" cy="719137"/>
          </a:xfrm>
        </p:spPr>
        <p:txBody>
          <a:bodyPr/>
          <a:lstStyle/>
          <a:p>
            <a:r>
              <a:rPr lang="ru-RU" sz="2400" b="1" i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Структура безвозмездных поступлений</a:t>
            </a:r>
          </a:p>
        </p:txBody>
      </p:sp>
      <p:graphicFrame>
        <p:nvGraphicFramePr>
          <p:cNvPr id="26626" name="Объект 3"/>
          <p:cNvGraphicFramePr>
            <a:graphicFrameLocks noGrp="1"/>
          </p:cNvGraphicFramePr>
          <p:nvPr>
            <p:ph idx="4294967295"/>
          </p:nvPr>
        </p:nvGraphicFramePr>
        <p:xfrm>
          <a:off x="350838" y="908050"/>
          <a:ext cx="8793162" cy="5648325"/>
        </p:xfrm>
        <a:graphic>
          <a:graphicData uri="http://schemas.openxmlformats.org/presentationml/2006/ole">
            <p:oleObj spid="_x0000_s26626" name="Диаграмма" r:id="rId3" imgW="8686918" imgH="5581687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extBox 2"/>
          <p:cNvSpPr txBox="1">
            <a:spLocks noChangeArrowheads="1"/>
          </p:cNvSpPr>
          <p:nvPr/>
        </p:nvSpPr>
        <p:spPr bwMode="auto">
          <a:xfrm>
            <a:off x="1228725" y="301625"/>
            <a:ext cx="7159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0099"/>
                </a:solidFill>
              </a:rPr>
              <a:t>Из чего складываются доходы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1913" y="1341438"/>
            <a:ext cx="6480175" cy="79216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– безвозмездные и безвозвратные поступления денежных средств в бюджет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1979613" y="2133600"/>
            <a:ext cx="288925" cy="503238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427538" y="2138363"/>
            <a:ext cx="288925" cy="503237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7019925" y="2138363"/>
            <a:ext cx="288925" cy="503237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750" y="2781300"/>
            <a:ext cx="2447925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48038" y="2781300"/>
            <a:ext cx="2519362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49988" y="2781300"/>
            <a:ext cx="2714625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9750" y="3500438"/>
            <a:ext cx="2447925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налогов, установленных Налоговым кодексом РФ (налог на прибыль организации, налог на доходы физических лиц, налог на имущество организации и др.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48038" y="3500438"/>
            <a:ext cx="2519362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пошлин и сборов, установленных законодательством РФ (доходы от использования муниципального имущества, штрафы за нарушение законодательства и др.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49988" y="3500438"/>
            <a:ext cx="2714625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других бюджетов бюджетной системы, граждан и организаций (межбюджетные трансферты в виде дотаций, субвенций, субсидий)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173288"/>
            <a:ext cx="6784975" cy="451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6" name="TextBox 1"/>
          <p:cNvSpPr txBox="1">
            <a:spLocks noChangeArrowheads="1"/>
          </p:cNvSpPr>
          <p:nvPr/>
        </p:nvSpPr>
        <p:spPr bwMode="auto">
          <a:xfrm>
            <a:off x="1808163" y="188913"/>
            <a:ext cx="5543550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solidFill>
                  <a:schemeClr val="bg1"/>
                </a:solidFill>
              </a:rPr>
              <a:t>Налоговые доходы – налоги, сборы и платежи, поступающие в бюджет на основе налогового и бюджетного законодательства страны.</a:t>
            </a:r>
          </a:p>
          <a:p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extBox 1"/>
          <p:cNvSpPr txBox="1">
            <a:spLocks noChangeArrowheads="1"/>
          </p:cNvSpPr>
          <p:nvPr/>
        </p:nvSpPr>
        <p:spPr bwMode="auto">
          <a:xfrm>
            <a:off x="534988" y="260350"/>
            <a:ext cx="4324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0099"/>
                </a:solidFill>
              </a:rPr>
              <a:t>Неналоговые доходы</a:t>
            </a:r>
          </a:p>
        </p:txBody>
      </p:sp>
      <p:sp>
        <p:nvSpPr>
          <p:cNvPr id="104450" name="TextBox 2"/>
          <p:cNvSpPr txBox="1">
            <a:spLocks noChangeArrowheads="1"/>
          </p:cNvSpPr>
          <p:nvPr/>
        </p:nvSpPr>
        <p:spPr bwMode="auto">
          <a:xfrm>
            <a:off x="755650" y="1052513"/>
            <a:ext cx="755967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</a:rPr>
              <a:t>Доходы от использования муниципального имущества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</a:rPr>
              <a:t>Доходы от платных услуг бюджетных учреждений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</a:rPr>
              <a:t>Доходы от продажи муниципального имущества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</a:rPr>
              <a:t>Суммы принудительного изъятия (штрафы и др.)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</a:rPr>
              <a:t>Иные доходы</a:t>
            </a:r>
          </a:p>
        </p:txBody>
      </p:sp>
      <p:pic>
        <p:nvPicPr>
          <p:cNvPr id="1044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8300" y="3360738"/>
            <a:ext cx="6221413" cy="349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9975" y="846138"/>
            <a:ext cx="5456238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3563938" y="2924175"/>
            <a:ext cx="2879725" cy="23050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Заимствования в целях обеспечения погашения существующего муниципального долга и финансирования дефицита бюджета в виде: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88125" y="2900363"/>
            <a:ext cx="2411413" cy="23050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муниципальных гарантий по обязательствам третьих лиц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87788" y="5732463"/>
            <a:ext cx="2232025" cy="72072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Кредиты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196850" y="539750"/>
            <a:ext cx="3240088" cy="2060575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долга не должен превышать объёма налоговых и неналоговых доходов бюджета, закрепленных за местным бюджетом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196850" y="2924175"/>
            <a:ext cx="3367088" cy="3121025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расходов на обслуживание долга не должен превышать 15% объема расходов бюджета, за исключением объёма расходов, которые осуществляются за счет субвенций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03350" y="188913"/>
            <a:ext cx="6264275" cy="71913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</a:t>
            </a:r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2924175"/>
            <a:ext cx="3805238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0500" y="1196975"/>
            <a:ext cx="5605463" cy="172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Верхний предел муниципального внутреннего долга по долговым обязательствам муниципального образования Угранского сельского поселения на</a:t>
            </a:r>
          </a:p>
          <a:p>
            <a:pPr algn="ctr"/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января 2020 года – 0,0 тыс. рублей</a:t>
            </a:r>
          </a:p>
          <a:p>
            <a:pPr algn="ctr"/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января 2021</a:t>
            </a:r>
            <a:r>
              <a:rPr 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года – 0,0 тыс. рублей</a:t>
            </a:r>
          </a:p>
          <a:p>
            <a:pPr algn="ctr"/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января 2022 года – 0,0 тыс. рублей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19475" y="3313113"/>
            <a:ext cx="5724525" cy="1511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Предельный объем муниципального долга на</a:t>
            </a:r>
          </a:p>
          <a:p>
            <a:pPr algn="ctr"/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2019 год – 0,0 тыс. рублей</a:t>
            </a:r>
          </a:p>
          <a:p>
            <a:pPr algn="ctr"/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2020 год – 0,0 тыс. рублей</a:t>
            </a:r>
          </a:p>
          <a:p>
            <a:pPr algn="ctr"/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2021 год – 0,0 тыс. рублей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0500" y="5445125"/>
            <a:ext cx="5029200" cy="1296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Предельный объем расходов районного бюджета на обслуживание муниципального долга:</a:t>
            </a:r>
          </a:p>
          <a:p>
            <a:pPr algn="ctr"/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2019 год – 0,0 тыс. рублей</a:t>
            </a:r>
          </a:p>
          <a:p>
            <a:pPr algn="ctr"/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2020 год – 0,0 тыс. рублей</a:t>
            </a:r>
          </a:p>
          <a:p>
            <a:pPr algn="ctr"/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2021 год – 0,0 тыс. рублей</a:t>
            </a:r>
          </a:p>
        </p:txBody>
      </p:sp>
      <p:pic>
        <p:nvPicPr>
          <p:cNvPr id="1065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1204913"/>
            <a:ext cx="32797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32438" y="4724400"/>
            <a:ext cx="361156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313" y="836613"/>
            <a:ext cx="8715375" cy="8636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происходит ежегодно.</a:t>
            </a:r>
          </a:p>
        </p:txBody>
      </p:sp>
      <p:sp>
        <p:nvSpPr>
          <p:cNvPr id="107522" name="Скругленный прямоугольник 10"/>
          <p:cNvSpPr>
            <a:spLocks noChangeArrowheads="1"/>
          </p:cNvSpPr>
          <p:nvPr/>
        </p:nvSpPr>
        <p:spPr bwMode="auto">
          <a:xfrm>
            <a:off x="512763" y="1822450"/>
            <a:ext cx="8389937" cy="1928813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3366FF"/>
            </a:solidFill>
            <a:round/>
            <a:headEnd/>
            <a:tailEnd/>
          </a:ln>
        </p:spPr>
        <p:txBody>
          <a:bodyPr anchor="ctr"/>
          <a:lstStyle/>
          <a:p>
            <a:pPr algn="just"/>
            <a:r>
              <a:rPr lang="ru-RU" altLang="ru-RU" sz="1600" b="1">
                <a:solidFill>
                  <a:schemeClr val="bg1"/>
                </a:solidFill>
              </a:rPr>
              <a:t>Составление проекта бюджета. </a:t>
            </a:r>
            <a:r>
              <a:rPr lang="ru-RU" altLang="ru-RU" sz="1400">
                <a:solidFill>
                  <a:schemeClr val="bg1"/>
                </a:solidFill>
              </a:rPr>
              <a:t>До начала составления проекта местного бюджета принят нормативно-правовой акт, в котором определяются ответственные исполнители, порядок и сроки работы над документами и материалами, необходимыми для составления проекта местного бюджета. Непосредственное составление местного бюджета осуществляет финансовое управление администрации муниципального образования «Угранский район» смоленской области. Готовый проект местного бюджета представлен на рассмотрение в Угранский районный совет депутатов.</a:t>
            </a:r>
            <a:endParaRPr lang="ru-RU" altLang="ru-RU" sz="1400" b="1">
              <a:solidFill>
                <a:schemeClr val="bg1"/>
              </a:solidFill>
            </a:endParaRPr>
          </a:p>
        </p:txBody>
      </p:sp>
      <p:sp>
        <p:nvSpPr>
          <p:cNvPr id="107523" name="Скругленный прямоугольник 14"/>
          <p:cNvSpPr>
            <a:spLocks noChangeArrowheads="1"/>
          </p:cNvSpPr>
          <p:nvPr/>
        </p:nvSpPr>
        <p:spPr bwMode="auto">
          <a:xfrm>
            <a:off x="512763" y="5661025"/>
            <a:ext cx="8415337" cy="107315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98B954"/>
            </a:solidFill>
            <a:round/>
            <a:headEnd/>
            <a:tailEnd/>
          </a:ln>
        </p:spPr>
        <p:txBody>
          <a:bodyPr/>
          <a:lstStyle/>
          <a:p>
            <a:pPr algn="just"/>
            <a:r>
              <a:rPr lang="ru-RU" altLang="ru-RU" sz="1600" b="1">
                <a:solidFill>
                  <a:schemeClr val="bg1"/>
                </a:solidFill>
              </a:rPr>
              <a:t>Утверждение бюджета.</a:t>
            </a:r>
            <a:r>
              <a:rPr lang="ru-RU" altLang="ru-RU">
                <a:solidFill>
                  <a:schemeClr val="bg1"/>
                </a:solidFill>
              </a:rPr>
              <a:t> </a:t>
            </a:r>
            <a:r>
              <a:rPr lang="ru-RU" altLang="ru-RU" sz="1400">
                <a:solidFill>
                  <a:schemeClr val="bg1"/>
                </a:solidFill>
              </a:rPr>
              <a:t>Решение о местном бюджете на очередной финансовый год и на плановый период утверждён Угранским районным Советом депутатов.</a:t>
            </a:r>
          </a:p>
        </p:txBody>
      </p:sp>
      <p:sp>
        <p:nvSpPr>
          <p:cNvPr id="107524" name="TextBox 2"/>
          <p:cNvSpPr txBox="1">
            <a:spLocks noChangeArrowheads="1"/>
          </p:cNvSpPr>
          <p:nvPr/>
        </p:nvSpPr>
        <p:spPr bwMode="auto">
          <a:xfrm>
            <a:off x="642938" y="115888"/>
            <a:ext cx="7858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0099"/>
                </a:solidFill>
              </a:rPr>
              <a:t>Этапы формирования местного бюджета</a:t>
            </a:r>
          </a:p>
        </p:txBody>
      </p:sp>
      <p:sp>
        <p:nvSpPr>
          <p:cNvPr id="107525" name="AutoShape 7"/>
          <p:cNvSpPr>
            <a:spLocks noChangeArrowheads="1"/>
          </p:cNvSpPr>
          <p:nvPr/>
        </p:nvSpPr>
        <p:spPr bwMode="auto">
          <a:xfrm>
            <a:off x="485775" y="4149725"/>
            <a:ext cx="8416925" cy="122396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anchor="ctr"/>
          <a:lstStyle/>
          <a:p>
            <a:pPr defTabSz="914400"/>
            <a:r>
              <a:rPr lang="ru-RU" sz="1600" b="1">
                <a:solidFill>
                  <a:schemeClr val="bg1"/>
                </a:solidFill>
              </a:rPr>
              <a:t>Рассмотрение проекта бюджета.</a:t>
            </a:r>
            <a:r>
              <a:rPr lang="ru-RU" sz="1400">
                <a:solidFill>
                  <a:schemeClr val="bg1"/>
                </a:solidFill>
              </a:rPr>
              <a:t> Глава муниципального образования «Угранский район» Смоленской области внес на рассмотрение в Угранский район Совета депутатов проект решения о местном бюджете на 2019год и плановый период 2020 и 2021годов. Проект местного бюджета рассмотрен на заседании Угранским районным Советом депутатов, затем прошли публичные слушанья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Группа 14"/>
          <p:cNvGrpSpPr>
            <a:grpSpLocks/>
          </p:cNvGrpSpPr>
          <p:nvPr/>
        </p:nvGrpSpPr>
        <p:grpSpPr bwMode="auto">
          <a:xfrm>
            <a:off x="0" y="11757"/>
            <a:ext cx="9144000" cy="6286500"/>
            <a:chOff x="214282" y="142852"/>
            <a:chExt cx="8786874" cy="6286544"/>
          </a:xfrm>
          <a:solidFill>
            <a:srgbClr val="FFFF00"/>
          </a:solidFill>
        </p:grpSpPr>
        <p:sp>
          <p:nvSpPr>
            <p:cNvPr id="3" name="Прямоугольник 2"/>
            <p:cNvSpPr/>
            <p:nvPr/>
          </p:nvSpPr>
          <p:spPr>
            <a:xfrm>
              <a:off x="1571604" y="142852"/>
              <a:ext cx="7429552" cy="92869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На чем основывается проект местного бюджета?</a:t>
              </a:r>
              <a:endPara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14212" y="1142984"/>
              <a:ext cx="6786944" cy="6429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Местный бюджет составляется и утверждается сроком на три года – очередной финансовый год и плановый период.</a:t>
              </a: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214282" y="1928802"/>
              <a:ext cx="8786874" cy="57150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Составление  местного бюджета основывается на </a:t>
              </a:r>
            </a:p>
          </p:txBody>
        </p:sp>
        <p:sp>
          <p:nvSpPr>
            <p:cNvPr id="6" name="Скругленный прямоугольник 5"/>
            <p:cNvSpPr>
              <a:spLocks noChangeArrowheads="1"/>
            </p:cNvSpPr>
            <p:nvPr/>
          </p:nvSpPr>
          <p:spPr bwMode="auto">
            <a:xfrm>
              <a:off x="214282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</a:rPr>
                <a:t>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</a:rPr>
                <a:t>Основные направления бюджетной политики МО 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</a:rPr>
                <a:t>«</a:t>
              </a:r>
              <a:r>
                <a:rPr lang="ru-RU" altLang="ru-RU" sz="16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</a:rPr>
                <a:t>Угранский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</a:rPr>
                <a:t> </a:t>
              </a: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</a:rPr>
                <a:t>район»</a:t>
              </a:r>
              <a:endPara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" name="Скругленный прямоугольник 6"/>
            <p:cNvSpPr>
              <a:spLocks noChangeArrowheads="1"/>
            </p:cNvSpPr>
            <p:nvPr/>
          </p:nvSpPr>
          <p:spPr bwMode="auto">
            <a:xfrm>
              <a:off x="2428860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</a:rPr>
                <a:t>2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</a:rPr>
                <a:t>Основные направления налоговой политики МО 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</a:rPr>
                <a:t>«</a:t>
              </a:r>
              <a:r>
                <a:rPr lang="ru-RU" altLang="ru-RU" sz="16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</a:rPr>
                <a:t>Угранский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</a:rPr>
                <a:t>  </a:t>
              </a: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</a:rPr>
                <a:t>район»</a:t>
              </a:r>
            </a:p>
          </p:txBody>
        </p:sp>
        <p:sp>
          <p:nvSpPr>
            <p:cNvPr id="8" name="Скругленный прямоугольник 7"/>
            <p:cNvSpPr>
              <a:spLocks noChangeArrowheads="1"/>
            </p:cNvSpPr>
            <p:nvPr/>
          </p:nvSpPr>
          <p:spPr bwMode="auto">
            <a:xfrm>
              <a:off x="4714876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</a:rPr>
                <a:t>3</a:t>
              </a: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</a:rPr>
                <a:t>Прогнозе социально-экономического развития муниципального образования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</a:rPr>
                <a:t>«</a:t>
              </a:r>
              <a:r>
                <a:rPr lang="ru-RU" altLang="ru-RU" sz="14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</a:rPr>
                <a:t>Угранский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</a:rPr>
                <a:t> </a:t>
              </a: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</a:rPr>
                <a:t>район» Смоленской области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9" name="Скругленный прямоугольник 8"/>
            <p:cNvSpPr>
              <a:spLocks noChangeArrowheads="1"/>
            </p:cNvSpPr>
            <p:nvPr/>
          </p:nvSpPr>
          <p:spPr bwMode="auto">
            <a:xfrm>
              <a:off x="7000892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</a:rPr>
                <a:t>4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</a:rPr>
                <a:t>Муниципальных программах муниципального образования 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</a:rPr>
                <a:t>«</a:t>
              </a:r>
              <a:r>
                <a:rPr lang="ru-RU" altLang="ru-RU" sz="14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</a:rPr>
                <a:t>Уграснкий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</a:rPr>
                <a:t> </a:t>
              </a: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</a:rPr>
                <a:t>район» Смоленской области</a:t>
              </a:r>
            </a:p>
          </p:txBody>
        </p:sp>
        <p:sp>
          <p:nvSpPr>
            <p:cNvPr id="10" name="Стрелка вниз 9"/>
            <p:cNvSpPr/>
            <p:nvPr/>
          </p:nvSpPr>
          <p:spPr>
            <a:xfrm flipH="1">
              <a:off x="1000100" y="2500306"/>
              <a:ext cx="240033" cy="785818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" name="Выгнутая вверх стрелка 10"/>
            <p:cNvSpPr/>
            <p:nvPr/>
          </p:nvSpPr>
          <p:spPr>
            <a:xfrm>
              <a:off x="1215009" y="2928935"/>
              <a:ext cx="2071628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2" name="Выгнутая вверх стрелка 11"/>
            <p:cNvSpPr/>
            <p:nvPr/>
          </p:nvSpPr>
          <p:spPr>
            <a:xfrm>
              <a:off x="3286637" y="2928935"/>
              <a:ext cx="2428594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3" name="Выгнутая вверх стрелка 12"/>
            <p:cNvSpPr/>
            <p:nvPr/>
          </p:nvSpPr>
          <p:spPr>
            <a:xfrm>
              <a:off x="5715231" y="2928935"/>
              <a:ext cx="2215024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2" y="214291"/>
              <a:ext cx="1986706" cy="1071570"/>
            </a:xfrm>
            <a:prstGeom prst="rect">
              <a:avLst/>
            </a:prstGeom>
            <a:grpFill/>
            <a:effectLst>
              <a:innerShdw blurRad="114300">
                <a:prstClr val="black"/>
              </a:inn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Redekop\Desktop\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/>
              <a:ext uri="{28A0092B-C50C-407E-A947-70E740481C1C}"/>
            </a:extLst>
          </a:blip>
          <a:srcRect l="3223" t="3575" r="12188" b="36492"/>
          <a:stretch/>
        </p:blipFill>
        <p:spPr bwMode="auto">
          <a:xfrm>
            <a:off x="107504" y="1795444"/>
            <a:ext cx="8928992" cy="4745029"/>
          </a:xfrm>
          <a:prstGeom prst="rect">
            <a:avLst/>
          </a:prstGeom>
          <a:noFill/>
          <a:effectLst>
            <a:glow rad="228600">
              <a:srgbClr val="C0504D">
                <a:satMod val="175000"/>
                <a:alpha val="40000"/>
              </a:srgbClr>
            </a:glow>
            <a:innerShdw blurRad="114300">
              <a:prstClr val="black"/>
            </a:innerShdw>
          </a:effectLst>
          <a:extLst>
            <a:ext uri="{909E8E84-426E-40DD-AFC4-6F175D3DCCD1}"/>
          </a:extLst>
        </p:spPr>
      </p:pic>
      <p:sp>
        <p:nvSpPr>
          <p:cNvPr id="3" name="Прямоугольная выноска 2"/>
          <p:cNvSpPr/>
          <p:nvPr/>
        </p:nvSpPr>
        <p:spPr>
          <a:xfrm>
            <a:off x="6012160" y="404664"/>
            <a:ext cx="2520280" cy="1728192"/>
          </a:xfrm>
          <a:prstGeom prst="wedgeRectCallout">
            <a:avLst>
              <a:gd name="adj1" fmla="val -72137"/>
              <a:gd name="adj2" fmla="val 113751"/>
            </a:avLst>
          </a:prstGeom>
          <a:solidFill>
            <a:srgbClr val="FFFFCC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>
            <a:glow rad="228600">
              <a:srgbClr val="9BBB59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err="1">
                <a:solidFill>
                  <a:prstClr val="black"/>
                </a:solidFill>
              </a:rPr>
              <a:t>Угранское</a:t>
            </a:r>
            <a:r>
              <a:rPr lang="ru-RU" sz="1400" kern="0" dirty="0">
                <a:solidFill>
                  <a:prstClr val="black"/>
                </a:solidFill>
              </a:rPr>
              <a:t> сельское поселение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</a:rPr>
              <a:t>село Угра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</a:rPr>
              <a:t>вновь образованное путем объединения </a:t>
            </a:r>
            <a:r>
              <a:rPr lang="ru-RU" sz="1400" kern="0" dirty="0" err="1">
                <a:solidFill>
                  <a:prstClr val="black"/>
                </a:solidFill>
              </a:rPr>
              <a:t>Угранского</a:t>
            </a:r>
            <a:r>
              <a:rPr lang="ru-RU" sz="1400" kern="0" dirty="0">
                <a:solidFill>
                  <a:prstClr val="black"/>
                </a:solidFill>
              </a:rPr>
              <a:t>, </a:t>
            </a:r>
            <a:r>
              <a:rPr lang="ru-RU" sz="1400" kern="0" dirty="0" err="1">
                <a:solidFill>
                  <a:prstClr val="black"/>
                </a:solidFill>
              </a:rPr>
              <a:t>Русановского</a:t>
            </a:r>
            <a:r>
              <a:rPr lang="ru-RU" sz="1400" kern="0" dirty="0">
                <a:solidFill>
                  <a:prstClr val="black"/>
                </a:solidFill>
              </a:rPr>
              <a:t> и </a:t>
            </a:r>
            <a:r>
              <a:rPr lang="ru-RU" sz="1400" kern="0" dirty="0" err="1">
                <a:solidFill>
                  <a:prstClr val="black"/>
                </a:solidFill>
              </a:rPr>
              <a:t>Мытищинского</a:t>
            </a:r>
            <a:r>
              <a:rPr lang="ru-RU" sz="1400" kern="0" dirty="0">
                <a:solidFill>
                  <a:prstClr val="black"/>
                </a:solidFill>
              </a:rPr>
              <a:t> сельских поселений с 05.06.2017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  <a:cs typeface="Tunga" pitchFamily="34" charset="0"/>
              </a:rPr>
              <a:t> </a:t>
            </a:r>
          </a:p>
        </p:txBody>
      </p:sp>
      <p:sp>
        <p:nvSpPr>
          <p:cNvPr id="411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0"/>
            <a:ext cx="8829675" cy="2032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mtClean="0"/>
              <a:t>  </a:t>
            </a:r>
            <a:r>
              <a:rPr lang="ru-RU" sz="2400" b="1" i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Доходы бюджета-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безвозмездные  и безвозвратные поступления денежных средств в бюджет.</a:t>
            </a:r>
            <a:endParaRPr lang="ru-RU" i="1" smtClean="0">
              <a:solidFill>
                <a:srgbClr val="CC0066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i="1" smtClean="0">
                <a:solidFill>
                  <a:srgbClr val="343E33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i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Налоговые доходы-</a:t>
            </a:r>
            <a:r>
              <a:rPr lang="ru-RU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доходы от предусмотренных законодательством Российской  Федерации федеральных налогов и сборов, в том числе предусмотренных специальными налоговыми режимами, и законодательством  Смоленской области  от региональных налогов. </a:t>
            </a:r>
            <a:r>
              <a:rPr lang="ru-RU" b="1" smtClean="0"/>
              <a:t>     </a:t>
            </a:r>
          </a:p>
        </p:txBody>
      </p:sp>
      <p:pic>
        <p:nvPicPr>
          <p:cNvPr id="1105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44675"/>
            <a:ext cx="4897438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6" name="Text Box 7"/>
          <p:cNvSpPr txBox="1">
            <a:spLocks noChangeArrowheads="1"/>
          </p:cNvSpPr>
          <p:nvPr/>
        </p:nvSpPr>
        <p:spPr bwMode="auto">
          <a:xfrm>
            <a:off x="5435600" y="2125663"/>
            <a:ext cx="2951163" cy="1612900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Налоговые доходы МО «Угранский район» Смоленской области (тыс.руб)</a:t>
            </a:r>
          </a:p>
          <a:p>
            <a:pPr algn="ctr"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2019г – 10899,2</a:t>
            </a:r>
          </a:p>
        </p:txBody>
      </p:sp>
      <p:sp>
        <p:nvSpPr>
          <p:cNvPr id="110597" name="Text Box 8"/>
          <p:cNvSpPr txBox="1">
            <a:spLocks noChangeArrowheads="1"/>
          </p:cNvSpPr>
          <p:nvPr/>
        </p:nvSpPr>
        <p:spPr bwMode="auto">
          <a:xfrm>
            <a:off x="214313" y="4968875"/>
            <a:ext cx="1944687" cy="1338263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Налог на доходы физических лиц (тыс.руб)</a:t>
            </a:r>
          </a:p>
          <a:p>
            <a:pPr algn="ctr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2019г – 3321,6</a:t>
            </a:r>
          </a:p>
        </p:txBody>
      </p:sp>
      <p:sp>
        <p:nvSpPr>
          <p:cNvPr id="110598" name="Text Box 9"/>
          <p:cNvSpPr txBox="1">
            <a:spLocks noChangeArrowheads="1"/>
          </p:cNvSpPr>
          <p:nvPr/>
        </p:nvSpPr>
        <p:spPr bwMode="auto">
          <a:xfrm>
            <a:off x="2339975" y="4694238"/>
            <a:ext cx="2120900" cy="1338262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Налог на совокупный доход  (тыс.руб)</a:t>
            </a:r>
          </a:p>
          <a:p>
            <a:pPr algn="ctr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2019г – 0,2</a:t>
            </a:r>
          </a:p>
        </p:txBody>
      </p:sp>
      <p:sp>
        <p:nvSpPr>
          <p:cNvPr id="110599" name="Text Box 10"/>
          <p:cNvSpPr txBox="1">
            <a:spLocks noChangeArrowheads="1"/>
          </p:cNvSpPr>
          <p:nvPr/>
        </p:nvSpPr>
        <p:spPr bwMode="auto">
          <a:xfrm>
            <a:off x="4705350" y="4968875"/>
            <a:ext cx="2036763" cy="1612900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Налог на имущество физических лиц (тыс.руб)</a:t>
            </a:r>
          </a:p>
          <a:p>
            <a:pPr algn="ctr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2019г – 4456,2</a:t>
            </a:r>
          </a:p>
        </p:txBody>
      </p:sp>
      <p:sp>
        <p:nvSpPr>
          <p:cNvPr id="110600" name="Text Box 11"/>
          <p:cNvSpPr txBox="1">
            <a:spLocks noChangeArrowheads="1"/>
          </p:cNvSpPr>
          <p:nvPr/>
        </p:nvSpPr>
        <p:spPr bwMode="auto">
          <a:xfrm>
            <a:off x="6983413" y="4699000"/>
            <a:ext cx="2160587" cy="1612900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Налог на товары, реализуемые на территории РФ (тыс.руб)</a:t>
            </a:r>
          </a:p>
          <a:p>
            <a:pPr algn="ctr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2019г – 3121,2</a:t>
            </a:r>
          </a:p>
        </p:txBody>
      </p:sp>
      <p:sp>
        <p:nvSpPr>
          <p:cNvPr id="110601" name="Line 12"/>
          <p:cNvSpPr>
            <a:spLocks noChangeShapeType="1"/>
          </p:cNvSpPr>
          <p:nvPr/>
        </p:nvSpPr>
        <p:spPr bwMode="auto">
          <a:xfrm flipH="1">
            <a:off x="1187450" y="3738563"/>
            <a:ext cx="5497513" cy="1230312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10602" name="Line 13"/>
          <p:cNvSpPr>
            <a:spLocks noChangeShapeType="1"/>
          </p:cNvSpPr>
          <p:nvPr/>
        </p:nvSpPr>
        <p:spPr bwMode="auto">
          <a:xfrm flipH="1">
            <a:off x="4067175" y="3733800"/>
            <a:ext cx="2617788" cy="965200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10603" name="Line 14"/>
          <p:cNvSpPr>
            <a:spLocks noChangeShapeType="1"/>
          </p:cNvSpPr>
          <p:nvPr/>
        </p:nvSpPr>
        <p:spPr bwMode="auto">
          <a:xfrm flipH="1">
            <a:off x="5435600" y="3729038"/>
            <a:ext cx="1249363" cy="1239837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10604" name="Line 15"/>
          <p:cNvSpPr>
            <a:spLocks noChangeShapeType="1"/>
          </p:cNvSpPr>
          <p:nvPr/>
        </p:nvSpPr>
        <p:spPr bwMode="auto">
          <a:xfrm>
            <a:off x="6684963" y="3729038"/>
            <a:ext cx="982662" cy="965200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8775" y="188913"/>
            <a:ext cx="8229600" cy="1795462"/>
          </a:xfrm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rgbClr val="CC0066"/>
                </a:solidFill>
                <a:cs typeface="Tunga" pitchFamily="34" charset="0"/>
              </a:rPr>
              <a:t/>
            </a:r>
            <a:br>
              <a:rPr lang="ru-RU" sz="1800" b="1" smtClean="0">
                <a:solidFill>
                  <a:srgbClr val="CC0066"/>
                </a:solidFill>
                <a:cs typeface="Tunga" pitchFamily="34" charset="0"/>
              </a:rPr>
            </a:br>
            <a:r>
              <a:rPr lang="ru-RU" sz="1800" b="1" smtClean="0">
                <a:solidFill>
                  <a:srgbClr val="CC0066"/>
                </a:solidFill>
                <a:cs typeface="Tunga" pitchFamily="34" charset="0"/>
              </a:rPr>
              <a:t/>
            </a:r>
            <a:br>
              <a:rPr lang="ru-RU" sz="1800" b="1" smtClean="0">
                <a:solidFill>
                  <a:srgbClr val="CC0066"/>
                </a:solidFill>
                <a:cs typeface="Tunga" pitchFamily="34" charset="0"/>
              </a:rPr>
            </a:br>
            <a:r>
              <a:rPr lang="ru-RU" sz="1800" b="1" smtClean="0">
                <a:solidFill>
                  <a:srgbClr val="CC0066"/>
                </a:solidFill>
                <a:cs typeface="Tunga" pitchFamily="34" charset="0"/>
              </a:rPr>
              <a:t/>
            </a:r>
            <a:br>
              <a:rPr lang="ru-RU" sz="1800" b="1" smtClean="0">
                <a:solidFill>
                  <a:srgbClr val="CC0066"/>
                </a:solidFill>
                <a:cs typeface="Tunga" pitchFamily="34" charset="0"/>
              </a:rPr>
            </a:br>
            <a:r>
              <a:rPr lang="ru-RU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платежи, которые включают в себя возмездные операции от прямого предоставления государством за пользование имущества и природных ресурсов, от различного вида услуг, а также платежи в виде  штрафов или иных санкций за нарушение законодательства</a:t>
            </a:r>
            <a:r>
              <a:rPr lang="ru-RU" sz="20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i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618" name="Text Box 4"/>
          <p:cNvSpPr txBox="1">
            <a:spLocks noChangeArrowheads="1"/>
          </p:cNvSpPr>
          <p:nvPr/>
        </p:nvSpPr>
        <p:spPr bwMode="auto">
          <a:xfrm>
            <a:off x="2087563" y="2070100"/>
            <a:ext cx="5653087" cy="815975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Неналоговые доходы МО «Угранский район» Смоленской области (тыс.руб.)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2019г. – 880,9</a:t>
            </a:r>
          </a:p>
        </p:txBody>
      </p:sp>
      <p:sp>
        <p:nvSpPr>
          <p:cNvPr id="111619" name="Text Box 5"/>
          <p:cNvSpPr txBox="1">
            <a:spLocks noChangeArrowheads="1"/>
          </p:cNvSpPr>
          <p:nvPr/>
        </p:nvSpPr>
        <p:spPr bwMode="auto">
          <a:xfrm>
            <a:off x="358775" y="3525838"/>
            <a:ext cx="2232025" cy="1968500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Доходы от использования имущества, находящегося в государственной и муниципальной собственности (тыс.руб)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2019г – 497,8</a:t>
            </a:r>
          </a:p>
        </p:txBody>
      </p:sp>
      <p:sp>
        <p:nvSpPr>
          <p:cNvPr id="111620" name="Line 8"/>
          <p:cNvSpPr>
            <a:spLocks noChangeShapeType="1"/>
          </p:cNvSpPr>
          <p:nvPr/>
        </p:nvSpPr>
        <p:spPr bwMode="auto">
          <a:xfrm flipH="1">
            <a:off x="2087563" y="2886075"/>
            <a:ext cx="468312" cy="639763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1621" name="Text Box 6"/>
          <p:cNvSpPr txBox="1">
            <a:spLocks noChangeArrowheads="1"/>
          </p:cNvSpPr>
          <p:nvPr/>
        </p:nvSpPr>
        <p:spPr bwMode="auto">
          <a:xfrm>
            <a:off x="7056438" y="5172075"/>
            <a:ext cx="1944687" cy="1116013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Прочие неналоговые доходы (тыс.руб)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2019г – 144,7</a:t>
            </a:r>
          </a:p>
        </p:txBody>
      </p:sp>
      <p:sp>
        <p:nvSpPr>
          <p:cNvPr id="111622" name="Line 9"/>
          <p:cNvSpPr>
            <a:spLocks noChangeShapeType="1"/>
          </p:cNvSpPr>
          <p:nvPr/>
        </p:nvSpPr>
        <p:spPr bwMode="auto">
          <a:xfrm>
            <a:off x="7080250" y="2886075"/>
            <a:ext cx="947738" cy="2286000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1623" name="Line 8"/>
          <p:cNvSpPr>
            <a:spLocks noChangeShapeType="1"/>
          </p:cNvSpPr>
          <p:nvPr/>
        </p:nvSpPr>
        <p:spPr bwMode="auto">
          <a:xfrm flipH="1">
            <a:off x="3851275" y="2886075"/>
            <a:ext cx="0" cy="2395538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1624" name="Line 8"/>
          <p:cNvSpPr>
            <a:spLocks noChangeShapeType="1"/>
          </p:cNvSpPr>
          <p:nvPr/>
        </p:nvSpPr>
        <p:spPr bwMode="auto">
          <a:xfrm flipH="1">
            <a:off x="5724525" y="2886075"/>
            <a:ext cx="0" cy="639763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1625" name="Text Box 6"/>
          <p:cNvSpPr txBox="1">
            <a:spLocks noChangeArrowheads="1"/>
          </p:cNvSpPr>
          <p:nvPr/>
        </p:nvSpPr>
        <p:spPr bwMode="auto">
          <a:xfrm>
            <a:off x="2878138" y="5281613"/>
            <a:ext cx="1944687" cy="1335087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Штрафы, санкции, возмещение ущерба (тыс.руб)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2019г – </a:t>
            </a:r>
          </a:p>
        </p:txBody>
      </p:sp>
      <p:sp>
        <p:nvSpPr>
          <p:cNvPr id="111626" name="Text Box 6"/>
          <p:cNvSpPr txBox="1">
            <a:spLocks noChangeArrowheads="1"/>
          </p:cNvSpPr>
          <p:nvPr/>
        </p:nvSpPr>
        <p:spPr bwMode="auto">
          <a:xfrm>
            <a:off x="4751388" y="3525838"/>
            <a:ext cx="1944687" cy="1554162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Доходы от компенсации затрат государства (тыс.руб)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2019г – 238,4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8459787" cy="1223962"/>
          </a:xfrm>
        </p:spPr>
        <p:txBody>
          <a:bodyPr/>
          <a:lstStyle/>
          <a:p>
            <a:pPr eaLnBrk="1" hangingPunct="1"/>
            <a:r>
              <a:rPr lang="ru-RU" sz="1600" b="1" smtClean="0">
                <a:solidFill>
                  <a:schemeClr val="bg1"/>
                </a:solidFill>
                <a:cs typeface="Tunga" pitchFamily="34" charset="0"/>
              </a:rPr>
              <a:t/>
            </a:r>
            <a:br>
              <a:rPr lang="ru-RU" sz="1600" b="1" smtClean="0">
                <a:solidFill>
                  <a:schemeClr val="bg1"/>
                </a:solidFill>
                <a:cs typeface="Tunga" pitchFamily="34" charset="0"/>
              </a:rPr>
            </a:br>
            <a:r>
              <a:rPr lang="ru-RU" sz="1600" b="1" smtClean="0">
                <a:solidFill>
                  <a:schemeClr val="bg1"/>
                </a:solidFill>
                <a:cs typeface="Tunga" pitchFamily="34" charset="0"/>
              </a:rPr>
              <a:t/>
            </a:r>
            <a:br>
              <a:rPr lang="ru-RU" sz="1600" b="1" smtClean="0">
                <a:solidFill>
                  <a:schemeClr val="bg1"/>
                </a:solidFill>
                <a:cs typeface="Tunga" pitchFamily="34" charset="0"/>
              </a:rPr>
            </a:br>
            <a:r>
              <a:rPr lang="ru-RU" sz="1600" b="1" smtClean="0">
                <a:solidFill>
                  <a:schemeClr val="bg1"/>
                </a:solidFill>
                <a:cs typeface="Tunga" pitchFamily="34" charset="0"/>
              </a:rPr>
              <a:t/>
            </a:r>
            <a:br>
              <a:rPr lang="ru-RU" sz="1600" b="1" smtClean="0">
                <a:solidFill>
                  <a:schemeClr val="bg1"/>
                </a:solidFill>
                <a:cs typeface="Tunga" pitchFamily="34" charset="0"/>
              </a:rPr>
            </a:br>
            <a:r>
              <a:rPr lang="ru-RU" sz="2400" b="1" i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поступления-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на безвозвратной  и безвозмездной  основе из областного бюджета( межбюджетные трансферты в виде дотаций, субсидий, субвенций), а также перечисления от физических и юридических лиц.</a:t>
            </a:r>
            <a:endParaRPr lang="ru-RU" sz="1800" smtClean="0">
              <a:solidFill>
                <a:schemeClr val="bg1"/>
              </a:solidFill>
              <a:cs typeface="Tunga" pitchFamily="34" charset="0"/>
            </a:endParaRPr>
          </a:p>
        </p:txBody>
      </p:sp>
      <p:sp>
        <p:nvSpPr>
          <p:cNvPr id="112642" name="Text Box 5"/>
          <p:cNvSpPr txBox="1">
            <a:spLocks noChangeArrowheads="1"/>
          </p:cNvSpPr>
          <p:nvPr/>
        </p:nvSpPr>
        <p:spPr bwMode="auto">
          <a:xfrm>
            <a:off x="1781175" y="1798638"/>
            <a:ext cx="4968875" cy="981075"/>
          </a:xfrm>
          <a:prstGeom prst="rect">
            <a:avLst/>
          </a:prstGeom>
          <a:solidFill>
            <a:srgbClr val="FF99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Безвозмездные поступления МО «Угранский район» Смоленской области (тыс.руб)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2019г – 88709,8</a:t>
            </a:r>
          </a:p>
        </p:txBody>
      </p:sp>
      <p:sp>
        <p:nvSpPr>
          <p:cNvPr id="112643" name="Text Box 6"/>
          <p:cNvSpPr txBox="1">
            <a:spLocks noChangeArrowheads="1"/>
          </p:cNvSpPr>
          <p:nvPr/>
        </p:nvSpPr>
        <p:spPr bwMode="auto">
          <a:xfrm>
            <a:off x="250825" y="3036888"/>
            <a:ext cx="2376488" cy="1512887"/>
          </a:xfrm>
          <a:prstGeom prst="rect">
            <a:avLst/>
          </a:prstGeom>
          <a:solidFill>
            <a:srgbClr val="FF99CC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Дотации бюджетам бюджетной системы Российской Федерации (тыс.руб)</a:t>
            </a:r>
          </a:p>
          <a:p>
            <a:pPr algn="ctr" defTabSz="914400">
              <a:lnSpc>
                <a:spcPct val="6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2019г – 4477,1</a:t>
            </a:r>
          </a:p>
        </p:txBody>
      </p:sp>
      <p:sp>
        <p:nvSpPr>
          <p:cNvPr id="112644" name="Text Box 7"/>
          <p:cNvSpPr txBox="1">
            <a:spLocks noChangeArrowheads="1"/>
          </p:cNvSpPr>
          <p:nvPr/>
        </p:nvSpPr>
        <p:spPr bwMode="auto">
          <a:xfrm>
            <a:off x="3348038" y="4941888"/>
            <a:ext cx="2952750" cy="1238250"/>
          </a:xfrm>
          <a:prstGeom prst="rect">
            <a:avLst/>
          </a:prstGeom>
          <a:solidFill>
            <a:srgbClr val="FF99CC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Субсидии бюджетной системы Российской Федерации</a:t>
            </a:r>
            <a:r>
              <a:rPr lang="ru-RU"/>
              <a:t> </a:t>
            </a:r>
            <a:r>
              <a:rPr lang="ru-RU">
                <a:solidFill>
                  <a:schemeClr val="bg1"/>
                </a:solidFill>
              </a:rPr>
              <a:t>(тыс.руб)</a:t>
            </a:r>
          </a:p>
          <a:p>
            <a:pPr algn="ctr" defTabSz="914400">
              <a:lnSpc>
                <a:spcPct val="6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2019г – 82509,5</a:t>
            </a:r>
          </a:p>
        </p:txBody>
      </p:sp>
      <p:sp>
        <p:nvSpPr>
          <p:cNvPr id="112645" name="Text Box 8"/>
          <p:cNvSpPr txBox="1">
            <a:spLocks noChangeArrowheads="1"/>
          </p:cNvSpPr>
          <p:nvPr/>
        </p:nvSpPr>
        <p:spPr bwMode="auto">
          <a:xfrm>
            <a:off x="6011863" y="3036888"/>
            <a:ext cx="2881312" cy="933450"/>
          </a:xfrm>
          <a:prstGeom prst="rect">
            <a:avLst/>
          </a:prstGeom>
          <a:solidFill>
            <a:srgbClr val="FF99CC"/>
          </a:solidFill>
          <a:ln w="158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Иные межбюджетные трансферты (тыс.руб)</a:t>
            </a:r>
          </a:p>
          <a:p>
            <a:pPr algn="ctr" defTabSz="914400">
              <a:lnSpc>
                <a:spcPct val="5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2018г – 747,9</a:t>
            </a:r>
          </a:p>
        </p:txBody>
      </p:sp>
      <p:sp>
        <p:nvSpPr>
          <p:cNvPr id="112646" name="Line 9"/>
          <p:cNvSpPr>
            <a:spLocks noChangeShapeType="1"/>
          </p:cNvSpPr>
          <p:nvPr/>
        </p:nvSpPr>
        <p:spPr bwMode="auto">
          <a:xfrm flipH="1">
            <a:off x="2303463" y="2779713"/>
            <a:ext cx="215900" cy="2571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647" name="Line 10"/>
          <p:cNvSpPr>
            <a:spLocks noChangeShapeType="1"/>
          </p:cNvSpPr>
          <p:nvPr/>
        </p:nvSpPr>
        <p:spPr bwMode="auto">
          <a:xfrm>
            <a:off x="4265613" y="2779713"/>
            <a:ext cx="450850" cy="21621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648" name="Line 11"/>
          <p:cNvSpPr>
            <a:spLocks noChangeShapeType="1"/>
          </p:cNvSpPr>
          <p:nvPr/>
        </p:nvSpPr>
        <p:spPr bwMode="auto">
          <a:xfrm>
            <a:off x="6372225" y="2779713"/>
            <a:ext cx="504825" cy="2571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649" name="Text Box 7"/>
          <p:cNvSpPr txBox="1">
            <a:spLocks noChangeArrowheads="1"/>
          </p:cNvSpPr>
          <p:nvPr/>
        </p:nvSpPr>
        <p:spPr bwMode="auto">
          <a:xfrm>
            <a:off x="0" y="4941888"/>
            <a:ext cx="2952750" cy="1238250"/>
          </a:xfrm>
          <a:prstGeom prst="rect">
            <a:avLst/>
          </a:prstGeom>
          <a:solidFill>
            <a:srgbClr val="FF99CC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Субвенции бюджетам бюджетной системы РФ</a:t>
            </a:r>
            <a:r>
              <a:rPr lang="ru-RU"/>
              <a:t> </a:t>
            </a:r>
            <a:r>
              <a:rPr lang="ru-RU">
                <a:solidFill>
                  <a:schemeClr val="bg1"/>
                </a:solidFill>
              </a:rPr>
              <a:t>(тыс.руб)</a:t>
            </a:r>
          </a:p>
          <a:p>
            <a:pPr algn="ctr" defTabSz="914400">
              <a:lnSpc>
                <a:spcPct val="6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2019г – 317,2</a:t>
            </a:r>
          </a:p>
        </p:txBody>
      </p:sp>
      <p:sp>
        <p:nvSpPr>
          <p:cNvPr id="112650" name="Line 10"/>
          <p:cNvSpPr>
            <a:spLocks noChangeShapeType="1"/>
          </p:cNvSpPr>
          <p:nvPr/>
        </p:nvSpPr>
        <p:spPr bwMode="auto">
          <a:xfrm flipH="1">
            <a:off x="2627313" y="2779713"/>
            <a:ext cx="720725" cy="21621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651" name="Line 10"/>
          <p:cNvSpPr>
            <a:spLocks noChangeShapeType="1"/>
          </p:cNvSpPr>
          <p:nvPr/>
        </p:nvSpPr>
        <p:spPr bwMode="auto">
          <a:xfrm>
            <a:off x="5056188" y="2779713"/>
            <a:ext cx="1531937" cy="21621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652" name="Text Box 8"/>
          <p:cNvSpPr txBox="1">
            <a:spLocks noChangeArrowheads="1"/>
          </p:cNvSpPr>
          <p:nvPr/>
        </p:nvSpPr>
        <p:spPr bwMode="auto">
          <a:xfrm>
            <a:off x="6588125" y="4941888"/>
            <a:ext cx="2520950" cy="1208087"/>
          </a:xfrm>
          <a:prstGeom prst="rect">
            <a:avLst/>
          </a:prstGeom>
          <a:solidFill>
            <a:srgbClr val="FF99CC"/>
          </a:solidFill>
          <a:ln w="158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Прочие межбюджетные трансферты (тыс.руб)</a:t>
            </a:r>
          </a:p>
          <a:p>
            <a:pPr algn="ctr" defTabSz="914400">
              <a:lnSpc>
                <a:spcPct val="5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2019г – 26,0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Прямоугольник 1"/>
          <p:cNvSpPr>
            <a:spLocks noChangeArrowheads="1"/>
          </p:cNvSpPr>
          <p:nvPr/>
        </p:nvSpPr>
        <p:spPr bwMode="auto">
          <a:xfrm rot="10800000" flipV="1">
            <a:off x="395288" y="0"/>
            <a:ext cx="86423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 i="1">
                <a:solidFill>
                  <a:srgbClr val="000099"/>
                </a:solidFill>
              </a:rPr>
              <a:t>Доходы бюджета муниципального образования Угранское сельское поселение Угранского района Смоленской  области  на  2019 год ( в тыс. руб.)</a:t>
            </a:r>
          </a:p>
        </p:txBody>
      </p:sp>
      <p:graphicFrame>
        <p:nvGraphicFramePr>
          <p:cNvPr id="41986" name="Object 3"/>
          <p:cNvGraphicFramePr>
            <a:graphicFrameLocks/>
          </p:cNvGraphicFramePr>
          <p:nvPr/>
        </p:nvGraphicFramePr>
        <p:xfrm>
          <a:off x="61913" y="1416050"/>
          <a:ext cx="8869362" cy="5284788"/>
        </p:xfrm>
        <a:graphic>
          <a:graphicData uri="http://schemas.openxmlformats.org/presentationml/2006/ole">
            <p:oleObj spid="_x0000_s41986" name="Диаграмма" r:id="rId3" imgW="8848758" imgH="5286379" progId="Excel.Char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282575"/>
            <a:ext cx="8396288" cy="674688"/>
          </a:xfrm>
        </p:spPr>
        <p:txBody>
          <a:bodyPr/>
          <a:lstStyle/>
          <a:p>
            <a:pPr algn="ctr" eaLnBrk="1" hangingPunct="1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</a:rPr>
              <a:t>Основные направления налоговой политики</a:t>
            </a:r>
          </a:p>
        </p:txBody>
      </p:sp>
      <p:sp>
        <p:nvSpPr>
          <p:cNvPr id="115714" name="Rectangle 3"/>
          <p:cNvSpPr>
            <a:spLocks noGrp="1"/>
          </p:cNvSpPr>
          <p:nvPr>
            <p:ph type="body" idx="4294967295"/>
          </p:nvPr>
        </p:nvSpPr>
        <p:spPr>
          <a:xfrm>
            <a:off x="352425" y="1268413"/>
            <a:ext cx="8396288" cy="4343400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ru-RU" sz="1600" i="1" smtClean="0">
                <a:solidFill>
                  <a:schemeClr val="bg1"/>
                </a:solidFill>
                <a:latin typeface="Batang" pitchFamily="18" charset="-127"/>
              </a:rPr>
              <a:t>Актуализация работы по расширению налоговой базы по имущественным налогам путем выявления и включения в налогооблагаемую базу недвижимого имущества и земельных участков, которые до настоящего времени не зарегистрированы или зарегистрированы с указанием неполных (неактуальных) сведений, необходимых для исчисления налогов;</a:t>
            </a:r>
          </a:p>
          <a:p>
            <a:pPr eaLnBrk="1" hangingPunct="1">
              <a:buFontTx/>
              <a:buChar char="-"/>
            </a:pPr>
            <a:r>
              <a:rPr lang="ru-RU" sz="1600" i="1" smtClean="0">
                <a:solidFill>
                  <a:schemeClr val="bg1"/>
                </a:solidFill>
                <a:latin typeface="Batang" pitchFamily="18" charset="-127"/>
              </a:rPr>
              <a:t>Улучшение качества администрирования земельного налога и повышения уровня его собираемости для целей пополнения доходной базы местных бюджетов;</a:t>
            </a:r>
          </a:p>
          <a:p>
            <a:pPr eaLnBrk="1" hangingPunct="1">
              <a:buFontTx/>
              <a:buChar char="-"/>
            </a:pPr>
            <a:r>
              <a:rPr lang="ru-RU" sz="1600" i="1" smtClean="0">
                <a:solidFill>
                  <a:schemeClr val="bg1"/>
                </a:solidFill>
                <a:latin typeface="Batang" pitchFamily="18" charset="-127"/>
              </a:rPr>
              <a:t>Создание условий для развития малого и среднего предпринимательства.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228600"/>
            <a:ext cx="8396288" cy="1066800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0099"/>
                </a:solidFill>
                <a:latin typeface="Times New Roman" pitchFamily="18" charset="0"/>
                <a:cs typeface="Tunga" pitchFamily="34" charset="0"/>
              </a:rPr>
              <a:t>Особенности планирования доходов</a:t>
            </a:r>
          </a:p>
        </p:txBody>
      </p:sp>
      <p:sp>
        <p:nvSpPr>
          <p:cNvPr id="7885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463675"/>
            <a:ext cx="8396288" cy="5060950"/>
          </a:xfrm>
        </p:spPr>
        <p:txBody>
          <a:bodyPr rtlCol="0"/>
          <a:lstStyle/>
          <a:p>
            <a:pPr>
              <a:buFont typeface="Wingdings" pitchFamily="2" charset="2"/>
              <a:buChar char="ü"/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бюджеты муниципальных образований будут зачисляться доходы от акцизов на нефтепродукты, производимые на территории Российской Федерации. Размеры дифференцированных нормативов отчислений устанавливаются исходя из протяженности автомобильных дорог местного значения, находящихся в собственности соответствующих муниципальных образований.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Прогнозирование неналоговых доходов бюджета по доходам от сдачи в аренду имущества, находящегося в муниципальной собственности, по плате за негативное воздействие на окружающую среду, арендной плате за земли, по прочим доходам от оказания платных услуг и компенсации затрат государства, штрафам, осуществляется на основании данных администраторов указанных видов доходов.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228600"/>
            <a:ext cx="8323263" cy="1066800"/>
          </a:xfrm>
        </p:spPr>
        <p:txBody>
          <a:bodyPr/>
          <a:lstStyle/>
          <a:p>
            <a:pPr algn="ctr" eaLnBrk="1" hangingPunct="1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</a:rPr>
              <a:t>Основные направления бюджетной политики</a:t>
            </a:r>
          </a:p>
        </p:txBody>
      </p:sp>
      <p:sp>
        <p:nvSpPr>
          <p:cNvPr id="117762" name="Text Box 4"/>
          <p:cNvSpPr txBox="1">
            <a:spLocks noChangeArrowheads="1"/>
          </p:cNvSpPr>
          <p:nvPr/>
        </p:nvSpPr>
        <p:spPr bwMode="auto">
          <a:xfrm>
            <a:off x="611188" y="1295400"/>
            <a:ext cx="8208962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  <a:cs typeface="Arial" charset="0"/>
              </a:rPr>
              <a:t>- Формирование реального прогноза доходов, расходов и источников финансирования дефицита;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  <a:cs typeface="Arial" charset="0"/>
              </a:rPr>
              <a:t>- Соразмерность расходов бюджета муниципального образования Угранского сельского поселения Угранского района с поступающими доходами;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  <a:cs typeface="Arial" charset="0"/>
              </a:rPr>
              <a:t>- Концентрация расходов на приоритетных направлениях, прежде всего связанных с улучшением условий жизни человека, адресном решении социальных проблем, повышении эффективности и качества предоставляемых населению муниципальных услуг;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  <a:cs typeface="Arial" charset="0"/>
              </a:rPr>
              <a:t> - обеспечение месячной заработной платы работников бюджетной сферы на уровне не ниже минимального размера оплаты труда;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  <a:cs typeface="Arial" charset="0"/>
              </a:rPr>
              <a:t>- Сохранение всех социальных выплат;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  <a:cs typeface="Arial" charset="0"/>
              </a:rPr>
              <a:t>- Проведение взвешенной долговой политики</a:t>
            </a:r>
          </a:p>
          <a:p>
            <a:pPr defTabSz="914400">
              <a:spcBef>
                <a:spcPct val="50000"/>
              </a:spcBef>
            </a:pPr>
            <a:endParaRPr lang="ru-RU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/>
          </p:cNvSpPr>
          <p:nvPr>
            <p:ph type="title" idx="4294967295"/>
          </p:nvPr>
        </p:nvSpPr>
        <p:spPr>
          <a:xfrm>
            <a:off x="611188" y="176213"/>
            <a:ext cx="7680325" cy="746125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0099"/>
                </a:solidFill>
                <a:latin typeface="Times New Roman" pitchFamily="18" charset="0"/>
                <a:cs typeface="Tunga" pitchFamily="34" charset="0"/>
              </a:rPr>
              <a:t>Направления увеличения доходной базы</a:t>
            </a:r>
          </a:p>
        </p:txBody>
      </p:sp>
      <p:sp>
        <p:nvSpPr>
          <p:cNvPr id="79875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463675"/>
            <a:ext cx="8791575" cy="4343400"/>
          </a:xfrm>
        </p:spPr>
        <p:txBody>
          <a:bodyPr rtlCol="0"/>
          <a:lstStyle/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Совершенствование налогового администрирования и повышения уровня ответственности главных администраторов доходов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Сокращение недоимки по налогам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Совершенствование прогнозирования доходной и расходной части бюджета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Создание условий для обеспечения устойчивого исполнения местных бюджетов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Повышение эффективности управления муниципальной собственностью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8569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  <a:cs typeface="Arial" charset="0"/>
              </a:rPr>
              <a:t>Доходы дорожного фонда Угранского сельского поселения Угранского района Смоленской области</a:t>
            </a:r>
          </a:p>
        </p:txBody>
      </p:sp>
      <p:sp>
        <p:nvSpPr>
          <p:cNvPr id="3" name="Блок-схема: внутренняя память 2"/>
          <p:cNvSpPr/>
          <p:nvPr/>
        </p:nvSpPr>
        <p:spPr>
          <a:xfrm>
            <a:off x="539552" y="2132856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Блок-схема: внутренняя память 3"/>
          <p:cNvSpPr/>
          <p:nvPr/>
        </p:nvSpPr>
        <p:spPr>
          <a:xfrm>
            <a:off x="3347864" y="2132856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Блок-схема: внутренняя память 4"/>
          <p:cNvSpPr/>
          <p:nvPr/>
        </p:nvSpPr>
        <p:spPr>
          <a:xfrm>
            <a:off x="6070645" y="2122102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5420" name="TextBox 5"/>
          <p:cNvSpPr txBox="1">
            <a:spLocks noChangeArrowheads="1"/>
          </p:cNvSpPr>
          <p:nvPr/>
        </p:nvSpPr>
        <p:spPr bwMode="auto">
          <a:xfrm>
            <a:off x="539750" y="1700213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Arial" charset="0"/>
              </a:rPr>
              <a:t>2019 год</a:t>
            </a:r>
          </a:p>
        </p:txBody>
      </p:sp>
      <p:sp>
        <p:nvSpPr>
          <p:cNvPr id="145421" name="TextBox 6"/>
          <p:cNvSpPr txBox="1">
            <a:spLocks noChangeArrowheads="1"/>
          </p:cNvSpPr>
          <p:nvPr/>
        </p:nvSpPr>
        <p:spPr bwMode="auto">
          <a:xfrm>
            <a:off x="3332163" y="1700213"/>
            <a:ext cx="144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Arial" charset="0"/>
              </a:rPr>
              <a:t>2020 год</a:t>
            </a:r>
          </a:p>
        </p:txBody>
      </p:sp>
      <p:sp>
        <p:nvSpPr>
          <p:cNvPr id="145422" name="TextBox 7"/>
          <p:cNvSpPr txBox="1">
            <a:spLocks noChangeArrowheads="1"/>
          </p:cNvSpPr>
          <p:nvPr/>
        </p:nvSpPr>
        <p:spPr bwMode="auto">
          <a:xfrm>
            <a:off x="6070600" y="1700213"/>
            <a:ext cx="118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Arial" charset="0"/>
              </a:rPr>
              <a:t>2021 год</a:t>
            </a:r>
          </a:p>
        </p:txBody>
      </p:sp>
      <p:sp>
        <p:nvSpPr>
          <p:cNvPr id="145423" name="TextBox 8"/>
          <p:cNvSpPr txBox="1">
            <a:spLocks noChangeArrowheads="1"/>
          </p:cNvSpPr>
          <p:nvPr/>
        </p:nvSpPr>
        <p:spPr bwMode="auto">
          <a:xfrm>
            <a:off x="971550" y="2708275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Arial" charset="0"/>
              </a:rPr>
              <a:t>2811,2 тыс.руб</a:t>
            </a:r>
          </a:p>
        </p:txBody>
      </p:sp>
      <p:sp>
        <p:nvSpPr>
          <p:cNvPr id="145424" name="TextBox 9"/>
          <p:cNvSpPr txBox="1">
            <a:spLocks noChangeArrowheads="1"/>
          </p:cNvSpPr>
          <p:nvPr/>
        </p:nvSpPr>
        <p:spPr bwMode="auto">
          <a:xfrm>
            <a:off x="3851275" y="2708275"/>
            <a:ext cx="1728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Arial" charset="0"/>
              </a:rPr>
              <a:t>3556,9 тыс.руб</a:t>
            </a:r>
          </a:p>
        </p:txBody>
      </p:sp>
      <p:sp>
        <p:nvSpPr>
          <p:cNvPr id="145425" name="TextBox 10"/>
          <p:cNvSpPr txBox="1">
            <a:spLocks noChangeArrowheads="1"/>
          </p:cNvSpPr>
          <p:nvPr/>
        </p:nvSpPr>
        <p:spPr bwMode="auto">
          <a:xfrm>
            <a:off x="6516688" y="2708275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Arial" charset="0"/>
              </a:rPr>
              <a:t>4239,2 тыс.руб</a:t>
            </a:r>
          </a:p>
        </p:txBody>
      </p:sp>
      <p:sp>
        <p:nvSpPr>
          <p:cNvPr id="145426" name="TextBox 11"/>
          <p:cNvSpPr txBox="1">
            <a:spLocks noChangeArrowheads="1"/>
          </p:cNvSpPr>
          <p:nvPr/>
        </p:nvSpPr>
        <p:spPr bwMode="auto">
          <a:xfrm>
            <a:off x="250825" y="4149725"/>
            <a:ext cx="85693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chemeClr val="bg1"/>
                </a:solidFill>
                <a:cs typeface="Arial" charset="0"/>
              </a:rPr>
              <a:t>Муниципальный Дорожный фонд МО Угранское сельское поселение Угранского района Смоленской области – </a:t>
            </a:r>
            <a:r>
              <a:rPr lang="ru-RU" i="1">
                <a:solidFill>
                  <a:schemeClr val="bg1"/>
                </a:solidFill>
                <a:cs typeface="Arial" charset="0"/>
              </a:rPr>
              <a:t>часть средств бюджета, подлежащих использованию в целях финансового обеспечения дорожной деятельности в отношении автомобильных дорог общего пользования местного значения, а также капитального ремонта и ремонта дворовых территорий многоквартирных домов, проездов к дворовым территориям многоквартирных домов.</a:t>
            </a:r>
            <a:endParaRPr lang="ru-RU" b="1" i="1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063625"/>
          </a:xfrm>
        </p:spPr>
        <p:txBody>
          <a:bodyPr/>
          <a:lstStyle/>
          <a:p>
            <a:pPr eaLnBrk="1" hangingPunct="1"/>
            <a:r>
              <a:rPr lang="ru-RU" sz="2400" b="1" u="sng" smtClean="0">
                <a:solidFill>
                  <a:srgbClr val="CC0066"/>
                </a:solidFill>
                <a:cs typeface="Tunga" pitchFamily="34" charset="0"/>
              </a:rPr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533400"/>
            <a:ext cx="3779838" cy="3327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smtClean="0">
                <a:solidFill>
                  <a:schemeClr val="bg1"/>
                </a:solidFill>
                <a:latin typeface="Bodoni MT Black" pitchFamily="18" charset="0"/>
              </a:rPr>
              <a:t>.</a:t>
            </a:r>
            <a:r>
              <a:rPr lang="ru-RU" sz="2800" b="1" smtClean="0">
                <a:solidFill>
                  <a:schemeClr val="bg1"/>
                </a:solidFill>
                <a:latin typeface="Times New Roman" pitchFamily="18" charset="0"/>
              </a:rPr>
              <a:t>  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–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mtClean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mtClean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mtClean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8131" name="WordArt 6"/>
          <p:cNvSpPr>
            <a:spLocks noChangeArrowheads="1" noChangeShapeType="1" noTextEdit="1"/>
          </p:cNvSpPr>
          <p:nvPr/>
        </p:nvSpPr>
        <p:spPr bwMode="auto">
          <a:xfrm>
            <a:off x="1939925" y="271463"/>
            <a:ext cx="5238750" cy="26193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                         </a:t>
            </a:r>
          </a:p>
        </p:txBody>
      </p:sp>
      <p:pic>
        <p:nvPicPr>
          <p:cNvPr id="12083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3463"/>
            <a:ext cx="4465638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5638" y="477838"/>
            <a:ext cx="4678362" cy="322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8" name="TextBox 1"/>
          <p:cNvSpPr txBox="1">
            <a:spLocks noChangeArrowheads="1"/>
          </p:cNvSpPr>
          <p:nvPr/>
        </p:nvSpPr>
        <p:spPr bwMode="auto">
          <a:xfrm>
            <a:off x="4562475" y="3705225"/>
            <a:ext cx="4581525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>
                <a:solidFill>
                  <a:schemeClr val="bg1"/>
                </a:solidFill>
                <a:latin typeface="Bodoni MT Black" pitchFamily="18" charset="0"/>
              </a:rPr>
              <a:t>.</a:t>
            </a:r>
            <a:r>
              <a:rPr lang="ru-RU" b="1">
                <a:solidFill>
                  <a:schemeClr val="bg1"/>
                </a:solidFill>
                <a:latin typeface="Bodoni MT Black" pitchFamily="18" charset="0"/>
              </a:rPr>
              <a:t>  </a:t>
            </a:r>
            <a:r>
              <a:rPr lang="ru-RU" sz="2000">
                <a:solidFill>
                  <a:schemeClr val="bg1"/>
                </a:solidFill>
              </a:rPr>
              <a:t>Формирование расходов 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</a:t>
            </a:r>
            <a:r>
              <a:rPr lang="ru-RU" sz="2000" b="1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b="1">
              <a:solidFill>
                <a:schemeClr val="bg1"/>
              </a:solidFill>
            </a:endParaRPr>
          </a:p>
          <a:p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04788" y="4986338"/>
            <a:ext cx="8882062" cy="1871662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altLang="ru-RU" sz="360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Основные понятия и термины, применяемые при составлении брошюры «БЮДЖЕТ ДЛЯ ГРАЖДАН»</a:t>
            </a: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1300" y="0"/>
            <a:ext cx="626745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0" y="0"/>
            <a:ext cx="9144000" cy="6858000"/>
          </a:xfrm>
        </p:spPr>
        <p:txBody>
          <a:bodyPr/>
          <a:lstStyle/>
          <a:p>
            <a:pPr algn="ctr">
              <a:defRPr/>
            </a:pPr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БЮДЖЕТНАЯ КЛАССИФИКАЦИЯ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20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систематизированная группировка доходов и расходов бюджета по однородным признакам, определяемая природой местного бюджета.</a:t>
            </a:r>
          </a:p>
          <a:p>
            <a:pPr algn="ctr">
              <a:defRPr/>
            </a:pP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бюджетов </a:t>
            </a:r>
            <a:r>
              <a:rPr lang="ru-RU" sz="1600" b="1" smtClean="0">
                <a:solidFill>
                  <a:srgbClr val="000000"/>
                </a:solidFill>
                <a:cs typeface="Times New Roman" pitchFamily="18" charset="0"/>
              </a:rPr>
              <a:t>–</a:t>
            </a: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основа для построения ведомственной структуры расходов бюджета</a:t>
            </a:r>
            <a:endParaRPr lang="ru-RU" sz="1600" smtClean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 бюджетной классификации 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(статья 19 Бюджетного кодекса):</a:t>
            </a:r>
            <a:endParaRPr lang="ru-RU" smtClean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доходов бюджетов;</a:t>
            </a:r>
            <a:endParaRPr lang="ru-RU" b="1" i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бюджетов;</a:t>
            </a: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источников финансирования дефицитов бюджетов;</a:t>
            </a: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операций публично-правовых образований (</a:t>
            </a:r>
            <a:r>
              <a:rPr lang="ru-RU" smtClean="0">
                <a:solidFill>
                  <a:srgbClr val="000000"/>
                </a:solidFill>
                <a:cs typeface="Times New Roman" pitchFamily="18" charset="0"/>
              </a:rPr>
              <a:t>«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операций сектора</a:t>
            </a:r>
          </a:p>
          <a:p>
            <a:pPr algn="just">
              <a:defRPr/>
            </a:pP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858" name="AutoShape 7"/>
          <p:cNvSpPr>
            <a:spLocks noChangeArrowheads="1"/>
          </p:cNvSpPr>
          <p:nvPr/>
        </p:nvSpPr>
        <p:spPr bwMode="auto">
          <a:xfrm>
            <a:off x="5148263" y="2205038"/>
            <a:ext cx="3816350" cy="792162"/>
          </a:xfrm>
          <a:prstGeom prst="wedgeRoundRectCallout">
            <a:avLst>
              <a:gd name="adj1" fmla="val -80657"/>
              <a:gd name="adj2" fmla="val 3116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/>
            <a:r>
              <a:rPr lang="ru-RU" sz="1400"/>
              <a:t>Классификация расходов бюджетов –основа для построения ведомственной структуры расходов бюджета</a:t>
            </a:r>
          </a:p>
          <a:p>
            <a:pPr algn="ctr" defTabSz="914400"/>
            <a:endParaRPr lang="ru-RU" sz="1400"/>
          </a:p>
        </p:txBody>
      </p:sp>
      <p:pic>
        <p:nvPicPr>
          <p:cNvPr id="121859" name="Picture 323" descr="kb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149725"/>
            <a:ext cx="8713788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77813"/>
            <a:ext cx="8229600" cy="1139825"/>
          </a:xfrm>
        </p:spPr>
        <p:txBody>
          <a:bodyPr/>
          <a:lstStyle/>
          <a:p>
            <a:pPr algn="ctr" eaLnBrk="1" hangingPunct="1"/>
            <a:r>
              <a:rPr lang="ru-RU" altLang="ru-RU" sz="2800" b="1" i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 сельского  бюджета за  2019 ( тыс.руб)</a:t>
            </a:r>
          </a:p>
        </p:txBody>
      </p:sp>
      <p:graphicFrame>
        <p:nvGraphicFramePr>
          <p:cNvPr id="48158" name="Group 30"/>
          <p:cNvGraphicFramePr>
            <a:graphicFrameLocks noGrp="1"/>
          </p:cNvGraphicFramePr>
          <p:nvPr/>
        </p:nvGraphicFramePr>
        <p:xfrm>
          <a:off x="468313" y="2492375"/>
          <a:ext cx="5314950" cy="3816350"/>
        </p:xfrm>
        <a:graphic>
          <a:graphicData uri="http://schemas.openxmlformats.org/drawingml/2006/table">
            <a:tbl>
              <a:tblPr/>
              <a:tblGrid>
                <a:gridCol w="3848100"/>
                <a:gridCol w="1466850"/>
              </a:tblGrid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доходов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100489,9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расходов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101190,9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8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701,0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TextBox 1"/>
          <p:cNvSpPr txBox="1">
            <a:spLocks noChangeArrowheads="1"/>
          </p:cNvSpPr>
          <p:nvPr/>
        </p:nvSpPr>
        <p:spPr bwMode="auto">
          <a:xfrm>
            <a:off x="107950" y="157163"/>
            <a:ext cx="8712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  <a:cs typeface="Arial" charset="0"/>
              </a:rPr>
              <a:t>Динамика планирования бюджетных расходов в Угранском сельском поселении</a:t>
            </a:r>
          </a:p>
        </p:txBody>
      </p:sp>
      <p:graphicFrame>
        <p:nvGraphicFramePr>
          <p:cNvPr id="80899" name="Диаграмма 2"/>
          <p:cNvGraphicFramePr>
            <a:graphicFrameLocks/>
          </p:cNvGraphicFramePr>
          <p:nvPr/>
        </p:nvGraphicFramePr>
        <p:xfrm>
          <a:off x="276225" y="1001713"/>
          <a:ext cx="8780463" cy="5837237"/>
        </p:xfrm>
        <a:graphic>
          <a:graphicData uri="http://schemas.openxmlformats.org/presentationml/2006/ole">
            <p:oleObj spid="_x0000_s80899" name="Диаграмма" r:id="rId3" imgW="8686918" imgH="5762542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5888"/>
            <a:ext cx="8229600" cy="620712"/>
          </a:xfrm>
        </p:spPr>
        <p:txBody>
          <a:bodyPr/>
          <a:lstStyle/>
          <a:p>
            <a:pPr algn="ctr"/>
            <a:r>
              <a:rPr lang="ru-RU" sz="2000" b="1" i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Программная структура расходов  сельского бюджета на 2019 год и плановый период 2020 и 2021 гг (в тыс.руб.)</a:t>
            </a:r>
          </a:p>
        </p:txBody>
      </p:sp>
      <p:graphicFrame>
        <p:nvGraphicFramePr>
          <p:cNvPr id="148515" name="Group 35"/>
          <p:cNvGraphicFramePr>
            <a:graphicFrameLocks noGrp="1"/>
          </p:cNvGraphicFramePr>
          <p:nvPr>
            <p:ph idx="4294967295"/>
          </p:nvPr>
        </p:nvGraphicFramePr>
        <p:xfrm>
          <a:off x="684213" y="866775"/>
          <a:ext cx="8280400" cy="5724525"/>
        </p:xfrm>
        <a:graphic>
          <a:graphicData uri="http://schemas.openxmlformats.org/drawingml/2006/table">
            <a:tbl>
              <a:tblPr/>
              <a:tblGrid>
                <a:gridCol w="4967287"/>
                <a:gridCol w="1152525"/>
                <a:gridCol w="1081088"/>
                <a:gridCol w="1079500"/>
              </a:tblGrid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2019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2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«Благоустройство территории муниципального образования Угранского сельского поселения Угранского района Смоленской области на 2017-2020 годы»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26784,1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27193,5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13128,6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8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Комплексное развитие систем коммунальной инфраструктуры Угранского сельского поселения Угранского района Смоленской области 2017-2035 гг.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57481,4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5740B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16214,2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5740B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3231,5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2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«Формирование комфортной городской среды на территории села Угра Угранского района Смоленской области» на 2018-2022 годы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2469,1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2174,4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3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«Благоустройство и ремонт памятников, обелисков и братских захоронений Угранского сельского поселения Угранского района Смоленской области»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660,0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84,7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341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31788"/>
            <a:ext cx="8208962" cy="649287"/>
          </a:xfrm>
        </p:spPr>
        <p:txBody>
          <a:bodyPr/>
          <a:lstStyle/>
          <a:p>
            <a:pPr algn="ctr" eaLnBrk="1" hangingPunct="1"/>
            <a:r>
              <a:rPr lang="ru-RU" altLang="ru-RU" sz="20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Распределение  бюджетных ассигнований по разделам расходов  за 2019 год </a:t>
            </a:r>
          </a:p>
        </p:txBody>
      </p:sp>
      <p:graphicFrame>
        <p:nvGraphicFramePr>
          <p:cNvPr id="127024" name="Group 48"/>
          <p:cNvGraphicFramePr>
            <a:graphicFrameLocks noGrp="1"/>
          </p:cNvGraphicFramePr>
          <p:nvPr/>
        </p:nvGraphicFramePr>
        <p:xfrm>
          <a:off x="395288" y="1196975"/>
          <a:ext cx="5497512" cy="4192588"/>
        </p:xfrm>
        <a:graphic>
          <a:graphicData uri="http://schemas.openxmlformats.org/drawingml/2006/table">
            <a:tbl>
              <a:tblPr/>
              <a:tblGrid>
                <a:gridCol w="3703637"/>
                <a:gridCol w="1793875"/>
              </a:tblGrid>
              <a:tr h="6032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Наименование 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Общегосударственные вопросы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166,5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оборона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317,2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экономика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20430,0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 хозяйство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80147,2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82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Социальное обеспечение и другие выплаты населению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0" name="Диаграмма 1"/>
          <p:cNvGraphicFramePr>
            <a:graphicFrameLocks/>
          </p:cNvGraphicFramePr>
          <p:nvPr/>
        </p:nvGraphicFramePr>
        <p:xfrm>
          <a:off x="12700" y="876300"/>
          <a:ext cx="8943975" cy="5837238"/>
        </p:xfrm>
        <a:graphic>
          <a:graphicData uri="http://schemas.openxmlformats.org/presentationml/2006/ole">
            <p:oleObj spid="_x0000_s83970" name="Диаграмма" r:id="rId3" imgW="8715287" imgH="5686421" progId="Excel.Chart.8">
              <p:embed/>
            </p:oleObj>
          </a:graphicData>
        </a:graphic>
      </p:graphicFrame>
      <p:sp>
        <p:nvSpPr>
          <p:cNvPr id="83971" name="TextBox 3"/>
          <p:cNvSpPr txBox="1">
            <a:spLocks noChangeArrowheads="1"/>
          </p:cNvSpPr>
          <p:nvPr/>
        </p:nvSpPr>
        <p:spPr bwMode="auto">
          <a:xfrm>
            <a:off x="0" y="58738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</a:rPr>
              <a:t>Структура бюджетных ассигнований по разделам расходов за 2019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6613"/>
            <a:ext cx="9144000" cy="5688012"/>
          </a:xfrm>
        </p:spPr>
        <p:txBody>
          <a:bodyPr/>
          <a:lstStyle/>
          <a:p>
            <a:pPr algn="ctr"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Финансовое управление Администрации муниципального образования «Угранский   район» Смоленской области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Times New Roman" pitchFamily="18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Адрес: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215430, ул. Ленина, д.38, с. Угра, Смоленской области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Times New Roman" pitchFamily="18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Для обратной связи граждан:</a:t>
            </a:r>
          </a:p>
          <a:p>
            <a:pPr>
              <a:lnSpc>
                <a:spcPct val="80000"/>
              </a:lnSpc>
              <a:buClr>
                <a:srgbClr val="37435C"/>
              </a:buClr>
              <a:buFont typeface="Times New Roman" pitchFamily="18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Телефон: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+7 (48137) 4-19-44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Times New Roman" pitchFamily="18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Факс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: +7 (48137) 4-12-65</a:t>
            </a:r>
            <a:endParaRPr lang="en-US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Times New Roman" pitchFamily="18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Почта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:    fug17.ugra@yandex.ru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Times New Roman" pitchFamily="18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Режим работы: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понедельник-пятница: 0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9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:00 - 17: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15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перерыв на обед: 13:00 - 14:00</a:t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выходные: суббота-воскресенье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Times New Roman" pitchFamily="18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Формой участия граждан в публичных слушаньях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является предоставление предложений в письменной форме и личное участие</a:t>
            </a:r>
          </a:p>
          <a:p>
            <a:pPr>
              <a:lnSpc>
                <a:spcPct val="80000"/>
              </a:lnSpc>
              <a:buClr>
                <a:srgbClr val="37435C"/>
              </a:buClr>
              <a:buFont typeface="Times New Roman" pitchFamily="18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Вопросы, предложения и отзывы</a:t>
            </a:r>
            <a:r>
              <a:rPr lang="ru-RU" altLang="ru-RU" sz="2000" b="1" i="1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вы можете оставить на нашем сайте в разделе «Интернет-приемная» или по электронной почте указанной выше.</a:t>
            </a:r>
          </a:p>
          <a:p>
            <a:pPr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2000" i="1" smtClean="0">
                <a:solidFill>
                  <a:schemeClr val="bg1"/>
                </a:solidFill>
                <a:latin typeface="Times New Roman" pitchFamily="18" charset="0"/>
              </a:rPr>
              <a:t>Ведется статистика посещаемости сайта </a:t>
            </a:r>
          </a:p>
        </p:txBody>
      </p:sp>
      <p:sp>
        <p:nvSpPr>
          <p:cNvPr id="130050" name="Заголовок 1"/>
          <p:cNvSpPr>
            <a:spLocks noGrp="1"/>
          </p:cNvSpPr>
          <p:nvPr>
            <p:ph type="title"/>
          </p:nvPr>
        </p:nvSpPr>
        <p:spPr>
          <a:xfrm>
            <a:off x="1295400" y="115888"/>
            <a:ext cx="6840538" cy="549275"/>
          </a:xfrm>
        </p:spPr>
        <p:txBody>
          <a:bodyPr/>
          <a:lstStyle/>
          <a:p>
            <a:r>
              <a:rPr lang="ru-RU" sz="3600" b="1" i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  <p:pic>
        <p:nvPicPr>
          <p:cNvPr id="1300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028825"/>
            <a:ext cx="4535487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Text Box 6"/>
          <p:cNvSpPr txBox="1">
            <a:spLocks noChangeArrowheads="1"/>
          </p:cNvSpPr>
          <p:nvPr/>
        </p:nvSpPr>
        <p:spPr bwMode="auto">
          <a:xfrm>
            <a:off x="6135688" y="4411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/>
          </a:p>
        </p:txBody>
      </p:sp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20725" y="3213100"/>
            <a:ext cx="8315325" cy="32861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37435C"/>
              </a:buClr>
              <a:buFont typeface="Times New Roman" pitchFamily="18" charset="0"/>
              <a:buChar char="•"/>
              <a:defRPr/>
            </a:pPr>
            <a:endParaRPr lang="ru-RU" altLang="ru-RU" sz="17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17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«Бюджет для граждан» – информационный сборник, который познакомит население поселения с основными положениями главного финансового документа  Угранского  сельского поселения.</a:t>
            </a:r>
          </a:p>
          <a:p>
            <a:pPr eaLnBrk="1" hangingPunct="1"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17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сборнике в доступной форме представлено описание доходов, расходов бюджета и их структуры, приоритетные направления расходования бюджетных средств, объемы бюджетных ассигнований, направляемых на финансирование социально-значимых мероприятий в сфере образования, культуры, физической культуры и спорта и в других сферах. </a:t>
            </a:r>
          </a:p>
          <a:p>
            <a:pPr eaLnBrk="1" hangingPunct="1"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17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«Бюджет для граждан» нацелен на широкий круг пользователей – всех граждан  Угранского поселения, интересы которых в той или иной мере затронуты сельским поселением. </a:t>
            </a:r>
          </a:p>
        </p:txBody>
      </p:sp>
      <p:pic>
        <p:nvPicPr>
          <p:cNvPr id="92162" name="Picture 7" descr="budget_kode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836613"/>
            <a:ext cx="58721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3" name="Text Box 5"/>
          <p:cNvSpPr txBox="1">
            <a:spLocks noChangeArrowheads="1"/>
          </p:cNvSpPr>
          <p:nvPr/>
        </p:nvSpPr>
        <p:spPr bwMode="auto">
          <a:xfrm>
            <a:off x="1187450" y="104775"/>
            <a:ext cx="6376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</a:rPr>
              <a:t>ЧТО ТАКОЕ БЮДЖЕТ ДЛЯ ГРАЖДАН?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4294967295"/>
          </p:nvPr>
        </p:nvSpPr>
        <p:spPr>
          <a:xfrm>
            <a:off x="268288" y="2671763"/>
            <a:ext cx="8683625" cy="863600"/>
          </a:xfrm>
        </p:spPr>
        <p:txBody>
          <a:bodyPr rtlCol="0"/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Tx/>
              <a:buNone/>
              <a:defRPr/>
            </a:pP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– - форма образования и расходования денежных средств, предусмотренных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93186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93187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93188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93189" name="TextBox 2"/>
          <p:cNvSpPr txBox="1">
            <a:spLocks noChangeArrowheads="1"/>
          </p:cNvSpPr>
          <p:nvPr/>
        </p:nvSpPr>
        <p:spPr bwMode="auto">
          <a:xfrm>
            <a:off x="236538" y="3890963"/>
            <a:ext cx="25082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Превышение доходов над расходами образует положительный остаток бюджета - </a:t>
            </a:r>
            <a:r>
              <a:rPr lang="ru-RU" i="1">
                <a:solidFill>
                  <a:schemeClr val="bg1"/>
                </a:solidFill>
              </a:rPr>
              <a:t>ПРОФИЦИТ</a:t>
            </a:r>
          </a:p>
        </p:txBody>
      </p:sp>
      <p:sp>
        <p:nvSpPr>
          <p:cNvPr id="93190" name="TextBox 3"/>
          <p:cNvSpPr txBox="1">
            <a:spLocks noChangeArrowheads="1"/>
          </p:cNvSpPr>
          <p:nvPr/>
        </p:nvSpPr>
        <p:spPr bwMode="auto">
          <a:xfrm>
            <a:off x="112713" y="654050"/>
            <a:ext cx="268922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</a:rPr>
              <a:t>Доходы</a:t>
            </a:r>
            <a:r>
              <a:rPr lang="ru-RU">
                <a:solidFill>
                  <a:schemeClr val="bg1"/>
                </a:solidFill>
              </a:rPr>
              <a:t> это поступающие в бюджет денежные средства (налоговые, неналоговые доходы и безвозмездные поступления)</a:t>
            </a:r>
          </a:p>
        </p:txBody>
      </p:sp>
      <p:sp>
        <p:nvSpPr>
          <p:cNvPr id="93191" name="TextBox 4"/>
          <p:cNvSpPr txBox="1">
            <a:spLocks noChangeArrowheads="1"/>
          </p:cNvSpPr>
          <p:nvPr/>
        </p:nvSpPr>
        <p:spPr bwMode="auto">
          <a:xfrm>
            <a:off x="5878513" y="379413"/>
            <a:ext cx="3097212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</a:rPr>
              <a:t>Расходы</a:t>
            </a:r>
            <a:r>
              <a:rPr lang="ru-RU">
                <a:solidFill>
                  <a:schemeClr val="bg1"/>
                </a:solidFill>
              </a:rPr>
              <a:t> это выплачиваемые из бюджета денежные средства (социальные выплаты населению, содержание муниципальных учреждений, благоустройство, ремонт и уборка дорог и другие)</a:t>
            </a:r>
            <a:endParaRPr lang="ru-RU" i="1">
              <a:solidFill>
                <a:schemeClr val="bg1"/>
              </a:solidFill>
            </a:endParaRPr>
          </a:p>
        </p:txBody>
      </p:sp>
      <p:sp>
        <p:nvSpPr>
          <p:cNvPr id="93192" name="TextBox 5"/>
          <p:cNvSpPr txBox="1">
            <a:spLocks noChangeArrowheads="1"/>
          </p:cNvSpPr>
          <p:nvPr/>
        </p:nvSpPr>
        <p:spPr bwMode="auto">
          <a:xfrm>
            <a:off x="5735638" y="4168775"/>
            <a:ext cx="32400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Если расходная часть бюджета превышает доходную, то бюджет формируется с </a:t>
            </a:r>
            <a:r>
              <a:rPr lang="ru-RU" i="1">
                <a:solidFill>
                  <a:schemeClr val="bg1"/>
                </a:solidFill>
              </a:rPr>
              <a:t>ДЕФИЦИТОМ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188" y="5911850"/>
            <a:ext cx="8064500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</a:p>
        </p:txBody>
      </p:sp>
      <p:pic>
        <p:nvPicPr>
          <p:cNvPr id="93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569913"/>
            <a:ext cx="303530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3429000"/>
            <a:ext cx="28416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6" name="Text Box 14"/>
          <p:cNvSpPr txBox="1">
            <a:spLocks noChangeArrowheads="1"/>
          </p:cNvSpPr>
          <p:nvPr/>
        </p:nvSpPr>
        <p:spPr bwMode="auto">
          <a:xfrm>
            <a:off x="155575" y="46038"/>
            <a:ext cx="420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</a:rPr>
              <a:t>ЧТО ТАКОЕ БЮДЖЕТ?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333375"/>
            <a:ext cx="8713787" cy="2159000"/>
          </a:xfrm>
        </p:spPr>
        <p:txBody>
          <a:bodyPr/>
          <a:lstStyle/>
          <a:p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Государственный бюджет – </a:t>
            </a:r>
            <a: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важнейший документ, который состоит из целого ряда финансовых смет различных ведомств, служб и государственных программ. Именно в нем определяются те потребности, которые подлежат удовлетворению за счет денежных средств государственной казны. Также в бюджете указываются основные источники и ожидаемые поступления в казну государства.</a:t>
            </a:r>
            <a:b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– </a:t>
            </a:r>
            <a: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форма образования и расходования денежных средств, предназначенных для обеспечения функций, отнесенных к предметам ведения местного самоуправления.</a:t>
            </a:r>
            <a:b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6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Блок-схема: извлечение 1"/>
          <p:cNvSpPr/>
          <p:nvPr/>
        </p:nvSpPr>
        <p:spPr>
          <a:xfrm>
            <a:off x="684213" y="2420938"/>
            <a:ext cx="2735262" cy="3960812"/>
          </a:xfrm>
          <a:prstGeom prst="flowChartExtra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4211" name="TextBox 3"/>
          <p:cNvSpPr txBox="1">
            <a:spLocks noChangeArrowheads="1"/>
          </p:cNvSpPr>
          <p:nvPr/>
        </p:nvSpPr>
        <p:spPr bwMode="auto">
          <a:xfrm>
            <a:off x="1187450" y="4830763"/>
            <a:ext cx="17287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Бюджет Российской Федерации</a:t>
            </a:r>
          </a:p>
        </p:txBody>
      </p:sp>
      <p:sp>
        <p:nvSpPr>
          <p:cNvPr id="13" name="Блок-схема: извлечение 12"/>
          <p:cNvSpPr/>
          <p:nvPr/>
        </p:nvSpPr>
        <p:spPr>
          <a:xfrm>
            <a:off x="3621088" y="3243263"/>
            <a:ext cx="2520950" cy="3138487"/>
          </a:xfrm>
          <a:prstGeom prst="flowChartExtra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Блок-схема: извлечение 13"/>
          <p:cNvSpPr/>
          <p:nvPr/>
        </p:nvSpPr>
        <p:spPr>
          <a:xfrm>
            <a:off x="6372225" y="3990975"/>
            <a:ext cx="2376488" cy="2390775"/>
          </a:xfrm>
          <a:prstGeom prst="flowChartExtra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4214" name="TextBox 5"/>
          <p:cNvSpPr txBox="1">
            <a:spLocks noChangeArrowheads="1"/>
          </p:cNvSpPr>
          <p:nvPr/>
        </p:nvSpPr>
        <p:spPr bwMode="auto">
          <a:xfrm>
            <a:off x="4187825" y="4830763"/>
            <a:ext cx="16557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Бюджет субъектов Российской Федерации</a:t>
            </a:r>
          </a:p>
        </p:txBody>
      </p:sp>
      <p:sp>
        <p:nvSpPr>
          <p:cNvPr id="94215" name="TextBox 6"/>
          <p:cNvSpPr txBox="1">
            <a:spLocks noChangeArrowheads="1"/>
          </p:cNvSpPr>
          <p:nvPr/>
        </p:nvSpPr>
        <p:spPr bwMode="auto">
          <a:xfrm>
            <a:off x="6770688" y="5451475"/>
            <a:ext cx="19431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 муниципальных образований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5" y="260350"/>
            <a:ext cx="8612188" cy="6481763"/>
          </a:xfrm>
        </p:spPr>
        <p:txBody>
          <a:bodyPr/>
          <a:lstStyle/>
          <a:p>
            <a:pPr>
              <a:defRPr/>
            </a:pPr>
            <a:r>
              <a:rPr lang="ru-RU" altLang="ru-RU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</a:t>
            </a:r>
            <a:r>
              <a:rPr lang="ru-RU" alt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бюджетами</a:t>
            </a:r>
          </a:p>
          <a:p>
            <a:pPr>
              <a:defRPr/>
            </a:pPr>
            <a:endParaRPr lang="ru-RU" altLang="ru-RU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alt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</a:t>
            </a:r>
            <a:r>
              <a:rPr lang="ru-RU" alt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в первую очередь статистический, характеризующий данные по доходам и расходам, источникам поступления средств и направлениям их использования по территории в целом РФ или субъектов РФ.</a:t>
            </a: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mtClean="0"/>
          </a:p>
        </p:txBody>
      </p:sp>
      <p:pic>
        <p:nvPicPr>
          <p:cNvPr id="9523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9113" y="1412875"/>
            <a:ext cx="4965700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Заголовок 2"/>
          <p:cNvSpPr>
            <a:spLocks noGrp="1"/>
          </p:cNvSpPr>
          <p:nvPr>
            <p:ph type="title"/>
          </p:nvPr>
        </p:nvSpPr>
        <p:spPr>
          <a:xfrm>
            <a:off x="352425" y="0"/>
            <a:ext cx="8540750" cy="608013"/>
          </a:xfrm>
        </p:spPr>
        <p:txBody>
          <a:bodyPr/>
          <a:lstStyle/>
          <a:p>
            <a:pPr algn="ctr"/>
            <a:r>
              <a:rPr lang="ru-RU" sz="3200" b="1" i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Схема консолидированного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79613" y="836613"/>
            <a:ext cx="3240087" cy="11525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6013" y="2276475"/>
            <a:ext cx="2519362" cy="936625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56100" y="2276475"/>
            <a:ext cx="2663825" cy="936625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48038" y="5300663"/>
            <a:ext cx="2663825" cy="1068387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435600" y="3671888"/>
            <a:ext cx="3024188" cy="1125537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376488" y="3671888"/>
            <a:ext cx="2519362" cy="935037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72225" y="5300663"/>
            <a:ext cx="2520950" cy="936625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6265" name="TextBox 18"/>
          <p:cNvSpPr txBox="1">
            <a:spLocks noChangeArrowheads="1"/>
          </p:cNvSpPr>
          <p:nvPr/>
        </p:nvSpPr>
        <p:spPr bwMode="auto">
          <a:xfrm>
            <a:off x="2195513" y="1125538"/>
            <a:ext cx="27003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</a:rPr>
              <a:t>Консолидированный бюджет РФ</a:t>
            </a:r>
          </a:p>
        </p:txBody>
      </p:sp>
      <p:sp>
        <p:nvSpPr>
          <p:cNvPr id="96266" name="TextBox 19"/>
          <p:cNvSpPr txBox="1">
            <a:spLocks noChangeArrowheads="1"/>
          </p:cNvSpPr>
          <p:nvPr/>
        </p:nvSpPr>
        <p:spPr bwMode="auto">
          <a:xfrm>
            <a:off x="1258888" y="2381250"/>
            <a:ext cx="23764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Федеральный бюджет</a:t>
            </a:r>
          </a:p>
        </p:txBody>
      </p:sp>
      <p:sp>
        <p:nvSpPr>
          <p:cNvPr id="96267" name="TextBox 20"/>
          <p:cNvSpPr txBox="1">
            <a:spLocks noChangeArrowheads="1"/>
          </p:cNvSpPr>
          <p:nvPr/>
        </p:nvSpPr>
        <p:spPr bwMode="auto">
          <a:xfrm>
            <a:off x="4356100" y="2297113"/>
            <a:ext cx="2663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Консолидированные бюджеты субъектов РФ</a:t>
            </a:r>
          </a:p>
        </p:txBody>
      </p:sp>
      <p:sp>
        <p:nvSpPr>
          <p:cNvPr id="96268" name="TextBox 21"/>
          <p:cNvSpPr txBox="1">
            <a:spLocks noChangeArrowheads="1"/>
          </p:cNvSpPr>
          <p:nvPr/>
        </p:nvSpPr>
        <p:spPr bwMode="auto">
          <a:xfrm>
            <a:off x="2447925" y="3933825"/>
            <a:ext cx="2447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Областной бюджет</a:t>
            </a:r>
          </a:p>
        </p:txBody>
      </p:sp>
      <p:sp>
        <p:nvSpPr>
          <p:cNvPr id="96269" name="TextBox 22"/>
          <p:cNvSpPr txBox="1">
            <a:spLocks noChangeArrowheads="1"/>
          </p:cNvSpPr>
          <p:nvPr/>
        </p:nvSpPr>
        <p:spPr bwMode="auto">
          <a:xfrm>
            <a:off x="5616575" y="3714750"/>
            <a:ext cx="28432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Консолидированный бюджет муниципальных образований районов</a:t>
            </a:r>
          </a:p>
        </p:txBody>
      </p:sp>
      <p:sp>
        <p:nvSpPr>
          <p:cNvPr id="96270" name="TextBox 23"/>
          <p:cNvSpPr txBox="1">
            <a:spLocks noChangeArrowheads="1"/>
          </p:cNvSpPr>
          <p:nvPr/>
        </p:nvSpPr>
        <p:spPr bwMode="auto">
          <a:xfrm>
            <a:off x="3492500" y="5445125"/>
            <a:ext cx="25193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 муниципальных образований районов</a:t>
            </a:r>
          </a:p>
        </p:txBody>
      </p:sp>
      <p:sp>
        <p:nvSpPr>
          <p:cNvPr id="96271" name="TextBox 24"/>
          <p:cNvSpPr txBox="1">
            <a:spLocks noChangeArrowheads="1"/>
          </p:cNvSpPr>
          <p:nvPr/>
        </p:nvSpPr>
        <p:spPr bwMode="auto">
          <a:xfrm>
            <a:off x="6767513" y="5445125"/>
            <a:ext cx="1908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Бюджеты поселений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663575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chemeClr val="bg1"/>
                </a:solidFill>
              </a:rPr>
              <a:t>Межбюджетные отношения </a:t>
            </a:r>
            <a:r>
              <a:rPr lang="ru-RU">
                <a:solidFill>
                  <a:schemeClr val="bg1"/>
                </a:solidFill>
              </a:rPr>
              <a:t>–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 </a:t>
            </a:r>
          </a:p>
        </p:txBody>
      </p:sp>
      <p:sp>
        <p:nvSpPr>
          <p:cNvPr id="97282" name="TextBox 2"/>
          <p:cNvSpPr txBox="1">
            <a:spLocks noChangeArrowheads="1"/>
          </p:cNvSpPr>
          <p:nvPr/>
        </p:nvSpPr>
        <p:spPr bwMode="auto">
          <a:xfrm>
            <a:off x="2987675" y="1700213"/>
            <a:ext cx="57610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chemeClr val="bg1"/>
                </a:solidFill>
              </a:rPr>
              <a:t>Межбюджетные трансферты – </a:t>
            </a:r>
            <a:r>
              <a:rPr lang="ru-RU">
                <a:solidFill>
                  <a:schemeClr val="bg1"/>
                </a:solidFill>
              </a:rPr>
              <a:t>средства, предоставляемые одним бюджетом бюджетной системы РФ другому бюджету бюджетной системы РФ</a:t>
            </a:r>
            <a:endParaRPr lang="ru-RU" sz="2000" i="1">
              <a:solidFill>
                <a:schemeClr val="bg1"/>
              </a:solidFill>
            </a:endParaRPr>
          </a:p>
        </p:txBody>
      </p:sp>
      <p:pic>
        <p:nvPicPr>
          <p:cNvPr id="972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3" y="4056063"/>
            <a:ext cx="47910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4888" y="2686050"/>
            <a:ext cx="4143375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ylar">
  <a:themeElements>
    <a:clrScheme name="2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2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Mylar">
  <a:themeElements>
    <a:clrScheme name="3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3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Mylar">
  <a:themeElements>
    <a:clrScheme name="4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4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Mylar">
  <a:themeElements>
    <a:clrScheme name="5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5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Mylar">
  <a:themeElements>
    <a:clrScheme name="6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6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Mylar">
  <a:themeElements>
    <a:clrScheme name="7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7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Mylar">
  <a:themeElements>
    <a:clrScheme name="8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8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TM01790491[[fn=Mylar]]</Template>
  <TotalTime>9816</TotalTime>
  <Words>1849</Words>
  <Application>Microsoft Office PowerPoint</Application>
  <PresentationFormat>Экран (4:3)</PresentationFormat>
  <Paragraphs>244</Paragraphs>
  <Slides>37</Slides>
  <Notes>2</Notes>
  <HiddenSlides>0</HiddenSlides>
  <MMClips>0</MMClips>
  <ScaleCrop>false</ScaleCrop>
  <HeadingPairs>
    <vt:vector size="10" baseType="variant">
      <vt:variant>
        <vt:lpstr>Использованные шрифты</vt:lpstr>
      </vt:variant>
      <vt:variant>
        <vt:i4>10</vt:i4>
      </vt:variant>
      <vt:variant>
        <vt:lpstr>Шаблон оформления</vt:lpstr>
      </vt:variant>
      <vt:variant>
        <vt:i4>19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37</vt:i4>
      </vt:variant>
      <vt:variant>
        <vt:lpstr>Произвольные показы</vt:lpstr>
      </vt:variant>
      <vt:variant>
        <vt:i4>1</vt:i4>
      </vt:variant>
    </vt:vector>
  </HeadingPairs>
  <TitlesOfParts>
    <vt:vector size="68" baseType="lpstr">
      <vt:lpstr>Times New Roman</vt:lpstr>
      <vt:lpstr>Arial</vt:lpstr>
      <vt:lpstr>Corbel</vt:lpstr>
      <vt:lpstr>Tunga</vt:lpstr>
      <vt:lpstr>Tahoma</vt:lpstr>
      <vt:lpstr>Verdana</vt:lpstr>
      <vt:lpstr>Calibri</vt:lpstr>
      <vt:lpstr>Wingdings</vt:lpstr>
      <vt:lpstr>Batang</vt:lpstr>
      <vt:lpstr>Bodoni MT Black</vt:lpstr>
      <vt:lpstr>Mylar</vt:lpstr>
      <vt:lpstr>2_Mylar</vt:lpstr>
      <vt:lpstr>3_Mylar</vt:lpstr>
      <vt:lpstr>4_Mylar</vt:lpstr>
      <vt:lpstr>5_Mylar</vt:lpstr>
      <vt:lpstr>6_Mylar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7_Mylar</vt:lpstr>
      <vt:lpstr>8_Mylar</vt:lpstr>
      <vt:lpstr>Диаграмма Microsoft Office Excel</vt:lpstr>
      <vt:lpstr>                     </vt:lpstr>
      <vt:lpstr>Слайд 2</vt:lpstr>
      <vt:lpstr>Слайд 3</vt:lpstr>
      <vt:lpstr>Слайд 4</vt:lpstr>
      <vt:lpstr>Слайд 5</vt:lpstr>
      <vt:lpstr> Государственный бюджет – это важнейший документ, который состоит из целого ряда финансовых смет различных ведомств, служб и государственных программ. Именно в нем определяются те потребности, которые подлежат удовлетворению за счет денежных средств государственной казны. Также в бюджете указываются основные источники и ожидаемые поступления в казну государства. Бюджет муниципального образования – это форма образования и расходования денежных средств, предназначенных для обеспечения функций, отнесенных к предметам ведения местного самоуправления.  </vt:lpstr>
      <vt:lpstr>Слайд 7</vt:lpstr>
      <vt:lpstr>Схема консолидированного бюджета</vt:lpstr>
      <vt:lpstr>Слайд 9</vt:lpstr>
      <vt:lpstr>Формы межбюджетных отношений</vt:lpstr>
      <vt:lpstr>Межбюджетные трансферты, получаемые бюджетом Угранского сельского поселения Угранского района Смоленской области</vt:lpstr>
      <vt:lpstr>Структура безвозмездных поступлений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 </vt:lpstr>
      <vt:lpstr>   Неналоговые доходы – платежи, которые включают в себя возмездные операции от прямого предоставления государством за пользование имущества и природных ресурсов, от различного вида услуг, а также платежи в виде  штрафов или иных санкций за нарушение законодательства.</vt:lpstr>
      <vt:lpstr>   Безвозмездные поступления- поступающие в бюджет денежные средства на безвозвратной  и безвозмездной  основе из областного бюджета( межбюджетные трансферты в виде дотаций, субсидий, субвенций), а также перечисления от физических и юридических лиц.</vt:lpstr>
      <vt:lpstr>Слайд 23</vt:lpstr>
      <vt:lpstr>Основные направления налоговой политики</vt:lpstr>
      <vt:lpstr>Особенности планирования доходов</vt:lpstr>
      <vt:lpstr>Основные направления бюджетной политики</vt:lpstr>
      <vt:lpstr>Направления увеличения доходной базы</vt:lpstr>
      <vt:lpstr>Слайд 28</vt:lpstr>
      <vt:lpstr> </vt:lpstr>
      <vt:lpstr>Слайд 30</vt:lpstr>
      <vt:lpstr>Основные характеристики  сельского  бюджета за  2019 ( тыс.руб)</vt:lpstr>
      <vt:lpstr>Слайд 32</vt:lpstr>
      <vt:lpstr>Программная структура расходов  сельского бюджета на 2019 год и плановый период 2020 и 2021 гг (в тыс.руб.)</vt:lpstr>
      <vt:lpstr>Распределение  бюджетных ассигнований по разделам расходов  за 2019 год </vt:lpstr>
      <vt:lpstr>Слайд 35</vt:lpstr>
      <vt:lpstr>Контактная информация</vt:lpstr>
      <vt:lpstr>Слайд 37</vt:lpstr>
      <vt:lpstr>Произвольный показ 1</vt:lpstr>
    </vt:vector>
  </TitlesOfParts>
  <Company>WareZ Provider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на 2014 год и плановый период 2015-2016 годов</dc:title>
  <dc:creator>www.PHILka.RU</dc:creator>
  <cp:lastModifiedBy>Пк</cp:lastModifiedBy>
  <cp:revision>331</cp:revision>
  <dcterms:created xsi:type="dcterms:W3CDTF">2013-12-02T14:04:15Z</dcterms:created>
  <dcterms:modified xsi:type="dcterms:W3CDTF">2020-05-07T12:50:29Z</dcterms:modified>
</cp:coreProperties>
</file>