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</p:sldMasterIdLst>
  <p:notesMasterIdLst>
    <p:notesMasterId r:id="rId42"/>
  </p:notesMasterIdLst>
  <p:sldIdLst>
    <p:sldId id="256" r:id="rId5"/>
    <p:sldId id="354" r:id="rId6"/>
    <p:sldId id="313" r:id="rId7"/>
    <p:sldId id="257" r:id="rId8"/>
    <p:sldId id="316" r:id="rId9"/>
    <p:sldId id="341" r:id="rId10"/>
    <p:sldId id="353" r:id="rId11"/>
    <p:sldId id="355" r:id="rId12"/>
    <p:sldId id="319" r:id="rId13"/>
    <p:sldId id="320" r:id="rId14"/>
    <p:sldId id="342" r:id="rId15"/>
    <p:sldId id="343" r:id="rId16"/>
    <p:sldId id="321" r:id="rId17"/>
    <p:sldId id="322" r:id="rId18"/>
    <p:sldId id="323" r:id="rId19"/>
    <p:sldId id="337" r:id="rId20"/>
    <p:sldId id="324" r:id="rId21"/>
    <p:sldId id="327" r:id="rId22"/>
    <p:sldId id="328" r:id="rId23"/>
    <p:sldId id="360" r:id="rId24"/>
    <p:sldId id="361" r:id="rId25"/>
    <p:sldId id="362" r:id="rId26"/>
    <p:sldId id="302" r:id="rId27"/>
    <p:sldId id="358" r:id="rId28"/>
    <p:sldId id="350" r:id="rId29"/>
    <p:sldId id="359" r:id="rId30"/>
    <p:sldId id="351" r:id="rId31"/>
    <p:sldId id="356" r:id="rId32"/>
    <p:sldId id="261" r:id="rId33"/>
    <p:sldId id="352" r:id="rId34"/>
    <p:sldId id="263" r:id="rId35"/>
    <p:sldId id="357" r:id="rId36"/>
    <p:sldId id="294" r:id="rId37"/>
    <p:sldId id="273" r:id="rId38"/>
    <p:sldId id="349" r:id="rId39"/>
    <p:sldId id="348" r:id="rId40"/>
    <p:sldId id="278" r:id="rId41"/>
  </p:sldIdLst>
  <p:sldSz cx="9144000" cy="6858000" type="screen4x3"/>
  <p:notesSz cx="6858000" cy="9144000"/>
  <p:custShowLst>
    <p:custShow name="Произвольный показ 1" id="0">
      <p:sldLst>
        <p:sld r:id="rId5"/>
        <p:sld r:id="rId8"/>
        <p:sld r:id="rId33"/>
        <p:sld r:id="rId35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5A2F282-AAEA-4E6B-B8BE-D7B64C9F90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921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525F30-5FF6-4591-8B57-FF53AC6736A2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24AC58-1CED-476F-853A-172CD0112173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657B-C1F2-4266-9650-2EB7ED6A89F4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F7F42-E21E-414F-A444-769B143E5B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1150B-30DC-476F-9BC3-ED4837C7C145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9E7C-3437-46BE-B289-D77E6C855A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22CAC-E85B-43ED-B430-CDA88D250A91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992F9-F769-4AE1-A119-288DDA9BC9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704A-2051-40FC-89B6-0621716FD2F3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7AF33-35B3-4157-BC64-67D408C367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AC2CB-C2DC-4B1A-B6CC-D6FDF7ED8EC8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9FA27-A5ED-4A33-AE54-823F134427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809F8-52E1-4B93-A48F-815F7D96E41B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0233-28EE-4D5D-9324-2E091905B5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B7D0-3AB5-43C9-8EF2-E818230501D4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2DBD0-EC0C-4176-BC64-1E38150744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0350D-3AAF-4B0A-9232-8AF0D5C80D5A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FF936-DCEA-4F62-8C44-4336CB6666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3246F-599A-467E-9AB5-2810EF25A17C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88ADB-5FDC-4D4B-9F54-465DD010C5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9F3C8-990A-4E8D-B80E-AEE121426820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B1EE-AF2F-471A-A22A-6CCF2C3FE0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7543C-056B-496E-A96F-18F912D80A72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1DB17-C4AC-4A76-AB6D-FB4FA9D7E9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15D53-7D3D-4665-BEB0-5303ED0A2F66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4CF10-068D-491E-8944-2739111A14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26077-64A9-4759-B6F1-6F5904463F5E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8B592-877C-488A-9330-683490B683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04B11-3A47-4050-8F1A-9CD717B23A5E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980B3-EAA3-4A92-918F-E6CB49CAA4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F1CFF-474E-4327-A9B2-71FDD4183D45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C55B7-C239-4CF4-A76A-4C2A2F8598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FB39E-DBFC-40B3-8A72-A530678E3632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2EA7-3049-44B5-B5FF-B156B9DC2B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48306-DF51-4CC5-9E45-9A7E3DD86C93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27AA8-40AB-4E3E-8A32-37336B1DB8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F60EB-08AF-463B-97ED-8BB8C3B9C2E5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956C-85FA-4C50-BA4D-B6CB47C630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C0A0-FD97-40F6-A6A5-8F835426D31B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5198-089D-46E1-8D05-7705F4E0C9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E74DC-EBFD-4E3E-BFB0-2CE4F8532DD1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D56C4-B8D3-42E6-AD4A-7A29381C3E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F02F2-7B14-408B-9F02-56133EC12DE1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CE1C2-7144-4B10-8B77-1D2C5BCAD8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2F0E-0F09-4773-BFFA-2BDF37BBFB36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49872-342B-4CC3-8493-85FC147696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2A085-F5E2-447E-9C69-B88AA30AD77E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A86C-0947-48A0-99A4-BEAF2CC600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2636D-CE7A-493D-8228-1F76667630B9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8C8E-79D5-4C8E-815F-9D305CBEDB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91FA1-14F1-4AF0-A8C7-651FCF5A5703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18B5F-4E4B-42D4-9900-EFD90FB32B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0C4FD-D33D-49A3-BA41-8ADFED794354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41B5A-2E44-4F06-9698-FD1E88108B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382D-E72C-4903-9D01-B7870E089A32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24E88-12A7-479E-904D-3CD0E0C31D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A6E5-4BB0-4588-BADF-80EE51B42B70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2D90-A728-40CC-BE75-4DC361B8A7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97535-64C9-4538-B430-2D6391729738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1DCF5-F8E8-4CAC-81CB-12D8FB7856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F4D8-62B3-448F-985F-FB381D1BCA65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EA8BF-B997-4241-92E8-82E9DD06AB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C4A2-2860-487E-802D-81D7845AE87A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FD136-FFE2-415B-AEF0-14110D82D2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27E03-803A-42C5-96A5-C8BD96A00D35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28C10-0B7D-448C-9DDB-3D4BD62C90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7CF0-99F0-4318-B2F7-DA53B6F7236A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72B-5B2D-4081-B00B-B894790A53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D4B11-BE7D-4593-8A3E-63D15977C103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563F-1073-40FB-8C9F-52F18ADBB7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65A5-A3E6-4345-A6B9-D49CC7C9039A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EC62E-55C4-4463-B1FD-456A7B1898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6A06-C263-4DE9-882F-9BE4DAC132AE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8DED8-0C2F-4FF1-A19E-AD41C60195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3E18-0D78-4321-98AC-15E8364F5C3D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E3946-2018-4402-9964-38CEBE0AFA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4355-CB55-4FF8-9663-4B424C87AB52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1688F-030F-4FEA-B6E0-EED3024106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850E9-8450-4002-9477-04A5BB0C2956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942B5-BE85-41F1-BC84-C4B22846C5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E80F5-BD97-4117-B1E1-CA3C711ECE27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727A4-FE76-4EFA-BD82-42AA60C177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5156-6C5A-45BC-A0E9-6312549126D7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7C0E2-B1DD-4A12-9DF6-EF513BDA39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B810-62E8-445B-8709-1A11DF1D4264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8844-CD4C-4912-98DB-C8568B64CA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28F21-F61E-4782-8E6B-67B1F0202F49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D7702-B377-4B3E-93FE-3D1CF55FD3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C662E-C17A-44A2-A3D5-16889019BA59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A5D8D-7430-41C9-B4EA-F17AD065F6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0A9211B-240C-489E-ACF9-6FA0385BF495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1C6CD50-2AAA-4E25-A3C8-B66BEF72FF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0669D445-EF31-458D-92E3-56A88D7EAA5F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06CA11DA-6098-457E-862E-AB47B119F3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3" r:id="rId1"/>
    <p:sldLayoutId id="2147484672" r:id="rId2"/>
    <p:sldLayoutId id="2147484671" r:id="rId3"/>
    <p:sldLayoutId id="2147484670" r:id="rId4"/>
    <p:sldLayoutId id="2147484669" r:id="rId5"/>
    <p:sldLayoutId id="2147484668" r:id="rId6"/>
    <p:sldLayoutId id="2147484667" r:id="rId7"/>
    <p:sldLayoutId id="2147484666" r:id="rId8"/>
    <p:sldLayoutId id="2147484665" r:id="rId9"/>
    <p:sldLayoutId id="2147484664" r:id="rId10"/>
    <p:sldLayoutId id="2147484663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B2388FA-3A68-4E6C-B3EC-77271F299B7C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C5CBAC1-7CAB-41AE-8C36-900C8F464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4" r:id="rId1"/>
    <p:sldLayoutId id="2147484683" r:id="rId2"/>
    <p:sldLayoutId id="2147484682" r:id="rId3"/>
    <p:sldLayoutId id="2147484681" r:id="rId4"/>
    <p:sldLayoutId id="2147484680" r:id="rId5"/>
    <p:sldLayoutId id="2147484679" r:id="rId6"/>
    <p:sldLayoutId id="2147484678" r:id="rId7"/>
    <p:sldLayoutId id="2147484677" r:id="rId8"/>
    <p:sldLayoutId id="2147484676" r:id="rId9"/>
    <p:sldLayoutId id="2147484675" r:id="rId10"/>
    <p:sldLayoutId id="2147484674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13DF19-DBB9-4EAD-8C12-EF65E4884D55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90544297-C423-4ECA-807E-C2486A18E3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5" r:id="rId1"/>
    <p:sldLayoutId id="2147484694" r:id="rId2"/>
    <p:sldLayoutId id="2147484693" r:id="rId3"/>
    <p:sldLayoutId id="2147484692" r:id="rId4"/>
    <p:sldLayoutId id="2147484691" r:id="rId5"/>
    <p:sldLayoutId id="2147484690" r:id="rId6"/>
    <p:sldLayoutId id="2147484689" r:id="rId7"/>
    <p:sldLayoutId id="2147484688" r:id="rId8"/>
    <p:sldLayoutId id="2147484687" r:id="rId9"/>
    <p:sldLayoutId id="2147484686" r:id="rId10"/>
    <p:sldLayoutId id="214748468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46 от 26.12.2018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2019 год и на плановый период 2020 и 2021 годов. (в редакции от 13.08.2019г №63)</a:t>
            </a:r>
            <a:endParaRPr lang="ru-RU" altLang="ru-RU" sz="2400" i="1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000000"/>
                  </a:outerShdw>
                </a:cont>
                <a:cont type="tree" name="">
                  <a:effect ref="fillLine"/>
                  <a:outerShdw dist="38100" dir="2700000" algn="tl">
                    <a:srgbClr val="000000"/>
                  </a:outerShdw>
                </a:cont>
                <a:effect ref="fillLine"/>
              </a:effectDag>
              <a:latin typeface="Bodoni MT" pitchFamily="18" charset="0"/>
            </a:endParaRPr>
          </a:p>
        </p:txBody>
      </p: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51204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51205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4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82849,3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78096,8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8" y="1073150"/>
          <a:ext cx="8732837" cy="5580063"/>
        </p:xfrm>
        <a:graphic>
          <a:graphicData uri="http://schemas.openxmlformats.org/presentationml/2006/ole">
            <p:oleObj spid="_x0000_s26626" name="Диаграмма" r:id="rId3" imgW="8705831" imgH="558168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2019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2020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2021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70658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0659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70661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2019 год и плановый период 2020 и 2021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489743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5435600" y="1844675"/>
            <a:ext cx="2951163" cy="186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Налоговые доходы МО «Угранский район» Смоленской области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10589,2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11797,5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2021г- 12933,8</a:t>
            </a:r>
          </a:p>
        </p:txBody>
      </p:sp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214313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доходы физических лиц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3321,6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3451,2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3606,5</a:t>
            </a:r>
          </a:p>
        </p:txBody>
      </p:sp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720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Единый сельскохозяйственный налог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0,2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0,3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0,4</a:t>
            </a:r>
          </a:p>
        </p:txBody>
      </p:sp>
      <p:sp>
        <p:nvSpPr>
          <p:cNvPr id="73735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80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имущество физических лиц (тыс.руб)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1273,8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1401,2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1478,3</a:t>
            </a:r>
          </a:p>
        </p:txBody>
      </p:sp>
      <p:sp>
        <p:nvSpPr>
          <p:cNvPr id="73736" name="Text Box 11"/>
          <p:cNvSpPr txBox="1">
            <a:spLocks noChangeArrowheads="1"/>
          </p:cNvSpPr>
          <p:nvPr/>
        </p:nvSpPr>
        <p:spPr bwMode="auto">
          <a:xfrm>
            <a:off x="6983413" y="4699000"/>
            <a:ext cx="1846262" cy="1560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Земельный налог (тыс.руб)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3182,4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3387,9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3609,4</a:t>
            </a:r>
          </a:p>
        </p:txBody>
      </p:sp>
      <p:sp>
        <p:nvSpPr>
          <p:cNvPr id="73737" name="Line 12"/>
          <p:cNvSpPr>
            <a:spLocks noChangeShapeType="1"/>
          </p:cNvSpPr>
          <p:nvPr/>
        </p:nvSpPr>
        <p:spPr bwMode="auto">
          <a:xfrm flipH="1">
            <a:off x="1187450" y="3738563"/>
            <a:ext cx="5497513" cy="123031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8" name="Line 13"/>
          <p:cNvSpPr>
            <a:spLocks noChangeShapeType="1"/>
          </p:cNvSpPr>
          <p:nvPr/>
        </p:nvSpPr>
        <p:spPr bwMode="auto">
          <a:xfrm flipH="1">
            <a:off x="4067175" y="3733800"/>
            <a:ext cx="2617788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9" name="Line 14"/>
          <p:cNvSpPr>
            <a:spLocks noChangeShapeType="1"/>
          </p:cNvSpPr>
          <p:nvPr/>
        </p:nvSpPr>
        <p:spPr bwMode="auto">
          <a:xfrm flipH="1">
            <a:off x="5435600" y="3729038"/>
            <a:ext cx="1249363" cy="1239837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40" name="Line 15"/>
          <p:cNvSpPr>
            <a:spLocks noChangeShapeType="1"/>
          </p:cNvSpPr>
          <p:nvPr/>
        </p:nvSpPr>
        <p:spPr bwMode="auto">
          <a:xfrm>
            <a:off x="6684963" y="3729038"/>
            <a:ext cx="982662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1908175" y="2070100"/>
            <a:ext cx="4537075" cy="1228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Неналоговые доходы МО «Угранский район» Смоленской области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370,9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136,2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141,7</a:t>
            </a: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132,5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136,2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2021г- 141,7</a:t>
            </a:r>
          </a:p>
        </p:txBody>
      </p:sp>
      <p:sp>
        <p:nvSpPr>
          <p:cNvPr id="74756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238,4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- 0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- 0</a:t>
            </a:r>
          </a:p>
        </p:txBody>
      </p:sp>
      <p:sp>
        <p:nvSpPr>
          <p:cNvPr id="74758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1781175" y="1412875"/>
            <a:ext cx="4968875" cy="139382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«Угранский район» Смоленской области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4752,5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4787,6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4825,6</a:t>
            </a: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250825" y="3036888"/>
            <a:ext cx="2376488" cy="1952625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Дотации бюджетам бюджетной системы Российской Федерации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4444,1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4479,4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4517,7</a:t>
            </a:r>
          </a:p>
        </p:txBody>
      </p:sp>
      <p:sp>
        <p:nvSpPr>
          <p:cNvPr id="75780" name="Text Box 7"/>
          <p:cNvSpPr txBox="1">
            <a:spLocks noChangeArrowheads="1"/>
          </p:cNvSpPr>
          <p:nvPr/>
        </p:nvSpPr>
        <p:spPr bwMode="auto">
          <a:xfrm>
            <a:off x="3059113" y="4549775"/>
            <a:ext cx="2952750" cy="1677988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Субвенции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308,4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308,2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307,9</a:t>
            </a:r>
          </a:p>
        </p:txBody>
      </p:sp>
      <p:sp>
        <p:nvSpPr>
          <p:cNvPr id="75781" name="Text Box 8"/>
          <p:cNvSpPr txBox="1">
            <a:spLocks noChangeArrowheads="1"/>
          </p:cNvSpPr>
          <p:nvPr/>
        </p:nvSpPr>
        <p:spPr bwMode="auto">
          <a:xfrm>
            <a:off x="6011863" y="3036888"/>
            <a:ext cx="2881312" cy="1400175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Иные межбюджетные трансферты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</a:t>
            </a:r>
          </a:p>
        </p:txBody>
      </p:sp>
      <p:sp>
        <p:nvSpPr>
          <p:cNvPr id="75782" name="Line 9"/>
          <p:cNvSpPr>
            <a:spLocks noChangeShapeType="1"/>
          </p:cNvSpPr>
          <p:nvPr/>
        </p:nvSpPr>
        <p:spPr bwMode="auto">
          <a:xfrm flipH="1">
            <a:off x="2303463" y="2779713"/>
            <a:ext cx="215900" cy="257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3" name="Line 10"/>
          <p:cNvSpPr>
            <a:spLocks noChangeShapeType="1"/>
          </p:cNvSpPr>
          <p:nvPr/>
        </p:nvSpPr>
        <p:spPr bwMode="auto">
          <a:xfrm flipH="1">
            <a:off x="4265613" y="2779713"/>
            <a:ext cx="0" cy="17700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4" name="Line 11"/>
          <p:cNvSpPr>
            <a:spLocks noChangeShapeType="1"/>
          </p:cNvSpPr>
          <p:nvPr/>
        </p:nvSpPr>
        <p:spPr bwMode="auto">
          <a:xfrm>
            <a:off x="6372225" y="2779713"/>
            <a:ext cx="504825" cy="257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2019 год и плановый период 2020-2021гг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presentationml/2006/ole">
            <p:oleObj spid="_x0000_s41986" name="Диаграмма" r:id="rId3" imgW="8810662" imgH="522915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95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2019 год</a:t>
            </a:r>
          </a:p>
        </p:txBody>
      </p:sp>
      <p:sp>
        <p:nvSpPr>
          <p:cNvPr id="8295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8295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8295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2811,2 тыс.руб</a:t>
            </a:r>
          </a:p>
        </p:txBody>
      </p:sp>
      <p:sp>
        <p:nvSpPr>
          <p:cNvPr id="82959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3556,9 тыс.руб</a:t>
            </a:r>
          </a:p>
        </p:txBody>
      </p:sp>
      <p:sp>
        <p:nvSpPr>
          <p:cNvPr id="8296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4239,2 тыс.руб</a:t>
            </a:r>
          </a:p>
        </p:txBody>
      </p:sp>
      <p:sp>
        <p:nvSpPr>
          <p:cNvPr id="8296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4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84995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2019 и плановый период 2020-2021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93818,2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17901,1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94519,2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17901,1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720137" cy="5765800"/>
        </p:xfrm>
        <a:graphic>
          <a:graphicData uri="http://schemas.openxmlformats.org/presentationml/2006/ole">
            <p:oleObj spid="_x0000_s49154" name="Диаграмма" r:id="rId3" imgW="8705831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2019 год и плановый период 2020 и 2021 гг (в тыс.руб.)</a:t>
            </a:r>
          </a:p>
        </p:txBody>
      </p:sp>
      <p:graphicFrame>
        <p:nvGraphicFramePr>
          <p:cNvPr id="89118" name="Group 30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6921500" cy="5886450"/>
        </p:xfrm>
        <a:graphic>
          <a:graphicData uri="http://schemas.openxmlformats.org/drawingml/2006/table">
            <a:tbl>
              <a:tblPr/>
              <a:tblGrid>
                <a:gridCol w="3409950"/>
                <a:gridCol w="1103312"/>
                <a:gridCol w="1203325"/>
                <a:gridCol w="1204913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20562,0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15369,4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16508,6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70571,1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694,9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733,8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2551,7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2019 и плановый период 2020 и 2021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684588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718859,09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16721300,0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17901100,0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14307569,89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4768900,0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5501000,0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79045556,0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10769700,0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11161200,0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106363" y="822325"/>
          <a:ext cx="8997950" cy="6042025"/>
        </p:xfrm>
        <a:graphic>
          <a:graphicData uri="http://schemas.openxmlformats.org/presentationml/2006/ole">
            <p:oleObj spid="_x0000_s52225" name="Диаграмма" r:id="rId3" imgW="8620183" imgH="5791155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2018 год и плановый период 2019-2020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55298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56322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3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56326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56327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6328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56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401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59402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59403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59404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59405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59406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59407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9552</TotalTime>
  <Words>1949</Words>
  <Application>Microsoft Office PowerPoint</Application>
  <PresentationFormat>Экран (4:3)</PresentationFormat>
  <Paragraphs>288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15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5" baseType="lpstr">
      <vt:lpstr>Times New Roman</vt:lpstr>
      <vt:lpstr>Arial</vt:lpstr>
      <vt:lpstr>Corbel</vt:lpstr>
      <vt:lpstr>Tunga</vt:lpstr>
      <vt:lpstr>Tahoma</vt:lpstr>
      <vt:lpstr>Bodoni MT</vt:lpstr>
      <vt:lpstr>Wingdings</vt:lpstr>
      <vt:lpstr>Verdana</vt:lpstr>
      <vt:lpstr>Calibri</vt:lpstr>
      <vt:lpstr>Batang</vt:lpstr>
      <vt:lpstr>Bodoni MT Black</vt:lpstr>
      <vt:lpstr>Mylar</vt:lpstr>
      <vt:lpstr>1_Mylar</vt:lpstr>
      <vt:lpstr>2_Mylar</vt:lpstr>
      <vt:lpstr>3_Mylar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2019 и плановый период 2020-2021 годов. ( тыс.руб)</vt:lpstr>
      <vt:lpstr>Слайд 32</vt:lpstr>
      <vt:lpstr>Программная структура расходов  сельского бюджета на 2019 год и плановый период 2020 и 2021 гг (в тыс.руб.)</vt:lpstr>
      <vt:lpstr>Распределение  бюджетных ассигнований по разделам расходов  на 2019 и плановый период 2020 и 2021 гг.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328</cp:revision>
  <dcterms:created xsi:type="dcterms:W3CDTF">2013-12-02T14:04:15Z</dcterms:created>
  <dcterms:modified xsi:type="dcterms:W3CDTF">2019-10-08T07:33:47Z</dcterms:modified>
</cp:coreProperties>
</file>