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</p:sldMasterIdLst>
  <p:notesMasterIdLst>
    <p:notesMasterId r:id="rId42"/>
  </p:notesMasterIdLst>
  <p:sldIdLst>
    <p:sldId id="256" r:id="rId5"/>
    <p:sldId id="354" r:id="rId6"/>
    <p:sldId id="313" r:id="rId7"/>
    <p:sldId id="257" r:id="rId8"/>
    <p:sldId id="316" r:id="rId9"/>
    <p:sldId id="341" r:id="rId10"/>
    <p:sldId id="353" r:id="rId11"/>
    <p:sldId id="355" r:id="rId12"/>
    <p:sldId id="319" r:id="rId13"/>
    <p:sldId id="320" r:id="rId14"/>
    <p:sldId id="342" r:id="rId15"/>
    <p:sldId id="343" r:id="rId16"/>
    <p:sldId id="321" r:id="rId17"/>
    <p:sldId id="322" r:id="rId18"/>
    <p:sldId id="323" r:id="rId19"/>
    <p:sldId id="337" r:id="rId20"/>
    <p:sldId id="324" r:id="rId21"/>
    <p:sldId id="327" r:id="rId22"/>
    <p:sldId id="328" r:id="rId23"/>
    <p:sldId id="360" r:id="rId24"/>
    <p:sldId id="361" r:id="rId25"/>
    <p:sldId id="362" r:id="rId26"/>
    <p:sldId id="302" r:id="rId27"/>
    <p:sldId id="358" r:id="rId28"/>
    <p:sldId id="350" r:id="rId29"/>
    <p:sldId id="359" r:id="rId30"/>
    <p:sldId id="351" r:id="rId31"/>
    <p:sldId id="356" r:id="rId32"/>
    <p:sldId id="261" r:id="rId33"/>
    <p:sldId id="352" r:id="rId34"/>
    <p:sldId id="263" r:id="rId35"/>
    <p:sldId id="357" r:id="rId36"/>
    <p:sldId id="294" r:id="rId37"/>
    <p:sldId id="273" r:id="rId38"/>
    <p:sldId id="349" r:id="rId39"/>
    <p:sldId id="348" r:id="rId40"/>
    <p:sldId id="278" r:id="rId41"/>
  </p:sldIdLst>
  <p:sldSz cx="9144000" cy="6858000" type="screen4x3"/>
  <p:notesSz cx="6858000" cy="9144000"/>
  <p:custShowLst>
    <p:custShow name="Произвольный показ 1" id="0">
      <p:sldLst>
        <p:sld r:id="rId5"/>
        <p:sld r:id="rId8"/>
        <p:sld r:id="rId33"/>
        <p:sld r:id="rId35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7E2BD78-1548-409B-A28C-E222C98C43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ABDF4C-149A-473F-9095-CD177C150F7A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05571A-7403-41B4-A13A-83119B59143B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743E9-2F7E-4B55-96DC-324CD33C7553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BC98F-B220-444D-A688-49B5AEC986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ACF6-C70C-4CD0-A040-4E13D90C71C4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DF771-43A6-4A30-BAAA-BF6C9C82ED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44D4-E5A0-43E5-9987-5556CD1B30A5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3ACE-20D1-4085-B87E-D6CAEF6BAF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1681-7A82-4C0C-AF8D-CE8DA2DD7932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91EF-9739-484F-8767-14E3EE72BE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D0117-DDBB-4478-84CA-C159FE5A3668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BC8E-C97B-4395-9FD3-1C9294C96B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BF33E-1C10-471E-BA90-0D2B27F96255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78B5F-FB24-4201-90C4-1005FBDC1C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674B-876F-4606-8CF8-2BD31F6012CB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2AA0D-4C20-4642-A3E0-899C8AC6E9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AE58-2172-420C-9BC9-7681D7464956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58541-1A3C-4686-B400-9EEA9F7B05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35E6F-4A13-40C3-A618-86CD948C3826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BEBC-1B94-4B5C-8EDF-3DD9AF1F23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A687-0697-490D-9CA0-CE6DC04040E2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DB11-9B76-4E6C-9030-581C9FC07E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05D85-DF8C-4685-8D2E-C9AC33F67814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6A23-B7C4-45BB-994A-CB8DF212C4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E27D7-858F-4241-9D94-BAE8FBECD71F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40B3D-BE1A-4989-B7EB-4508755F7B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2C78D-C1C4-4418-A4DF-F5D2F267C9ED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2F8B-003F-4A14-B1DB-8CCDBCF2B4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EB8F-8920-4AA7-9A9B-AD8F3194601F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5595-2DA6-4D7C-85C7-7D3DCC504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3E30C-E90E-4DEA-89FB-9D6873402C27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22C9B-2B49-4BCE-9F00-811F76A30E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2A0F5-FB68-4167-9F31-E0C1D5B827A5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9422-A937-4ABB-9DFE-4BC6C6D575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8473F-4983-487D-89A8-BACD13D7DFCE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4BEC-78B0-4AA1-B569-4B7F533806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78E47-EFD0-4BED-A2F8-D519E08E56DB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8A22F-C3C8-4B67-A0BC-0AB634D004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5B0F7-F991-4E62-BC52-9CA0F71B75A0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5669E-54EA-4562-AD13-87AA6192E9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ED77-8F18-4C49-8951-0104B43D94CE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4D0CF-73C6-45D5-9D25-D01936C74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39C1-06FF-487C-A365-B7412CD69C94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05AE-E85E-4FC8-92DD-0F492D4E48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EC20-EDCD-4C2E-A403-5B534B64C7A3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B0C8-4C7D-40AE-9E3F-2ADD471C0E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B372-4670-4FDA-A6AD-2B414724C1EF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29CA-4ACE-4D2F-8A48-8424360841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6208-1C13-4289-AFDE-93E55DAD3666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23A2D-AC36-40F2-8C1E-ABBEDDC768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9EC5-289B-4068-BEF6-E8110520B1B6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44A1-CE39-41B2-80AC-B0E2FFA13F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B16FE-5B91-4FED-8179-CE2F2745ED28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6752-702B-4F12-9E2B-4E5279812B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4236B-1372-47BE-8104-882568112563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731B-435D-4A88-A0B3-14F9B3CA1B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A0F8-EA47-4E46-854C-F1B08AECE7B2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5E4A-6CAF-479B-96BF-BF455ACF7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E1CC-3113-4730-B927-7A08C96BFC68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2B45-0A81-4F4A-8A24-56F1B47401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D0C2-EF19-4F3B-BAF8-ED6320F095BE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6FFD-9A21-4D87-BD55-500F1DBF56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3A51-E4E8-4269-B77E-B422F65970DA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FB6AB-D381-4D16-8607-98E61F2963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84344-AFED-4CD4-A09C-D4F77E8AED35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89A6F-0238-45D7-AB37-E69ECC56E3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2B60-4A18-4E33-B92D-B8814FEBF7CA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ED59C-A05B-4707-A581-EDC4F83FA3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3737-B8BF-49F8-A208-B0EEDAD38AC1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661FB-7271-45BA-A3EC-B134F31487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2AAA-DE0F-4256-9D0E-03F45F927EBC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A710-80D3-4913-B517-0B5589DCE7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2E662-75E8-4139-B26F-59A69C30B76E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C128-7ABD-459D-AA64-CF56AEBC0D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C3B0-445D-4748-BB9C-0BE7983AE5A2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7ECE5-290D-413A-B4A8-B4254E393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C9D68-E12F-4E55-B0ED-F08F877EB6A5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FD4B-EB45-45CE-88F9-156E1743D5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3101-F1E4-44D0-B118-BA3CFA6191B7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0D976-00AA-43AB-8A2B-9AD6535F5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F2F24-E63C-412E-94A2-3F9979359970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7BFE-5765-4946-BA2F-37DB43AA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F2FC-381E-44F1-843A-3CCAB2934063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61F6-67D4-4DAC-920B-8200F142D9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83D0-F35E-440D-BFBE-7D41BF8E0A82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DAA4C-5BAD-477C-9F79-D6BC25DEAD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60B8-F299-4B99-BA60-5E0EE736D081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6C5B1-51AC-43EF-9EB5-F821F98A7E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20DB-19CA-494D-8E11-736C13D8D465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47316-1EFF-472C-94C6-8E47A07E6A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91FA0BC-E28F-46DB-97BB-42C25DA2C812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EE8624D-3113-472E-AC99-01C09C425D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9EB1B7C-73AF-4F41-92C3-CCCB85715895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EE76C6D-DABA-45C9-9C53-F0132E8D24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2" r:id="rId2"/>
    <p:sldLayoutId id="2147484671" r:id="rId3"/>
    <p:sldLayoutId id="2147484670" r:id="rId4"/>
    <p:sldLayoutId id="2147484669" r:id="rId5"/>
    <p:sldLayoutId id="2147484668" r:id="rId6"/>
    <p:sldLayoutId id="2147484667" r:id="rId7"/>
    <p:sldLayoutId id="2147484666" r:id="rId8"/>
    <p:sldLayoutId id="2147484665" r:id="rId9"/>
    <p:sldLayoutId id="2147484664" r:id="rId10"/>
    <p:sldLayoutId id="2147484663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9E49BEB0-3270-4A83-9DF2-DCF56A70F831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850AC2E4-B38C-4366-82A3-05A0D81AF3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4" r:id="rId1"/>
    <p:sldLayoutId id="2147484683" r:id="rId2"/>
    <p:sldLayoutId id="2147484682" r:id="rId3"/>
    <p:sldLayoutId id="2147484681" r:id="rId4"/>
    <p:sldLayoutId id="2147484680" r:id="rId5"/>
    <p:sldLayoutId id="2147484679" r:id="rId6"/>
    <p:sldLayoutId id="2147484678" r:id="rId7"/>
    <p:sldLayoutId id="2147484677" r:id="rId8"/>
    <p:sldLayoutId id="2147484676" r:id="rId9"/>
    <p:sldLayoutId id="2147484675" r:id="rId10"/>
    <p:sldLayoutId id="2147484674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9867DEDA-06C3-4967-BD30-9227F6CCDAB0}" type="datetimeFigureOut">
              <a:rPr lang="ru-RU"/>
              <a:pPr>
                <a:defRPr/>
              </a:pPr>
              <a:t>08.10.2019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B16F8F0B-8D56-477A-BB93-8ED4B515DD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5" r:id="rId1"/>
    <p:sldLayoutId id="2147484694" r:id="rId2"/>
    <p:sldLayoutId id="2147484693" r:id="rId3"/>
    <p:sldLayoutId id="2147484692" r:id="rId4"/>
    <p:sldLayoutId id="2147484691" r:id="rId5"/>
    <p:sldLayoutId id="2147484690" r:id="rId6"/>
    <p:sldLayoutId id="2147484689" r:id="rId7"/>
    <p:sldLayoutId id="2147484688" r:id="rId8"/>
    <p:sldLayoutId id="2147484687" r:id="rId9"/>
    <p:sldLayoutId id="2147484686" r:id="rId10"/>
    <p:sldLayoutId id="214748468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46 от 26.12.2018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2019 год и на плановый период 2020 и 2021 годов. (в редакции от 29.04.2019г №58)</a:t>
            </a:r>
            <a:endParaRPr lang="ru-RU" altLang="ru-RU" sz="2400" i="1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000000"/>
                  </a:outerShdw>
                </a:cont>
                <a:cont type="tree" name="">
                  <a:effect ref="fillLine"/>
                  <a:outerShdw dist="38100" dir="2700000" algn="tl">
                    <a:srgbClr val="000000"/>
                  </a:outerShdw>
                </a:cont>
                <a:effect ref="fillLine"/>
              </a:effectDag>
              <a:latin typeface="Bodoni MT" pitchFamily="18" charset="0"/>
            </a:endParaRP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51204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5120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72859,3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68106,8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8" y="690563"/>
          <a:ext cx="8534400" cy="5389562"/>
        </p:xfrm>
        <a:graphic>
          <a:graphicData uri="http://schemas.openxmlformats.org/presentationml/2006/ole">
            <p:oleObj spid="_x0000_s26626" name="Диаграмма" r:id="rId3" imgW="8763110" imgH="553390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2019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2021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70658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0659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70661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2019 год и плановый период 2020 и 2021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5435600" y="1844675"/>
            <a:ext cx="2951163" cy="1860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МО «Угранский район» Смоленской области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10589,2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11797,5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2021г- 12933,8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доходы физических лиц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3321,6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3451,2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3606,5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20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Единый сельскохозяйственный налог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0,2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0,3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0,4</a:t>
            </a: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80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физических лиц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1273,8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1401,2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1478,3</a:t>
            </a:r>
          </a:p>
        </p:txBody>
      </p:sp>
      <p:sp>
        <p:nvSpPr>
          <p:cNvPr id="73736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1846262" cy="1560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Земельный налог (тыс.руб)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3182,4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3387,9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3609,4</a:t>
            </a:r>
          </a:p>
        </p:txBody>
      </p:sp>
      <p:sp>
        <p:nvSpPr>
          <p:cNvPr id="73737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9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908175" y="2070100"/>
            <a:ext cx="4537075" cy="1228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МО «Угранский район» Смоленской области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132,5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136,2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141,7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132,5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136,2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2021г- 141,7</a:t>
            </a:r>
          </a:p>
        </p:txBody>
      </p:sp>
      <p:sp>
        <p:nvSpPr>
          <p:cNvPr id="74756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 –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- 0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- 0</a:t>
            </a:r>
          </a:p>
        </p:txBody>
      </p:sp>
      <p:sp>
        <p:nvSpPr>
          <p:cNvPr id="74758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781175" y="1412875"/>
            <a:ext cx="4968875" cy="139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4752,5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4787,6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4825,6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9526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4444,1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4479,4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4517,7</a:t>
            </a:r>
          </a:p>
        </p:txBody>
      </p:sp>
      <p:sp>
        <p:nvSpPr>
          <p:cNvPr id="75780" name="Text Box 7"/>
          <p:cNvSpPr txBox="1">
            <a:spLocks noChangeArrowheads="1"/>
          </p:cNvSpPr>
          <p:nvPr/>
        </p:nvSpPr>
        <p:spPr bwMode="auto">
          <a:xfrm>
            <a:off x="3059113" y="4549775"/>
            <a:ext cx="2952750" cy="1677988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308,4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308,2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307,9</a:t>
            </a:r>
          </a:p>
        </p:txBody>
      </p:sp>
      <p:sp>
        <p:nvSpPr>
          <p:cNvPr id="75781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140017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Иные межбюджетные трансферты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</a:t>
            </a:r>
          </a:p>
        </p:txBody>
      </p:sp>
      <p:sp>
        <p:nvSpPr>
          <p:cNvPr id="75782" name="Line 9"/>
          <p:cNvSpPr>
            <a:spLocks noChangeShapeType="1"/>
          </p:cNvSpPr>
          <p:nvPr/>
        </p:nvSpPr>
        <p:spPr bwMode="auto">
          <a:xfrm flipH="1">
            <a:off x="2303463" y="2779713"/>
            <a:ext cx="215900" cy="257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3" name="Line 10"/>
          <p:cNvSpPr>
            <a:spLocks noChangeShapeType="1"/>
          </p:cNvSpPr>
          <p:nvPr/>
        </p:nvSpPr>
        <p:spPr bwMode="auto">
          <a:xfrm flipH="1">
            <a:off x="4265613" y="2779713"/>
            <a:ext cx="0" cy="17700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Line 11"/>
          <p:cNvSpPr>
            <a:spLocks noChangeShapeType="1"/>
          </p:cNvSpPr>
          <p:nvPr/>
        </p:nvSpPr>
        <p:spPr bwMode="auto">
          <a:xfrm>
            <a:off x="6372225" y="2779713"/>
            <a:ext cx="504825" cy="257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2019 год и плановый период 2020-2021гг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presentationml/2006/ole">
            <p:oleObj spid="_x0000_s41986" name="Диаграмма" r:id="rId3" imgW="8810662" imgH="522915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95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8295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8295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8295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2811,2 тыс.руб</a:t>
            </a:r>
          </a:p>
        </p:txBody>
      </p:sp>
      <p:sp>
        <p:nvSpPr>
          <p:cNvPr id="8295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3556,9 тыс.руб</a:t>
            </a:r>
          </a:p>
        </p:txBody>
      </p:sp>
      <p:sp>
        <p:nvSpPr>
          <p:cNvPr id="8296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4239,2 тыс.руб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84995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2019 и плановый период 2020-2021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83581,0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83718,1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20137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2019 год и плановый период 2020 и 2021 гг (в тыс.руб.)</a:t>
            </a:r>
          </a:p>
        </p:txBody>
      </p:sp>
      <p:graphicFrame>
        <p:nvGraphicFramePr>
          <p:cNvPr id="53278" name="Group 30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6921500" cy="5883275"/>
        </p:xfrm>
        <a:graphic>
          <a:graphicData uri="http://schemas.openxmlformats.org/drawingml/2006/table">
            <a:tbl>
              <a:tblPr/>
              <a:tblGrid>
                <a:gridCol w="3409950"/>
                <a:gridCol w="1103312"/>
                <a:gridCol w="1203325"/>
                <a:gridCol w="1204913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10432,8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15369,4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16508,6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694,9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733,8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2019 и плановый период 2020 и 2021 гг. (руб.)</a:t>
            </a:r>
          </a:p>
        </p:txBody>
      </p:sp>
      <p:graphicFrame>
        <p:nvGraphicFramePr>
          <p:cNvPr id="54317" name="Group 45"/>
          <p:cNvGraphicFramePr>
            <a:graphicFrameLocks noGrp="1"/>
          </p:cNvGraphicFramePr>
          <p:nvPr/>
        </p:nvGraphicFramePr>
        <p:xfrm>
          <a:off x="395288" y="1196975"/>
          <a:ext cx="8459787" cy="3684588"/>
        </p:xfrm>
        <a:graphic>
          <a:graphicData uri="http://schemas.openxmlformats.org/drawingml/2006/table">
            <a:tbl>
              <a:tblPr/>
              <a:tblGrid>
                <a:gridCol w="3703637"/>
                <a:gridCol w="1169988"/>
                <a:gridCol w="179387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755500,0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16721300,0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17901100,0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3951569,0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4768900,0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5501000,0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10485800,0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10769700,0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11161200,0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6363" y="822325"/>
          <a:ext cx="8997950" cy="6042025"/>
        </p:xfrm>
        <a:graphic>
          <a:graphicData uri="http://schemas.openxmlformats.org/presentationml/2006/ole">
            <p:oleObj spid="_x0000_s52225" name="Диаграмма" r:id="rId3" imgW="8620183" imgH="5791155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2018 год и плановый период 2019-2020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55298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56322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3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56326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56327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6328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56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1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59402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59403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59404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59405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59406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59407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9543</TotalTime>
  <Words>1949</Words>
  <Application>Microsoft Office PowerPoint</Application>
  <PresentationFormat>Экран (4:3)</PresentationFormat>
  <Paragraphs>288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6" baseType="lpstr">
      <vt:lpstr>Times New Roman</vt:lpstr>
      <vt:lpstr>Arial</vt:lpstr>
      <vt:lpstr>Corbel</vt:lpstr>
      <vt:lpstr>Tunga</vt:lpstr>
      <vt:lpstr>Tahoma</vt:lpstr>
      <vt:lpstr>Bodoni MT</vt:lpstr>
      <vt:lpstr>Wingdings</vt:lpstr>
      <vt:lpstr>Verdana</vt:lpstr>
      <vt:lpstr>Calibri</vt:lpstr>
      <vt:lpstr>Batang</vt:lpstr>
      <vt:lpstr>Bodoni MT Black</vt:lpstr>
      <vt:lpstr>Mylar</vt:lpstr>
      <vt:lpstr>1_Mylar</vt:lpstr>
      <vt:lpstr>2_Mylar</vt:lpstr>
      <vt:lpstr>3_Mylar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Office Excel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2019 и плановый период 2020-2021 годов. ( тыс.руб)</vt:lpstr>
      <vt:lpstr>Слайд 32</vt:lpstr>
      <vt:lpstr>Программная структура расходов  сельского бюджета на 2019 год и плановый период 2020 и 2021 гг (в тыс.руб.)</vt:lpstr>
      <vt:lpstr>Распределение  бюджетных ассигнований по разделам расходов  на 2019 и плановый период 2020 и 2021 гг.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327</cp:revision>
  <dcterms:created xsi:type="dcterms:W3CDTF">2013-12-02T14:04:15Z</dcterms:created>
  <dcterms:modified xsi:type="dcterms:W3CDTF">2019-10-08T07:13:14Z</dcterms:modified>
</cp:coreProperties>
</file>