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37" r:id="rId1"/>
  </p:sldMasterIdLst>
  <p:notesMasterIdLst>
    <p:notesMasterId r:id="rId39"/>
  </p:notesMasterIdLst>
  <p:sldIdLst>
    <p:sldId id="256" r:id="rId2"/>
    <p:sldId id="354" r:id="rId3"/>
    <p:sldId id="313" r:id="rId4"/>
    <p:sldId id="257" r:id="rId5"/>
    <p:sldId id="316" r:id="rId6"/>
    <p:sldId id="341" r:id="rId7"/>
    <p:sldId id="353" r:id="rId8"/>
    <p:sldId id="355" r:id="rId9"/>
    <p:sldId id="319" r:id="rId10"/>
    <p:sldId id="320" r:id="rId11"/>
    <p:sldId id="342" r:id="rId12"/>
    <p:sldId id="343" r:id="rId13"/>
    <p:sldId id="321" r:id="rId14"/>
    <p:sldId id="322" r:id="rId15"/>
    <p:sldId id="323" r:id="rId16"/>
    <p:sldId id="337" r:id="rId17"/>
    <p:sldId id="324" r:id="rId18"/>
    <p:sldId id="327" r:id="rId19"/>
    <p:sldId id="328" r:id="rId20"/>
    <p:sldId id="266" r:id="rId21"/>
    <p:sldId id="290" r:id="rId22"/>
    <p:sldId id="291" r:id="rId23"/>
    <p:sldId id="302" r:id="rId24"/>
    <p:sldId id="358" r:id="rId25"/>
    <p:sldId id="350" r:id="rId26"/>
    <p:sldId id="359" r:id="rId27"/>
    <p:sldId id="351" r:id="rId28"/>
    <p:sldId id="356" r:id="rId29"/>
    <p:sldId id="261" r:id="rId30"/>
    <p:sldId id="352" r:id="rId31"/>
    <p:sldId id="263" r:id="rId32"/>
    <p:sldId id="357" r:id="rId33"/>
    <p:sldId id="294" r:id="rId34"/>
    <p:sldId id="273" r:id="rId35"/>
    <p:sldId id="349" r:id="rId36"/>
    <p:sldId id="348" r:id="rId37"/>
    <p:sldId id="278" r:id="rId38"/>
  </p:sldIdLst>
  <p:sldSz cx="9144000" cy="6858000" type="screen4x3"/>
  <p:notesSz cx="6858000" cy="9144000"/>
  <p:custShowLst>
    <p:custShow name="Произвольный показ 1" id="0">
      <p:sldLst>
        <p:sld r:id="rId2"/>
        <p:sld r:id="rId5"/>
        <p:sld r:id="rId30"/>
        <p:sld r:id="rId32"/>
        <p:sld r:id="rId21"/>
      </p:sldLst>
    </p:custShow>
  </p:custShow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</p:showPr>
  <p:clrMru>
    <a:srgbClr val="FFFF00"/>
    <a:srgbClr val="66FF66"/>
    <a:srgbClr val="FF66FF"/>
    <a:srgbClr val="00FFCC"/>
    <a:srgbClr val="FF3399"/>
    <a:srgbClr val="E185D6"/>
    <a:srgbClr val="CC66FF"/>
    <a:srgbClr val="0033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92" autoAdjust="0"/>
    <p:restoredTop sz="95439" autoAdjust="0"/>
  </p:normalViewPr>
  <p:slideViewPr>
    <p:cSldViewPr snapToObjects="1">
      <p:cViewPr varScale="1">
        <p:scale>
          <a:sx n="71" d="100"/>
          <a:sy n="71" d="100"/>
        </p:scale>
        <p:origin x="-5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208F5E-1538-4B26-A040-51D2A4B26CFD}" type="doc">
      <dgm:prSet loTypeId="urn:microsoft.com/office/officeart/2005/8/layout/orgChart1" loCatId="hierarchy" qsTypeId="urn:microsoft.com/office/officeart/2005/8/quickstyle/3d1" qsCatId="3D" csTypeId="urn:microsoft.com/office/officeart/2005/8/colors/accent1_2#1" csCatId="accent1" phldr="1"/>
      <dgm:spPr/>
    </dgm:pt>
    <dgm:pt modelId="{0C73346A-DA87-4019-976E-125E5C6522B0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200" b="0" i="0" u="none" strike="noStrike" cap="none" normalizeH="0" baseline="0" dirty="0" smtClean="0">
              <a:ln/>
              <a:effectLst/>
              <a:latin typeface="Arial" panose="020B0604020202020204" pitchFamily="34" charset="0"/>
            </a:rPr>
            <a:t> </a:t>
          </a: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Налоговые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доходы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бюджета МО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err="1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Угранское</a:t>
          </a: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сельское поселение </a:t>
          </a:r>
          <a:r>
            <a:rPr kumimoji="0" lang="ru-RU" altLang="ru-RU" sz="1400" b="1" i="0" u="none" strike="noStrike" cap="none" normalizeH="0" baseline="0" dirty="0" err="1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Угранского</a:t>
          </a: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района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    Смоленской области(</a:t>
          </a:r>
          <a:r>
            <a:rPr kumimoji="0" lang="ru-RU" altLang="ru-RU" sz="1400" b="1" i="0" u="none" strike="noStrike" cap="none" normalizeH="0" baseline="0" dirty="0" err="1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тыс.руб</a:t>
          </a: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.)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На  2018 год – 8186,5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На 2019 год – 8479,1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На 2020 год – 8753,5</a:t>
          </a:r>
        </a:p>
      </dgm:t>
    </dgm:pt>
    <dgm:pt modelId="{83C2D078-457C-42C8-9832-8C2DFE7CDB7F}" type="parTrans" cxnId="{C940CA14-793D-4C55-A9F4-82A96DEF2760}">
      <dgm:prSet/>
      <dgm:spPr/>
      <dgm:t>
        <a:bodyPr/>
        <a:lstStyle/>
        <a:p>
          <a:endParaRPr lang="ru-RU"/>
        </a:p>
      </dgm:t>
    </dgm:pt>
    <dgm:pt modelId="{D8AF5014-2017-4443-AF7B-03BC22DEC2D0}" type="sibTrans" cxnId="{C940CA14-793D-4C55-A9F4-82A96DEF2760}">
      <dgm:prSet/>
      <dgm:spPr/>
      <dgm:t>
        <a:bodyPr/>
        <a:lstStyle/>
        <a:p>
          <a:endParaRPr lang="ru-RU"/>
        </a:p>
      </dgm:t>
    </dgm:pt>
    <dgm:pt modelId="{49B49468-0394-4F04-AEDE-47484E9EE7EB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600" b="0" i="0" u="none" strike="noStrike" cap="none" normalizeH="0" baseline="0" dirty="0" smtClean="0">
              <a:ln/>
              <a:effectLst/>
              <a:latin typeface="Arial" panose="020B0604020202020204" pitchFamily="34" charset="0"/>
            </a:rPr>
            <a:t> </a:t>
          </a: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Налог на доходы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физических лиц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2018 год – 3524,7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  2019 год – 3624,9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2020 год – 3779,9</a:t>
          </a:r>
        </a:p>
      </dgm:t>
    </dgm:pt>
    <dgm:pt modelId="{680B4E68-73BB-470D-91E9-71631C64105A}" type="parTrans" cxnId="{64A48968-486E-4DD7-8FB5-777302D80E0B}">
      <dgm:prSet/>
      <dgm:spPr/>
      <dgm:t>
        <a:bodyPr/>
        <a:lstStyle/>
        <a:p>
          <a:endParaRPr lang="ru-RU"/>
        </a:p>
      </dgm:t>
    </dgm:pt>
    <dgm:pt modelId="{8A671A6C-70D8-41F0-9684-EC22DADB22CA}" type="sibTrans" cxnId="{64A48968-486E-4DD7-8FB5-777302D80E0B}">
      <dgm:prSet/>
      <dgm:spPr/>
      <dgm:t>
        <a:bodyPr/>
        <a:lstStyle/>
        <a:p>
          <a:endParaRPr lang="ru-RU"/>
        </a:p>
      </dgm:t>
    </dgm:pt>
    <dgm:pt modelId="{D21C9E3F-B4BF-408E-9FBD-44285AC82E38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1400" b="1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1400" b="1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1400" b="1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1400" b="1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1400" b="1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Единый сельскохозяйственный налог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2018 год – 0,9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   2019 год – 0,9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2020 год – 0,9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1400" b="1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500" b="1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500" b="1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500" b="1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500" b="1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500" b="1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500" b="1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500" b="1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500" b="1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500" b="1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500" b="1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500" b="1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500" b="1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500" b="1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500" b="1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500" b="1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500" b="0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</dgm:t>
    </dgm:pt>
    <dgm:pt modelId="{F216E566-727E-4517-B842-491DD7EF702A}" type="parTrans" cxnId="{E50898D1-3B70-41CF-B5C2-A37501C0FA38}">
      <dgm:prSet/>
      <dgm:spPr/>
      <dgm:t>
        <a:bodyPr/>
        <a:lstStyle/>
        <a:p>
          <a:endParaRPr lang="ru-RU"/>
        </a:p>
      </dgm:t>
    </dgm:pt>
    <dgm:pt modelId="{EC564007-6900-4F71-9799-91DDBCCD8A68}" type="sibTrans" cxnId="{E50898D1-3B70-41CF-B5C2-A37501C0FA38}">
      <dgm:prSet/>
      <dgm:spPr/>
      <dgm:t>
        <a:bodyPr/>
        <a:lstStyle/>
        <a:p>
          <a:endParaRPr lang="ru-RU"/>
        </a:p>
      </dgm:t>
    </dgm:pt>
    <dgm:pt modelId="{ECCFD4B5-AEE3-4596-AE43-52CAB6BE2025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Налог на имущество физических лиц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2018 год – 841,8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2019 – 856,4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2020- 869,6</a:t>
          </a:r>
        </a:p>
      </dgm:t>
    </dgm:pt>
    <dgm:pt modelId="{66FF6897-0F70-43C7-BA25-BB91DDFD800F}" type="parTrans" cxnId="{1EE06E29-E614-44ED-B528-2E38CEF6B606}">
      <dgm:prSet/>
      <dgm:spPr/>
      <dgm:t>
        <a:bodyPr/>
        <a:lstStyle/>
        <a:p>
          <a:endParaRPr lang="ru-RU"/>
        </a:p>
      </dgm:t>
    </dgm:pt>
    <dgm:pt modelId="{29DE674B-7C46-4FBF-BBE3-B9B40D35839F}" type="sibTrans" cxnId="{1EE06E29-E614-44ED-B528-2E38CEF6B606}">
      <dgm:prSet/>
      <dgm:spPr/>
      <dgm:t>
        <a:bodyPr/>
        <a:lstStyle/>
        <a:p>
          <a:endParaRPr lang="ru-RU"/>
        </a:p>
      </dgm:t>
    </dgm:pt>
    <dgm:pt modelId="{1E70317E-2FF2-43CE-A967-BBAB21718BD4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Земельный налог физических лиц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2018 год – 2558,2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2019 год – 2583,6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2020 год – 2609,5</a:t>
          </a:r>
        </a:p>
      </dgm:t>
    </dgm:pt>
    <dgm:pt modelId="{A2DF45CB-100C-4076-9216-9AD6A56D8882}" type="parTrans" cxnId="{44F00EBF-CBE8-439B-AB96-9BBA3474BAF8}">
      <dgm:prSet/>
      <dgm:spPr/>
      <dgm:t>
        <a:bodyPr/>
        <a:lstStyle/>
        <a:p>
          <a:endParaRPr lang="ru-RU"/>
        </a:p>
      </dgm:t>
    </dgm:pt>
    <dgm:pt modelId="{79CA014A-249E-4DC3-8A4F-8871D9E7F7EA}" type="sibTrans" cxnId="{44F00EBF-CBE8-439B-AB96-9BBA3474BAF8}">
      <dgm:prSet/>
      <dgm:spPr/>
      <dgm:t>
        <a:bodyPr/>
        <a:lstStyle/>
        <a:p>
          <a:endParaRPr lang="ru-RU"/>
        </a:p>
      </dgm:t>
    </dgm:pt>
    <dgm:pt modelId="{7CD59A4B-D980-4C1F-A83B-CB71EBF95551}" type="pres">
      <dgm:prSet presAssocID="{02208F5E-1538-4B26-A040-51D2A4B26CF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1159795-52DD-4164-9897-58EF9E2CB4F4}" type="pres">
      <dgm:prSet presAssocID="{0C73346A-DA87-4019-976E-125E5C6522B0}" presName="hierRoot1" presStyleCnt="0">
        <dgm:presLayoutVars>
          <dgm:hierBranch/>
        </dgm:presLayoutVars>
      </dgm:prSet>
      <dgm:spPr/>
    </dgm:pt>
    <dgm:pt modelId="{5D4759D2-4866-43DE-AB50-582FF4F8EA40}" type="pres">
      <dgm:prSet presAssocID="{0C73346A-DA87-4019-976E-125E5C6522B0}" presName="rootComposite1" presStyleCnt="0"/>
      <dgm:spPr/>
    </dgm:pt>
    <dgm:pt modelId="{D5CC10AF-CAD5-4F47-9E52-5F79764A6D46}" type="pres">
      <dgm:prSet presAssocID="{0C73346A-DA87-4019-976E-125E5C6522B0}" presName="rootText1" presStyleLbl="node0" presStyleIdx="0" presStyleCnt="1" custScaleX="173075" custScaleY="222965" custLinFactX="60517" custLinFactNeighborX="100000" custLinFactNeighborY="57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E10919E-70E7-43B0-8078-B6C760B1FE64}" type="pres">
      <dgm:prSet presAssocID="{0C73346A-DA87-4019-976E-125E5C6522B0}" presName="rootConnector1" presStyleLbl="node1" presStyleIdx="0" presStyleCnt="0"/>
      <dgm:spPr/>
      <dgm:t>
        <a:bodyPr/>
        <a:lstStyle/>
        <a:p>
          <a:endParaRPr lang="ru-RU"/>
        </a:p>
      </dgm:t>
    </dgm:pt>
    <dgm:pt modelId="{7C635323-4527-40DA-8E3D-EAB0E16D989A}" type="pres">
      <dgm:prSet presAssocID="{0C73346A-DA87-4019-976E-125E5C6522B0}" presName="hierChild2" presStyleCnt="0"/>
      <dgm:spPr/>
    </dgm:pt>
    <dgm:pt modelId="{5BFC2807-40FD-4A51-85A6-7E88B2B8AB39}" type="pres">
      <dgm:prSet presAssocID="{680B4E68-73BB-470D-91E9-71631C64105A}" presName="Name35" presStyleLbl="parChTrans1D2" presStyleIdx="0" presStyleCnt="4"/>
      <dgm:spPr/>
      <dgm:t>
        <a:bodyPr/>
        <a:lstStyle/>
        <a:p>
          <a:endParaRPr lang="ru-RU"/>
        </a:p>
      </dgm:t>
    </dgm:pt>
    <dgm:pt modelId="{84C8C64F-A5DA-4921-822F-CF30C444DC78}" type="pres">
      <dgm:prSet presAssocID="{49B49468-0394-4F04-AEDE-47484E9EE7EB}" presName="hierRoot2" presStyleCnt="0">
        <dgm:presLayoutVars>
          <dgm:hierBranch/>
        </dgm:presLayoutVars>
      </dgm:prSet>
      <dgm:spPr/>
    </dgm:pt>
    <dgm:pt modelId="{69D93197-4549-4774-B5E4-AE0E3CC5117A}" type="pres">
      <dgm:prSet presAssocID="{49B49468-0394-4F04-AEDE-47484E9EE7EB}" presName="rootComposite" presStyleCnt="0"/>
      <dgm:spPr/>
    </dgm:pt>
    <dgm:pt modelId="{7B756329-E069-4D0D-9D3B-E0EDCE38E6B7}" type="pres">
      <dgm:prSet presAssocID="{49B49468-0394-4F04-AEDE-47484E9EE7EB}" presName="rootText" presStyleLbl="node2" presStyleIdx="0" presStyleCnt="4" custScaleX="119613" custScaleY="2256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1C2CA3D-A091-4DCD-BF2E-F24B2B248A02}" type="pres">
      <dgm:prSet presAssocID="{49B49468-0394-4F04-AEDE-47484E9EE7EB}" presName="rootConnector" presStyleLbl="node2" presStyleIdx="0" presStyleCnt="4"/>
      <dgm:spPr/>
      <dgm:t>
        <a:bodyPr/>
        <a:lstStyle/>
        <a:p>
          <a:endParaRPr lang="ru-RU"/>
        </a:p>
      </dgm:t>
    </dgm:pt>
    <dgm:pt modelId="{54FA583B-6A0F-4FE8-8047-2AE8D34F630E}" type="pres">
      <dgm:prSet presAssocID="{49B49468-0394-4F04-AEDE-47484E9EE7EB}" presName="hierChild4" presStyleCnt="0"/>
      <dgm:spPr/>
    </dgm:pt>
    <dgm:pt modelId="{04B2AFC2-E349-4C87-AA79-7FC75897EC5B}" type="pres">
      <dgm:prSet presAssocID="{49B49468-0394-4F04-AEDE-47484E9EE7EB}" presName="hierChild5" presStyleCnt="0"/>
      <dgm:spPr/>
    </dgm:pt>
    <dgm:pt modelId="{690A42ED-D2A7-413A-8517-1BDCE3BFE9F5}" type="pres">
      <dgm:prSet presAssocID="{F216E566-727E-4517-B842-491DD7EF702A}" presName="Name35" presStyleLbl="parChTrans1D2" presStyleIdx="1" presStyleCnt="4"/>
      <dgm:spPr/>
      <dgm:t>
        <a:bodyPr/>
        <a:lstStyle/>
        <a:p>
          <a:endParaRPr lang="ru-RU"/>
        </a:p>
      </dgm:t>
    </dgm:pt>
    <dgm:pt modelId="{4BEF8757-3508-4ECC-9704-B6A1F1DCF63A}" type="pres">
      <dgm:prSet presAssocID="{D21C9E3F-B4BF-408E-9FBD-44285AC82E38}" presName="hierRoot2" presStyleCnt="0">
        <dgm:presLayoutVars>
          <dgm:hierBranch/>
        </dgm:presLayoutVars>
      </dgm:prSet>
      <dgm:spPr/>
    </dgm:pt>
    <dgm:pt modelId="{FDF4F3E2-4CDE-448A-BAF8-A9C121B84D0D}" type="pres">
      <dgm:prSet presAssocID="{D21C9E3F-B4BF-408E-9FBD-44285AC82E38}" presName="rootComposite" presStyleCnt="0"/>
      <dgm:spPr/>
    </dgm:pt>
    <dgm:pt modelId="{497860C5-AB2F-44DA-A309-7BF5BE2E2483}" type="pres">
      <dgm:prSet presAssocID="{D21C9E3F-B4BF-408E-9FBD-44285AC82E38}" presName="rootText" presStyleLbl="node2" presStyleIdx="1" presStyleCnt="4" custScaleX="119688" custScaleY="272739" custLinFactNeighborX="936" custLinFactNeighborY="16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61B8ABB-DC93-4089-8226-60A713423D47}" type="pres">
      <dgm:prSet presAssocID="{D21C9E3F-B4BF-408E-9FBD-44285AC82E38}" presName="rootConnector" presStyleLbl="node2" presStyleIdx="1" presStyleCnt="4"/>
      <dgm:spPr/>
      <dgm:t>
        <a:bodyPr/>
        <a:lstStyle/>
        <a:p>
          <a:endParaRPr lang="ru-RU"/>
        </a:p>
      </dgm:t>
    </dgm:pt>
    <dgm:pt modelId="{A7877B85-7C19-4D68-86B2-7CB7C1DAF8A7}" type="pres">
      <dgm:prSet presAssocID="{D21C9E3F-B4BF-408E-9FBD-44285AC82E38}" presName="hierChild4" presStyleCnt="0"/>
      <dgm:spPr/>
    </dgm:pt>
    <dgm:pt modelId="{11C93FFB-5F5C-444D-85E9-6FC853C99BD5}" type="pres">
      <dgm:prSet presAssocID="{D21C9E3F-B4BF-408E-9FBD-44285AC82E38}" presName="hierChild5" presStyleCnt="0"/>
      <dgm:spPr/>
    </dgm:pt>
    <dgm:pt modelId="{5FE860E3-D200-49C0-A8C9-AE00728E2DC8}" type="pres">
      <dgm:prSet presAssocID="{66FF6897-0F70-43C7-BA25-BB91DDFD800F}" presName="Name35" presStyleLbl="parChTrans1D2" presStyleIdx="2" presStyleCnt="4"/>
      <dgm:spPr/>
      <dgm:t>
        <a:bodyPr/>
        <a:lstStyle/>
        <a:p>
          <a:endParaRPr lang="ru-RU"/>
        </a:p>
      </dgm:t>
    </dgm:pt>
    <dgm:pt modelId="{16BCE38D-2574-442B-9348-DFD0BE2DFDFE}" type="pres">
      <dgm:prSet presAssocID="{ECCFD4B5-AEE3-4596-AE43-52CAB6BE2025}" presName="hierRoot2" presStyleCnt="0">
        <dgm:presLayoutVars>
          <dgm:hierBranch/>
        </dgm:presLayoutVars>
      </dgm:prSet>
      <dgm:spPr/>
    </dgm:pt>
    <dgm:pt modelId="{4D4CB8E5-6055-4952-8569-4C7526CB9023}" type="pres">
      <dgm:prSet presAssocID="{ECCFD4B5-AEE3-4596-AE43-52CAB6BE2025}" presName="rootComposite" presStyleCnt="0"/>
      <dgm:spPr/>
    </dgm:pt>
    <dgm:pt modelId="{8CC1C1A0-029C-4541-A5F8-8FD0C1051B7F}" type="pres">
      <dgm:prSet presAssocID="{ECCFD4B5-AEE3-4596-AE43-52CAB6BE2025}" presName="rootText" presStyleLbl="node2" presStyleIdx="2" presStyleCnt="4" custScaleX="110131" custScaleY="2461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2D3E51A-EE7E-4547-A8F8-23083C9BA915}" type="pres">
      <dgm:prSet presAssocID="{ECCFD4B5-AEE3-4596-AE43-52CAB6BE2025}" presName="rootConnector" presStyleLbl="node2" presStyleIdx="2" presStyleCnt="4"/>
      <dgm:spPr/>
      <dgm:t>
        <a:bodyPr/>
        <a:lstStyle/>
        <a:p>
          <a:endParaRPr lang="ru-RU"/>
        </a:p>
      </dgm:t>
    </dgm:pt>
    <dgm:pt modelId="{1CCA156C-B4E0-4438-B584-FB2F9977D161}" type="pres">
      <dgm:prSet presAssocID="{ECCFD4B5-AEE3-4596-AE43-52CAB6BE2025}" presName="hierChild4" presStyleCnt="0"/>
      <dgm:spPr/>
    </dgm:pt>
    <dgm:pt modelId="{4A3DC70B-81E5-4EB4-A724-970EEC57FF99}" type="pres">
      <dgm:prSet presAssocID="{ECCFD4B5-AEE3-4596-AE43-52CAB6BE2025}" presName="hierChild5" presStyleCnt="0"/>
      <dgm:spPr/>
    </dgm:pt>
    <dgm:pt modelId="{B185D066-621E-42C5-9FEB-6EE72D8B947F}" type="pres">
      <dgm:prSet presAssocID="{A2DF45CB-100C-4076-9216-9AD6A56D8882}" presName="Name35" presStyleLbl="parChTrans1D2" presStyleIdx="3" presStyleCnt="4"/>
      <dgm:spPr/>
      <dgm:t>
        <a:bodyPr/>
        <a:lstStyle/>
        <a:p>
          <a:endParaRPr lang="ru-RU"/>
        </a:p>
      </dgm:t>
    </dgm:pt>
    <dgm:pt modelId="{A9EE58E0-2991-4697-83B7-2AB0AAF6DC2E}" type="pres">
      <dgm:prSet presAssocID="{1E70317E-2FF2-43CE-A967-BBAB21718BD4}" presName="hierRoot2" presStyleCnt="0">
        <dgm:presLayoutVars>
          <dgm:hierBranch/>
        </dgm:presLayoutVars>
      </dgm:prSet>
      <dgm:spPr/>
    </dgm:pt>
    <dgm:pt modelId="{33CFDBE0-2B8D-4F85-84F9-C533917AADF0}" type="pres">
      <dgm:prSet presAssocID="{1E70317E-2FF2-43CE-A967-BBAB21718BD4}" presName="rootComposite" presStyleCnt="0"/>
      <dgm:spPr/>
    </dgm:pt>
    <dgm:pt modelId="{328D7783-A8B0-493D-9655-E1866AE5B806}" type="pres">
      <dgm:prSet presAssocID="{1E70317E-2FF2-43CE-A967-BBAB21718BD4}" presName="rootText" presStyleLbl="node2" presStyleIdx="3" presStyleCnt="4" custScaleX="109623" custScaleY="1397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0ADC09B-0B32-4D16-91CD-9D9B5F64DBAA}" type="pres">
      <dgm:prSet presAssocID="{1E70317E-2FF2-43CE-A967-BBAB21718BD4}" presName="rootConnector" presStyleLbl="node2" presStyleIdx="3" presStyleCnt="4"/>
      <dgm:spPr/>
      <dgm:t>
        <a:bodyPr/>
        <a:lstStyle/>
        <a:p>
          <a:endParaRPr lang="ru-RU"/>
        </a:p>
      </dgm:t>
    </dgm:pt>
    <dgm:pt modelId="{3D1954A0-3806-41AF-9A70-2E8DC8424182}" type="pres">
      <dgm:prSet presAssocID="{1E70317E-2FF2-43CE-A967-BBAB21718BD4}" presName="hierChild4" presStyleCnt="0"/>
      <dgm:spPr/>
    </dgm:pt>
    <dgm:pt modelId="{DA5B8DA7-9C30-4FAE-BBF7-C86567BCDF64}" type="pres">
      <dgm:prSet presAssocID="{1E70317E-2FF2-43CE-A967-BBAB21718BD4}" presName="hierChild5" presStyleCnt="0"/>
      <dgm:spPr/>
    </dgm:pt>
    <dgm:pt modelId="{C0B1D45F-51A6-40A6-80EF-8844C912766C}" type="pres">
      <dgm:prSet presAssocID="{0C73346A-DA87-4019-976E-125E5C6522B0}" presName="hierChild3" presStyleCnt="0"/>
      <dgm:spPr/>
    </dgm:pt>
  </dgm:ptLst>
  <dgm:cxnLst>
    <dgm:cxn modelId="{E50898D1-3B70-41CF-B5C2-A37501C0FA38}" srcId="{0C73346A-DA87-4019-976E-125E5C6522B0}" destId="{D21C9E3F-B4BF-408E-9FBD-44285AC82E38}" srcOrd="1" destOrd="0" parTransId="{F216E566-727E-4517-B842-491DD7EF702A}" sibTransId="{EC564007-6900-4F71-9799-91DDBCCD8A68}"/>
    <dgm:cxn modelId="{3FF03CCB-371D-4874-8E20-9A89C3FA3CC8}" type="presOf" srcId="{D21C9E3F-B4BF-408E-9FBD-44285AC82E38}" destId="{B61B8ABB-DC93-4089-8226-60A713423D47}" srcOrd="1" destOrd="0" presId="urn:microsoft.com/office/officeart/2005/8/layout/orgChart1"/>
    <dgm:cxn modelId="{474ED92F-F66A-4E1A-8FF0-3735C81755F5}" type="presOf" srcId="{F216E566-727E-4517-B842-491DD7EF702A}" destId="{690A42ED-D2A7-413A-8517-1BDCE3BFE9F5}" srcOrd="0" destOrd="0" presId="urn:microsoft.com/office/officeart/2005/8/layout/orgChart1"/>
    <dgm:cxn modelId="{9A0CF221-3EC0-4285-B75F-037471B9C59E}" type="presOf" srcId="{D21C9E3F-B4BF-408E-9FBD-44285AC82E38}" destId="{497860C5-AB2F-44DA-A309-7BF5BE2E2483}" srcOrd="0" destOrd="0" presId="urn:microsoft.com/office/officeart/2005/8/layout/orgChart1"/>
    <dgm:cxn modelId="{0DB43E0E-076F-4EB0-BDFC-45957A8F55F4}" type="presOf" srcId="{ECCFD4B5-AEE3-4596-AE43-52CAB6BE2025}" destId="{62D3E51A-EE7E-4547-A8F8-23083C9BA915}" srcOrd="1" destOrd="0" presId="urn:microsoft.com/office/officeart/2005/8/layout/orgChart1"/>
    <dgm:cxn modelId="{64A48968-486E-4DD7-8FB5-777302D80E0B}" srcId="{0C73346A-DA87-4019-976E-125E5C6522B0}" destId="{49B49468-0394-4F04-AEDE-47484E9EE7EB}" srcOrd="0" destOrd="0" parTransId="{680B4E68-73BB-470D-91E9-71631C64105A}" sibTransId="{8A671A6C-70D8-41F0-9684-EC22DADB22CA}"/>
    <dgm:cxn modelId="{7438FABB-3A1D-43B4-9692-EFEB938EC4D6}" type="presOf" srcId="{49B49468-0394-4F04-AEDE-47484E9EE7EB}" destId="{21C2CA3D-A091-4DCD-BF2E-F24B2B248A02}" srcOrd="1" destOrd="0" presId="urn:microsoft.com/office/officeart/2005/8/layout/orgChart1"/>
    <dgm:cxn modelId="{F82844F0-5B5A-4722-AD47-595380139ABC}" type="presOf" srcId="{1E70317E-2FF2-43CE-A967-BBAB21718BD4}" destId="{328D7783-A8B0-493D-9655-E1866AE5B806}" srcOrd="0" destOrd="0" presId="urn:microsoft.com/office/officeart/2005/8/layout/orgChart1"/>
    <dgm:cxn modelId="{1EE06E29-E614-44ED-B528-2E38CEF6B606}" srcId="{0C73346A-DA87-4019-976E-125E5C6522B0}" destId="{ECCFD4B5-AEE3-4596-AE43-52CAB6BE2025}" srcOrd="2" destOrd="0" parTransId="{66FF6897-0F70-43C7-BA25-BB91DDFD800F}" sibTransId="{29DE674B-7C46-4FBF-BBE3-B9B40D35839F}"/>
    <dgm:cxn modelId="{44F00EBF-CBE8-439B-AB96-9BBA3474BAF8}" srcId="{0C73346A-DA87-4019-976E-125E5C6522B0}" destId="{1E70317E-2FF2-43CE-A967-BBAB21718BD4}" srcOrd="3" destOrd="0" parTransId="{A2DF45CB-100C-4076-9216-9AD6A56D8882}" sibTransId="{79CA014A-249E-4DC3-8A4F-8871D9E7F7EA}"/>
    <dgm:cxn modelId="{33E169BD-F132-40BB-81BC-286D88B9AE67}" type="presOf" srcId="{49B49468-0394-4F04-AEDE-47484E9EE7EB}" destId="{7B756329-E069-4D0D-9D3B-E0EDCE38E6B7}" srcOrd="0" destOrd="0" presId="urn:microsoft.com/office/officeart/2005/8/layout/orgChart1"/>
    <dgm:cxn modelId="{46AFEB6E-28D3-4E6D-B30D-F013F9091A88}" type="presOf" srcId="{680B4E68-73BB-470D-91E9-71631C64105A}" destId="{5BFC2807-40FD-4A51-85A6-7E88B2B8AB39}" srcOrd="0" destOrd="0" presId="urn:microsoft.com/office/officeart/2005/8/layout/orgChart1"/>
    <dgm:cxn modelId="{FAB8A31D-7E92-4725-9E87-3D4CEEDFDD4D}" type="presOf" srcId="{1E70317E-2FF2-43CE-A967-BBAB21718BD4}" destId="{20ADC09B-0B32-4D16-91CD-9D9B5F64DBAA}" srcOrd="1" destOrd="0" presId="urn:microsoft.com/office/officeart/2005/8/layout/orgChart1"/>
    <dgm:cxn modelId="{656BD74E-B786-4277-9044-BB893D668BD6}" type="presOf" srcId="{A2DF45CB-100C-4076-9216-9AD6A56D8882}" destId="{B185D066-621E-42C5-9FEB-6EE72D8B947F}" srcOrd="0" destOrd="0" presId="urn:microsoft.com/office/officeart/2005/8/layout/orgChart1"/>
    <dgm:cxn modelId="{16C67982-79D3-467F-A38B-9E3836FAE0C7}" type="presOf" srcId="{0C73346A-DA87-4019-976E-125E5C6522B0}" destId="{D5CC10AF-CAD5-4F47-9E52-5F79764A6D46}" srcOrd="0" destOrd="0" presId="urn:microsoft.com/office/officeart/2005/8/layout/orgChart1"/>
    <dgm:cxn modelId="{C356A964-9C5B-4110-AC18-D64776F5AB48}" type="presOf" srcId="{0C73346A-DA87-4019-976E-125E5C6522B0}" destId="{FE10919E-70E7-43B0-8078-B6C760B1FE64}" srcOrd="1" destOrd="0" presId="urn:microsoft.com/office/officeart/2005/8/layout/orgChart1"/>
    <dgm:cxn modelId="{D9ABFA72-AE64-42EC-8347-ADA2DAEDA24C}" type="presOf" srcId="{02208F5E-1538-4B26-A040-51D2A4B26CFD}" destId="{7CD59A4B-D980-4C1F-A83B-CB71EBF95551}" srcOrd="0" destOrd="0" presId="urn:microsoft.com/office/officeart/2005/8/layout/orgChart1"/>
    <dgm:cxn modelId="{C553FF33-D268-41A0-B03E-22FA4B92A5F4}" type="presOf" srcId="{ECCFD4B5-AEE3-4596-AE43-52CAB6BE2025}" destId="{8CC1C1A0-029C-4541-A5F8-8FD0C1051B7F}" srcOrd="0" destOrd="0" presId="urn:microsoft.com/office/officeart/2005/8/layout/orgChart1"/>
    <dgm:cxn modelId="{C940CA14-793D-4C55-A9F4-82A96DEF2760}" srcId="{02208F5E-1538-4B26-A040-51D2A4B26CFD}" destId="{0C73346A-DA87-4019-976E-125E5C6522B0}" srcOrd="0" destOrd="0" parTransId="{83C2D078-457C-42C8-9832-8C2DFE7CDB7F}" sibTransId="{D8AF5014-2017-4443-AF7B-03BC22DEC2D0}"/>
    <dgm:cxn modelId="{355EBC93-E25D-40CB-94E2-C48B50C9834B}" type="presOf" srcId="{66FF6897-0F70-43C7-BA25-BB91DDFD800F}" destId="{5FE860E3-D200-49C0-A8C9-AE00728E2DC8}" srcOrd="0" destOrd="0" presId="urn:microsoft.com/office/officeart/2005/8/layout/orgChart1"/>
    <dgm:cxn modelId="{F449D8AD-2900-42DB-8C4B-AA8C6DB4B5D8}" type="presParOf" srcId="{7CD59A4B-D980-4C1F-A83B-CB71EBF95551}" destId="{11159795-52DD-4164-9897-58EF9E2CB4F4}" srcOrd="0" destOrd="0" presId="urn:microsoft.com/office/officeart/2005/8/layout/orgChart1"/>
    <dgm:cxn modelId="{6B830DB1-499A-4483-B27C-713AC9D6134E}" type="presParOf" srcId="{11159795-52DD-4164-9897-58EF9E2CB4F4}" destId="{5D4759D2-4866-43DE-AB50-582FF4F8EA40}" srcOrd="0" destOrd="0" presId="urn:microsoft.com/office/officeart/2005/8/layout/orgChart1"/>
    <dgm:cxn modelId="{A2CCA655-AF69-4474-B1FD-F29757175025}" type="presParOf" srcId="{5D4759D2-4866-43DE-AB50-582FF4F8EA40}" destId="{D5CC10AF-CAD5-4F47-9E52-5F79764A6D46}" srcOrd="0" destOrd="0" presId="urn:microsoft.com/office/officeart/2005/8/layout/orgChart1"/>
    <dgm:cxn modelId="{9AC6EB00-7162-4049-BDEF-6AC8EF73A945}" type="presParOf" srcId="{5D4759D2-4866-43DE-AB50-582FF4F8EA40}" destId="{FE10919E-70E7-43B0-8078-B6C760B1FE64}" srcOrd="1" destOrd="0" presId="urn:microsoft.com/office/officeart/2005/8/layout/orgChart1"/>
    <dgm:cxn modelId="{BE1819A6-EBCC-46AF-8B0B-853F4C88DF57}" type="presParOf" srcId="{11159795-52DD-4164-9897-58EF9E2CB4F4}" destId="{7C635323-4527-40DA-8E3D-EAB0E16D989A}" srcOrd="1" destOrd="0" presId="urn:microsoft.com/office/officeart/2005/8/layout/orgChart1"/>
    <dgm:cxn modelId="{B7407822-6D89-4FE1-8B73-5D99CA746046}" type="presParOf" srcId="{7C635323-4527-40DA-8E3D-EAB0E16D989A}" destId="{5BFC2807-40FD-4A51-85A6-7E88B2B8AB39}" srcOrd="0" destOrd="0" presId="urn:microsoft.com/office/officeart/2005/8/layout/orgChart1"/>
    <dgm:cxn modelId="{A2D11303-C1E6-42A6-A9D2-A895DF546F56}" type="presParOf" srcId="{7C635323-4527-40DA-8E3D-EAB0E16D989A}" destId="{84C8C64F-A5DA-4921-822F-CF30C444DC78}" srcOrd="1" destOrd="0" presId="urn:microsoft.com/office/officeart/2005/8/layout/orgChart1"/>
    <dgm:cxn modelId="{D0363A2A-38FE-4A7C-B47F-99676062E0D9}" type="presParOf" srcId="{84C8C64F-A5DA-4921-822F-CF30C444DC78}" destId="{69D93197-4549-4774-B5E4-AE0E3CC5117A}" srcOrd="0" destOrd="0" presId="urn:microsoft.com/office/officeart/2005/8/layout/orgChart1"/>
    <dgm:cxn modelId="{77DB1810-D117-4D70-AB65-B390ABB7787B}" type="presParOf" srcId="{69D93197-4549-4774-B5E4-AE0E3CC5117A}" destId="{7B756329-E069-4D0D-9D3B-E0EDCE38E6B7}" srcOrd="0" destOrd="0" presId="urn:microsoft.com/office/officeart/2005/8/layout/orgChart1"/>
    <dgm:cxn modelId="{D8AD2C82-C4A7-412B-BAD4-045EF1995A01}" type="presParOf" srcId="{69D93197-4549-4774-B5E4-AE0E3CC5117A}" destId="{21C2CA3D-A091-4DCD-BF2E-F24B2B248A02}" srcOrd="1" destOrd="0" presId="urn:microsoft.com/office/officeart/2005/8/layout/orgChart1"/>
    <dgm:cxn modelId="{FD0C476C-3780-4C68-9BE6-3CD153031CEE}" type="presParOf" srcId="{84C8C64F-A5DA-4921-822F-CF30C444DC78}" destId="{54FA583B-6A0F-4FE8-8047-2AE8D34F630E}" srcOrd="1" destOrd="0" presId="urn:microsoft.com/office/officeart/2005/8/layout/orgChart1"/>
    <dgm:cxn modelId="{26471DBE-B110-4B83-B4C9-266558835738}" type="presParOf" srcId="{84C8C64F-A5DA-4921-822F-CF30C444DC78}" destId="{04B2AFC2-E349-4C87-AA79-7FC75897EC5B}" srcOrd="2" destOrd="0" presId="urn:microsoft.com/office/officeart/2005/8/layout/orgChart1"/>
    <dgm:cxn modelId="{E7E412D6-EEA9-42AF-9E62-833BDB88D422}" type="presParOf" srcId="{7C635323-4527-40DA-8E3D-EAB0E16D989A}" destId="{690A42ED-D2A7-413A-8517-1BDCE3BFE9F5}" srcOrd="2" destOrd="0" presId="urn:microsoft.com/office/officeart/2005/8/layout/orgChart1"/>
    <dgm:cxn modelId="{461919ED-F147-4722-9DB0-2C5030060B1B}" type="presParOf" srcId="{7C635323-4527-40DA-8E3D-EAB0E16D989A}" destId="{4BEF8757-3508-4ECC-9704-B6A1F1DCF63A}" srcOrd="3" destOrd="0" presId="urn:microsoft.com/office/officeart/2005/8/layout/orgChart1"/>
    <dgm:cxn modelId="{DDC02641-D540-4C22-9EF3-CA894721F5E7}" type="presParOf" srcId="{4BEF8757-3508-4ECC-9704-B6A1F1DCF63A}" destId="{FDF4F3E2-4CDE-448A-BAF8-A9C121B84D0D}" srcOrd="0" destOrd="0" presId="urn:microsoft.com/office/officeart/2005/8/layout/orgChart1"/>
    <dgm:cxn modelId="{2CE17A71-B782-4E7E-AC5C-AF3F9A6FBFB8}" type="presParOf" srcId="{FDF4F3E2-4CDE-448A-BAF8-A9C121B84D0D}" destId="{497860C5-AB2F-44DA-A309-7BF5BE2E2483}" srcOrd="0" destOrd="0" presId="urn:microsoft.com/office/officeart/2005/8/layout/orgChart1"/>
    <dgm:cxn modelId="{E597789E-2BFC-486F-96B4-ACCD27199074}" type="presParOf" srcId="{FDF4F3E2-4CDE-448A-BAF8-A9C121B84D0D}" destId="{B61B8ABB-DC93-4089-8226-60A713423D47}" srcOrd="1" destOrd="0" presId="urn:microsoft.com/office/officeart/2005/8/layout/orgChart1"/>
    <dgm:cxn modelId="{86E95DAA-00C6-4890-A3F6-E1B93A6BCE7D}" type="presParOf" srcId="{4BEF8757-3508-4ECC-9704-B6A1F1DCF63A}" destId="{A7877B85-7C19-4D68-86B2-7CB7C1DAF8A7}" srcOrd="1" destOrd="0" presId="urn:microsoft.com/office/officeart/2005/8/layout/orgChart1"/>
    <dgm:cxn modelId="{888089EB-6466-4AF7-86C2-AF845614A0D2}" type="presParOf" srcId="{4BEF8757-3508-4ECC-9704-B6A1F1DCF63A}" destId="{11C93FFB-5F5C-444D-85E9-6FC853C99BD5}" srcOrd="2" destOrd="0" presId="urn:microsoft.com/office/officeart/2005/8/layout/orgChart1"/>
    <dgm:cxn modelId="{69CB454A-5C90-4792-8DEC-26380DB8AD59}" type="presParOf" srcId="{7C635323-4527-40DA-8E3D-EAB0E16D989A}" destId="{5FE860E3-D200-49C0-A8C9-AE00728E2DC8}" srcOrd="4" destOrd="0" presId="urn:microsoft.com/office/officeart/2005/8/layout/orgChart1"/>
    <dgm:cxn modelId="{D137B90A-E077-488F-9947-B76CB78C4AD0}" type="presParOf" srcId="{7C635323-4527-40DA-8E3D-EAB0E16D989A}" destId="{16BCE38D-2574-442B-9348-DFD0BE2DFDFE}" srcOrd="5" destOrd="0" presId="urn:microsoft.com/office/officeart/2005/8/layout/orgChart1"/>
    <dgm:cxn modelId="{EFE3FAA6-4140-4CD2-A233-E6AA11AC985F}" type="presParOf" srcId="{16BCE38D-2574-442B-9348-DFD0BE2DFDFE}" destId="{4D4CB8E5-6055-4952-8569-4C7526CB9023}" srcOrd="0" destOrd="0" presId="urn:microsoft.com/office/officeart/2005/8/layout/orgChart1"/>
    <dgm:cxn modelId="{C986C77F-A149-4913-9230-0A4F371ECF39}" type="presParOf" srcId="{4D4CB8E5-6055-4952-8569-4C7526CB9023}" destId="{8CC1C1A0-029C-4541-A5F8-8FD0C1051B7F}" srcOrd="0" destOrd="0" presId="urn:microsoft.com/office/officeart/2005/8/layout/orgChart1"/>
    <dgm:cxn modelId="{5C05A429-BE69-4F52-839F-ED65F36C81A0}" type="presParOf" srcId="{4D4CB8E5-6055-4952-8569-4C7526CB9023}" destId="{62D3E51A-EE7E-4547-A8F8-23083C9BA915}" srcOrd="1" destOrd="0" presId="urn:microsoft.com/office/officeart/2005/8/layout/orgChart1"/>
    <dgm:cxn modelId="{B1D51486-19CC-4EE7-87C1-C8D905D52443}" type="presParOf" srcId="{16BCE38D-2574-442B-9348-DFD0BE2DFDFE}" destId="{1CCA156C-B4E0-4438-B584-FB2F9977D161}" srcOrd="1" destOrd="0" presId="urn:microsoft.com/office/officeart/2005/8/layout/orgChart1"/>
    <dgm:cxn modelId="{17E52772-B679-4566-9E32-1B4338F31C19}" type="presParOf" srcId="{16BCE38D-2574-442B-9348-DFD0BE2DFDFE}" destId="{4A3DC70B-81E5-4EB4-A724-970EEC57FF99}" srcOrd="2" destOrd="0" presId="urn:microsoft.com/office/officeart/2005/8/layout/orgChart1"/>
    <dgm:cxn modelId="{3961BD4D-455E-406A-98FF-618F33CFE48F}" type="presParOf" srcId="{7C635323-4527-40DA-8E3D-EAB0E16D989A}" destId="{B185D066-621E-42C5-9FEB-6EE72D8B947F}" srcOrd="6" destOrd="0" presId="urn:microsoft.com/office/officeart/2005/8/layout/orgChart1"/>
    <dgm:cxn modelId="{C6D93F15-4A6B-4563-91D2-87B7303D5CAE}" type="presParOf" srcId="{7C635323-4527-40DA-8E3D-EAB0E16D989A}" destId="{A9EE58E0-2991-4697-83B7-2AB0AAF6DC2E}" srcOrd="7" destOrd="0" presId="urn:microsoft.com/office/officeart/2005/8/layout/orgChart1"/>
    <dgm:cxn modelId="{3EF21B17-36D4-40A7-A6AC-DD9BFE588AE8}" type="presParOf" srcId="{A9EE58E0-2991-4697-83B7-2AB0AAF6DC2E}" destId="{33CFDBE0-2B8D-4F85-84F9-C533917AADF0}" srcOrd="0" destOrd="0" presId="urn:microsoft.com/office/officeart/2005/8/layout/orgChart1"/>
    <dgm:cxn modelId="{C8785089-BC09-410F-818E-960B7F70B15D}" type="presParOf" srcId="{33CFDBE0-2B8D-4F85-84F9-C533917AADF0}" destId="{328D7783-A8B0-493D-9655-E1866AE5B806}" srcOrd="0" destOrd="0" presId="urn:microsoft.com/office/officeart/2005/8/layout/orgChart1"/>
    <dgm:cxn modelId="{C36BA384-DBBB-4C97-ACD4-FB30E9B972F2}" type="presParOf" srcId="{33CFDBE0-2B8D-4F85-84F9-C533917AADF0}" destId="{20ADC09B-0B32-4D16-91CD-9D9B5F64DBAA}" srcOrd="1" destOrd="0" presId="urn:microsoft.com/office/officeart/2005/8/layout/orgChart1"/>
    <dgm:cxn modelId="{733B204E-D649-4AFF-AE38-E12BEF1978D7}" type="presParOf" srcId="{A9EE58E0-2991-4697-83B7-2AB0AAF6DC2E}" destId="{3D1954A0-3806-41AF-9A70-2E8DC8424182}" srcOrd="1" destOrd="0" presId="urn:microsoft.com/office/officeart/2005/8/layout/orgChart1"/>
    <dgm:cxn modelId="{0E834F4B-8B06-4A94-A55B-D43C910618B7}" type="presParOf" srcId="{A9EE58E0-2991-4697-83B7-2AB0AAF6DC2E}" destId="{DA5B8DA7-9C30-4FAE-BBF7-C86567BCDF64}" srcOrd="2" destOrd="0" presId="urn:microsoft.com/office/officeart/2005/8/layout/orgChart1"/>
    <dgm:cxn modelId="{0D264789-601D-4F9B-ACFF-1AB0214DF8A0}" type="presParOf" srcId="{11159795-52DD-4164-9897-58EF9E2CB4F4}" destId="{C0B1D45F-51A6-40A6-80EF-8844C912766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376836-0BAC-4829-BC81-6874E597F618}" type="doc">
      <dgm:prSet loTypeId="urn:microsoft.com/office/officeart/2005/8/layout/orgChart1" loCatId="hierarchy" qsTypeId="urn:microsoft.com/office/officeart/2005/8/quickstyle/3d1" qsCatId="3D" csTypeId="urn:microsoft.com/office/officeart/2005/8/colors/accent1_2#1" csCatId="accent1" phldr="1"/>
      <dgm:spPr/>
    </dgm:pt>
    <dgm:pt modelId="{B95FE1B3-545F-48DE-8103-37EAA7C61566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0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доходы бюджета  МО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      </a:t>
          </a:r>
          <a:r>
            <a:rPr kumimoji="0" lang="ru-RU" altLang="ru-RU" sz="1400" b="1" i="0" u="none" strike="noStrike" cap="none" normalizeH="0" baseline="0" dirty="0" err="1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Угранское</a:t>
          </a: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сельское поселение </a:t>
          </a:r>
          <a:r>
            <a:rPr kumimoji="0" lang="ru-RU" altLang="ru-RU" sz="1400" b="1" i="0" u="none" strike="noStrike" cap="none" normalizeH="0" baseline="0" dirty="0" err="1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Угранского</a:t>
          </a: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района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      Смоленской области (</a:t>
          </a:r>
          <a:r>
            <a:rPr kumimoji="0" lang="ru-RU" altLang="ru-RU" sz="1400" b="1" i="0" u="none" strike="noStrike" cap="none" normalizeH="0" baseline="0" dirty="0" err="1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тыс.руб</a:t>
          </a: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.)</a:t>
          </a:r>
          <a:r>
            <a:rPr kumimoji="0" lang="ru-RU" altLang="ru-RU" sz="1400" b="0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На  2018 год – 190,0 </a:t>
          </a:r>
        </a:p>
        <a:p>
          <a:pPr marL="0" lvl="0" indent="0" algn="ctr" defTabSz="914400" rtl="0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На 2019 год – 197,6</a:t>
          </a:r>
        </a:p>
        <a:p>
          <a:pPr marL="0" lvl="0" indent="0" algn="ctr" defTabSz="914400" rtl="0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На 2020 год – 205,5</a:t>
          </a:r>
        </a:p>
      </dgm:t>
    </dgm:pt>
    <dgm:pt modelId="{012FCB13-2659-4091-9947-F561A7CDBFFF}" type="parTrans" cxnId="{279A9036-74EB-4476-ABC8-CFB190969550}">
      <dgm:prSet/>
      <dgm:spPr/>
      <dgm:t>
        <a:bodyPr/>
        <a:lstStyle/>
        <a:p>
          <a:endParaRPr lang="ru-RU"/>
        </a:p>
      </dgm:t>
    </dgm:pt>
    <dgm:pt modelId="{46DBE421-0E0A-4718-A53C-F214BE357CC4}" type="sibTrans" cxnId="{279A9036-74EB-4476-ABC8-CFB190969550}">
      <dgm:prSet/>
      <dgm:spPr/>
      <dgm:t>
        <a:bodyPr/>
        <a:lstStyle/>
        <a:p>
          <a:endParaRPr lang="ru-RU"/>
        </a:p>
      </dgm:t>
    </dgm:pt>
    <dgm:pt modelId="{E7281D51-497B-4144-9889-A4024B6AA2E4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Доходы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от использования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  имущества,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находящегося в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государственной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и муниципальной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собственности (</a:t>
          </a:r>
          <a:r>
            <a:rPr kumimoji="0" lang="ru-RU" altLang="ru-RU" sz="1400" b="1" i="0" u="none" strike="noStrike" cap="none" normalizeH="0" baseline="0" dirty="0" err="1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тыс.руб</a:t>
          </a: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2018 год -190,0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2019 год -197,6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2020 год – 205,5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500" b="1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</dgm:t>
    </dgm:pt>
    <dgm:pt modelId="{9C30AB53-BCDD-4A92-8508-7F1E63870011}" type="parTrans" cxnId="{599EFD9A-ED16-4431-89EB-F7EBA259CB2F}">
      <dgm:prSet/>
      <dgm:spPr/>
      <dgm:t>
        <a:bodyPr/>
        <a:lstStyle/>
        <a:p>
          <a:endParaRPr lang="ru-RU"/>
        </a:p>
      </dgm:t>
    </dgm:pt>
    <dgm:pt modelId="{F957DC0C-CEFA-4846-9AA6-A57702EA8A38}" type="sibTrans" cxnId="{599EFD9A-ED16-4431-89EB-F7EBA259CB2F}">
      <dgm:prSet/>
      <dgm:spPr/>
      <dgm:t>
        <a:bodyPr/>
        <a:lstStyle/>
        <a:p>
          <a:endParaRPr lang="ru-RU"/>
        </a:p>
      </dgm:t>
    </dgm:pt>
    <dgm:pt modelId="{36E45611-B6B9-4F3B-9938-A6EAAC62A5F0}" type="pres">
      <dgm:prSet presAssocID="{58376836-0BAC-4829-BC81-6874E597F61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C96CB8C-30E5-46D8-8BFD-C5BDB202CA0A}" type="pres">
      <dgm:prSet presAssocID="{B95FE1B3-545F-48DE-8103-37EAA7C61566}" presName="hierRoot1" presStyleCnt="0">
        <dgm:presLayoutVars>
          <dgm:hierBranch/>
        </dgm:presLayoutVars>
      </dgm:prSet>
      <dgm:spPr/>
    </dgm:pt>
    <dgm:pt modelId="{1CE61E8C-6DA0-457B-BE8B-CA2F35C6A237}" type="pres">
      <dgm:prSet presAssocID="{B95FE1B3-545F-48DE-8103-37EAA7C61566}" presName="rootComposite1" presStyleCnt="0"/>
      <dgm:spPr/>
    </dgm:pt>
    <dgm:pt modelId="{47AF6FED-87B2-458B-AA0F-620BFE0BF041}" type="pres">
      <dgm:prSet presAssocID="{B95FE1B3-545F-48DE-8103-37EAA7C61566}" presName="rootText1" presStyleLbl="node0" presStyleIdx="0" presStyleCnt="1" custScaleX="229555" custScaleY="303615" custLinFactX="-74504" custLinFactNeighborX="-100000" custLinFactNeighborY="233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E5161BC-6BB8-4FC3-AE92-A8905C6F9A20}" type="pres">
      <dgm:prSet presAssocID="{B95FE1B3-545F-48DE-8103-37EAA7C61566}" presName="rootConnector1" presStyleLbl="node1" presStyleIdx="0" presStyleCnt="0"/>
      <dgm:spPr/>
      <dgm:t>
        <a:bodyPr/>
        <a:lstStyle/>
        <a:p>
          <a:endParaRPr lang="ru-RU"/>
        </a:p>
      </dgm:t>
    </dgm:pt>
    <dgm:pt modelId="{0DEBD83B-138B-4DA7-ACC7-C9474C5BA204}" type="pres">
      <dgm:prSet presAssocID="{B95FE1B3-545F-48DE-8103-37EAA7C61566}" presName="hierChild2" presStyleCnt="0"/>
      <dgm:spPr/>
    </dgm:pt>
    <dgm:pt modelId="{879B6AE2-5F19-4304-91F9-B3E0C76DEA80}" type="pres">
      <dgm:prSet presAssocID="{9C30AB53-BCDD-4A92-8508-7F1E63870011}" presName="Name35" presStyleLbl="parChTrans1D2" presStyleIdx="0" presStyleCnt="1"/>
      <dgm:spPr/>
      <dgm:t>
        <a:bodyPr/>
        <a:lstStyle/>
        <a:p>
          <a:endParaRPr lang="ru-RU"/>
        </a:p>
      </dgm:t>
    </dgm:pt>
    <dgm:pt modelId="{E68FE999-09ED-4702-94EE-745EB9F33C63}" type="pres">
      <dgm:prSet presAssocID="{E7281D51-497B-4144-9889-A4024B6AA2E4}" presName="hierRoot2" presStyleCnt="0">
        <dgm:presLayoutVars>
          <dgm:hierBranch/>
        </dgm:presLayoutVars>
      </dgm:prSet>
      <dgm:spPr/>
    </dgm:pt>
    <dgm:pt modelId="{9C16FC41-848A-47AD-A55F-A631F58F7422}" type="pres">
      <dgm:prSet presAssocID="{E7281D51-497B-4144-9889-A4024B6AA2E4}" presName="rootComposite" presStyleCnt="0"/>
      <dgm:spPr/>
    </dgm:pt>
    <dgm:pt modelId="{1A8EE8B0-C6AA-4284-A658-FADE71F3215A}" type="pres">
      <dgm:prSet presAssocID="{E7281D51-497B-4144-9889-A4024B6AA2E4}" presName="rootText" presStyleLbl="node2" presStyleIdx="0" presStyleCnt="1" custScaleX="292121" custScaleY="345981" custLinFactNeighborX="49802" custLinFactNeighborY="-9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F98DCA3-85CD-4CCF-802E-3D5B24D3E0E9}" type="pres">
      <dgm:prSet presAssocID="{E7281D51-497B-4144-9889-A4024B6AA2E4}" presName="rootConnector" presStyleLbl="node2" presStyleIdx="0" presStyleCnt="1"/>
      <dgm:spPr/>
      <dgm:t>
        <a:bodyPr/>
        <a:lstStyle/>
        <a:p>
          <a:endParaRPr lang="ru-RU"/>
        </a:p>
      </dgm:t>
    </dgm:pt>
    <dgm:pt modelId="{3CF22D36-C042-4163-9013-C635415EAEFD}" type="pres">
      <dgm:prSet presAssocID="{E7281D51-497B-4144-9889-A4024B6AA2E4}" presName="hierChild4" presStyleCnt="0"/>
      <dgm:spPr/>
    </dgm:pt>
    <dgm:pt modelId="{B8160737-D075-4F66-8273-F8DC8C5649B2}" type="pres">
      <dgm:prSet presAssocID="{E7281D51-497B-4144-9889-A4024B6AA2E4}" presName="hierChild5" presStyleCnt="0"/>
      <dgm:spPr/>
    </dgm:pt>
    <dgm:pt modelId="{EDEDA4CA-F25E-4E39-B801-2E8F49AFC000}" type="pres">
      <dgm:prSet presAssocID="{B95FE1B3-545F-48DE-8103-37EAA7C61566}" presName="hierChild3" presStyleCnt="0"/>
      <dgm:spPr/>
    </dgm:pt>
  </dgm:ptLst>
  <dgm:cxnLst>
    <dgm:cxn modelId="{599EFD9A-ED16-4431-89EB-F7EBA259CB2F}" srcId="{B95FE1B3-545F-48DE-8103-37EAA7C61566}" destId="{E7281D51-497B-4144-9889-A4024B6AA2E4}" srcOrd="0" destOrd="0" parTransId="{9C30AB53-BCDD-4A92-8508-7F1E63870011}" sibTransId="{F957DC0C-CEFA-4846-9AA6-A57702EA8A38}"/>
    <dgm:cxn modelId="{03EF4403-791D-421F-8765-00E6A86D9A68}" type="presOf" srcId="{B95FE1B3-545F-48DE-8103-37EAA7C61566}" destId="{47AF6FED-87B2-458B-AA0F-620BFE0BF041}" srcOrd="0" destOrd="0" presId="urn:microsoft.com/office/officeart/2005/8/layout/orgChart1"/>
    <dgm:cxn modelId="{47764BCA-2518-4A23-BDC9-59B0308B5B74}" type="presOf" srcId="{B95FE1B3-545F-48DE-8103-37EAA7C61566}" destId="{DE5161BC-6BB8-4FC3-AE92-A8905C6F9A20}" srcOrd="1" destOrd="0" presId="urn:microsoft.com/office/officeart/2005/8/layout/orgChart1"/>
    <dgm:cxn modelId="{279A9036-74EB-4476-ABC8-CFB190969550}" srcId="{58376836-0BAC-4829-BC81-6874E597F618}" destId="{B95FE1B3-545F-48DE-8103-37EAA7C61566}" srcOrd="0" destOrd="0" parTransId="{012FCB13-2659-4091-9947-F561A7CDBFFF}" sibTransId="{46DBE421-0E0A-4718-A53C-F214BE357CC4}"/>
    <dgm:cxn modelId="{5FFDFC85-2C81-4556-BD5E-6CD7D7ED4708}" type="presOf" srcId="{58376836-0BAC-4829-BC81-6874E597F618}" destId="{36E45611-B6B9-4F3B-9938-A6EAAC62A5F0}" srcOrd="0" destOrd="0" presId="urn:microsoft.com/office/officeart/2005/8/layout/orgChart1"/>
    <dgm:cxn modelId="{8D5D385C-307E-45E6-9291-627EA577CC0A}" type="presOf" srcId="{E7281D51-497B-4144-9889-A4024B6AA2E4}" destId="{1A8EE8B0-C6AA-4284-A658-FADE71F3215A}" srcOrd="0" destOrd="0" presId="urn:microsoft.com/office/officeart/2005/8/layout/orgChart1"/>
    <dgm:cxn modelId="{1CADB7E5-47C3-4487-B001-CE21915D733B}" type="presOf" srcId="{9C30AB53-BCDD-4A92-8508-7F1E63870011}" destId="{879B6AE2-5F19-4304-91F9-B3E0C76DEA80}" srcOrd="0" destOrd="0" presId="urn:microsoft.com/office/officeart/2005/8/layout/orgChart1"/>
    <dgm:cxn modelId="{B51D80EB-92DA-4265-82EF-7F5A7AACFE80}" type="presOf" srcId="{E7281D51-497B-4144-9889-A4024B6AA2E4}" destId="{1F98DCA3-85CD-4CCF-802E-3D5B24D3E0E9}" srcOrd="1" destOrd="0" presId="urn:microsoft.com/office/officeart/2005/8/layout/orgChart1"/>
    <dgm:cxn modelId="{169378EB-182F-4623-89E7-6B1FB94F8427}" type="presParOf" srcId="{36E45611-B6B9-4F3B-9938-A6EAAC62A5F0}" destId="{6C96CB8C-30E5-46D8-8BFD-C5BDB202CA0A}" srcOrd="0" destOrd="0" presId="urn:microsoft.com/office/officeart/2005/8/layout/orgChart1"/>
    <dgm:cxn modelId="{C97195C0-7E7B-479C-BA00-6DA73EED89C7}" type="presParOf" srcId="{6C96CB8C-30E5-46D8-8BFD-C5BDB202CA0A}" destId="{1CE61E8C-6DA0-457B-BE8B-CA2F35C6A237}" srcOrd="0" destOrd="0" presId="urn:microsoft.com/office/officeart/2005/8/layout/orgChart1"/>
    <dgm:cxn modelId="{DEBE3FD3-FC6E-4FA3-AA50-66494DF2EBDB}" type="presParOf" srcId="{1CE61E8C-6DA0-457B-BE8B-CA2F35C6A237}" destId="{47AF6FED-87B2-458B-AA0F-620BFE0BF041}" srcOrd="0" destOrd="0" presId="urn:microsoft.com/office/officeart/2005/8/layout/orgChart1"/>
    <dgm:cxn modelId="{63F6AAD0-3CFB-4B5A-8559-4B76F36C4DE4}" type="presParOf" srcId="{1CE61E8C-6DA0-457B-BE8B-CA2F35C6A237}" destId="{DE5161BC-6BB8-4FC3-AE92-A8905C6F9A20}" srcOrd="1" destOrd="0" presId="urn:microsoft.com/office/officeart/2005/8/layout/orgChart1"/>
    <dgm:cxn modelId="{B3C2F7FA-EDB6-41E2-9B9A-D84D14C36610}" type="presParOf" srcId="{6C96CB8C-30E5-46D8-8BFD-C5BDB202CA0A}" destId="{0DEBD83B-138B-4DA7-ACC7-C9474C5BA204}" srcOrd="1" destOrd="0" presId="urn:microsoft.com/office/officeart/2005/8/layout/orgChart1"/>
    <dgm:cxn modelId="{CBDA6339-6991-4B2E-AA76-E77EBFB2C77A}" type="presParOf" srcId="{0DEBD83B-138B-4DA7-ACC7-C9474C5BA204}" destId="{879B6AE2-5F19-4304-91F9-B3E0C76DEA80}" srcOrd="0" destOrd="0" presId="urn:microsoft.com/office/officeart/2005/8/layout/orgChart1"/>
    <dgm:cxn modelId="{95D4F1B1-BDB2-4E05-9D00-F57154B42D50}" type="presParOf" srcId="{0DEBD83B-138B-4DA7-ACC7-C9474C5BA204}" destId="{E68FE999-09ED-4702-94EE-745EB9F33C63}" srcOrd="1" destOrd="0" presId="urn:microsoft.com/office/officeart/2005/8/layout/orgChart1"/>
    <dgm:cxn modelId="{ADD3B5BB-43FE-4DDA-8427-613E78636427}" type="presParOf" srcId="{E68FE999-09ED-4702-94EE-745EB9F33C63}" destId="{9C16FC41-848A-47AD-A55F-A631F58F7422}" srcOrd="0" destOrd="0" presId="urn:microsoft.com/office/officeart/2005/8/layout/orgChart1"/>
    <dgm:cxn modelId="{F8E5116B-B79C-46CE-9FD9-6346664EA352}" type="presParOf" srcId="{9C16FC41-848A-47AD-A55F-A631F58F7422}" destId="{1A8EE8B0-C6AA-4284-A658-FADE71F3215A}" srcOrd="0" destOrd="0" presId="urn:microsoft.com/office/officeart/2005/8/layout/orgChart1"/>
    <dgm:cxn modelId="{88230BE9-1A5A-43C4-BE8C-22008AB57AD9}" type="presParOf" srcId="{9C16FC41-848A-47AD-A55F-A631F58F7422}" destId="{1F98DCA3-85CD-4CCF-802E-3D5B24D3E0E9}" srcOrd="1" destOrd="0" presId="urn:microsoft.com/office/officeart/2005/8/layout/orgChart1"/>
    <dgm:cxn modelId="{104BE06A-E3E6-46F2-887A-4E21C7B63464}" type="presParOf" srcId="{E68FE999-09ED-4702-94EE-745EB9F33C63}" destId="{3CF22D36-C042-4163-9013-C635415EAEFD}" srcOrd="1" destOrd="0" presId="urn:microsoft.com/office/officeart/2005/8/layout/orgChart1"/>
    <dgm:cxn modelId="{F6A4ED5B-24C2-4C89-B623-4DA7B0E2AD69}" type="presParOf" srcId="{E68FE999-09ED-4702-94EE-745EB9F33C63}" destId="{B8160737-D075-4F66-8273-F8DC8C5649B2}" srcOrd="2" destOrd="0" presId="urn:microsoft.com/office/officeart/2005/8/layout/orgChart1"/>
    <dgm:cxn modelId="{8FE72876-E2F3-4F59-9684-C1A950BE9007}" type="presParOf" srcId="{6C96CB8C-30E5-46D8-8BFD-C5BDB202CA0A}" destId="{EDEDA4CA-F25E-4E39-B801-2E8F49AFC00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7D8FDC0-0FE8-4F07-9764-DD9B502DDE43}" type="doc">
      <dgm:prSet loTypeId="urn:microsoft.com/office/officeart/2005/8/layout/orgChart1" loCatId="hierarchy" qsTypeId="urn:microsoft.com/office/officeart/2005/8/quickstyle/3d1" qsCatId="3D" csTypeId="urn:microsoft.com/office/officeart/2005/8/colors/accent1_2#2" csCatId="accent1" phldr="1"/>
      <dgm:spPr/>
    </dgm:pt>
    <dgm:pt modelId="{321C4DB7-5762-4379-82FA-6E4F449507BB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поступления МО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  </a:t>
          </a:r>
          <a:r>
            <a:rPr kumimoji="0" lang="ru-RU" altLang="ru-RU" sz="1600" b="1" i="0" u="none" strike="noStrike" cap="none" normalizeH="0" baseline="0" dirty="0" err="1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Угранского</a:t>
          </a:r>
          <a:r>
            <a:rPr kumimoji="0" lang="ru-RU" altLang="ru-RU" sz="16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сельского поселения </a:t>
          </a:r>
          <a:r>
            <a:rPr kumimoji="0" lang="ru-RU" altLang="ru-RU" sz="1600" b="1" i="0" u="none" strike="noStrike" cap="none" normalizeH="0" baseline="0" dirty="0" err="1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Угранский</a:t>
          </a:r>
          <a:r>
            <a:rPr kumimoji="0" lang="ru-RU" altLang="ru-RU" sz="16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район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   Смоленской области ( </a:t>
          </a:r>
          <a:r>
            <a:rPr kumimoji="0" lang="ru-RU" altLang="ru-RU" sz="1600" b="1" i="0" u="none" strike="noStrike" cap="none" normalizeH="0" baseline="0" dirty="0" err="1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тыс.руб</a:t>
          </a:r>
          <a:r>
            <a:rPr kumimoji="0" lang="ru-RU" altLang="ru-RU" sz="16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.) 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на 2018 год – 5069,7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2019 год – 4866,2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2020 год – 4684,2</a:t>
          </a:r>
        </a:p>
      </dgm:t>
    </dgm:pt>
    <dgm:pt modelId="{E0CDD6C0-7126-4B9F-A0F1-11D9DE2D6DA5}" type="parTrans" cxnId="{7A4A27F0-46AA-42D3-9C81-4E64EF002464}">
      <dgm:prSet/>
      <dgm:spPr/>
      <dgm:t>
        <a:bodyPr/>
        <a:lstStyle/>
        <a:p>
          <a:endParaRPr lang="ru-RU" sz="16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92F5C5-840E-401C-9537-436B1AA7D2A2}" type="sibTrans" cxnId="{7A4A27F0-46AA-42D3-9C81-4E64EF002464}">
      <dgm:prSet/>
      <dgm:spPr/>
      <dgm:t>
        <a:bodyPr/>
        <a:lstStyle/>
        <a:p>
          <a:endParaRPr lang="ru-RU" sz="16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A413C9-9D02-4730-B35E-93B76D0C3AB3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0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ru-RU" altLang="ru-RU" sz="16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Дотации бюджетам поселений на выравнивание уровня бюджетной обеспеченности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на 2018 год – 4794,2</a:t>
          </a:r>
        </a:p>
        <a:p>
          <a:pPr marL="0" lvl="0" indent="0" algn="ctr" defTabSz="914400" rtl="0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</a:pPr>
          <a:r>
            <a:rPr kumimoji="0" lang="ru-RU" altLang="ru-RU" sz="16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2019 год – 4587,6</a:t>
          </a:r>
        </a:p>
        <a:p>
          <a:pPr marL="0" lvl="0" indent="0" algn="ctr" defTabSz="914400" rtl="0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</a:pPr>
          <a:r>
            <a:rPr kumimoji="0" lang="ru-RU" altLang="ru-RU" sz="16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2020 год – 4394,9</a:t>
          </a:r>
        </a:p>
      </dgm:t>
    </dgm:pt>
    <dgm:pt modelId="{5DF585AA-8444-4F9E-A6D8-C128BC56FBE5}" type="parTrans" cxnId="{C57E0D61-F5D9-421C-85A2-AB9FFCE0DD67}">
      <dgm:prSet/>
      <dgm:spPr/>
      <dgm:t>
        <a:bodyPr/>
        <a:lstStyle/>
        <a:p>
          <a:endParaRPr lang="ru-RU" sz="16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D30EAD-D914-4A9D-9E06-0F359FEF4533}" type="sibTrans" cxnId="{C57E0D61-F5D9-421C-85A2-AB9FFCE0DD67}">
      <dgm:prSet/>
      <dgm:spPr/>
      <dgm:t>
        <a:bodyPr/>
        <a:lstStyle/>
        <a:p>
          <a:endParaRPr lang="ru-RU" sz="16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2A5F44-E740-40A3-905F-7C9E9CA0E05E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1600" b="1" i="0" u="none" strike="noStrike" cap="none" normalizeH="0" baseline="0" dirty="0" smtClean="0">
            <a:ln/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Субвенции бюджетам сельских поселений на осуществление первичного воинского учета на территориях, где отсутствуют военные комиссариаты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На 2018 год – 275,5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2019 год – 278,6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2020 год -289,3 </a:t>
          </a:r>
        </a:p>
      </dgm:t>
    </dgm:pt>
    <dgm:pt modelId="{0E895D29-878C-4FB4-9EA6-669AB23C85DD}" type="parTrans" cxnId="{C165C3FE-BAA8-4C1A-ADEC-9AA8AB9B3745}">
      <dgm:prSet/>
      <dgm:spPr/>
      <dgm:t>
        <a:bodyPr/>
        <a:lstStyle/>
        <a:p>
          <a:endParaRPr lang="ru-RU" sz="16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43D465-F0C7-4FA3-B7AB-84A97B809787}" type="sibTrans" cxnId="{C165C3FE-BAA8-4C1A-ADEC-9AA8AB9B3745}">
      <dgm:prSet/>
      <dgm:spPr/>
      <dgm:t>
        <a:bodyPr/>
        <a:lstStyle/>
        <a:p>
          <a:endParaRPr lang="ru-RU" sz="16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145E6D-0C38-428E-B1F8-79BA431CD4E9}" type="pres">
      <dgm:prSet presAssocID="{17D8FDC0-0FE8-4F07-9764-DD9B502DDE4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EEDC3AD-7624-41FB-829D-7497DCDFAEDC}" type="pres">
      <dgm:prSet presAssocID="{321C4DB7-5762-4379-82FA-6E4F449507BB}" presName="hierRoot1" presStyleCnt="0">
        <dgm:presLayoutVars>
          <dgm:hierBranch val="init"/>
        </dgm:presLayoutVars>
      </dgm:prSet>
      <dgm:spPr/>
    </dgm:pt>
    <dgm:pt modelId="{266AD375-B83C-431B-BB11-C825142C89EB}" type="pres">
      <dgm:prSet presAssocID="{321C4DB7-5762-4379-82FA-6E4F449507BB}" presName="rootComposite1" presStyleCnt="0"/>
      <dgm:spPr/>
    </dgm:pt>
    <dgm:pt modelId="{406B9F64-A193-47A3-9AC8-C0C8E69C2F7C}" type="pres">
      <dgm:prSet presAssocID="{321C4DB7-5762-4379-82FA-6E4F449507B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469139B-D79C-4018-8017-D4D87B4097B1}" type="pres">
      <dgm:prSet presAssocID="{321C4DB7-5762-4379-82FA-6E4F449507BB}" presName="rootConnector1" presStyleLbl="node1" presStyleIdx="0" presStyleCnt="0"/>
      <dgm:spPr/>
      <dgm:t>
        <a:bodyPr/>
        <a:lstStyle/>
        <a:p>
          <a:endParaRPr lang="ru-RU"/>
        </a:p>
      </dgm:t>
    </dgm:pt>
    <dgm:pt modelId="{F146568C-2CE5-4F71-B8F7-78C6A40CCDB3}" type="pres">
      <dgm:prSet presAssocID="{321C4DB7-5762-4379-82FA-6E4F449507BB}" presName="hierChild2" presStyleCnt="0"/>
      <dgm:spPr/>
    </dgm:pt>
    <dgm:pt modelId="{539CB382-1F6C-497D-BC33-70889311257D}" type="pres">
      <dgm:prSet presAssocID="{5DF585AA-8444-4F9E-A6D8-C128BC56FBE5}" presName="Name37" presStyleLbl="parChTrans1D2" presStyleIdx="0" presStyleCnt="2"/>
      <dgm:spPr/>
      <dgm:t>
        <a:bodyPr/>
        <a:lstStyle/>
        <a:p>
          <a:endParaRPr lang="ru-RU"/>
        </a:p>
      </dgm:t>
    </dgm:pt>
    <dgm:pt modelId="{F79B1F56-4C0E-4A16-BF4A-B4EDE1C261C5}" type="pres">
      <dgm:prSet presAssocID="{2AA413C9-9D02-4730-B35E-93B76D0C3AB3}" presName="hierRoot2" presStyleCnt="0">
        <dgm:presLayoutVars>
          <dgm:hierBranch val="init"/>
        </dgm:presLayoutVars>
      </dgm:prSet>
      <dgm:spPr/>
    </dgm:pt>
    <dgm:pt modelId="{29A2889A-70A7-4CA7-A2DE-4A1B69C7C877}" type="pres">
      <dgm:prSet presAssocID="{2AA413C9-9D02-4730-B35E-93B76D0C3AB3}" presName="rootComposite" presStyleCnt="0"/>
      <dgm:spPr/>
    </dgm:pt>
    <dgm:pt modelId="{B3AA0648-88C8-4395-9E83-36DF1670B7F0}" type="pres">
      <dgm:prSet presAssocID="{2AA413C9-9D02-4730-B35E-93B76D0C3AB3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71FEB6E-2B47-43D0-AB4C-55001794DA91}" type="pres">
      <dgm:prSet presAssocID="{2AA413C9-9D02-4730-B35E-93B76D0C3AB3}" presName="rootConnector" presStyleLbl="node2" presStyleIdx="0" presStyleCnt="2"/>
      <dgm:spPr/>
      <dgm:t>
        <a:bodyPr/>
        <a:lstStyle/>
        <a:p>
          <a:endParaRPr lang="ru-RU"/>
        </a:p>
      </dgm:t>
    </dgm:pt>
    <dgm:pt modelId="{91A7925C-C69E-4778-9CBA-D544E4E3F9E8}" type="pres">
      <dgm:prSet presAssocID="{2AA413C9-9D02-4730-B35E-93B76D0C3AB3}" presName="hierChild4" presStyleCnt="0"/>
      <dgm:spPr/>
    </dgm:pt>
    <dgm:pt modelId="{5252F3C5-816F-4294-8A42-E915692C18E7}" type="pres">
      <dgm:prSet presAssocID="{2AA413C9-9D02-4730-B35E-93B76D0C3AB3}" presName="hierChild5" presStyleCnt="0"/>
      <dgm:spPr/>
    </dgm:pt>
    <dgm:pt modelId="{E23CF15A-778C-4AF2-897E-668D168AB845}" type="pres">
      <dgm:prSet presAssocID="{0E895D29-878C-4FB4-9EA6-669AB23C85DD}" presName="Name37" presStyleLbl="parChTrans1D2" presStyleIdx="1" presStyleCnt="2"/>
      <dgm:spPr/>
      <dgm:t>
        <a:bodyPr/>
        <a:lstStyle/>
        <a:p>
          <a:endParaRPr lang="ru-RU"/>
        </a:p>
      </dgm:t>
    </dgm:pt>
    <dgm:pt modelId="{41460063-2E39-41A5-9674-C334E06F3269}" type="pres">
      <dgm:prSet presAssocID="{252A5F44-E740-40A3-905F-7C9E9CA0E05E}" presName="hierRoot2" presStyleCnt="0">
        <dgm:presLayoutVars>
          <dgm:hierBranch val="init"/>
        </dgm:presLayoutVars>
      </dgm:prSet>
      <dgm:spPr/>
    </dgm:pt>
    <dgm:pt modelId="{1D6C3847-277E-4B96-B0FB-5DB1D0437EE7}" type="pres">
      <dgm:prSet presAssocID="{252A5F44-E740-40A3-905F-7C9E9CA0E05E}" presName="rootComposite" presStyleCnt="0"/>
      <dgm:spPr/>
    </dgm:pt>
    <dgm:pt modelId="{F19F6FF5-D685-49FA-B289-F918B7CC710F}" type="pres">
      <dgm:prSet presAssocID="{252A5F44-E740-40A3-905F-7C9E9CA0E05E}" presName="rootText" presStyleLbl="node2" presStyleIdx="1" presStyleCnt="2" custScaleX="100107" custScaleY="1294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A9A8FE5-048A-4032-A211-53D3DE5DE462}" type="pres">
      <dgm:prSet presAssocID="{252A5F44-E740-40A3-905F-7C9E9CA0E05E}" presName="rootConnector" presStyleLbl="node2" presStyleIdx="1" presStyleCnt="2"/>
      <dgm:spPr/>
      <dgm:t>
        <a:bodyPr/>
        <a:lstStyle/>
        <a:p>
          <a:endParaRPr lang="ru-RU"/>
        </a:p>
      </dgm:t>
    </dgm:pt>
    <dgm:pt modelId="{9F9B9C35-2D75-48E9-91E8-658813D93E17}" type="pres">
      <dgm:prSet presAssocID="{252A5F44-E740-40A3-905F-7C9E9CA0E05E}" presName="hierChild4" presStyleCnt="0"/>
      <dgm:spPr/>
    </dgm:pt>
    <dgm:pt modelId="{8C4E7693-AC5D-47BE-B34E-9E61C0B37F01}" type="pres">
      <dgm:prSet presAssocID="{252A5F44-E740-40A3-905F-7C9E9CA0E05E}" presName="hierChild5" presStyleCnt="0"/>
      <dgm:spPr/>
    </dgm:pt>
    <dgm:pt modelId="{2C77F32D-EB46-4C6A-9890-33C7E75FC14B}" type="pres">
      <dgm:prSet presAssocID="{321C4DB7-5762-4379-82FA-6E4F449507BB}" presName="hierChild3" presStyleCnt="0"/>
      <dgm:spPr/>
    </dgm:pt>
  </dgm:ptLst>
  <dgm:cxnLst>
    <dgm:cxn modelId="{CD0D6CA4-2BC4-42DB-8B3C-D23853D968ED}" type="presOf" srcId="{2AA413C9-9D02-4730-B35E-93B76D0C3AB3}" destId="{B3AA0648-88C8-4395-9E83-36DF1670B7F0}" srcOrd="0" destOrd="0" presId="urn:microsoft.com/office/officeart/2005/8/layout/orgChart1"/>
    <dgm:cxn modelId="{5CDA4E3D-E450-4DB6-89DF-08CDD05CBF08}" type="presOf" srcId="{252A5F44-E740-40A3-905F-7C9E9CA0E05E}" destId="{F19F6FF5-D685-49FA-B289-F918B7CC710F}" srcOrd="0" destOrd="0" presId="urn:microsoft.com/office/officeart/2005/8/layout/orgChart1"/>
    <dgm:cxn modelId="{BCA40F33-2CED-4659-A2E3-A26702305607}" type="presOf" srcId="{5DF585AA-8444-4F9E-A6D8-C128BC56FBE5}" destId="{539CB382-1F6C-497D-BC33-70889311257D}" srcOrd="0" destOrd="0" presId="urn:microsoft.com/office/officeart/2005/8/layout/orgChart1"/>
    <dgm:cxn modelId="{1BF242DD-92F6-4E65-82DB-ECD9CDE592EA}" type="presOf" srcId="{321C4DB7-5762-4379-82FA-6E4F449507BB}" destId="{C469139B-D79C-4018-8017-D4D87B4097B1}" srcOrd="1" destOrd="0" presId="urn:microsoft.com/office/officeart/2005/8/layout/orgChart1"/>
    <dgm:cxn modelId="{BDDD9346-CF64-4579-AAE3-4663886BE937}" type="presOf" srcId="{252A5F44-E740-40A3-905F-7C9E9CA0E05E}" destId="{BA9A8FE5-048A-4032-A211-53D3DE5DE462}" srcOrd="1" destOrd="0" presId="urn:microsoft.com/office/officeart/2005/8/layout/orgChart1"/>
    <dgm:cxn modelId="{C165C3FE-BAA8-4C1A-ADEC-9AA8AB9B3745}" srcId="{321C4DB7-5762-4379-82FA-6E4F449507BB}" destId="{252A5F44-E740-40A3-905F-7C9E9CA0E05E}" srcOrd="1" destOrd="0" parTransId="{0E895D29-878C-4FB4-9EA6-669AB23C85DD}" sibTransId="{E243D465-F0C7-4FA3-B7AB-84A97B809787}"/>
    <dgm:cxn modelId="{F95D4D96-8D38-4BA9-8895-04C3084E3E55}" type="presOf" srcId="{321C4DB7-5762-4379-82FA-6E4F449507BB}" destId="{406B9F64-A193-47A3-9AC8-C0C8E69C2F7C}" srcOrd="0" destOrd="0" presId="urn:microsoft.com/office/officeart/2005/8/layout/orgChart1"/>
    <dgm:cxn modelId="{7A4A27F0-46AA-42D3-9C81-4E64EF002464}" srcId="{17D8FDC0-0FE8-4F07-9764-DD9B502DDE43}" destId="{321C4DB7-5762-4379-82FA-6E4F449507BB}" srcOrd="0" destOrd="0" parTransId="{E0CDD6C0-7126-4B9F-A0F1-11D9DE2D6DA5}" sibTransId="{2092F5C5-840E-401C-9537-436B1AA7D2A2}"/>
    <dgm:cxn modelId="{7330B1E1-5944-4EC9-A763-3AB2DEB42805}" type="presOf" srcId="{2AA413C9-9D02-4730-B35E-93B76D0C3AB3}" destId="{E71FEB6E-2B47-43D0-AB4C-55001794DA91}" srcOrd="1" destOrd="0" presId="urn:microsoft.com/office/officeart/2005/8/layout/orgChart1"/>
    <dgm:cxn modelId="{19F3589A-14FB-4472-AC5C-CC6FE010D44A}" type="presOf" srcId="{17D8FDC0-0FE8-4F07-9764-DD9B502DDE43}" destId="{E9145E6D-0C38-428E-B1F8-79BA431CD4E9}" srcOrd="0" destOrd="0" presId="urn:microsoft.com/office/officeart/2005/8/layout/orgChart1"/>
    <dgm:cxn modelId="{C57E0D61-F5D9-421C-85A2-AB9FFCE0DD67}" srcId="{321C4DB7-5762-4379-82FA-6E4F449507BB}" destId="{2AA413C9-9D02-4730-B35E-93B76D0C3AB3}" srcOrd="0" destOrd="0" parTransId="{5DF585AA-8444-4F9E-A6D8-C128BC56FBE5}" sibTransId="{B3D30EAD-D914-4A9D-9E06-0F359FEF4533}"/>
    <dgm:cxn modelId="{4DB2C426-7820-4DCF-B557-C4E1C34F7CF3}" type="presOf" srcId="{0E895D29-878C-4FB4-9EA6-669AB23C85DD}" destId="{E23CF15A-778C-4AF2-897E-668D168AB845}" srcOrd="0" destOrd="0" presId="urn:microsoft.com/office/officeart/2005/8/layout/orgChart1"/>
    <dgm:cxn modelId="{3ACB4F5F-9497-4BC2-931A-EFC10F791376}" type="presParOf" srcId="{E9145E6D-0C38-428E-B1F8-79BA431CD4E9}" destId="{7EEDC3AD-7624-41FB-829D-7497DCDFAEDC}" srcOrd="0" destOrd="0" presId="urn:microsoft.com/office/officeart/2005/8/layout/orgChart1"/>
    <dgm:cxn modelId="{B0B60FB3-17A7-403C-B424-BDC4E5E8093D}" type="presParOf" srcId="{7EEDC3AD-7624-41FB-829D-7497DCDFAEDC}" destId="{266AD375-B83C-431B-BB11-C825142C89EB}" srcOrd="0" destOrd="0" presId="urn:microsoft.com/office/officeart/2005/8/layout/orgChart1"/>
    <dgm:cxn modelId="{50745D38-4CAB-4692-964A-C033B025A6CE}" type="presParOf" srcId="{266AD375-B83C-431B-BB11-C825142C89EB}" destId="{406B9F64-A193-47A3-9AC8-C0C8E69C2F7C}" srcOrd="0" destOrd="0" presId="urn:microsoft.com/office/officeart/2005/8/layout/orgChart1"/>
    <dgm:cxn modelId="{368C2373-3FA9-4497-AF2C-78EAF3C1B4A4}" type="presParOf" srcId="{266AD375-B83C-431B-BB11-C825142C89EB}" destId="{C469139B-D79C-4018-8017-D4D87B4097B1}" srcOrd="1" destOrd="0" presId="urn:microsoft.com/office/officeart/2005/8/layout/orgChart1"/>
    <dgm:cxn modelId="{E9F54974-E9E5-4477-8DB3-671162F0D8A3}" type="presParOf" srcId="{7EEDC3AD-7624-41FB-829D-7497DCDFAEDC}" destId="{F146568C-2CE5-4F71-B8F7-78C6A40CCDB3}" srcOrd="1" destOrd="0" presId="urn:microsoft.com/office/officeart/2005/8/layout/orgChart1"/>
    <dgm:cxn modelId="{A2800203-662E-437E-B272-5F9260D16E9D}" type="presParOf" srcId="{F146568C-2CE5-4F71-B8F7-78C6A40CCDB3}" destId="{539CB382-1F6C-497D-BC33-70889311257D}" srcOrd="0" destOrd="0" presId="urn:microsoft.com/office/officeart/2005/8/layout/orgChart1"/>
    <dgm:cxn modelId="{7CF4E609-3A92-4744-848F-B02C711349B7}" type="presParOf" srcId="{F146568C-2CE5-4F71-B8F7-78C6A40CCDB3}" destId="{F79B1F56-4C0E-4A16-BF4A-B4EDE1C261C5}" srcOrd="1" destOrd="0" presId="urn:microsoft.com/office/officeart/2005/8/layout/orgChart1"/>
    <dgm:cxn modelId="{D510FDDE-9516-438B-8FCC-A303C8FA3D92}" type="presParOf" srcId="{F79B1F56-4C0E-4A16-BF4A-B4EDE1C261C5}" destId="{29A2889A-70A7-4CA7-A2DE-4A1B69C7C877}" srcOrd="0" destOrd="0" presId="urn:microsoft.com/office/officeart/2005/8/layout/orgChart1"/>
    <dgm:cxn modelId="{CE3D36CC-3F2C-4948-BC57-30F79D320C67}" type="presParOf" srcId="{29A2889A-70A7-4CA7-A2DE-4A1B69C7C877}" destId="{B3AA0648-88C8-4395-9E83-36DF1670B7F0}" srcOrd="0" destOrd="0" presId="urn:microsoft.com/office/officeart/2005/8/layout/orgChart1"/>
    <dgm:cxn modelId="{3A3591ED-FA9A-4FBE-824C-2D45D4C8631A}" type="presParOf" srcId="{29A2889A-70A7-4CA7-A2DE-4A1B69C7C877}" destId="{E71FEB6E-2B47-43D0-AB4C-55001794DA91}" srcOrd="1" destOrd="0" presId="urn:microsoft.com/office/officeart/2005/8/layout/orgChart1"/>
    <dgm:cxn modelId="{2DAA7A66-A31D-4772-9AE6-AC6DECCDCEF6}" type="presParOf" srcId="{F79B1F56-4C0E-4A16-BF4A-B4EDE1C261C5}" destId="{91A7925C-C69E-4778-9CBA-D544E4E3F9E8}" srcOrd="1" destOrd="0" presId="urn:microsoft.com/office/officeart/2005/8/layout/orgChart1"/>
    <dgm:cxn modelId="{7D31AA02-5879-4877-869B-B06BDFD523F2}" type="presParOf" srcId="{F79B1F56-4C0E-4A16-BF4A-B4EDE1C261C5}" destId="{5252F3C5-816F-4294-8A42-E915692C18E7}" srcOrd="2" destOrd="0" presId="urn:microsoft.com/office/officeart/2005/8/layout/orgChart1"/>
    <dgm:cxn modelId="{1E424298-9E55-4D06-854A-0D0DD12EA4AB}" type="presParOf" srcId="{F146568C-2CE5-4F71-B8F7-78C6A40CCDB3}" destId="{E23CF15A-778C-4AF2-897E-668D168AB845}" srcOrd="2" destOrd="0" presId="urn:microsoft.com/office/officeart/2005/8/layout/orgChart1"/>
    <dgm:cxn modelId="{8FDDEF00-4318-4F89-A4DD-5BFD9EBD9E17}" type="presParOf" srcId="{F146568C-2CE5-4F71-B8F7-78C6A40CCDB3}" destId="{41460063-2E39-41A5-9674-C334E06F3269}" srcOrd="3" destOrd="0" presId="urn:microsoft.com/office/officeart/2005/8/layout/orgChart1"/>
    <dgm:cxn modelId="{0E9455EB-6231-40CC-BA5C-2CBAC3C92C45}" type="presParOf" srcId="{41460063-2E39-41A5-9674-C334E06F3269}" destId="{1D6C3847-277E-4B96-B0FB-5DB1D0437EE7}" srcOrd="0" destOrd="0" presId="urn:microsoft.com/office/officeart/2005/8/layout/orgChart1"/>
    <dgm:cxn modelId="{452E04B6-DF92-4A94-8E3F-1E9C2B22FB33}" type="presParOf" srcId="{1D6C3847-277E-4B96-B0FB-5DB1D0437EE7}" destId="{F19F6FF5-D685-49FA-B289-F918B7CC710F}" srcOrd="0" destOrd="0" presId="urn:microsoft.com/office/officeart/2005/8/layout/orgChart1"/>
    <dgm:cxn modelId="{7D857D3B-A81A-4BEE-8DBB-96174B078850}" type="presParOf" srcId="{1D6C3847-277E-4B96-B0FB-5DB1D0437EE7}" destId="{BA9A8FE5-048A-4032-A211-53D3DE5DE462}" srcOrd="1" destOrd="0" presId="urn:microsoft.com/office/officeart/2005/8/layout/orgChart1"/>
    <dgm:cxn modelId="{5A97F92C-D189-40EF-8BFD-BAE136FD9635}" type="presParOf" srcId="{41460063-2E39-41A5-9674-C334E06F3269}" destId="{9F9B9C35-2D75-48E9-91E8-658813D93E17}" srcOrd="1" destOrd="0" presId="urn:microsoft.com/office/officeart/2005/8/layout/orgChart1"/>
    <dgm:cxn modelId="{8A382AB3-B693-4D7E-88C0-E52F156650F1}" type="presParOf" srcId="{41460063-2E39-41A5-9674-C334E06F3269}" destId="{8C4E7693-AC5D-47BE-B34E-9E61C0B37F01}" srcOrd="2" destOrd="0" presId="urn:microsoft.com/office/officeart/2005/8/layout/orgChart1"/>
    <dgm:cxn modelId="{9EA2BB2B-BB94-4D9F-BA94-62A62D9FF467}" type="presParOf" srcId="{7EEDC3AD-7624-41FB-829D-7497DCDFAEDC}" destId="{2C77F32D-EB46-4C6A-9890-33C7E75FC14B}" srcOrd="2" destOrd="0" presId="urn:microsoft.com/office/officeart/2005/8/layout/orgChar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8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88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8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77E96658-57A0-489F-898F-82B32E6A463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 smtClean="0">
              <a:latin typeface="Arial" charset="0"/>
            </a:endParaRPr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E34D40E-79CE-4ECD-B587-47C626D25C15}" type="slidenum">
              <a:rPr lang="ru-RU" alt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alt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ru-RU" altLang="ru-RU" smtClean="0">
              <a:latin typeface="Arial" charset="0"/>
            </a:endParaRPr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A7A8989-DAE8-46F4-813B-2FB0FD260B18}" type="slidenum">
              <a:rPr lang="ru-RU" altLang="ru-RU" smtClean="0">
                <a:latin typeface="Calibri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 altLang="ru-RU" smtClean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/>
          <p:nvPr/>
        </p:nvSpPr>
        <p:spPr>
          <a:xfrm>
            <a:off x="0" y="4743450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/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4767B-95EA-4138-819F-9F4040CBF356}" type="datetimeFigureOut">
              <a:rPr lang="ru-RU"/>
              <a:pPr>
                <a:defRPr/>
              </a:pPr>
              <a:t>25.04.2019</a:t>
            </a:fld>
            <a:endParaRPr lang="ru-RU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346DB-1855-40B4-B9C1-F2B028306EA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49DAE-E336-4899-96F8-6F68CEDF5D4E}" type="datetimeFigureOut">
              <a:rPr lang="ru-RU"/>
              <a:pPr>
                <a:defRPr/>
              </a:pPr>
              <a:t>25.04.2019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B88B0-D86A-4214-BB7E-FE05C1A790F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B1508-0A2D-4200-90E9-A1FB69654889}" type="datetimeFigureOut">
              <a:rPr lang="ru-RU"/>
              <a:pPr>
                <a:defRPr/>
              </a:pPr>
              <a:t>25.04.2019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0C49E-997D-481C-B2F0-BA37CC7DE7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DFC33-3A78-4A6E-B3ED-DBE764D07AD5}" type="datetimeFigureOut">
              <a:rPr lang="ru-RU"/>
              <a:pPr>
                <a:defRPr/>
              </a:pPr>
              <a:t>25.04.2019</a:t>
            </a:fld>
            <a:endParaRPr lang="ru-RU"/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8CDC7-FD52-48B4-AFDC-075326A382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Straight Connector 17"/>
          <p:cNvCxnSpPr/>
          <p:nvPr/>
        </p:nvCxnSpPr>
        <p:spPr>
          <a:xfrm>
            <a:off x="-4763" y="1828800"/>
            <a:ext cx="9144001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/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64D42-670F-466B-89FA-C20ACD6A29D4}" type="datetimeFigureOut">
              <a:rPr lang="ru-RU"/>
              <a:pPr>
                <a:defRPr/>
              </a:pPr>
              <a:t>25.04.2019</a:t>
            </a:fld>
            <a:endParaRPr lang="ru-RU"/>
          </a:p>
        </p:txBody>
      </p:sp>
      <p:sp>
        <p:nvSpPr>
          <p:cNvPr id="8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FB94F-2435-4C98-8859-B3E628C02ED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8E4ED-0593-491F-8417-CC0653A51429}" type="datetimeFigureOut">
              <a:rPr lang="ru-RU"/>
              <a:pPr>
                <a:defRPr/>
              </a:pPr>
              <a:t>25.04.2019</a:t>
            </a:fld>
            <a:endParaRPr lang="ru-RU"/>
          </a:p>
        </p:txBody>
      </p:sp>
      <p:sp>
        <p:nvSpPr>
          <p:cNvPr id="7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9EDF0-9FE2-4DF4-AFA0-DB9EE7AC3EA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EF4E1-ACFA-4790-9F73-C84EB672C350}" type="datetimeFigureOut">
              <a:rPr lang="ru-RU"/>
              <a:pPr>
                <a:defRPr/>
              </a:pPr>
              <a:t>25.04.2019</a:t>
            </a:fld>
            <a:endParaRPr lang="ru-RU"/>
          </a:p>
        </p:txBody>
      </p:sp>
      <p:sp>
        <p:nvSpPr>
          <p:cNvPr id="9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814FD-25B7-41BF-BB2B-4B7E42C1813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584E3-EAB1-420D-B19C-F0CD0A913956}" type="datetimeFigureOut">
              <a:rPr lang="ru-RU"/>
              <a:pPr>
                <a:defRPr/>
              </a:pPr>
              <a:t>25.04.2019</a:t>
            </a:fld>
            <a:endParaRPr lang="ru-RU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5BA7F-8F71-4DBF-A8EA-5368345189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78E0C-45F6-4E28-B141-77065A2793C3}" type="datetimeFigureOut">
              <a:rPr lang="ru-RU"/>
              <a:pPr>
                <a:defRPr/>
              </a:pPr>
              <a:t>25.04.2019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03B9E-C811-4B19-B62E-321242B6026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E4CE2-3F00-481F-899A-975E0D7807D8}" type="datetimeFigureOut">
              <a:rPr lang="ru-RU"/>
              <a:pPr>
                <a:defRPr/>
              </a:pPr>
              <a:t>25.04.2019</a:t>
            </a:fld>
            <a:endParaRPr 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2C4BB-E0BA-42FB-9F99-84E4440EFDF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A419B-7787-41D9-952E-B86893CD65FA}" type="datetimeFigureOut">
              <a:rPr lang="ru-RU"/>
              <a:pPr>
                <a:defRPr/>
              </a:pPr>
              <a:t>25.04.2019</a:t>
            </a:fld>
            <a:endParaRPr lang="ru-RU"/>
          </a:p>
        </p:txBody>
      </p:sp>
      <p:sp>
        <p:nvSpPr>
          <p:cNvPr id="9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466DA-2A6B-4D84-A421-E5763B1595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5" y="1463675"/>
            <a:ext cx="7680325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BA3E6F29-DC47-4397-BB18-32DB648395AD}" type="datetimeFigureOut">
              <a:rPr lang="ru-RU"/>
              <a:pPr>
                <a:defRPr/>
              </a:pPr>
              <a:t>25.04.2019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442AD3AD-02A3-40D8-977F-F4A3ADB5E0D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649" r:id="rId1"/>
    <p:sldLayoutId id="2147484650" r:id="rId2"/>
    <p:sldLayoutId id="2147484651" r:id="rId3"/>
    <p:sldLayoutId id="2147484652" r:id="rId4"/>
    <p:sldLayoutId id="2147484653" r:id="rId5"/>
    <p:sldLayoutId id="2147484654" r:id="rId6"/>
    <p:sldLayoutId id="2147484655" r:id="rId7"/>
    <p:sldLayoutId id="2147484656" r:id="rId8"/>
    <p:sldLayoutId id="2147484657" r:id="rId9"/>
    <p:sldLayoutId id="2147484658" r:id="rId10"/>
    <p:sldLayoutId id="2147484659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Tunga" pitchFamily="2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Arial" charset="0"/>
        <a:defRPr kern="1200" spc="3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006475" y="2581275"/>
            <a:ext cx="8137525" cy="1511300"/>
          </a:xfrm>
        </p:spPr>
        <p:txBody>
          <a:bodyPr/>
          <a:lstStyle/>
          <a:p>
            <a:pPr eaLnBrk="1" hangingPunct="1"/>
            <a:r>
              <a:rPr lang="ru-RU" sz="4200" b="1" i="1" smtClean="0">
                <a:cs typeface="Tunga" pitchFamily="34" charset="0"/>
              </a:rPr>
              <a:t>                    </a:t>
            </a:r>
            <a:br>
              <a:rPr lang="ru-RU" sz="4200" b="1" i="1" smtClean="0">
                <a:cs typeface="Tunga" pitchFamily="34" charset="0"/>
              </a:rPr>
            </a:br>
            <a:endParaRPr lang="ru-RU" sz="5100" i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90513" y="3789363"/>
            <a:ext cx="8097837" cy="21050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0000"/>
              </a:lnSpc>
              <a:buClr>
                <a:srgbClr val="37435C"/>
              </a:buClr>
              <a:buFont typeface="Wingdings" pitchFamily="2" charset="2"/>
              <a:buNone/>
            </a:pPr>
            <a:r>
              <a:rPr lang="ru-RU" altLang="ru-RU" sz="24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 решению № 19 от 22.12.2017 года </a:t>
            </a:r>
            <a:r>
              <a:rPr lang="ru-RU" sz="2400" b="1" i="1" smtClean="0">
                <a:solidFill>
                  <a:srgbClr val="CC3300"/>
                </a:solidFill>
              </a:rPr>
              <a:t> </a:t>
            </a:r>
            <a:r>
              <a:rPr lang="ru-RU" sz="24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 бюджете Угранского сельского поселения Угранского района Смоленской области на 2018 год и на плановый период 2019 и 2020 годов. ( в редакции от 26.12.2018 года №45)</a:t>
            </a:r>
            <a:endParaRPr lang="ru-RU" altLang="ru-RU" sz="2400" i="1" smtClean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000000"/>
                  </a:outerShdw>
                </a:cont>
                <a:cont type="tree" name="">
                  <a:effect ref="fillLine"/>
                  <a:outerShdw dist="38100" dir="2700000" algn="tl">
                    <a:srgbClr val="000000"/>
                  </a:outerShdw>
                </a:cont>
                <a:effect ref="fillLine"/>
              </a:effectDag>
              <a:latin typeface="Bodoni MT" pitchFamily="18" charset="0"/>
            </a:endParaRPr>
          </a:p>
        </p:txBody>
      </p:sp>
      <p:sp>
        <p:nvSpPr>
          <p:cNvPr id="14339" name="Rectangle 7"/>
          <p:cNvSpPr>
            <a:spLocks noChangeArrowheads="1"/>
          </p:cNvSpPr>
          <p:nvPr/>
        </p:nvSpPr>
        <p:spPr bwMode="auto">
          <a:xfrm>
            <a:off x="1876425" y="1857375"/>
            <a:ext cx="2651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>
                <a:latin typeface="Verdana" pitchFamily="34" charset="0"/>
              </a:rPr>
              <a:t> </a:t>
            </a:r>
          </a:p>
        </p:txBody>
      </p:sp>
      <p:sp>
        <p:nvSpPr>
          <p:cNvPr id="14340" name="Text Box 44"/>
          <p:cNvSpPr txBox="1">
            <a:spLocks noChangeArrowheads="1"/>
          </p:cNvSpPr>
          <p:nvPr/>
        </p:nvSpPr>
        <p:spPr bwMode="auto">
          <a:xfrm>
            <a:off x="2176463" y="40925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>
              <a:latin typeface="Verdana" pitchFamily="34" charset="0"/>
            </a:endParaRPr>
          </a:p>
        </p:txBody>
      </p:sp>
      <p:pic>
        <p:nvPicPr>
          <p:cNvPr id="14341" name="Picture 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260350"/>
            <a:ext cx="244951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23850" y="423863"/>
            <a:ext cx="5976938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i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Бюджет для граждан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352425" y="981075"/>
            <a:ext cx="4724400" cy="16557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r>
              <a:rPr lang="ru-RU" altLang="ru-RU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</a:t>
            </a:r>
            <a:r>
              <a:rPr lang="ru-RU" alt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  </a:r>
            <a:r>
              <a:rPr lang="ru-RU" alt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52425" y="228600"/>
            <a:ext cx="7680325" cy="536575"/>
          </a:xfrm>
        </p:spPr>
        <p:txBody>
          <a:bodyPr/>
          <a:lstStyle/>
          <a:p>
            <a:pPr eaLnBrk="1" hangingPunct="1"/>
            <a:r>
              <a:rPr lang="ru-RU" altLang="ru-RU" sz="28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Формы межбюджетных отношений</a:t>
            </a:r>
            <a:endParaRPr lang="ru-RU" altLang="ru-RU" sz="3200" b="1" i="1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35375" y="2924175"/>
            <a:ext cx="5319713" cy="1873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–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 средств в денежной или натуральной форме, выделенных из местных бюджетов или в специальных фондов конкретному объекту хозяйствования для организации или поддержания какой-либо деятельности, доходы от которой временно не покрывают нормативную величину расходов;</a:t>
            </a:r>
            <a:endParaRPr lang="ru-RU" sz="2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0" name="TextBox 2"/>
          <p:cNvSpPr txBox="1">
            <a:spLocks noChangeArrowheads="1"/>
          </p:cNvSpPr>
          <p:nvPr/>
        </p:nvSpPr>
        <p:spPr bwMode="auto">
          <a:xfrm>
            <a:off x="352425" y="5516563"/>
            <a:ext cx="5227638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i="1">
                <a:solidFill>
                  <a:schemeClr val="bg1"/>
                </a:solidFill>
                <a:cs typeface="Times New Roman" pitchFamily="18" charset="0"/>
              </a:rPr>
              <a:t>Субвенции – 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вид денежной помощи местным бюджетам со стороны государственного бюджета, предназначенной на определенную цель.</a:t>
            </a:r>
            <a:endParaRPr lang="ru-RU" sz="2000" i="1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245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492375"/>
            <a:ext cx="3167062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725488"/>
            <a:ext cx="3492500" cy="219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250825" y="123825"/>
            <a:ext cx="8893175" cy="1001713"/>
          </a:xfrm>
        </p:spPr>
        <p:txBody>
          <a:bodyPr/>
          <a:lstStyle/>
          <a:p>
            <a:pPr algn="ctr"/>
            <a:r>
              <a:rPr lang="ru-RU" sz="24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трансферты, получаемые бюджетом Угранского сельского поселения Угранского района Смоленской области</a:t>
            </a:r>
          </a:p>
        </p:txBody>
      </p:sp>
      <p:graphicFrame>
        <p:nvGraphicFramePr>
          <p:cNvPr id="24623" name="Group 47"/>
          <p:cNvGraphicFramePr>
            <a:graphicFrameLocks noGrp="1"/>
          </p:cNvGraphicFramePr>
          <p:nvPr>
            <p:ph idx="4294967295"/>
          </p:nvPr>
        </p:nvGraphicFramePr>
        <p:xfrm>
          <a:off x="684213" y="1125538"/>
          <a:ext cx="7416800" cy="4824412"/>
        </p:xfrm>
        <a:graphic>
          <a:graphicData uri="http://schemas.openxmlformats.org/drawingml/2006/table">
            <a:tbl>
              <a:tblPr/>
              <a:tblGrid>
                <a:gridCol w="2298532"/>
                <a:gridCol w="1706581"/>
                <a:gridCol w="1704483"/>
                <a:gridCol w="1706583"/>
              </a:tblGrid>
              <a:tr h="10029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Виды трансфертов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тыс.рублей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тыс.рублей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тыс.рублей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296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Всего, в том числе: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5069,7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4866,2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4684,2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</a:tr>
              <a:tr h="8304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4794,2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4587,6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4394,9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</a:tr>
              <a:tr h="6197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</a:tr>
              <a:tr h="6380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275,5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278,6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289,3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</a:tr>
              <a:tr h="10029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межбюджетные трансферты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7704137" cy="719137"/>
          </a:xfrm>
        </p:spPr>
        <p:txBody>
          <a:bodyPr/>
          <a:lstStyle/>
          <a:p>
            <a:r>
              <a:rPr lang="ru-RU" sz="24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Структура безвозмездных поступлений</a:t>
            </a:r>
          </a:p>
        </p:txBody>
      </p:sp>
      <p:graphicFrame>
        <p:nvGraphicFramePr>
          <p:cNvPr id="26626" name="Объект 3"/>
          <p:cNvGraphicFramePr>
            <a:graphicFrameLocks noGrp="1"/>
          </p:cNvGraphicFramePr>
          <p:nvPr>
            <p:ph idx="4294967295"/>
          </p:nvPr>
        </p:nvGraphicFramePr>
        <p:xfrm>
          <a:off x="331788" y="1076325"/>
          <a:ext cx="8532812" cy="5573713"/>
        </p:xfrm>
        <a:graphic>
          <a:graphicData uri="http://schemas.openxmlformats.org/presentationml/2006/ole">
            <p:oleObj spid="_x0000_s26626" r:id="rId3" imgW="8535140" imgH="5572227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Box 2"/>
          <p:cNvSpPr txBox="1">
            <a:spLocks noChangeArrowheads="1"/>
          </p:cNvSpPr>
          <p:nvPr/>
        </p:nvSpPr>
        <p:spPr bwMode="auto">
          <a:xfrm>
            <a:off x="1228725" y="301625"/>
            <a:ext cx="71596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3399"/>
                </a:solidFill>
                <a:cs typeface="Times New Roman" pitchFamily="18" charset="0"/>
              </a:rPr>
              <a:t>Из чего складываются доходы бюджета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31913" y="1341438"/>
            <a:ext cx="6480175" cy="79216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– безвозмездные и безвозвратные поступления денежных средств в бюджет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1979613" y="2133600"/>
            <a:ext cx="288925" cy="503238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427538" y="2138363"/>
            <a:ext cx="288925" cy="503237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7019925" y="2138363"/>
            <a:ext cx="288925" cy="503237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9750" y="2781300"/>
            <a:ext cx="2447925" cy="50323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348038" y="2781300"/>
            <a:ext cx="2519362" cy="50323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249988" y="2781300"/>
            <a:ext cx="2714625" cy="50323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39750" y="3500438"/>
            <a:ext cx="2447925" cy="324167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уплаты налогов, установленных Налоговым кодексом РФ (налог на прибыль организации, налог на доходы физических лиц, налог на имущество организации и др.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348038" y="3500438"/>
            <a:ext cx="2519362" cy="324167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уплаты пошлин и сборов, установленных законодательством РФ (доходы от использования муниципального имущества, штрафы за нарушение законодательства и др.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249988" y="3500438"/>
            <a:ext cx="2714625" cy="324167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других бюджетов бюджетной системы, граждан и организаций (межбюджетные трансферты в виде дотаций, субвенций, субсидий)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2173288"/>
            <a:ext cx="6784975" cy="451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1808163" y="188913"/>
            <a:ext cx="5543550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i="1">
                <a:solidFill>
                  <a:schemeClr val="bg1"/>
                </a:solidFill>
                <a:cs typeface="Times New Roman" pitchFamily="18" charset="0"/>
              </a:rPr>
              <a:t>Налоговые доходы – налоги, сборы и платежи, поступающие в бюджет на основе налогового и бюджетного законодательства страны.</a:t>
            </a:r>
          </a:p>
          <a:p>
            <a:endParaRPr lang="ru-RU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Box 1"/>
          <p:cNvSpPr txBox="1">
            <a:spLocks noChangeArrowheads="1"/>
          </p:cNvSpPr>
          <p:nvPr/>
        </p:nvSpPr>
        <p:spPr bwMode="auto">
          <a:xfrm>
            <a:off x="534988" y="260350"/>
            <a:ext cx="45418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3399"/>
                </a:solidFill>
                <a:cs typeface="Times New Roman" pitchFamily="18" charset="0"/>
              </a:rPr>
              <a:t>Неналоговые доходы</a:t>
            </a:r>
          </a:p>
        </p:txBody>
      </p:sp>
      <p:sp>
        <p:nvSpPr>
          <p:cNvPr id="29698" name="TextBox 2"/>
          <p:cNvSpPr txBox="1">
            <a:spLocks noChangeArrowheads="1"/>
          </p:cNvSpPr>
          <p:nvPr/>
        </p:nvSpPr>
        <p:spPr bwMode="auto">
          <a:xfrm>
            <a:off x="755650" y="1052513"/>
            <a:ext cx="75596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Доходы от использования муниципального имущества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Доходы от платных услуг бюджетных учреждений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Доходы от продажи муниципального имущества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Суммы принудительного изъятия (штрафы и др.)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Иные доходы</a:t>
            </a: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8300" y="3360738"/>
            <a:ext cx="6221413" cy="349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9975" y="846138"/>
            <a:ext cx="5456238" cy="144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3563938" y="2924175"/>
            <a:ext cx="2879725" cy="230505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Заимствования в целях обеспечения погашения существующего муниципального долга и финансирования дефицита бюджета в виде: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588125" y="2900363"/>
            <a:ext cx="2411413" cy="230505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муниципальных гарантий по обязательствам третьих лиц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87788" y="5732463"/>
            <a:ext cx="2232025" cy="72072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Кредиты</a:t>
            </a:r>
          </a:p>
        </p:txBody>
      </p:sp>
      <p:sp>
        <p:nvSpPr>
          <p:cNvPr id="7" name="Пятиугольник 6"/>
          <p:cNvSpPr/>
          <p:nvPr/>
        </p:nvSpPr>
        <p:spPr>
          <a:xfrm>
            <a:off x="196850" y="539750"/>
            <a:ext cx="3240088" cy="2060575"/>
          </a:xfrm>
          <a:prstGeom prst="homePlat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Объём долга не должен превышать объёма налоговых и неналоговых доходов бюджета, закрепленных за местным бюджетом</a:t>
            </a:r>
          </a:p>
        </p:txBody>
      </p:sp>
      <p:sp>
        <p:nvSpPr>
          <p:cNvPr id="8" name="Пятиугольник 7"/>
          <p:cNvSpPr/>
          <p:nvPr/>
        </p:nvSpPr>
        <p:spPr>
          <a:xfrm>
            <a:off x="196850" y="2924175"/>
            <a:ext cx="3367088" cy="3121025"/>
          </a:xfrm>
          <a:prstGeom prst="homePlat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Объём расходов на обслуживание долга не должен превышать 15% объема расходов бюджета, за исключением объёма расходов, которые осуществляются за счет субвенций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03350" y="188913"/>
            <a:ext cx="6264275" cy="719137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" y="2924175"/>
            <a:ext cx="3805238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90500" y="1196975"/>
            <a:ext cx="5605463" cy="172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Верхний предел муниципального внутреннего долга по долговым обязательствам муниципального образования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Угранского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на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января 2019 года – 0,0 тыс. рублей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января 2020 года – 0,0 тыс. рублей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января 2021 года – 0,0 тыс. рублей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19475" y="3313113"/>
            <a:ext cx="5724525" cy="1511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Предельный объем муниципального долга на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год – 0,0 тыс. рублей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год – 0,0 тыс. рублей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 – 0,0 тыс. рублей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0500" y="5445125"/>
            <a:ext cx="5029200" cy="1296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Предельный объем расходов районного бюджета на обслуживание муниципального долга: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год – 0,0 тыс. рублей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год – 0,0 тыс. рублей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 – 0,0 тыс. рублей</a:t>
            </a:r>
          </a:p>
        </p:txBody>
      </p:sp>
      <p:pic>
        <p:nvPicPr>
          <p:cNvPr id="317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1204913"/>
            <a:ext cx="327977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32438" y="4724400"/>
            <a:ext cx="361156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313" y="836613"/>
            <a:ext cx="8715375" cy="8636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Составление и утверждение местного бюджета – сложный и многоуровневый процесс, основанный на правовых нормах. Формирование, рассмотрение и утверждение местного бюджета происходит ежегодно.</a:t>
            </a:r>
          </a:p>
        </p:txBody>
      </p:sp>
      <p:sp>
        <p:nvSpPr>
          <p:cNvPr id="32770" name="Скругленный прямоугольник 10"/>
          <p:cNvSpPr>
            <a:spLocks noChangeArrowheads="1"/>
          </p:cNvSpPr>
          <p:nvPr/>
        </p:nvSpPr>
        <p:spPr bwMode="auto">
          <a:xfrm>
            <a:off x="512763" y="1822450"/>
            <a:ext cx="8389937" cy="1928813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3366FF"/>
            </a:solidFill>
            <a:round/>
            <a:headEnd/>
            <a:tailEnd/>
          </a:ln>
        </p:spPr>
        <p:txBody>
          <a:bodyPr anchor="ctr"/>
          <a:lstStyle/>
          <a:p>
            <a:pPr algn="just"/>
            <a:r>
              <a:rPr lang="ru-RU" altLang="ru-RU" sz="1600" b="1">
                <a:solidFill>
                  <a:schemeClr val="bg1"/>
                </a:solidFill>
                <a:cs typeface="Times New Roman" pitchFamily="18" charset="0"/>
              </a:rPr>
              <a:t>Составление проекта бюджета. </a:t>
            </a:r>
            <a:r>
              <a:rPr lang="ru-RU" altLang="ru-RU" sz="1400">
                <a:solidFill>
                  <a:schemeClr val="bg1"/>
                </a:solidFill>
                <a:cs typeface="Times New Roman" pitchFamily="18" charset="0"/>
              </a:rPr>
              <a:t>До начала составления проекта местного бюджета принят нормативно-правовой акт, в котором определяются ответственные исполнители, порядок и сроки работы над документами и материалами, необходимыми для составления проекта местного бюджета. Непосредственное составление местного бюджета осуществляет финансовое управление администрации муниципального образования «Угранский район» смоленской области. Готовый проект местного бюджета представлен на рассмотрение в Угранский районный совет депутатов.</a:t>
            </a:r>
            <a:endParaRPr lang="ru-RU" altLang="ru-RU" sz="1400" b="1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32771" name="Скругленный прямоугольник 14"/>
          <p:cNvSpPr>
            <a:spLocks noChangeArrowheads="1"/>
          </p:cNvSpPr>
          <p:nvPr/>
        </p:nvSpPr>
        <p:spPr bwMode="auto">
          <a:xfrm>
            <a:off x="512763" y="5661025"/>
            <a:ext cx="8415337" cy="1073150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98B954"/>
            </a:solidFill>
            <a:round/>
            <a:headEnd/>
            <a:tailEnd/>
          </a:ln>
        </p:spPr>
        <p:txBody>
          <a:bodyPr/>
          <a:lstStyle/>
          <a:p>
            <a:pPr algn="just"/>
            <a:r>
              <a:rPr lang="ru-RU" altLang="ru-RU" sz="1600" b="1">
                <a:solidFill>
                  <a:schemeClr val="bg1"/>
                </a:solidFill>
                <a:cs typeface="Times New Roman" pitchFamily="18" charset="0"/>
              </a:rPr>
              <a:t>Утверждение бюджета.</a:t>
            </a:r>
            <a:r>
              <a:rPr lang="ru-RU" altLang="ru-RU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altLang="ru-RU" sz="1400">
                <a:solidFill>
                  <a:schemeClr val="bg1"/>
                </a:solidFill>
                <a:cs typeface="Times New Roman" pitchFamily="18" charset="0"/>
              </a:rPr>
              <a:t>Решение о местном бюджете на очередной финансовый год и на плановый период утверждён Угранским районным Советом депутатов.</a:t>
            </a:r>
          </a:p>
        </p:txBody>
      </p:sp>
      <p:sp>
        <p:nvSpPr>
          <p:cNvPr id="32772" name="TextBox 2"/>
          <p:cNvSpPr txBox="1">
            <a:spLocks noChangeArrowheads="1"/>
          </p:cNvSpPr>
          <p:nvPr/>
        </p:nvSpPr>
        <p:spPr bwMode="auto">
          <a:xfrm>
            <a:off x="642938" y="115888"/>
            <a:ext cx="78581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3399"/>
                </a:solidFill>
                <a:cs typeface="Times New Roman" pitchFamily="18" charset="0"/>
              </a:rPr>
              <a:t>Этапы формирования местного бюджета</a:t>
            </a:r>
          </a:p>
        </p:txBody>
      </p:sp>
      <p:sp>
        <p:nvSpPr>
          <p:cNvPr id="32773" name="AutoShape 7"/>
          <p:cNvSpPr>
            <a:spLocks noChangeArrowheads="1"/>
          </p:cNvSpPr>
          <p:nvPr/>
        </p:nvSpPr>
        <p:spPr bwMode="auto">
          <a:xfrm>
            <a:off x="485775" y="4149725"/>
            <a:ext cx="8416925" cy="1223963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8000"/>
            </a:solidFill>
            <a:round/>
            <a:headEnd/>
            <a:tailEnd/>
          </a:ln>
        </p:spPr>
        <p:txBody>
          <a:bodyPr anchor="ctr"/>
          <a:lstStyle/>
          <a:p>
            <a:pPr defTabSz="914400"/>
            <a:r>
              <a:rPr lang="ru-RU" sz="1600" b="1">
                <a:solidFill>
                  <a:schemeClr val="bg1"/>
                </a:solidFill>
              </a:rPr>
              <a:t>Рассмотрение проекта бюджета.</a:t>
            </a:r>
            <a:r>
              <a:rPr lang="ru-RU" sz="1400">
                <a:solidFill>
                  <a:schemeClr val="bg1"/>
                </a:solidFill>
              </a:rPr>
              <a:t> Глава муниципального образования «Угранский район» Смоленской области внес на рассмотрение в Угранский район Совета депутатов проект решения о местном бюджете на 2018 год и плановый период 2019 и 2020 годов. Проект местного бюджета рассмотрен на заседании Угранским районным Советом депутатов, затем прошли публичные слушанья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Группа 14"/>
          <p:cNvGrpSpPr>
            <a:grpSpLocks/>
          </p:cNvGrpSpPr>
          <p:nvPr/>
        </p:nvGrpSpPr>
        <p:grpSpPr bwMode="auto">
          <a:xfrm>
            <a:off x="0" y="11757"/>
            <a:ext cx="9144000" cy="6286500"/>
            <a:chOff x="214282" y="142852"/>
            <a:chExt cx="8786874" cy="6286544"/>
          </a:xfrm>
          <a:solidFill>
            <a:srgbClr val="FFFF00"/>
          </a:solidFill>
        </p:grpSpPr>
        <p:sp>
          <p:nvSpPr>
            <p:cNvPr id="3" name="Прямоугольник 2"/>
            <p:cNvSpPr/>
            <p:nvPr/>
          </p:nvSpPr>
          <p:spPr>
            <a:xfrm>
              <a:off x="1571604" y="142852"/>
              <a:ext cx="7429552" cy="92869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На чем основывается проект местного бюджета?</a:t>
              </a:r>
              <a:endPara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214212" y="1142984"/>
              <a:ext cx="6786944" cy="64294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Местный бюджет составляется и утверждается сроком на три года – очередной финансовый год и плановый период.</a:t>
              </a:r>
            </a:p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214282" y="1928802"/>
              <a:ext cx="8786874" cy="571504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2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Составление  местного бюджета основывается на </a:t>
              </a:r>
            </a:p>
          </p:txBody>
        </p:sp>
        <p:sp>
          <p:nvSpPr>
            <p:cNvPr id="6" name="Скругленный прямоугольник 5"/>
            <p:cNvSpPr>
              <a:spLocks noChangeArrowheads="1"/>
            </p:cNvSpPr>
            <p:nvPr/>
          </p:nvSpPr>
          <p:spPr bwMode="auto">
            <a:xfrm>
              <a:off x="214282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Основные направления бюджетной политики МО 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altLang="ru-RU" sz="16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Угранский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район»</a:t>
              </a:r>
              <a:endPara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Скругленный прямоугольник 6"/>
            <p:cNvSpPr>
              <a:spLocks noChangeArrowheads="1"/>
            </p:cNvSpPr>
            <p:nvPr/>
          </p:nvSpPr>
          <p:spPr bwMode="auto">
            <a:xfrm>
              <a:off x="2428860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alt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Основные направления налоговой политики МО 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altLang="ru-RU" sz="16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Угранский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район»</a:t>
              </a:r>
            </a:p>
          </p:txBody>
        </p:sp>
        <p:sp>
          <p:nvSpPr>
            <p:cNvPr id="8" name="Скругленный прямоугольник 7"/>
            <p:cNvSpPr>
              <a:spLocks noChangeArrowheads="1"/>
            </p:cNvSpPr>
            <p:nvPr/>
          </p:nvSpPr>
          <p:spPr bwMode="auto">
            <a:xfrm>
              <a:off x="4714876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ru-RU" alt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Прогнозе социально-экономического развития муниципального образования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altLang="ru-RU" sz="14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Угранский</a:t>
              </a: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район» Смоленской области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alt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Скругленный прямоугольник 8"/>
            <p:cNvSpPr>
              <a:spLocks noChangeArrowheads="1"/>
            </p:cNvSpPr>
            <p:nvPr/>
          </p:nvSpPr>
          <p:spPr bwMode="auto">
            <a:xfrm>
              <a:off x="7000892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Муниципальных программах муниципального образования </a:t>
              </a: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altLang="ru-RU" sz="14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Уграснкий</a:t>
              </a: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район» Смоленской области</a:t>
              </a:r>
            </a:p>
          </p:txBody>
        </p:sp>
        <p:sp>
          <p:nvSpPr>
            <p:cNvPr id="10" name="Стрелка вниз 9"/>
            <p:cNvSpPr/>
            <p:nvPr/>
          </p:nvSpPr>
          <p:spPr>
            <a:xfrm flipH="1">
              <a:off x="1000100" y="2500306"/>
              <a:ext cx="240033" cy="785818"/>
            </a:xfrm>
            <a:prstGeom prst="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" name="Выгнутая вверх стрелка 10"/>
            <p:cNvSpPr/>
            <p:nvPr/>
          </p:nvSpPr>
          <p:spPr>
            <a:xfrm>
              <a:off x="1215009" y="2928935"/>
              <a:ext cx="2071628" cy="357189"/>
            </a:xfrm>
            <a:prstGeom prst="curved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2" name="Выгнутая вверх стрелка 11"/>
            <p:cNvSpPr/>
            <p:nvPr/>
          </p:nvSpPr>
          <p:spPr>
            <a:xfrm>
              <a:off x="3286637" y="2928935"/>
              <a:ext cx="2428594" cy="357189"/>
            </a:xfrm>
            <a:prstGeom prst="curved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3" name="Выгнутая вверх стрелка 12"/>
            <p:cNvSpPr/>
            <p:nvPr/>
          </p:nvSpPr>
          <p:spPr>
            <a:xfrm>
              <a:off x="5715231" y="2928935"/>
              <a:ext cx="2215024" cy="357189"/>
            </a:xfrm>
            <a:prstGeom prst="curved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pic>
          <p:nvPicPr>
            <p:cNvPr id="14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4282" y="214291"/>
              <a:ext cx="1986706" cy="1071570"/>
            </a:xfrm>
            <a:prstGeom prst="rect">
              <a:avLst/>
            </a:prstGeom>
            <a:grpFill/>
            <a:effectLst>
              <a:innerShdw blurRad="114300">
                <a:prstClr val="black"/>
              </a:innerShdw>
            </a:effec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Redekop\Desktop\9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/>
              <a:ext uri="{28A0092B-C50C-407E-A947-70E740481C1C}"/>
            </a:extLst>
          </a:blip>
          <a:srcRect l="3223" t="3575" r="12188" b="36492"/>
          <a:stretch/>
        </p:blipFill>
        <p:spPr bwMode="auto">
          <a:xfrm>
            <a:off x="107504" y="1795444"/>
            <a:ext cx="8928992" cy="4745029"/>
          </a:xfrm>
          <a:prstGeom prst="rect">
            <a:avLst/>
          </a:prstGeom>
          <a:noFill/>
          <a:effectLst>
            <a:glow rad="228600">
              <a:srgbClr val="C0504D">
                <a:satMod val="175000"/>
                <a:alpha val="40000"/>
              </a:srgbClr>
            </a:glow>
            <a:innerShdw blurRad="114300">
              <a:prstClr val="black"/>
            </a:innerShdw>
          </a:effectLst>
          <a:extLst>
            <a:ext uri="{909E8E84-426E-40DD-AFC4-6F175D3DCCD1}"/>
          </a:extLst>
        </p:spPr>
      </p:pic>
      <p:sp>
        <p:nvSpPr>
          <p:cNvPr id="3" name="Прямоугольная выноска 2"/>
          <p:cNvSpPr/>
          <p:nvPr/>
        </p:nvSpPr>
        <p:spPr>
          <a:xfrm>
            <a:off x="6012160" y="404664"/>
            <a:ext cx="2520280" cy="1728192"/>
          </a:xfrm>
          <a:prstGeom prst="wedgeRectCallout">
            <a:avLst>
              <a:gd name="adj1" fmla="val -72137"/>
              <a:gd name="adj2" fmla="val 113751"/>
            </a:avLst>
          </a:prstGeom>
          <a:solidFill>
            <a:srgbClr val="FFFFCC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>
            <a:glow rad="228600">
              <a:srgbClr val="9BBB59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u="sng" kern="0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u="sng" kern="0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Угранское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 сельское поселение</a:t>
            </a: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село Угра</a:t>
            </a: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вновь образованное путем объединения </a:t>
            </a: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Угранского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, </a:t>
            </a: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Русановского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 и </a:t>
            </a: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Мытищинского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 сельских поселений с 05.06.2017</a:t>
            </a: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kern="0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u="sng" kern="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  <a:cs typeface="Tunga" pitchFamily="34" charset="0"/>
              </a:rPr>
              <a:t> </a:t>
            </a:r>
          </a:p>
        </p:txBody>
      </p:sp>
      <p:sp>
        <p:nvSpPr>
          <p:cNvPr id="411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3500" y="261938"/>
            <a:ext cx="9080500" cy="768985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mtClean="0">
                <a:solidFill>
                  <a:srgbClr val="003399"/>
                </a:solidFill>
              </a:rPr>
              <a:t>  </a:t>
            </a:r>
            <a:r>
              <a:rPr lang="ru-RU" sz="24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Доходы бюджета-</a:t>
            </a:r>
            <a: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безвозмездные  и безвозвратные поступления денежных средств в бюджет.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i="1" smtClean="0">
              <a:solidFill>
                <a:srgbClr val="CC0066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i="1" smtClean="0">
                <a:solidFill>
                  <a:srgbClr val="343E33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Налоговые доходы-</a:t>
            </a:r>
            <a:r>
              <a:rPr lang="ru-RU" sz="24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доходы от предусмотренных законодательством Российской  Федерации федеральных налогов и сборов, в том числе предусмотренных специальными налоговыми режимами, и законодательством  Смоленской области  от региональных налогов.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b="1" smtClean="0"/>
              <a:t>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b="1" smtClean="0"/>
              <a:t>     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251520" y="2420888"/>
          <a:ext cx="8712968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0825" y="2420938"/>
            <a:ext cx="4897438" cy="188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1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1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8775" y="188913"/>
            <a:ext cx="8229600" cy="1795462"/>
          </a:xfrm>
        </p:spPr>
        <p:txBody>
          <a:bodyPr/>
          <a:lstStyle/>
          <a:p>
            <a:pPr eaLnBrk="1" hangingPunct="1"/>
            <a:r>
              <a:rPr lang="ru-RU" sz="1800" b="1" smtClean="0">
                <a:solidFill>
                  <a:srgbClr val="CC0066"/>
                </a:solidFill>
                <a:cs typeface="Tunga" pitchFamily="34" charset="0"/>
              </a:rPr>
              <a:t/>
            </a:r>
            <a:br>
              <a:rPr lang="ru-RU" sz="1800" b="1" smtClean="0">
                <a:solidFill>
                  <a:srgbClr val="CC0066"/>
                </a:solidFill>
                <a:cs typeface="Tunga" pitchFamily="34" charset="0"/>
              </a:rPr>
            </a:br>
            <a:r>
              <a:rPr lang="ru-RU" sz="1800" b="1" smtClean="0">
                <a:solidFill>
                  <a:srgbClr val="CC0066"/>
                </a:solidFill>
                <a:cs typeface="Tunga" pitchFamily="34" charset="0"/>
              </a:rPr>
              <a:t/>
            </a:r>
            <a:br>
              <a:rPr lang="ru-RU" sz="1800" b="1" smtClean="0">
                <a:solidFill>
                  <a:srgbClr val="CC0066"/>
                </a:solidFill>
                <a:cs typeface="Tunga" pitchFamily="34" charset="0"/>
              </a:rPr>
            </a:br>
            <a:r>
              <a:rPr lang="ru-RU" sz="1800" b="1" smtClean="0">
                <a:solidFill>
                  <a:srgbClr val="CC0066"/>
                </a:solidFill>
                <a:cs typeface="Tunga" pitchFamily="34" charset="0"/>
              </a:rPr>
              <a:t/>
            </a:r>
            <a:br>
              <a:rPr lang="ru-RU" sz="1800" b="1" smtClean="0">
                <a:solidFill>
                  <a:srgbClr val="CC0066"/>
                </a:solidFill>
                <a:cs typeface="Tunga" pitchFamily="34" charset="0"/>
              </a:rPr>
            </a:br>
            <a:r>
              <a:rPr lang="ru-RU" sz="24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Неналоговые доходы</a:t>
            </a:r>
            <a: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платежи, которые включают в себя возмездные операции от прямого предоставления государством за пользование имущества и природных ресурсов, от различного вида услуг, а также платежи в виде  штрафов или иных санкций за нарушение законодательства</a:t>
            </a:r>
            <a:r>
              <a:rPr lang="ru-RU" sz="20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b="1" i="1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Схема 1"/>
          <p:cNvGraphicFramePr/>
          <p:nvPr/>
        </p:nvGraphicFramePr>
        <p:xfrm>
          <a:off x="358775" y="1989138"/>
          <a:ext cx="8785225" cy="4536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188913"/>
            <a:ext cx="8459787" cy="1223962"/>
          </a:xfrm>
        </p:spPr>
        <p:txBody>
          <a:bodyPr/>
          <a:lstStyle/>
          <a:p>
            <a:pPr eaLnBrk="1" hangingPunct="1"/>
            <a:r>
              <a:rPr lang="ru-RU" sz="1600" b="1" smtClean="0">
                <a:solidFill>
                  <a:schemeClr val="bg1"/>
                </a:solidFill>
                <a:cs typeface="Tunga" pitchFamily="34" charset="0"/>
              </a:rPr>
              <a:t/>
            </a:r>
            <a:br>
              <a:rPr lang="ru-RU" sz="1600" b="1" smtClean="0">
                <a:solidFill>
                  <a:schemeClr val="bg1"/>
                </a:solidFill>
                <a:cs typeface="Tunga" pitchFamily="34" charset="0"/>
              </a:rPr>
            </a:br>
            <a:r>
              <a:rPr lang="ru-RU" sz="1600" b="1" smtClean="0">
                <a:solidFill>
                  <a:schemeClr val="bg1"/>
                </a:solidFill>
                <a:cs typeface="Tunga" pitchFamily="34" charset="0"/>
              </a:rPr>
              <a:t/>
            </a:r>
            <a:br>
              <a:rPr lang="ru-RU" sz="1600" b="1" smtClean="0">
                <a:solidFill>
                  <a:schemeClr val="bg1"/>
                </a:solidFill>
                <a:cs typeface="Tunga" pitchFamily="34" charset="0"/>
              </a:rPr>
            </a:br>
            <a:r>
              <a:rPr lang="ru-RU" sz="1600" b="1" smtClean="0">
                <a:solidFill>
                  <a:schemeClr val="bg1"/>
                </a:solidFill>
                <a:cs typeface="Tunga" pitchFamily="34" charset="0"/>
              </a:rPr>
              <a:t/>
            </a:r>
            <a:br>
              <a:rPr lang="ru-RU" sz="1600" b="1" smtClean="0">
                <a:solidFill>
                  <a:schemeClr val="bg1"/>
                </a:solidFill>
                <a:cs typeface="Tunga" pitchFamily="34" charset="0"/>
              </a:rPr>
            </a:br>
            <a:r>
              <a:rPr lang="ru-RU" sz="24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поступления-</a:t>
            </a:r>
            <a: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поступающие в бюджет денежные средства на безвозвратной  и безвозмездной  основе из областного бюджета( межбюджетные трансферты в виде дотаций, субсидий, субвенций), а также перечисления от физических и юридических лиц.</a:t>
            </a:r>
            <a:endParaRPr lang="ru-RU" sz="1800" smtClean="0">
              <a:solidFill>
                <a:schemeClr val="bg1"/>
              </a:solidFill>
              <a:cs typeface="Tunga" pitchFamily="34" charset="0"/>
            </a:endParaRPr>
          </a:p>
        </p:txBody>
      </p:sp>
      <p:sp>
        <p:nvSpPr>
          <p:cNvPr id="4813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00200"/>
            <a:ext cx="4038600" cy="45307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endParaRPr lang="ru-RU" sz="1200" smtClean="0"/>
          </a:p>
          <a:p>
            <a:pPr eaLnBrk="1" fontAlgn="auto" hangingPunct="1"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endParaRPr lang="ru-RU" sz="1200" smtClean="0"/>
          </a:p>
        </p:txBody>
      </p:sp>
      <p:graphicFrame>
        <p:nvGraphicFramePr>
          <p:cNvPr id="2" name="Схема 1"/>
          <p:cNvGraphicFramePr/>
          <p:nvPr/>
        </p:nvGraphicFramePr>
        <p:xfrm>
          <a:off x="827584" y="1590674"/>
          <a:ext cx="7920880" cy="5257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7892" name="Text Box 5"/>
          <p:cNvSpPr txBox="1">
            <a:spLocks noChangeArrowheads="1"/>
          </p:cNvSpPr>
          <p:nvPr/>
        </p:nvSpPr>
        <p:spPr bwMode="auto">
          <a:xfrm>
            <a:off x="5076825" y="2884488"/>
            <a:ext cx="863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Прямоугольник 1"/>
          <p:cNvSpPr>
            <a:spLocks noChangeArrowheads="1"/>
          </p:cNvSpPr>
          <p:nvPr/>
        </p:nvSpPr>
        <p:spPr bwMode="auto">
          <a:xfrm rot="10800000" flipV="1">
            <a:off x="395288" y="0"/>
            <a:ext cx="86423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b="1">
                <a:solidFill>
                  <a:srgbClr val="003399"/>
                </a:solidFill>
                <a:cs typeface="Times New Roman" pitchFamily="18" charset="0"/>
              </a:rPr>
              <a:t>Доходы бюджета муниципального образования Угранское сельское поселение Угранского района Смоленской  области  на  2018 год ( в тыс. руб.)</a:t>
            </a:r>
          </a:p>
        </p:txBody>
      </p:sp>
      <p:graphicFrame>
        <p:nvGraphicFramePr>
          <p:cNvPr id="41986" name="Object 3"/>
          <p:cNvGraphicFramePr>
            <a:graphicFrameLocks/>
          </p:cNvGraphicFramePr>
          <p:nvPr/>
        </p:nvGraphicFramePr>
        <p:xfrm>
          <a:off x="65088" y="1412875"/>
          <a:ext cx="8885237" cy="5319713"/>
        </p:xfrm>
        <a:graphic>
          <a:graphicData uri="http://schemas.openxmlformats.org/presentationml/2006/ole">
            <p:oleObj spid="_x0000_s41986" name="Диаграмма" r:id="rId3" imgW="8882642" imgH="5316173" progId="Excel.Char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/>
          </p:cNvSpPr>
          <p:nvPr>
            <p:ph type="title" idx="4294967295"/>
          </p:nvPr>
        </p:nvSpPr>
        <p:spPr>
          <a:xfrm>
            <a:off x="352425" y="282575"/>
            <a:ext cx="8396288" cy="674688"/>
          </a:xfrm>
        </p:spPr>
        <p:txBody>
          <a:bodyPr/>
          <a:lstStyle/>
          <a:p>
            <a:pPr algn="ctr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Основные направления налоговой политики</a:t>
            </a:r>
          </a:p>
        </p:txBody>
      </p:sp>
      <p:sp>
        <p:nvSpPr>
          <p:cNvPr id="66563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352425" y="1268413"/>
            <a:ext cx="8396288" cy="43434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Char char="-"/>
              <a:defRPr/>
            </a:pPr>
            <a:r>
              <a:rPr lang="ru-RU" sz="1600" i="1" smtClean="0">
                <a:solidFill>
                  <a:schemeClr val="bg1"/>
                </a:solidFill>
                <a:latin typeface="Batang" pitchFamily="18" charset="-127"/>
              </a:rPr>
              <a:t>Актуализация работы по расширению налоговой базы по имущественным налогам путем выявления и включения в налогооблагаемую базу недвижимого имущества и земельных участков, которые до настоящего времени не зарегистрированы или зарегистрированы с указанием неполных (неактуальных) сведений, необходимых для исчисления налогов;</a:t>
            </a:r>
          </a:p>
          <a:p>
            <a:pPr>
              <a:buFontTx/>
              <a:buChar char="-"/>
              <a:defRPr/>
            </a:pPr>
            <a:r>
              <a:rPr lang="ru-RU" sz="1600" i="1" smtClean="0">
                <a:solidFill>
                  <a:schemeClr val="bg1"/>
                </a:solidFill>
                <a:latin typeface="Batang" pitchFamily="18" charset="-127"/>
              </a:rPr>
              <a:t>Улучшение качества администрирования земельного налога и повышения уровня его собираемости для целей пополнения доходной базы местных бюджетов;</a:t>
            </a:r>
          </a:p>
          <a:p>
            <a:pPr>
              <a:buFontTx/>
              <a:buChar char="-"/>
              <a:defRPr/>
            </a:pPr>
            <a:r>
              <a:rPr lang="ru-RU" sz="1600" i="1" smtClean="0">
                <a:solidFill>
                  <a:schemeClr val="bg1"/>
                </a:solidFill>
                <a:latin typeface="Batang" pitchFamily="18" charset="-127"/>
              </a:rPr>
              <a:t>Создание условий для развития малого и среднего предпринимательства.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/>
          </p:cNvSpPr>
          <p:nvPr>
            <p:ph type="title" idx="4294967295"/>
          </p:nvPr>
        </p:nvSpPr>
        <p:spPr>
          <a:xfrm>
            <a:off x="352425" y="188913"/>
            <a:ext cx="8396288" cy="1066800"/>
          </a:xfrm>
        </p:spPr>
        <p:txBody>
          <a:bodyPr/>
          <a:lstStyle/>
          <a:p>
            <a:pPr algn="ctr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Особенности планирования доходов</a:t>
            </a:r>
          </a:p>
        </p:txBody>
      </p:sp>
      <p:sp>
        <p:nvSpPr>
          <p:cNvPr id="78851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352425" y="1255713"/>
            <a:ext cx="8396288" cy="506095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бюджеты муниципальных образований будут зачисляться доходы от акцизов на нефтепродукты, производимые на территории Российской Федерации. Размеры дифференцированных нормативов отчислений устанавливаются исходя из протяженности автомобильных дорог местного значения, находящихся в собственности соответствующих муниципальных образований.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Прогнозирование неналоговых доходов бюджета по доходам от сдачи в аренду имущества, находящегося в муниципальной собственности, по плате за негативное воздействие на окружающую среду, арендной плате за земли, по прочим доходам от оказания платных услуг и компенсации затрат государства, штрафам, осуществляется на основании данных администраторов указанных видов доходов.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/>
          </p:cNvSpPr>
          <p:nvPr>
            <p:ph type="title" idx="4294967295"/>
          </p:nvPr>
        </p:nvSpPr>
        <p:spPr>
          <a:xfrm>
            <a:off x="352425" y="228600"/>
            <a:ext cx="8323263" cy="1066800"/>
          </a:xfrm>
        </p:spPr>
        <p:txBody>
          <a:bodyPr/>
          <a:lstStyle/>
          <a:p>
            <a:pPr algn="ctr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Основные направления бюджетной политики</a:t>
            </a:r>
          </a:p>
        </p:txBody>
      </p:sp>
      <p:sp>
        <p:nvSpPr>
          <p:cNvPr id="45058" name="Text Box 4"/>
          <p:cNvSpPr txBox="1">
            <a:spLocks noChangeArrowheads="1"/>
          </p:cNvSpPr>
          <p:nvPr/>
        </p:nvSpPr>
        <p:spPr bwMode="auto">
          <a:xfrm>
            <a:off x="611188" y="1295400"/>
            <a:ext cx="8208962" cy="407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ru-RU">
                <a:solidFill>
                  <a:schemeClr val="bg1"/>
                </a:solidFill>
                <a:latin typeface="Calibri" pitchFamily="34" charset="0"/>
              </a:rPr>
              <a:t>- Формирование реального прогноза доходов, расходов и источников финансирования дефицита;</a:t>
            </a:r>
          </a:p>
          <a:p>
            <a:pPr defTabSz="914400"/>
            <a:r>
              <a:rPr lang="ru-RU">
                <a:solidFill>
                  <a:schemeClr val="bg1"/>
                </a:solidFill>
                <a:latin typeface="Calibri" pitchFamily="34" charset="0"/>
              </a:rPr>
              <a:t>- Соразмерность расходов бюджета муниципального образования Угранского сельского поселения Угранского района с поступающими доходами;</a:t>
            </a:r>
          </a:p>
          <a:p>
            <a:pPr defTabSz="914400"/>
            <a:r>
              <a:rPr lang="ru-RU">
                <a:solidFill>
                  <a:schemeClr val="bg1"/>
                </a:solidFill>
                <a:latin typeface="Calibri" pitchFamily="34" charset="0"/>
              </a:rPr>
              <a:t>- Концентрация расходов на приоритетных направлениях, прежде всего связанных с улучшением условий жизни человека, адресном решении социальных проблем, повышении эффективности и качества предоставляемых населению муниципальных услуг;</a:t>
            </a:r>
          </a:p>
          <a:p>
            <a:pPr defTabSz="914400"/>
            <a:r>
              <a:rPr lang="ru-RU">
                <a:solidFill>
                  <a:schemeClr val="bg1"/>
                </a:solidFill>
                <a:latin typeface="Calibri" pitchFamily="34" charset="0"/>
              </a:rPr>
              <a:t> - обеспечение месячной заработной платы работников бюджетной сферы на уровне не ниже минимального размера оплаты труда;</a:t>
            </a:r>
          </a:p>
          <a:p>
            <a:pPr defTabSz="914400"/>
            <a:r>
              <a:rPr lang="ru-RU">
                <a:solidFill>
                  <a:schemeClr val="bg1"/>
                </a:solidFill>
                <a:latin typeface="Calibri" pitchFamily="34" charset="0"/>
              </a:rPr>
              <a:t>- Сохранение всех социальных выплат;</a:t>
            </a:r>
          </a:p>
          <a:p>
            <a:pPr defTabSz="914400"/>
            <a:r>
              <a:rPr lang="ru-RU">
                <a:solidFill>
                  <a:schemeClr val="bg1"/>
                </a:solidFill>
                <a:latin typeface="Calibri" pitchFamily="34" charset="0"/>
              </a:rPr>
              <a:t>- Проведение взвешенной долговой политики</a:t>
            </a:r>
          </a:p>
          <a:p>
            <a:pPr defTabSz="914400">
              <a:spcBef>
                <a:spcPct val="50000"/>
              </a:spcBef>
            </a:pPr>
            <a:endParaRPr lang="ru-RU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/>
          </p:cNvSpPr>
          <p:nvPr>
            <p:ph type="title" idx="4294967295"/>
          </p:nvPr>
        </p:nvSpPr>
        <p:spPr>
          <a:xfrm>
            <a:off x="611188" y="176213"/>
            <a:ext cx="7680325" cy="746125"/>
          </a:xfrm>
        </p:spPr>
        <p:txBody>
          <a:bodyPr/>
          <a:lstStyle/>
          <a:p>
            <a:pPr algn="ctr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Направления увеличения доходной базы</a:t>
            </a:r>
          </a:p>
        </p:txBody>
      </p:sp>
      <p:sp>
        <p:nvSpPr>
          <p:cNvPr id="79875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352425" y="1463675"/>
            <a:ext cx="8791575" cy="43434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Совершенствование налогового администрирования и повышения уровня ответственности главных администраторов доходов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Сокращение недоимки по налогам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Совершенствование прогнозирования доходной и расходной части бюджета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Создание условий для обеспечения устойчивого исполнения местных бюджетов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Повышение эффективности управления муниципальной собственностью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Проведение мероприятий по вовлечению в налоговый оборот земельных участков посредством усиления муниципального  земельного контроля и выявления собственников земельных участков, не оформивших права собственности на земельные участки, в целях увеличения налоговой базы по земельному налогу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Box 1"/>
          <p:cNvSpPr txBox="1">
            <a:spLocks noChangeArrowheads="1"/>
          </p:cNvSpPr>
          <p:nvPr/>
        </p:nvSpPr>
        <p:spPr bwMode="auto">
          <a:xfrm>
            <a:off x="250825" y="333375"/>
            <a:ext cx="85693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003399"/>
                </a:solidFill>
              </a:rPr>
              <a:t>Доходы дорожного фонда Угранского сельского поселения Угранского района Смоленской области</a:t>
            </a:r>
          </a:p>
        </p:txBody>
      </p:sp>
      <p:sp>
        <p:nvSpPr>
          <p:cNvPr id="3" name="Блок-схема: внутренняя память 2"/>
          <p:cNvSpPr/>
          <p:nvPr/>
        </p:nvSpPr>
        <p:spPr>
          <a:xfrm>
            <a:off x="539552" y="2132856"/>
            <a:ext cx="2376264" cy="1512168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Блок-схема: внутренняя память 3"/>
          <p:cNvSpPr/>
          <p:nvPr/>
        </p:nvSpPr>
        <p:spPr>
          <a:xfrm>
            <a:off x="3347864" y="2132856"/>
            <a:ext cx="2376264" cy="1512168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Блок-схема: внутренняя память 4"/>
          <p:cNvSpPr/>
          <p:nvPr/>
        </p:nvSpPr>
        <p:spPr>
          <a:xfrm>
            <a:off x="6070645" y="2122102"/>
            <a:ext cx="2376264" cy="1512168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7115" name="TextBox 5"/>
          <p:cNvSpPr txBox="1">
            <a:spLocks noChangeArrowheads="1"/>
          </p:cNvSpPr>
          <p:nvPr/>
        </p:nvSpPr>
        <p:spPr bwMode="auto">
          <a:xfrm>
            <a:off x="539750" y="1700213"/>
            <a:ext cx="1584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2018 год</a:t>
            </a:r>
          </a:p>
        </p:txBody>
      </p:sp>
      <p:sp>
        <p:nvSpPr>
          <p:cNvPr id="47116" name="TextBox 6"/>
          <p:cNvSpPr txBox="1">
            <a:spLocks noChangeArrowheads="1"/>
          </p:cNvSpPr>
          <p:nvPr/>
        </p:nvSpPr>
        <p:spPr bwMode="auto">
          <a:xfrm>
            <a:off x="3332163" y="1700213"/>
            <a:ext cx="14414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2019 год</a:t>
            </a:r>
          </a:p>
        </p:txBody>
      </p:sp>
      <p:sp>
        <p:nvSpPr>
          <p:cNvPr id="47117" name="TextBox 7"/>
          <p:cNvSpPr txBox="1">
            <a:spLocks noChangeArrowheads="1"/>
          </p:cNvSpPr>
          <p:nvPr/>
        </p:nvSpPr>
        <p:spPr bwMode="auto">
          <a:xfrm>
            <a:off x="6070600" y="1700213"/>
            <a:ext cx="11874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2020 год</a:t>
            </a:r>
          </a:p>
        </p:txBody>
      </p:sp>
      <p:sp>
        <p:nvSpPr>
          <p:cNvPr id="47118" name="TextBox 8"/>
          <p:cNvSpPr txBox="1">
            <a:spLocks noChangeArrowheads="1"/>
          </p:cNvSpPr>
          <p:nvPr/>
        </p:nvSpPr>
        <p:spPr bwMode="auto">
          <a:xfrm>
            <a:off x="971550" y="2708275"/>
            <a:ext cx="1800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1260,9 тыс.руб</a:t>
            </a:r>
          </a:p>
        </p:txBody>
      </p:sp>
      <p:sp>
        <p:nvSpPr>
          <p:cNvPr id="47119" name="TextBox 9"/>
          <p:cNvSpPr txBox="1">
            <a:spLocks noChangeArrowheads="1"/>
          </p:cNvSpPr>
          <p:nvPr/>
        </p:nvSpPr>
        <p:spPr bwMode="auto">
          <a:xfrm>
            <a:off x="3851275" y="2708275"/>
            <a:ext cx="17287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1413,3 тыс.руб</a:t>
            </a:r>
          </a:p>
        </p:txBody>
      </p:sp>
      <p:sp>
        <p:nvSpPr>
          <p:cNvPr id="47120" name="TextBox 10"/>
          <p:cNvSpPr txBox="1">
            <a:spLocks noChangeArrowheads="1"/>
          </p:cNvSpPr>
          <p:nvPr/>
        </p:nvSpPr>
        <p:spPr bwMode="auto">
          <a:xfrm>
            <a:off x="6516688" y="2708275"/>
            <a:ext cx="172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1493,6 тыс.руб</a:t>
            </a:r>
          </a:p>
        </p:txBody>
      </p:sp>
      <p:sp>
        <p:nvSpPr>
          <p:cNvPr id="47121" name="TextBox 11"/>
          <p:cNvSpPr txBox="1">
            <a:spLocks noChangeArrowheads="1"/>
          </p:cNvSpPr>
          <p:nvPr/>
        </p:nvSpPr>
        <p:spPr bwMode="auto">
          <a:xfrm>
            <a:off x="250825" y="4149725"/>
            <a:ext cx="85693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chemeClr val="bg1"/>
                </a:solidFill>
              </a:rPr>
              <a:t>Муниципальный Дорожный фонд МО Угранское сельское поселение Угранского района Смоленской области – </a:t>
            </a:r>
            <a:r>
              <a:rPr lang="ru-RU" i="1">
                <a:solidFill>
                  <a:schemeClr val="bg1"/>
                </a:solidFill>
              </a:rPr>
              <a:t>часть средств бюджета, подлежащих использованию в целях финансового обеспечения дорожной деятельности в отношении автомобильных дорог общего пользования местного значения, а также капитального ремонта и ремонта дворовых территорий многоквартирных домов, проездов к дворовым территориям многоквартирных домов.</a:t>
            </a:r>
            <a:endParaRPr lang="ru-RU" b="1" i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063625"/>
          </a:xfrm>
        </p:spPr>
        <p:txBody>
          <a:bodyPr/>
          <a:lstStyle/>
          <a:p>
            <a:pPr eaLnBrk="1" hangingPunct="1"/>
            <a:r>
              <a:rPr lang="ru-RU" sz="2400" b="1" u="sng" smtClean="0">
                <a:solidFill>
                  <a:srgbClr val="CC0066"/>
                </a:solidFill>
                <a:cs typeface="Tunga" pitchFamily="34" charset="0"/>
              </a:rPr>
              <a:t>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533400"/>
            <a:ext cx="3779838" cy="3327400"/>
          </a:xfrm>
        </p:spPr>
        <p:txBody>
          <a:bodyPr/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Bodoni MT Black" pitchFamily="18" charset="0"/>
              </a:rPr>
              <a:t>.</a:t>
            </a:r>
            <a:r>
              <a:rPr lang="ru-RU" sz="2800" b="1" dirty="0" smtClean="0">
                <a:solidFill>
                  <a:schemeClr val="bg1"/>
                </a:solidFill>
                <a:latin typeface="Arial" charset="0"/>
              </a:rPr>
              <a:t> 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бюджета – выплачиваемые из бюджета денежные средства, за исключением средств, являющихся источниками финансирования дефицита бюджета.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 smtClean="0">
              <a:solidFill>
                <a:schemeClr val="bg1"/>
              </a:solidFill>
              <a:latin typeface="Arial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>
              <a:solidFill>
                <a:schemeClr val="bg1"/>
              </a:solidFill>
              <a:latin typeface="Arial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 smtClean="0">
              <a:solidFill>
                <a:schemeClr val="bg1"/>
              </a:solidFill>
              <a:latin typeface="Arial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8131" name="WordArt 6"/>
          <p:cNvSpPr>
            <a:spLocks noChangeArrowheads="1" noChangeShapeType="1" noTextEdit="1"/>
          </p:cNvSpPr>
          <p:nvPr/>
        </p:nvSpPr>
        <p:spPr bwMode="auto">
          <a:xfrm>
            <a:off x="1939925" y="271463"/>
            <a:ext cx="5238750" cy="261937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>
              <a:defRPr/>
            </a:pPr>
            <a:r>
              <a:rPr lang="ru-RU" sz="36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                          </a:t>
            </a:r>
          </a:p>
        </p:txBody>
      </p:sp>
      <p:pic>
        <p:nvPicPr>
          <p:cNvPr id="4813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3463"/>
            <a:ext cx="4465638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5638" y="477838"/>
            <a:ext cx="4678362" cy="322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4" name="TextBox 1"/>
          <p:cNvSpPr txBox="1">
            <a:spLocks noChangeArrowheads="1"/>
          </p:cNvSpPr>
          <p:nvPr/>
        </p:nvSpPr>
        <p:spPr bwMode="auto">
          <a:xfrm>
            <a:off x="4562475" y="3705225"/>
            <a:ext cx="4581525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>
                <a:solidFill>
                  <a:schemeClr val="bg1"/>
                </a:solidFill>
                <a:latin typeface="Bodoni MT Black" pitchFamily="18" charset="0"/>
              </a:rPr>
              <a:t>.</a:t>
            </a:r>
            <a:r>
              <a:rPr lang="ru-RU" b="1">
                <a:solidFill>
                  <a:schemeClr val="bg1"/>
                </a:solidFill>
                <a:latin typeface="Bodoni MT Black" pitchFamily="18" charset="0"/>
              </a:rPr>
              <a:t>  </a:t>
            </a:r>
            <a:r>
              <a:rPr lang="ru-RU" sz="2000">
                <a:solidFill>
                  <a:schemeClr val="bg1"/>
                </a:solidFill>
                <a:cs typeface="Times New Roman" pitchFamily="18" charset="0"/>
              </a:rPr>
              <a:t>Формирование расходов 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</a:t>
            </a:r>
            <a:r>
              <a:rPr lang="ru-RU" sz="2000" b="1">
                <a:solidFill>
                  <a:schemeClr val="bg1"/>
                </a:solidFill>
                <a:cs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b="1">
              <a:solidFill>
                <a:schemeClr val="bg1"/>
              </a:solidFill>
              <a:cs typeface="Times New Roman" pitchFamily="18" charset="0"/>
            </a:endParaRPr>
          </a:p>
          <a:p>
            <a:endParaRPr lang="ru-RU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04788" y="4986338"/>
            <a:ext cx="8882062" cy="187166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Tx/>
              <a:buNone/>
              <a:defRPr/>
            </a:pPr>
            <a:r>
              <a:rPr lang="ru-RU" altLang="ru-RU" sz="360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Основные понятия и термины, применяемые при составлении брошюры «БЮДЖЕТ ДЛЯ ГРАЖДАН»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1300" y="0"/>
            <a:ext cx="6267450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0" y="0"/>
            <a:ext cx="9144000" cy="68580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24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БЮДЖЕТНАЯ КЛАССИФИКАЦИЯ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ru-RU" sz="2000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систематизированная группировка доходов и расходов бюджета по однородным признакам, определяемая природой местного бюджета.</a:t>
            </a:r>
          </a:p>
          <a:p>
            <a:pPr algn="ctr">
              <a:defRPr/>
            </a:pPr>
            <a:r>
              <a:rPr lang="ru-RU" sz="16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расходов бюджетов </a:t>
            </a:r>
            <a:r>
              <a:rPr lang="ru-RU" sz="1600" b="1" smtClean="0">
                <a:solidFill>
                  <a:srgbClr val="000000"/>
                </a:solidFill>
                <a:cs typeface="Times New Roman" pitchFamily="18" charset="0"/>
              </a:rPr>
              <a:t>–</a:t>
            </a:r>
            <a:r>
              <a:rPr lang="ru-RU" sz="16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основа для построения ведомственной структуры расходов бюджета</a:t>
            </a:r>
            <a:endParaRPr lang="ru-RU" sz="1600" smtClean="0">
              <a:solidFill>
                <a:srgbClr val="000000"/>
              </a:solidFill>
            </a:endParaRPr>
          </a:p>
          <a:p>
            <a:pPr algn="just">
              <a:defRPr/>
            </a:pPr>
            <a:r>
              <a:rPr lang="ru-RU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Состав бюджетной классификации 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(статья 19 Бюджетного кодекса):</a:t>
            </a:r>
            <a:endParaRPr lang="ru-RU" smtClean="0">
              <a:solidFill>
                <a:srgbClr val="000000"/>
              </a:solidFill>
            </a:endParaRPr>
          </a:p>
          <a:p>
            <a:pPr algn="just"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доходов бюджетов;</a:t>
            </a:r>
            <a:endParaRPr lang="ru-RU" b="1" i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расходов бюджетов;</a:t>
            </a:r>
            <a:endParaRPr lang="ru-RU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источников финансирования дефицитов бюджетов;</a:t>
            </a:r>
          </a:p>
          <a:p>
            <a:pPr algn="just"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операций публично-правовых образований (</a:t>
            </a:r>
            <a:r>
              <a:rPr lang="ru-RU" smtClean="0">
                <a:solidFill>
                  <a:srgbClr val="000000"/>
                </a:solidFill>
                <a:cs typeface="Times New Roman" pitchFamily="18" charset="0"/>
              </a:rPr>
              <a:t>«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операций сектора</a:t>
            </a:r>
          </a:p>
          <a:p>
            <a:pPr algn="just">
              <a:defRPr/>
            </a:pPr>
            <a:endParaRPr lang="ru-RU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322" name="AutoShape 7"/>
          <p:cNvSpPr>
            <a:spLocks noChangeArrowheads="1"/>
          </p:cNvSpPr>
          <p:nvPr/>
        </p:nvSpPr>
        <p:spPr bwMode="auto">
          <a:xfrm>
            <a:off x="5148263" y="2205038"/>
            <a:ext cx="3816350" cy="792162"/>
          </a:xfrm>
          <a:prstGeom prst="wedgeRoundRectCallout">
            <a:avLst>
              <a:gd name="adj1" fmla="val -80657"/>
              <a:gd name="adj2" fmla="val 3116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/>
            <a:r>
              <a:rPr lang="ru-RU" sz="1400"/>
              <a:t>Классификация расходов бюджетов –основа для построения ведомственной структуры расходов бюджета</a:t>
            </a:r>
          </a:p>
          <a:p>
            <a:pPr algn="ctr" defTabSz="914400"/>
            <a:endParaRPr lang="ru-RU" sz="1400"/>
          </a:p>
        </p:txBody>
      </p:sp>
      <p:pic>
        <p:nvPicPr>
          <p:cNvPr id="56323" name="Picture 323" descr="kb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149725"/>
            <a:ext cx="8713788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277813"/>
            <a:ext cx="8229600" cy="1139825"/>
          </a:xfrm>
        </p:spPr>
        <p:txBody>
          <a:bodyPr/>
          <a:lstStyle/>
          <a:p>
            <a:pPr algn="ctr" eaLnBrk="1" hangingPunct="1"/>
            <a:r>
              <a:rPr lang="ru-RU" altLang="ru-RU" sz="24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Основные характеристики  сельского  бюджета на   2018 и плановый период 2019  и 2020 годов. ( тыс.руб)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68313" y="2492375"/>
          <a:ext cx="7921625" cy="3816350"/>
        </p:xfrm>
        <a:graphic>
          <a:graphicData uri="http://schemas.openxmlformats.org/drawingml/2006/table">
            <a:tbl>
              <a:tblPr/>
              <a:tblGrid>
                <a:gridCol w="3848100"/>
                <a:gridCol w="1466850"/>
                <a:gridCol w="1465262"/>
                <a:gridCol w="1141413"/>
              </a:tblGrid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2019 год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Общий объем доходов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72998,9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13542,9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13643,2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Общий объем расходов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73824,6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13542,9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13643,2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8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825,7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extBox 1"/>
          <p:cNvSpPr txBox="1">
            <a:spLocks noChangeArrowheads="1"/>
          </p:cNvSpPr>
          <p:nvPr/>
        </p:nvSpPr>
        <p:spPr bwMode="auto">
          <a:xfrm>
            <a:off x="107950" y="157163"/>
            <a:ext cx="8712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003399"/>
                </a:solidFill>
              </a:rPr>
              <a:t>Динамика планирования бюджетных расходов в Угранском сельском поселении</a:t>
            </a:r>
          </a:p>
        </p:txBody>
      </p:sp>
      <p:graphicFrame>
        <p:nvGraphicFramePr>
          <p:cNvPr id="49154" name="Диаграмма 2"/>
          <p:cNvGraphicFramePr>
            <a:graphicFrameLocks/>
          </p:cNvGraphicFramePr>
          <p:nvPr/>
        </p:nvGraphicFramePr>
        <p:xfrm>
          <a:off x="277813" y="1006475"/>
          <a:ext cx="8734425" cy="5765800"/>
        </p:xfrm>
        <a:graphic>
          <a:graphicData uri="http://schemas.openxmlformats.org/presentationml/2006/ole">
            <p:oleObj spid="_x0000_s49154" name="Диаграмма" r:id="rId3" imgW="8705831" imgH="5753094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15888"/>
            <a:ext cx="8229600" cy="620712"/>
          </a:xfrm>
        </p:spPr>
        <p:txBody>
          <a:bodyPr/>
          <a:lstStyle/>
          <a:p>
            <a:pPr algn="ctr" eaLnBrk="1" hangingPunct="1"/>
            <a:r>
              <a:rPr lang="ru-RU" sz="20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Программная структура расходов  сельского бюджета на 2018 год и плановый период 2019 и 2020 г (в тыс.руб.)</a:t>
            </a:r>
          </a:p>
        </p:txBody>
      </p:sp>
      <p:graphicFrame>
        <p:nvGraphicFramePr>
          <p:cNvPr id="53283" name="Group 35"/>
          <p:cNvGraphicFramePr>
            <a:graphicFrameLocks noGrp="1"/>
          </p:cNvGraphicFramePr>
          <p:nvPr>
            <p:ph idx="4294967295"/>
          </p:nvPr>
        </p:nvGraphicFramePr>
        <p:xfrm>
          <a:off x="684213" y="866775"/>
          <a:ext cx="6921500" cy="5883275"/>
        </p:xfrm>
        <a:graphic>
          <a:graphicData uri="http://schemas.openxmlformats.org/drawingml/2006/table">
            <a:tbl>
              <a:tblPr/>
              <a:tblGrid>
                <a:gridCol w="3409950"/>
                <a:gridCol w="1103312"/>
                <a:gridCol w="1203325"/>
                <a:gridCol w="1204913"/>
              </a:tblGrid>
              <a:tr h="723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2018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08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«Благоустройство территории муниципального образования Угранского сельского поселения Угранского района Смоленской области на 2017-2020 годы»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12577,1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10331,2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10078,8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7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Комплексное развитие систем коммунальной инфраструктуры Угранского сельского поселения Угранского района Смоленской области 2017-2035 гг.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58257,7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5740B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1407,3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5740B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1407,3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9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«Формирование комфортной городской среды на территории села Угра Угранского района Смоленской области» на 2018-2022 годы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341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331788"/>
            <a:ext cx="8459787" cy="649287"/>
          </a:xfrm>
        </p:spPr>
        <p:txBody>
          <a:bodyPr/>
          <a:lstStyle/>
          <a:p>
            <a:pPr algn="ctr" eaLnBrk="1" hangingPunct="1"/>
            <a:r>
              <a:rPr lang="ru-RU" altLang="ru-RU" sz="20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Распределение  бюджетных ассигнований по разделам расходов  на 2018 и плановый период 2019 и 2020 год (руб.)</a:t>
            </a:r>
          </a:p>
        </p:txBody>
      </p:sp>
      <p:graphicFrame>
        <p:nvGraphicFramePr>
          <p:cNvPr id="54318" name="Group 46"/>
          <p:cNvGraphicFramePr>
            <a:graphicFrameLocks noGrp="1"/>
          </p:cNvGraphicFramePr>
          <p:nvPr/>
        </p:nvGraphicFramePr>
        <p:xfrm>
          <a:off x="395288" y="1196975"/>
          <a:ext cx="8459787" cy="5256213"/>
        </p:xfrm>
        <a:graphic>
          <a:graphicData uri="http://schemas.openxmlformats.org/drawingml/2006/table">
            <a:tbl>
              <a:tblPr/>
              <a:tblGrid>
                <a:gridCol w="3703637"/>
                <a:gridCol w="1169988"/>
                <a:gridCol w="1793875"/>
                <a:gridCol w="1792287"/>
              </a:tblGrid>
              <a:tr h="6302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Наименование 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kumimoji="0" lang="ru-RU" alt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kumimoji="0" lang="ru-RU" alt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kumimoji="0" lang="ru-RU" alt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Общегосударственные вопросы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1426839,9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2310600,0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1977900,0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83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Национальная оборона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291500,0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278600,0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289300,0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Национальная экономика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3666011,2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1413300,0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1493600,0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 хозяйство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68360202,8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72221130,0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9460400,0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80000,0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80000,0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80000,0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16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Межбюджетные трансферты бюджетам субъектов российской федерации и муниципальных образований общего характера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1160900,0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1160900,0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1160900,0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25" name="Диаграмма 1"/>
          <p:cNvGraphicFramePr>
            <a:graphicFrameLocks/>
          </p:cNvGraphicFramePr>
          <p:nvPr/>
        </p:nvGraphicFramePr>
        <p:xfrm>
          <a:off x="-52388" y="930275"/>
          <a:ext cx="9139238" cy="5978525"/>
        </p:xfrm>
        <a:graphic>
          <a:graphicData uri="http://schemas.openxmlformats.org/presentationml/2006/ole">
            <p:oleObj spid="_x0000_s52225" r:id="rId3" imgW="9144793" imgH="5974598" progId="Excel.Chart.8">
              <p:embed/>
            </p:oleObj>
          </a:graphicData>
        </a:graphic>
      </p:graphicFrame>
      <p:sp>
        <p:nvSpPr>
          <p:cNvPr id="52226" name="TextBox 3"/>
          <p:cNvSpPr txBox="1">
            <a:spLocks noChangeArrowheads="1"/>
          </p:cNvSpPr>
          <p:nvPr/>
        </p:nvSpPr>
        <p:spPr bwMode="auto">
          <a:xfrm>
            <a:off x="0" y="58738"/>
            <a:ext cx="9144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003399"/>
                </a:solidFill>
                <a:cs typeface="Times New Roman" pitchFamily="18" charset="0"/>
              </a:rPr>
              <a:t>Структура бюджетных ассигнований по разделам расходов на 2018 год и плановый период 2019-2020 гг </a:t>
            </a:r>
          </a:p>
          <a:p>
            <a:endParaRPr lang="ru-RU" sz="2400" b="1" i="1">
              <a:solidFill>
                <a:srgbClr val="003399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836613"/>
            <a:ext cx="9144000" cy="568801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  <a:buClr>
                <a:srgbClr val="37435C"/>
              </a:buClr>
              <a:defRPr/>
            </a:pP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Финансовое управление Администрации муниципального образования «Угранский   район» Смоленской области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Адрес: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 215430, ул. Ленина, д.38, с. Угра, Смоленской области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Для обратной связи граждан:</a:t>
            </a: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Телефон: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 +7 (48137) 4-19-44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Факс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: +7 (48137) 4-12-65</a:t>
            </a:r>
            <a:endParaRPr lang="en-US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Почта</a:t>
            </a:r>
            <a:r>
              <a:rPr lang="en-US" altLang="ru-RU" sz="2000" smtClean="0">
                <a:solidFill>
                  <a:schemeClr val="bg1"/>
                </a:solidFill>
                <a:latin typeface="Times New Roman" pitchFamily="18" charset="0"/>
              </a:rPr>
              <a:t>:    fug17.ugra@yandex.ru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Режим работы: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понедельник-пятница: 0</a:t>
            </a:r>
            <a:r>
              <a:rPr lang="en-US" altLang="ru-RU" sz="2000" smtClean="0">
                <a:solidFill>
                  <a:schemeClr val="bg1"/>
                </a:solidFill>
                <a:latin typeface="Times New Roman" pitchFamily="18" charset="0"/>
              </a:rPr>
              <a:t>9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:00 - 17:</a:t>
            </a:r>
            <a:r>
              <a:rPr lang="en-US" altLang="ru-RU" sz="2000" smtClean="0">
                <a:solidFill>
                  <a:schemeClr val="bg1"/>
                </a:solidFill>
                <a:latin typeface="Times New Roman" pitchFamily="18" charset="0"/>
              </a:rPr>
              <a:t>15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перерыв на обед: 13:00 - 14:00</a:t>
            </a:r>
            <a:b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выходные: суббота-воскресенье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Формой участия граждан в публичных слушаньях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 является предоставление предложений в письменной форме и личное участие</a:t>
            </a: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Вопросы, предложения и отзывы</a:t>
            </a:r>
            <a:r>
              <a:rPr lang="ru-RU" altLang="ru-RU" sz="2000" b="1" i="1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вы можете оставить на нашем сайте в разделе «Интернет-приемная» или по электронной почте указанной выше.</a:t>
            </a:r>
          </a:p>
          <a:p>
            <a:pPr>
              <a:lnSpc>
                <a:spcPct val="80000"/>
              </a:lnSpc>
              <a:buClr>
                <a:srgbClr val="37435C"/>
              </a:buClr>
              <a:defRPr/>
            </a:pPr>
            <a:r>
              <a:rPr lang="ru-RU" altLang="ru-RU" sz="2000" i="1" smtClean="0">
                <a:solidFill>
                  <a:schemeClr val="bg1"/>
                </a:solidFill>
                <a:latin typeface="Times New Roman" pitchFamily="18" charset="0"/>
              </a:rPr>
              <a:t>Ведется статистика посещаемости сайта </a:t>
            </a:r>
          </a:p>
        </p:txBody>
      </p:sp>
      <p:sp>
        <p:nvSpPr>
          <p:cNvPr id="57346" name="Заголовок 1"/>
          <p:cNvSpPr>
            <a:spLocks noGrp="1"/>
          </p:cNvSpPr>
          <p:nvPr>
            <p:ph type="title"/>
          </p:nvPr>
        </p:nvSpPr>
        <p:spPr>
          <a:xfrm>
            <a:off x="1295400" y="115888"/>
            <a:ext cx="6840538" cy="549275"/>
          </a:xfrm>
        </p:spPr>
        <p:txBody>
          <a:bodyPr/>
          <a:lstStyle/>
          <a:p>
            <a:r>
              <a:rPr lang="ru-RU" sz="32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</a:p>
        </p:txBody>
      </p:sp>
      <p:pic>
        <p:nvPicPr>
          <p:cNvPr id="5734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2028825"/>
            <a:ext cx="4535487" cy="247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6"/>
          <p:cNvSpPr txBox="1">
            <a:spLocks noChangeArrowheads="1"/>
          </p:cNvSpPr>
          <p:nvPr/>
        </p:nvSpPr>
        <p:spPr bwMode="auto">
          <a:xfrm>
            <a:off x="6135688" y="44116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>
              <a:latin typeface="Arial" charset="0"/>
            </a:endParaRP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20725" y="3213100"/>
            <a:ext cx="8315325" cy="3286125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 – информационный сборник, который познакомит население поселения с основными положениями главного финансового документа  </a:t>
            </a:r>
            <a:r>
              <a:rPr lang="ru-RU" alt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Угранского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сельского поселения.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сборнике в доступной форме представлено описание доходов, расходов бюджета и их структуры, приоритетные направления расходования бюджетных средств, объемы бюджетных ассигнований, направляемых на финансирование социально-значимых мероприятий в сфере образования, культуры, физической культуры и спорта и в других сферах. 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 нацелен на широкий круг пользователей – всех граждан  </a:t>
            </a:r>
            <a:r>
              <a:rPr lang="ru-RU" alt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Угранского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поселения, интересы которых в той или иной мере затронуты сельским поселением. </a:t>
            </a:r>
          </a:p>
        </p:txBody>
      </p:sp>
      <p:pic>
        <p:nvPicPr>
          <p:cNvPr id="18434" name="Picture 7" descr="budget_kodek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836613"/>
            <a:ext cx="5872163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1187450" y="104775"/>
            <a:ext cx="6376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ru-RU" sz="2400" b="1" i="1">
                <a:solidFill>
                  <a:srgbClr val="000099"/>
                </a:solidFill>
                <a:cs typeface="Times New Roman" pitchFamily="18" charset="0"/>
              </a:rPr>
              <a:t>ЧТО ТАКОЕ БЮДЖЕТ ДЛЯ ГРАЖДАН?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Содержимое 2"/>
          <p:cNvSpPr>
            <a:spLocks noGrp="1"/>
          </p:cNvSpPr>
          <p:nvPr>
            <p:ph idx="4294967295"/>
          </p:nvPr>
        </p:nvSpPr>
        <p:spPr>
          <a:xfrm>
            <a:off x="268288" y="2671763"/>
            <a:ext cx="8683625" cy="863600"/>
          </a:xfrm>
        </p:spPr>
        <p:txBody>
          <a:bodyPr/>
          <a:lstStyle/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Tx/>
              <a:buNone/>
              <a:defRPr/>
            </a:pPr>
            <a:r>
              <a:rPr lang="ru-RU" alt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 – - форма образования и расходования денежных средств, предусмотренных для финансового обеспечения задач и функций государства и местного самоуправления</a:t>
            </a:r>
          </a:p>
        </p:txBody>
      </p:sp>
      <p:sp>
        <p:nvSpPr>
          <p:cNvPr id="19458" name="AutoShape 4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19459" name="AutoShape 5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19460" name="AutoShape 6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19461" name="TextBox 2"/>
          <p:cNvSpPr txBox="1">
            <a:spLocks noChangeArrowheads="1"/>
          </p:cNvSpPr>
          <p:nvPr/>
        </p:nvSpPr>
        <p:spPr bwMode="auto">
          <a:xfrm>
            <a:off x="236538" y="3890963"/>
            <a:ext cx="25082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Превышение доходов над расходами образует положительный остаток бюджета - </a:t>
            </a:r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ПРОФИЦИТ</a:t>
            </a:r>
          </a:p>
        </p:txBody>
      </p:sp>
      <p:sp>
        <p:nvSpPr>
          <p:cNvPr id="19462" name="TextBox 3"/>
          <p:cNvSpPr txBox="1">
            <a:spLocks noChangeArrowheads="1"/>
          </p:cNvSpPr>
          <p:nvPr/>
        </p:nvSpPr>
        <p:spPr bwMode="auto">
          <a:xfrm>
            <a:off x="112713" y="654050"/>
            <a:ext cx="26892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Доходы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 это поступающие в бюджет денежные средства (налоговые, неналоговые доходы и безвозмездные поступления)</a:t>
            </a:r>
          </a:p>
        </p:txBody>
      </p:sp>
      <p:sp>
        <p:nvSpPr>
          <p:cNvPr id="19463" name="TextBox 4"/>
          <p:cNvSpPr txBox="1">
            <a:spLocks noChangeArrowheads="1"/>
          </p:cNvSpPr>
          <p:nvPr/>
        </p:nvSpPr>
        <p:spPr bwMode="auto">
          <a:xfrm>
            <a:off x="5878513" y="379413"/>
            <a:ext cx="309721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Расходы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 это выплачиваемые из бюджета денежные средства (социальные выплаты населению, содержание муниципальных учреждений, благоустройство, ремонт и уборка дорог и другие)</a:t>
            </a:r>
            <a:endParaRPr lang="ru-RU" i="1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9464" name="TextBox 5"/>
          <p:cNvSpPr txBox="1">
            <a:spLocks noChangeArrowheads="1"/>
          </p:cNvSpPr>
          <p:nvPr/>
        </p:nvSpPr>
        <p:spPr bwMode="auto">
          <a:xfrm>
            <a:off x="5735638" y="4168775"/>
            <a:ext cx="32400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Если расходная часть бюджета превышает доходную, то бюджет формируется с </a:t>
            </a:r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ДЕФИЦИТОМ</a:t>
            </a:r>
            <a:endParaRPr lang="ru-RU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188" y="5911850"/>
            <a:ext cx="8064500" cy="641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Сбалансированность бюджета по доходам и расходам – основополагающее требование, предъявляемое к органам, составляющим и утверждающим бюджет</a:t>
            </a:r>
          </a:p>
        </p:txBody>
      </p:sp>
      <p:pic>
        <p:nvPicPr>
          <p:cNvPr id="194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569913"/>
            <a:ext cx="3035300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775" y="3429000"/>
            <a:ext cx="28416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8" name="Text Box 14"/>
          <p:cNvSpPr txBox="1">
            <a:spLocks noChangeArrowheads="1"/>
          </p:cNvSpPr>
          <p:nvPr/>
        </p:nvSpPr>
        <p:spPr bwMode="auto">
          <a:xfrm>
            <a:off x="155575" y="46038"/>
            <a:ext cx="4200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ru-RU" sz="2400" b="1" i="1">
                <a:solidFill>
                  <a:srgbClr val="000099"/>
                </a:solidFill>
                <a:cs typeface="Times New Roman" pitchFamily="18" charset="0"/>
              </a:rPr>
              <a:t>ЧТО ТАКОЕ БЮДЖЕТ?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333375"/>
            <a:ext cx="8713787" cy="2159000"/>
          </a:xfrm>
        </p:spPr>
        <p:txBody>
          <a:bodyPr/>
          <a:lstStyle/>
          <a:p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Государственный бюджет – </a:t>
            </a:r>
            <a: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 важнейший документ, который состоит из целого ряда финансовых смет различных ведомств, служб и государственных программ. Именно в нем определяются те потребности, которые подлежат удовлетворению за счет денежных средств государственной казны. Также в бюджете указываются основные источники и ожидаемые поступления в казну государства.</a:t>
            </a:r>
            <a:b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 муниципального образования – </a:t>
            </a:r>
            <a: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 форма образования и расходования денежных средств, предназначенных для обеспечения функций, отнесенных к предметам ведения местного самоуправления.</a:t>
            </a:r>
            <a:b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1600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Блок-схема: извлечение 1"/>
          <p:cNvSpPr/>
          <p:nvPr/>
        </p:nvSpPr>
        <p:spPr>
          <a:xfrm>
            <a:off x="684213" y="2420938"/>
            <a:ext cx="2735262" cy="3960812"/>
          </a:xfrm>
          <a:prstGeom prst="flowChartExtra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1187450" y="4830763"/>
            <a:ext cx="15843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bg1"/>
                </a:solidFill>
              </a:rPr>
              <a:t>Бюджет Российской Федерации</a:t>
            </a:r>
          </a:p>
        </p:txBody>
      </p:sp>
      <p:sp>
        <p:nvSpPr>
          <p:cNvPr id="13" name="Блок-схема: извлечение 12"/>
          <p:cNvSpPr/>
          <p:nvPr/>
        </p:nvSpPr>
        <p:spPr>
          <a:xfrm>
            <a:off x="3621088" y="3243263"/>
            <a:ext cx="2520950" cy="3138487"/>
          </a:xfrm>
          <a:prstGeom prst="flowChartExtra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Блок-схема: извлечение 13"/>
          <p:cNvSpPr/>
          <p:nvPr/>
        </p:nvSpPr>
        <p:spPr>
          <a:xfrm>
            <a:off x="6372225" y="3990975"/>
            <a:ext cx="2376488" cy="2390775"/>
          </a:xfrm>
          <a:prstGeom prst="flowChartExtra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486" name="TextBox 5"/>
          <p:cNvSpPr txBox="1">
            <a:spLocks noChangeArrowheads="1"/>
          </p:cNvSpPr>
          <p:nvPr/>
        </p:nvSpPr>
        <p:spPr bwMode="auto">
          <a:xfrm>
            <a:off x="4187825" y="4830763"/>
            <a:ext cx="16557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bg1"/>
                </a:solidFill>
              </a:rPr>
              <a:t>Бюджет субъектов Российской Федерации</a:t>
            </a:r>
          </a:p>
        </p:txBody>
      </p:sp>
      <p:sp>
        <p:nvSpPr>
          <p:cNvPr id="20487" name="TextBox 6"/>
          <p:cNvSpPr txBox="1">
            <a:spLocks noChangeArrowheads="1"/>
          </p:cNvSpPr>
          <p:nvPr/>
        </p:nvSpPr>
        <p:spPr bwMode="auto">
          <a:xfrm>
            <a:off x="6770688" y="5451475"/>
            <a:ext cx="19431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Бюджет муниципальных образований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52425" y="260350"/>
            <a:ext cx="8612188" cy="6481763"/>
          </a:xfrm>
        </p:spPr>
        <p:txBody>
          <a:bodyPr/>
          <a:lstStyle/>
          <a:p>
            <a:pPr>
              <a:defRPr/>
            </a:pPr>
            <a:r>
              <a:rPr lang="ru-RU" alt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 </a:t>
            </a: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свод бюджетов бюджетной системы Российской Федерации на соответствующей территории (за исключением бюджетов государственных внебюджетных фондов) без учета межбюджетных трансфертов между этими </a:t>
            </a:r>
            <a:r>
              <a:rPr lang="ru-RU" alt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бюджетами</a:t>
            </a:r>
          </a:p>
          <a:p>
            <a:pPr>
              <a:defRPr/>
            </a:pPr>
            <a:endParaRPr lang="ru-RU" alt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</a:t>
            </a: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в первую очередь статистический, характеризующий данные по доходам и расходам, источникам поступления средств и направлениям их использования по территории в целом РФ или субъектов РФ.</a:t>
            </a:r>
            <a:r>
              <a:rPr lang="ru-RU" alt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9113" y="1412875"/>
            <a:ext cx="4965700" cy="333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2"/>
          <p:cNvSpPr>
            <a:spLocks noGrp="1"/>
          </p:cNvSpPr>
          <p:nvPr>
            <p:ph type="title"/>
          </p:nvPr>
        </p:nvSpPr>
        <p:spPr>
          <a:xfrm>
            <a:off x="352425" y="228600"/>
            <a:ext cx="8540750" cy="608013"/>
          </a:xfrm>
        </p:spPr>
        <p:txBody>
          <a:bodyPr/>
          <a:lstStyle/>
          <a:p>
            <a:r>
              <a:rPr lang="ru-RU" sz="36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Схема консолидированного бюджета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79613" y="836613"/>
            <a:ext cx="2771775" cy="11525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16013" y="2276475"/>
            <a:ext cx="2519362" cy="936625"/>
          </a:xfrm>
          <a:prstGeom prst="round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356100" y="2276475"/>
            <a:ext cx="2519363" cy="936625"/>
          </a:xfrm>
          <a:prstGeom prst="round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48038" y="5300663"/>
            <a:ext cx="2663825" cy="1068387"/>
          </a:xfrm>
          <a:prstGeom prst="roundRect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435600" y="3671888"/>
            <a:ext cx="3024188" cy="1125537"/>
          </a:xfrm>
          <a:prstGeom prst="roundRect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376488" y="3671888"/>
            <a:ext cx="2519362" cy="935037"/>
          </a:xfrm>
          <a:prstGeom prst="roundRect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372225" y="5300663"/>
            <a:ext cx="2520950" cy="936625"/>
          </a:xfrm>
          <a:prstGeom prst="roundRect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537" name="TextBox 18"/>
          <p:cNvSpPr txBox="1">
            <a:spLocks noChangeArrowheads="1"/>
          </p:cNvSpPr>
          <p:nvPr/>
        </p:nvSpPr>
        <p:spPr bwMode="auto">
          <a:xfrm>
            <a:off x="2195513" y="1125538"/>
            <a:ext cx="2555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chemeClr val="bg1"/>
                </a:solidFill>
              </a:rPr>
              <a:t>Консолидированный бюджет РФ</a:t>
            </a:r>
          </a:p>
        </p:txBody>
      </p:sp>
      <p:sp>
        <p:nvSpPr>
          <p:cNvPr id="22538" name="TextBox 19"/>
          <p:cNvSpPr txBox="1">
            <a:spLocks noChangeArrowheads="1"/>
          </p:cNvSpPr>
          <p:nvPr/>
        </p:nvSpPr>
        <p:spPr bwMode="auto">
          <a:xfrm>
            <a:off x="1258888" y="2381250"/>
            <a:ext cx="23764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Федеральный бюджет</a:t>
            </a:r>
          </a:p>
        </p:txBody>
      </p:sp>
      <p:sp>
        <p:nvSpPr>
          <p:cNvPr id="22539" name="TextBox 20"/>
          <p:cNvSpPr txBox="1">
            <a:spLocks noChangeArrowheads="1"/>
          </p:cNvSpPr>
          <p:nvPr/>
        </p:nvSpPr>
        <p:spPr bwMode="auto">
          <a:xfrm>
            <a:off x="4356100" y="2286000"/>
            <a:ext cx="251936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Консолидированные бюджеты субъектов РФ</a:t>
            </a:r>
          </a:p>
        </p:txBody>
      </p:sp>
      <p:sp>
        <p:nvSpPr>
          <p:cNvPr id="22540" name="TextBox 21"/>
          <p:cNvSpPr txBox="1">
            <a:spLocks noChangeArrowheads="1"/>
          </p:cNvSpPr>
          <p:nvPr/>
        </p:nvSpPr>
        <p:spPr bwMode="auto">
          <a:xfrm>
            <a:off x="2447925" y="3933825"/>
            <a:ext cx="2447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Областной бюджет</a:t>
            </a:r>
          </a:p>
        </p:txBody>
      </p:sp>
      <p:sp>
        <p:nvSpPr>
          <p:cNvPr id="22541" name="TextBox 22"/>
          <p:cNvSpPr txBox="1">
            <a:spLocks noChangeArrowheads="1"/>
          </p:cNvSpPr>
          <p:nvPr/>
        </p:nvSpPr>
        <p:spPr bwMode="auto">
          <a:xfrm>
            <a:off x="5616575" y="3714750"/>
            <a:ext cx="284321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Консолидированный бюджет муниципальных образований районов</a:t>
            </a:r>
          </a:p>
        </p:txBody>
      </p:sp>
      <p:sp>
        <p:nvSpPr>
          <p:cNvPr id="22542" name="TextBox 23"/>
          <p:cNvSpPr txBox="1">
            <a:spLocks noChangeArrowheads="1"/>
          </p:cNvSpPr>
          <p:nvPr/>
        </p:nvSpPr>
        <p:spPr bwMode="auto">
          <a:xfrm>
            <a:off x="3492500" y="5313363"/>
            <a:ext cx="2519363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Бюджет муниципальных образований районов</a:t>
            </a:r>
          </a:p>
        </p:txBody>
      </p:sp>
      <p:sp>
        <p:nvSpPr>
          <p:cNvPr id="22543" name="TextBox 24"/>
          <p:cNvSpPr txBox="1">
            <a:spLocks noChangeArrowheads="1"/>
          </p:cNvSpPr>
          <p:nvPr/>
        </p:nvSpPr>
        <p:spPr bwMode="auto">
          <a:xfrm>
            <a:off x="6731000" y="5588000"/>
            <a:ext cx="1728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Бюджеты поселений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1"/>
          <p:cNvSpPr txBox="1">
            <a:spLocks noChangeArrowheads="1"/>
          </p:cNvSpPr>
          <p:nvPr/>
        </p:nvSpPr>
        <p:spPr bwMode="auto">
          <a:xfrm>
            <a:off x="250825" y="333375"/>
            <a:ext cx="6635750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>
                <a:solidFill>
                  <a:schemeClr val="bg1"/>
                </a:solidFill>
                <a:cs typeface="Times New Roman" pitchFamily="18" charset="0"/>
              </a:rPr>
              <a:t>Межбюджетные отношения 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– 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 </a:t>
            </a:r>
          </a:p>
        </p:txBody>
      </p:sp>
      <p:sp>
        <p:nvSpPr>
          <p:cNvPr id="23554" name="TextBox 2"/>
          <p:cNvSpPr txBox="1">
            <a:spLocks noChangeArrowheads="1"/>
          </p:cNvSpPr>
          <p:nvPr/>
        </p:nvSpPr>
        <p:spPr bwMode="auto">
          <a:xfrm>
            <a:off x="2987675" y="1700213"/>
            <a:ext cx="5761038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>
                <a:solidFill>
                  <a:schemeClr val="bg1"/>
                </a:solidFill>
                <a:cs typeface="Times New Roman" pitchFamily="18" charset="0"/>
              </a:rPr>
              <a:t>Межбюджетные трансферты – 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средства, предоставляемые одним бюджетом бюджетной системы РФ другому бюджету бюджетной системы РФ</a:t>
            </a:r>
            <a:endParaRPr lang="ru-RU" sz="2000" i="1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13" y="4056063"/>
            <a:ext cx="479107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4888" y="2686050"/>
            <a:ext cx="4143375" cy="310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TM01790491[[fn=Mylar]]</Template>
  <TotalTime>9467</TotalTime>
  <Words>1811</Words>
  <Application>Microsoft Office PowerPoint</Application>
  <PresentationFormat>Экран (4:3)</PresentationFormat>
  <Paragraphs>258</Paragraphs>
  <Slides>37</Slides>
  <Notes>2</Notes>
  <HiddenSlides>0</HiddenSlides>
  <MMClips>0</MMClips>
  <ScaleCrop>false</ScaleCrop>
  <HeadingPairs>
    <vt:vector size="10" baseType="variant">
      <vt:variant>
        <vt:lpstr>Использованные шрифты</vt:lpstr>
      </vt:variant>
      <vt:variant>
        <vt:i4>11</vt:i4>
      </vt:variant>
      <vt:variant>
        <vt:lpstr>Шаблон оформления</vt:lpstr>
      </vt:variant>
      <vt:variant>
        <vt:i4>12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37</vt:i4>
      </vt:variant>
      <vt:variant>
        <vt:lpstr>Произвольные показы</vt:lpstr>
      </vt:variant>
      <vt:variant>
        <vt:i4>1</vt:i4>
      </vt:variant>
    </vt:vector>
  </HeadingPairs>
  <TitlesOfParts>
    <vt:vector size="64" baseType="lpstr">
      <vt:lpstr>Times New Roman</vt:lpstr>
      <vt:lpstr>Arial</vt:lpstr>
      <vt:lpstr>Corbel</vt:lpstr>
      <vt:lpstr>Tunga</vt:lpstr>
      <vt:lpstr>Tahoma</vt:lpstr>
      <vt:lpstr>Bodoni MT</vt:lpstr>
      <vt:lpstr>Wingdings</vt:lpstr>
      <vt:lpstr>Verdana</vt:lpstr>
      <vt:lpstr>Calibri</vt:lpstr>
      <vt:lpstr>Batang</vt:lpstr>
      <vt:lpstr>Bodoni MT Black</vt:lpstr>
      <vt:lpstr>Mylar</vt:lpstr>
      <vt:lpstr>Mylar</vt:lpstr>
      <vt:lpstr>Mylar</vt:lpstr>
      <vt:lpstr>Mylar</vt:lpstr>
      <vt:lpstr>Mylar</vt:lpstr>
      <vt:lpstr>Mylar</vt:lpstr>
      <vt:lpstr>Mylar</vt:lpstr>
      <vt:lpstr>Mylar</vt:lpstr>
      <vt:lpstr>Mylar</vt:lpstr>
      <vt:lpstr>Mylar</vt:lpstr>
      <vt:lpstr>Mylar</vt:lpstr>
      <vt:lpstr>Mylar</vt:lpstr>
      <vt:lpstr>Диаграмма Microsoft Excel</vt:lpstr>
      <vt:lpstr>Диаграмма</vt:lpstr>
      <vt:lpstr>Диаграмма Microsoft Office Excel</vt:lpstr>
      <vt:lpstr>                     </vt:lpstr>
      <vt:lpstr>Слайд 2</vt:lpstr>
      <vt:lpstr>Слайд 3</vt:lpstr>
      <vt:lpstr>Слайд 4</vt:lpstr>
      <vt:lpstr>Слайд 5</vt:lpstr>
      <vt:lpstr> Государственный бюджет – это важнейший документ, который состоит из целого ряда финансовых смет различных ведомств, служб и государственных программ. Именно в нем определяются те потребности, которые подлежат удовлетворению за счет денежных средств государственной казны. Также в бюджете указываются основные источники и ожидаемые поступления в казну государства. Бюджет муниципального образования – это форма образования и расходования денежных средств, предназначенных для обеспечения функций, отнесенных к предметам ведения местного самоуправления.  </vt:lpstr>
      <vt:lpstr>Слайд 7</vt:lpstr>
      <vt:lpstr>Схема консолидированного бюджета</vt:lpstr>
      <vt:lpstr>Слайд 9</vt:lpstr>
      <vt:lpstr>Формы межбюджетных отношений</vt:lpstr>
      <vt:lpstr>Межбюджетные трансферты, получаемые бюджетом Угранского сельского поселения Угранского района Смоленской области</vt:lpstr>
      <vt:lpstr>Структура безвозмездных поступлений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 </vt:lpstr>
      <vt:lpstr>   Неналоговые доходы – платежи, которые включают в себя возмездные операции от прямого предоставления государством за пользование имущества и природных ресурсов, от различного вида услуг, а также платежи в виде  штрафов или иных санкций за нарушение законодательства.</vt:lpstr>
      <vt:lpstr>   Безвозмездные поступления- поступающие в бюджет денежные средства на безвозвратной  и безвозмездной  основе из областного бюджета( межбюджетные трансферты в виде дотаций, субсидий, субвенций), а также перечисления от физических и юридических лиц.</vt:lpstr>
      <vt:lpstr>Слайд 23</vt:lpstr>
      <vt:lpstr>Основные направления налоговой политики</vt:lpstr>
      <vt:lpstr>Особенности планирования доходов</vt:lpstr>
      <vt:lpstr>Основные направления бюджетной политики</vt:lpstr>
      <vt:lpstr>Направления увеличения доходной базы</vt:lpstr>
      <vt:lpstr>Слайд 28</vt:lpstr>
      <vt:lpstr> </vt:lpstr>
      <vt:lpstr>Слайд 30</vt:lpstr>
      <vt:lpstr>Основные характеристики  сельского  бюджета на   2018 и плановый период 2019  и 2020 годов. ( тыс.руб)</vt:lpstr>
      <vt:lpstr>Слайд 32</vt:lpstr>
      <vt:lpstr>Программная структура расходов  сельского бюджета на 2018 год и плановый период 2019 и 2020 г (в тыс.руб.)</vt:lpstr>
      <vt:lpstr>Распределение  бюджетных ассигнований по разделам расходов  на 2018 и плановый период 2019 и 2020 год (руб.)</vt:lpstr>
      <vt:lpstr>Слайд 35</vt:lpstr>
      <vt:lpstr>Контактная информация</vt:lpstr>
      <vt:lpstr>Слайд 37</vt:lpstr>
      <vt:lpstr>Произвольный показ 1</vt:lpstr>
    </vt:vector>
  </TitlesOfParts>
  <Company>WareZ Provider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 на 2014 год и плановый период 2015-2016 годов</dc:title>
  <dc:creator>www.PHILka.RU</dc:creator>
  <cp:lastModifiedBy>Пк</cp:lastModifiedBy>
  <cp:revision>324</cp:revision>
  <dcterms:created xsi:type="dcterms:W3CDTF">2013-12-02T14:04:15Z</dcterms:created>
  <dcterms:modified xsi:type="dcterms:W3CDTF">2019-04-25T06:51:42Z</dcterms:modified>
</cp:coreProperties>
</file>