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37" r:id="rId1"/>
    <p:sldMasterId id="2147484649" r:id="rId2"/>
    <p:sldMasterId id="2147484650" r:id="rId3"/>
    <p:sldMasterId id="2147484662" r:id="rId4"/>
  </p:sldMasterIdLst>
  <p:notesMasterIdLst>
    <p:notesMasterId r:id="rId76"/>
  </p:notesMasterIdLst>
  <p:sldIdLst>
    <p:sldId id="256" r:id="rId5"/>
    <p:sldId id="340" r:id="rId6"/>
    <p:sldId id="336" r:id="rId7"/>
    <p:sldId id="313" r:id="rId8"/>
    <p:sldId id="257" r:id="rId9"/>
    <p:sldId id="316" r:id="rId10"/>
    <p:sldId id="341" r:id="rId11"/>
    <p:sldId id="319" r:id="rId12"/>
    <p:sldId id="320" r:id="rId13"/>
    <p:sldId id="342" r:id="rId14"/>
    <p:sldId id="343" r:id="rId15"/>
    <p:sldId id="321" r:id="rId16"/>
    <p:sldId id="322" r:id="rId17"/>
    <p:sldId id="344" r:id="rId18"/>
    <p:sldId id="323" r:id="rId19"/>
    <p:sldId id="337" r:id="rId20"/>
    <p:sldId id="324" r:id="rId21"/>
    <p:sldId id="274" r:id="rId22"/>
    <p:sldId id="327" r:id="rId23"/>
    <p:sldId id="328" r:id="rId24"/>
    <p:sldId id="345" r:id="rId25"/>
    <p:sldId id="338" r:id="rId26"/>
    <p:sldId id="330" r:id="rId27"/>
    <p:sldId id="331" r:id="rId28"/>
    <p:sldId id="332" r:id="rId29"/>
    <p:sldId id="314" r:id="rId30"/>
    <p:sldId id="315" r:id="rId31"/>
    <p:sldId id="263" r:id="rId32"/>
    <p:sldId id="266" r:id="rId33"/>
    <p:sldId id="290" r:id="rId34"/>
    <p:sldId id="291" r:id="rId35"/>
    <p:sldId id="302" r:id="rId36"/>
    <p:sldId id="350" r:id="rId37"/>
    <p:sldId id="351" r:id="rId38"/>
    <p:sldId id="268" r:id="rId39"/>
    <p:sldId id="272" r:id="rId40"/>
    <p:sldId id="261" r:id="rId41"/>
    <p:sldId id="299" r:id="rId42"/>
    <p:sldId id="352" r:id="rId43"/>
    <p:sldId id="367" r:id="rId44"/>
    <p:sldId id="368" r:id="rId45"/>
    <p:sldId id="369" r:id="rId46"/>
    <p:sldId id="294" r:id="rId47"/>
    <p:sldId id="355" r:id="rId48"/>
    <p:sldId id="356" r:id="rId49"/>
    <p:sldId id="296" r:id="rId50"/>
    <p:sldId id="357" r:id="rId51"/>
    <p:sldId id="358" r:id="rId52"/>
    <p:sldId id="295" r:id="rId53"/>
    <p:sldId id="359" r:id="rId54"/>
    <p:sldId id="360" r:id="rId55"/>
    <p:sldId id="297" r:id="rId56"/>
    <p:sldId id="361" r:id="rId57"/>
    <p:sldId id="362" r:id="rId58"/>
    <p:sldId id="363" r:id="rId59"/>
    <p:sldId id="298" r:id="rId60"/>
    <p:sldId id="364" r:id="rId61"/>
    <p:sldId id="365" r:id="rId62"/>
    <p:sldId id="366" r:id="rId63"/>
    <p:sldId id="373" r:id="rId64"/>
    <p:sldId id="374" r:id="rId65"/>
    <p:sldId id="370" r:id="rId66"/>
    <p:sldId id="371" r:id="rId67"/>
    <p:sldId id="372" r:id="rId68"/>
    <p:sldId id="347" r:id="rId69"/>
    <p:sldId id="273" r:id="rId70"/>
    <p:sldId id="377" r:id="rId71"/>
    <p:sldId id="353" r:id="rId72"/>
    <p:sldId id="354" r:id="rId73"/>
    <p:sldId id="348" r:id="rId74"/>
    <p:sldId id="278" r:id="rId75"/>
  </p:sldIdLst>
  <p:sldSz cx="9144000" cy="6858000" type="screen4x3"/>
  <p:notesSz cx="6858000" cy="9144000"/>
  <p:custShowLst>
    <p:custShow name="Произвольный показ 1" id="0">
      <p:sldLst>
        <p:sld r:id="rId5"/>
        <p:sld r:id="rId9"/>
        <p:sld r:id="rId41"/>
        <p:sld r:id="rId32"/>
        <p:sld r:id="rId33"/>
        <p:sld r:id="rId39"/>
      </p:sldLst>
    </p:custShow>
  </p:custShow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E185D6"/>
    <a:srgbClr val="CC66FF"/>
    <a:srgbClr val="FF33CC"/>
    <a:srgbClr val="0000FF"/>
    <a:srgbClr val="CC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33" autoAdjust="0"/>
    <p:restoredTop sz="95439" autoAdjust="0"/>
  </p:normalViewPr>
  <p:slideViewPr>
    <p:cSldViewPr snapToObjects="1">
      <p:cViewPr varScale="1">
        <p:scale>
          <a:sx n="112" d="100"/>
          <a:sy n="112" d="100"/>
        </p:scale>
        <p:origin x="180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ln>
          <a:solidFill>
            <a:schemeClr val="accent1"/>
          </a:solidFill>
        </a:ln>
      </c:spPr>
    </c:floor>
    <c:sideWall>
      <c:thickness val="0"/>
      <c:spPr>
        <a:ln>
          <a:solidFill>
            <a:schemeClr val="accent1"/>
          </a:solidFill>
        </a:ln>
      </c:spPr>
    </c:sideWall>
    <c:backWall>
      <c:thickness val="0"/>
      <c:spPr>
        <a:ln>
          <a:solidFill>
            <a:schemeClr val="accent1"/>
          </a:solidFill>
        </a:ln>
      </c:spPr>
    </c:backWall>
    <c:plotArea>
      <c:layout>
        <c:manualLayout>
          <c:layoutTarget val="inner"/>
          <c:xMode val="edge"/>
          <c:yMode val="edge"/>
          <c:x val="0.13582342954159593"/>
          <c:y val="1.308900523560215E-2"/>
          <c:w val="0.53820033955857516"/>
          <c:h val="0.7722513089005235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</c:v>
                </c:pt>
              </c:strCache>
            </c:strRef>
          </c:tx>
          <c:spPr>
            <a:solidFill>
              <a:srgbClr val="9999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 План</c:v>
                </c:pt>
                <c:pt idx="1">
                  <c:v>2021 год Исполнение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117470</c:v>
                </c:pt>
                <c:pt idx="1">
                  <c:v>117454.7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993366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 План</c:v>
                </c:pt>
                <c:pt idx="1">
                  <c:v>2021 год Исполнение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55510.5</c:v>
                </c:pt>
                <c:pt idx="1">
                  <c:v>54725.9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FFCC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 План</c:v>
                </c:pt>
                <c:pt idx="1">
                  <c:v>2021 год Исполнение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85305.5</c:v>
                </c:pt>
                <c:pt idx="1">
                  <c:v>84890.8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</c:v>
                </c:pt>
              </c:strCache>
            </c:strRef>
          </c:tx>
          <c:spPr>
            <a:solidFill>
              <a:srgbClr val="CCFFFF"/>
            </a:solidFill>
            <a:ln w="17385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3008130081300784E-2"/>
                  <c:y val="-3.4782608695652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138211382113761E-2"/>
                  <c:y val="-2.4844720496894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34771">
                <a:noFill/>
              </a:ln>
            </c:spPr>
            <c:txPr>
              <a:bodyPr/>
              <a:lstStyle/>
              <a:p>
                <a:pPr>
                  <a:defRPr sz="219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2021 год План</c:v>
                </c:pt>
                <c:pt idx="1">
                  <c:v>2021 год Исполнение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6048</c:v>
                </c:pt>
                <c:pt idx="1">
                  <c:v>6037.3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11300080"/>
        <c:axId val="111298512"/>
        <c:axId val="0"/>
      </c:bar3DChart>
      <c:catAx>
        <c:axId val="11130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>
            <a:solidFill>
              <a:schemeClr val="bg1"/>
            </a:solidFill>
          </a:ln>
        </c:spPr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1298512"/>
        <c:crosses val="autoZero"/>
        <c:auto val="1"/>
        <c:lblAlgn val="ctr"/>
        <c:lblOffset val="100"/>
        <c:noMultiLvlLbl val="0"/>
      </c:catAx>
      <c:valAx>
        <c:axId val="1112985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2190" b="0" i="0" u="none" strike="noStrike" baseline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11300080"/>
        <c:crosses val="autoZero"/>
        <c:crossBetween val="between"/>
      </c:valAx>
      <c:spPr>
        <a:noFill/>
        <a:ln w="34771">
          <a:noFill/>
        </a:ln>
      </c:spPr>
    </c:plotArea>
    <c:legend>
      <c:legendPos val="r"/>
      <c:layout>
        <c:manualLayout>
          <c:xMode val="edge"/>
          <c:yMode val="edge"/>
          <c:x val="0.70953435463691406"/>
          <c:y val="0.13787387698430467"/>
          <c:w val="0.29046565520773315"/>
          <c:h val="0.4518875140607424"/>
        </c:manualLayout>
      </c:layout>
      <c:overlay val="0"/>
      <c:spPr>
        <a:noFill/>
        <a:ln w="4346">
          <a:solidFill>
            <a:srgbClr val="000000"/>
          </a:solidFill>
          <a:prstDash val="solid"/>
        </a:ln>
      </c:spPr>
      <c:txPr>
        <a:bodyPr/>
        <a:lstStyle/>
        <a:p>
          <a:pPr>
            <a:defRPr sz="18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64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9"/>
    </mc:Choice>
    <mc:Fallback>
      <c:style val="3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868914041994771"/>
          <c:y val="6.558587598425196E-2"/>
          <c:w val="0.48427444225721833"/>
          <c:h val="0.7948021653543305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0302125404437963E-2"/>
                  <c:y val="-3.6809659472970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24237.7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8.6361697295224173E-3"/>
                  <c:y val="-7.36193189459414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0;[Red]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7655.1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4393616215870697E-3"/>
                  <c:y val="-4.171761406936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Категория 1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263108.8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11179736"/>
        <c:axId val="111182480"/>
        <c:axId val="0"/>
      </c:bar3DChart>
      <c:catAx>
        <c:axId val="1111797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111182480"/>
        <c:crosses val="autoZero"/>
        <c:auto val="1"/>
        <c:lblAlgn val="ctr"/>
        <c:lblOffset val="100"/>
        <c:noMultiLvlLbl val="0"/>
      </c:catAx>
      <c:valAx>
        <c:axId val="1111824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11797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318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457995623728483E-2"/>
                  <c:y val="-0.1484672451700674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580486281430709"/>
                  <c:y val="2.7174682392615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Лист1!$B$2:$B$10</c:f>
              <c:numCache>
                <c:formatCode>0.0</c:formatCode>
                <c:ptCount val="9"/>
                <c:pt idx="0" formatCode="General">
                  <c:v>40685.300000000003</c:v>
                </c:pt>
                <c:pt idx="1">
                  <c:v>101.7</c:v>
                </c:pt>
                <c:pt idx="2" formatCode="General">
                  <c:v>40831.800000000003</c:v>
                </c:pt>
                <c:pt idx="3">
                  <c:v>1681</c:v>
                </c:pt>
                <c:pt idx="4" formatCode="General">
                  <c:v>128593.8</c:v>
                </c:pt>
                <c:pt idx="5" formatCode="General">
                  <c:v>43911.9</c:v>
                </c:pt>
                <c:pt idx="6" formatCode="General">
                  <c:v>14551.1</c:v>
                </c:pt>
                <c:pt idx="7">
                  <c:v>434.7</c:v>
                </c:pt>
                <c:pt idx="8">
                  <c:v>26150.400000000001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725199543899658"/>
          <c:y val="0.49273021001615475"/>
          <c:w val="0.33637400228050296"/>
          <c:h val="0.478190630048465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dLbls>
            <c:dLbl>
              <c:idx val="0"/>
              <c:layout>
                <c:manualLayout>
                  <c:x val="-6.1672167392115292E-2"/>
                  <c:y val="8.162873900507475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385828508085526E-3"/>
                  <c:y val="-7.835114414981632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968870850966099E-2"/>
                  <c:y val="1.53128521685314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6500386906179707E-2"/>
                  <c:y val="-3.298415486416524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7.2457995623728441E-2"/>
                  <c:y val="-0.1484672451700673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1580486281430714"/>
                  <c:y val="2.7174682392615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6.6302753502962788E-2"/>
                  <c:y val="7.6863300643218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5.3609489375949178E-2"/>
                  <c:y val="8.577335116896123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7190">
                <a:noFill/>
              </a:ln>
            </c:spPr>
            <c:txPr>
              <a:bodyPr/>
              <a:lstStyle/>
              <a:p>
                <a:pPr>
                  <a:defRPr sz="1713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32489.9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107300.7</c:v>
                </c:pt>
                <c:pt idx="5" formatCode="General">
                  <c:v>33180.5</c:v>
                </c:pt>
                <c:pt idx="6" formatCode="General">
                  <c:v>4618.2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7190">
          <a:noFill/>
        </a:ln>
      </c:spPr>
    </c:plotArea>
    <c:legend>
      <c:legendPos val="t"/>
      <c:overlay val="0"/>
      <c:txPr>
        <a:bodyPr/>
        <a:lstStyle/>
        <a:p>
          <a:pPr>
            <a:defRPr sz="1376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713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84938513626113E-2"/>
          <c:y val="0.11877748556382693"/>
          <c:w val="0.38685568850940888"/>
          <c:h val="0.54673331823177163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Lbls>
            <c:dLbl>
              <c:idx val="0"/>
              <c:layout>
                <c:manualLayout>
                  <c:x val="1.5141916610947161E-2"/>
                  <c:y val="2.402814182032400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0327517720294246"/>
                  <c:y val="0.2431336704407158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6912400314039389"/>
                  <c:y val="0.334544648634797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.15241426570050004"/>
                  <c:y val="0.2828221482551984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5457593735316591"/>
                  <c:y val="5.35687892200327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.10929417613436114"/>
                  <c:y val="1.6756854130181891E-2"/>
                </c:manualLayout>
              </c:layout>
              <c:spPr>
                <a:noFill/>
                <a:ln w="25783">
                  <a:noFill/>
                </a:ln>
              </c:spPr>
              <c:txPr>
                <a:bodyPr/>
                <a:lstStyle/>
                <a:p>
                  <a:pPr>
                    <a:defRPr sz="1421" b="0" i="0" u="none" strike="noStrike" baseline="0">
                      <a:solidFill>
                        <a:schemeClr val="tx1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1426987256660998E-2"/>
                  <c:y val="5.788057364812314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1.7896536669370029E-2"/>
                  <c:y val="1.37659936237003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1990042829101275E-2"/>
                  <c:y val="-8.7676161977806363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6.8381302188650045E-2"/>
                  <c:y val="-2.72809659729802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783">
                <a:noFill/>
              </a:ln>
            </c:spPr>
            <c:txPr>
              <a:bodyPr/>
              <a:lstStyle/>
              <a:p>
                <a:pPr>
                  <a:defRPr sz="1421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Национальная экономика</c:v>
                </c:pt>
                <c:pt idx="3">
                  <c:v>Жилищно-коммунальное хозяйство</c:v>
                </c:pt>
                <c:pt idx="4">
                  <c:v>Образование</c:v>
                </c:pt>
                <c:pt idx="5">
                  <c:v>Культура, кинематография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бюджетам субъектов РФ и муниципальных образований общего характера</c:v>
                </c:pt>
              </c:strCache>
            </c:strRef>
          </c:cat>
          <c:val>
            <c:numRef>
              <c:f>Лист1!$B$2:$B$11</c:f>
              <c:numCache>
                <c:formatCode>0.0</c:formatCode>
                <c:ptCount val="10"/>
                <c:pt idx="0" formatCode="General">
                  <c:v>31662.2</c:v>
                </c:pt>
                <c:pt idx="1">
                  <c:v>169</c:v>
                </c:pt>
                <c:pt idx="2" formatCode="General">
                  <c:v>1170</c:v>
                </c:pt>
                <c:pt idx="3">
                  <c:v>201</c:v>
                </c:pt>
                <c:pt idx="4" formatCode="General">
                  <c:v>103645.6</c:v>
                </c:pt>
                <c:pt idx="5" formatCode="General">
                  <c:v>31520.6</c:v>
                </c:pt>
                <c:pt idx="6" formatCode="General">
                  <c:v>4688.3</c:v>
                </c:pt>
                <c:pt idx="7">
                  <c:v>350</c:v>
                </c:pt>
                <c:pt idx="8">
                  <c:v>5</c:v>
                </c:pt>
                <c:pt idx="9">
                  <c:v>19915.7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783">
          <a:noFill/>
        </a:ln>
      </c:spPr>
    </c:plotArea>
    <c:legend>
      <c:legendPos val="r"/>
      <c:overlay val="0"/>
      <c:txPr>
        <a:bodyPr/>
        <a:lstStyle/>
        <a:p>
          <a:pPr>
            <a:defRPr sz="1100" b="0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82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437F94-FE8D-481A-8CE9-FA040AF080B6}" type="doc">
      <dgm:prSet loTypeId="urn:microsoft.com/office/officeart/2005/8/layout/orgChart1" loCatId="hierarchy" qsTypeId="urn:microsoft.com/office/officeart/2005/8/quickstyle/3d4" qsCatId="3D" csTypeId="urn:microsoft.com/office/officeart/2005/8/colors/accent5_4" csCatId="accent5" phldr="1"/>
      <dgm:spPr/>
    </dgm:pt>
    <dgm:pt modelId="{0AEEF0F3-E356-4FBD-BB4A-1B5EE025C780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gm:t>
    </dgm:pt>
    <dgm:pt modelId="{7D61C70C-00B7-4428-81E0-3FE686E08542}" type="parTrans" cxnId="{C92B6474-C232-4ABB-ABEF-A4784C9DB491}">
      <dgm:prSet/>
      <dgm:spPr/>
      <dgm:t>
        <a:bodyPr/>
        <a:lstStyle/>
        <a:p>
          <a:endParaRPr lang="ru-RU"/>
        </a:p>
      </dgm:t>
    </dgm:pt>
    <dgm:pt modelId="{C37825ED-0305-4A55-BA7D-C4E42800336C}" type="sibTrans" cxnId="{C92B6474-C232-4ABB-ABEF-A4784C9DB491}">
      <dgm:prSet/>
      <dgm:spPr/>
      <dgm:t>
        <a:bodyPr/>
        <a:lstStyle/>
        <a:p>
          <a:endParaRPr lang="ru-RU"/>
        </a:p>
      </dgm:t>
    </dgm:pt>
    <dgm:pt modelId="{AF0F33A3-7834-4A44-A3A4-74A9B90DACA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gm:t>
    </dgm:pt>
    <dgm:pt modelId="{A4704D61-C8C2-44BE-956A-70F97398C5B7}" type="parTrans" cxnId="{BAA406DC-28C6-435C-9B3D-641C07AD99D4}">
      <dgm:prSet/>
      <dgm:spPr/>
      <dgm:t>
        <a:bodyPr/>
        <a:lstStyle/>
        <a:p>
          <a:endParaRPr lang="ru-RU"/>
        </a:p>
      </dgm:t>
    </dgm:pt>
    <dgm:pt modelId="{FFF2B2FB-65FD-4A17-9DB3-A5FF45780817}" type="sibTrans" cxnId="{BAA406DC-28C6-435C-9B3D-641C07AD99D4}">
      <dgm:prSet/>
      <dgm:spPr/>
      <dgm:t>
        <a:bodyPr/>
        <a:lstStyle/>
        <a:p>
          <a:endParaRPr lang="ru-RU"/>
        </a:p>
      </dgm:t>
    </dgm:pt>
    <dgm:pt modelId="{AA4CF693-8FEA-4E6A-B7B2-7F918A3F1B5D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gm:t>
    </dgm:pt>
    <dgm:pt modelId="{83C974C2-F84F-4802-BB66-FC7A8F199885}" type="parTrans" cxnId="{3804A856-0862-42A4-8C4B-9BF9D65472F9}">
      <dgm:prSet/>
      <dgm:spPr/>
      <dgm:t>
        <a:bodyPr/>
        <a:lstStyle/>
        <a:p>
          <a:endParaRPr lang="ru-RU" sz="2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628D6B-E398-43B0-8659-40E517E235BE}" type="sibTrans" cxnId="{3804A856-0862-42A4-8C4B-9BF9D65472F9}">
      <dgm:prSet/>
      <dgm:spPr/>
      <dgm:t>
        <a:bodyPr/>
        <a:lstStyle/>
        <a:p>
          <a:endParaRPr lang="ru-RU"/>
        </a:p>
      </dgm:t>
    </dgm:pt>
    <dgm:pt modelId="{FFB7562E-4CF5-4763-9377-523E13DDECCA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gm:t>
    </dgm:pt>
    <dgm:pt modelId="{399D3B1D-0D75-4435-92B6-08B50FFB5EAF}" type="parTrans" cxnId="{6AE80CB3-5CA5-460E-91DE-28314B524051}">
      <dgm:prSet/>
      <dgm:spPr/>
      <dgm:t>
        <a:bodyPr/>
        <a:lstStyle/>
        <a:p>
          <a:endParaRPr lang="ru-RU"/>
        </a:p>
      </dgm:t>
    </dgm:pt>
    <dgm:pt modelId="{381B287B-C450-4B5B-A2BD-8A9C0481562D}" type="sibTrans" cxnId="{6AE80CB3-5CA5-460E-91DE-28314B524051}">
      <dgm:prSet/>
      <dgm:spPr/>
      <dgm:t>
        <a:bodyPr/>
        <a:lstStyle/>
        <a:p>
          <a:endParaRPr lang="ru-RU"/>
        </a:p>
      </dgm:t>
    </dgm:pt>
    <dgm:pt modelId="{7CDE6DE8-F51A-4D06-98AD-F6631EBB4661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gm:t>
    </dgm:pt>
    <dgm:pt modelId="{99C1731A-7714-422F-A8EB-474CDCA3D0F9}" type="parTrans" cxnId="{4A9701E9-77EE-4321-A480-6A18253D0320}">
      <dgm:prSet/>
      <dgm:spPr/>
      <dgm:t>
        <a:bodyPr/>
        <a:lstStyle/>
        <a:p>
          <a:endParaRPr lang="ru-RU"/>
        </a:p>
      </dgm:t>
    </dgm:pt>
    <dgm:pt modelId="{88E8AE74-F6EB-473F-B91D-62C74318F23A}" type="sibTrans" cxnId="{4A9701E9-77EE-4321-A480-6A18253D0320}">
      <dgm:prSet/>
      <dgm:spPr/>
      <dgm:t>
        <a:bodyPr/>
        <a:lstStyle/>
        <a:p>
          <a:endParaRPr lang="ru-RU"/>
        </a:p>
      </dgm:t>
    </dgm:pt>
    <dgm:pt modelId="{9AFA9194-B4AD-4CA0-B3CC-7CED2D7D96C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gm:t>
    </dgm:pt>
    <dgm:pt modelId="{5C5D13F5-6FE0-43AF-8914-AB511990F9B9}" type="parTrans" cxnId="{AA5CA84C-6A01-4C51-A426-DA6E3EA1C60E}">
      <dgm:prSet/>
      <dgm:spPr/>
      <dgm:t>
        <a:bodyPr/>
        <a:lstStyle/>
        <a:p>
          <a:endParaRPr lang="ru-RU"/>
        </a:p>
      </dgm:t>
    </dgm:pt>
    <dgm:pt modelId="{66BBA01E-85B4-4F0C-A2D4-C3B1DC3AD182}" type="sibTrans" cxnId="{AA5CA84C-6A01-4C51-A426-DA6E3EA1C60E}">
      <dgm:prSet/>
      <dgm:spPr/>
      <dgm:t>
        <a:bodyPr/>
        <a:lstStyle/>
        <a:p>
          <a:endParaRPr lang="ru-RU"/>
        </a:p>
      </dgm:t>
    </dgm:pt>
    <dgm:pt modelId="{CB1B7A60-D625-49EE-91FB-E5749F687E02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gm:t>
    </dgm:pt>
    <dgm:pt modelId="{B7BA9984-58A6-4B43-8EB5-709E4256BBB2}" type="parTrans" cxnId="{0009DD5B-9A63-43D1-9779-95FA2EB9B51B}">
      <dgm:prSet/>
      <dgm:spPr/>
      <dgm:t>
        <a:bodyPr/>
        <a:lstStyle/>
        <a:p>
          <a:endParaRPr lang="ru-RU"/>
        </a:p>
      </dgm:t>
    </dgm:pt>
    <dgm:pt modelId="{A471C765-BF1F-4FD1-9867-70ED1D56EEB1}" type="sibTrans" cxnId="{0009DD5B-9A63-43D1-9779-95FA2EB9B51B}">
      <dgm:prSet/>
      <dgm:spPr/>
      <dgm:t>
        <a:bodyPr/>
        <a:lstStyle/>
        <a:p>
          <a:endParaRPr lang="ru-RU"/>
        </a:p>
      </dgm:t>
    </dgm:pt>
    <dgm:pt modelId="{CFCA100A-5E49-4C63-821F-584633DC29AF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gm:t>
    </dgm:pt>
    <dgm:pt modelId="{0C33817C-A5AA-496C-930D-78AA10E1B2F6}" type="parTrans" cxnId="{02C810FE-AB5A-4935-9DDC-C0508D108E42}">
      <dgm:prSet/>
      <dgm:spPr/>
      <dgm:t>
        <a:bodyPr/>
        <a:lstStyle/>
        <a:p>
          <a:endParaRPr lang="ru-RU"/>
        </a:p>
      </dgm:t>
    </dgm:pt>
    <dgm:pt modelId="{25DA5820-995D-425F-B080-BD3848ADCF3D}" type="sibTrans" cxnId="{02C810FE-AB5A-4935-9DDC-C0508D108E42}">
      <dgm:prSet/>
      <dgm:spPr/>
      <dgm:t>
        <a:bodyPr/>
        <a:lstStyle/>
        <a:p>
          <a:endParaRPr lang="ru-RU"/>
        </a:p>
      </dgm:t>
    </dgm:pt>
    <dgm:pt modelId="{EE64302E-AD31-4E21-BDBC-5F3D6014ECD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gm:t>
    </dgm:pt>
    <dgm:pt modelId="{56A1C199-3E5E-4FE3-B4C0-8014CCAC3180}" type="parTrans" cxnId="{34113622-B27B-47AF-8124-5ADF1A1D0188}">
      <dgm:prSet/>
      <dgm:spPr/>
      <dgm:t>
        <a:bodyPr/>
        <a:lstStyle/>
        <a:p>
          <a:endParaRPr lang="ru-RU"/>
        </a:p>
      </dgm:t>
    </dgm:pt>
    <dgm:pt modelId="{E281E7EB-8EC8-45CC-991C-40B7ACEE2900}" type="sibTrans" cxnId="{34113622-B27B-47AF-8124-5ADF1A1D0188}">
      <dgm:prSet/>
      <dgm:spPr/>
      <dgm:t>
        <a:bodyPr/>
        <a:lstStyle/>
        <a:p>
          <a:endParaRPr lang="ru-RU"/>
        </a:p>
      </dgm:t>
    </dgm:pt>
    <dgm:pt modelId="{2E3097AB-BCD7-4C14-A184-3ADFEBAE4975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gm:t>
    </dgm:pt>
    <dgm:pt modelId="{57AB6541-3FAB-4398-BB60-65590EE9CF3D}" type="parTrans" cxnId="{EF79008F-340A-40D7-BF86-20124BA563A6}">
      <dgm:prSet/>
      <dgm:spPr/>
      <dgm:t>
        <a:bodyPr/>
        <a:lstStyle/>
        <a:p>
          <a:endParaRPr lang="ru-RU"/>
        </a:p>
      </dgm:t>
    </dgm:pt>
    <dgm:pt modelId="{050B5560-1A34-4297-86E7-2B89336073D7}" type="sibTrans" cxnId="{EF79008F-340A-40D7-BF86-20124BA563A6}">
      <dgm:prSet/>
      <dgm:spPr/>
      <dgm:t>
        <a:bodyPr/>
        <a:lstStyle/>
        <a:p>
          <a:endParaRPr lang="ru-RU"/>
        </a:p>
      </dgm:t>
    </dgm:pt>
    <dgm:pt modelId="{DABD98AA-803D-423F-B1B9-92574ACB7493}">
      <dgm:prSet custT="1"/>
      <dgm:spPr>
        <a:solidFill>
          <a:srgbClr val="002060"/>
        </a:solid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gm:t>
    </dgm:pt>
    <dgm:pt modelId="{D49D75D8-B469-4055-8793-54403CBB2C78}" type="parTrans" cxnId="{24E93970-A182-4D64-93E8-5169AAA7EC94}">
      <dgm:prSet/>
      <dgm:spPr/>
      <dgm:t>
        <a:bodyPr/>
        <a:lstStyle/>
        <a:p>
          <a:endParaRPr lang="ru-RU"/>
        </a:p>
      </dgm:t>
    </dgm:pt>
    <dgm:pt modelId="{B41BF645-0791-42F6-BAAE-F1329C2792F4}" type="sibTrans" cxnId="{24E93970-A182-4D64-93E8-5169AAA7EC94}">
      <dgm:prSet/>
      <dgm:spPr/>
      <dgm:t>
        <a:bodyPr/>
        <a:lstStyle/>
        <a:p>
          <a:endParaRPr lang="ru-RU"/>
        </a:p>
      </dgm:t>
    </dgm:pt>
    <dgm:pt modelId="{CB0EC327-2B16-4DA6-989F-A8E8B17834CF}" type="pres">
      <dgm:prSet presAssocID="{E7437F94-FE8D-481A-8CE9-FA040AF080B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D920BCB-5E8D-4187-802E-305352E047C7}" type="pres">
      <dgm:prSet presAssocID="{0AEEF0F3-E356-4FBD-BB4A-1B5EE025C780}" presName="hierRoot1" presStyleCnt="0">
        <dgm:presLayoutVars>
          <dgm:hierBranch val="l"/>
        </dgm:presLayoutVars>
      </dgm:prSet>
      <dgm:spPr/>
    </dgm:pt>
    <dgm:pt modelId="{EA13D18A-68F5-46F8-B958-DB858F6F959C}" type="pres">
      <dgm:prSet presAssocID="{0AEEF0F3-E356-4FBD-BB4A-1B5EE025C780}" presName="rootComposite1" presStyleCnt="0"/>
      <dgm:spPr/>
    </dgm:pt>
    <dgm:pt modelId="{910F6773-7276-4073-9DD1-50E1D6632938}" type="pres">
      <dgm:prSet presAssocID="{0AEEF0F3-E356-4FBD-BB4A-1B5EE025C780}" presName="rootText1" presStyleLbl="node0" presStyleIdx="0" presStyleCnt="1" custScaleX="1289376" custScaleY="141276" custLinFactNeighborX="-4687" custLinFactNeighborY="-833">
        <dgm:presLayoutVars>
          <dgm:chPref val="3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ru-RU"/>
        </a:p>
      </dgm:t>
    </dgm:pt>
    <dgm:pt modelId="{6D651B4B-68BA-4CA0-8E81-D51E0FF2821F}" type="pres">
      <dgm:prSet presAssocID="{0AEEF0F3-E356-4FBD-BB4A-1B5EE025C780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0F393B3-EB1B-45F3-A71D-30C289A96C62}" type="pres">
      <dgm:prSet presAssocID="{0AEEF0F3-E356-4FBD-BB4A-1B5EE025C780}" presName="hierChild2" presStyleCnt="0"/>
      <dgm:spPr/>
    </dgm:pt>
    <dgm:pt modelId="{A79DCB01-520D-4C4A-9336-C02E6F746B26}" type="pres">
      <dgm:prSet presAssocID="{A4704D61-C8C2-44BE-956A-70F97398C5B7}" presName="Name50" presStyleLbl="parChTrans1D2" presStyleIdx="0" presStyleCnt="9"/>
      <dgm:spPr/>
      <dgm:t>
        <a:bodyPr/>
        <a:lstStyle/>
        <a:p>
          <a:endParaRPr lang="ru-RU"/>
        </a:p>
      </dgm:t>
    </dgm:pt>
    <dgm:pt modelId="{6EA2F68D-3FCC-4430-B836-1EE8045151AC}" type="pres">
      <dgm:prSet presAssocID="{AF0F33A3-7834-4A44-A3A4-74A9B90DACA5}" presName="hierRoot2" presStyleCnt="0">
        <dgm:presLayoutVars>
          <dgm:hierBranch/>
        </dgm:presLayoutVars>
      </dgm:prSet>
      <dgm:spPr/>
    </dgm:pt>
    <dgm:pt modelId="{A252EC73-56A0-4456-81C6-E1A661C05576}" type="pres">
      <dgm:prSet presAssocID="{AF0F33A3-7834-4A44-A3A4-74A9B90DACA5}" presName="rootComposite" presStyleCnt="0"/>
      <dgm:spPr/>
    </dgm:pt>
    <dgm:pt modelId="{18B9EC20-2634-4E09-AB97-4902D0570469}" type="pres">
      <dgm:prSet presAssocID="{AF0F33A3-7834-4A44-A3A4-74A9B90DACA5}" presName="rootText" presStyleLbl="node2" presStyleIdx="0" presStyleCnt="9" custScaleX="549219" custScaleY="1611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6BAEF8-783A-499B-98D0-B48B37428F85}" type="pres">
      <dgm:prSet presAssocID="{AF0F33A3-7834-4A44-A3A4-74A9B90DACA5}" presName="rootConnector" presStyleLbl="node2" presStyleIdx="0" presStyleCnt="9"/>
      <dgm:spPr/>
      <dgm:t>
        <a:bodyPr/>
        <a:lstStyle/>
        <a:p>
          <a:endParaRPr lang="ru-RU"/>
        </a:p>
      </dgm:t>
    </dgm:pt>
    <dgm:pt modelId="{926282FD-2E2E-4098-A2DD-5782D20C50BE}" type="pres">
      <dgm:prSet presAssocID="{AF0F33A3-7834-4A44-A3A4-74A9B90DACA5}" presName="hierChild4" presStyleCnt="0"/>
      <dgm:spPr/>
    </dgm:pt>
    <dgm:pt modelId="{F69ED5C2-1AFF-4DD5-B1EF-E3CE6D25B5A8}" type="pres">
      <dgm:prSet presAssocID="{83C974C2-F84F-4802-BB66-FC7A8F199885}" presName="Name35" presStyleLbl="parChTrans1D3" presStyleIdx="0" presStyleCnt="1"/>
      <dgm:spPr/>
      <dgm:t>
        <a:bodyPr/>
        <a:lstStyle/>
        <a:p>
          <a:endParaRPr lang="ru-RU"/>
        </a:p>
      </dgm:t>
    </dgm:pt>
    <dgm:pt modelId="{177E1001-80E7-44E7-9B99-0AAC27E62025}" type="pres">
      <dgm:prSet presAssocID="{AA4CF693-8FEA-4E6A-B7B2-7F918A3F1B5D}" presName="hierRoot2" presStyleCnt="0">
        <dgm:presLayoutVars>
          <dgm:hierBranch val="r"/>
        </dgm:presLayoutVars>
      </dgm:prSet>
      <dgm:spPr/>
    </dgm:pt>
    <dgm:pt modelId="{4DEA8992-5C2D-4075-B845-504B208CE5E8}" type="pres">
      <dgm:prSet presAssocID="{AA4CF693-8FEA-4E6A-B7B2-7F918A3F1B5D}" presName="rootComposite" presStyleCnt="0"/>
      <dgm:spPr/>
    </dgm:pt>
    <dgm:pt modelId="{EB59DBCE-C94B-4D79-9F53-83FD615397BD}" type="pres">
      <dgm:prSet presAssocID="{AA4CF693-8FEA-4E6A-B7B2-7F918A3F1B5D}" presName="rootText" presStyleLbl="node3" presStyleIdx="0" presStyleCnt="1" custScaleX="1126907" custScaleY="170614" custLinFactNeighborX="-5619" custLinFactNeighborY="209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145EA1-A65B-4351-87CB-145D4768EE8F}" type="pres">
      <dgm:prSet presAssocID="{AA4CF693-8FEA-4E6A-B7B2-7F918A3F1B5D}" presName="rootConnector" presStyleLbl="node3" presStyleIdx="0" presStyleCnt="1"/>
      <dgm:spPr/>
      <dgm:t>
        <a:bodyPr/>
        <a:lstStyle/>
        <a:p>
          <a:endParaRPr lang="ru-RU"/>
        </a:p>
      </dgm:t>
    </dgm:pt>
    <dgm:pt modelId="{4A12227F-54D9-4D4A-8E25-7C83CB64C60F}" type="pres">
      <dgm:prSet presAssocID="{AA4CF693-8FEA-4E6A-B7B2-7F918A3F1B5D}" presName="hierChild4" presStyleCnt="0"/>
      <dgm:spPr/>
    </dgm:pt>
    <dgm:pt modelId="{AF56ABF1-A795-4888-983C-AFD89A3DDCAC}" type="pres">
      <dgm:prSet presAssocID="{AA4CF693-8FEA-4E6A-B7B2-7F918A3F1B5D}" presName="hierChild5" presStyleCnt="0"/>
      <dgm:spPr/>
    </dgm:pt>
    <dgm:pt modelId="{5DF187AE-CCFD-4FC2-85BB-D844DACACAD1}" type="pres">
      <dgm:prSet presAssocID="{AF0F33A3-7834-4A44-A3A4-74A9B90DACA5}" presName="hierChild5" presStyleCnt="0"/>
      <dgm:spPr/>
    </dgm:pt>
    <dgm:pt modelId="{1BEC3DC8-1256-42FE-96C1-89D5A505A603}" type="pres">
      <dgm:prSet presAssocID="{399D3B1D-0D75-4435-92B6-08B50FFB5EAF}" presName="Name50" presStyleLbl="parChTrans1D2" presStyleIdx="1" presStyleCnt="9"/>
      <dgm:spPr/>
      <dgm:t>
        <a:bodyPr/>
        <a:lstStyle/>
        <a:p>
          <a:endParaRPr lang="ru-RU"/>
        </a:p>
      </dgm:t>
    </dgm:pt>
    <dgm:pt modelId="{FEFF3C26-8E6E-4CC7-92A3-E074C0F341F6}" type="pres">
      <dgm:prSet presAssocID="{FFB7562E-4CF5-4763-9377-523E13DDECCA}" presName="hierRoot2" presStyleCnt="0">
        <dgm:presLayoutVars>
          <dgm:hierBranch/>
        </dgm:presLayoutVars>
      </dgm:prSet>
      <dgm:spPr/>
    </dgm:pt>
    <dgm:pt modelId="{F06AE219-025F-4B02-B1D8-CD24CD67BA55}" type="pres">
      <dgm:prSet presAssocID="{FFB7562E-4CF5-4763-9377-523E13DDECCA}" presName="rootComposite" presStyleCnt="0"/>
      <dgm:spPr/>
    </dgm:pt>
    <dgm:pt modelId="{8285B717-DDA4-40E2-BD8A-6C4D09883320}" type="pres">
      <dgm:prSet presAssocID="{FFB7562E-4CF5-4763-9377-523E13DDECCA}" presName="rootText" presStyleLbl="node2" presStyleIdx="1" presStyleCnt="9" custScaleX="592997" custScaleY="13987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7450537-77F5-4F33-B977-7AC7C85E3DD0}" type="pres">
      <dgm:prSet presAssocID="{FFB7562E-4CF5-4763-9377-523E13DDECCA}" presName="rootConnector" presStyleLbl="node2" presStyleIdx="1" presStyleCnt="9"/>
      <dgm:spPr/>
      <dgm:t>
        <a:bodyPr/>
        <a:lstStyle/>
        <a:p>
          <a:endParaRPr lang="ru-RU"/>
        </a:p>
      </dgm:t>
    </dgm:pt>
    <dgm:pt modelId="{C7C3FAA2-3CC3-464F-A77C-6999E800C765}" type="pres">
      <dgm:prSet presAssocID="{FFB7562E-4CF5-4763-9377-523E13DDECCA}" presName="hierChild4" presStyleCnt="0"/>
      <dgm:spPr/>
    </dgm:pt>
    <dgm:pt modelId="{3A307E93-3ED8-4F00-9753-784752236809}" type="pres">
      <dgm:prSet presAssocID="{FFB7562E-4CF5-4763-9377-523E13DDECCA}" presName="hierChild5" presStyleCnt="0"/>
      <dgm:spPr/>
    </dgm:pt>
    <dgm:pt modelId="{524E5FCC-8587-4DF7-B455-9FFF3BA27732}" type="pres">
      <dgm:prSet presAssocID="{99C1731A-7714-422F-A8EB-474CDCA3D0F9}" presName="Name50" presStyleLbl="parChTrans1D2" presStyleIdx="2" presStyleCnt="9"/>
      <dgm:spPr/>
      <dgm:t>
        <a:bodyPr/>
        <a:lstStyle/>
        <a:p>
          <a:endParaRPr lang="ru-RU"/>
        </a:p>
      </dgm:t>
    </dgm:pt>
    <dgm:pt modelId="{6ACA627D-2A55-4418-A1A9-080A9C9B243F}" type="pres">
      <dgm:prSet presAssocID="{7CDE6DE8-F51A-4D06-98AD-F6631EBB4661}" presName="hierRoot2" presStyleCnt="0">
        <dgm:presLayoutVars>
          <dgm:hierBranch/>
        </dgm:presLayoutVars>
      </dgm:prSet>
      <dgm:spPr/>
    </dgm:pt>
    <dgm:pt modelId="{8B78D721-DDEB-4399-B1CD-DB16DA334603}" type="pres">
      <dgm:prSet presAssocID="{7CDE6DE8-F51A-4D06-98AD-F6631EBB4661}" presName="rootComposite" presStyleCnt="0"/>
      <dgm:spPr/>
    </dgm:pt>
    <dgm:pt modelId="{F2EAA45D-2E1D-4726-8B7B-4049288F37E5}" type="pres">
      <dgm:prSet presAssocID="{7CDE6DE8-F51A-4D06-98AD-F6631EBB4661}" presName="rootText" presStyleLbl="node2" presStyleIdx="2" presStyleCnt="9" custScaleX="824709" custScaleY="130460" custLinFactNeighborX="9016" custLinFactNeighborY="-1154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2AB15-C2E8-4B0D-BB45-F781159B9810}" type="pres">
      <dgm:prSet presAssocID="{7CDE6DE8-F51A-4D06-98AD-F6631EBB4661}" presName="rootConnector" presStyleLbl="node2" presStyleIdx="2" presStyleCnt="9"/>
      <dgm:spPr/>
      <dgm:t>
        <a:bodyPr/>
        <a:lstStyle/>
        <a:p>
          <a:endParaRPr lang="ru-RU"/>
        </a:p>
      </dgm:t>
    </dgm:pt>
    <dgm:pt modelId="{86B9B6D4-098F-4BF5-84E7-D5565D66DAA5}" type="pres">
      <dgm:prSet presAssocID="{7CDE6DE8-F51A-4D06-98AD-F6631EBB4661}" presName="hierChild4" presStyleCnt="0"/>
      <dgm:spPr/>
    </dgm:pt>
    <dgm:pt modelId="{47F8AE75-9DE7-4546-A606-2C983F6251DE}" type="pres">
      <dgm:prSet presAssocID="{7CDE6DE8-F51A-4D06-98AD-F6631EBB4661}" presName="hierChild5" presStyleCnt="0"/>
      <dgm:spPr/>
    </dgm:pt>
    <dgm:pt modelId="{705EFE41-4942-4FAF-983B-D26A515E5FED}" type="pres">
      <dgm:prSet presAssocID="{5C5D13F5-6FE0-43AF-8914-AB511990F9B9}" presName="Name50" presStyleLbl="parChTrans1D2" presStyleIdx="3" presStyleCnt="9"/>
      <dgm:spPr/>
      <dgm:t>
        <a:bodyPr/>
        <a:lstStyle/>
        <a:p>
          <a:endParaRPr lang="ru-RU"/>
        </a:p>
      </dgm:t>
    </dgm:pt>
    <dgm:pt modelId="{79B4FE11-F5AD-493A-BCB6-F1B89A23D8C5}" type="pres">
      <dgm:prSet presAssocID="{9AFA9194-B4AD-4CA0-B3CC-7CED2D7D96C5}" presName="hierRoot2" presStyleCnt="0">
        <dgm:presLayoutVars>
          <dgm:hierBranch/>
        </dgm:presLayoutVars>
      </dgm:prSet>
      <dgm:spPr/>
    </dgm:pt>
    <dgm:pt modelId="{8F296790-C6F7-4BB7-B18E-E3FB30FE7DD6}" type="pres">
      <dgm:prSet presAssocID="{9AFA9194-B4AD-4CA0-B3CC-7CED2D7D96C5}" presName="rootComposite" presStyleCnt="0"/>
      <dgm:spPr/>
    </dgm:pt>
    <dgm:pt modelId="{108D79DE-F2C5-42EF-8AC1-E6224EA1C4FA}" type="pres">
      <dgm:prSet presAssocID="{9AFA9194-B4AD-4CA0-B3CC-7CED2D7D96C5}" presName="rootText" presStyleLbl="node2" presStyleIdx="3" presStyleCnt="9" custScaleX="437671" custScaleY="13764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CA793EE-9F59-4253-B5EC-DFC6FC0386B0}" type="pres">
      <dgm:prSet presAssocID="{9AFA9194-B4AD-4CA0-B3CC-7CED2D7D96C5}" presName="rootConnector" presStyleLbl="node2" presStyleIdx="3" presStyleCnt="9"/>
      <dgm:spPr/>
      <dgm:t>
        <a:bodyPr/>
        <a:lstStyle/>
        <a:p>
          <a:endParaRPr lang="ru-RU"/>
        </a:p>
      </dgm:t>
    </dgm:pt>
    <dgm:pt modelId="{95E87DE8-1867-4FD1-9D83-63D0C89936B2}" type="pres">
      <dgm:prSet presAssocID="{9AFA9194-B4AD-4CA0-B3CC-7CED2D7D96C5}" presName="hierChild4" presStyleCnt="0"/>
      <dgm:spPr/>
    </dgm:pt>
    <dgm:pt modelId="{C2A79647-1ABB-4BD6-89D9-4FD5403DC9CD}" type="pres">
      <dgm:prSet presAssocID="{9AFA9194-B4AD-4CA0-B3CC-7CED2D7D96C5}" presName="hierChild5" presStyleCnt="0"/>
      <dgm:spPr/>
    </dgm:pt>
    <dgm:pt modelId="{EB7D072D-C722-4629-A68A-94AB2C2405C3}" type="pres">
      <dgm:prSet presAssocID="{B7BA9984-58A6-4B43-8EB5-709E4256BBB2}" presName="Name50" presStyleLbl="parChTrans1D2" presStyleIdx="4" presStyleCnt="9"/>
      <dgm:spPr/>
      <dgm:t>
        <a:bodyPr/>
        <a:lstStyle/>
        <a:p>
          <a:endParaRPr lang="ru-RU"/>
        </a:p>
      </dgm:t>
    </dgm:pt>
    <dgm:pt modelId="{B408C29F-E635-4B32-8F17-419CFAB5F60C}" type="pres">
      <dgm:prSet presAssocID="{CB1B7A60-D625-49EE-91FB-E5749F687E02}" presName="hierRoot2" presStyleCnt="0">
        <dgm:presLayoutVars>
          <dgm:hierBranch/>
        </dgm:presLayoutVars>
      </dgm:prSet>
      <dgm:spPr/>
    </dgm:pt>
    <dgm:pt modelId="{665AE99E-2C08-4B47-96A6-07697818A180}" type="pres">
      <dgm:prSet presAssocID="{CB1B7A60-D625-49EE-91FB-E5749F687E02}" presName="rootComposite" presStyleCnt="0"/>
      <dgm:spPr/>
    </dgm:pt>
    <dgm:pt modelId="{B7984E66-9488-4133-973D-C186E0C47039}" type="pres">
      <dgm:prSet presAssocID="{CB1B7A60-D625-49EE-91FB-E5749F687E02}" presName="rootText" presStyleLbl="node2" presStyleIdx="4" presStyleCnt="9" custScaleX="515804" custScaleY="161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2862B3-7337-406F-B80C-9F4205FEED72}" type="pres">
      <dgm:prSet presAssocID="{CB1B7A60-D625-49EE-91FB-E5749F687E02}" presName="rootConnector" presStyleLbl="node2" presStyleIdx="4" presStyleCnt="9"/>
      <dgm:spPr/>
      <dgm:t>
        <a:bodyPr/>
        <a:lstStyle/>
        <a:p>
          <a:endParaRPr lang="ru-RU"/>
        </a:p>
      </dgm:t>
    </dgm:pt>
    <dgm:pt modelId="{4213E40E-BA0D-4248-96B8-95E74A2A34A6}" type="pres">
      <dgm:prSet presAssocID="{CB1B7A60-D625-49EE-91FB-E5749F687E02}" presName="hierChild4" presStyleCnt="0"/>
      <dgm:spPr/>
    </dgm:pt>
    <dgm:pt modelId="{0AD0B26B-418C-4B4C-8C43-7D60037B1E8C}" type="pres">
      <dgm:prSet presAssocID="{CB1B7A60-D625-49EE-91FB-E5749F687E02}" presName="hierChild5" presStyleCnt="0"/>
      <dgm:spPr/>
    </dgm:pt>
    <dgm:pt modelId="{B5FFEA57-CA33-47F8-83E9-FF174C587F38}" type="pres">
      <dgm:prSet presAssocID="{0C33817C-A5AA-496C-930D-78AA10E1B2F6}" presName="Name50" presStyleLbl="parChTrans1D2" presStyleIdx="5" presStyleCnt="9"/>
      <dgm:spPr/>
      <dgm:t>
        <a:bodyPr/>
        <a:lstStyle/>
        <a:p>
          <a:endParaRPr lang="ru-RU"/>
        </a:p>
      </dgm:t>
    </dgm:pt>
    <dgm:pt modelId="{71D5D9E2-5B2F-4BDA-B679-5547C0EEA06F}" type="pres">
      <dgm:prSet presAssocID="{CFCA100A-5E49-4C63-821F-584633DC29AF}" presName="hierRoot2" presStyleCnt="0">
        <dgm:presLayoutVars>
          <dgm:hierBranch/>
        </dgm:presLayoutVars>
      </dgm:prSet>
      <dgm:spPr/>
    </dgm:pt>
    <dgm:pt modelId="{5A1D9477-495D-4C7C-AE98-8F850AECF5BB}" type="pres">
      <dgm:prSet presAssocID="{CFCA100A-5E49-4C63-821F-584633DC29AF}" presName="rootComposite" presStyleCnt="0"/>
      <dgm:spPr/>
    </dgm:pt>
    <dgm:pt modelId="{53436B2B-5B4F-4959-ACE2-9CC75EB61969}" type="pres">
      <dgm:prSet presAssocID="{CFCA100A-5E49-4C63-821F-584633DC29AF}" presName="rootText" presStyleLbl="node2" presStyleIdx="5" presStyleCnt="9" custScaleX="572153" custScaleY="189871" custLinFactNeighborX="-2035" custLinFactNeighborY="112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DECEFF-B472-4021-A312-F877AC2C1989}" type="pres">
      <dgm:prSet presAssocID="{CFCA100A-5E49-4C63-821F-584633DC29AF}" presName="rootConnector" presStyleLbl="node2" presStyleIdx="5" presStyleCnt="9"/>
      <dgm:spPr/>
      <dgm:t>
        <a:bodyPr/>
        <a:lstStyle/>
        <a:p>
          <a:endParaRPr lang="ru-RU"/>
        </a:p>
      </dgm:t>
    </dgm:pt>
    <dgm:pt modelId="{51349B20-2DF1-490E-A669-D3F9558B62CA}" type="pres">
      <dgm:prSet presAssocID="{CFCA100A-5E49-4C63-821F-584633DC29AF}" presName="hierChild4" presStyleCnt="0"/>
      <dgm:spPr/>
    </dgm:pt>
    <dgm:pt modelId="{42B9F195-74F9-4618-9943-0AAD993269FB}" type="pres">
      <dgm:prSet presAssocID="{CFCA100A-5E49-4C63-821F-584633DC29AF}" presName="hierChild5" presStyleCnt="0"/>
      <dgm:spPr/>
    </dgm:pt>
    <dgm:pt modelId="{12BD61A2-F229-4EA8-A6BD-DFDBA2794553}" type="pres">
      <dgm:prSet presAssocID="{56A1C199-3E5E-4FE3-B4C0-8014CCAC3180}" presName="Name50" presStyleLbl="parChTrans1D2" presStyleIdx="6" presStyleCnt="9"/>
      <dgm:spPr/>
      <dgm:t>
        <a:bodyPr/>
        <a:lstStyle/>
        <a:p>
          <a:endParaRPr lang="ru-RU"/>
        </a:p>
      </dgm:t>
    </dgm:pt>
    <dgm:pt modelId="{C54FE722-1513-4916-83B3-484757092A6D}" type="pres">
      <dgm:prSet presAssocID="{EE64302E-AD31-4E21-BDBC-5F3D6014ECD5}" presName="hierRoot2" presStyleCnt="0">
        <dgm:presLayoutVars>
          <dgm:hierBranch/>
        </dgm:presLayoutVars>
      </dgm:prSet>
      <dgm:spPr/>
    </dgm:pt>
    <dgm:pt modelId="{ACDA3285-F64F-483E-898B-48CE18ACA69D}" type="pres">
      <dgm:prSet presAssocID="{EE64302E-AD31-4E21-BDBC-5F3D6014ECD5}" presName="rootComposite" presStyleCnt="0"/>
      <dgm:spPr/>
    </dgm:pt>
    <dgm:pt modelId="{A6798E7F-F55D-4999-9D8C-C607901F40F1}" type="pres">
      <dgm:prSet presAssocID="{EE64302E-AD31-4E21-BDBC-5F3D6014ECD5}" presName="rootText" presStyleLbl="node2" presStyleIdx="6" presStyleCnt="9" custScaleX="578576" custScaleY="1740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D52E4C5-4A8F-4E9B-B50B-B3838B77E591}" type="pres">
      <dgm:prSet presAssocID="{EE64302E-AD31-4E21-BDBC-5F3D6014ECD5}" presName="rootConnector" presStyleLbl="node2" presStyleIdx="6" presStyleCnt="9"/>
      <dgm:spPr/>
      <dgm:t>
        <a:bodyPr/>
        <a:lstStyle/>
        <a:p>
          <a:endParaRPr lang="ru-RU"/>
        </a:p>
      </dgm:t>
    </dgm:pt>
    <dgm:pt modelId="{18231229-9A22-471B-BF28-A23E05E8C4F3}" type="pres">
      <dgm:prSet presAssocID="{EE64302E-AD31-4E21-BDBC-5F3D6014ECD5}" presName="hierChild4" presStyleCnt="0"/>
      <dgm:spPr/>
    </dgm:pt>
    <dgm:pt modelId="{08F98DA6-FB0D-4FB5-8D52-DDF5E9AD296D}" type="pres">
      <dgm:prSet presAssocID="{EE64302E-AD31-4E21-BDBC-5F3D6014ECD5}" presName="hierChild5" presStyleCnt="0"/>
      <dgm:spPr/>
    </dgm:pt>
    <dgm:pt modelId="{E071006F-E53D-435F-8500-10A74F0F700A}" type="pres">
      <dgm:prSet presAssocID="{57AB6541-3FAB-4398-BB60-65590EE9CF3D}" presName="Name50" presStyleLbl="parChTrans1D2" presStyleIdx="7" presStyleCnt="9"/>
      <dgm:spPr/>
      <dgm:t>
        <a:bodyPr/>
        <a:lstStyle/>
        <a:p>
          <a:endParaRPr lang="ru-RU"/>
        </a:p>
      </dgm:t>
    </dgm:pt>
    <dgm:pt modelId="{97100784-647F-45E4-9980-99DEACFEC842}" type="pres">
      <dgm:prSet presAssocID="{2E3097AB-BCD7-4C14-A184-3ADFEBAE4975}" presName="hierRoot2" presStyleCnt="0">
        <dgm:presLayoutVars>
          <dgm:hierBranch val="r"/>
        </dgm:presLayoutVars>
      </dgm:prSet>
      <dgm:spPr/>
    </dgm:pt>
    <dgm:pt modelId="{6EA34829-6CC1-4448-B1BF-0BC11068772A}" type="pres">
      <dgm:prSet presAssocID="{2E3097AB-BCD7-4C14-A184-3ADFEBAE4975}" presName="rootComposite" presStyleCnt="0"/>
      <dgm:spPr/>
    </dgm:pt>
    <dgm:pt modelId="{4D60997A-A539-4038-B832-3D2E18EF195F}" type="pres">
      <dgm:prSet presAssocID="{2E3097AB-BCD7-4C14-A184-3ADFEBAE4975}" presName="rootText" presStyleLbl="node2" presStyleIdx="7" presStyleCnt="9" custScaleX="1080502" custScaleY="14873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E3F68A-B9DC-4AE6-AA08-C37837C5F3DE}" type="pres">
      <dgm:prSet presAssocID="{2E3097AB-BCD7-4C14-A184-3ADFEBAE4975}" presName="rootConnector" presStyleLbl="node2" presStyleIdx="7" presStyleCnt="9"/>
      <dgm:spPr/>
      <dgm:t>
        <a:bodyPr/>
        <a:lstStyle/>
        <a:p>
          <a:endParaRPr lang="ru-RU"/>
        </a:p>
      </dgm:t>
    </dgm:pt>
    <dgm:pt modelId="{535ADA52-1789-48BC-BE97-9A0BF182741E}" type="pres">
      <dgm:prSet presAssocID="{2E3097AB-BCD7-4C14-A184-3ADFEBAE4975}" presName="hierChild4" presStyleCnt="0"/>
      <dgm:spPr/>
    </dgm:pt>
    <dgm:pt modelId="{2C0EA52F-1744-4103-8FD3-257DDD1D7B6B}" type="pres">
      <dgm:prSet presAssocID="{2E3097AB-BCD7-4C14-A184-3ADFEBAE4975}" presName="hierChild5" presStyleCnt="0"/>
      <dgm:spPr/>
    </dgm:pt>
    <dgm:pt modelId="{05C464AB-6494-4F19-8D8E-995B9F6DA99D}" type="pres">
      <dgm:prSet presAssocID="{D49D75D8-B469-4055-8793-54403CBB2C78}" presName="Name50" presStyleLbl="parChTrans1D2" presStyleIdx="8" presStyleCnt="9"/>
      <dgm:spPr/>
      <dgm:t>
        <a:bodyPr/>
        <a:lstStyle/>
        <a:p>
          <a:endParaRPr lang="ru-RU"/>
        </a:p>
      </dgm:t>
    </dgm:pt>
    <dgm:pt modelId="{6EBE3878-197C-4847-BA76-08929D758DCB}" type="pres">
      <dgm:prSet presAssocID="{DABD98AA-803D-423F-B1B9-92574ACB7493}" presName="hierRoot2" presStyleCnt="0">
        <dgm:presLayoutVars>
          <dgm:hierBranch/>
        </dgm:presLayoutVars>
      </dgm:prSet>
      <dgm:spPr/>
    </dgm:pt>
    <dgm:pt modelId="{A92D4B31-2BF4-4327-B9D2-B83FDA838B76}" type="pres">
      <dgm:prSet presAssocID="{DABD98AA-803D-423F-B1B9-92574ACB7493}" presName="rootComposite" presStyleCnt="0"/>
      <dgm:spPr/>
    </dgm:pt>
    <dgm:pt modelId="{65B60E8C-C5B5-4101-B328-B773AE9C803F}" type="pres">
      <dgm:prSet presAssocID="{DABD98AA-803D-423F-B1B9-92574ACB7493}" presName="rootText" presStyleLbl="node2" presStyleIdx="8" presStyleCnt="9" custScaleX="1022905" custScaleY="20781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4946CB1-340B-4256-A40F-B007C07C19BC}" type="pres">
      <dgm:prSet presAssocID="{DABD98AA-803D-423F-B1B9-92574ACB7493}" presName="rootConnector" presStyleLbl="node2" presStyleIdx="8" presStyleCnt="9"/>
      <dgm:spPr/>
      <dgm:t>
        <a:bodyPr/>
        <a:lstStyle/>
        <a:p>
          <a:endParaRPr lang="ru-RU"/>
        </a:p>
      </dgm:t>
    </dgm:pt>
    <dgm:pt modelId="{5961EAFD-39CB-4A65-9109-44DAB3B21FA7}" type="pres">
      <dgm:prSet presAssocID="{DABD98AA-803D-423F-B1B9-92574ACB7493}" presName="hierChild4" presStyleCnt="0"/>
      <dgm:spPr/>
    </dgm:pt>
    <dgm:pt modelId="{EBB5C9FA-E621-4A72-9D04-A7DDBEC42AF6}" type="pres">
      <dgm:prSet presAssocID="{DABD98AA-803D-423F-B1B9-92574ACB7493}" presName="hierChild5" presStyleCnt="0"/>
      <dgm:spPr/>
    </dgm:pt>
    <dgm:pt modelId="{84FF703C-6CD2-45AA-809F-92B23B1A783E}" type="pres">
      <dgm:prSet presAssocID="{0AEEF0F3-E356-4FBD-BB4A-1B5EE025C780}" presName="hierChild3" presStyleCnt="0"/>
      <dgm:spPr/>
    </dgm:pt>
  </dgm:ptLst>
  <dgm:cxnLst>
    <dgm:cxn modelId="{6AE80CB3-5CA5-460E-91DE-28314B524051}" srcId="{0AEEF0F3-E356-4FBD-BB4A-1B5EE025C780}" destId="{FFB7562E-4CF5-4763-9377-523E13DDECCA}" srcOrd="1" destOrd="0" parTransId="{399D3B1D-0D75-4435-92B6-08B50FFB5EAF}" sibTransId="{381B287B-C450-4B5B-A2BD-8A9C0481562D}"/>
    <dgm:cxn modelId="{23ABA2DF-EAA0-49F8-8242-BBEA8A200D93}" type="presOf" srcId="{DABD98AA-803D-423F-B1B9-92574ACB7493}" destId="{C4946CB1-340B-4256-A40F-B007C07C19BC}" srcOrd="1" destOrd="0" presId="urn:microsoft.com/office/officeart/2005/8/layout/orgChart1"/>
    <dgm:cxn modelId="{B6A6DBDF-04B1-4CA3-9769-4575A61C750C}" type="presOf" srcId="{9AFA9194-B4AD-4CA0-B3CC-7CED2D7D96C5}" destId="{108D79DE-F2C5-42EF-8AC1-E6224EA1C4FA}" srcOrd="0" destOrd="0" presId="urn:microsoft.com/office/officeart/2005/8/layout/orgChart1"/>
    <dgm:cxn modelId="{CB496D9A-2E7A-409A-AB9E-4468FFB31300}" type="presOf" srcId="{EE64302E-AD31-4E21-BDBC-5F3D6014ECD5}" destId="{A6798E7F-F55D-4999-9D8C-C607901F40F1}" srcOrd="0" destOrd="0" presId="urn:microsoft.com/office/officeart/2005/8/layout/orgChart1"/>
    <dgm:cxn modelId="{314CBE80-6E25-48DF-82AB-BEB7F97EE566}" type="presOf" srcId="{FFB7562E-4CF5-4763-9377-523E13DDECCA}" destId="{B7450537-77F5-4F33-B977-7AC7C85E3DD0}" srcOrd="1" destOrd="0" presId="urn:microsoft.com/office/officeart/2005/8/layout/orgChart1"/>
    <dgm:cxn modelId="{3BB392B2-2CBD-42E1-A5A1-D93A5BF7A23A}" type="presOf" srcId="{EE64302E-AD31-4E21-BDBC-5F3D6014ECD5}" destId="{DD52E4C5-4A8F-4E9B-B50B-B3838B77E591}" srcOrd="1" destOrd="0" presId="urn:microsoft.com/office/officeart/2005/8/layout/orgChart1"/>
    <dgm:cxn modelId="{D44E9013-12E7-4BBF-BCCF-7B6123502BEA}" type="presOf" srcId="{99C1731A-7714-422F-A8EB-474CDCA3D0F9}" destId="{524E5FCC-8587-4DF7-B455-9FFF3BA27732}" srcOrd="0" destOrd="0" presId="urn:microsoft.com/office/officeart/2005/8/layout/orgChart1"/>
    <dgm:cxn modelId="{6B2F048C-6408-4716-8575-A3B48CDCD2B1}" type="presOf" srcId="{A4704D61-C8C2-44BE-956A-70F97398C5B7}" destId="{A79DCB01-520D-4C4A-9336-C02E6F746B26}" srcOrd="0" destOrd="0" presId="urn:microsoft.com/office/officeart/2005/8/layout/orgChart1"/>
    <dgm:cxn modelId="{4A9701E9-77EE-4321-A480-6A18253D0320}" srcId="{0AEEF0F3-E356-4FBD-BB4A-1B5EE025C780}" destId="{7CDE6DE8-F51A-4D06-98AD-F6631EBB4661}" srcOrd="2" destOrd="0" parTransId="{99C1731A-7714-422F-A8EB-474CDCA3D0F9}" sibTransId="{88E8AE74-F6EB-473F-B91D-62C74318F23A}"/>
    <dgm:cxn modelId="{1CD1F475-4AA2-40F5-8DB4-6490FBC07F65}" type="presOf" srcId="{0AEEF0F3-E356-4FBD-BB4A-1B5EE025C780}" destId="{910F6773-7276-4073-9DD1-50E1D6632938}" srcOrd="0" destOrd="0" presId="urn:microsoft.com/office/officeart/2005/8/layout/orgChart1"/>
    <dgm:cxn modelId="{0A9AB372-BFE2-41BB-8239-079875EE640C}" type="presOf" srcId="{56A1C199-3E5E-4FE3-B4C0-8014CCAC3180}" destId="{12BD61A2-F229-4EA8-A6BD-DFDBA2794553}" srcOrd="0" destOrd="0" presId="urn:microsoft.com/office/officeart/2005/8/layout/orgChart1"/>
    <dgm:cxn modelId="{440E0CA3-093A-4D5F-A1CD-63062D74B8BB}" type="presOf" srcId="{399D3B1D-0D75-4435-92B6-08B50FFB5EAF}" destId="{1BEC3DC8-1256-42FE-96C1-89D5A505A603}" srcOrd="0" destOrd="0" presId="urn:microsoft.com/office/officeart/2005/8/layout/orgChart1"/>
    <dgm:cxn modelId="{3ABBDDD5-FB80-49E4-B1BC-A09C549E0405}" type="presOf" srcId="{D49D75D8-B469-4055-8793-54403CBB2C78}" destId="{05C464AB-6494-4F19-8D8E-995B9F6DA99D}" srcOrd="0" destOrd="0" presId="urn:microsoft.com/office/officeart/2005/8/layout/orgChart1"/>
    <dgm:cxn modelId="{02C810FE-AB5A-4935-9DDC-C0508D108E42}" srcId="{0AEEF0F3-E356-4FBD-BB4A-1B5EE025C780}" destId="{CFCA100A-5E49-4C63-821F-584633DC29AF}" srcOrd="5" destOrd="0" parTransId="{0C33817C-A5AA-496C-930D-78AA10E1B2F6}" sibTransId="{25DA5820-995D-425F-B080-BD3848ADCF3D}"/>
    <dgm:cxn modelId="{69D48C11-7670-4E9A-84CE-375D56C76B7B}" type="presOf" srcId="{E7437F94-FE8D-481A-8CE9-FA040AF080B6}" destId="{CB0EC327-2B16-4DA6-989F-A8E8B17834CF}" srcOrd="0" destOrd="0" presId="urn:microsoft.com/office/officeart/2005/8/layout/orgChart1"/>
    <dgm:cxn modelId="{34113622-B27B-47AF-8124-5ADF1A1D0188}" srcId="{0AEEF0F3-E356-4FBD-BB4A-1B5EE025C780}" destId="{EE64302E-AD31-4E21-BDBC-5F3D6014ECD5}" srcOrd="6" destOrd="0" parTransId="{56A1C199-3E5E-4FE3-B4C0-8014CCAC3180}" sibTransId="{E281E7EB-8EC8-45CC-991C-40B7ACEE2900}"/>
    <dgm:cxn modelId="{3804A856-0862-42A4-8C4B-9BF9D65472F9}" srcId="{AF0F33A3-7834-4A44-A3A4-74A9B90DACA5}" destId="{AA4CF693-8FEA-4E6A-B7B2-7F918A3F1B5D}" srcOrd="0" destOrd="0" parTransId="{83C974C2-F84F-4802-BB66-FC7A8F199885}" sibTransId="{A7628D6B-E398-43B0-8659-40E517E235BE}"/>
    <dgm:cxn modelId="{0009DD5B-9A63-43D1-9779-95FA2EB9B51B}" srcId="{0AEEF0F3-E356-4FBD-BB4A-1B5EE025C780}" destId="{CB1B7A60-D625-49EE-91FB-E5749F687E02}" srcOrd="4" destOrd="0" parTransId="{B7BA9984-58A6-4B43-8EB5-709E4256BBB2}" sibTransId="{A471C765-BF1F-4FD1-9867-70ED1D56EEB1}"/>
    <dgm:cxn modelId="{C92B6474-C232-4ABB-ABEF-A4784C9DB491}" srcId="{E7437F94-FE8D-481A-8CE9-FA040AF080B6}" destId="{0AEEF0F3-E356-4FBD-BB4A-1B5EE025C780}" srcOrd="0" destOrd="0" parTransId="{7D61C70C-00B7-4428-81E0-3FE686E08542}" sibTransId="{C37825ED-0305-4A55-BA7D-C4E42800336C}"/>
    <dgm:cxn modelId="{BAA406DC-28C6-435C-9B3D-641C07AD99D4}" srcId="{0AEEF0F3-E356-4FBD-BB4A-1B5EE025C780}" destId="{AF0F33A3-7834-4A44-A3A4-74A9B90DACA5}" srcOrd="0" destOrd="0" parTransId="{A4704D61-C8C2-44BE-956A-70F97398C5B7}" sibTransId="{FFF2B2FB-65FD-4A17-9DB3-A5FF45780817}"/>
    <dgm:cxn modelId="{DAAB8849-E733-4E89-B8AC-716F28402870}" type="presOf" srcId="{AF0F33A3-7834-4A44-A3A4-74A9B90DACA5}" destId="{18B9EC20-2634-4E09-AB97-4902D0570469}" srcOrd="0" destOrd="0" presId="urn:microsoft.com/office/officeart/2005/8/layout/orgChart1"/>
    <dgm:cxn modelId="{8EFDFCDA-83DC-4BD7-B65E-24DC84729C1B}" type="presOf" srcId="{83C974C2-F84F-4802-BB66-FC7A8F199885}" destId="{F69ED5C2-1AFF-4DD5-B1EF-E3CE6D25B5A8}" srcOrd="0" destOrd="0" presId="urn:microsoft.com/office/officeart/2005/8/layout/orgChart1"/>
    <dgm:cxn modelId="{24E93970-A182-4D64-93E8-5169AAA7EC94}" srcId="{0AEEF0F3-E356-4FBD-BB4A-1B5EE025C780}" destId="{DABD98AA-803D-423F-B1B9-92574ACB7493}" srcOrd="8" destOrd="0" parTransId="{D49D75D8-B469-4055-8793-54403CBB2C78}" sibTransId="{B41BF645-0791-42F6-BAAE-F1329C2792F4}"/>
    <dgm:cxn modelId="{2744FE7D-C096-4D6F-A1F1-C101709D93C7}" type="presOf" srcId="{CB1B7A60-D625-49EE-91FB-E5749F687E02}" destId="{602862B3-7337-406F-B80C-9F4205FEED72}" srcOrd="1" destOrd="0" presId="urn:microsoft.com/office/officeart/2005/8/layout/orgChart1"/>
    <dgm:cxn modelId="{5A7C444F-0AA2-492E-9C42-1DEDECA8990C}" type="presOf" srcId="{DABD98AA-803D-423F-B1B9-92574ACB7493}" destId="{65B60E8C-C5B5-4101-B328-B773AE9C803F}" srcOrd="0" destOrd="0" presId="urn:microsoft.com/office/officeart/2005/8/layout/orgChart1"/>
    <dgm:cxn modelId="{5C2A2E14-86E5-4CD0-94D4-5E767C2403F4}" type="presOf" srcId="{2E3097AB-BCD7-4C14-A184-3ADFEBAE4975}" destId="{5EE3F68A-B9DC-4AE6-AA08-C37837C5F3DE}" srcOrd="1" destOrd="0" presId="urn:microsoft.com/office/officeart/2005/8/layout/orgChart1"/>
    <dgm:cxn modelId="{A0A23C27-28DB-4692-88FB-92E15AC22188}" type="presOf" srcId="{9AFA9194-B4AD-4CA0-B3CC-7CED2D7D96C5}" destId="{DCA793EE-9F59-4253-B5EC-DFC6FC0386B0}" srcOrd="1" destOrd="0" presId="urn:microsoft.com/office/officeart/2005/8/layout/orgChart1"/>
    <dgm:cxn modelId="{BE95298C-E3E7-4CCA-A220-3C1249EB7DF6}" type="presOf" srcId="{CB1B7A60-D625-49EE-91FB-E5749F687E02}" destId="{B7984E66-9488-4133-973D-C186E0C47039}" srcOrd="0" destOrd="0" presId="urn:microsoft.com/office/officeart/2005/8/layout/orgChart1"/>
    <dgm:cxn modelId="{FA8764FD-3308-44EB-B477-02961C8386D8}" type="presOf" srcId="{7CDE6DE8-F51A-4D06-98AD-F6631EBB4661}" destId="{F2EAA45D-2E1D-4726-8B7B-4049288F37E5}" srcOrd="0" destOrd="0" presId="urn:microsoft.com/office/officeart/2005/8/layout/orgChart1"/>
    <dgm:cxn modelId="{179A7499-A843-4316-BF35-ED84C14C0BEF}" type="presOf" srcId="{AF0F33A3-7834-4A44-A3A4-74A9B90DACA5}" destId="{FB6BAEF8-783A-499B-98D0-B48B37428F85}" srcOrd="1" destOrd="0" presId="urn:microsoft.com/office/officeart/2005/8/layout/orgChart1"/>
    <dgm:cxn modelId="{1C2217CC-19E5-4D8C-A816-6BEA9B670FD0}" type="presOf" srcId="{0AEEF0F3-E356-4FBD-BB4A-1B5EE025C780}" destId="{6D651B4B-68BA-4CA0-8E81-D51E0FF2821F}" srcOrd="1" destOrd="0" presId="urn:microsoft.com/office/officeart/2005/8/layout/orgChart1"/>
    <dgm:cxn modelId="{8C5D3205-2A01-4225-B7D8-24D9FB601F53}" type="presOf" srcId="{CFCA100A-5E49-4C63-821F-584633DC29AF}" destId="{91DECEFF-B472-4021-A312-F877AC2C1989}" srcOrd="1" destOrd="0" presId="urn:microsoft.com/office/officeart/2005/8/layout/orgChart1"/>
    <dgm:cxn modelId="{C4EBB64C-5FF4-4DB1-A273-4B5A84AB3F62}" type="presOf" srcId="{5C5D13F5-6FE0-43AF-8914-AB511990F9B9}" destId="{705EFE41-4942-4FAF-983B-D26A515E5FED}" srcOrd="0" destOrd="0" presId="urn:microsoft.com/office/officeart/2005/8/layout/orgChart1"/>
    <dgm:cxn modelId="{420EB592-566F-4C46-8394-F5585C3B65A2}" type="presOf" srcId="{B7BA9984-58A6-4B43-8EB5-709E4256BBB2}" destId="{EB7D072D-C722-4629-A68A-94AB2C2405C3}" srcOrd="0" destOrd="0" presId="urn:microsoft.com/office/officeart/2005/8/layout/orgChart1"/>
    <dgm:cxn modelId="{4429E8D1-0702-4A64-96F4-38B49741FB40}" type="presOf" srcId="{2E3097AB-BCD7-4C14-A184-3ADFEBAE4975}" destId="{4D60997A-A539-4038-B832-3D2E18EF195F}" srcOrd="0" destOrd="0" presId="urn:microsoft.com/office/officeart/2005/8/layout/orgChart1"/>
    <dgm:cxn modelId="{19B6C43A-CD4F-499E-8847-DB7E2248BBCF}" type="presOf" srcId="{FFB7562E-4CF5-4763-9377-523E13DDECCA}" destId="{8285B717-DDA4-40E2-BD8A-6C4D09883320}" srcOrd="0" destOrd="0" presId="urn:microsoft.com/office/officeart/2005/8/layout/orgChart1"/>
    <dgm:cxn modelId="{7D18500C-110D-4DD9-A2CA-4006B812E225}" type="presOf" srcId="{AA4CF693-8FEA-4E6A-B7B2-7F918A3F1B5D}" destId="{EB59DBCE-C94B-4D79-9F53-83FD615397BD}" srcOrd="0" destOrd="0" presId="urn:microsoft.com/office/officeart/2005/8/layout/orgChart1"/>
    <dgm:cxn modelId="{5007BC7C-758E-41FC-AF52-064B0B15ED94}" type="presOf" srcId="{7CDE6DE8-F51A-4D06-98AD-F6631EBB4661}" destId="{75A2AB15-C2E8-4B0D-BB45-F781159B9810}" srcOrd="1" destOrd="0" presId="urn:microsoft.com/office/officeart/2005/8/layout/orgChart1"/>
    <dgm:cxn modelId="{89166A39-5E4B-4EEA-BF75-C549051F9294}" type="presOf" srcId="{57AB6541-3FAB-4398-BB60-65590EE9CF3D}" destId="{E071006F-E53D-435F-8500-10A74F0F700A}" srcOrd="0" destOrd="0" presId="urn:microsoft.com/office/officeart/2005/8/layout/orgChart1"/>
    <dgm:cxn modelId="{744B0FAF-1AC4-46EE-9EBA-BA82DB23E9F5}" type="presOf" srcId="{CFCA100A-5E49-4C63-821F-584633DC29AF}" destId="{53436B2B-5B4F-4959-ACE2-9CC75EB61969}" srcOrd="0" destOrd="0" presId="urn:microsoft.com/office/officeart/2005/8/layout/orgChart1"/>
    <dgm:cxn modelId="{EAF22976-53AB-4D52-8299-97D84AC8330F}" type="presOf" srcId="{AA4CF693-8FEA-4E6A-B7B2-7F918A3F1B5D}" destId="{43145EA1-A65B-4351-87CB-145D4768EE8F}" srcOrd="1" destOrd="0" presId="urn:microsoft.com/office/officeart/2005/8/layout/orgChart1"/>
    <dgm:cxn modelId="{25895133-FDC7-4C34-B750-08C0FBC75AA0}" type="presOf" srcId="{0C33817C-A5AA-496C-930D-78AA10E1B2F6}" destId="{B5FFEA57-CA33-47F8-83E9-FF174C587F38}" srcOrd="0" destOrd="0" presId="urn:microsoft.com/office/officeart/2005/8/layout/orgChart1"/>
    <dgm:cxn modelId="{EF79008F-340A-40D7-BF86-20124BA563A6}" srcId="{0AEEF0F3-E356-4FBD-BB4A-1B5EE025C780}" destId="{2E3097AB-BCD7-4C14-A184-3ADFEBAE4975}" srcOrd="7" destOrd="0" parTransId="{57AB6541-3FAB-4398-BB60-65590EE9CF3D}" sibTransId="{050B5560-1A34-4297-86E7-2B89336073D7}"/>
    <dgm:cxn modelId="{AA5CA84C-6A01-4C51-A426-DA6E3EA1C60E}" srcId="{0AEEF0F3-E356-4FBD-BB4A-1B5EE025C780}" destId="{9AFA9194-B4AD-4CA0-B3CC-7CED2D7D96C5}" srcOrd="3" destOrd="0" parTransId="{5C5D13F5-6FE0-43AF-8914-AB511990F9B9}" sibTransId="{66BBA01E-85B4-4F0C-A2D4-C3B1DC3AD182}"/>
    <dgm:cxn modelId="{5B21F539-F812-4FF4-87FF-35ABAF285C15}" type="presParOf" srcId="{CB0EC327-2B16-4DA6-989F-A8E8B17834CF}" destId="{4D920BCB-5E8D-4187-802E-305352E047C7}" srcOrd="0" destOrd="0" presId="urn:microsoft.com/office/officeart/2005/8/layout/orgChart1"/>
    <dgm:cxn modelId="{3C1FF21E-9FC9-46C3-B86A-B0A8BE2FACC0}" type="presParOf" srcId="{4D920BCB-5E8D-4187-802E-305352E047C7}" destId="{EA13D18A-68F5-46F8-B958-DB858F6F959C}" srcOrd="0" destOrd="0" presId="urn:microsoft.com/office/officeart/2005/8/layout/orgChart1"/>
    <dgm:cxn modelId="{FFE08C4D-0C7F-4A84-9F0F-8B8180FAC69F}" type="presParOf" srcId="{EA13D18A-68F5-46F8-B958-DB858F6F959C}" destId="{910F6773-7276-4073-9DD1-50E1D6632938}" srcOrd="0" destOrd="0" presId="urn:microsoft.com/office/officeart/2005/8/layout/orgChart1"/>
    <dgm:cxn modelId="{79B79D9F-4E6D-474C-9D39-2785052939FF}" type="presParOf" srcId="{EA13D18A-68F5-46F8-B958-DB858F6F959C}" destId="{6D651B4B-68BA-4CA0-8E81-D51E0FF2821F}" srcOrd="1" destOrd="0" presId="urn:microsoft.com/office/officeart/2005/8/layout/orgChart1"/>
    <dgm:cxn modelId="{82EBF227-11FC-407A-BC7E-9ECB36271A73}" type="presParOf" srcId="{4D920BCB-5E8D-4187-802E-305352E047C7}" destId="{00F393B3-EB1B-45F3-A71D-30C289A96C62}" srcOrd="1" destOrd="0" presId="urn:microsoft.com/office/officeart/2005/8/layout/orgChart1"/>
    <dgm:cxn modelId="{5BA6665A-8B0E-4B8A-96F1-17BF6E9C4AD1}" type="presParOf" srcId="{00F393B3-EB1B-45F3-A71D-30C289A96C62}" destId="{A79DCB01-520D-4C4A-9336-C02E6F746B26}" srcOrd="0" destOrd="0" presId="urn:microsoft.com/office/officeart/2005/8/layout/orgChart1"/>
    <dgm:cxn modelId="{081B0AF5-3330-400D-945B-A6D93A6C2A78}" type="presParOf" srcId="{00F393B3-EB1B-45F3-A71D-30C289A96C62}" destId="{6EA2F68D-3FCC-4430-B836-1EE8045151AC}" srcOrd="1" destOrd="0" presId="urn:microsoft.com/office/officeart/2005/8/layout/orgChart1"/>
    <dgm:cxn modelId="{4124300F-4D23-48C7-B573-109F00703F95}" type="presParOf" srcId="{6EA2F68D-3FCC-4430-B836-1EE8045151AC}" destId="{A252EC73-56A0-4456-81C6-E1A661C05576}" srcOrd="0" destOrd="0" presId="urn:microsoft.com/office/officeart/2005/8/layout/orgChart1"/>
    <dgm:cxn modelId="{99ADD6A4-3831-4C4A-9A7B-9EF67C6CC289}" type="presParOf" srcId="{A252EC73-56A0-4456-81C6-E1A661C05576}" destId="{18B9EC20-2634-4E09-AB97-4902D0570469}" srcOrd="0" destOrd="0" presId="urn:microsoft.com/office/officeart/2005/8/layout/orgChart1"/>
    <dgm:cxn modelId="{39D023A8-4015-40E5-96FB-C170AF53CF15}" type="presParOf" srcId="{A252EC73-56A0-4456-81C6-E1A661C05576}" destId="{FB6BAEF8-783A-499B-98D0-B48B37428F85}" srcOrd="1" destOrd="0" presId="urn:microsoft.com/office/officeart/2005/8/layout/orgChart1"/>
    <dgm:cxn modelId="{ACE46B14-30D4-4F0C-BD4A-255FFDFF87D6}" type="presParOf" srcId="{6EA2F68D-3FCC-4430-B836-1EE8045151AC}" destId="{926282FD-2E2E-4098-A2DD-5782D20C50BE}" srcOrd="1" destOrd="0" presId="urn:microsoft.com/office/officeart/2005/8/layout/orgChart1"/>
    <dgm:cxn modelId="{979A1D8D-9F56-4CDB-82D8-5E0615F9461D}" type="presParOf" srcId="{926282FD-2E2E-4098-A2DD-5782D20C50BE}" destId="{F69ED5C2-1AFF-4DD5-B1EF-E3CE6D25B5A8}" srcOrd="0" destOrd="0" presId="urn:microsoft.com/office/officeart/2005/8/layout/orgChart1"/>
    <dgm:cxn modelId="{AACC2371-4840-4F31-89DC-75439FCB57DE}" type="presParOf" srcId="{926282FD-2E2E-4098-A2DD-5782D20C50BE}" destId="{177E1001-80E7-44E7-9B99-0AAC27E62025}" srcOrd="1" destOrd="0" presId="urn:microsoft.com/office/officeart/2005/8/layout/orgChart1"/>
    <dgm:cxn modelId="{A482BCA6-E36C-49EB-86AB-D93C5D499A78}" type="presParOf" srcId="{177E1001-80E7-44E7-9B99-0AAC27E62025}" destId="{4DEA8992-5C2D-4075-B845-504B208CE5E8}" srcOrd="0" destOrd="0" presId="urn:microsoft.com/office/officeart/2005/8/layout/orgChart1"/>
    <dgm:cxn modelId="{37CBE3E7-70BC-49B8-84A2-C81B010BFD11}" type="presParOf" srcId="{4DEA8992-5C2D-4075-B845-504B208CE5E8}" destId="{EB59DBCE-C94B-4D79-9F53-83FD615397BD}" srcOrd="0" destOrd="0" presId="urn:microsoft.com/office/officeart/2005/8/layout/orgChart1"/>
    <dgm:cxn modelId="{EA8FCC55-2323-4D99-841D-9812201DAED3}" type="presParOf" srcId="{4DEA8992-5C2D-4075-B845-504B208CE5E8}" destId="{43145EA1-A65B-4351-87CB-145D4768EE8F}" srcOrd="1" destOrd="0" presId="urn:microsoft.com/office/officeart/2005/8/layout/orgChart1"/>
    <dgm:cxn modelId="{82C80D2B-0527-43AE-8B48-FDE8E5453A6F}" type="presParOf" srcId="{177E1001-80E7-44E7-9B99-0AAC27E62025}" destId="{4A12227F-54D9-4D4A-8E25-7C83CB64C60F}" srcOrd="1" destOrd="0" presId="urn:microsoft.com/office/officeart/2005/8/layout/orgChart1"/>
    <dgm:cxn modelId="{EDBA869A-ED13-4709-97C9-25BA719F7F72}" type="presParOf" srcId="{177E1001-80E7-44E7-9B99-0AAC27E62025}" destId="{AF56ABF1-A795-4888-983C-AFD89A3DDCAC}" srcOrd="2" destOrd="0" presId="urn:microsoft.com/office/officeart/2005/8/layout/orgChart1"/>
    <dgm:cxn modelId="{CD932DF5-07A4-4DD1-AF55-C11C1C6B5E4F}" type="presParOf" srcId="{6EA2F68D-3FCC-4430-B836-1EE8045151AC}" destId="{5DF187AE-CCFD-4FC2-85BB-D844DACACAD1}" srcOrd="2" destOrd="0" presId="urn:microsoft.com/office/officeart/2005/8/layout/orgChart1"/>
    <dgm:cxn modelId="{4F9FAD75-5645-4E29-AF2B-8AC8CDA1CFA4}" type="presParOf" srcId="{00F393B3-EB1B-45F3-A71D-30C289A96C62}" destId="{1BEC3DC8-1256-42FE-96C1-89D5A505A603}" srcOrd="2" destOrd="0" presId="urn:microsoft.com/office/officeart/2005/8/layout/orgChart1"/>
    <dgm:cxn modelId="{8D0F6EF5-7CDF-4699-A0DB-C2E5BB79DDDE}" type="presParOf" srcId="{00F393B3-EB1B-45F3-A71D-30C289A96C62}" destId="{FEFF3C26-8E6E-4CC7-92A3-E074C0F341F6}" srcOrd="3" destOrd="0" presId="urn:microsoft.com/office/officeart/2005/8/layout/orgChart1"/>
    <dgm:cxn modelId="{4910A06E-07B1-45F4-82B1-74438CEA6898}" type="presParOf" srcId="{FEFF3C26-8E6E-4CC7-92A3-E074C0F341F6}" destId="{F06AE219-025F-4B02-B1D8-CD24CD67BA55}" srcOrd="0" destOrd="0" presId="urn:microsoft.com/office/officeart/2005/8/layout/orgChart1"/>
    <dgm:cxn modelId="{6DA60CB4-55E9-4C1E-B24F-66FEDCFFC6A5}" type="presParOf" srcId="{F06AE219-025F-4B02-B1D8-CD24CD67BA55}" destId="{8285B717-DDA4-40E2-BD8A-6C4D09883320}" srcOrd="0" destOrd="0" presId="urn:microsoft.com/office/officeart/2005/8/layout/orgChart1"/>
    <dgm:cxn modelId="{02C26409-613B-42E1-B597-6F0A594F96F8}" type="presParOf" srcId="{F06AE219-025F-4B02-B1D8-CD24CD67BA55}" destId="{B7450537-77F5-4F33-B977-7AC7C85E3DD0}" srcOrd="1" destOrd="0" presId="urn:microsoft.com/office/officeart/2005/8/layout/orgChart1"/>
    <dgm:cxn modelId="{1844ECCD-1522-45D6-9F99-9499C61633D0}" type="presParOf" srcId="{FEFF3C26-8E6E-4CC7-92A3-E074C0F341F6}" destId="{C7C3FAA2-3CC3-464F-A77C-6999E800C765}" srcOrd="1" destOrd="0" presId="urn:microsoft.com/office/officeart/2005/8/layout/orgChart1"/>
    <dgm:cxn modelId="{7ED0C983-9BC8-4F84-8AB4-614D2EE4F314}" type="presParOf" srcId="{FEFF3C26-8E6E-4CC7-92A3-E074C0F341F6}" destId="{3A307E93-3ED8-4F00-9753-784752236809}" srcOrd="2" destOrd="0" presId="urn:microsoft.com/office/officeart/2005/8/layout/orgChart1"/>
    <dgm:cxn modelId="{428EE897-861F-4E4B-B7BB-CE7CD9B8E931}" type="presParOf" srcId="{00F393B3-EB1B-45F3-A71D-30C289A96C62}" destId="{524E5FCC-8587-4DF7-B455-9FFF3BA27732}" srcOrd="4" destOrd="0" presId="urn:microsoft.com/office/officeart/2005/8/layout/orgChart1"/>
    <dgm:cxn modelId="{DE651A0A-F6CF-450E-BA1B-784735A5E57C}" type="presParOf" srcId="{00F393B3-EB1B-45F3-A71D-30C289A96C62}" destId="{6ACA627D-2A55-4418-A1A9-080A9C9B243F}" srcOrd="5" destOrd="0" presId="urn:microsoft.com/office/officeart/2005/8/layout/orgChart1"/>
    <dgm:cxn modelId="{C43948FA-CD53-4FD9-B5B4-EDB582749D3D}" type="presParOf" srcId="{6ACA627D-2A55-4418-A1A9-080A9C9B243F}" destId="{8B78D721-DDEB-4399-B1CD-DB16DA334603}" srcOrd="0" destOrd="0" presId="urn:microsoft.com/office/officeart/2005/8/layout/orgChart1"/>
    <dgm:cxn modelId="{121DC56A-22A0-44D5-B33C-B901C23998EF}" type="presParOf" srcId="{8B78D721-DDEB-4399-B1CD-DB16DA334603}" destId="{F2EAA45D-2E1D-4726-8B7B-4049288F37E5}" srcOrd="0" destOrd="0" presId="urn:microsoft.com/office/officeart/2005/8/layout/orgChart1"/>
    <dgm:cxn modelId="{960CD0DF-B9C0-4906-9230-CC0A84A844C7}" type="presParOf" srcId="{8B78D721-DDEB-4399-B1CD-DB16DA334603}" destId="{75A2AB15-C2E8-4B0D-BB45-F781159B9810}" srcOrd="1" destOrd="0" presId="urn:microsoft.com/office/officeart/2005/8/layout/orgChart1"/>
    <dgm:cxn modelId="{E86BFCB6-3A97-4B54-9361-CE5B27543732}" type="presParOf" srcId="{6ACA627D-2A55-4418-A1A9-080A9C9B243F}" destId="{86B9B6D4-098F-4BF5-84E7-D5565D66DAA5}" srcOrd="1" destOrd="0" presId="urn:microsoft.com/office/officeart/2005/8/layout/orgChart1"/>
    <dgm:cxn modelId="{577949CF-3223-4AE8-997E-B5C93B7E5188}" type="presParOf" srcId="{6ACA627D-2A55-4418-A1A9-080A9C9B243F}" destId="{47F8AE75-9DE7-4546-A606-2C983F6251DE}" srcOrd="2" destOrd="0" presId="urn:microsoft.com/office/officeart/2005/8/layout/orgChart1"/>
    <dgm:cxn modelId="{C19C20AD-03FD-4D5E-9717-68B93DFE5108}" type="presParOf" srcId="{00F393B3-EB1B-45F3-A71D-30C289A96C62}" destId="{705EFE41-4942-4FAF-983B-D26A515E5FED}" srcOrd="6" destOrd="0" presId="urn:microsoft.com/office/officeart/2005/8/layout/orgChart1"/>
    <dgm:cxn modelId="{6E28D84D-3524-486C-A228-4279A76083A8}" type="presParOf" srcId="{00F393B3-EB1B-45F3-A71D-30C289A96C62}" destId="{79B4FE11-F5AD-493A-BCB6-F1B89A23D8C5}" srcOrd="7" destOrd="0" presId="urn:microsoft.com/office/officeart/2005/8/layout/orgChart1"/>
    <dgm:cxn modelId="{27DD96DD-7C0D-4D13-82EB-D4E351DB4FB4}" type="presParOf" srcId="{79B4FE11-F5AD-493A-BCB6-F1B89A23D8C5}" destId="{8F296790-C6F7-4BB7-B18E-E3FB30FE7DD6}" srcOrd="0" destOrd="0" presId="urn:microsoft.com/office/officeart/2005/8/layout/orgChart1"/>
    <dgm:cxn modelId="{D818A18D-B0EA-4FDD-8B26-E24F3ECB2982}" type="presParOf" srcId="{8F296790-C6F7-4BB7-B18E-E3FB30FE7DD6}" destId="{108D79DE-F2C5-42EF-8AC1-E6224EA1C4FA}" srcOrd="0" destOrd="0" presId="urn:microsoft.com/office/officeart/2005/8/layout/orgChart1"/>
    <dgm:cxn modelId="{569D2403-6CA0-4017-9FF4-D9705CED1FC4}" type="presParOf" srcId="{8F296790-C6F7-4BB7-B18E-E3FB30FE7DD6}" destId="{DCA793EE-9F59-4253-B5EC-DFC6FC0386B0}" srcOrd="1" destOrd="0" presId="urn:microsoft.com/office/officeart/2005/8/layout/orgChart1"/>
    <dgm:cxn modelId="{F9FC616A-A780-428B-9379-0F19566482E3}" type="presParOf" srcId="{79B4FE11-F5AD-493A-BCB6-F1B89A23D8C5}" destId="{95E87DE8-1867-4FD1-9D83-63D0C89936B2}" srcOrd="1" destOrd="0" presId="urn:microsoft.com/office/officeart/2005/8/layout/orgChart1"/>
    <dgm:cxn modelId="{A504BFB5-0DEA-4400-A790-CC0F509D3DF2}" type="presParOf" srcId="{79B4FE11-F5AD-493A-BCB6-F1B89A23D8C5}" destId="{C2A79647-1ABB-4BD6-89D9-4FD5403DC9CD}" srcOrd="2" destOrd="0" presId="urn:microsoft.com/office/officeart/2005/8/layout/orgChart1"/>
    <dgm:cxn modelId="{986F5353-3A2C-4BAC-AE4F-EACAF68F6756}" type="presParOf" srcId="{00F393B3-EB1B-45F3-A71D-30C289A96C62}" destId="{EB7D072D-C722-4629-A68A-94AB2C2405C3}" srcOrd="8" destOrd="0" presId="urn:microsoft.com/office/officeart/2005/8/layout/orgChart1"/>
    <dgm:cxn modelId="{C43E2551-08D8-4C83-80D7-3D6CA9537657}" type="presParOf" srcId="{00F393B3-EB1B-45F3-A71D-30C289A96C62}" destId="{B408C29F-E635-4B32-8F17-419CFAB5F60C}" srcOrd="9" destOrd="0" presId="urn:microsoft.com/office/officeart/2005/8/layout/orgChart1"/>
    <dgm:cxn modelId="{75AF2735-EBE8-462E-ADBF-3525A93BFAB4}" type="presParOf" srcId="{B408C29F-E635-4B32-8F17-419CFAB5F60C}" destId="{665AE99E-2C08-4B47-96A6-07697818A180}" srcOrd="0" destOrd="0" presId="urn:microsoft.com/office/officeart/2005/8/layout/orgChart1"/>
    <dgm:cxn modelId="{EAAA631C-B133-4E40-8203-656D6FBFD5D6}" type="presParOf" srcId="{665AE99E-2C08-4B47-96A6-07697818A180}" destId="{B7984E66-9488-4133-973D-C186E0C47039}" srcOrd="0" destOrd="0" presId="urn:microsoft.com/office/officeart/2005/8/layout/orgChart1"/>
    <dgm:cxn modelId="{958FF1D8-CC5C-4241-9982-313B91FCB857}" type="presParOf" srcId="{665AE99E-2C08-4B47-96A6-07697818A180}" destId="{602862B3-7337-406F-B80C-9F4205FEED72}" srcOrd="1" destOrd="0" presId="urn:microsoft.com/office/officeart/2005/8/layout/orgChart1"/>
    <dgm:cxn modelId="{21A37423-A9F4-4547-A1E8-96440E04DC9F}" type="presParOf" srcId="{B408C29F-E635-4B32-8F17-419CFAB5F60C}" destId="{4213E40E-BA0D-4248-96B8-95E74A2A34A6}" srcOrd="1" destOrd="0" presId="urn:microsoft.com/office/officeart/2005/8/layout/orgChart1"/>
    <dgm:cxn modelId="{DF819532-EBC7-40F3-99B8-ABA426A5E5C9}" type="presParOf" srcId="{B408C29F-E635-4B32-8F17-419CFAB5F60C}" destId="{0AD0B26B-418C-4B4C-8C43-7D60037B1E8C}" srcOrd="2" destOrd="0" presId="urn:microsoft.com/office/officeart/2005/8/layout/orgChart1"/>
    <dgm:cxn modelId="{CAFC7134-E3BC-467A-93D2-3A43A877B991}" type="presParOf" srcId="{00F393B3-EB1B-45F3-A71D-30C289A96C62}" destId="{B5FFEA57-CA33-47F8-83E9-FF174C587F38}" srcOrd="10" destOrd="0" presId="urn:microsoft.com/office/officeart/2005/8/layout/orgChart1"/>
    <dgm:cxn modelId="{3DE2F80B-C138-45FD-86D9-0E72DD71BD9C}" type="presParOf" srcId="{00F393B3-EB1B-45F3-A71D-30C289A96C62}" destId="{71D5D9E2-5B2F-4BDA-B679-5547C0EEA06F}" srcOrd="11" destOrd="0" presId="urn:microsoft.com/office/officeart/2005/8/layout/orgChart1"/>
    <dgm:cxn modelId="{61D8275C-A45A-4E21-BDDB-6238DF63093F}" type="presParOf" srcId="{71D5D9E2-5B2F-4BDA-B679-5547C0EEA06F}" destId="{5A1D9477-495D-4C7C-AE98-8F850AECF5BB}" srcOrd="0" destOrd="0" presId="urn:microsoft.com/office/officeart/2005/8/layout/orgChart1"/>
    <dgm:cxn modelId="{BD8403CD-DA78-4C24-B82E-56CE43F4C107}" type="presParOf" srcId="{5A1D9477-495D-4C7C-AE98-8F850AECF5BB}" destId="{53436B2B-5B4F-4959-ACE2-9CC75EB61969}" srcOrd="0" destOrd="0" presId="urn:microsoft.com/office/officeart/2005/8/layout/orgChart1"/>
    <dgm:cxn modelId="{93DE4A66-7AA7-44BC-9B45-3FC28D09BED0}" type="presParOf" srcId="{5A1D9477-495D-4C7C-AE98-8F850AECF5BB}" destId="{91DECEFF-B472-4021-A312-F877AC2C1989}" srcOrd="1" destOrd="0" presId="urn:microsoft.com/office/officeart/2005/8/layout/orgChart1"/>
    <dgm:cxn modelId="{E8D1EC39-7A76-43A4-88E0-C1924692742D}" type="presParOf" srcId="{71D5D9E2-5B2F-4BDA-B679-5547C0EEA06F}" destId="{51349B20-2DF1-490E-A669-D3F9558B62CA}" srcOrd="1" destOrd="0" presId="urn:microsoft.com/office/officeart/2005/8/layout/orgChart1"/>
    <dgm:cxn modelId="{9EA005BD-F44B-4A69-AEA9-95546656DB2E}" type="presParOf" srcId="{71D5D9E2-5B2F-4BDA-B679-5547C0EEA06F}" destId="{42B9F195-74F9-4618-9943-0AAD993269FB}" srcOrd="2" destOrd="0" presId="urn:microsoft.com/office/officeart/2005/8/layout/orgChart1"/>
    <dgm:cxn modelId="{131946B0-8E5F-4714-A1CA-F3B9F1A2E1F0}" type="presParOf" srcId="{00F393B3-EB1B-45F3-A71D-30C289A96C62}" destId="{12BD61A2-F229-4EA8-A6BD-DFDBA2794553}" srcOrd="12" destOrd="0" presId="urn:microsoft.com/office/officeart/2005/8/layout/orgChart1"/>
    <dgm:cxn modelId="{9C91D9F8-CE04-485B-93A4-2D41D87FCAC1}" type="presParOf" srcId="{00F393B3-EB1B-45F3-A71D-30C289A96C62}" destId="{C54FE722-1513-4916-83B3-484757092A6D}" srcOrd="13" destOrd="0" presId="urn:microsoft.com/office/officeart/2005/8/layout/orgChart1"/>
    <dgm:cxn modelId="{7466AF23-66B8-4D69-9901-B665D41CDD68}" type="presParOf" srcId="{C54FE722-1513-4916-83B3-484757092A6D}" destId="{ACDA3285-F64F-483E-898B-48CE18ACA69D}" srcOrd="0" destOrd="0" presId="urn:microsoft.com/office/officeart/2005/8/layout/orgChart1"/>
    <dgm:cxn modelId="{2268AD69-9CE0-453A-8CD1-EC547125A0FB}" type="presParOf" srcId="{ACDA3285-F64F-483E-898B-48CE18ACA69D}" destId="{A6798E7F-F55D-4999-9D8C-C607901F40F1}" srcOrd="0" destOrd="0" presId="urn:microsoft.com/office/officeart/2005/8/layout/orgChart1"/>
    <dgm:cxn modelId="{1FE8435E-AFC1-4B2E-8417-AA06AA1ED070}" type="presParOf" srcId="{ACDA3285-F64F-483E-898B-48CE18ACA69D}" destId="{DD52E4C5-4A8F-4E9B-B50B-B3838B77E591}" srcOrd="1" destOrd="0" presId="urn:microsoft.com/office/officeart/2005/8/layout/orgChart1"/>
    <dgm:cxn modelId="{00160658-DB73-4121-B574-8D584715B19E}" type="presParOf" srcId="{C54FE722-1513-4916-83B3-484757092A6D}" destId="{18231229-9A22-471B-BF28-A23E05E8C4F3}" srcOrd="1" destOrd="0" presId="urn:microsoft.com/office/officeart/2005/8/layout/orgChart1"/>
    <dgm:cxn modelId="{943F97FE-2205-485C-8F28-4FE258EEB2FD}" type="presParOf" srcId="{C54FE722-1513-4916-83B3-484757092A6D}" destId="{08F98DA6-FB0D-4FB5-8D52-DDF5E9AD296D}" srcOrd="2" destOrd="0" presId="urn:microsoft.com/office/officeart/2005/8/layout/orgChart1"/>
    <dgm:cxn modelId="{06526D72-3BCD-4091-BA82-13814F661D8E}" type="presParOf" srcId="{00F393B3-EB1B-45F3-A71D-30C289A96C62}" destId="{E071006F-E53D-435F-8500-10A74F0F700A}" srcOrd="14" destOrd="0" presId="urn:microsoft.com/office/officeart/2005/8/layout/orgChart1"/>
    <dgm:cxn modelId="{212EA72A-FA29-4E23-B966-8033D7ADD77E}" type="presParOf" srcId="{00F393B3-EB1B-45F3-A71D-30C289A96C62}" destId="{97100784-647F-45E4-9980-99DEACFEC842}" srcOrd="15" destOrd="0" presId="urn:microsoft.com/office/officeart/2005/8/layout/orgChart1"/>
    <dgm:cxn modelId="{F1994FE3-1955-4DEB-8774-29A92E42687B}" type="presParOf" srcId="{97100784-647F-45E4-9980-99DEACFEC842}" destId="{6EA34829-6CC1-4448-B1BF-0BC11068772A}" srcOrd="0" destOrd="0" presId="urn:microsoft.com/office/officeart/2005/8/layout/orgChart1"/>
    <dgm:cxn modelId="{A67B347A-50ED-47B0-86F6-1BCB1E268522}" type="presParOf" srcId="{6EA34829-6CC1-4448-B1BF-0BC11068772A}" destId="{4D60997A-A539-4038-B832-3D2E18EF195F}" srcOrd="0" destOrd="0" presId="urn:microsoft.com/office/officeart/2005/8/layout/orgChart1"/>
    <dgm:cxn modelId="{8AA3195D-59AB-4622-96FB-431645E3EEDD}" type="presParOf" srcId="{6EA34829-6CC1-4448-B1BF-0BC11068772A}" destId="{5EE3F68A-B9DC-4AE6-AA08-C37837C5F3DE}" srcOrd="1" destOrd="0" presId="urn:microsoft.com/office/officeart/2005/8/layout/orgChart1"/>
    <dgm:cxn modelId="{F99F94E1-332B-4A98-9BA6-07ED0D1EA502}" type="presParOf" srcId="{97100784-647F-45E4-9980-99DEACFEC842}" destId="{535ADA52-1789-48BC-BE97-9A0BF182741E}" srcOrd="1" destOrd="0" presId="urn:microsoft.com/office/officeart/2005/8/layout/orgChart1"/>
    <dgm:cxn modelId="{225C78E7-0774-4CDF-A456-21347549D072}" type="presParOf" srcId="{97100784-647F-45E4-9980-99DEACFEC842}" destId="{2C0EA52F-1744-4103-8FD3-257DDD1D7B6B}" srcOrd="2" destOrd="0" presId="urn:microsoft.com/office/officeart/2005/8/layout/orgChart1"/>
    <dgm:cxn modelId="{D4F2F032-4690-41A4-B46B-65DE9C27C128}" type="presParOf" srcId="{00F393B3-EB1B-45F3-A71D-30C289A96C62}" destId="{05C464AB-6494-4F19-8D8E-995B9F6DA99D}" srcOrd="16" destOrd="0" presId="urn:microsoft.com/office/officeart/2005/8/layout/orgChart1"/>
    <dgm:cxn modelId="{7DE960EC-9093-416A-9E3F-8C46B66D8ABD}" type="presParOf" srcId="{00F393B3-EB1B-45F3-A71D-30C289A96C62}" destId="{6EBE3878-197C-4847-BA76-08929D758DCB}" srcOrd="17" destOrd="0" presId="urn:microsoft.com/office/officeart/2005/8/layout/orgChart1"/>
    <dgm:cxn modelId="{EDA777F3-8267-4BAB-9BF9-F146AE29740E}" type="presParOf" srcId="{6EBE3878-197C-4847-BA76-08929D758DCB}" destId="{A92D4B31-2BF4-4327-B9D2-B83FDA838B76}" srcOrd="0" destOrd="0" presId="urn:microsoft.com/office/officeart/2005/8/layout/orgChart1"/>
    <dgm:cxn modelId="{2C795C4A-35EB-4FE1-B841-59F49B3B7F6D}" type="presParOf" srcId="{A92D4B31-2BF4-4327-B9D2-B83FDA838B76}" destId="{65B60E8C-C5B5-4101-B328-B773AE9C803F}" srcOrd="0" destOrd="0" presId="urn:microsoft.com/office/officeart/2005/8/layout/orgChart1"/>
    <dgm:cxn modelId="{4487D4B6-1ED5-4069-916C-086D2F5386C6}" type="presParOf" srcId="{A92D4B31-2BF4-4327-B9D2-B83FDA838B76}" destId="{C4946CB1-340B-4256-A40F-B007C07C19BC}" srcOrd="1" destOrd="0" presId="urn:microsoft.com/office/officeart/2005/8/layout/orgChart1"/>
    <dgm:cxn modelId="{B7A7073E-CB0D-4CBC-8067-0505C54AEA40}" type="presParOf" srcId="{6EBE3878-197C-4847-BA76-08929D758DCB}" destId="{5961EAFD-39CB-4A65-9109-44DAB3B21FA7}" srcOrd="1" destOrd="0" presId="urn:microsoft.com/office/officeart/2005/8/layout/orgChart1"/>
    <dgm:cxn modelId="{5EA28260-4A56-46F2-A2ED-0B5158B04C48}" type="presParOf" srcId="{6EBE3878-197C-4847-BA76-08929D758DCB}" destId="{EBB5C9FA-E621-4A72-9D04-A7DDBEC42AF6}" srcOrd="2" destOrd="0" presId="urn:microsoft.com/office/officeart/2005/8/layout/orgChart1"/>
    <dgm:cxn modelId="{E16BF0E0-8C52-4DE3-8A5C-3385B00A988D}" type="presParOf" srcId="{4D920BCB-5E8D-4187-802E-305352E047C7}" destId="{84FF703C-6CD2-45AA-809F-92B23B1A783E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C464AB-6494-4F19-8D8E-995B9F6DA99D}">
      <dsp:nvSpPr>
        <dsp:cNvPr id="0" name=""/>
        <dsp:cNvSpPr/>
      </dsp:nvSpPr>
      <dsp:spPr>
        <a:xfrm>
          <a:off x="6717935" y="500732"/>
          <a:ext cx="1124700" cy="5776758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776758"/>
              </a:lnTo>
              <a:lnTo>
                <a:pt x="0" y="5776758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71006F-E53D-435F-8500-10A74F0F700A}">
      <dsp:nvSpPr>
        <dsp:cNvPr id="0" name=""/>
        <dsp:cNvSpPr/>
      </dsp:nvSpPr>
      <dsp:spPr>
        <a:xfrm>
          <a:off x="6717935" y="500732"/>
          <a:ext cx="1124700" cy="5120365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5120365"/>
              </a:lnTo>
              <a:lnTo>
                <a:pt x="0" y="5120365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BD61A2-F229-4EA8-A6BD-DFDBA2794553}">
      <dsp:nvSpPr>
        <dsp:cNvPr id="0" name=""/>
        <dsp:cNvSpPr/>
      </dsp:nvSpPr>
      <dsp:spPr>
        <a:xfrm>
          <a:off x="6717935" y="500732"/>
          <a:ext cx="1124700" cy="451425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4514250"/>
              </a:lnTo>
              <a:lnTo>
                <a:pt x="0" y="451425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FFEA57-CA33-47F8-83E9-FF174C587F38}">
      <dsp:nvSpPr>
        <dsp:cNvPr id="0" name=""/>
        <dsp:cNvSpPr/>
      </dsp:nvSpPr>
      <dsp:spPr>
        <a:xfrm>
          <a:off x="6705807" y="500732"/>
          <a:ext cx="1136828" cy="3880497"/>
        </a:xfrm>
        <a:custGeom>
          <a:avLst/>
          <a:gdLst/>
          <a:ahLst/>
          <a:cxnLst/>
          <a:rect l="0" t="0" r="0" b="0"/>
          <a:pathLst>
            <a:path>
              <a:moveTo>
                <a:pt x="1136828" y="0"/>
              </a:moveTo>
              <a:lnTo>
                <a:pt x="1136828" y="3880497"/>
              </a:lnTo>
              <a:lnTo>
                <a:pt x="0" y="3880497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7D072D-C722-4629-A68A-94AB2C2405C3}">
      <dsp:nvSpPr>
        <dsp:cNvPr id="0" name=""/>
        <dsp:cNvSpPr/>
      </dsp:nvSpPr>
      <dsp:spPr>
        <a:xfrm>
          <a:off x="6717935" y="500732"/>
          <a:ext cx="1124700" cy="3198253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3198253"/>
              </a:lnTo>
              <a:lnTo>
                <a:pt x="0" y="3198253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5EFE41-4942-4FAF-983B-D26A515E5FED}">
      <dsp:nvSpPr>
        <dsp:cNvPr id="0" name=""/>
        <dsp:cNvSpPr/>
      </dsp:nvSpPr>
      <dsp:spPr>
        <a:xfrm>
          <a:off x="6717935" y="500732"/>
          <a:ext cx="1124700" cy="2627462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2627462"/>
              </a:lnTo>
              <a:lnTo>
                <a:pt x="0" y="2627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E5FCC-8587-4DF7-B455-9FFF3BA27732}">
      <dsp:nvSpPr>
        <dsp:cNvPr id="0" name=""/>
        <dsp:cNvSpPr/>
      </dsp:nvSpPr>
      <dsp:spPr>
        <a:xfrm>
          <a:off x="6771667" y="500732"/>
          <a:ext cx="1070968" cy="2068462"/>
        </a:xfrm>
        <a:custGeom>
          <a:avLst/>
          <a:gdLst/>
          <a:ahLst/>
          <a:cxnLst/>
          <a:rect l="0" t="0" r="0" b="0"/>
          <a:pathLst>
            <a:path>
              <a:moveTo>
                <a:pt x="1070968" y="0"/>
              </a:moveTo>
              <a:lnTo>
                <a:pt x="1070968" y="2068462"/>
              </a:lnTo>
              <a:lnTo>
                <a:pt x="0" y="206846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C3DC8-1256-42FE-96C1-89D5A505A603}">
      <dsp:nvSpPr>
        <dsp:cNvPr id="0" name=""/>
        <dsp:cNvSpPr/>
      </dsp:nvSpPr>
      <dsp:spPr>
        <a:xfrm>
          <a:off x="6717935" y="500732"/>
          <a:ext cx="1124700" cy="1574930"/>
        </a:xfrm>
        <a:custGeom>
          <a:avLst/>
          <a:gdLst/>
          <a:ahLst/>
          <a:cxnLst/>
          <a:rect l="0" t="0" r="0" b="0"/>
          <a:pathLst>
            <a:path>
              <a:moveTo>
                <a:pt x="1124700" y="0"/>
              </a:moveTo>
              <a:lnTo>
                <a:pt x="1124700" y="1574930"/>
              </a:lnTo>
              <a:lnTo>
                <a:pt x="0" y="1574930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9ED5C2-1AFF-4DD5-B1EF-E3CE6D25B5A8}">
      <dsp:nvSpPr>
        <dsp:cNvPr id="0" name=""/>
        <dsp:cNvSpPr/>
      </dsp:nvSpPr>
      <dsp:spPr>
        <a:xfrm>
          <a:off x="3312263" y="1108562"/>
          <a:ext cx="91440" cy="187582"/>
        </a:xfrm>
        <a:custGeom>
          <a:avLst/>
          <a:gdLst/>
          <a:ahLst/>
          <a:cxnLst/>
          <a:rect l="0" t="0" r="0" b="0"/>
          <a:pathLst>
            <a:path>
              <a:moveTo>
                <a:pt x="47688" y="0"/>
              </a:moveTo>
              <a:lnTo>
                <a:pt x="47688" y="125006"/>
              </a:lnTo>
              <a:lnTo>
                <a:pt x="45720" y="125006"/>
              </a:lnTo>
              <a:lnTo>
                <a:pt x="45720" y="187582"/>
              </a:lnTo>
            </a:path>
          </a:pathLst>
        </a:custGeom>
        <a:noFill/>
        <a:ln w="1905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9DCB01-520D-4C4A-9336-C02E6F746B26}">
      <dsp:nvSpPr>
        <dsp:cNvPr id="0" name=""/>
        <dsp:cNvSpPr/>
      </dsp:nvSpPr>
      <dsp:spPr>
        <a:xfrm>
          <a:off x="4996527" y="500732"/>
          <a:ext cx="2846109" cy="367732"/>
        </a:xfrm>
        <a:custGeom>
          <a:avLst/>
          <a:gdLst/>
          <a:ahLst/>
          <a:cxnLst/>
          <a:rect l="0" t="0" r="0" b="0"/>
          <a:pathLst>
            <a:path>
              <a:moveTo>
                <a:pt x="2846109" y="0"/>
              </a:moveTo>
              <a:lnTo>
                <a:pt x="2846109" y="367732"/>
              </a:lnTo>
              <a:lnTo>
                <a:pt x="0" y="367732"/>
              </a:lnTo>
            </a:path>
          </a:pathLst>
        </a:custGeom>
        <a:noFill/>
        <a:ln w="1905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F6773-7276-4073-9DD1-50E1D6632938}">
      <dsp:nvSpPr>
        <dsp:cNvPr id="0" name=""/>
        <dsp:cNvSpPr/>
      </dsp:nvSpPr>
      <dsp:spPr>
        <a:xfrm>
          <a:off x="926833" y="79755"/>
          <a:ext cx="7684225" cy="420977"/>
        </a:xfrm>
        <a:prstGeom prst="flowChartAlternateProcess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2400" b="1" i="1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Классификация  расходов  бюджетов по разделам</a:t>
          </a:r>
        </a:p>
      </dsp:txBody>
      <dsp:txXfrm>
        <a:off x="947383" y="100305"/>
        <a:ext cx="7643125" cy="379877"/>
      </dsp:txXfrm>
    </dsp:sp>
    <dsp:sp modelId="{18B9EC20-2634-4E09-AB97-4902D0570469}">
      <dsp:nvSpPr>
        <dsp:cNvPr id="0" name=""/>
        <dsp:cNvSpPr/>
      </dsp:nvSpPr>
      <dsp:spPr>
        <a:xfrm>
          <a:off x="1723376" y="628367"/>
          <a:ext cx="3273151" cy="48019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01 Общегосударственные вопросы </a:t>
          </a:r>
        </a:p>
      </dsp:txBody>
      <dsp:txXfrm>
        <a:off x="1723376" y="628367"/>
        <a:ext cx="3273151" cy="480195"/>
      </dsp:txXfrm>
    </dsp:sp>
    <dsp:sp modelId="{EB59DBCE-C94B-4D79-9F53-83FD615397BD}">
      <dsp:nvSpPr>
        <dsp:cNvPr id="0" name=""/>
        <dsp:cNvSpPr/>
      </dsp:nvSpPr>
      <dsp:spPr>
        <a:xfrm>
          <a:off x="0" y="1296145"/>
          <a:ext cx="6715967" cy="50839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03 Национальная безопасность и правоохранительная деятельность</a:t>
          </a:r>
        </a:p>
      </dsp:txBody>
      <dsp:txXfrm>
        <a:off x="0" y="1296145"/>
        <a:ext cx="6715967" cy="508399"/>
      </dsp:txXfrm>
    </dsp:sp>
    <dsp:sp modelId="{8285B717-DDA4-40E2-BD8A-6C4D09883320}">
      <dsp:nvSpPr>
        <dsp:cNvPr id="0" name=""/>
        <dsp:cNvSpPr/>
      </dsp:nvSpPr>
      <dsp:spPr>
        <a:xfrm>
          <a:off x="3183883" y="1867267"/>
          <a:ext cx="3534052" cy="41679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04 Национальная экономика</a:t>
          </a:r>
        </a:p>
      </dsp:txBody>
      <dsp:txXfrm>
        <a:off x="3183883" y="1867267"/>
        <a:ext cx="3534052" cy="416790"/>
      </dsp:txXfrm>
    </dsp:sp>
    <dsp:sp modelId="{F2EAA45D-2E1D-4726-8B7B-4049288F37E5}">
      <dsp:nvSpPr>
        <dsp:cNvPr id="0" name=""/>
        <dsp:cNvSpPr/>
      </dsp:nvSpPr>
      <dsp:spPr>
        <a:xfrm>
          <a:off x="1856693" y="2374820"/>
          <a:ext cx="4914974" cy="388747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05 </a:t>
          </a:r>
          <a:r>
            <a:rPr kumimoji="0" lang="ru-RU" altLang="ru-RU" sz="1400" b="1" i="0" u="none" strike="noStrike" kern="1200" cap="none" normalizeH="0" baseline="0" dirty="0" err="1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Жилищно</a:t>
          </a: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– коммунальное хозяйство</a:t>
          </a:r>
        </a:p>
      </dsp:txBody>
      <dsp:txXfrm>
        <a:off x="1856693" y="2374820"/>
        <a:ext cx="4914974" cy="388747"/>
      </dsp:txXfrm>
    </dsp:sp>
    <dsp:sp modelId="{108D79DE-F2C5-42EF-8AC1-E6224EA1C4FA}">
      <dsp:nvSpPr>
        <dsp:cNvPr id="0" name=""/>
        <dsp:cNvSpPr/>
      </dsp:nvSpPr>
      <dsp:spPr>
        <a:xfrm>
          <a:off x="4109571" y="2923111"/>
          <a:ext cx="2608364" cy="410166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07 Образование </a:t>
          </a:r>
        </a:p>
      </dsp:txBody>
      <dsp:txXfrm>
        <a:off x="4109571" y="2923111"/>
        <a:ext cx="2608364" cy="410166"/>
      </dsp:txXfrm>
    </dsp:sp>
    <dsp:sp modelId="{B7984E66-9488-4133-973D-C186E0C47039}">
      <dsp:nvSpPr>
        <dsp:cNvPr id="0" name=""/>
        <dsp:cNvSpPr/>
      </dsp:nvSpPr>
      <dsp:spPr>
        <a:xfrm>
          <a:off x="3643926" y="3458430"/>
          <a:ext cx="3074009" cy="481110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08 Культура, кинематография </a:t>
          </a:r>
        </a:p>
      </dsp:txBody>
      <dsp:txXfrm>
        <a:off x="3643926" y="3458430"/>
        <a:ext cx="3074009" cy="481110"/>
      </dsp:txXfrm>
    </dsp:sp>
    <dsp:sp modelId="{53436B2B-5B4F-4959-ACE2-9CC75EB61969}">
      <dsp:nvSpPr>
        <dsp:cNvPr id="0" name=""/>
        <dsp:cNvSpPr/>
      </dsp:nvSpPr>
      <dsp:spPr>
        <a:xfrm>
          <a:off x="3295978" y="4098338"/>
          <a:ext cx="3409829" cy="565782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10 Социальная политика</a:t>
          </a:r>
        </a:p>
      </dsp:txBody>
      <dsp:txXfrm>
        <a:off x="3295978" y="4098338"/>
        <a:ext cx="3409829" cy="565782"/>
      </dsp:txXfrm>
    </dsp:sp>
    <dsp:sp modelId="{A6798E7F-F55D-4999-9D8C-C607901F40F1}">
      <dsp:nvSpPr>
        <dsp:cNvPr id="0" name=""/>
        <dsp:cNvSpPr/>
      </dsp:nvSpPr>
      <dsp:spPr>
        <a:xfrm>
          <a:off x="3269827" y="4755628"/>
          <a:ext cx="3448108" cy="518709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11 Физическая культура и спорт</a:t>
          </a:r>
        </a:p>
      </dsp:txBody>
      <dsp:txXfrm>
        <a:off x="3269827" y="4755628"/>
        <a:ext cx="3448108" cy="518709"/>
      </dsp:txXfrm>
    </dsp:sp>
    <dsp:sp modelId="{4D60997A-A539-4038-B832-3D2E18EF195F}">
      <dsp:nvSpPr>
        <dsp:cNvPr id="0" name=""/>
        <dsp:cNvSpPr/>
      </dsp:nvSpPr>
      <dsp:spPr>
        <a:xfrm>
          <a:off x="278525" y="5399490"/>
          <a:ext cx="6439409" cy="443215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13 Обслуживание государственного и муниципального долга </a:t>
          </a:r>
        </a:p>
      </dsp:txBody>
      <dsp:txXfrm>
        <a:off x="278525" y="5399490"/>
        <a:ext cx="6439409" cy="443215"/>
      </dsp:txXfrm>
    </dsp:sp>
    <dsp:sp modelId="{65B60E8C-C5B5-4101-B328-B773AE9C803F}">
      <dsp:nvSpPr>
        <dsp:cNvPr id="0" name=""/>
        <dsp:cNvSpPr/>
      </dsp:nvSpPr>
      <dsp:spPr>
        <a:xfrm>
          <a:off x="621783" y="5967858"/>
          <a:ext cx="6096152" cy="619263"/>
        </a:xfrm>
        <a:prstGeom prst="rect">
          <a:avLst/>
        </a:prstGeom>
        <a:solidFill>
          <a:srgbClr val="002060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altLang="ru-RU" sz="1400" b="1" i="0" u="none" strike="noStrike" kern="1200" cap="none" normalizeH="0" baseline="0" dirty="0" smtClean="0">
              <a:ln/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14 Межбюджетные трансферты общего характера</a:t>
          </a:r>
        </a:p>
      </dsp:txBody>
      <dsp:txXfrm>
        <a:off x="621783" y="5967858"/>
        <a:ext cx="6096152" cy="619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88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8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534896B-2CDA-4745-B193-E83B0787552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35861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FB19C8-0996-429A-9E20-0CCF89F6E147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73236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5778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5779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E5D9-028D-46D9-ACBC-950B6F3A6F75}" type="slidenum">
              <a:rPr lang="ru-RU" altLang="ru-RU" smtClean="0">
                <a:latin typeface="Calibri" pitchFamily="34" charset="0"/>
              </a:rPr>
              <a:pPr/>
              <a:t>19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95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E8B22B-9FA0-43B0-B5C5-3E09C38DD484}" type="slidenum">
              <a:rPr lang="ru-RU" altLang="ru-RU" smtClean="0"/>
              <a:pPr/>
              <a:t>35</a:t>
            </a:fld>
            <a:endParaRPr lang="ru-RU" altLang="ru-RU" smtClean="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altLang="ru-RU" smtClean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26593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4"/>
          <p:cNvSpPr/>
          <p:nvPr/>
        </p:nvSpPr>
        <p:spPr>
          <a:xfrm>
            <a:off x="0" y="4743450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F7F20-007D-4E1D-AE79-8F356EBA5D5D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58449-3A22-440C-B05C-B93C192802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E3B96-E295-4C49-8651-F5BEB44ADFE1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033BF-8184-4527-9A49-10B2AAA2C69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6D881-3A9F-4C05-9D68-346A9B6B1A62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C967-8FFF-43B1-B720-8D52D3EF33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EC57A-B478-4E3E-8D9F-6D3C88D55E7B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47FDD-95DB-4AAE-89ED-57FE8BEB87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155A9-F59A-42A9-9420-01377176BF7D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34C26-3B2C-4C32-8905-06CCBB7D342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C0DC8-7873-43EB-BF5F-0CF07985B469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4803-1A21-42C2-A66E-7C3DC3A60B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B2131-44FD-41E2-9B29-F476E6809D97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E2574-EADC-4471-AE96-AFDF8A213C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D172-EB76-4C76-A43F-642ECCA682CA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75C80-F7AC-4435-8CA4-CC1F3E010B0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FB740-D9F4-4572-865E-6D215B7316A3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B6AB2-C8C7-4BA6-9757-7CD788FAE4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070BEE-4917-470F-AE62-2B9390B1BC44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0AA6B-DC05-4FCB-8DF2-C7704174DDF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80082-AB8E-4E47-9F50-6FB2863D83FB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8249-A35B-4CA7-AFC0-5C2D58DE59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9AE11F-08CB-4243-A046-3EE1D2A69A40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208B8-0B22-4C72-9066-80A5CCE51A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17AF1-2C1E-4D83-BDE8-AC7B5D844571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9820F-539F-413A-BF77-BD4CA73151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305E2-B0E0-494A-9445-2996BDD9DF55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B3E1-3CC6-450D-9141-4CD5B5D65D7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09133-F2B2-4676-A82C-A04A16AE3237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0A497-998A-4F21-919A-47C2147219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55876-6A75-4C07-8BF6-3B8CF46EDA25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B8B97-E91C-4B6C-BC7B-B28B7A8413B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D74A-A646-4611-8BEA-7A4CD184D641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84414-3D25-4DAB-9EB4-C8B114C5B25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23ACC-A015-4B26-A211-F46CB8E94038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9104D-3449-43A4-BDE1-C72D8AFF8E1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AB923-C484-4494-8F61-385041E92D86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140B7-4B1D-49C3-B3A8-2A444E189DC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02E06B-D1F3-4C04-814B-C9EB304D22D5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33A2A-9E4F-4183-8CC1-37B373A854C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240F5-EE26-48D3-9B6C-35AB2E68059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3CC24-70E0-4F0B-AC6A-FEA7CFA50A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F5A85-A99A-41DB-B2C7-BE8B867FFC0B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0A4F-2C3F-43E8-8F8B-FD9C4545D8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6" name="Straight Connector 17"/>
          <p:cNvCxnSpPr/>
          <p:nvPr/>
        </p:nvCxnSpPr>
        <p:spPr>
          <a:xfrm>
            <a:off x="-4763" y="1828800"/>
            <a:ext cx="9144001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/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C2B-8A00-41BD-A265-6015EFA6A8CB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8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F389D-4754-48DC-B2DD-FAA0494AF4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FCD5F-2A9D-4278-8F07-AFEC8EA14E88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48CC-D8FB-4341-85D0-AA94398D8B9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EDE1-BDC4-4EC7-BC66-7974FD51C292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6330C-56C6-44B3-A61E-2F1EA71B2C7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8F08E-C35D-4BE4-ABA1-48A9571082CB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F01F8-B004-4BF5-B19D-38C575FBFB1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71E4A-8C0A-4D50-93D9-4BBCD8F820B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4EC7C-4317-4643-93B1-2721BFC8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962A-5CBB-4E59-9FB3-19D1C1D49689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2C2C4-EBBE-48DA-9949-66BE9C354F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A4FE1-BC0C-49BC-B9B9-99AE2B9949BA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25542-0337-4616-81E5-9B9F1E10EBE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DBD85-06F7-4695-9E3D-1530917CB34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EACEE-A27C-4077-BBDC-48E9BFB6AFA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52425" y="1463675"/>
            <a:ext cx="3763963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8788" y="1463675"/>
            <a:ext cx="3763962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D5789-5DBF-4F82-8BCA-B279F1DCE700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F8A69-D8BA-4CDF-8639-A757D505B6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FCFFA-0B7C-4B1E-9ACF-43596E15E6BD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EE90-7F7A-4CF0-932A-147A282EDA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9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05E35-E33B-46DB-B264-D814A3B98127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7B48B-3387-4F23-A6AE-4DB34CC48E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F1C49-0C57-4F41-B02C-9D0A20404605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7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ABE7A-11C2-4055-A2F3-A1B1E3FA9D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4C5F0-2618-41F4-9A44-8C15A898D966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3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4090D-1107-44F8-BE84-C248F64A75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4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F3AE5-DB08-40B4-BFA8-57E363ECC8A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34BE8-19A0-4D4E-B73F-062163442D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359AA-64BD-4946-A4B5-DF3D9E49E56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56655C-DA3F-408C-926E-33FF421A87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7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94E16-6D67-4738-97A2-0A33AB5AA3B6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595E3-92E6-4506-B45D-E3C5EDBEB3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113463" y="228600"/>
            <a:ext cx="1919287" cy="5578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2425" y="228600"/>
            <a:ext cx="5608638" cy="5578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C92CE-B998-46AD-BA20-B3366B83469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31B0-6620-4B21-8A25-E0EEA637552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2425" y="228600"/>
            <a:ext cx="7680325" cy="10668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352425" y="1463675"/>
            <a:ext cx="7680325" cy="43434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99917-C26C-4D91-9BF5-2647607FB28A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923D-3879-4CEE-ABBD-CF63A096DA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/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68494-D9E5-46DC-B808-6999CBE72FC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73CA8-78CC-4BCB-AB9F-440BBED4C9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194B4-7B19-4C0E-838C-A6D3FEC6F2D5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0BA05-218C-426C-A75B-33A3F7861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B5C08-2BE2-4D8D-9AEE-EBCA2AEB8318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4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BAD7-A38E-49C5-83B7-4B009EDD988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5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6E733-A7FC-4568-BBD5-3B56E7F124E6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7ABA-BEA2-4E3E-992B-05AD394D5E9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7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rtlCol="0" anchor="ctr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7023C-9DBB-4A26-A72E-26A9BAABB9E2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987CE-B124-4CA0-8E61-632C1BF31D0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5" y="1463675"/>
            <a:ext cx="7680325" cy="4343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467B62-E228-45EF-846F-4FDEB4F39A0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C89C01D-C547-4696-8234-7D2ECD35B3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708" r:id="rId1"/>
    <p:sldLayoutId id="2147484709" r:id="rId2"/>
    <p:sldLayoutId id="2147484710" r:id="rId3"/>
    <p:sldLayoutId id="2147484711" r:id="rId4"/>
    <p:sldLayoutId id="2147484712" r:id="rId5"/>
    <p:sldLayoutId id="2147484713" r:id="rId6"/>
    <p:sldLayoutId id="2147484714" r:id="rId7"/>
    <p:sldLayoutId id="2147484715" r:id="rId8"/>
    <p:sldLayoutId id="2147484716" r:id="rId9"/>
    <p:sldLayoutId id="2147484717" r:id="rId10"/>
    <p:sldLayoutId id="2147484718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Tunga" pitchFamily="2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Tunga" pitchFamily="34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 kern="1200" spc="3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7EB09BB-E177-411B-AB61-B5242C8AAC3E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A5110BF-E465-45F9-A1CF-491471F89EF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84" r:id="rId1"/>
    <p:sldLayoutId id="2147484683" r:id="rId2"/>
    <p:sldLayoutId id="2147484682" r:id="rId3"/>
    <p:sldLayoutId id="2147484681" r:id="rId4"/>
    <p:sldLayoutId id="2147484680" r:id="rId5"/>
    <p:sldLayoutId id="2147484679" r:id="rId6"/>
    <p:sldLayoutId id="2147484678" r:id="rId7"/>
    <p:sldLayoutId id="2147484677" r:id="rId8"/>
    <p:sldLayoutId id="2147484676" r:id="rId9"/>
    <p:sldLayoutId id="2147484675" r:id="rId10"/>
    <p:sldLayoutId id="2147484674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515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6451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8892784-73DB-4A7A-91B2-9EEB2A221986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9F2E1AF-8FD8-434B-8A2F-D12960C5284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95" r:id="rId1"/>
    <p:sldLayoutId id="2147484694" r:id="rId2"/>
    <p:sldLayoutId id="2147484693" r:id="rId3"/>
    <p:sldLayoutId id="2147484692" r:id="rId4"/>
    <p:sldLayoutId id="2147484691" r:id="rId5"/>
    <p:sldLayoutId id="2147484690" r:id="rId6"/>
    <p:sldLayoutId id="2147484689" r:id="rId7"/>
    <p:sldLayoutId id="2147484688" r:id="rId8"/>
    <p:sldLayoutId id="2147484687" r:id="rId9"/>
    <p:sldLayoutId id="2147484686" r:id="rId10"/>
    <p:sldLayoutId id="2147484685" r:id="rId11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1" name="Title Placeholder 1"/>
          <p:cNvSpPr>
            <a:spLocks noGrp="1"/>
          </p:cNvSpPr>
          <p:nvPr>
            <p:ph type="title"/>
          </p:nvPr>
        </p:nvSpPr>
        <p:spPr bwMode="auto">
          <a:xfrm>
            <a:off x="352425" y="228600"/>
            <a:ext cx="76803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789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52425" y="1463675"/>
            <a:ext cx="7680325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2"/>
          </p:nvPr>
        </p:nvSpPr>
        <p:spPr>
          <a:xfrm>
            <a:off x="352425" y="6543675"/>
            <a:ext cx="146685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F58753C-D009-42B1-A946-63BAC55C8490}" type="datetimeFigureOut">
              <a:rPr lang="ru-RU"/>
              <a:pPr>
                <a:defRPr/>
              </a:pPr>
              <a:t>13.12.2022</a:t>
            </a:fld>
            <a:endParaRPr lang="ru-RU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7886700" y="6543675"/>
            <a:ext cx="876300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r">
              <a:defRPr sz="1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C8D8AD2-920B-4EAF-9266-87B2CAD7CDB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1809750" y="6543675"/>
            <a:ext cx="4086225" cy="2476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>
              <a:defRPr sz="1000" b="1" i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07" r:id="rId1"/>
    <p:sldLayoutId id="2147484706" r:id="rId2"/>
    <p:sldLayoutId id="2147484705" r:id="rId3"/>
    <p:sldLayoutId id="2147484704" r:id="rId4"/>
    <p:sldLayoutId id="2147484703" r:id="rId5"/>
    <p:sldLayoutId id="2147484702" r:id="rId6"/>
    <p:sldLayoutId id="2147484701" r:id="rId7"/>
    <p:sldLayoutId id="2147484700" r:id="rId8"/>
    <p:sldLayoutId id="2147484699" r:id="rId9"/>
    <p:sldLayoutId id="2147484698" r:id="rId10"/>
    <p:sldLayoutId id="2147484697" r:id="rId11"/>
    <p:sldLayoutId id="2147484696" r:id="rId12"/>
  </p:sldLayoutIdLst>
  <p:txStyles>
    <p:titleStyle>
      <a:lvl1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2pPr>
      <a:lvl3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3pPr>
      <a:lvl4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4pPr>
      <a:lvl5pPr algn="l" rtl="0" eaLnBrk="0" fontAlgn="base" hangingPunct="0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5pPr>
      <a:lvl6pPr marL="4572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6pPr>
      <a:lvl7pPr marL="9144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7pPr>
      <a:lvl8pPr marL="13716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8pPr>
      <a:lvl9pPr marL="1828800" algn="l" rtl="0" fontAlgn="base">
        <a:spcBef>
          <a:spcPts val="40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cs typeface="Arial" charset="0"/>
        </a:defRPr>
      </a:lvl9pPr>
    </p:titleStyle>
    <p:bodyStyle>
      <a:lvl1pPr algn="l" rtl="0" eaLnBrk="0" fontAlgn="base" hangingPunct="0">
        <a:spcBef>
          <a:spcPts val="1200"/>
        </a:spcBef>
        <a:spcAft>
          <a:spcPct val="0"/>
        </a:spcAft>
        <a:buClr>
          <a:srgbClr val="838995"/>
        </a:buClr>
        <a:buFont typeface="Times New Roman" pitchFamily="18" charset="0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71450" indent="-1714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2pPr>
      <a:lvl3pPr marL="344488" indent="-16510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3pPr>
      <a:lvl4pPr marL="517525" indent="-169863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4pPr>
      <a:lvl5pPr marL="688975" indent="-173038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5pPr>
      <a:lvl6pPr marL="11461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6pPr>
      <a:lvl7pPr marL="16033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7pPr>
      <a:lvl8pPr marL="20605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8pPr>
      <a:lvl9pPr marL="2517775" indent="-173038" algn="l" rtl="0" fontAlgn="base">
        <a:spcBef>
          <a:spcPts val="600"/>
        </a:spcBef>
        <a:spcAft>
          <a:spcPct val="0"/>
        </a:spcAft>
        <a:buClr>
          <a:schemeClr val="accent1"/>
        </a:buClr>
        <a:buFont typeface="Times New Roman" pitchFamily="18" charset="0"/>
        <a:buChar char="•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3850" y="2581275"/>
            <a:ext cx="8820150" cy="1511300"/>
          </a:xfrm>
        </p:spPr>
        <p:txBody>
          <a:bodyPr/>
          <a:lstStyle/>
          <a:p>
            <a:pPr algn="ctr" eaLnBrk="1" hangingPunct="1"/>
            <a:r>
              <a:rPr lang="ru-RU" sz="3800" b="1" i="1" dirty="0" smtClean="0">
                <a:cs typeface="Tunga" pitchFamily="34" charset="0"/>
              </a:rPr>
              <a:t>                    </a:t>
            </a:r>
            <a:br>
              <a:rPr lang="ru-RU" sz="3800" b="1" i="1" dirty="0" smtClean="0">
                <a:cs typeface="Tunga" pitchFamily="34" charset="0"/>
              </a:rPr>
            </a:br>
            <a:r>
              <a:rPr lang="ru-RU" sz="3800" b="1" i="1" dirty="0" smtClean="0">
                <a:cs typeface="Tunga" pitchFamily="34" charset="0"/>
              </a:rPr>
              <a:t>                              </a:t>
            </a:r>
            <a:r>
              <a:rPr lang="ru-RU" sz="2200" b="1" i="1" dirty="0" smtClean="0">
                <a:solidFill>
                  <a:srgbClr val="CC3300"/>
                </a:solidFill>
                <a:cs typeface="Tunga" pitchFamily="34" charset="0"/>
              </a:rPr>
              <a:t> </a:t>
            </a: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« УГРАНСКИЙ РАЙОН» </a:t>
            </a:r>
            <a:b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СМОЛЕНСКОЙ ОБЛАСТИ</a:t>
            </a:r>
            <a:r>
              <a:rPr lang="ru-RU" sz="38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600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226" name="Rectangle 7"/>
          <p:cNvSpPr>
            <a:spLocks noChangeArrowheads="1"/>
          </p:cNvSpPr>
          <p:nvPr/>
        </p:nvSpPr>
        <p:spPr bwMode="auto">
          <a:xfrm>
            <a:off x="1876425" y="1857375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latin typeface="Verdana" pitchFamily="34" charset="0"/>
              </a:rPr>
              <a:t> </a:t>
            </a:r>
          </a:p>
        </p:txBody>
      </p:sp>
      <p:sp>
        <p:nvSpPr>
          <p:cNvPr id="52227" name="Text Box 44"/>
          <p:cNvSpPr txBox="1">
            <a:spLocks noChangeArrowheads="1"/>
          </p:cNvSpPr>
          <p:nvPr/>
        </p:nvSpPr>
        <p:spPr bwMode="auto">
          <a:xfrm>
            <a:off x="2176463" y="40925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>
              <a:latin typeface="Verdana" pitchFamily="34" charset="0"/>
            </a:endParaRPr>
          </a:p>
        </p:txBody>
      </p:sp>
      <p:pic>
        <p:nvPicPr>
          <p:cNvPr id="52228" name="Picture 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260350"/>
            <a:ext cx="244951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23850" y="423863"/>
            <a:ext cx="5688013" cy="762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4400" i="1" dirty="0">
                <a:solidFill>
                  <a:schemeClr val="accent1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2230" name="Rectangle 3"/>
          <p:cNvSpPr>
            <a:spLocks noChangeArrowheads="1"/>
          </p:cNvSpPr>
          <p:nvPr/>
        </p:nvSpPr>
        <p:spPr bwMode="auto">
          <a:xfrm>
            <a:off x="1189037" y="4797152"/>
            <a:ext cx="7089775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solidFill>
                  <a:srgbClr val="000000"/>
                </a:solidFill>
              </a:rPr>
              <a:t>К </a:t>
            </a:r>
            <a:r>
              <a:rPr lang="ru-RU" altLang="ru-RU" sz="2000" i="1" dirty="0">
                <a:solidFill>
                  <a:srgbClr val="000000"/>
                </a:solidFill>
              </a:rPr>
              <a:t>решению об исполнении бюджета муниципального образования «Угранский район» Смоленской 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области</a:t>
            </a:r>
          </a:p>
          <a:p>
            <a:pPr algn="ctr" eaLnBrk="1" hangingPunct="1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solidFill>
                  <a:srgbClr val="000000"/>
                </a:solidFill>
              </a:rPr>
              <a:t> </a:t>
            </a:r>
            <a:r>
              <a:rPr lang="ru-RU" altLang="ru-RU" sz="2000" i="1" dirty="0">
                <a:solidFill>
                  <a:srgbClr val="000000"/>
                </a:solidFill>
              </a:rPr>
              <a:t>за </a:t>
            </a:r>
            <a:r>
              <a:rPr lang="ru-RU" altLang="ru-RU" sz="2000" i="1" dirty="0" smtClean="0">
                <a:solidFill>
                  <a:srgbClr val="000000"/>
                </a:solidFill>
              </a:rPr>
              <a:t>2021 </a:t>
            </a:r>
            <a:r>
              <a:rPr lang="ru-RU" altLang="ru-RU" sz="2000" i="1" dirty="0">
                <a:solidFill>
                  <a:srgbClr val="000000"/>
                </a:solidFill>
              </a:rPr>
              <a:t>год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250825" y="123825"/>
            <a:ext cx="8435975" cy="666750"/>
          </a:xfrm>
        </p:spPr>
        <p:txBody>
          <a:bodyPr/>
          <a:lstStyle/>
          <a:p>
            <a:pPr algn="ctr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получаемые бюджетом МО «Угранский район» Смоленской области из областного бюджета (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2021 год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9199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91349478"/>
              </p:ext>
            </p:extLst>
          </p:nvPr>
        </p:nvGraphicFramePr>
        <p:xfrm>
          <a:off x="1259632" y="1196752"/>
          <a:ext cx="6984775" cy="5327651"/>
        </p:xfrm>
        <a:graphic>
          <a:graphicData uri="http://schemas.openxmlformats.org/drawingml/2006/table">
            <a:tbl>
              <a:tblPr/>
              <a:tblGrid>
                <a:gridCol w="2811946"/>
                <a:gridCol w="2084366"/>
                <a:gridCol w="2088463"/>
              </a:tblGrid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Виды трансфертов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(план)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04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Всего, 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264334,0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263108,8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117470,0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117454,7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6842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55510,5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54725,9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04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85305,5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84890,8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1080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6048,0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6037,3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7704137" cy="719137"/>
          </a:xfrm>
        </p:spPr>
        <p:txBody>
          <a:bodyPr/>
          <a:lstStyle/>
          <a:p>
            <a:pPr algn="ctr"/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17438516"/>
              </p:ext>
            </p:extLst>
          </p:nvPr>
        </p:nvGraphicFramePr>
        <p:xfrm>
          <a:off x="719138" y="1333500"/>
          <a:ext cx="7810500" cy="511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Box 2"/>
          <p:cNvSpPr txBox="1">
            <a:spLocks noChangeArrowheads="1"/>
          </p:cNvSpPr>
          <p:nvPr/>
        </p:nvSpPr>
        <p:spPr bwMode="auto">
          <a:xfrm>
            <a:off x="1228725" y="301625"/>
            <a:ext cx="7159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</a:rPr>
              <a:t>Из чего складываются доходы бюджета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331913" y="1341438"/>
            <a:ext cx="6480175" cy="79216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 – безвозмездные и безвозвратные поступления денежных средств в бюджет</a:t>
            </a:r>
          </a:p>
        </p:txBody>
      </p:sp>
      <p:sp>
        <p:nvSpPr>
          <p:cNvPr id="5" name="Стрелка вниз 4"/>
          <p:cNvSpPr/>
          <p:nvPr/>
        </p:nvSpPr>
        <p:spPr>
          <a:xfrm>
            <a:off x="1979613" y="2133600"/>
            <a:ext cx="288925" cy="503238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427538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7019925" y="2138363"/>
            <a:ext cx="288925" cy="503237"/>
          </a:xfrm>
          <a:prstGeom prst="downArrow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39750" y="2781300"/>
            <a:ext cx="24479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48038" y="2781300"/>
            <a:ext cx="2519362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49988" y="2781300"/>
            <a:ext cx="2714625" cy="50323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39750" y="3500438"/>
            <a:ext cx="24479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РФ (налог на прибыль организации, налог на доходы физических лиц, налог на имущество организации и др.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348038" y="3500438"/>
            <a:ext cx="2519362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пошлин и сборов, установленных законодательством РФ (доходы от использования муниципального имущества, штрафы за нарушение законодательства и др.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249988" y="3500438"/>
            <a:ext cx="2714625" cy="324167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других бюджетов бюджетной системы, граждан и организаций (межбюджетные трансферты в виде дотаций, субвенций, субсидий)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173288"/>
            <a:ext cx="6784975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2" name="TextBox 1"/>
          <p:cNvSpPr txBox="1">
            <a:spLocks noChangeArrowheads="1"/>
          </p:cNvSpPr>
          <p:nvPr/>
        </p:nvSpPr>
        <p:spPr bwMode="auto">
          <a:xfrm>
            <a:off x="1808163" y="188913"/>
            <a:ext cx="5543550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i="1">
                <a:solidFill>
                  <a:schemeClr val="bg1"/>
                </a:solidFill>
              </a:rPr>
              <a:t>Налоговые доходы – налоги, сборы и платежи, поступающие в бюджет на основе налогового и бюджетного законодательства страны.</a:t>
            </a: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TextBox 1"/>
          <p:cNvSpPr txBox="1">
            <a:spLocks noChangeArrowheads="1"/>
          </p:cNvSpPr>
          <p:nvPr/>
        </p:nvSpPr>
        <p:spPr bwMode="auto">
          <a:xfrm>
            <a:off x="611188" y="260350"/>
            <a:ext cx="76327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i="1">
                <a:solidFill>
                  <a:schemeClr val="bg1"/>
                </a:solidFill>
              </a:rPr>
              <a:t>Сведения о налоговых льготах: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Налоговые льготы на уровне бюджета муниципального района</a:t>
            </a:r>
          </a:p>
          <a:p>
            <a:pPr algn="ctr"/>
            <a:r>
              <a:rPr lang="ru-RU" altLang="ru-RU" i="1">
                <a:solidFill>
                  <a:schemeClr val="bg1"/>
                </a:solidFill>
              </a:rPr>
              <a:t> не предоставлялись</a:t>
            </a:r>
          </a:p>
          <a:p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25538"/>
            <a:ext cx="8893175" cy="2219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457200"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Основным налоговым доходом, формирующим бюджет муниципального района, является налог на доходы физических лиц. Таким образом, основными налогоплательщиками, зачисляемых в бюджет муниципального образования, являются налогоплательщики на доходы физических лиц: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</a:t>
            </a:r>
            <a:r>
              <a:rPr lang="ru-RU" altLang="ru-RU" sz="1400" dirty="0" err="1">
                <a:solidFill>
                  <a:prstClr val="black"/>
                </a:solidFill>
              </a:rPr>
              <a:t>Угранский</a:t>
            </a:r>
            <a:r>
              <a:rPr lang="ru-RU" altLang="ru-RU" sz="1400" dirty="0">
                <a:solidFill>
                  <a:prstClr val="black"/>
                </a:solidFill>
              </a:rPr>
              <a:t> карьер» - Основным видом деятельности является «разработка гравийных и песчаных карьеров, добыча глины и каолина» Компания была зарегистрирована в 2006 году. (17,8%) 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ООО «Альтаир» - Основным видом деятельности является «Торговля оптовая за вознаграждение или на договорной основе. Организация зарегистрирована в 2005 году . (4,3%);</a:t>
            </a:r>
          </a:p>
          <a:p>
            <a:pPr marL="285750" indent="285750">
              <a:buFont typeface="Wingdings" panose="05000000000000000000" pitchFamily="2" charset="2"/>
              <a:buChar char="ü"/>
              <a:defRPr/>
            </a:pPr>
            <a:r>
              <a:rPr lang="ru-RU" altLang="ru-RU" sz="1400" dirty="0">
                <a:solidFill>
                  <a:prstClr val="black"/>
                </a:solidFill>
              </a:rPr>
              <a:t>ПАО «МРСК Центра» - ведущая электросетевая компания России. Компания была основана в 2004 году, в процессе реформирования российской электроэнергетики и разделения энергокомпаний по видам деятельности, их последующей региональной интеграции. (3,8%).</a:t>
            </a:r>
          </a:p>
        </p:txBody>
      </p:sp>
      <p:pic>
        <p:nvPicPr>
          <p:cNvPr id="1280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38" y="4694238"/>
            <a:ext cx="297973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384550"/>
            <a:ext cx="2736850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4975" y="4752975"/>
            <a:ext cx="6169025" cy="170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TextBox 1"/>
          <p:cNvSpPr txBox="1">
            <a:spLocks noChangeArrowheads="1"/>
          </p:cNvSpPr>
          <p:nvPr/>
        </p:nvSpPr>
        <p:spPr bwMode="auto">
          <a:xfrm>
            <a:off x="534988" y="260350"/>
            <a:ext cx="43243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>
                <a:solidFill>
                  <a:schemeClr val="bg1"/>
                </a:solidFill>
              </a:rPr>
              <a:t>Неналоговые доходы</a:t>
            </a:r>
          </a:p>
        </p:txBody>
      </p:sp>
      <p:sp>
        <p:nvSpPr>
          <p:cNvPr id="130050" name="TextBox 2"/>
          <p:cNvSpPr txBox="1">
            <a:spLocks noChangeArrowheads="1"/>
          </p:cNvSpPr>
          <p:nvPr/>
        </p:nvSpPr>
        <p:spPr bwMode="auto">
          <a:xfrm>
            <a:off x="755650" y="1052513"/>
            <a:ext cx="75596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использования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платных услуг бюджетных учреждений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Доходы от продажи муниципального имущества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Суммы принудительного изъятия (штрафы и др.)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>
                <a:solidFill>
                  <a:schemeClr val="bg1"/>
                </a:solidFill>
              </a:rPr>
              <a:t>Иные доходы</a:t>
            </a:r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8300" y="3360738"/>
            <a:ext cx="6221413" cy="349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9975" y="846138"/>
            <a:ext cx="5456238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63938" y="2924175"/>
            <a:ext cx="2879725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588125" y="2900363"/>
            <a:ext cx="2411413" cy="2305050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лиц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87788" y="5732463"/>
            <a:ext cx="2232025" cy="720725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Кредиты</a:t>
            </a:r>
          </a:p>
        </p:txBody>
      </p:sp>
      <p:sp>
        <p:nvSpPr>
          <p:cNvPr id="7" name="Пятиугольник 6"/>
          <p:cNvSpPr/>
          <p:nvPr/>
        </p:nvSpPr>
        <p:spPr>
          <a:xfrm>
            <a:off x="196850" y="539750"/>
            <a:ext cx="3240088" cy="206057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196850" y="2924175"/>
            <a:ext cx="3367088" cy="3121025"/>
          </a:xfrm>
          <a:prstGeom prst="homePlat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403350" y="188913"/>
            <a:ext cx="6264275" cy="719137"/>
          </a:xfrm>
          <a:prstGeom prst="round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долг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500" y="2924175"/>
            <a:ext cx="3805238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90500" y="1196975"/>
            <a:ext cx="5605463" cy="172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Верхний предел муниципального внутреннего долга по долговым обязательствам муниципального образования «Угранский район» на</a:t>
            </a:r>
          </a:p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января 2022 года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9475" y="3313113"/>
            <a:ext cx="5724525" cy="1511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муниципального долга на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5445125"/>
            <a:ext cx="5029200" cy="129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Предельный объем расходов районного бюджета на обслуживание муниципального долга:</a:t>
            </a:r>
          </a:p>
          <a:p>
            <a:pPr algn="ctr">
              <a:defRPr/>
            </a:pP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0,0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1204913"/>
            <a:ext cx="327977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4724400"/>
            <a:ext cx="361156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99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88913"/>
            <a:ext cx="8229600" cy="1047750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районного бюджета (</a:t>
            </a:r>
            <a:r>
              <a:rPr 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4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0456" name="Group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6832"/>
              </p:ext>
            </p:extLst>
          </p:nvPr>
        </p:nvGraphicFramePr>
        <p:xfrm>
          <a:off x="2325688" y="1432786"/>
          <a:ext cx="4514850" cy="5161599"/>
        </p:xfrm>
        <a:graphic>
          <a:graphicData uri="http://schemas.openxmlformats.org/drawingml/2006/table">
            <a:tbl>
              <a:tblPr/>
              <a:tblGrid>
                <a:gridCol w="2992438"/>
                <a:gridCol w="1522412"/>
              </a:tblGrid>
              <a:tr h="57626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Показатель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80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Источники внутреннего финансирования дефицита  бюджета: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6598,0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Кредиты кредитных организаций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985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Погашение  бюджетных кредитов , предоставленных кредитными организациями  в валюте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Бюджетные кредиты  из других  бюджетов  бюджетной системы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62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Изменение остатков  средств  на счетах по учету средств  бюджета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5398,2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4313" y="836613"/>
            <a:ext cx="8715375" cy="86360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74754" name="Скругленный прямоугольник 10"/>
          <p:cNvSpPr>
            <a:spLocks noChangeArrowheads="1"/>
          </p:cNvSpPr>
          <p:nvPr/>
        </p:nvSpPr>
        <p:spPr bwMode="auto">
          <a:xfrm>
            <a:off x="512763" y="1822450"/>
            <a:ext cx="8389937" cy="1928813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3366FF"/>
            </a:solidFill>
            <a:round/>
            <a:headEnd/>
            <a:tailEnd/>
          </a:ln>
        </p:spPr>
        <p:txBody>
          <a:bodyPr anchor="ctr"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Составление проекта бюджета. </a:t>
            </a:r>
            <a:r>
              <a:rPr lang="ru-RU" altLang="ru-RU" sz="1400">
                <a:solidFill>
                  <a:schemeClr val="bg1"/>
                </a:solidFill>
              </a:rPr>
              <a:t>До 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 в ноябре.</a:t>
            </a:r>
            <a:endParaRPr lang="ru-RU" altLang="ru-RU" sz="1400" b="1">
              <a:solidFill>
                <a:schemeClr val="bg1"/>
              </a:solidFill>
            </a:endParaRPr>
          </a:p>
        </p:txBody>
      </p:sp>
      <p:sp>
        <p:nvSpPr>
          <p:cNvPr id="74755" name="Скругленный прямоугольник 14"/>
          <p:cNvSpPr>
            <a:spLocks noChangeArrowheads="1"/>
          </p:cNvSpPr>
          <p:nvPr/>
        </p:nvSpPr>
        <p:spPr bwMode="auto">
          <a:xfrm>
            <a:off x="512763" y="5661025"/>
            <a:ext cx="8415337" cy="1073150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98B954"/>
            </a:solidFill>
            <a:round/>
            <a:headEnd/>
            <a:tailEnd/>
          </a:ln>
        </p:spPr>
        <p:txBody>
          <a:bodyPr/>
          <a:lstStyle/>
          <a:p>
            <a:pPr algn="just"/>
            <a:r>
              <a:rPr lang="ru-RU" altLang="ru-RU" sz="1600" b="1">
                <a:solidFill>
                  <a:schemeClr val="bg1"/>
                </a:solidFill>
              </a:rPr>
              <a:t>Утверждение бюджета.</a:t>
            </a:r>
            <a:r>
              <a:rPr lang="ru-RU" altLang="ru-RU">
                <a:solidFill>
                  <a:schemeClr val="bg1"/>
                </a:solidFill>
              </a:rPr>
              <a:t> </a:t>
            </a:r>
            <a:r>
              <a:rPr lang="ru-RU" altLang="ru-RU" sz="1400">
                <a:solidFill>
                  <a:schemeClr val="bg1"/>
                </a:solidFill>
              </a:rPr>
              <a:t>Решение о местном бюджете на очередной финансовый год и на плановый период утверждён Угранским районным Советом депутатов.</a:t>
            </a:r>
          </a:p>
        </p:txBody>
      </p:sp>
      <p:sp>
        <p:nvSpPr>
          <p:cNvPr id="74756" name="TextBox 2"/>
          <p:cNvSpPr txBox="1">
            <a:spLocks noChangeArrowheads="1"/>
          </p:cNvSpPr>
          <p:nvPr/>
        </p:nvSpPr>
        <p:spPr bwMode="auto">
          <a:xfrm>
            <a:off x="642938" y="115888"/>
            <a:ext cx="7858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rgbClr val="002060"/>
                </a:solidFill>
              </a:rPr>
              <a:t>Этапы формирования местного бюджета</a:t>
            </a:r>
          </a:p>
        </p:txBody>
      </p:sp>
      <p:sp>
        <p:nvSpPr>
          <p:cNvPr id="74757" name="AutoShape 7"/>
          <p:cNvSpPr>
            <a:spLocks noChangeArrowheads="1"/>
          </p:cNvSpPr>
          <p:nvPr/>
        </p:nvSpPr>
        <p:spPr bwMode="auto">
          <a:xfrm>
            <a:off x="485775" y="4149725"/>
            <a:ext cx="8416925" cy="1223963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</p:spPr>
        <p:txBody>
          <a:bodyPr anchor="ctr"/>
          <a:lstStyle/>
          <a:p>
            <a:pPr defTabSz="914400"/>
            <a:r>
              <a:rPr lang="ru-RU" sz="1600" b="1">
                <a:solidFill>
                  <a:schemeClr val="bg1"/>
                </a:solidFill>
              </a:rPr>
              <a:t>Рассмотрение проекта бюджета.</a:t>
            </a:r>
            <a:r>
              <a:rPr lang="ru-RU" sz="1400">
                <a:solidFill>
                  <a:schemeClr val="bg1"/>
                </a:solidFill>
              </a:rPr>
              <a:t> Глава 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2021 год и плановый период 2022 и 2023 годов. Проект местного бюджета рассмотрен на заседании Угранским районным Советом депутатов.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extBox 1"/>
          <p:cNvSpPr txBox="1">
            <a:spLocks noChangeArrowheads="1"/>
          </p:cNvSpPr>
          <p:nvPr/>
        </p:nvSpPr>
        <p:spPr bwMode="auto">
          <a:xfrm>
            <a:off x="2124075" y="219075"/>
            <a:ext cx="55435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Бюджет для граждан</a:t>
            </a:r>
          </a:p>
        </p:txBody>
      </p:sp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3054350" y="1196975"/>
            <a:ext cx="5976938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solidFill>
                  <a:schemeClr val="bg1"/>
                </a:solidFill>
              </a:rPr>
              <a:t>Уважаемые жители Угранского района!</a:t>
            </a:r>
            <a:endParaRPr lang="en-US" sz="1600" b="1" i="1">
              <a:solidFill>
                <a:schemeClr val="bg1"/>
              </a:solidFill>
            </a:endParaRPr>
          </a:p>
          <a:p>
            <a:pPr algn="ctr"/>
            <a:r>
              <a:rPr lang="ru-RU" sz="1600" i="1">
                <a:solidFill>
                  <a:schemeClr val="bg1"/>
                </a:solidFill>
              </a:rPr>
              <a:t>Приоритетной задачей бюджетной политики является обеспечение прозрачности и открытости бюджетного процесса. </a:t>
            </a:r>
          </a:p>
          <a:p>
            <a:r>
              <a:rPr lang="ru-RU" sz="1600" i="1">
                <a:solidFill>
                  <a:schemeClr val="bg1"/>
                </a:solidFill>
              </a:rPr>
              <a:t>Бюджет для граждан – это упрощенная версия бюджетного документа, которая использует неформальный язык и доступные форматы, чтобы облегчить гражданам понимание бюджета, объяснить планы и действия муниципального образования «Угранский район», показать формы взаимодействия с ним по вопросам расходования общественных финансов.</a:t>
            </a:r>
          </a:p>
          <a:p>
            <a:r>
              <a:rPr lang="ru-RU" sz="1600" i="1">
                <a:solidFill>
                  <a:schemeClr val="bg1"/>
                </a:solidFill>
              </a:rPr>
              <a:t>Надеемся,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района.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2987675" y="5567363"/>
            <a:ext cx="3384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i="1">
                <a:solidFill>
                  <a:schemeClr val="bg1"/>
                </a:solidFill>
              </a:rPr>
              <a:t>Глава муниципального образования «Угранский район» Смоленской области</a:t>
            </a:r>
          </a:p>
        </p:txBody>
      </p:sp>
      <p:sp>
        <p:nvSpPr>
          <p:cNvPr id="54276" name="TextBox 5"/>
          <p:cNvSpPr txBox="1">
            <a:spLocks noChangeArrowheads="1"/>
          </p:cNvSpPr>
          <p:nvPr/>
        </p:nvSpPr>
        <p:spPr bwMode="auto">
          <a:xfrm>
            <a:off x="6732588" y="5659438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 i="1">
                <a:solidFill>
                  <a:schemeClr val="bg1"/>
                </a:solidFill>
              </a:rPr>
              <a:t>Н.С. Шишигина</a:t>
            </a:r>
          </a:p>
        </p:txBody>
      </p:sp>
      <p:pic>
        <p:nvPicPr>
          <p:cNvPr id="542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1196975"/>
            <a:ext cx="28432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4"/>
          <p:cNvGrpSpPr>
            <a:grpSpLocks/>
          </p:cNvGrpSpPr>
          <p:nvPr/>
        </p:nvGrpSpPr>
        <p:grpSpPr bwMode="auto">
          <a:xfrm>
            <a:off x="0" y="11757"/>
            <a:ext cx="9144000" cy="6286500"/>
            <a:chOff x="214282" y="142852"/>
            <a:chExt cx="8786874" cy="6286544"/>
          </a:xfrm>
          <a:solidFill>
            <a:srgbClr val="FFFF00"/>
          </a:solidFill>
        </p:grpSpPr>
        <p:sp>
          <p:nvSpPr>
            <p:cNvPr id="3" name="Прямоугольник 2"/>
            <p:cNvSpPr/>
            <p:nvPr/>
          </p:nvSpPr>
          <p:spPr>
            <a:xfrm>
              <a:off x="1571604" y="142852"/>
              <a:ext cx="7429552" cy="92869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2800" b="1" dirty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  <a:latin typeface="Times New Roman" pitchFamily="18" charset="0"/>
                  <a:cs typeface="Times New Roman" pitchFamily="18" charset="0"/>
                </a:rPr>
                <a:t>На чем основывается проект местного бюджета?</a:t>
              </a:r>
              <a:endPara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2214212" y="1142984"/>
              <a:ext cx="6786944" cy="64294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algn="just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5" name="Скругленный прямоугольник 4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2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6" name="Скругленный прямоугольник 5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  <a:endPara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7" name="Скругленный прямоугольник 6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  <a:tint val="66000"/>
                    <a:satMod val="160000"/>
                  </a:schemeClr>
                </a:gs>
                <a:gs pos="50000">
                  <a:schemeClr val="accent1">
                    <a:lumMod val="60000"/>
                    <a:lumOff val="40000"/>
                    <a:tint val="44500"/>
                    <a:satMod val="160000"/>
                  </a:schemeClr>
                </a:gs>
                <a:gs pos="100000">
                  <a:schemeClr val="accent1">
                    <a:lumMod val="60000"/>
                    <a:lumOff val="40000"/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6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6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 </a:t>
              </a:r>
              <a:r>
                <a:rPr lang="ru-RU" altLang="ru-RU" sz="16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3</a:t>
              </a: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Угранский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algn="ctr">
              <a:solidFill>
                <a:srgbClr val="98B954"/>
              </a:solidFill>
              <a:round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6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4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«</a:t>
              </a:r>
              <a:r>
                <a:rPr lang="ru-RU" altLang="ru-RU" sz="1400" b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Уграснкий</a:t>
              </a:r>
              <a:r>
                <a:rPr lang="ru-RU" altLang="ru-RU" sz="1400" b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 </a:t>
              </a:r>
              <a:r>
                <a:rPr lang="ru-RU" altLang="ru-RU" sz="14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0" name="Стрелка вниз 9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/>
            </a:p>
          </p:txBody>
        </p:sp>
        <p:sp>
          <p:nvSpPr>
            <p:cNvPr id="11" name="Выгнутая вверх стрелка 10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2" name="Выгнутая вверх стрелка 11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4" name="Picture 2" descr="C:\Documents and Settings\User\Рабочий стол\logo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14282" y="214291"/>
              <a:ext cx="1986706" cy="1071570"/>
            </a:xfrm>
            <a:prstGeom prst="rect">
              <a:avLst/>
            </a:prstGeom>
            <a:grpFill/>
            <a:effectLst>
              <a:innerShdw blurRad="114300">
                <a:prstClr val="black"/>
              </a:inn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extBox 1"/>
          <p:cNvSpPr txBox="1">
            <a:spLocks noChangeArrowheads="1"/>
          </p:cNvSpPr>
          <p:nvPr/>
        </p:nvSpPr>
        <p:spPr bwMode="auto">
          <a:xfrm>
            <a:off x="395288" y="188913"/>
            <a:ext cx="81375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Сведения об объемах бюджетных инвестиций муниципального образования «</a:t>
            </a:r>
            <a:r>
              <a:rPr lang="ru-RU" b="1" i="1" dirty="0" err="1">
                <a:solidFill>
                  <a:srgbClr val="FF0000"/>
                </a:solidFill>
              </a:rPr>
              <a:t>Угранский</a:t>
            </a:r>
            <a:r>
              <a:rPr lang="ru-RU" b="1" i="1" dirty="0">
                <a:solidFill>
                  <a:srgbClr val="FF0000"/>
                </a:solidFill>
              </a:rPr>
              <a:t> район» Смоленской области в объекты капитального строительства на 2021 </a:t>
            </a:r>
            <a:r>
              <a:rPr lang="ru-RU" b="1" i="1" dirty="0" smtClean="0">
                <a:solidFill>
                  <a:srgbClr val="FF0000"/>
                </a:solidFill>
              </a:rPr>
              <a:t>год</a:t>
            </a:r>
            <a:endParaRPr lang="ru-RU" b="1" i="1" dirty="0">
              <a:solidFill>
                <a:srgbClr val="FF0000"/>
              </a:solidFill>
            </a:endParaRPr>
          </a:p>
        </p:txBody>
      </p:sp>
      <p:graphicFrame>
        <p:nvGraphicFramePr>
          <p:cNvPr id="78004" name="Group 180"/>
          <p:cNvGraphicFramePr>
            <a:graphicFrameLocks noGrp="1"/>
          </p:cNvGraphicFramePr>
          <p:nvPr/>
        </p:nvGraphicFramePr>
        <p:xfrm>
          <a:off x="179388" y="1250950"/>
          <a:ext cx="6544051" cy="4859980"/>
        </p:xfrm>
        <a:graphic>
          <a:graphicData uri="http://schemas.openxmlformats.org/drawingml/2006/table">
            <a:tbl>
              <a:tblPr/>
              <a:tblGrid>
                <a:gridCol w="5176670"/>
                <a:gridCol w="1367381"/>
              </a:tblGrid>
              <a:tr h="37147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 капитального характера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191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(тыс.руб.)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7445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жилых помещений детям-сиротам и детям, оставшимся без попечения родителей, лицам на их числа по договорам найма специализированных жилых помещений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3357,7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Приобретение автобуса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2420,0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кровли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Желаньинского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ДК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674,9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Досуговый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центр для пожилого возраста «Клуб золотого возраста»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653,7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2321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Приобртение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жилья «Молодым семьям»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366,6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22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Мытишино-Кореино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9 535,2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Текущий 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Большевицы-Дубки-Выгорь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19 765,3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5470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Ремонт автомобильной дороги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Угра-Зинеевка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"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Угранского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Смоленской области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10 159,1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142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Ограждение здания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Угранской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средней школы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1503,3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extBox 1"/>
          <p:cNvSpPr txBox="1">
            <a:spLocks noChangeArrowheads="1"/>
          </p:cNvSpPr>
          <p:nvPr/>
        </p:nvSpPr>
        <p:spPr bwMode="auto">
          <a:xfrm>
            <a:off x="395288" y="115888"/>
            <a:ext cx="8424862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>
                <a:solidFill>
                  <a:srgbClr val="002060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</a:t>
            </a:r>
            <a:r>
              <a:rPr lang="ru-RU" sz="2400" i="1">
                <a:solidFill>
                  <a:srgbClr val="002060"/>
                </a:solidFill>
              </a:rPr>
              <a:t/>
            </a:r>
            <a:br>
              <a:rPr lang="ru-RU" sz="2400" i="1">
                <a:solidFill>
                  <a:srgbClr val="002060"/>
                </a:solidFill>
              </a:rPr>
            </a:br>
            <a:r>
              <a:rPr lang="ru-RU" sz="2400" b="1" i="1">
                <a:solidFill>
                  <a:srgbClr val="002060"/>
                </a:solidFill>
              </a:rPr>
              <a:t>на 2021 год и на плановый период 2022 и 2023 годов</a:t>
            </a:r>
            <a:endParaRPr lang="ru-RU" sz="2400">
              <a:solidFill>
                <a:srgbClr val="002060"/>
              </a:solidFill>
            </a:endParaRPr>
          </a:p>
        </p:txBody>
      </p:sp>
      <p:sp>
        <p:nvSpPr>
          <p:cNvPr id="78850" name="TextBox 2"/>
          <p:cNvSpPr txBox="1">
            <a:spLocks noChangeArrowheads="1"/>
          </p:cNvSpPr>
          <p:nvPr/>
        </p:nvSpPr>
        <p:spPr bwMode="auto">
          <a:xfrm>
            <a:off x="250825" y="2133600"/>
            <a:ext cx="8713788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на 2021 год и на плановый период 2022 и 2023 годов разработаны в целях формирования задач бюджетной и налоговой политики на среднесрочный период, а также условий  и подходов, принимаемых при составлении проекта районного бюджета на 2021 год и на плановый период 2022 2023 годов.</a:t>
            </a:r>
          </a:p>
          <a:p>
            <a:pPr indent="457200"/>
            <a:r>
              <a:rPr lang="ru-RU">
                <a:solidFill>
                  <a:schemeClr val="bg1"/>
                </a:solidFill>
              </a:rPr>
              <a:t>Основные направления бюджетной и налоговой политики муниципального образования «Угранский район» Смоленской области сохраняют преемственность в отношении определенных ранее приоритетов и скорректированы с учетом текущей экономической ситуации, вызванной распространением новой коронавирусной инфекции, и приятием на федеральном и региональном уровне мер по ее устранению.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Box 3"/>
          <p:cNvSpPr txBox="1">
            <a:spLocks noChangeArrowheads="1"/>
          </p:cNvSpPr>
          <p:nvPr/>
        </p:nvSpPr>
        <p:spPr bwMode="auto">
          <a:xfrm>
            <a:off x="250825" y="260350"/>
            <a:ext cx="8569325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задачи бюджетной и налоговой политики муниципального образования «Угранский район» Смоленской области:</a:t>
            </a:r>
          </a:p>
          <a:p>
            <a:pPr algn="ctr" defTabSz="914400">
              <a:spcBef>
                <a:spcPct val="50000"/>
              </a:spcBef>
            </a:pPr>
            <a:endParaRPr lang="ru-RU" sz="2400" b="1" i="1">
              <a:solidFill>
                <a:schemeClr val="bg1"/>
              </a:solidFill>
            </a:endParaRP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устойчивости бюджетной системы муниципального образования «Угранский район» Смоленской области и обеспечение долгосрочной сбалансированности районного бюджета и бюджетов поселений Угранского района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Укрепление доходной базы консолидированного бюджета муниципального образования «Угранский район» Смоленской области за счет повышения эффективности администрирования налоговых и неналоговых доходов и мобилизации имеющихся резервов.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Реализация приоритетных направлений и национальных проектов, в первую очередь направленных на решение задач, поставленных в Указе Президента Российской Федерации от 07.05.2018 №204 «О национальных целях и стратегических задач развития Российской  Федерации на период до 2024 года»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Сохранение социальной направленности консолидированного бюджета муниципального образования «Угранский район» Смоленской области.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актами.</a:t>
            </a:r>
          </a:p>
          <a:p>
            <a:pPr defTabSz="914400">
              <a:spcBef>
                <a:spcPct val="50000"/>
              </a:spcBef>
              <a:buFontTx/>
              <a:buChar char="-"/>
            </a:pPr>
            <a:r>
              <a:rPr lang="ru-RU" sz="1600">
                <a:solidFill>
                  <a:schemeClr val="bg1"/>
                </a:solidFill>
              </a:rPr>
              <a:t>Открытость и прозрачность управления общественными финансами.</a:t>
            </a:r>
          </a:p>
          <a:p>
            <a:pPr defTabSz="914400">
              <a:spcBef>
                <a:spcPct val="50000"/>
              </a:spcBef>
            </a:pPr>
            <a:endParaRPr lang="ru-RU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3573463"/>
            <a:ext cx="4679950" cy="262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250825" y="404813"/>
            <a:ext cx="856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endParaRPr lang="ru-RU"/>
          </a:p>
        </p:txBody>
      </p:sp>
      <p:sp>
        <p:nvSpPr>
          <p:cNvPr id="80899" name="Text Box 5"/>
          <p:cNvSpPr txBox="1">
            <a:spLocks noChangeArrowheads="1"/>
          </p:cNvSpPr>
          <p:nvPr/>
        </p:nvSpPr>
        <p:spPr bwMode="auto">
          <a:xfrm>
            <a:off x="468313" y="228600"/>
            <a:ext cx="8064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chemeClr val="bg1"/>
                </a:solidFill>
              </a:rPr>
              <a:t>Основные направления налоговой политики</a:t>
            </a:r>
          </a:p>
        </p:txBody>
      </p:sp>
      <p:sp>
        <p:nvSpPr>
          <p:cNvPr id="80900" name="Text Box 6"/>
          <p:cNvSpPr txBox="1">
            <a:spLocks noChangeArrowheads="1"/>
          </p:cNvSpPr>
          <p:nvPr/>
        </p:nvSpPr>
        <p:spPr bwMode="auto">
          <a:xfrm>
            <a:off x="468313" y="1341438"/>
            <a:ext cx="80645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Стимулирование инвестиционной деятельности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Мобилизация доходов</a:t>
            </a:r>
          </a:p>
          <a:p>
            <a:pPr marL="342900" indent="-342900" defTabSz="914400">
              <a:spcBef>
                <a:spcPct val="50000"/>
              </a:spcBef>
              <a:buFontTx/>
              <a:buAutoNum type="arabicPeriod"/>
            </a:pPr>
            <a:r>
              <a:rPr lang="ru-RU">
                <a:solidFill>
                  <a:schemeClr val="bg1"/>
                </a:solidFill>
              </a:rPr>
              <a:t>Совершенствование налогового администрирования</a:t>
            </a:r>
          </a:p>
          <a:p>
            <a:pPr marL="342900" indent="-342900"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ъект 2"/>
          <p:cNvSpPr>
            <a:spLocks noGrp="1"/>
          </p:cNvSpPr>
          <p:nvPr>
            <p:ph sz="quarter" idx="13"/>
          </p:nvPr>
        </p:nvSpPr>
        <p:spPr>
          <a:xfrm>
            <a:off x="0" y="1844675"/>
            <a:ext cx="9144000" cy="5013325"/>
          </a:xfrm>
        </p:spPr>
        <p:txBody>
          <a:bodyPr/>
          <a:lstStyle/>
          <a:p>
            <a:pPr eaLnBrk="1" hangingPunct="1"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Основными направлениями бюджетной политики муниципального образования «Угранский район» Смоленской области на среднесрочный период являются: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Концентрация расходов на первоочередных и приоритетных направлениях;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Сохранение достигнутых соотношений к среднесрочному доходу от трудовой деятельности средней заработной платы отдельных категорий работников бюджетной сферы, поименованных в указах Президента Российской Федерации;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выплаты заработной платы работникам организаций бюджетной сферы не ниже минимального размера оплаты труда, устанавливаемого на федеральном уровне;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Повышение реалистичности и минимизация рисков несбалансированности бюджета; 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Недопущение принятия новых расходных обязательств, не обеспеченных источниками финансирования;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Обеспечение прозрачности (открытости) и публичности процесса управления общественными финансами, гарантирующих обществу право на доступ к открытым государственным данным, в том числе в рамках размещения финансовой и иной информации о бюджете и бюджетном процессе на едином портале бюджетной системы РФ , а также на официальном сайте Администрации </a:t>
            </a:r>
          </a:p>
        </p:txBody>
      </p:sp>
      <p:sp>
        <p:nvSpPr>
          <p:cNvPr id="81922" name="Заголовок 1"/>
          <p:cNvSpPr>
            <a:spLocks noGrp="1"/>
          </p:cNvSpPr>
          <p:nvPr>
            <p:ph type="title"/>
          </p:nvPr>
        </p:nvSpPr>
        <p:spPr>
          <a:xfrm>
            <a:off x="827088" y="115888"/>
            <a:ext cx="7235825" cy="1584325"/>
          </a:xfrm>
        </p:spPr>
        <p:txBody>
          <a:bodyPr/>
          <a:lstStyle/>
          <a:p>
            <a:pPr algn="ctr" eaLnBrk="1" hangingPunct="1"/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 муниципального образования  «Угранский район» Смоленской области</a:t>
            </a:r>
            <a: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2021 год и плановый период 2022-2023 годов</a:t>
            </a:r>
            <a:endParaRPr lang="ru-RU" sz="2400" i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33" name="Group 77"/>
          <p:cNvGraphicFramePr>
            <a:graphicFrameLocks noGrp="1"/>
          </p:cNvGraphicFramePr>
          <p:nvPr>
            <p:ph sz="quarter" idx="13"/>
          </p:nvPr>
        </p:nvGraphicFramePr>
        <p:xfrm>
          <a:off x="71438" y="1962150"/>
          <a:ext cx="8964612" cy="4706938"/>
        </p:xfrm>
        <a:graphic>
          <a:graphicData uri="http://schemas.openxmlformats.org/drawingml/2006/table">
            <a:tbl>
              <a:tblPr/>
              <a:tblGrid>
                <a:gridCol w="1941512"/>
                <a:gridCol w="2047875"/>
                <a:gridCol w="917575"/>
                <a:gridCol w="846138"/>
                <a:gridCol w="917575"/>
                <a:gridCol w="1130300"/>
                <a:gridCol w="1163637"/>
              </a:tblGrid>
              <a:tr h="4873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Отчет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1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 (среднегодовая)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рождаемости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родившихся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коэффициент смертности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умерших на 1000 человек населения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17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Коэффициент миграционного прироста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Тыс.чел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0,028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0,065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9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0"/>
            <a:ext cx="4392612" cy="1962150"/>
          </a:xfrm>
        </p:spPr>
        <p:txBody>
          <a:bodyPr/>
          <a:lstStyle/>
          <a:p>
            <a:pPr eaLnBrk="1" hangingPunct="1"/>
            <a:r>
              <a:rPr lang="ru-RU" altLang="ru-RU" sz="1800" b="1" i="1" smtClean="0">
                <a:solidFill>
                  <a:srgbClr val="FF0000"/>
                </a:solidFill>
                <a:latin typeface="Times New Roman" pitchFamily="18" charset="0"/>
                <a:cs typeface="Tunga" pitchFamily="34" charset="0"/>
              </a:rPr>
              <a:t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a:t>
            </a:r>
          </a:p>
        </p:txBody>
      </p:sp>
      <p:pic>
        <p:nvPicPr>
          <p:cNvPr id="83000" name="Picture 303" descr="file42505160_3f938d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0056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80" name="Group 76"/>
          <p:cNvGraphicFramePr>
            <a:graphicFrameLocks noGrp="1"/>
          </p:cNvGraphicFramePr>
          <p:nvPr>
            <p:ph sz="quarter" idx="13"/>
          </p:nvPr>
        </p:nvGraphicFramePr>
        <p:xfrm>
          <a:off x="98425" y="188913"/>
          <a:ext cx="8939213" cy="6200776"/>
        </p:xfrm>
        <a:graphic>
          <a:graphicData uri="http://schemas.openxmlformats.org/drawingml/2006/table">
            <a:tbl>
              <a:tblPr/>
              <a:tblGrid>
                <a:gridCol w="3178175"/>
                <a:gridCol w="1079500"/>
                <a:gridCol w="1008063"/>
                <a:gridCol w="792162"/>
                <a:gridCol w="909638"/>
                <a:gridCol w="992187"/>
                <a:gridCol w="979488"/>
              </a:tblGrid>
              <a:tr h="1276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: Обрабатывающие производства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868,5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1031,9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Продукция сельского хозяйства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224,6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205,2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Ввод в действие жилых домов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кв. м. в общей площади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271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розничной торговли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ценах соответствующих лет; млн.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237,0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249,8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272,7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287,4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платных услуг населению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млрд.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5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Инвестиции в основной капитал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Млн.руб.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371,3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177,2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207,8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8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4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Среднемесячная номинальная начисленная заработная плата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Руб. в месяц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28182,0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29253,0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30423,0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31640,0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32906,0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613" y="277813"/>
            <a:ext cx="8229600" cy="1139825"/>
          </a:xfrm>
        </p:spPr>
        <p:txBody>
          <a:bodyPr/>
          <a:lstStyle/>
          <a:p>
            <a:pPr algn="ctr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 районного  бюджета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 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ru-RU" altLang="ru-RU" sz="24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8966169"/>
              </p:ext>
            </p:extLst>
          </p:nvPr>
        </p:nvGraphicFramePr>
        <p:xfrm>
          <a:off x="509588" y="1916113"/>
          <a:ext cx="7921625" cy="3816350"/>
        </p:xfrm>
        <a:graphic>
          <a:graphicData uri="http://schemas.openxmlformats.org/drawingml/2006/table">
            <a:tbl>
              <a:tblPr/>
              <a:tblGrid>
                <a:gridCol w="3848100"/>
                <a:gridCol w="1942504"/>
                <a:gridCol w="2131021"/>
              </a:tblGrid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kumimoji="0" 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доходов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294548,3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295001,5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Общий объем расходов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299972,1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296941,8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88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районного бюджета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5398,2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1940,3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mtClean="0">
                <a:solidFill>
                  <a:schemeClr val="bg1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411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0"/>
            <a:ext cx="8829675" cy="203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dirty="0" smtClean="0"/>
              <a:t>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Доходы бюджета-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безвозмездные  и безвозвратные поступления денежных средств в бюджет.</a:t>
            </a:r>
            <a:endParaRPr lang="ru-RU" i="1" dirty="0" smtClean="0">
              <a:solidFill>
                <a:srgbClr val="CC0066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343E33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доходы- 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 Федерации федеральных налогов и сборов, в том числе предусмотренных специальными налоговыми режимами, и законодательством  Смоленской области  от региональных налогов. </a:t>
            </a:r>
            <a:r>
              <a:rPr lang="ru-RU" b="1" dirty="0" smtClean="0"/>
              <a:t>     </a:t>
            </a:r>
          </a:p>
        </p:txBody>
      </p:sp>
      <p:pic>
        <p:nvPicPr>
          <p:cNvPr id="849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44675"/>
            <a:ext cx="4897438" cy="188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Text Box 7"/>
          <p:cNvSpPr txBox="1">
            <a:spLocks noChangeArrowheads="1"/>
          </p:cNvSpPr>
          <p:nvPr/>
        </p:nvSpPr>
        <p:spPr bwMode="auto">
          <a:xfrm>
            <a:off x="5580112" y="2256472"/>
            <a:ext cx="2951163" cy="1477328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Налоговые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плн</a:t>
            </a:r>
            <a:r>
              <a:rPr lang="ru-RU" dirty="0" smtClean="0">
                <a:solidFill>
                  <a:schemeClr val="bg1"/>
                </a:solidFill>
              </a:rPr>
              <a:t>.) – 23682,0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2021г(исп.)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24237,6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7" name="Text Box 8"/>
          <p:cNvSpPr txBox="1">
            <a:spLocks noChangeArrowheads="1"/>
          </p:cNvSpPr>
          <p:nvPr/>
        </p:nvSpPr>
        <p:spPr bwMode="auto">
          <a:xfrm>
            <a:off x="0" y="4694238"/>
            <a:ext cx="2282824" cy="2031325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 на прибыль, доходы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(</a:t>
            </a:r>
            <a:r>
              <a:rPr lang="ru-RU" dirty="0" err="1">
                <a:solidFill>
                  <a:schemeClr val="bg1"/>
                </a:solidFill>
              </a:rPr>
              <a:t>плн</a:t>
            </a:r>
            <a:r>
              <a:rPr lang="ru-RU" dirty="0">
                <a:solidFill>
                  <a:schemeClr val="bg1"/>
                </a:solidFill>
              </a:rPr>
              <a:t>.) – </a:t>
            </a:r>
            <a:r>
              <a:rPr lang="ru-RU" dirty="0" smtClean="0">
                <a:solidFill>
                  <a:schemeClr val="bg1"/>
                </a:solidFill>
              </a:rPr>
              <a:t>17950,0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</a:t>
            </a:r>
            <a:r>
              <a:rPr lang="ru-RU" dirty="0" smtClean="0">
                <a:solidFill>
                  <a:schemeClr val="bg1"/>
                </a:solidFill>
              </a:rPr>
              <a:t>(исп.)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18245,3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8" name="Text Box 9"/>
          <p:cNvSpPr txBox="1">
            <a:spLocks noChangeArrowheads="1"/>
          </p:cNvSpPr>
          <p:nvPr/>
        </p:nvSpPr>
        <p:spPr bwMode="auto">
          <a:xfrm>
            <a:off x="2339974" y="4694238"/>
            <a:ext cx="2278063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 на совокупный доход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2021г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плн</a:t>
            </a:r>
            <a:r>
              <a:rPr lang="ru-RU" dirty="0">
                <a:solidFill>
                  <a:schemeClr val="bg1"/>
                </a:solidFill>
              </a:rPr>
              <a:t>.) – </a:t>
            </a:r>
            <a:r>
              <a:rPr lang="ru-RU" dirty="0" smtClean="0">
                <a:solidFill>
                  <a:schemeClr val="bg1"/>
                </a:solidFill>
              </a:rPr>
              <a:t>2250,0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2021г(исп.) – </a:t>
            </a:r>
            <a:r>
              <a:rPr lang="ru-RU" dirty="0" smtClean="0">
                <a:solidFill>
                  <a:schemeClr val="bg1"/>
                </a:solidFill>
              </a:rPr>
              <a:t>2289,2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4999" name="Text Box 10"/>
          <p:cNvSpPr txBox="1">
            <a:spLocks noChangeArrowheads="1"/>
          </p:cNvSpPr>
          <p:nvPr/>
        </p:nvSpPr>
        <p:spPr bwMode="auto">
          <a:xfrm>
            <a:off x="4705350" y="4968875"/>
            <a:ext cx="2036763" cy="1754326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Государственная пошлина (</a:t>
            </a:r>
            <a:r>
              <a:rPr lang="ru-RU" dirty="0" err="1">
                <a:solidFill>
                  <a:schemeClr val="bg1"/>
                </a:solidFill>
              </a:rPr>
              <a:t>тыс.руб</a:t>
            </a:r>
            <a:r>
              <a:rPr lang="ru-RU" dirty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 (</a:t>
            </a:r>
            <a:r>
              <a:rPr lang="ru-RU" dirty="0" err="1">
                <a:solidFill>
                  <a:schemeClr val="bg1"/>
                </a:solidFill>
              </a:rPr>
              <a:t>плн</a:t>
            </a:r>
            <a:r>
              <a:rPr lang="ru-RU" dirty="0">
                <a:solidFill>
                  <a:schemeClr val="bg1"/>
                </a:solidFill>
              </a:rPr>
              <a:t>.) – </a:t>
            </a:r>
            <a:r>
              <a:rPr lang="ru-RU" dirty="0" smtClean="0">
                <a:solidFill>
                  <a:schemeClr val="bg1"/>
                </a:solidFill>
              </a:rPr>
              <a:t>450,0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2021г(исп.) – </a:t>
            </a:r>
            <a:r>
              <a:rPr lang="ru-RU" dirty="0" smtClean="0">
                <a:solidFill>
                  <a:schemeClr val="bg1"/>
                </a:solidFill>
              </a:rPr>
              <a:t>559,7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0" name="Text Box 11"/>
          <p:cNvSpPr txBox="1">
            <a:spLocks noChangeArrowheads="1"/>
          </p:cNvSpPr>
          <p:nvPr/>
        </p:nvSpPr>
        <p:spPr bwMode="auto">
          <a:xfrm>
            <a:off x="6829425" y="3933825"/>
            <a:ext cx="2314576" cy="2308324"/>
          </a:xfrm>
          <a:prstGeom prst="rect">
            <a:avLst/>
          </a:prstGeom>
          <a:solidFill>
            <a:srgbClr val="FFFF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Налоги, сборы и регулярные платежи за пользование природными </a:t>
            </a:r>
            <a:r>
              <a:rPr lang="ru-RU" dirty="0" smtClean="0">
                <a:solidFill>
                  <a:schemeClr val="bg1"/>
                </a:solidFill>
              </a:rPr>
              <a:t>ресурсами(</a:t>
            </a:r>
            <a:r>
              <a:rPr lang="ru-RU" dirty="0" err="1" smtClean="0">
                <a:solidFill>
                  <a:schemeClr val="bg1"/>
                </a:solidFill>
              </a:rPr>
              <a:t>тыс.руб</a:t>
            </a:r>
            <a:r>
              <a:rPr lang="ru-RU" dirty="0" smtClean="0">
                <a:solidFill>
                  <a:schemeClr val="bg1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2021г (</a:t>
            </a:r>
            <a:r>
              <a:rPr lang="ru-RU" dirty="0" err="1" smtClean="0">
                <a:solidFill>
                  <a:schemeClr val="bg1"/>
                </a:solidFill>
              </a:rPr>
              <a:t>плн</a:t>
            </a:r>
            <a:r>
              <a:rPr lang="ru-RU" dirty="0" smtClean="0">
                <a:solidFill>
                  <a:schemeClr val="bg1"/>
                </a:solidFill>
              </a:rPr>
              <a:t>.) – 3032,0</a:t>
            </a:r>
          </a:p>
          <a:p>
            <a:pPr algn="ctr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2021г(исп</a:t>
            </a:r>
            <a:r>
              <a:rPr lang="ru-RU" dirty="0">
                <a:solidFill>
                  <a:schemeClr val="bg1"/>
                </a:solidFill>
              </a:rPr>
              <a:t>.) – </a:t>
            </a:r>
            <a:r>
              <a:rPr lang="ru-RU" dirty="0" smtClean="0">
                <a:solidFill>
                  <a:schemeClr val="bg1"/>
                </a:solidFill>
              </a:rPr>
              <a:t>3143,4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5001" name="Line 12"/>
          <p:cNvSpPr>
            <a:spLocks noChangeShapeType="1"/>
          </p:cNvSpPr>
          <p:nvPr/>
        </p:nvSpPr>
        <p:spPr bwMode="auto">
          <a:xfrm flipH="1">
            <a:off x="1187450" y="3733800"/>
            <a:ext cx="5497513" cy="960438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2" name="Line 13"/>
          <p:cNvSpPr>
            <a:spLocks noChangeShapeType="1"/>
          </p:cNvSpPr>
          <p:nvPr/>
        </p:nvSpPr>
        <p:spPr bwMode="auto">
          <a:xfrm flipH="1">
            <a:off x="4067175" y="3733800"/>
            <a:ext cx="2617788" cy="96520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3" name="Line 14"/>
          <p:cNvSpPr>
            <a:spLocks noChangeShapeType="1"/>
          </p:cNvSpPr>
          <p:nvPr/>
        </p:nvSpPr>
        <p:spPr bwMode="auto">
          <a:xfrm flipH="1">
            <a:off x="5435600" y="3729038"/>
            <a:ext cx="1249363" cy="123983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  <p:sp>
        <p:nvSpPr>
          <p:cNvPr id="85004" name="Line 15"/>
          <p:cNvSpPr>
            <a:spLocks noChangeShapeType="1"/>
          </p:cNvSpPr>
          <p:nvPr/>
        </p:nvSpPr>
        <p:spPr bwMode="auto">
          <a:xfrm>
            <a:off x="6684963" y="3729038"/>
            <a:ext cx="550862" cy="204787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7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50825" y="5373688"/>
            <a:ext cx="8716963" cy="1366837"/>
          </a:xfrm>
        </p:spPr>
        <p:txBody>
          <a:bodyPr>
            <a:noAutofit/>
          </a:bodyPr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000" b="1" dirty="0" smtClean="0">
              <a:solidFill>
                <a:srgbClr val="0066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 Территория муниципального района составляет  2 900,0 квадратных километров.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Территорию муниципального района</a:t>
            </a:r>
            <a:r>
              <a:rPr lang="ru-RU" altLang="ru-RU" sz="1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исторически сложившиеся земли населенных пунктов, прилегающие к ним земли общего пользования, территории природопользования населения, рекреационные земли, земли для развития поселений., административный центр с. Угра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defRPr/>
            </a:pPr>
            <a:r>
              <a:rPr lang="ru-RU" alt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В состав входят 3 муниципальных образования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400" dirty="0" smtClean="0">
              <a:latin typeface="Times New Roman" pitchFamily="18" charset="0"/>
            </a:endParaRPr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1123950" y="146050"/>
            <a:ext cx="7237413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Муниципальное образование «</a:t>
            </a:r>
            <a:r>
              <a:rPr lang="ru-RU" altLang="ru-RU" sz="2400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Угранский</a:t>
            </a:r>
            <a:r>
              <a:rPr lang="ru-RU" alt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</a:rPr>
              <a:t> район» Смоленской области</a:t>
            </a:r>
          </a:p>
        </p:txBody>
      </p:sp>
      <p:pic>
        <p:nvPicPr>
          <p:cNvPr id="1026" name="Picture 2" descr="D:\карты и схемы\карты районов Смоленской области\карты районов\Угра2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501429" y="475210"/>
            <a:ext cx="8466123" cy="513990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innerShdw blurRad="114300">
              <a:prstClr val="black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8775" y="188913"/>
            <a:ext cx="8229600" cy="1795462"/>
          </a:xfrm>
        </p:spPr>
        <p:txBody>
          <a:bodyPr/>
          <a:lstStyle/>
          <a:p>
            <a:pPr eaLnBrk="1" hangingPunct="1"/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1800" b="1" smtClean="0">
                <a:solidFill>
                  <a:srgbClr val="CC0066"/>
                </a:solidFill>
                <a:cs typeface="Tunga" pitchFamily="34" charset="0"/>
              </a:rPr>
              <a:t/>
            </a:r>
            <a:br>
              <a:rPr lang="ru-RU" sz="1800" b="1" smtClean="0">
                <a:solidFill>
                  <a:srgbClr val="CC0066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</a:t>
            </a:r>
            <a:r>
              <a:rPr 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018" name="Text Box 4"/>
          <p:cNvSpPr txBox="1">
            <a:spLocks noChangeArrowheads="1"/>
          </p:cNvSpPr>
          <p:nvPr/>
        </p:nvSpPr>
        <p:spPr bwMode="auto">
          <a:xfrm>
            <a:off x="2843213" y="1773238"/>
            <a:ext cx="3313112" cy="120032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Неналоговые доходы (тыс.руб.)</a:t>
            </a:r>
          </a:p>
          <a:p>
            <a:pPr algn="ctr"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2021г. </a:t>
            </a:r>
            <a:r>
              <a:rPr lang="ru-RU" dirty="0" smtClean="0">
                <a:solidFill>
                  <a:schemeClr val="bg1"/>
                </a:solidFill>
              </a:rPr>
              <a:t>(</a:t>
            </a:r>
            <a:r>
              <a:rPr lang="ru-RU" dirty="0" err="1" smtClean="0">
                <a:solidFill>
                  <a:schemeClr val="bg1"/>
                </a:solidFill>
              </a:rPr>
              <a:t>плн</a:t>
            </a:r>
            <a:r>
              <a:rPr lang="ru-RU" dirty="0" smtClean="0">
                <a:solidFill>
                  <a:schemeClr val="bg1"/>
                </a:solidFill>
              </a:rPr>
              <a:t>.) – 6532,3</a:t>
            </a:r>
            <a:endParaRPr lang="ru-RU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dirty="0" smtClean="0">
                <a:solidFill>
                  <a:schemeClr val="bg1"/>
                </a:solidFill>
              </a:rPr>
              <a:t>2021г.(исп.) </a:t>
            </a:r>
            <a:r>
              <a:rPr lang="ru-RU" dirty="0">
                <a:solidFill>
                  <a:schemeClr val="bg1"/>
                </a:solidFill>
              </a:rPr>
              <a:t>– </a:t>
            </a:r>
            <a:r>
              <a:rPr lang="ru-RU" dirty="0" smtClean="0">
                <a:solidFill>
                  <a:schemeClr val="bg1"/>
                </a:solidFill>
              </a:rPr>
              <a:t>13812,8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3303181"/>
            <a:ext cx="2000231" cy="2800767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Доходы от использования имущества, находящегося в государственной и муниципальной собственности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>
                <a:solidFill>
                  <a:schemeClr val="bg1"/>
                </a:solidFill>
              </a:rPr>
              <a:t>.) </a:t>
            </a:r>
            <a:r>
              <a:rPr lang="ru-RU" sz="1600" dirty="0" smtClean="0">
                <a:solidFill>
                  <a:schemeClr val="bg1"/>
                </a:solidFill>
              </a:rPr>
              <a:t>–3251,4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3447,8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0" name="Text Box 6"/>
          <p:cNvSpPr txBox="1">
            <a:spLocks noChangeArrowheads="1"/>
          </p:cNvSpPr>
          <p:nvPr/>
        </p:nvSpPr>
        <p:spPr bwMode="auto">
          <a:xfrm>
            <a:off x="2021676" y="3716337"/>
            <a:ext cx="1928824" cy="1569660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Штрафы, санкции, возмещение ущерба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>
                <a:solidFill>
                  <a:schemeClr val="bg1"/>
                </a:solidFill>
              </a:rPr>
              <a:t>.) – </a:t>
            </a:r>
            <a:r>
              <a:rPr lang="ru-RU" sz="1600" dirty="0" smtClean="0">
                <a:solidFill>
                  <a:schemeClr val="bg1"/>
                </a:solidFill>
              </a:rPr>
              <a:t>860,0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972,6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1" name="Text Box 7"/>
          <p:cNvSpPr txBox="1">
            <a:spLocks noChangeArrowheads="1"/>
          </p:cNvSpPr>
          <p:nvPr/>
        </p:nvSpPr>
        <p:spPr bwMode="auto">
          <a:xfrm>
            <a:off x="5786446" y="3716339"/>
            <a:ext cx="1857388" cy="2554545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продажи материальных и нематериальных активов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>
                <a:solidFill>
                  <a:schemeClr val="bg1"/>
                </a:solidFill>
              </a:rPr>
              <a:t>.) </a:t>
            </a:r>
            <a:r>
              <a:rPr lang="ru-RU" sz="1600" dirty="0" smtClean="0">
                <a:solidFill>
                  <a:schemeClr val="bg1"/>
                </a:solidFill>
              </a:rPr>
              <a:t>–2035,6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2783,3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86022" name="Line 8"/>
          <p:cNvSpPr>
            <a:spLocks noChangeShapeType="1"/>
          </p:cNvSpPr>
          <p:nvPr/>
        </p:nvSpPr>
        <p:spPr bwMode="auto">
          <a:xfrm flipH="1">
            <a:off x="1928794" y="2973567"/>
            <a:ext cx="987021" cy="414159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3" name="Line 9"/>
          <p:cNvSpPr>
            <a:spLocks noChangeShapeType="1"/>
          </p:cNvSpPr>
          <p:nvPr/>
        </p:nvSpPr>
        <p:spPr bwMode="auto">
          <a:xfrm flipH="1">
            <a:off x="2843212" y="2973568"/>
            <a:ext cx="192871" cy="742772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6024" name="Line 10"/>
          <p:cNvSpPr>
            <a:spLocks noChangeShapeType="1"/>
          </p:cNvSpPr>
          <p:nvPr/>
        </p:nvSpPr>
        <p:spPr bwMode="auto">
          <a:xfrm>
            <a:off x="5220072" y="2973568"/>
            <a:ext cx="566374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964777" y="3703637"/>
            <a:ext cx="1857387" cy="2062103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Платежи при пользовании природными ресурсами (</a:t>
            </a:r>
            <a:r>
              <a:rPr lang="ru-RU" sz="1600" dirty="0" err="1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>
                <a:solidFill>
                  <a:schemeClr val="bg1"/>
                </a:solidFill>
              </a:rPr>
              <a:t>.) – </a:t>
            </a:r>
            <a:r>
              <a:rPr lang="ru-RU" sz="1600" dirty="0" smtClean="0">
                <a:solidFill>
                  <a:schemeClr val="bg1"/>
                </a:solidFill>
              </a:rPr>
              <a:t>10,7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10,7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3950500" y="2973568"/>
            <a:ext cx="290031" cy="742771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7643834" y="3703637"/>
            <a:ext cx="1500166" cy="2308324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Доходы от оказания платных услуг 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>
                <a:solidFill>
                  <a:schemeClr val="bg1"/>
                </a:solidFill>
              </a:rPr>
              <a:t>.)–</a:t>
            </a:r>
            <a:r>
              <a:rPr lang="ru-RU" sz="1600" dirty="0" smtClean="0">
                <a:solidFill>
                  <a:schemeClr val="bg1"/>
                </a:solidFill>
              </a:rPr>
              <a:t>374,6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400,7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012160" y="2973569"/>
            <a:ext cx="1774549" cy="692760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7000398" y="1773238"/>
            <a:ext cx="1998746" cy="1323439"/>
          </a:xfrm>
          <a:prstGeom prst="rect">
            <a:avLst/>
          </a:prstGeom>
          <a:solidFill>
            <a:srgbClr val="CCFF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Прочие неналоговые доходы </a:t>
            </a:r>
            <a:r>
              <a:rPr lang="ru-RU" sz="1600" dirty="0" smtClean="0">
                <a:solidFill>
                  <a:schemeClr val="bg1"/>
                </a:solidFill>
              </a:rPr>
              <a:t>(</a:t>
            </a:r>
            <a:r>
              <a:rPr lang="ru-RU" sz="1600" dirty="0" err="1" smtClean="0">
                <a:solidFill>
                  <a:schemeClr val="bg1"/>
                </a:solidFill>
              </a:rPr>
              <a:t>тыс.руб</a:t>
            </a:r>
            <a:r>
              <a:rPr lang="ru-RU" sz="16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 (</a:t>
            </a:r>
            <a:r>
              <a:rPr lang="ru-RU" sz="1600" dirty="0" err="1">
                <a:solidFill>
                  <a:schemeClr val="bg1"/>
                </a:solidFill>
              </a:rPr>
              <a:t>плн</a:t>
            </a:r>
            <a:r>
              <a:rPr lang="ru-RU" sz="1600" dirty="0" smtClean="0">
                <a:solidFill>
                  <a:schemeClr val="bg1"/>
                </a:solidFill>
              </a:rPr>
              <a:t>.)–0,0</a:t>
            </a:r>
            <a:endParaRPr lang="ru-RU" sz="1600" dirty="0">
              <a:solidFill>
                <a:schemeClr val="bg1"/>
              </a:solidFill>
            </a:endParaRPr>
          </a:p>
          <a:p>
            <a:pPr algn="ctr" defTabSz="914400">
              <a:spcBef>
                <a:spcPct val="50000"/>
              </a:spcBef>
            </a:pPr>
            <a:r>
              <a:rPr lang="ru-RU" sz="1600" dirty="0">
                <a:solidFill>
                  <a:schemeClr val="bg1"/>
                </a:solidFill>
              </a:rPr>
              <a:t>2021г.(исп.) – </a:t>
            </a:r>
            <a:r>
              <a:rPr lang="ru-RU" sz="1600" dirty="0" smtClean="0">
                <a:solidFill>
                  <a:schemeClr val="bg1"/>
                </a:solidFill>
              </a:rPr>
              <a:t>40,0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6156325" y="2204864"/>
            <a:ext cx="844073" cy="387216"/>
          </a:xfrm>
          <a:prstGeom prst="line">
            <a:avLst/>
          </a:prstGeom>
          <a:noFill/>
          <a:ln w="3492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188913"/>
            <a:ext cx="8459787" cy="1223962"/>
          </a:xfrm>
        </p:spPr>
        <p:txBody>
          <a:bodyPr/>
          <a:lstStyle/>
          <a:p>
            <a:pPr eaLnBrk="1" hangingPunct="1"/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1600" b="1" smtClean="0">
                <a:solidFill>
                  <a:schemeClr val="bg1"/>
                </a:solidFill>
                <a:cs typeface="Tunga" pitchFamily="34" charset="0"/>
              </a:rPr>
              <a:t/>
            </a:r>
            <a:br>
              <a:rPr lang="ru-RU" sz="1600" b="1" smtClean="0">
                <a:solidFill>
                  <a:schemeClr val="bg1"/>
                </a:solidFill>
                <a:cs typeface="Tunga" pitchFamily="34" charset="0"/>
              </a:rPr>
            </a:br>
            <a:r>
              <a:rPr lang="ru-RU" sz="24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поступления-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a:t>
            </a:r>
            <a:endParaRPr lang="ru-RU" sz="1800" smtClean="0">
              <a:solidFill>
                <a:schemeClr val="bg1"/>
              </a:solidFill>
              <a:cs typeface="Tunga" pitchFamily="34" charset="0"/>
            </a:endParaRPr>
          </a:p>
        </p:txBody>
      </p:sp>
      <p:sp>
        <p:nvSpPr>
          <p:cNvPr id="87042" name="Text Box 5"/>
          <p:cNvSpPr txBox="1">
            <a:spLocks noChangeArrowheads="1"/>
          </p:cNvSpPr>
          <p:nvPr/>
        </p:nvSpPr>
        <p:spPr bwMode="auto">
          <a:xfrm>
            <a:off x="1908175" y="1698625"/>
            <a:ext cx="4968875" cy="824841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Безвозмездные поступления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2021г(</a:t>
            </a:r>
            <a:r>
              <a:rPr lang="ru-RU" sz="1400" dirty="0" err="1" smtClean="0">
                <a:solidFill>
                  <a:schemeClr val="bg1"/>
                </a:solidFill>
              </a:rPr>
              <a:t>плн</a:t>
            </a:r>
            <a:r>
              <a:rPr lang="ru-RU" sz="1400" dirty="0" smtClean="0">
                <a:solidFill>
                  <a:schemeClr val="bg1"/>
                </a:solidFill>
              </a:rPr>
              <a:t>.)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264334,0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70000"/>
              </a:lnSpc>
              <a:spcBef>
                <a:spcPct val="50000"/>
              </a:spcBef>
            </a:pPr>
            <a:r>
              <a:rPr lang="ru-RU" sz="1400" dirty="0" smtClean="0">
                <a:solidFill>
                  <a:schemeClr val="bg1"/>
                </a:solidFill>
              </a:rPr>
              <a:t>2021г(</a:t>
            </a:r>
            <a:r>
              <a:rPr lang="ru-RU" sz="1400" dirty="0" err="1" smtClean="0">
                <a:solidFill>
                  <a:schemeClr val="bg1"/>
                </a:solidFill>
              </a:rPr>
              <a:t>испл</a:t>
            </a:r>
            <a:r>
              <a:rPr lang="ru-RU" sz="1400" dirty="0" smtClean="0">
                <a:solidFill>
                  <a:schemeClr val="bg1"/>
                </a:solidFill>
              </a:rPr>
              <a:t>.) </a:t>
            </a:r>
            <a:r>
              <a:rPr lang="ru-RU" sz="1400" dirty="0">
                <a:solidFill>
                  <a:schemeClr val="bg1"/>
                </a:solidFill>
              </a:rPr>
              <a:t>– </a:t>
            </a:r>
            <a:r>
              <a:rPr lang="ru-RU" sz="1400" dirty="0" smtClean="0">
                <a:solidFill>
                  <a:schemeClr val="bg1"/>
                </a:solidFill>
              </a:rPr>
              <a:t>257674,7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3" name="Text Box 6"/>
          <p:cNvSpPr txBox="1">
            <a:spLocks noChangeArrowheads="1"/>
          </p:cNvSpPr>
          <p:nvPr/>
        </p:nvSpPr>
        <p:spPr bwMode="auto">
          <a:xfrm>
            <a:off x="250824" y="3213100"/>
            <a:ext cx="2089151" cy="1858970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Дотации бюджетам муниципальных районов на выравнивание уровня бюджетной обеспеченности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плн</a:t>
            </a:r>
            <a:r>
              <a:rPr lang="ru-RU" sz="1400" dirty="0">
                <a:solidFill>
                  <a:schemeClr val="bg1"/>
                </a:solidFill>
              </a:rPr>
              <a:t>.) – </a:t>
            </a:r>
            <a:r>
              <a:rPr lang="ru-RU" sz="1400" dirty="0" smtClean="0">
                <a:solidFill>
                  <a:schemeClr val="bg1"/>
                </a:solidFill>
              </a:rPr>
              <a:t>117470,0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испл</a:t>
            </a:r>
            <a:r>
              <a:rPr lang="ru-RU" sz="1400" dirty="0">
                <a:solidFill>
                  <a:schemeClr val="bg1"/>
                </a:solidFill>
              </a:rPr>
              <a:t>.) – </a:t>
            </a:r>
            <a:r>
              <a:rPr lang="ru-RU" sz="1400" dirty="0" smtClean="0">
                <a:solidFill>
                  <a:schemeClr val="bg1"/>
                </a:solidFill>
              </a:rPr>
              <a:t>117454,7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4" name="Text Box 7"/>
          <p:cNvSpPr txBox="1">
            <a:spLocks noChangeArrowheads="1"/>
          </p:cNvSpPr>
          <p:nvPr/>
        </p:nvSpPr>
        <p:spPr bwMode="auto">
          <a:xfrm>
            <a:off x="2339975" y="3376613"/>
            <a:ext cx="2141538" cy="164352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Субвенции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плн</a:t>
            </a:r>
            <a:r>
              <a:rPr lang="ru-RU" sz="1400" dirty="0">
                <a:solidFill>
                  <a:schemeClr val="bg1"/>
                </a:solidFill>
              </a:rPr>
              <a:t>.) </a:t>
            </a:r>
            <a:r>
              <a:rPr lang="ru-RU" sz="1400" dirty="0" smtClean="0">
                <a:solidFill>
                  <a:schemeClr val="bg1"/>
                </a:solidFill>
              </a:rPr>
              <a:t>–85305,5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испл</a:t>
            </a:r>
            <a:r>
              <a:rPr lang="ru-RU" sz="1400" dirty="0">
                <a:solidFill>
                  <a:schemeClr val="bg1"/>
                </a:solidFill>
              </a:rPr>
              <a:t>.) – </a:t>
            </a:r>
            <a:r>
              <a:rPr lang="ru-RU" sz="1400" dirty="0" smtClean="0">
                <a:solidFill>
                  <a:schemeClr val="bg1"/>
                </a:solidFill>
              </a:rPr>
              <a:t>84890,8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5" name="Text Box 8"/>
          <p:cNvSpPr txBox="1">
            <a:spLocks noChangeArrowheads="1"/>
          </p:cNvSpPr>
          <p:nvPr/>
        </p:nvSpPr>
        <p:spPr bwMode="auto">
          <a:xfrm>
            <a:off x="7235824" y="3213100"/>
            <a:ext cx="1800671" cy="1384995"/>
          </a:xfrm>
          <a:prstGeom prst="rect">
            <a:avLst/>
          </a:prstGeom>
          <a:solidFill>
            <a:srgbClr val="FF99CC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Иные межбюджетные трансферты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плн</a:t>
            </a:r>
            <a:r>
              <a:rPr lang="ru-RU" sz="1400" dirty="0">
                <a:solidFill>
                  <a:schemeClr val="bg1"/>
                </a:solidFill>
              </a:rPr>
              <a:t>.) – </a:t>
            </a:r>
            <a:r>
              <a:rPr lang="ru-RU" sz="1400" dirty="0" smtClean="0">
                <a:solidFill>
                  <a:schemeClr val="bg1"/>
                </a:solidFill>
              </a:rPr>
              <a:t>6048,0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5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испл</a:t>
            </a:r>
            <a:r>
              <a:rPr lang="ru-RU" sz="1400" dirty="0">
                <a:solidFill>
                  <a:schemeClr val="bg1"/>
                </a:solidFill>
              </a:rPr>
              <a:t>.) – </a:t>
            </a:r>
            <a:r>
              <a:rPr lang="ru-RU" sz="1400" dirty="0" smtClean="0">
                <a:solidFill>
                  <a:schemeClr val="bg1"/>
                </a:solidFill>
              </a:rPr>
              <a:t>6037,3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46" name="Line 9"/>
          <p:cNvSpPr>
            <a:spLocks noChangeShapeType="1"/>
          </p:cNvSpPr>
          <p:nvPr/>
        </p:nvSpPr>
        <p:spPr bwMode="auto">
          <a:xfrm flipH="1">
            <a:off x="1800225" y="2779713"/>
            <a:ext cx="215900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7" name="Line 10"/>
          <p:cNvSpPr>
            <a:spLocks noChangeShapeType="1"/>
          </p:cNvSpPr>
          <p:nvPr/>
        </p:nvSpPr>
        <p:spPr bwMode="auto">
          <a:xfrm flipH="1">
            <a:off x="3348038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48" name="Line 11"/>
          <p:cNvSpPr>
            <a:spLocks noChangeShapeType="1"/>
          </p:cNvSpPr>
          <p:nvPr/>
        </p:nvSpPr>
        <p:spPr bwMode="auto">
          <a:xfrm>
            <a:off x="6877050" y="2779713"/>
            <a:ext cx="504825" cy="433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  <p:sp>
        <p:nvSpPr>
          <p:cNvPr id="87050" name="Text Box 7"/>
          <p:cNvSpPr txBox="1">
            <a:spLocks noChangeArrowheads="1"/>
          </p:cNvSpPr>
          <p:nvPr/>
        </p:nvSpPr>
        <p:spPr bwMode="auto">
          <a:xfrm>
            <a:off x="4735513" y="3376613"/>
            <a:ext cx="2141537" cy="1643527"/>
          </a:xfrm>
          <a:prstGeom prst="rect">
            <a:avLst/>
          </a:prstGeom>
          <a:solidFill>
            <a:srgbClr val="FF99CC"/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Субсидии бюджетам субъектов Российской Федерации и муниципальных образований (</a:t>
            </a:r>
            <a:r>
              <a:rPr lang="ru-RU" sz="1400" dirty="0" err="1">
                <a:solidFill>
                  <a:schemeClr val="bg1"/>
                </a:solidFill>
              </a:rPr>
              <a:t>тыс.руб</a:t>
            </a:r>
            <a:r>
              <a:rPr lang="ru-RU" sz="1400" dirty="0">
                <a:solidFill>
                  <a:schemeClr val="bg1"/>
                </a:solidFill>
              </a:rPr>
              <a:t>)</a:t>
            </a: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плн</a:t>
            </a:r>
            <a:r>
              <a:rPr lang="ru-RU" sz="1400" dirty="0">
                <a:solidFill>
                  <a:schemeClr val="bg1"/>
                </a:solidFill>
              </a:rPr>
              <a:t>.) </a:t>
            </a:r>
            <a:r>
              <a:rPr lang="ru-RU" sz="1400" dirty="0" smtClean="0">
                <a:solidFill>
                  <a:schemeClr val="bg1"/>
                </a:solidFill>
              </a:rPr>
              <a:t>–55510,4</a:t>
            </a:r>
            <a:endParaRPr lang="ru-RU" sz="1400" dirty="0">
              <a:solidFill>
                <a:schemeClr val="bg1"/>
              </a:solidFill>
            </a:endParaRPr>
          </a:p>
          <a:p>
            <a:pPr algn="ctr" defTabSz="914400">
              <a:lnSpc>
                <a:spcPct val="60000"/>
              </a:lnSpc>
              <a:spcBef>
                <a:spcPct val="50000"/>
              </a:spcBef>
            </a:pPr>
            <a:r>
              <a:rPr lang="ru-RU" sz="1400" dirty="0">
                <a:solidFill>
                  <a:schemeClr val="bg1"/>
                </a:solidFill>
              </a:rPr>
              <a:t>2021г(</a:t>
            </a:r>
            <a:r>
              <a:rPr lang="ru-RU" sz="1400" dirty="0" err="1">
                <a:solidFill>
                  <a:schemeClr val="bg1"/>
                </a:solidFill>
              </a:rPr>
              <a:t>испл</a:t>
            </a:r>
            <a:r>
              <a:rPr lang="ru-RU" sz="1400" dirty="0">
                <a:solidFill>
                  <a:schemeClr val="bg1"/>
                </a:solidFill>
              </a:rPr>
              <a:t>.) </a:t>
            </a:r>
            <a:r>
              <a:rPr lang="ru-RU" sz="1400" dirty="0" smtClean="0">
                <a:solidFill>
                  <a:schemeClr val="bg1"/>
                </a:solidFill>
              </a:rPr>
              <a:t>–54725,9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 flipH="1">
            <a:off x="5724525" y="2779713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179814"/>
            <a:ext cx="86423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FF0000"/>
                </a:solidFill>
              </a:rPr>
              <a:t>Доходы бюджета муниципального образования «Угранский район» Смоленской  области  </a:t>
            </a:r>
            <a:r>
              <a:rPr lang="ru-RU" altLang="ru-RU" sz="2400" b="1" dirty="0" smtClean="0">
                <a:solidFill>
                  <a:srgbClr val="FF0000"/>
                </a:solidFill>
              </a:rPr>
              <a:t>за  </a:t>
            </a:r>
            <a:r>
              <a:rPr lang="ru-RU" altLang="ru-RU" sz="2400" b="1" dirty="0">
                <a:solidFill>
                  <a:srgbClr val="FF0000"/>
                </a:solidFill>
              </a:rPr>
              <a:t>2021 год ( в тыс. руб.)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906563302"/>
              </p:ext>
            </p:extLst>
          </p:nvPr>
        </p:nvGraphicFramePr>
        <p:xfrm>
          <a:off x="214282" y="1397000"/>
          <a:ext cx="8823356" cy="5175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8396288" cy="506095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900113" y="549275"/>
            <a:ext cx="6624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Особенности планирования доходов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ext Box 4"/>
          <p:cNvSpPr txBox="1">
            <a:spLocks noChangeArrowheads="1"/>
          </p:cNvSpPr>
          <p:nvPr/>
        </p:nvSpPr>
        <p:spPr bwMode="auto">
          <a:xfrm>
            <a:off x="468313" y="1196975"/>
            <a:ext cx="850265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налогового администрирования и повышения уровня ответственности главных администраторов доходов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Сокращение недоимки по налогам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Совершенствование прогнозирования доходной и расходной части бюджета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Создание условий для обеспечения устойчивого исполнения местных бюджетов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r>
              <a:rPr lang="ru-RU">
                <a:solidFill>
                  <a:schemeClr val="bg1"/>
                </a:solidFill>
              </a:rPr>
              <a:t> Повышение эффективности управления муниципальной собственностью</a:t>
            </a:r>
          </a:p>
          <a:p>
            <a:pPr algn="ctr" defTabSz="914400">
              <a:spcBef>
                <a:spcPct val="50000"/>
              </a:spcBef>
              <a:buFontTx/>
              <a:buChar char="•"/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91138" name="Text Box 5"/>
          <p:cNvSpPr txBox="1">
            <a:spLocks noChangeArrowheads="1"/>
          </p:cNvSpPr>
          <p:nvPr/>
        </p:nvSpPr>
        <p:spPr bwMode="auto">
          <a:xfrm>
            <a:off x="611188" y="333375"/>
            <a:ext cx="8137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>
                <a:solidFill>
                  <a:srgbClr val="FF3300"/>
                </a:solidFill>
              </a:rPr>
              <a:t>Направления увеличения доходной базы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39825"/>
          </a:xfrm>
        </p:spPr>
        <p:txBody>
          <a:bodyPr/>
          <a:lstStyle/>
          <a:p>
            <a:pPr eaLnBrk="1" hangingPunct="1"/>
            <a:r>
              <a:rPr lang="ru-RU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Какие  налоги уплачивают в местный бюджет граждане муниципального образования?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0" y="1557338"/>
            <a:ext cx="5003800" cy="4895850"/>
          </a:xfrm>
        </p:spPr>
        <p:txBody>
          <a:bodyPr rtlCol="0"/>
          <a:lstStyle/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900" smtClean="0">
                <a:solidFill>
                  <a:schemeClr val="bg1"/>
                </a:solidFill>
              </a:rPr>
              <a:t> </a:t>
            </a: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на доходы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( Глава 23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Налогового кодекса 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федерации)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600" b="1" i="1" smtClean="0">
              <a:solidFill>
                <a:schemeClr val="bg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Ставка  налога 13%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chemeClr val="bg1"/>
                </a:solidFill>
              </a:rPr>
              <a:t>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отдельных случаях: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9%</a:t>
            </a: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доходов от долевого  участия в деятельности организаций, полученных в виде дивидендов;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 отношении всех доходов, получаемых физическими лицами- иностранными гражданами;</a:t>
            </a:r>
          </a:p>
          <a:p>
            <a:pPr eaLnBrk="1" hangingPunct="1">
              <a:lnSpc>
                <a:spcPct val="7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5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35%- </a:t>
            </a:r>
            <a:r>
              <a:rPr lang="ru-RU" sz="15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отношении стоимости полученных выигрышей и призов</a:t>
            </a:r>
          </a:p>
        </p:txBody>
      </p:sp>
      <p:sp>
        <p:nvSpPr>
          <p:cNvPr id="21508" name="Rectangle 10"/>
          <p:cNvSpPr>
            <a:spLocks noGrp="1" noChangeArrowheads="1"/>
          </p:cNvSpPr>
          <p:nvPr>
            <p:ph sz="half" idx="4294967295"/>
          </p:nvPr>
        </p:nvSpPr>
        <p:spPr>
          <a:xfrm>
            <a:off x="4859338" y="1557338"/>
            <a:ext cx="4284662" cy="5111750"/>
          </a:xfrm>
        </p:spPr>
        <p:txBody>
          <a:bodyPr rtlCol="0">
            <a:normAutofit/>
          </a:bodyPr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2300" smtClean="0">
                <a:solidFill>
                  <a:schemeClr val="bg1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Предоставление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налоговых вычетов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7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7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сумме,  уплаченной: за обучение, на лечение, дополнительных страховых взносов на накопительную часть трудовой  пенсии.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Стандартные,</a:t>
            </a: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на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детей.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Профессиональные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для  нотариусов, адвокатов, лиц, получающих авторские  вознаграждения.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r>
              <a:rPr lang="ru-RU" sz="14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Имущественные</a:t>
            </a:r>
            <a:r>
              <a:rPr lang="ru-RU" sz="1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в том числе на приобретение  жилья.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Wingdings" pitchFamily="2" charset="2"/>
              <a:buNone/>
              <a:defRPr/>
            </a:pPr>
            <a:endParaRPr lang="ru-RU" sz="1400" b="1" smtClean="0">
              <a:solidFill>
                <a:schemeClr val="bg1"/>
              </a:solidFill>
            </a:endParaRPr>
          </a:p>
        </p:txBody>
      </p:sp>
      <p:sp>
        <p:nvSpPr>
          <p:cNvPr id="50180" name="AutoShape 9"/>
          <p:cNvSpPr>
            <a:spLocks noChangeArrowheads="1"/>
          </p:cNvSpPr>
          <p:nvPr/>
        </p:nvSpPr>
        <p:spPr bwMode="auto">
          <a:xfrm>
            <a:off x="2916238" y="2420938"/>
            <a:ext cx="1582737" cy="558800"/>
          </a:xfrm>
          <a:prstGeom prst="rightArrow">
            <a:avLst>
              <a:gd name="adj1" fmla="val 50000"/>
              <a:gd name="adj2" fmla="val 38631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ru-RU" altLang="ru-RU" sz="1600">
              <a:solidFill>
                <a:srgbClr val="CC3300"/>
              </a:solidFill>
              <a:latin typeface="Verdana" pitchFamily="34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50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50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5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15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5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5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15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/>
      <p:bldP spid="2150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52"/>
          <p:cNvSpPr>
            <a:spLocks noGrp="1" noChangeArrowheads="1"/>
          </p:cNvSpPr>
          <p:nvPr>
            <p:ph type="title" idx="4294967295"/>
          </p:nvPr>
        </p:nvSpPr>
        <p:spPr>
          <a:xfrm>
            <a:off x="708025" y="200025"/>
            <a:ext cx="7908925" cy="936625"/>
          </a:xfrm>
        </p:spPr>
        <p:txBody>
          <a:bodyPr/>
          <a:lstStyle/>
          <a:p>
            <a:pPr eaLnBrk="1" hangingPunct="1"/>
            <a:r>
              <a:rPr lang="ru-RU" sz="20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Нормативы зачисления налогов на территории  муниципального образования «Угранский район» Смоленской  области  на 2021 год</a:t>
            </a:r>
          </a:p>
        </p:txBody>
      </p:sp>
      <p:graphicFrame>
        <p:nvGraphicFramePr>
          <p:cNvPr id="81997" name="Group 77"/>
          <p:cNvGraphicFramePr>
            <a:graphicFrameLocks noGrp="1"/>
          </p:cNvGraphicFramePr>
          <p:nvPr/>
        </p:nvGraphicFramePr>
        <p:xfrm>
          <a:off x="250825" y="1141413"/>
          <a:ext cx="8713788" cy="5543365"/>
        </p:xfrm>
        <a:graphic>
          <a:graphicData uri="http://schemas.openxmlformats.org/drawingml/2006/table">
            <a:tbl>
              <a:tblPr/>
              <a:tblGrid>
                <a:gridCol w="4764088"/>
                <a:gridCol w="2097087"/>
                <a:gridCol w="1852613"/>
              </a:tblGrid>
              <a:tr h="366713">
                <a:tc row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Налоги  и сборы, установленные законодательством</a:t>
                      </a:r>
                    </a:p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    УРОВНИ БЮДЖЕТА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55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  муниципального образования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Бюджеты   сельских поселений </a:t>
                      </a: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Федеральные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1. Налог на доходы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30,248%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9,99 %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4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Налог со специальными налоговыми режимами,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2.1. Единый налог на вмененный доход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2.2. Единый сельскохозяйственный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2.3. Налог, взимаемый в связи в связи с  применением патентной системы налогообложения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2.4 Налог, взимаемый в связи с применением упрощенной системы налогообложения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10%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Налог на добычу общераспространенных полезных ископаемых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Местные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73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Налоги на имущество в т.ч.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1.1. налог на имущество физических лиц 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1.2. Земельный налог</a:t>
                      </a: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  <a:endParaRPr kumimoji="0" lang="ru-RU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6" marB="45726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063625"/>
          </a:xfrm>
        </p:spPr>
        <p:txBody>
          <a:bodyPr/>
          <a:lstStyle/>
          <a:p>
            <a:pPr eaLnBrk="1" hangingPunct="1"/>
            <a:r>
              <a:rPr lang="ru-RU" sz="2400" b="1" u="sng" smtClean="0">
                <a:solidFill>
                  <a:srgbClr val="CC0066"/>
                </a:solidFill>
                <a:cs typeface="Tunga" pitchFamily="34" charset="0"/>
              </a:rPr>
              <a:t>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533400"/>
            <a:ext cx="3779838" cy="3327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800" b="1" smtClean="0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sz="2800" b="1" smtClean="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ru-RU" sz="20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бюджета – выплачиваемые из бюджета денежные средства, за исключением средств, являющихся источниками финансирования дефицита бюджета.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mtClean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8131" name="WordArt 6"/>
          <p:cNvSpPr>
            <a:spLocks noChangeArrowheads="1" noChangeShapeType="1" noTextEdit="1"/>
          </p:cNvSpPr>
          <p:nvPr/>
        </p:nvSpPr>
        <p:spPr bwMode="auto">
          <a:xfrm>
            <a:off x="1939925" y="271463"/>
            <a:ext cx="5238750" cy="2619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/>
                <a:cs typeface="Arial"/>
              </a:rPr>
              <a:t>                          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3463"/>
            <a:ext cx="4465638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65638" y="477838"/>
            <a:ext cx="4678362" cy="322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TextBox 1"/>
          <p:cNvSpPr txBox="1">
            <a:spLocks noChangeArrowheads="1"/>
          </p:cNvSpPr>
          <p:nvPr/>
        </p:nvSpPr>
        <p:spPr bwMode="auto">
          <a:xfrm>
            <a:off x="4562475" y="3705225"/>
            <a:ext cx="4581525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2800" b="1">
                <a:solidFill>
                  <a:schemeClr val="bg1"/>
                </a:solidFill>
                <a:latin typeface="Bodoni MT Black" pitchFamily="18" charset="0"/>
              </a:rPr>
              <a:t>.</a:t>
            </a:r>
            <a:r>
              <a:rPr lang="ru-RU" b="1">
                <a:solidFill>
                  <a:schemeClr val="bg1"/>
                </a:solidFill>
                <a:latin typeface="Bodoni MT Black" pitchFamily="18" charset="0"/>
              </a:rPr>
              <a:t>  </a:t>
            </a:r>
            <a:r>
              <a:rPr lang="ru-RU" sz="2000">
                <a:solidFill>
                  <a:schemeClr val="bg1"/>
                </a:solidFill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r>
              <a:rPr lang="ru-RU" sz="2000" b="1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ru-RU" b="1">
              <a:solidFill>
                <a:schemeClr val="bg1"/>
              </a:solidFill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323528" y="188640"/>
          <a:ext cx="864096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0"/>
            <a:ext cx="9144000" cy="6858000"/>
          </a:xfrm>
        </p:spPr>
        <p:txBody>
          <a:bodyPr/>
          <a:lstStyle/>
          <a:p>
            <a:pPr algn="ctr">
              <a:defRPr/>
            </a:pPr>
            <a:r>
              <a:rPr lang="ru-RU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smtClean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smtClean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7282" name="AutoShape 7"/>
          <p:cNvSpPr>
            <a:spLocks noChangeArrowheads="1"/>
          </p:cNvSpPr>
          <p:nvPr/>
        </p:nvSpPr>
        <p:spPr bwMode="auto">
          <a:xfrm>
            <a:off x="5148263" y="2205038"/>
            <a:ext cx="3816350" cy="792162"/>
          </a:xfrm>
          <a:prstGeom prst="wedgeRoundRectCallout">
            <a:avLst>
              <a:gd name="adj1" fmla="val -80657"/>
              <a:gd name="adj2" fmla="val 31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defTabSz="914400"/>
            <a:r>
              <a:rPr lang="ru-RU" sz="1400"/>
              <a:t>Классификация расходов бюджетов –основа для построения ведомственной структуры расходов бюджета</a:t>
            </a:r>
          </a:p>
          <a:p>
            <a:pPr algn="ctr" defTabSz="914400"/>
            <a:endParaRPr lang="ru-RU" sz="1400"/>
          </a:p>
        </p:txBody>
      </p:sp>
      <p:pic>
        <p:nvPicPr>
          <p:cNvPr id="97283" name="Picture 323" descr="kb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149725"/>
            <a:ext cx="8713788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04788" y="4986338"/>
            <a:ext cx="8882062" cy="1871662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понятия и термины, применяемые при составлении брошюры «БЮДЖЕТ ДЛЯ ГРАЖДАН»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0"/>
            <a:ext cx="626745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ext Box 5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</a:t>
            </a:r>
            <a:r>
              <a:rPr lang="ru-RU" sz="2400" b="1" i="1" dirty="0" smtClean="0">
                <a:solidFill>
                  <a:srgbClr val="FF3300"/>
                </a:solidFill>
              </a:rPr>
              <a:t>за 2021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99330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1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2" name="AutoShape 11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9333" name="AutoShape 1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9334" name="Picture 14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3063" y="1198563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5" name="Picture 15" descr="образ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063" y="4743450"/>
            <a:ext cx="2159000" cy="1905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6" name="Picture 16" descr="соц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9337" name="Picture 17" descr="культ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198563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9338" name="Text Box 18"/>
          <p:cNvSpPr txBox="1">
            <a:spLocks noChangeArrowheads="1"/>
          </p:cNvSpPr>
          <p:nvPr/>
        </p:nvSpPr>
        <p:spPr bwMode="auto">
          <a:xfrm>
            <a:off x="361950" y="709613"/>
            <a:ext cx="2089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Расходы:</a:t>
            </a:r>
          </a:p>
        </p:txBody>
      </p:sp>
      <p:sp>
        <p:nvSpPr>
          <p:cNvPr id="99339" name="Text Box 19"/>
          <p:cNvSpPr txBox="1">
            <a:spLocks noChangeArrowheads="1"/>
          </p:cNvSpPr>
          <p:nvPr/>
        </p:nvSpPr>
        <p:spPr bwMode="auto">
          <a:xfrm>
            <a:off x="4932363" y="801688"/>
            <a:ext cx="19431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Культура:</a:t>
            </a:r>
          </a:p>
        </p:txBody>
      </p:sp>
      <p:sp>
        <p:nvSpPr>
          <p:cNvPr id="99340" name="Text Box 20"/>
          <p:cNvSpPr txBox="1">
            <a:spLocks noChangeArrowheads="1"/>
          </p:cNvSpPr>
          <p:nvPr/>
        </p:nvSpPr>
        <p:spPr bwMode="auto">
          <a:xfrm>
            <a:off x="373063" y="4332288"/>
            <a:ext cx="2463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Образование:</a:t>
            </a:r>
          </a:p>
        </p:txBody>
      </p:sp>
      <p:sp>
        <p:nvSpPr>
          <p:cNvPr id="99341" name="Text Box 21"/>
          <p:cNvSpPr txBox="1">
            <a:spLocks noChangeArrowheads="1"/>
          </p:cNvSpPr>
          <p:nvPr/>
        </p:nvSpPr>
        <p:spPr bwMode="auto">
          <a:xfrm>
            <a:off x="4724400" y="4132263"/>
            <a:ext cx="30162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>
                <a:solidFill>
                  <a:schemeClr val="bg1"/>
                </a:solidFill>
              </a:rPr>
              <a:t>Социальная политика:</a:t>
            </a:r>
          </a:p>
        </p:txBody>
      </p:sp>
      <p:sp>
        <p:nvSpPr>
          <p:cNvPr id="99342" name="Text Box 22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42 725,4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3 560,5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99343" name="Text Box 23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6318,2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526,5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4" name="Text Box 24"/>
          <p:cNvSpPr txBox="1">
            <a:spLocks noChangeArrowheads="1"/>
          </p:cNvSpPr>
          <p:nvPr/>
        </p:nvSpPr>
        <p:spPr bwMode="auto">
          <a:xfrm>
            <a:off x="2532063" y="4941888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18 502,7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1 541,9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99345" name="Text Box 25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2 093,7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 defTabSz="914400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174,5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населения </a:t>
            </a:r>
            <a:r>
              <a:rPr lang="ru-RU" sz="2400" b="1" i="1" dirty="0" smtClean="0">
                <a:solidFill>
                  <a:srgbClr val="FF3300"/>
                </a:solidFill>
              </a:rPr>
              <a:t>за 2021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0354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5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6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0357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0358" name="Picture 7" descr="чел рас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067" y="1417499"/>
            <a:ext cx="2078037" cy="20780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0" name="Picture 9" descr="соц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4530725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0361" name="Picture 10" descr="куль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436742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0362" name="Text Box 11"/>
          <p:cNvSpPr txBox="1">
            <a:spLocks noChangeArrowheads="1"/>
          </p:cNvSpPr>
          <p:nvPr/>
        </p:nvSpPr>
        <p:spPr bwMode="auto">
          <a:xfrm>
            <a:off x="361950" y="709613"/>
            <a:ext cx="2769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Общегосударственные расходы: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0363" name="Text Box 12"/>
          <p:cNvSpPr txBox="1">
            <a:spLocks noChangeArrowheads="1"/>
          </p:cNvSpPr>
          <p:nvPr/>
        </p:nvSpPr>
        <p:spPr bwMode="auto">
          <a:xfrm>
            <a:off x="4932363" y="801688"/>
            <a:ext cx="1943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Национальная экономика: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0364" name="Text Box 13"/>
          <p:cNvSpPr txBox="1">
            <a:spLocks noChangeArrowheads="1"/>
          </p:cNvSpPr>
          <p:nvPr/>
        </p:nvSpPr>
        <p:spPr bwMode="auto">
          <a:xfrm>
            <a:off x="361950" y="3777682"/>
            <a:ext cx="2463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Национальная безопасность: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0365" name="Text Box 14"/>
          <p:cNvSpPr txBox="1">
            <a:spLocks noChangeArrowheads="1"/>
          </p:cNvSpPr>
          <p:nvPr/>
        </p:nvSpPr>
        <p:spPr bwMode="auto">
          <a:xfrm>
            <a:off x="4860032" y="3764487"/>
            <a:ext cx="30162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Жилищно-коммунальное хозяйство: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100366" name="Text Box 15"/>
          <p:cNvSpPr txBox="1">
            <a:spLocks noChangeArrowheads="1"/>
          </p:cNvSpPr>
          <p:nvPr/>
        </p:nvSpPr>
        <p:spPr bwMode="auto">
          <a:xfrm>
            <a:off x="2532063" y="1484313"/>
            <a:ext cx="1887537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dirty="0" smtClean="0">
                <a:solidFill>
                  <a:schemeClr val="bg1"/>
                </a:solidFill>
              </a:rPr>
              <a:t> 5 854,0руб</a:t>
            </a:r>
            <a:r>
              <a:rPr lang="ru-RU" sz="2000" dirty="0">
                <a:solidFill>
                  <a:schemeClr val="bg1"/>
                </a:solidFill>
              </a:rPr>
              <a:t>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487,8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 </a:t>
            </a:r>
          </a:p>
        </p:txBody>
      </p:sp>
      <p:sp>
        <p:nvSpPr>
          <p:cNvPr id="100367" name="Text Box 16"/>
          <p:cNvSpPr txBox="1">
            <a:spLocks noChangeArrowheads="1"/>
          </p:cNvSpPr>
          <p:nvPr/>
        </p:nvSpPr>
        <p:spPr bwMode="auto">
          <a:xfrm>
            <a:off x="6875463" y="1484313"/>
            <a:ext cx="1727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5 875,1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489,6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8" name="Text Box 17"/>
          <p:cNvSpPr txBox="1">
            <a:spLocks noChangeArrowheads="1"/>
          </p:cNvSpPr>
          <p:nvPr/>
        </p:nvSpPr>
        <p:spPr bwMode="auto">
          <a:xfrm>
            <a:off x="2532063" y="4941887"/>
            <a:ext cx="1887537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14,6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1,2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0369" name="Text Box 18"/>
          <p:cNvSpPr txBox="1">
            <a:spLocks noChangeArrowheads="1"/>
          </p:cNvSpPr>
          <p:nvPr/>
        </p:nvSpPr>
        <p:spPr bwMode="auto">
          <a:xfrm>
            <a:off x="6732588" y="4941888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241,9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20,2 </a:t>
            </a:r>
            <a:r>
              <a:rPr lang="ru-RU" sz="2000" dirty="0" smtClean="0">
                <a:solidFill>
                  <a:schemeClr val="bg1"/>
                </a:solidFill>
              </a:rPr>
              <a:t>руб</a:t>
            </a:r>
            <a:r>
              <a:rPr lang="ru-RU" sz="2000" dirty="0">
                <a:solidFill>
                  <a:schemeClr val="bg1"/>
                </a:solidFill>
              </a:rPr>
              <a:t>. в месяц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96" y="4509200"/>
            <a:ext cx="1594378" cy="211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ext Box 2"/>
          <p:cNvSpPr txBox="1">
            <a:spLocks noChangeArrowheads="1"/>
          </p:cNvSpPr>
          <p:nvPr/>
        </p:nvSpPr>
        <p:spPr bwMode="auto">
          <a:xfrm>
            <a:off x="684213" y="188913"/>
            <a:ext cx="7775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 i="1" dirty="0">
                <a:solidFill>
                  <a:srgbClr val="FF3300"/>
                </a:solidFill>
              </a:rPr>
              <a:t>Расходы в расчете на душу </a:t>
            </a:r>
            <a:r>
              <a:rPr lang="ru-RU" sz="2400" b="1" i="1" dirty="0" smtClean="0">
                <a:solidFill>
                  <a:srgbClr val="FF3300"/>
                </a:solidFill>
              </a:rPr>
              <a:t>населения за 2021 </a:t>
            </a:r>
            <a:r>
              <a:rPr lang="ru-RU" sz="2400" b="1" i="1" dirty="0">
                <a:solidFill>
                  <a:srgbClr val="FF3300"/>
                </a:solidFill>
              </a:rPr>
              <a:t>г.</a:t>
            </a:r>
          </a:p>
        </p:txBody>
      </p:sp>
      <p:sp>
        <p:nvSpPr>
          <p:cNvPr id="101378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79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0" name="AutoShape 5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1381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1384" name="Picture 9" descr="соц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676" y="3933056"/>
            <a:ext cx="1608137" cy="21431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1385" name="Picture 10" descr="куль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212851"/>
            <a:ext cx="1943100" cy="19431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1387" name="Text Box 12"/>
          <p:cNvSpPr txBox="1">
            <a:spLocks noChangeArrowheads="1"/>
          </p:cNvSpPr>
          <p:nvPr/>
        </p:nvSpPr>
        <p:spPr bwMode="auto">
          <a:xfrm>
            <a:off x="361950" y="774810"/>
            <a:ext cx="334595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>
                <a:solidFill>
                  <a:schemeClr val="bg1"/>
                </a:solidFill>
              </a:rPr>
              <a:t>Физическая культура:</a:t>
            </a:r>
          </a:p>
        </p:txBody>
      </p:sp>
      <p:sp>
        <p:nvSpPr>
          <p:cNvPr id="101389" name="Text Box 14"/>
          <p:cNvSpPr txBox="1">
            <a:spLocks noChangeArrowheads="1"/>
          </p:cNvSpPr>
          <p:nvPr/>
        </p:nvSpPr>
        <p:spPr bwMode="auto">
          <a:xfrm>
            <a:off x="4572000" y="3276600"/>
            <a:ext cx="32606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 i="1" dirty="0">
                <a:solidFill>
                  <a:schemeClr val="bg1"/>
                </a:solidFill>
              </a:rPr>
              <a:t>МЕЖБЮДЖЕТНЫЕ ТРАНСФЕРТЫ ОБЩЕГО ХАРАКТЕРА БЮДЖЕТАМ БЮДЖЕТНОЙ СИСТЕМЫ РОССИЙСКОЙ ФЕДЕРАЦИИ</a:t>
            </a:r>
          </a:p>
        </p:txBody>
      </p:sp>
      <p:sp>
        <p:nvSpPr>
          <p:cNvPr id="101391" name="Text Box 16"/>
          <p:cNvSpPr txBox="1">
            <a:spLocks noChangeArrowheads="1"/>
          </p:cNvSpPr>
          <p:nvPr/>
        </p:nvSpPr>
        <p:spPr bwMode="auto">
          <a:xfrm>
            <a:off x="3275856" y="1423218"/>
            <a:ext cx="1727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62,5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5,2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  <p:sp>
        <p:nvSpPr>
          <p:cNvPr id="101393" name="Text Box 18"/>
          <p:cNvSpPr txBox="1">
            <a:spLocks noChangeArrowheads="1"/>
          </p:cNvSpPr>
          <p:nvPr/>
        </p:nvSpPr>
        <p:spPr bwMode="auto">
          <a:xfrm>
            <a:off x="4932040" y="4313506"/>
            <a:ext cx="15843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3 762,6 </a:t>
            </a:r>
            <a:r>
              <a:rPr lang="ru-RU" sz="2000" dirty="0">
                <a:solidFill>
                  <a:schemeClr val="bg1"/>
                </a:solidFill>
              </a:rPr>
              <a:t>руб. в год</a:t>
            </a:r>
          </a:p>
          <a:p>
            <a:pPr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1"/>
                </a:solidFill>
              </a:rPr>
              <a:t>313,6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руб. в месяц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229600" cy="620712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за 2021 год  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2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</a:p>
        </p:txBody>
      </p:sp>
      <p:graphicFrame>
        <p:nvGraphicFramePr>
          <p:cNvPr id="90202" name="Group 9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13756942"/>
              </p:ext>
            </p:extLst>
          </p:nvPr>
        </p:nvGraphicFramePr>
        <p:xfrm>
          <a:off x="179388" y="866775"/>
          <a:ext cx="8853487" cy="5981931"/>
        </p:xfrm>
        <a:graphic>
          <a:graphicData uri="http://schemas.openxmlformats.org/drawingml/2006/table">
            <a:tbl>
              <a:tblPr/>
              <a:tblGrid>
                <a:gridCol w="2686050"/>
                <a:gridCol w="1994594"/>
                <a:gridCol w="2304356"/>
                <a:gridCol w="1868487"/>
              </a:tblGrid>
              <a:tr h="690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дорожно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транспортного комплекса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40955,8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по строительству, транспорту, связи энергетике и ЖКХ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87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Создание благоприятного предпринимательского и инвестиционного климата в 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годы»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105,0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Отдел экономики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065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«Развитие сельского хозяйства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на 2014-2020 годы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100,0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"Построение (развитие) аппаратно-программного комплекса "Безопасный город" на территории муниципального образования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64,0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 муниципального  образования 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Сектор Сельского хозяйства и продовольствия  Администрации МО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284663" y="4667250"/>
            <a:ext cx="4643437" cy="1468438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 реализации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количества ДТП с пострадавшими; улучшение транспортного обслуживания населения</a:t>
            </a:r>
          </a:p>
        </p:txBody>
      </p:sp>
      <p:sp>
        <p:nvSpPr>
          <p:cNvPr id="103426" name="Text Box 5"/>
          <p:cNvSpPr txBox="1">
            <a:spLocks noChangeArrowheads="1"/>
          </p:cNvSpPr>
          <p:nvPr/>
        </p:nvSpPr>
        <p:spPr bwMode="auto">
          <a:xfrm>
            <a:off x="539750" y="325438"/>
            <a:ext cx="80645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«Развитие дорожно- транспортного комплекса в муниципальном образовании « Угранский район» Смоленской области»</a:t>
            </a: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3427" name="Text Box 6"/>
          <p:cNvSpPr txBox="1">
            <a:spLocks noChangeArrowheads="1"/>
          </p:cNvSpPr>
          <p:nvPr/>
        </p:nvSpPr>
        <p:spPr bwMode="auto">
          <a:xfrm>
            <a:off x="323850" y="1668463"/>
            <a:ext cx="4535488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spcBef>
                <a:spcPts val="1200"/>
              </a:spcBef>
              <a:buClr>
                <a:srgbClr val="838995"/>
              </a:buClr>
              <a:buFont typeface="Times New Roman" pitchFamily="18" charset="0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Развитие дорожно-транспортного комплекса Угранского района Смоленской области, обеспечение безопасности дорожного движения, улучшение транспортного обслуживания населения.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3428" name="Picture 5" descr="Road_170413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2663" y="1285875"/>
            <a:ext cx="3081337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7" descr="d2991a52-6871-41fa-80c5-1b3bf7384c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050" y="3027363"/>
            <a:ext cx="2917825" cy="163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9" descr="photo_2018-02-04_17-02-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3750" y="2852738"/>
            <a:ext cx="2916238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1" name="Picture 11" descr="inx960x6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4494213"/>
            <a:ext cx="3059113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4"/>
          <p:cNvSpPr txBox="1">
            <a:spLocks noChangeArrowheads="1"/>
          </p:cNvSpPr>
          <p:nvPr/>
        </p:nvSpPr>
        <p:spPr bwMode="auto">
          <a:xfrm>
            <a:off x="4067175" y="1273175"/>
            <a:ext cx="4859338" cy="522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По итогам реализации программы ожидается достижение следующих результатов:- увеличение индекса промышленного производства на</a:t>
            </a:r>
            <a:r>
              <a:rPr lang="ru-RU" sz="1600" i="1">
                <a:solidFill>
                  <a:srgbClr val="FF0000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5,3  %-ных пункта;- увеличение числа субъектов малого и среднего предпринимательства в расчете на 10 тыс. человек на 10 %;- увеличение оборота малых и средних предприятий в постоянных ценах по отношению к 2014 году на 10 %;- увеличение доли обрабатывающей промышленности в обороте сектора малого и среднего предпринимательства (без учета индивидуальных предпринимателей) до 51 %;- увеличение доли занятого населения в секторе малого и среднего предпринимательства в общей численности занятого населения до 55 %;- увеличение индекса физического объема инвестиций в основной капитал до 102,8 % в сопоставимых ценах;- увеличение инвестиций (без учета бюджетных средств) в расчете на 1 жителя муниципального образования до 1570 рублей.</a:t>
            </a:r>
          </a:p>
        </p:txBody>
      </p:sp>
      <p:sp>
        <p:nvSpPr>
          <p:cNvPr id="104450" name="Text Box 6"/>
          <p:cNvSpPr txBox="1">
            <a:spLocks noChangeArrowheads="1"/>
          </p:cNvSpPr>
          <p:nvPr/>
        </p:nvSpPr>
        <p:spPr bwMode="auto">
          <a:xfrm>
            <a:off x="250825" y="260350"/>
            <a:ext cx="8675688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2000" b="1" i="1">
                <a:solidFill>
                  <a:srgbClr val="FF3300"/>
                </a:solidFill>
              </a:rPr>
              <a:t>Муниципальная программа  «Создание благоприятного предпринимательского и инвестиционного климата в  муниципальном образовании « Угранский район» Смоленской области</a:t>
            </a:r>
          </a:p>
          <a:p>
            <a:pPr defTabSz="914400">
              <a:spcBef>
                <a:spcPct val="50000"/>
              </a:spcBef>
            </a:pPr>
            <a:endParaRPr lang="ru-RU" sz="2000" b="1">
              <a:solidFill>
                <a:srgbClr val="FF3300"/>
              </a:solidFill>
            </a:endParaRPr>
          </a:p>
        </p:txBody>
      </p:sp>
      <p:sp>
        <p:nvSpPr>
          <p:cNvPr id="104451" name="Text Box 7"/>
          <p:cNvSpPr txBox="1">
            <a:spLocks noChangeArrowheads="1"/>
          </p:cNvSpPr>
          <p:nvPr/>
        </p:nvSpPr>
        <p:spPr bwMode="auto">
          <a:xfrm>
            <a:off x="250825" y="2205038"/>
            <a:ext cx="3384550" cy="168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</a:pPr>
            <a:r>
              <a:rPr lang="ru-RU" sz="1600" b="1" i="1">
                <a:solidFill>
                  <a:schemeClr val="bg1"/>
                </a:solidFill>
              </a:rPr>
              <a:t>Цель программы:</a:t>
            </a:r>
            <a:r>
              <a:rPr lang="ru-RU" sz="1600" i="1">
                <a:solidFill>
                  <a:schemeClr val="bg1"/>
                </a:solidFill>
              </a:rPr>
              <a:t> </a:t>
            </a:r>
            <a:r>
              <a:rPr lang="ru-RU" sz="1600" i="1">
                <a:solidFill>
                  <a:srgbClr val="000000"/>
                </a:solidFill>
              </a:rPr>
              <a:t>Повышение конкурентоспособности муниципального образования «Угранский район» Смоленской области</a:t>
            </a:r>
            <a:r>
              <a:rPr lang="ru-RU" sz="1600" i="1">
                <a:solidFill>
                  <a:schemeClr val="bg1"/>
                </a:solidFill>
              </a:rPr>
              <a:t> </a:t>
            </a:r>
          </a:p>
          <a:p>
            <a:pPr defTabSz="914400">
              <a:spcBef>
                <a:spcPct val="50000"/>
              </a:spcBef>
            </a:pPr>
            <a:endParaRPr lang="ru-RU" sz="1600"/>
          </a:p>
        </p:txBody>
      </p:sp>
      <p:pic>
        <p:nvPicPr>
          <p:cNvPr id="104452" name="Picture 5" descr="c92ad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3681413"/>
            <a:ext cx="2670175" cy="317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0"/>
            <a:ext cx="8229600" cy="692150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за 2021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b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3252" name="Group 6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563205902"/>
              </p:ext>
            </p:extLst>
          </p:nvPr>
        </p:nvGraphicFramePr>
        <p:xfrm>
          <a:off x="179388" y="836613"/>
          <a:ext cx="8856662" cy="6102046"/>
        </p:xfrm>
        <a:graphic>
          <a:graphicData uri="http://schemas.openxmlformats.org/drawingml/2006/table">
            <a:tbl>
              <a:tblPr/>
              <a:tblGrid>
                <a:gridCol w="2879725"/>
                <a:gridCol w="2232967"/>
                <a:gridCol w="2088208"/>
                <a:gridCol w="1655762"/>
              </a:tblGrid>
              <a:tr h="819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Исполнитель программы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79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Комплексные меры по профилактике правонарушений и усилению борьбы с преступностью в муниципальном образовании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«Создание условий для обеспечения качественными услугами ЖКХ населения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572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«Повышение эффективности  деятельности Администрации муниципального образования «Угранский район» Смоленской области» на 2016-2020 годы»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18645,3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609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>
                          <a:srgbClr val="838995"/>
                        </a:buClr>
                        <a:buSzTx/>
                        <a:buFont typeface="Times New Roman" pitchFamily="18" charset="0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bel" pitchFamily="34" charset="0"/>
                          <a:cs typeface="Tahoma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Муниципальная программа "Развитие добровольчества (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волонтерства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) в муниципальном образовании "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ahoma" pitchFamily="34" charset="0"/>
                        </a:rPr>
                        <a:t> район" Смоленской области"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области, 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467725" cy="111283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«Комплексные меры по профилактике правонарушений и усилению борьбы с преступностью в муниципальном образовании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</a:t>
            </a:r>
          </a:p>
        </p:txBody>
      </p:sp>
      <p:sp>
        <p:nvSpPr>
          <p:cNvPr id="8704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787775" cy="24479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снижение числа преступлений, совершаемых на улицах и в иных общественных местах на территории Угранского района Смоленской области (показатель 2012 года -   1 преступление) до 1 в 2014 году, до 1 в 2015 году,  до 0 в 2016 году и до 0 в 2017 году;</a:t>
            </a:r>
            <a:r>
              <a:rPr lang="ru-RU" sz="1600" i="1" smtClean="0"/>
              <a:t> </a:t>
            </a:r>
          </a:p>
        </p:txBody>
      </p:sp>
      <p:sp>
        <p:nvSpPr>
          <p:cNvPr id="106499" name="Text Box 4"/>
          <p:cNvSpPr txBox="1">
            <a:spLocks noChangeArrowheads="1"/>
          </p:cNvSpPr>
          <p:nvPr/>
        </p:nvSpPr>
        <p:spPr bwMode="auto">
          <a:xfrm>
            <a:off x="4356100" y="3860800"/>
            <a:ext cx="4464050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к 2017 году планируется число преступлений, совершаемых на улицах и в иных общественных местах снизить до 0, число преступлений, совершенных несовершеннолетними с 2 в 2012 году снизить до 0, за период с 2013 до 2017 года в районной газете опубликуется 110 материалов по освещению деятельности сотрудников полиции.</a:t>
            </a:r>
          </a:p>
        </p:txBody>
      </p:sp>
      <p:pic>
        <p:nvPicPr>
          <p:cNvPr id="106500" name="Picture 5" descr="kartinka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221163"/>
            <a:ext cx="2779712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7" descr="fb1b898795e1f1c82709b54a45a74e9d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509713"/>
            <a:ext cx="3525837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/>
          </p:cNvSpPr>
          <p:nvPr>
            <p:ph type="title" idx="4294967295"/>
          </p:nvPr>
        </p:nvSpPr>
        <p:spPr>
          <a:xfrm>
            <a:off x="179388" y="188913"/>
            <a:ext cx="8785225" cy="14636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«Создание условий для обеспечения качественными услугами ЖКХ населения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06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652588"/>
            <a:ext cx="3714750" cy="23034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условий для обеспечения качественными услугами ЖКХ населения муниципального образования 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Угранский район</a:t>
            </a:r>
            <a:r>
              <a:rPr lang="ru-RU" sz="1600" i="1" smtClean="0">
                <a:solidFill>
                  <a:srgbClr val="000000"/>
                </a:solidFill>
                <a:cs typeface="Times New Roman" pitchFamily="18" charset="0"/>
              </a:rPr>
              <a:t>»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Смоленской области</a:t>
            </a:r>
          </a:p>
        </p:txBody>
      </p:sp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4724400" y="2492375"/>
            <a:ext cx="4240213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повышение надёжности и эффективности работы объектов жилищно-коммунального хозяйства Угранского района Смоленской области;- повышение удовлетворенности населения Угранского района Смоленской области уровнем жилищно-коммунального обслуживания;- снижение уровня потерь при производстве, транспортировке и распределении коммунальных и энергетических ресурсов;- снижение уровня износа объектов коммунальной инфраструктуры</a:t>
            </a:r>
          </a:p>
        </p:txBody>
      </p:sp>
      <p:sp>
        <p:nvSpPr>
          <p:cNvPr id="107524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6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7" name="AutoShape 1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7528" name="Picture 13" descr="Construction-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3581400"/>
            <a:ext cx="3881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9" name="AutoShape 1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0" name="AutoShape 17"/>
          <p:cNvSpPr>
            <a:spLocks noChangeAspect="1" noChangeArrowheads="1"/>
          </p:cNvSpPr>
          <p:nvPr/>
        </p:nvSpPr>
        <p:spPr bwMode="auto">
          <a:xfrm>
            <a:off x="5715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1" name="AutoShape 1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2" name="AutoShape 21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3" name="AutoShape 2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4" name="AutoShape 2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35" name="AutoShape 2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6298" name="Group 4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57996157"/>
              </p:ext>
            </p:extLst>
          </p:nvPr>
        </p:nvGraphicFramePr>
        <p:xfrm>
          <a:off x="107950" y="823913"/>
          <a:ext cx="8712200" cy="5807263"/>
        </p:xfrm>
        <a:graphic>
          <a:graphicData uri="http://schemas.openxmlformats.org/drawingml/2006/table">
            <a:tbl>
              <a:tblPr/>
              <a:tblGrid>
                <a:gridCol w="2231802"/>
                <a:gridCol w="2304256"/>
                <a:gridCol w="2337817"/>
                <a:gridCol w="1838325"/>
              </a:tblGrid>
              <a:tr h="836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3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образования в муниципальном образовании 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137978,4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0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Патриотическое  воспитание граждан в муниципальном образовании« Угранский район» Смоленской области»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50,0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образования  Администрации Угранского  района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   культуры и туризма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48184,4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культуры  и спорта Администрации 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8582" name="Rectangle 40"/>
          <p:cNvSpPr>
            <a:spLocks noChangeArrowheads="1"/>
          </p:cNvSpPr>
          <p:nvPr/>
        </p:nvSpPr>
        <p:spPr bwMode="auto">
          <a:xfrm>
            <a:off x="955675" y="115888"/>
            <a:ext cx="81581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</a:t>
            </a:r>
            <a:r>
              <a:rPr lang="ru-RU" sz="2000" b="1" i="1" dirty="0" smtClean="0">
                <a:solidFill>
                  <a:srgbClr val="FF0000"/>
                </a:solidFill>
              </a:rPr>
              <a:t>за </a:t>
            </a:r>
            <a:r>
              <a:rPr lang="ru-RU" sz="2000" b="1" i="1" dirty="0">
                <a:solidFill>
                  <a:srgbClr val="FF0000"/>
                </a:solidFill>
              </a:rPr>
              <a:t>2021 год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(</a:t>
            </a:r>
            <a:r>
              <a:rPr lang="ru-RU" sz="2000" b="1" i="1" dirty="0">
                <a:solidFill>
                  <a:srgbClr val="FF0000"/>
                </a:solidFill>
              </a:rPr>
              <a:t>тыс. руб.)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20725" y="3213100"/>
            <a:ext cx="8315325" cy="32861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endParaRPr lang="ru-RU" altLang="ru-RU" sz="170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– информационный сборник, который познакомит население района с основными положениями главного финансового документа  Угранского  района – районного бюджета.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eaLnBrk="1" hangingPunct="1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7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«Бюджет для граждан» нацелен на широкий круг пользователей – всех граждан  Угранского района, интересы которых в той или иной мере затронуты районным бюджетом. </a:t>
            </a:r>
          </a:p>
        </p:txBody>
      </p:sp>
      <p:sp>
        <p:nvSpPr>
          <p:cNvPr id="57346" name="WordArt 8"/>
          <p:cNvSpPr>
            <a:spLocks noChangeArrowheads="1" noChangeShapeType="1" noTextEdit="1"/>
          </p:cNvSpPr>
          <p:nvPr/>
        </p:nvSpPr>
        <p:spPr bwMode="auto">
          <a:xfrm>
            <a:off x="1116013" y="333375"/>
            <a:ext cx="7608887" cy="3587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Arial"/>
                <a:cs typeface="Arial"/>
              </a:rPr>
              <a:t>Что такое бюджет для граждан?</a:t>
            </a:r>
          </a:p>
        </p:txBody>
      </p:sp>
      <p:pic>
        <p:nvPicPr>
          <p:cNvPr id="57347" name="Picture 7" descr="budget_kodek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836613"/>
            <a:ext cx="5872163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540750" cy="752475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 образования в муниципальном образовании 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09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981075"/>
            <a:ext cx="4321175" cy="1584325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общедоступного бесплатного дошкольного и общего образования. Обеспечение современного качества, доступности и эффективности дополнительного образования.</a:t>
            </a:r>
            <a:r>
              <a:rPr lang="ru-RU" sz="1600" i="1" smtClean="0"/>
              <a:t> </a:t>
            </a:r>
          </a:p>
        </p:txBody>
      </p:sp>
      <p:sp>
        <p:nvSpPr>
          <p:cNvPr id="109571" name="Text Box 4"/>
          <p:cNvSpPr txBox="1">
            <a:spLocks noChangeArrowheads="1"/>
          </p:cNvSpPr>
          <p:nvPr/>
        </p:nvSpPr>
        <p:spPr bwMode="auto">
          <a:xfrm>
            <a:off x="0" y="2854325"/>
            <a:ext cx="9144000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Доля выпускников муниципальных общеобразовательных учреждений, сдавших ЕГЭ по русскому языку и математике, в общей численности выпускников муниципальных образовательных учреждений, сдавших ЕГЭ по данным предметам-100%;- Доля выпускников муниципальных общеобразовательных учреждений, не получивших аттестат о среднем (полном) образовании, в общей численности выпускников муниципальных общеобразовательных  учреждений-0%;- Увеличение доли муниципальных общеобразовательных учреждений, соответствующих современным требованиям обучения, в общей численности выпускников муниципальных общеобразовательных  учреждений до 100%;- Увеличение доли  детей первой и второй групп здоровья в общей численности обучающихся в муниципальных общеобразовательных  учреждениях до  90%;- Увеличение доли  детей в возрасте 1-6  лет, получающих дошкольную образовательную услугу и (или) услугу по их содержанию в муниципальных образовательных учреждениях, в общей численности детей в возрасте 1-6 лет до 58 %; - Снижение доли  детей в возрасте 1-6 лет, стоящих на учете для определения в муниципальные дошкольные образовательные учреждения, в общей численности детей в возрасте 1-6 лет до 0%;- Укрепление материально-технической базы муниципальных образовательных учреждений.</a:t>
            </a:r>
          </a:p>
        </p:txBody>
      </p:sp>
      <p:sp>
        <p:nvSpPr>
          <p:cNvPr id="109572" name="AutoShape 5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9573" name="Picture 7" descr="68dfe3_b5ce37238ac944a886a24533589b8a0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163" y="644525"/>
            <a:ext cx="3311525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396288" cy="67945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и туризма в муниципальном образовании «Угранский район» Смоленской области»</a:t>
            </a:r>
          </a:p>
        </p:txBody>
      </p:sp>
      <p:sp>
        <p:nvSpPr>
          <p:cNvPr id="9011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14750" cy="1533525"/>
          </a:xfrm>
        </p:spPr>
        <p:txBody>
          <a:bodyPr/>
          <a:lstStyle/>
          <a:p>
            <a:pPr>
              <a:defRPr/>
            </a:pPr>
            <a:r>
              <a:rPr lang="ru-RU" altLang="zh-CN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altLang="zh-CN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Создание социально-экономических условий для развития культуры и туризма в Угранском районе Смоленской области</a:t>
            </a:r>
            <a:endParaRPr lang="ru-RU" sz="1600" i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0595" name="Text Box 4"/>
          <p:cNvSpPr txBox="1">
            <a:spLocks noChangeArrowheads="1"/>
          </p:cNvSpPr>
          <p:nvPr/>
        </p:nvSpPr>
        <p:spPr bwMode="auto">
          <a:xfrm>
            <a:off x="4075113" y="4799013"/>
            <a:ext cx="46815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altLang="zh-CN" sz="1600" b="1" i="1">
                <a:solidFill>
                  <a:srgbClr val="000000"/>
                </a:solidFill>
                <a:cs typeface="华文楷体"/>
              </a:rPr>
              <a:t>Ожидаемые результаты реализации муниципальной программы:</a:t>
            </a:r>
            <a:r>
              <a:rPr lang="ru-RU" altLang="zh-CN" sz="1600" i="1">
                <a:solidFill>
                  <a:srgbClr val="000000"/>
                </a:solidFill>
                <a:cs typeface="华文楷体"/>
              </a:rPr>
              <a:t> Увеличение доли населения получающих услуги учреждений культуры. Увеличение количества посетителей туристического маршрута. Увеличение количества населения, занимающегося физической культурой и спортом.</a:t>
            </a:r>
            <a:endParaRPr lang="ru-RU" sz="1600" i="1">
              <a:solidFill>
                <a:srgbClr val="000000"/>
              </a:solidFill>
            </a:endParaRPr>
          </a:p>
        </p:txBody>
      </p:sp>
      <p:sp>
        <p:nvSpPr>
          <p:cNvPr id="110596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597" name="Picture 8" descr="--Katyushin---festival-v-Ugre-333x5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2425" y="2997200"/>
            <a:ext cx="240030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8" name="AutoShape 10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599" name="AutoShape 1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10600" name="AutoShape 1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1" name="Picture 16" descr="maxresdefaul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038225"/>
            <a:ext cx="3313113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2" name="AutoShape 1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3" name="Picture 20" descr="fizra-1024x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675" y="2903538"/>
            <a:ext cx="2727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4" name="AutoShape 22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0605" name="Picture 24" descr="spo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2624138"/>
            <a:ext cx="2803525" cy="217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115888"/>
            <a:ext cx="8675687" cy="636587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2021 год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(в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9368" name="Group 4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00463073"/>
              </p:ext>
            </p:extLst>
          </p:nvPr>
        </p:nvGraphicFramePr>
        <p:xfrm>
          <a:off x="250825" y="981075"/>
          <a:ext cx="8712200" cy="5402263"/>
        </p:xfrm>
        <a:graphic>
          <a:graphicData uri="http://schemas.openxmlformats.org/drawingml/2006/table">
            <a:tbl>
              <a:tblPr/>
              <a:tblGrid>
                <a:gridCol w="2520975"/>
                <a:gridCol w="1944216"/>
                <a:gridCol w="2446784"/>
                <a:gridCol w="1800225"/>
              </a:tblGrid>
              <a:tr h="9413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Управление  муниципальными финансами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области» на 2014-2020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Финансовое управление администрации  муниципальное образование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Устойчивое развитие сельских территорий в муниципальном образовании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2014-2017 год и на период до 2020 года»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8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Поддержка общественных организаций 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области» на 2016-2020 годы»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области, Финансовое управление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«Управление муниципальными финансами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318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150938"/>
            <a:ext cx="3859213" cy="2125662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Обеспечение долгосрочной сбалансированности и устойчивости бюджета муниципального образования «Угранский район» Смоленской области, создание условий для повышения качества управления муниципальными финансами.</a:t>
            </a:r>
          </a:p>
        </p:txBody>
      </p:sp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4500563" y="1143000"/>
            <a:ext cx="4464050" cy="547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1. Создание стабильных финансовых условий для устойчивого экономического роста муниципалитета,  повышения уровня и качества жизни населения муниципального района за счет обеспечения долгосрочной сбалансированности,  устойчивости и платежеспособности местного бюджета;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2. Создание условий для повышения эффективности финансового управления в муниципальном образовании «Угранский район» Смоленской области для  оптимизации выполнения  муниципальных функций, обеспечения потребностей жителей и общества в  муниципальных услугах, увеличения их доступности и качества.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3. Перевод расходов местного бюджета на принцип программно-целевого планирования, контроля и последующей оценки эффективности их использования.</a:t>
            </a:r>
          </a:p>
        </p:txBody>
      </p:sp>
      <p:sp>
        <p:nvSpPr>
          <p:cNvPr id="11264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12645" name="Picture 8" descr="Bez-nazvaniya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175" y="4906963"/>
            <a:ext cx="2995613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10" descr="orig_ce092da28bf6aaaaa901a2efcd13b49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75" y="2995613"/>
            <a:ext cx="2871788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99536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«Устойчивое развитие сельских территорий в муниципальном образовании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области»</a:t>
            </a:r>
          </a:p>
        </p:txBody>
      </p:sp>
      <p:sp>
        <p:nvSpPr>
          <p:cNvPr id="9421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463675"/>
            <a:ext cx="3787775" cy="2828925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условий жизнедеятельности на сельских территориях муниципального образования «Угранский район» Смоленской области (далее – Муниципальный район);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улучшение инвестиционного климата в сфере АПК на сельских территориях Муниципального района за счет реализации инфра-структурных мероприятий в рамках Программы. </a:t>
            </a:r>
          </a:p>
          <a:p>
            <a:pPr>
              <a:defRPr/>
            </a:pP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i="1" smtClean="0">
              <a:latin typeface="Times New Roman" pitchFamily="18" charset="0"/>
            </a:endParaRPr>
          </a:p>
        </p:txBody>
      </p:sp>
      <p:sp>
        <p:nvSpPr>
          <p:cNvPr id="113667" name="Text Box 4"/>
          <p:cNvSpPr txBox="1">
            <a:spLocks noChangeArrowheads="1"/>
          </p:cNvSpPr>
          <p:nvPr/>
        </p:nvSpPr>
        <p:spPr bwMode="auto">
          <a:xfrm>
            <a:off x="4572000" y="2924175"/>
            <a:ext cx="432117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программы:</a:t>
            </a:r>
            <a:r>
              <a:rPr lang="ru-RU" sz="1600" i="1">
                <a:solidFill>
                  <a:srgbClr val="000000"/>
                </a:solidFill>
              </a:rPr>
              <a:t> а)Улучшение жилищных условий 38 сельских семей, в том числе 34 молодых семей и молодых специалистов;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б) Удовлетворение потребностей организаций АПК района в молодых специалистах на 70% и социальной сферы -  на 85 %;</a:t>
            </a:r>
          </a:p>
          <a:p>
            <a:pPr defTabSz="914400">
              <a:spcBef>
                <a:spcPct val="50000"/>
              </a:spcBef>
            </a:pPr>
            <a:r>
              <a:rPr lang="ru-RU" sz="1600" i="1">
                <a:solidFill>
                  <a:srgbClr val="000000"/>
                </a:solidFill>
              </a:rPr>
              <a:t>в) Повышение уровня социального и инженерного обустройства сельских территорий Муниципального района: газом – 40 % (2020 г.),водой - 20% (2020 г.),в) Увеличение коэффициента рождаемости проживающего на сельских территориях Муниципального района населения до 10,3 % .</a:t>
            </a:r>
          </a:p>
        </p:txBody>
      </p:sp>
      <p:pic>
        <p:nvPicPr>
          <p:cNvPr id="113668" name="Picture 8" descr="3762-mln-rublej-napravili-na-razvitie-selskix-territorij-na-kuban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3963"/>
            <a:ext cx="360045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10" descr="c53cdc6301767c9f750d216e346c6be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305300"/>
            <a:ext cx="33782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66800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Поддержка общественных организаций 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 Угранский район» Смоленской области»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5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352425" y="1773238"/>
            <a:ext cx="3282950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общественно-полезной деятельности общественных объединений и организаций</a:t>
            </a:r>
          </a:p>
        </p:txBody>
      </p:sp>
      <p:sp>
        <p:nvSpPr>
          <p:cNvPr id="114691" name="Text Box 4"/>
          <p:cNvSpPr txBox="1">
            <a:spLocks noChangeArrowheads="1"/>
          </p:cNvSpPr>
          <p:nvPr/>
        </p:nvSpPr>
        <p:spPr bwMode="auto">
          <a:xfrm>
            <a:off x="4427538" y="4221163"/>
            <a:ext cx="4249737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 Повышение уровня доверия ветеранов и инвалидов  района к органам власти.- Изучение проблем ветеранов и инвалидов с целью оказания им необходимой помощи.- Улучшение качества жизни ветеранов и инвалидов.</a:t>
            </a:r>
          </a:p>
        </p:txBody>
      </p:sp>
      <p:pic>
        <p:nvPicPr>
          <p:cNvPr id="114692" name="Picture 6" descr="Sotszashhita-e15085017425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3716338"/>
            <a:ext cx="424180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8" descr="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7538" y="1319213"/>
            <a:ext cx="42497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301625"/>
            <a:ext cx="8229600" cy="487363"/>
          </a:xfrm>
        </p:spPr>
        <p:txBody>
          <a:bodyPr/>
          <a:lstStyle/>
          <a:p>
            <a:pPr algn="ctr" eaLnBrk="1" hangingPunct="1"/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Программная структура расходов  районного бюджета за 2021 год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3471" name="Group 4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46338743"/>
              </p:ext>
            </p:extLst>
          </p:nvPr>
        </p:nvGraphicFramePr>
        <p:xfrm>
          <a:off x="179388" y="788988"/>
          <a:ext cx="8964612" cy="6065530"/>
        </p:xfrm>
        <a:graphic>
          <a:graphicData uri="http://schemas.openxmlformats.org/drawingml/2006/table">
            <a:tbl>
              <a:tblPr/>
              <a:tblGrid>
                <a:gridCol w="2801937"/>
                <a:gridCol w="2094731"/>
                <a:gridCol w="2266132"/>
                <a:gridCol w="1801812"/>
              </a:tblGrid>
              <a:tr h="6238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02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 Обеспечение жильем молодых семей» на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2015-2020 годы»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481,5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6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Энергосбережение и повышение энергетической эффективности на 2010-2020 годы на территории муниципального образования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128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«Комплексные меры противодействия незаконному обороту наркотиков в муниципальном образовании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68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« Приоритетные направления  демографического развития  муниципального образования 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  на 2015-2020 годы»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893175" cy="522288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«Обеспечение жильем молодых семей»</a:t>
            </a:r>
          </a:p>
        </p:txBody>
      </p:sp>
      <p:sp>
        <p:nvSpPr>
          <p:cNvPr id="9625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0" y="1463675"/>
            <a:ext cx="3419475" cy="1820863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Улучшение жилищный условий молодых семей, проживающих в муниципальном образовании «Угранский район» Смоленской области</a:t>
            </a:r>
          </a:p>
        </p:txBody>
      </p:sp>
      <p:sp>
        <p:nvSpPr>
          <p:cNvPr id="116739" name="Text Box 4"/>
          <p:cNvSpPr txBox="1">
            <a:spLocks noChangeArrowheads="1"/>
          </p:cNvSpPr>
          <p:nvPr/>
        </p:nvSpPr>
        <p:spPr bwMode="auto">
          <a:xfrm>
            <a:off x="3132138" y="3284538"/>
            <a:ext cx="360045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Планируется улучшение жилищных условий  25 молодых семей</a:t>
            </a:r>
          </a:p>
        </p:txBody>
      </p:sp>
      <p:pic>
        <p:nvPicPr>
          <p:cNvPr id="116740" name="Picture 6" descr="scale_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4975" y="750888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8" descr="nedvizhimost-912x10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425" y="3284538"/>
            <a:ext cx="3033713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2" name="Picture 10" descr="7c1ec2c4b7371046d2a96a87b78fec0f_X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24525" y="4292600"/>
            <a:ext cx="341947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12" descr="0ab3dd00c964553729411b2f72720b8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1427163"/>
            <a:ext cx="2382837" cy="168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14" descr="inx960x64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32138" y="4581525"/>
            <a:ext cx="259238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2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8964613" cy="14716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«Энергосбережение и повышение энергетической эффективности на территории муниципального образования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«Угранский район» Смоленской области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i="1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179388" y="1700213"/>
            <a:ext cx="5113337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Цели муниципальной программы:</a:t>
            </a:r>
            <a:r>
              <a:rPr lang="ru-RU" sz="1600" i="1">
                <a:solidFill>
                  <a:schemeClr val="bg1"/>
                </a:solidFill>
              </a:rPr>
              <a:t> Выполнение требований, установленных Федеральным законом РФ от 23 ноября 2009 г. № 261-ФЗ «Об энергосбережении и о повышении энергетической эффективности и о внесении изменений в отдельные законодательные акты РФ». Повышение энергетической эффективности экономики муниципального образования «Угранский район». Обеспечение системности и комплексности при проведении мероприятий по энергосбережению. </a:t>
            </a:r>
          </a:p>
        </p:txBody>
      </p:sp>
      <p:sp>
        <p:nvSpPr>
          <p:cNvPr id="117763" name="Text Box 6"/>
          <p:cNvSpPr txBox="1">
            <a:spLocks noChangeArrowheads="1"/>
          </p:cNvSpPr>
          <p:nvPr/>
        </p:nvSpPr>
        <p:spPr bwMode="auto">
          <a:xfrm>
            <a:off x="4572000" y="4508500"/>
            <a:ext cx="439261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chemeClr val="bg1"/>
                </a:solidFill>
              </a:rPr>
              <a:t>Ожидаемые результаты реализации муниципальной программы: </a:t>
            </a:r>
            <a:r>
              <a:rPr lang="ru-RU" sz="1600" i="1">
                <a:solidFill>
                  <a:schemeClr val="bg1"/>
                </a:solidFill>
              </a:rPr>
              <a:t>Суммарное сокращение расхода всех видов энергетических ресурсов в сопоставимых условиях составит 175,9-214,9 т у.т., воды -4560-5570 куб. м.</a:t>
            </a:r>
          </a:p>
        </p:txBody>
      </p:sp>
      <p:pic>
        <p:nvPicPr>
          <p:cNvPr id="117764" name="Picture 8" descr="1494446531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508500"/>
            <a:ext cx="2808287" cy="210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5" name="Picture 10" descr="energy_efficienc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1916113"/>
            <a:ext cx="3627438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6" name="Picture 12" descr="energosberezen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8963" y="4668838"/>
            <a:ext cx="2713037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2"/>
          <p:cNvSpPr>
            <a:spLocks noGrp="1"/>
          </p:cNvSpPr>
          <p:nvPr>
            <p:ph type="title" idx="4294967295"/>
          </p:nvPr>
        </p:nvSpPr>
        <p:spPr>
          <a:xfrm>
            <a:off x="352425" y="228600"/>
            <a:ext cx="8612188" cy="1039813"/>
          </a:xfrm>
        </p:spPr>
        <p:txBody>
          <a:bodyPr/>
          <a:lstStyle/>
          <a:p>
            <a:pPr algn="ctr"/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  <a:b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 « Приоритетные направления  демографического развития  муниципального образования  «Угранский район» Смоленской области</a:t>
            </a:r>
          </a:p>
        </p:txBody>
      </p:sp>
      <p:sp>
        <p:nvSpPr>
          <p:cNvPr id="98307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179388" y="1700213"/>
            <a:ext cx="4148137" cy="1460500"/>
          </a:xfrm>
        </p:spPr>
        <p:txBody>
          <a:bodyPr/>
          <a:lstStyle/>
          <a:p>
            <a:pPr>
              <a:defRPr/>
            </a:pPr>
            <a:r>
              <a:rPr lang="ru-RU" sz="1600" b="1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Цель муниципальной программы:</a:t>
            </a:r>
            <a:r>
              <a:rPr lang="ru-RU" sz="1600" i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Поддержка материнства, детства и формирование предпосылок к последующему демографическому росту</a:t>
            </a:r>
          </a:p>
        </p:txBody>
      </p:sp>
      <p:sp>
        <p:nvSpPr>
          <p:cNvPr id="118787" name="Text Box 4"/>
          <p:cNvSpPr txBox="1">
            <a:spLocks noChangeArrowheads="1"/>
          </p:cNvSpPr>
          <p:nvPr/>
        </p:nvSpPr>
        <p:spPr bwMode="auto">
          <a:xfrm>
            <a:off x="3635375" y="4005263"/>
            <a:ext cx="5329238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sz="1600" b="1" i="1">
                <a:solidFill>
                  <a:srgbClr val="000000"/>
                </a:solidFill>
              </a:rPr>
              <a:t>Ожидаемые результаты реализации муниципальной программы:</a:t>
            </a:r>
            <a:r>
              <a:rPr lang="ru-RU" sz="1600" i="1">
                <a:solidFill>
                  <a:srgbClr val="000000"/>
                </a:solidFill>
              </a:rPr>
              <a:t> -снижение темпов убыли численности населения с 97,3 % в 2013 году до 99,5 % в 2020 году;- увеличение количества зарегистрированных браков на 1000 человек населения до 10 ед.;- устройство в семьи 6 детей-сирот и детей, оставшихся без попечения родителей;- стабилизация коэффициента рождаемости.</a:t>
            </a:r>
          </a:p>
        </p:txBody>
      </p:sp>
      <p:pic>
        <p:nvPicPr>
          <p:cNvPr id="118788" name="Picture 10" descr="33355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414463"/>
            <a:ext cx="388778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12" descr="571125-1680x10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363"/>
            <a:ext cx="3635375" cy="2271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5575" y="198438"/>
            <a:ext cx="4978325" cy="4557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i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 такое бюджет?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268288" y="2671763"/>
            <a:ext cx="8683625" cy="863600"/>
          </a:xfrm>
        </p:spPr>
        <p:txBody>
          <a:bodyPr rtlCol="0"/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5"/>
              </a:buClr>
              <a:buFontTx/>
              <a:buNone/>
              <a:defRPr/>
            </a:pPr>
            <a:r>
              <a:rPr lang="ru-RU" alt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 – - 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58371" name="AutoShape 4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2" name="AutoShape 5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3" name="AutoShape 6" descr="&amp;Gcy;&amp;dcy;&amp;iecy; &amp;dcy;&amp;iecy;&amp;ncy;&amp;softcy;&amp;gcy;&amp;icy;. &amp;Tcy;&amp;yucy;&amp;mcy;&amp;iecy;&amp;ncy;&amp;scy;&amp;kcy;&amp;icy;&amp;iecy; &amp;chcy;&amp;icy;&amp;ncy;&amp;ocy;&amp;vcy;&amp;ncy;&amp;icy;&amp;kcy;&amp;icy; &amp;rcy;&amp;acy;&amp;scy;&amp;scy;&amp;kcy;&amp;acy;&amp;zcy;&amp;acy;&amp;lcy;&amp;icy;, &amp;kcy;&amp;ucy;&amp;dcy;&amp;acy; &amp;ucy;&amp;khcy;&amp;ocy;&amp;dcy;&amp;icy;&amp;tcy; &amp;bcy;&amp;yucy;&amp;dcy;&amp;zhcy;…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74" name="TextBox 2"/>
          <p:cNvSpPr txBox="1">
            <a:spLocks noChangeArrowheads="1"/>
          </p:cNvSpPr>
          <p:nvPr/>
        </p:nvSpPr>
        <p:spPr bwMode="auto">
          <a:xfrm>
            <a:off x="236538" y="3890963"/>
            <a:ext cx="2508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Превышение доходов над расходами образует положительный остаток бюджета - </a:t>
            </a:r>
            <a:r>
              <a:rPr lang="ru-RU" i="1">
                <a:solidFill>
                  <a:schemeClr val="bg1"/>
                </a:solidFill>
              </a:rPr>
              <a:t>ПРОФИЦИТ</a:t>
            </a:r>
          </a:p>
        </p:txBody>
      </p:sp>
      <p:sp>
        <p:nvSpPr>
          <p:cNvPr id="58375" name="TextBox 3"/>
          <p:cNvSpPr txBox="1">
            <a:spLocks noChangeArrowheads="1"/>
          </p:cNvSpPr>
          <p:nvPr/>
        </p:nvSpPr>
        <p:spPr bwMode="auto">
          <a:xfrm>
            <a:off x="112713" y="654050"/>
            <a:ext cx="268922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Доходы</a:t>
            </a:r>
            <a:r>
              <a:rPr lang="ru-RU">
                <a:solidFill>
                  <a:schemeClr val="bg1"/>
                </a:solidFill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8376" name="TextBox 4"/>
          <p:cNvSpPr txBox="1">
            <a:spLocks noChangeArrowheads="1"/>
          </p:cNvSpPr>
          <p:nvPr/>
        </p:nvSpPr>
        <p:spPr bwMode="auto">
          <a:xfrm>
            <a:off x="5878513" y="379413"/>
            <a:ext cx="30972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i="1">
                <a:solidFill>
                  <a:schemeClr val="bg1"/>
                </a:solidFill>
              </a:rPr>
              <a:t>Расходы</a:t>
            </a:r>
            <a:r>
              <a:rPr lang="ru-RU">
                <a:solidFill>
                  <a:schemeClr val="bg1"/>
                </a:solidFill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>
              <a:solidFill>
                <a:schemeClr val="bg1"/>
              </a:solidFill>
            </a:endParaRPr>
          </a:p>
        </p:txBody>
      </p:sp>
      <p:sp>
        <p:nvSpPr>
          <p:cNvPr id="58377" name="TextBox 5"/>
          <p:cNvSpPr txBox="1">
            <a:spLocks noChangeArrowheads="1"/>
          </p:cNvSpPr>
          <p:nvPr/>
        </p:nvSpPr>
        <p:spPr bwMode="auto">
          <a:xfrm>
            <a:off x="5735638" y="4168775"/>
            <a:ext cx="32400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schemeClr val="bg1"/>
                </a:solidFill>
              </a:rPr>
              <a:t>Если расходная часть бюджета превышает доходную, то бюджет формируется с </a:t>
            </a:r>
            <a:r>
              <a:rPr lang="ru-RU" i="1">
                <a:solidFill>
                  <a:schemeClr val="bg1"/>
                </a:solidFill>
              </a:rPr>
              <a:t>ДЕФИЦИТОМ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188" y="5911850"/>
            <a:ext cx="8064500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583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569913"/>
            <a:ext cx="3035300" cy="202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3429000"/>
            <a:ext cx="28416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179" name="Group 8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04388861"/>
              </p:ext>
            </p:extLst>
          </p:nvPr>
        </p:nvGraphicFramePr>
        <p:xfrm>
          <a:off x="179388" y="769938"/>
          <a:ext cx="8785225" cy="5443736"/>
        </p:xfrm>
        <a:graphic>
          <a:graphicData uri="http://schemas.openxmlformats.org/drawingml/2006/table">
            <a:tbl>
              <a:tblPr/>
              <a:tblGrid>
                <a:gridCol w="3024187"/>
                <a:gridCol w="2088505"/>
                <a:gridCol w="2088208"/>
                <a:gridCol w="1584325"/>
              </a:tblGrid>
              <a:tr h="642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9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"Материально-техническое и транспортное обеспечение деятельности представительного и исполнительно-распорядительного органов местного самоуправления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8625,3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"Противодействие экстремизму и профилактика терроризма на территории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"Доступная среда"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62,2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9846" name="Text Box 62"/>
          <p:cNvSpPr txBox="1">
            <a:spLocks noChangeArrowheads="1"/>
          </p:cNvSpPr>
          <p:nvPr/>
        </p:nvSpPr>
        <p:spPr bwMode="auto">
          <a:xfrm>
            <a:off x="900112" y="68263"/>
            <a:ext cx="784835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</a:t>
            </a:r>
            <a:r>
              <a:rPr lang="ru-RU" sz="2000" b="1" i="1" dirty="0" smtClean="0">
                <a:solidFill>
                  <a:srgbClr val="FF0000"/>
                </a:solidFill>
              </a:rPr>
              <a:t>за </a:t>
            </a:r>
            <a:r>
              <a:rPr lang="ru-RU" sz="2000" b="1" i="1" dirty="0">
                <a:solidFill>
                  <a:srgbClr val="FF0000"/>
                </a:solidFill>
              </a:rPr>
              <a:t>2021 год (в </a:t>
            </a:r>
            <a:r>
              <a:rPr lang="ru-RU" sz="2000" b="1" i="1" dirty="0" err="1">
                <a:solidFill>
                  <a:srgbClr val="FF0000"/>
                </a:solidFill>
              </a:rPr>
              <a:t>тыс.руб</a:t>
            </a:r>
            <a:r>
              <a:rPr lang="ru-RU" sz="2000" b="1" i="1" dirty="0">
                <a:solidFill>
                  <a:srgbClr val="FF0000"/>
                </a:solidFill>
              </a:rPr>
              <a:t>.)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261" name="Group 4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6547433"/>
              </p:ext>
            </p:extLst>
          </p:nvPr>
        </p:nvGraphicFramePr>
        <p:xfrm>
          <a:off x="179388" y="980728"/>
          <a:ext cx="8785225" cy="5472608"/>
        </p:xfrm>
        <a:graphic>
          <a:graphicData uri="http://schemas.openxmlformats.org/drawingml/2006/table">
            <a:tbl>
              <a:tblPr/>
              <a:tblGrid>
                <a:gridCol w="3024187"/>
                <a:gridCol w="2016497"/>
                <a:gridCol w="2160216"/>
                <a:gridCol w="1584325"/>
              </a:tblGrid>
              <a:tr h="8894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Администратор программы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Исполнитель программы 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00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Муниципальная программа "Информатизация Администрации муниципального образования "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Угранский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386,5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27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"Повышение эффективности управления муниципальным имуществом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2933,1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6535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Муниципальная программа "Создание условий для осуществления градостроительной деятельности на территории муниципального образования "Угранский район" Смоленской области"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17,0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 образования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 Угранский район» Смоленской области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0870" name="Text Box 39"/>
          <p:cNvSpPr txBox="1">
            <a:spLocks noChangeArrowheads="1"/>
          </p:cNvSpPr>
          <p:nvPr/>
        </p:nvSpPr>
        <p:spPr bwMode="auto">
          <a:xfrm>
            <a:off x="900112" y="68263"/>
            <a:ext cx="7848351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>
                <a:solidFill>
                  <a:srgbClr val="FF0000"/>
                </a:solidFill>
              </a:rPr>
              <a:t>Программная структура расходов  районного бюджета </a:t>
            </a:r>
            <a:r>
              <a:rPr lang="ru-RU" sz="2000" b="1" i="1" dirty="0" smtClean="0">
                <a:solidFill>
                  <a:srgbClr val="FF0000"/>
                </a:solidFill>
              </a:rPr>
              <a:t>за </a:t>
            </a:r>
            <a:r>
              <a:rPr lang="ru-RU" sz="2000" b="1" i="1" dirty="0">
                <a:solidFill>
                  <a:srgbClr val="FF0000"/>
                </a:solidFill>
              </a:rPr>
              <a:t>2021 год и плановый период (в </a:t>
            </a:r>
            <a:r>
              <a:rPr lang="ru-RU" sz="2000" b="1" i="1" dirty="0" err="1">
                <a:solidFill>
                  <a:srgbClr val="FF0000"/>
                </a:solidFill>
              </a:rPr>
              <a:t>тыс.руб</a:t>
            </a:r>
            <a:r>
              <a:rPr lang="ru-RU" sz="2000" b="1" i="1" dirty="0">
                <a:solidFill>
                  <a:srgbClr val="FF0000"/>
                </a:solidFill>
              </a:rPr>
              <a:t>.)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ext Box 5"/>
          <p:cNvSpPr txBox="1">
            <a:spLocks noChangeArrowheads="1"/>
          </p:cNvSpPr>
          <p:nvPr/>
        </p:nvSpPr>
        <p:spPr bwMode="auto">
          <a:xfrm>
            <a:off x="250825" y="819150"/>
            <a:ext cx="8713788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– это предлагаемые и разрабатываемые Президентом и Правительством стратегические планы по развитию конкретной сферы общественных отношений.</a:t>
            </a:r>
          </a:p>
          <a:p>
            <a:pPr defTabSz="914400">
              <a:spcBef>
                <a:spcPct val="50000"/>
              </a:spcBef>
            </a:pPr>
            <a:endParaRPr lang="ru-RU">
              <a:solidFill>
                <a:schemeClr val="bg1"/>
              </a:solidFill>
            </a:endParaRPr>
          </a:p>
        </p:txBody>
      </p:sp>
      <p:sp>
        <p:nvSpPr>
          <p:cNvPr id="121858" name="Text Box 6"/>
          <p:cNvSpPr txBox="1">
            <a:spLocks noChangeArrowheads="1"/>
          </p:cNvSpPr>
          <p:nvPr/>
        </p:nvSpPr>
        <p:spPr bwMode="auto">
          <a:xfrm>
            <a:off x="1258888" y="333375"/>
            <a:ext cx="6049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Национальные проекты</a:t>
            </a:r>
          </a:p>
        </p:txBody>
      </p:sp>
      <p:sp>
        <p:nvSpPr>
          <p:cNvPr id="121859" name="Text Box 16"/>
          <p:cNvSpPr txBox="1">
            <a:spLocks noChangeArrowheads="1"/>
          </p:cNvSpPr>
          <p:nvPr/>
        </p:nvSpPr>
        <p:spPr bwMode="auto">
          <a:xfrm>
            <a:off x="2051050" y="1985963"/>
            <a:ext cx="4968875" cy="385762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Национальные проекты Угранского района</a:t>
            </a:r>
          </a:p>
        </p:txBody>
      </p:sp>
      <p:sp>
        <p:nvSpPr>
          <p:cNvPr id="121860" name="Text Box 17"/>
          <p:cNvSpPr txBox="1">
            <a:spLocks noChangeArrowheads="1"/>
          </p:cNvSpPr>
          <p:nvPr/>
        </p:nvSpPr>
        <p:spPr bwMode="auto">
          <a:xfrm>
            <a:off x="611188" y="2708275"/>
            <a:ext cx="3240087" cy="258532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 dirty="0">
                <a:solidFill>
                  <a:schemeClr val="bg1"/>
                </a:solidFill>
              </a:rPr>
              <a:t>Национальный проект </a:t>
            </a:r>
            <a:r>
              <a:rPr lang="ru-RU" dirty="0" smtClean="0">
                <a:solidFill>
                  <a:schemeClr val="bg1"/>
                </a:solidFill>
              </a:rPr>
              <a:t>"Образование". </a:t>
            </a:r>
            <a:r>
              <a:rPr lang="ru-RU" dirty="0">
                <a:solidFill>
                  <a:schemeClr val="bg1"/>
                </a:solidFill>
              </a:rPr>
              <a:t>По проекту производится ремонт </a:t>
            </a:r>
            <a:r>
              <a:rPr lang="ru-RU" dirty="0" smtClean="0">
                <a:solidFill>
                  <a:schemeClr val="bg1"/>
                </a:solidFill>
              </a:rPr>
              <a:t>учебных кабинетов «Знаменской </a:t>
            </a:r>
            <a:r>
              <a:rPr lang="ru-RU" dirty="0">
                <a:solidFill>
                  <a:schemeClr val="bg1"/>
                </a:solidFill>
              </a:rPr>
              <a:t>СШ». Куратором проекта является А.В.Андреев, депутат Совета депутатов Знаменского сельского поселения, директор «Знаменской СШ»</a:t>
            </a:r>
          </a:p>
        </p:txBody>
      </p:sp>
      <p:sp>
        <p:nvSpPr>
          <p:cNvPr id="121861" name="Text Box 18"/>
          <p:cNvSpPr txBox="1">
            <a:spLocks noChangeArrowheads="1"/>
          </p:cNvSpPr>
          <p:nvPr/>
        </p:nvSpPr>
        <p:spPr bwMode="auto">
          <a:xfrm>
            <a:off x="4716463" y="2708275"/>
            <a:ext cx="3887787" cy="39560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 По проекту производится благоустройство территории парка по Улице Горького в с.Угра. Куратор проекта- П.С.Андреев, депутат Угранского района Совета депутатов, руководитель фракции «ЕДИНАЯ РОСССИЯ» в Угранском районе.</a:t>
            </a:r>
          </a:p>
        </p:txBody>
      </p:sp>
      <p:sp>
        <p:nvSpPr>
          <p:cNvPr id="121862" name="Line 19"/>
          <p:cNvSpPr>
            <a:spLocks noChangeShapeType="1"/>
          </p:cNvSpPr>
          <p:nvPr/>
        </p:nvSpPr>
        <p:spPr bwMode="auto">
          <a:xfrm>
            <a:off x="2987675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21863" name="Line 20"/>
          <p:cNvSpPr>
            <a:spLocks noChangeShapeType="1"/>
          </p:cNvSpPr>
          <p:nvPr/>
        </p:nvSpPr>
        <p:spPr bwMode="auto">
          <a:xfrm>
            <a:off x="5795963" y="2371725"/>
            <a:ext cx="0" cy="3365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755650" y="84138"/>
            <a:ext cx="7632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b="1" i="1" dirty="0" smtClean="0">
                <a:solidFill>
                  <a:srgbClr val="FF3300"/>
                </a:solidFill>
              </a:rPr>
              <a:t>Национальный проект "Образование".</a:t>
            </a:r>
            <a:endParaRPr lang="ru-RU" b="1" i="1" dirty="0">
              <a:solidFill>
                <a:srgbClr val="FF3300"/>
              </a:solidFill>
            </a:endParaRPr>
          </a:p>
        </p:txBody>
      </p:sp>
      <p:sp>
        <p:nvSpPr>
          <p:cNvPr id="122883" name="Text Box 6"/>
          <p:cNvSpPr txBox="1">
            <a:spLocks noChangeArrowheads="1"/>
          </p:cNvSpPr>
          <p:nvPr/>
        </p:nvSpPr>
        <p:spPr bwMode="auto">
          <a:xfrm>
            <a:off x="284135" y="525364"/>
            <a:ext cx="8431269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В 2021-2022 учебном году на базе МБОУ "Знаменская средняя школа" в рамках реализации нацпроекта "Образование" открылась "Точка Роста" </a:t>
            </a:r>
            <a:r>
              <a:rPr lang="ru-RU" sz="1600" dirty="0" err="1" smtClean="0">
                <a:solidFill>
                  <a:schemeClr val="bg1"/>
                </a:solidFill>
              </a:rPr>
              <a:t>естественно-научной</a:t>
            </a:r>
            <a:r>
              <a:rPr lang="ru-RU" sz="1600" dirty="0" smtClean="0">
                <a:solidFill>
                  <a:schemeClr val="bg1"/>
                </a:solidFill>
              </a:rPr>
              <a:t> и технологической направленности. Открытие приурочили к торжественному мероприятию - Дню знаний.</a:t>
            </a:r>
          </a:p>
          <a:p>
            <a:pPr indent="457200" defTabSz="914400">
              <a:spcBef>
                <a:spcPct val="50000"/>
              </a:spcBef>
            </a:pPr>
            <a:r>
              <a:rPr lang="ru-RU" sz="1600" dirty="0" smtClean="0">
                <a:solidFill>
                  <a:schemeClr val="bg1"/>
                </a:solidFill>
              </a:rPr>
              <a:t>1 сентября школа распахнула двери для 82 учеников из 12 населенных пунктов.</a:t>
            </a:r>
            <a:br>
              <a:rPr lang="ru-RU" sz="1600" dirty="0" smtClean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После торжественной линейки гости, и ученики 5 и 9 классов отправились к кабинетам физики, химии, технологии, которые за летние каникулы преобразились до неузнаваемости. И хотя оборудование еще продолжает поступать, но центр начал свою работу.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9220" name="Picture 4" descr="https://sun9-68.userapi.com/impg/cFzq_6_lCivKNmikSljUslyTp_SgZaUVPsz5yw/Om47Yz7jvTQ.jpg?size=723x771&amp;quality=96&amp;sign=7be3115a1ba81a7c06e0c8c0e4644068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383" y="3047128"/>
            <a:ext cx="2635250" cy="2962990"/>
          </a:xfrm>
          <a:prstGeom prst="rect">
            <a:avLst/>
          </a:prstGeom>
          <a:noFill/>
        </p:spPr>
      </p:pic>
      <p:pic>
        <p:nvPicPr>
          <p:cNvPr id="9222" name="Picture 6" descr="https://sun9-15.userapi.com/impg/5nFYD_F7vhurVOXEHJFFEGHvPS1nEs25hHxvJA/FqL-WC2HrSc.jpg?size=1040x558&amp;quality=96&amp;sign=6f10a26844a96c35c017b835db359bc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4749892"/>
            <a:ext cx="3929090" cy="2108108"/>
          </a:xfrm>
          <a:prstGeom prst="rect">
            <a:avLst/>
          </a:prstGeom>
          <a:noFill/>
        </p:spPr>
      </p:pic>
      <p:pic>
        <p:nvPicPr>
          <p:cNvPr id="9218" name="Picture 2" descr="https://sun9-37.userapi.com/impg/Ke9rAPnxRCwA3kQlrE_4dXQ8s1yLp6GF_MzSVQ/lvgJ_C5rseE.jpg?size=955x772&amp;quality=96&amp;sign=1840f52553313e9c825d3d69d4f4467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35" y="3286124"/>
            <a:ext cx="2930543" cy="2368983"/>
          </a:xfrm>
          <a:prstGeom prst="rect">
            <a:avLst/>
          </a:prstGeom>
          <a:noFill/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285852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</a:t>
            </a:r>
            <a:r>
              <a:rPr lang="ru-RU" sz="1600" i="1">
                <a:solidFill>
                  <a:schemeClr val="bg1"/>
                </a:solidFill>
              </a:rPr>
              <a:t>– </a:t>
            </a:r>
            <a:r>
              <a:rPr lang="ru-RU" sz="1600" i="1" smtClean="0">
                <a:solidFill>
                  <a:schemeClr val="bg1"/>
                </a:solidFill>
              </a:rPr>
              <a:t>1957,7 </a:t>
            </a:r>
            <a:r>
              <a:rPr lang="ru-RU" sz="1600" i="1" dirty="0">
                <a:solidFill>
                  <a:schemeClr val="bg1"/>
                </a:solidFill>
              </a:rPr>
              <a:t>руб.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ext Box 4"/>
          <p:cNvSpPr txBox="1">
            <a:spLocks noChangeArrowheads="1"/>
          </p:cNvSpPr>
          <p:nvPr/>
        </p:nvSpPr>
        <p:spPr bwMode="auto">
          <a:xfrm>
            <a:off x="395288" y="2603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ru-RU" sz="2000" b="1" i="1">
                <a:solidFill>
                  <a:srgbClr val="FF3300"/>
                </a:solidFill>
              </a:rPr>
              <a:t>Национальный проект «Жилье  и городская среда», в нем региональный проект «Формирование комфортной городской среды» с направлением – благоустройство общественной территории.</a:t>
            </a:r>
          </a:p>
        </p:txBody>
      </p:sp>
      <p:sp>
        <p:nvSpPr>
          <p:cNvPr id="123906" name="Text Box 5"/>
          <p:cNvSpPr txBox="1">
            <a:spLocks noChangeArrowheads="1"/>
          </p:cNvSpPr>
          <p:nvPr/>
        </p:nvSpPr>
        <p:spPr bwMode="auto">
          <a:xfrm>
            <a:off x="395288" y="1484313"/>
            <a:ext cx="8353425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Парковые зоны и места отдыха играют значительную роль в жизни не только крупных городов, но и небольших населенных пунктов. </a:t>
            </a:r>
          </a:p>
          <a:p>
            <a:pPr defTabSz="914400">
              <a:spcBef>
                <a:spcPct val="50000"/>
              </a:spcBef>
            </a:pPr>
            <a:r>
              <a:rPr lang="ru-RU">
                <a:solidFill>
                  <a:schemeClr val="bg1"/>
                </a:solidFill>
              </a:rPr>
              <a:t>Парки – это место, где люди могут проводить свободное время.</a:t>
            </a:r>
          </a:p>
        </p:txBody>
      </p:sp>
      <p:sp>
        <p:nvSpPr>
          <p:cNvPr id="123907" name="Text Box 6"/>
          <p:cNvSpPr txBox="1">
            <a:spLocks noChangeArrowheads="1"/>
          </p:cNvSpPr>
          <p:nvPr/>
        </p:nvSpPr>
        <p:spPr bwMode="auto">
          <a:xfrm>
            <a:off x="2411413" y="2755900"/>
            <a:ext cx="41767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>
                <a:solidFill>
                  <a:schemeClr val="bg1"/>
                </a:solidFill>
              </a:rPr>
              <a:t>Объем реализации проекта – 2546969,0 руб.</a:t>
            </a:r>
          </a:p>
        </p:txBody>
      </p:sp>
      <p:pic>
        <p:nvPicPr>
          <p:cNvPr id="123908" name="Picture 6" descr="ovgHkoznS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64163" y="3092450"/>
            <a:ext cx="3779837" cy="228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7" descr="2iAgOFywGW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94050"/>
            <a:ext cx="351155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5" descr="JraUc11Vov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4694238"/>
            <a:ext cx="3255962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1"/>
          <p:cNvSpPr txBox="1">
            <a:spLocks noChangeArrowheads="1"/>
          </p:cNvSpPr>
          <p:nvPr/>
        </p:nvSpPr>
        <p:spPr bwMode="auto">
          <a:xfrm>
            <a:off x="1241425" y="188913"/>
            <a:ext cx="6696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FF0000"/>
                </a:solidFill>
              </a:rPr>
              <a:t>Информация об объеме доходов бюджета МО «Угранский район» в расчете на душу населения</a:t>
            </a:r>
          </a:p>
        </p:txBody>
      </p:sp>
      <p:graphicFrame>
        <p:nvGraphicFramePr>
          <p:cNvPr id="107561" name="Group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3040689"/>
              </p:ext>
            </p:extLst>
          </p:nvPr>
        </p:nvGraphicFramePr>
        <p:xfrm>
          <a:off x="1221129" y="1140123"/>
          <a:ext cx="6669905" cy="5454652"/>
        </p:xfrm>
        <a:graphic>
          <a:graphicData uri="http://schemas.openxmlformats.org/drawingml/2006/table">
            <a:tbl>
              <a:tblPr/>
              <a:tblGrid>
                <a:gridCol w="2223302"/>
                <a:gridCol w="2221739"/>
                <a:gridCol w="2224864"/>
              </a:tblGrid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7477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 доходов, тыс. 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294548,3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295001,5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Налоговые и неналоговые доходы,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30204,8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31159,0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Безвозмездные поступления, тыс.руб.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264334,0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263108,7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населения, тыс. чел.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AEC"/>
                    </a:solidFill>
                  </a:tcPr>
                </a:tc>
              </a:tr>
              <a:tr h="96361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на душу населения, руб.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42381,1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42446,3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1D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341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331788"/>
            <a:ext cx="8459787" cy="649287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за 2021 (тыс. руб.)</a:t>
            </a:r>
          </a:p>
        </p:txBody>
      </p:sp>
      <p:graphicFrame>
        <p:nvGraphicFramePr>
          <p:cNvPr id="111683" name="Group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46392"/>
              </p:ext>
            </p:extLst>
          </p:nvPr>
        </p:nvGraphicFramePr>
        <p:xfrm>
          <a:off x="395288" y="1196975"/>
          <a:ext cx="7489080" cy="3888209"/>
        </p:xfrm>
        <a:graphic>
          <a:graphicData uri="http://schemas.openxmlformats.org/drawingml/2006/table">
            <a:tbl>
              <a:tblPr/>
              <a:tblGrid>
                <a:gridCol w="5691212"/>
                <a:gridCol w="1797868"/>
              </a:tblGrid>
              <a:tr h="2971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Наименование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462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Общегосударственные вопросы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40685,3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15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безопасность  и правоохранительная деятельность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Национальная экономика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40831,8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 хозяйство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1681,0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128593,8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43911,9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14551,1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460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434,7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684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Межбюджетные трансферты бюджетам субъектов российской федерации и муниципальных образований общего характера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26150,4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</a:rPr>
              <a:t>Структура бюджетных ассигнований по разделам расходов </a:t>
            </a:r>
            <a:r>
              <a:rPr lang="ru-RU" b="1" i="1" dirty="0" smtClean="0">
                <a:solidFill>
                  <a:srgbClr val="FF0000"/>
                </a:solidFill>
              </a:rPr>
              <a:t>за 2021 </a:t>
            </a:r>
            <a:r>
              <a:rPr lang="ru-RU" b="1" i="1" dirty="0">
                <a:solidFill>
                  <a:srgbClr val="FF0000"/>
                </a:solidFill>
              </a:rPr>
              <a:t>год</a:t>
            </a:r>
          </a:p>
          <a:p>
            <a:endParaRPr lang="ru-RU" b="1" i="1" dirty="0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519394"/>
              </p:ext>
            </p:extLst>
          </p:nvPr>
        </p:nvGraphicFramePr>
        <p:xfrm>
          <a:off x="107504" y="705068"/>
          <a:ext cx="8890446" cy="60005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2022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-52388" y="292100"/>
          <a:ext cx="9050338" cy="6413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extBox 3"/>
          <p:cNvSpPr txBox="1">
            <a:spLocks noChangeArrowheads="1"/>
          </p:cNvSpPr>
          <p:nvPr/>
        </p:nvSpPr>
        <p:spPr bwMode="auto">
          <a:xfrm>
            <a:off x="1403350" y="58738"/>
            <a:ext cx="75263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solidFill>
                  <a:srgbClr val="FF0000"/>
                </a:solidFill>
              </a:rPr>
              <a:t>Структура бюджетных ассигнований по разделам расходов на 2023 год</a:t>
            </a:r>
          </a:p>
          <a:p>
            <a:endParaRPr lang="ru-RU" b="1" i="1"/>
          </a:p>
        </p:txBody>
      </p:sp>
      <p:graphicFrame>
        <p:nvGraphicFramePr>
          <p:cNvPr id="4" name="Диаграмма 5"/>
          <p:cNvGraphicFramePr>
            <a:graphicFrameLocks/>
          </p:cNvGraphicFramePr>
          <p:nvPr/>
        </p:nvGraphicFramePr>
        <p:xfrm>
          <a:off x="119063" y="503238"/>
          <a:ext cx="8653462" cy="6122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246063" y="188913"/>
            <a:ext cx="8713787" cy="2016125"/>
          </a:xfrm>
        </p:spPr>
        <p:txBody>
          <a:bodyPr/>
          <a:lstStyle/>
          <a:p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 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</a:t>
            </a:r>
            <a:b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Консолидированный бюджет</a:t>
            </a:r>
            <a:r>
              <a:rPr lang="ru-RU" altLang="ru-RU" sz="18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</a:t>
            </a:r>
            <a:r>
              <a:rPr lang="ru-RU" altLang="ru-RU" sz="16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вал 2"/>
          <p:cNvSpPr/>
          <p:nvPr/>
        </p:nvSpPr>
        <p:spPr>
          <a:xfrm>
            <a:off x="2987675" y="2205038"/>
            <a:ext cx="3097213" cy="2232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5" name="TextBox 3"/>
          <p:cNvSpPr txBox="1">
            <a:spLocks noChangeArrowheads="1"/>
          </p:cNvSpPr>
          <p:nvPr/>
        </p:nvSpPr>
        <p:spPr bwMode="auto">
          <a:xfrm>
            <a:off x="3492500" y="2703513"/>
            <a:ext cx="208756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Консолидированный бюджет МО «Угранский район» Смоленской области</a:t>
            </a:r>
          </a:p>
        </p:txBody>
      </p:sp>
      <p:sp>
        <p:nvSpPr>
          <p:cNvPr id="5" name="Стрелка вправо 4"/>
          <p:cNvSpPr/>
          <p:nvPr/>
        </p:nvSpPr>
        <p:spPr>
          <a:xfrm rot="17983545">
            <a:off x="2336392" y="3963848"/>
            <a:ext cx="1228598" cy="1079500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 rot="8336554">
            <a:off x="5500190" y="3999029"/>
            <a:ext cx="935038" cy="1203091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345431" y="4724940"/>
            <a:ext cx="2952750" cy="13303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1849462" y="4981797"/>
            <a:ext cx="19446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Бюджет МО «Угранский район»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4724940"/>
            <a:ext cx="2959100" cy="12239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6300788" y="5094288"/>
            <a:ext cx="23749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i="1">
                <a:solidFill>
                  <a:schemeClr val="bg1"/>
                </a:solidFill>
              </a:rPr>
              <a:t>Бюджеты сельских поселений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6613"/>
            <a:ext cx="9144000" cy="5688012"/>
          </a:xfrm>
        </p:spPr>
        <p:txBody>
          <a:bodyPr/>
          <a:lstStyle/>
          <a:p>
            <a:pPr algn="ctr"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Финансовое управление Администрации муниципального образования «Угранский   район»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Адрес: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Телефон: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+7 (48137) 4-19-44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Факс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 +7 (48137) 4-12-65</a:t>
            </a:r>
            <a:endParaRPr lang="en-US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Почта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:    fug17.ugra@yandex.ru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Режим работы: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понедельник-пятница: 0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9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:00 - 17:</a:t>
            </a:r>
            <a:r>
              <a:rPr lang="en-US" altLang="ru-RU" sz="2000" smtClean="0">
                <a:solidFill>
                  <a:schemeClr val="bg1"/>
                </a:solidFill>
                <a:latin typeface="Times New Roman" pitchFamily="18" charset="0"/>
              </a:rPr>
              <a:t>15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перерыв на обед: 13:00 - 14:00</a:t>
            </a:r>
            <a:b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выходные: суббота-воскресенье</a:t>
            </a:r>
            <a:endParaRPr lang="ru-RU" altLang="ru-RU" sz="2000" b="1" i="1" u="sng" smtClean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2000" b="1" i="1" u="sng" smtClean="0">
                <a:solidFill>
                  <a:schemeClr val="bg1"/>
                </a:solidFill>
                <a:latin typeface="Times New Roman" pitchFamily="18" charset="0"/>
              </a:rPr>
              <a:t>Вопросы, предложения и отзывы</a:t>
            </a:r>
            <a:r>
              <a:rPr lang="ru-RU" altLang="ru-RU" sz="2000" b="1" i="1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ru-RU" altLang="ru-RU" sz="2000" smtClean="0">
                <a:solidFill>
                  <a:schemeClr val="bg1"/>
                </a:solidFill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</a:rPr>
              <a:t>Ведется статистика посещаемости сайта </a:t>
            </a:r>
          </a:p>
        </p:txBody>
      </p:sp>
      <p:sp>
        <p:nvSpPr>
          <p:cNvPr id="133122" name="Заголовок 1"/>
          <p:cNvSpPr>
            <a:spLocks noGrp="1"/>
          </p:cNvSpPr>
          <p:nvPr>
            <p:ph type="title"/>
          </p:nvPr>
        </p:nvSpPr>
        <p:spPr>
          <a:xfrm>
            <a:off x="1295400" y="115888"/>
            <a:ext cx="6840538" cy="549275"/>
          </a:xfrm>
        </p:spPr>
        <p:txBody>
          <a:bodyPr/>
          <a:lstStyle/>
          <a:p>
            <a:r>
              <a:rPr lang="ru-RU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pic>
        <p:nvPicPr>
          <p:cNvPr id="1331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2028825"/>
            <a:ext cx="45354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6"/>
          <p:cNvSpPr txBox="1">
            <a:spLocks noChangeArrowheads="1"/>
          </p:cNvSpPr>
          <p:nvPr/>
        </p:nvSpPr>
        <p:spPr bwMode="auto">
          <a:xfrm>
            <a:off x="6135688" y="44116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1"/>
          <p:cNvSpPr txBox="1">
            <a:spLocks noChangeArrowheads="1"/>
          </p:cNvSpPr>
          <p:nvPr/>
        </p:nvSpPr>
        <p:spPr bwMode="auto">
          <a:xfrm>
            <a:off x="250825" y="333375"/>
            <a:ext cx="6635750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отношения </a:t>
            </a:r>
            <a:r>
              <a:rPr lang="ru-RU">
                <a:solidFill>
                  <a:schemeClr val="bg1"/>
                </a:solidFill>
              </a:rPr>
              <a:t>–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 </a:t>
            </a:r>
          </a:p>
        </p:txBody>
      </p:sp>
      <p:sp>
        <p:nvSpPr>
          <p:cNvPr id="60418" name="TextBox 2"/>
          <p:cNvSpPr txBox="1">
            <a:spLocks noChangeArrowheads="1"/>
          </p:cNvSpPr>
          <p:nvPr/>
        </p:nvSpPr>
        <p:spPr bwMode="auto">
          <a:xfrm>
            <a:off x="2987675" y="1700213"/>
            <a:ext cx="57610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solidFill>
                  <a:schemeClr val="bg1"/>
                </a:solidFill>
              </a:rPr>
              <a:t>Межбюджетные трансферты – </a:t>
            </a:r>
            <a:r>
              <a:rPr lang="ru-RU">
                <a:solidFill>
                  <a:schemeClr val="bg1"/>
                </a:solidFill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3" y="4056063"/>
            <a:ext cx="4791075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4888" y="2686050"/>
            <a:ext cx="4143375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352425" y="981075"/>
            <a:ext cx="4724400" cy="1655763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20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altLang="ru-RU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  <a:r>
              <a:rPr lang="ru-RU" altLang="ru-RU" sz="16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ru-RU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2425" y="228600"/>
            <a:ext cx="7680325" cy="536575"/>
          </a:xfrm>
        </p:spPr>
        <p:txBody>
          <a:bodyPr/>
          <a:lstStyle/>
          <a:p>
            <a:pPr eaLnBrk="1" hangingPunct="1"/>
            <a:r>
              <a:rPr lang="ru-RU" altLang="ru-RU" sz="2800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Формы межбюджетных отношений</a:t>
            </a:r>
            <a:endParaRPr lang="ru-RU" altLang="ru-RU" sz="3200" i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35375" y="2924175"/>
            <a:ext cx="5319713" cy="18732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 –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  </a:r>
            <a:endParaRPr lang="ru-RU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44" name="TextBox 2"/>
          <p:cNvSpPr txBox="1">
            <a:spLocks noChangeArrowheads="1"/>
          </p:cNvSpPr>
          <p:nvPr/>
        </p:nvSpPr>
        <p:spPr bwMode="auto">
          <a:xfrm>
            <a:off x="352425" y="5516563"/>
            <a:ext cx="52276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i="1">
                <a:solidFill>
                  <a:schemeClr val="bg1"/>
                </a:solidFill>
              </a:rPr>
              <a:t>Субвенции – </a:t>
            </a:r>
            <a:r>
              <a:rPr lang="ru-RU">
                <a:solidFill>
                  <a:schemeClr val="bg1"/>
                </a:solidFill>
              </a:rPr>
              <a:t>вид денежной помощи местным бюджетам со стороны государственного бюджета, предназначенной на определенную цель.</a:t>
            </a:r>
            <a:endParaRPr lang="ru-RU" sz="2000" i="1">
              <a:solidFill>
                <a:schemeClr val="bg1"/>
              </a:solidFill>
            </a:endParaRPr>
          </a:p>
        </p:txBody>
      </p:sp>
      <p:pic>
        <p:nvPicPr>
          <p:cNvPr id="6144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492375"/>
            <a:ext cx="316706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2725" y="725488"/>
            <a:ext cx="3492500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ylar">
  <a:themeElements>
    <a:clrScheme name="1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1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Mylar">
  <a:themeElements>
    <a:clrScheme name="2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2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ylar">
  <a:themeElements>
    <a:clrScheme name="3_Mylar 1">
      <a:dk1>
        <a:srgbClr val="656162"/>
      </a:dk1>
      <a:lt1>
        <a:srgbClr val="FFFFFF"/>
      </a:lt1>
      <a:dk2>
        <a:srgbClr val="000000"/>
      </a:dk2>
      <a:lt2>
        <a:srgbClr val="E0DACC"/>
      </a:lt2>
      <a:accent1>
        <a:srgbClr val="4A5A7A"/>
      </a:accent1>
      <a:accent2>
        <a:srgbClr val="F7BD40"/>
      </a:accent2>
      <a:accent3>
        <a:srgbClr val="AAAAAA"/>
      </a:accent3>
      <a:accent4>
        <a:srgbClr val="DADADA"/>
      </a:accent4>
      <a:accent5>
        <a:srgbClr val="B1B5BE"/>
      </a:accent5>
      <a:accent6>
        <a:srgbClr val="E0AB39"/>
      </a:accent6>
      <a:hlink>
        <a:srgbClr val="B5740B"/>
      </a:hlink>
      <a:folHlink>
        <a:srgbClr val="7483A0"/>
      </a:folHlink>
    </a:clrScheme>
    <a:fontScheme name="3_Mylar">
      <a:majorFont>
        <a:latin typeface="Corbel"/>
        <a:ea typeface=""/>
        <a:cs typeface="Arial"/>
      </a:majorFont>
      <a:minorFont>
        <a:latin typeface="Corbe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Mylar 1">
        <a:dk1>
          <a:srgbClr val="656162"/>
        </a:dk1>
        <a:lt1>
          <a:srgbClr val="FFFFFF"/>
        </a:lt1>
        <a:dk2>
          <a:srgbClr val="000000"/>
        </a:dk2>
        <a:lt2>
          <a:srgbClr val="E0DACC"/>
        </a:lt2>
        <a:accent1>
          <a:srgbClr val="4A5A7A"/>
        </a:accent1>
        <a:accent2>
          <a:srgbClr val="F7BD40"/>
        </a:accent2>
        <a:accent3>
          <a:srgbClr val="AAAAAA"/>
        </a:accent3>
        <a:accent4>
          <a:srgbClr val="DADADA"/>
        </a:accent4>
        <a:accent5>
          <a:srgbClr val="B1B5BE"/>
        </a:accent5>
        <a:accent6>
          <a:srgbClr val="E0AB39"/>
        </a:accent6>
        <a:hlink>
          <a:srgbClr val="B5740B"/>
        </a:hlink>
        <a:folHlink>
          <a:srgbClr val="7483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TM01790491[[fn=Mylar]]</Template>
  <TotalTime>12912</TotalTime>
  <Words>5967</Words>
  <Application>Microsoft Office PowerPoint</Application>
  <PresentationFormat>Экран (4:3)</PresentationFormat>
  <Paragraphs>791</Paragraphs>
  <Slides>71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71</vt:i4>
      </vt:variant>
      <vt:variant>
        <vt:lpstr>Произвольные показы</vt:lpstr>
      </vt:variant>
      <vt:variant>
        <vt:i4>1</vt:i4>
      </vt:variant>
    </vt:vector>
  </HeadingPairs>
  <TitlesOfParts>
    <vt:vector size="86" baseType="lpstr">
      <vt:lpstr>Arial</vt:lpstr>
      <vt:lpstr>Bodoni MT Black</vt:lpstr>
      <vt:lpstr>Calibri</vt:lpstr>
      <vt:lpstr>Corbel</vt:lpstr>
      <vt:lpstr>华文楷体</vt:lpstr>
      <vt:lpstr>Tahoma</vt:lpstr>
      <vt:lpstr>Times New Roman</vt:lpstr>
      <vt:lpstr>Tunga</vt:lpstr>
      <vt:lpstr>Verdana</vt:lpstr>
      <vt:lpstr>Wingdings</vt:lpstr>
      <vt:lpstr>Mylar</vt:lpstr>
      <vt:lpstr>1_Mylar</vt:lpstr>
      <vt:lpstr>2_Mylar</vt:lpstr>
      <vt:lpstr>3_Mylar</vt:lpstr>
      <vt:lpstr>                                                    МУНИЦИПАЛЬНОЕ ОБРАЗОВАНИЕ                                                        « УГРАНСКИЙ РАЙОН»                                                         СМОЛЕНСКОЙ ОБЛАСТИ </vt:lpstr>
      <vt:lpstr>Презентация PowerPoint</vt:lpstr>
      <vt:lpstr>Муниципальное образование «Угранский район» Смоленской области</vt:lpstr>
      <vt:lpstr>Презентация PowerPoint</vt:lpstr>
      <vt:lpstr>Презентация PowerPoint</vt:lpstr>
      <vt:lpstr>Что такое бюджет?</vt:lpstr>
      <vt:lpstr>Консолидированный бюджет – 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 Консолидированный бюджет - в первую очередь статистический, характеризующий данные по доходам и расходам, источникам поступления средств и направлениям их использования по территории в целом РФ или субъектов РФ. </vt:lpstr>
      <vt:lpstr>Презентация PowerPoint</vt:lpstr>
      <vt:lpstr>Формы межбюджетных отношений</vt:lpstr>
      <vt:lpstr>Межбюджетные трансферты, получаемые бюджетом МО «Угранский район» Смоленской области из областного бюджета (тыс.руб) за 2021 год</vt:lpstr>
      <vt:lpstr>Структура безвозмездных поступлений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Источники финансирования дефицита районного бюджета (тыс.руб).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направления бюджетной политики  муниципального образования  «Угранский район» Смоленской области на 2021 год и плановый период 2022-2023 годов</vt:lpstr>
      <vt:lpstr>Основные показатели социально-экономического развития муниципального образования «Угранский район» Смоленской области на 2021 год и плановый период 2022  и 2023 годов</vt:lpstr>
      <vt:lpstr>Презентация PowerPoint</vt:lpstr>
      <vt:lpstr>Основные характеристики  районного  бюджета за   2021 ( тыс.руб)</vt:lpstr>
      <vt:lpstr> </vt:lpstr>
      <vt:lpstr>   Неналоговые доходы – платежи, которые включают в себя возмездные операции от прямого предоставления государством за пользование имущества и природных ресурсов, от различного вида услуг, а также платежи в виде  штрафов или иных санкций за нарушение законодательства.</vt:lpstr>
      <vt:lpstr>   Безвозмездные поступления- поступающие в бюджет денежные средства на безвозвратной  и безвозмездной  основе из областного бюджета( межбюджетные трансферты в виде дотаций, субсидий, субвенций), а также перечисления от физических и юридических лиц.</vt:lpstr>
      <vt:lpstr>Презентация PowerPoint</vt:lpstr>
      <vt:lpstr>Презентация PowerPoint</vt:lpstr>
      <vt:lpstr>Презентация PowerPoint</vt:lpstr>
      <vt:lpstr> Какие  налоги уплачивают в местный бюджет граждане муниципального образования?</vt:lpstr>
      <vt:lpstr>Нормативы зачисления налогов на территории  муниципального образования «Угранский район» Смоленской  области  на 2021 год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Программная структура расходов  районного бюджета за 2021 год    (в тыс.руб.)</vt:lpstr>
      <vt:lpstr>Презентация PowerPoint</vt:lpstr>
      <vt:lpstr>Презентация PowerPoint</vt:lpstr>
      <vt:lpstr>Программная структура расходов  районного бюджета за 2021 год (в тыс.руб.)</vt:lpstr>
      <vt:lpstr>Муниципальная программа  «Комплексные меры по профилактике правонарушений и усилению борьбы с преступностью в муниципальном образовании « Угранский район» Смоленской области»</vt:lpstr>
      <vt:lpstr>Муниципальная программа  «Создание условий для обеспечения качественными услугами ЖКХ населения муниципального образования « Угранский район» Смоленской области»  </vt:lpstr>
      <vt:lpstr>Презентация PowerPoint</vt:lpstr>
      <vt:lpstr>Муниципальная программа «Развитие  образования в муниципальном образовании « Угранский район» Смоленской области»  </vt:lpstr>
      <vt:lpstr>Муниципальная программа «Развитие культуры и туризма в муниципальном образовании «Угранский район» Смоленской области»</vt:lpstr>
      <vt:lpstr>Программная структура расходов  районного бюджета за 2021 год  (в тыс.руб.)</vt:lpstr>
      <vt:lpstr>Муниципальная программа  «Управление муниципальными финансами в муниципальном образовании  «Угранский район» Смоленской области»</vt:lpstr>
      <vt:lpstr>Муниципальная программа  «Устойчивое развитие сельских территорий в муниципальном образовании  «Угранский район» Смоленской области»</vt:lpstr>
      <vt:lpstr>Муниципальная программа  « Поддержка общественных организаций  муниципального образования « Угранский район» Смоленской области»  </vt:lpstr>
      <vt:lpstr>Программная структура расходов  районного бюджета за 2021 год (в тыс.руб.)</vt:lpstr>
      <vt:lpstr>Муниципальная программа  «Обеспечение жильем молодых семей»</vt:lpstr>
      <vt:lpstr>Муниципальная программа  «Энергосбережение и повышение энергетической эффективности на территории муниципального образования «Угранский район» Смоленской области  </vt:lpstr>
      <vt:lpstr>Муниципальная программа    « Приоритетные направления  демографического развития  муниципального образования  «Угранский район» Смоленской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 бюджетных ассигнований по разделам расходов  за 2021 (тыс. руб.)</vt:lpstr>
      <vt:lpstr>Презентация PowerPoint</vt:lpstr>
      <vt:lpstr>Презентация PowerPoint</vt:lpstr>
      <vt:lpstr>Презентация PowerPoint</vt:lpstr>
      <vt:lpstr>Контактная информация</vt:lpstr>
      <vt:lpstr>Презентация PowerPoint</vt:lpstr>
      <vt:lpstr>Произвольный показ 1</vt:lpstr>
    </vt:vector>
  </TitlesOfParts>
  <Company>WareZ Provider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 и плановый период 2015-2016 годов</dc:title>
  <dc:creator>www.PHILka.RU</dc:creator>
  <cp:lastModifiedBy>User</cp:lastModifiedBy>
  <cp:revision>450</cp:revision>
  <dcterms:created xsi:type="dcterms:W3CDTF">2013-12-02T14:04:15Z</dcterms:created>
  <dcterms:modified xsi:type="dcterms:W3CDTF">2022-12-13T06:39:50Z</dcterms:modified>
</cp:coreProperties>
</file>