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0"/>
  </p:notesMasterIdLst>
  <p:sldIdLst>
    <p:sldId id="283" r:id="rId2"/>
    <p:sldId id="280" r:id="rId3"/>
    <p:sldId id="28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4" r:id="rId27"/>
    <p:sldId id="285" r:id="rId28"/>
    <p:sldId id="286" r:id="rId2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5EFF"/>
    <a:srgbClr val="99CCFF"/>
    <a:srgbClr val="33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1" autoAdjust="0"/>
    <p:restoredTop sz="94660"/>
  </p:normalViewPr>
  <p:slideViewPr>
    <p:cSldViewPr>
      <p:cViewPr varScale="1">
        <p:scale>
          <a:sx n="66" d="100"/>
          <a:sy n="66" d="100"/>
        </p:scale>
        <p:origin x="-55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C244301-D423-4922-A0FD-C9B8AC70EA14}" type="datetimeFigureOut">
              <a:rPr lang="ru-RU"/>
              <a:pPr>
                <a:defRPr/>
              </a:pPr>
              <a:t>17.03.2020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CD6A64C-6CC5-4BCC-81BB-A43B471E32CE}"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Образ слайда 1"/>
          <p:cNvSpPr>
            <a:spLocks noGrp="1" noRot="1" noChangeAspect="1"/>
          </p:cNvSpPr>
          <p:nvPr>
            <p:ph type="sldImg"/>
          </p:nvPr>
        </p:nvSpPr>
        <p:spPr bwMode="auto">
          <a:noFill/>
          <a:ln>
            <a:solidFill>
              <a:srgbClr val="000000"/>
            </a:solidFill>
            <a:miter lim="800000"/>
            <a:headEnd/>
            <a:tailEnd/>
          </a:ln>
        </p:spPr>
      </p:sp>
      <p:sp>
        <p:nvSpPr>
          <p:cNvPr id="2048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2048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0117BA-CA65-4DF3-8CAE-B14D50D9D72D}" type="slidenum">
              <a:rPr lang="ru-RU">
                <a:cs typeface="Arial" charset="0"/>
              </a:rPr>
              <a:pPr fontAlgn="base">
                <a:spcBef>
                  <a:spcPct val="0"/>
                </a:spcBef>
                <a:spcAft>
                  <a:spcPct val="0"/>
                </a:spcAft>
              </a:pPr>
              <a:t>6</a:t>
            </a:fld>
            <a:endParaRPr lang="ru-RU">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Равнобедренный треугольник 6"/>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Заголовок 7"/>
          <p:cNvSpPr>
            <a:spLocks noGrp="1"/>
          </p:cNvSpPr>
          <p:nvPr>
            <p:ph type="ctrTitle"/>
          </p:nvPr>
        </p:nvSpPr>
        <p:spPr>
          <a:xfrm>
            <a:off x="540544" y="776288"/>
            <a:ext cx="8062912" cy="1470025"/>
          </a:xfrm>
        </p:spPr>
        <p:txBody>
          <a:bodyPr anchor="b"/>
          <a:lstStyle>
            <a:lvl1pPr algn="r">
              <a:defRPr sz="4400"/>
            </a:lvl1pPr>
          </a:lstStyle>
          <a:p>
            <a:r>
              <a:rPr lang="ru-RU" smtClean="0"/>
              <a:t>Образец заголовка</a:t>
            </a:r>
            <a:endParaRPr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Дата 27"/>
          <p:cNvSpPr>
            <a:spLocks noGrp="1"/>
          </p:cNvSpPr>
          <p:nvPr>
            <p:ph type="dt" sz="half" idx="10"/>
          </p:nvPr>
        </p:nvSpPr>
        <p:spPr>
          <a:xfrm>
            <a:off x="1371600" y="6011863"/>
            <a:ext cx="5791200" cy="365125"/>
          </a:xfrm>
        </p:spPr>
        <p:txBody>
          <a:bodyPr tIns="0" bIns="0" anchor="t"/>
          <a:lstStyle>
            <a:lvl1pPr algn="r">
              <a:defRPr sz="1000" smtClean="0"/>
            </a:lvl1pPr>
          </a:lstStyle>
          <a:p>
            <a:pPr>
              <a:defRPr/>
            </a:pPr>
            <a:fld id="{2FCA7000-D18C-4C52-B0D3-647BA323D753}" type="datetimeFigureOut">
              <a:rPr lang="ru-RU"/>
              <a:pPr>
                <a:defRPr/>
              </a:pPr>
              <a:t>17.03.2020</a:t>
            </a:fld>
            <a:endParaRPr lang="ru-RU"/>
          </a:p>
        </p:txBody>
      </p:sp>
      <p:sp>
        <p:nvSpPr>
          <p:cNvPr id="6" name="Нижний колонтитул 16"/>
          <p:cNvSpPr>
            <a:spLocks noGrp="1"/>
          </p:cNvSpPr>
          <p:nvPr>
            <p:ph type="ftr" sz="quarter" idx="11"/>
          </p:nvPr>
        </p:nvSpPr>
        <p:spPr>
          <a:xfrm>
            <a:off x="1371600" y="5649913"/>
            <a:ext cx="5791200" cy="365125"/>
          </a:xfrm>
        </p:spPr>
        <p:txBody>
          <a:bodyPr tIns="0" bIns="0"/>
          <a:lstStyle>
            <a:lvl1pPr algn="r">
              <a:defRPr sz="1100"/>
            </a:lvl1pPr>
          </a:lstStyle>
          <a:p>
            <a:pPr>
              <a:defRPr/>
            </a:pPr>
            <a:endParaRPr lang="ru-RU"/>
          </a:p>
        </p:txBody>
      </p:sp>
      <p:sp>
        <p:nvSpPr>
          <p:cNvPr id="7" name="Номер слайда 28"/>
          <p:cNvSpPr>
            <a:spLocks noGrp="1"/>
          </p:cNvSpPr>
          <p:nvPr>
            <p:ph type="sldNum" sz="quarter" idx="12"/>
          </p:nvPr>
        </p:nvSpPr>
        <p:spPr>
          <a:xfrm>
            <a:off x="8391525" y="5753100"/>
            <a:ext cx="503238" cy="365125"/>
          </a:xfrm>
        </p:spPr>
        <p:txBody>
          <a:bodyPr anchor="ctr"/>
          <a:lstStyle>
            <a:lvl1pPr algn="ctr">
              <a:defRPr sz="1300" smtClean="0">
                <a:solidFill>
                  <a:srgbClr val="FFFFFF"/>
                </a:solidFill>
              </a:defRPr>
            </a:lvl1pPr>
          </a:lstStyle>
          <a:p>
            <a:pPr>
              <a:defRPr/>
            </a:pPr>
            <a:fld id="{F78E7D81-2E5B-4660-8FED-EB6654E053EA}"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6C605851-7F71-42A4-B002-5DAC902F61FC}" type="datetimeFigureOut">
              <a:rPr lang="ru-RU"/>
              <a:pPr>
                <a:defRPr/>
              </a:pPr>
              <a:t>17.03.2020</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F7F41965-9ABF-49C7-8081-45C9CC0CA0E7}"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A757C2BD-2898-4351-8C05-B9C17C1BF162}" type="datetimeFigureOut">
              <a:rPr lang="ru-RU"/>
              <a:pPr>
                <a:defRPr/>
              </a:pPr>
              <a:t>17.03.2020</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CFECD59F-777F-470D-83CB-EA1E5B4533B8}"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lang="ru-RU" smtClean="0"/>
              <a:t>Образец заголовка</a:t>
            </a:r>
            <a:endParaRPr lang="en-US"/>
          </a:p>
        </p:txBody>
      </p:sp>
      <p:sp>
        <p:nvSpPr>
          <p:cNvPr id="3" name="Содержимое 2"/>
          <p:cNvSpPr>
            <a:spLocks noGrp="1"/>
          </p:cNvSpPr>
          <p:nvPr>
            <p:ph idx="1"/>
          </p:nvPr>
        </p:nvSpPr>
        <p:spPr>
          <a:xfrm>
            <a:off x="457200" y="1882808"/>
            <a:ext cx="8229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a:xfrm>
            <a:off x="4791075" y="6480175"/>
            <a:ext cx="2133600" cy="301625"/>
          </a:xfrm>
        </p:spPr>
        <p:txBody>
          <a:bodyPr/>
          <a:lstStyle>
            <a:lvl1pPr>
              <a:defRPr/>
            </a:lvl1pPr>
          </a:lstStyle>
          <a:p>
            <a:pPr>
              <a:defRPr/>
            </a:pPr>
            <a:fld id="{3F5E9FBC-A1CE-4A99-936E-9AB5E90526B9}" type="datetimeFigureOut">
              <a:rPr lang="ru-RU"/>
              <a:pPr>
                <a:defRPr/>
              </a:pPr>
              <a:t>17.03.2020</a:t>
            </a:fld>
            <a:endParaRPr lang="ru-RU"/>
          </a:p>
        </p:txBody>
      </p:sp>
      <p:sp>
        <p:nvSpPr>
          <p:cNvPr id="5" name="Нижний колонтитул 4"/>
          <p:cNvSpPr>
            <a:spLocks noGrp="1"/>
          </p:cNvSpPr>
          <p:nvPr>
            <p:ph type="ftr" sz="quarter" idx="11"/>
          </p:nvPr>
        </p:nvSpPr>
        <p:spPr>
          <a:xfrm>
            <a:off x="457200" y="6481763"/>
            <a:ext cx="4259263" cy="300037"/>
          </a:xfrm>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BE63E63-178E-4917-8E0B-BE9FD1B63F31}"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Прямоугольный треугольник 8"/>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Равнобедренный треугольник 7"/>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Прямая соединительная линия 10"/>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Прямая соединительная линия 9"/>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lstStyle>
            <a:lvl1pPr marL="0" algn="l">
              <a:buNone/>
              <a:defRPr sz="3600" b="1"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8" name="Дата 3"/>
          <p:cNvSpPr>
            <a:spLocks noGrp="1"/>
          </p:cNvSpPr>
          <p:nvPr>
            <p:ph type="dt" sz="half" idx="10"/>
          </p:nvPr>
        </p:nvSpPr>
        <p:spPr>
          <a:xfrm>
            <a:off x="6956425" y="6477000"/>
            <a:ext cx="2133600" cy="304800"/>
          </a:xfrm>
        </p:spPr>
        <p:txBody>
          <a:bodyPr/>
          <a:lstStyle>
            <a:lvl1pPr>
              <a:defRPr/>
            </a:lvl1pPr>
          </a:lstStyle>
          <a:p>
            <a:pPr>
              <a:defRPr/>
            </a:pPr>
            <a:fld id="{D616E4E1-A729-4BE1-A0AE-2A6543221377}" type="datetimeFigureOut">
              <a:rPr lang="ru-RU"/>
              <a:pPr>
                <a:defRPr/>
              </a:pPr>
              <a:t>17.03.2020</a:t>
            </a:fld>
            <a:endParaRPr lang="ru-RU"/>
          </a:p>
        </p:txBody>
      </p:sp>
      <p:sp>
        <p:nvSpPr>
          <p:cNvPr id="9" name="Нижний колонтитул 4"/>
          <p:cNvSpPr>
            <a:spLocks noGrp="1"/>
          </p:cNvSpPr>
          <p:nvPr>
            <p:ph type="ftr" sz="quarter" idx="11"/>
          </p:nvPr>
        </p:nvSpPr>
        <p:spPr>
          <a:xfrm>
            <a:off x="2619375" y="6481763"/>
            <a:ext cx="4260850" cy="300037"/>
          </a:xfrm>
        </p:spPr>
        <p:txBody>
          <a:bodyPr/>
          <a:lstStyle>
            <a:lvl1pPr>
              <a:defRPr/>
            </a:lvl1pPr>
          </a:lstStyle>
          <a:p>
            <a:pPr>
              <a:defRPr/>
            </a:pPr>
            <a:endParaRPr lang="ru-RU"/>
          </a:p>
        </p:txBody>
      </p:sp>
      <p:sp>
        <p:nvSpPr>
          <p:cNvPr id="10" name="Номер слайда 5"/>
          <p:cNvSpPr>
            <a:spLocks noGrp="1"/>
          </p:cNvSpPr>
          <p:nvPr>
            <p:ph type="sldNum" sz="quarter" idx="12"/>
          </p:nvPr>
        </p:nvSpPr>
        <p:spPr>
          <a:xfrm>
            <a:off x="8450263" y="809625"/>
            <a:ext cx="503237" cy="300038"/>
          </a:xfrm>
        </p:spPr>
        <p:txBody>
          <a:bodyPr/>
          <a:lstStyle>
            <a:lvl1pPr>
              <a:defRPr/>
            </a:lvl1pPr>
          </a:lstStyle>
          <a:p>
            <a:pPr>
              <a:defRPr/>
            </a:pPr>
            <a:fld id="{58F7BA65-8E70-447E-B159-5C80D0516554}"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lang="ru-RU" smtClean="0"/>
              <a:t>Образец заголовка</a:t>
            </a:r>
            <a:endParaRPr lang="en-US"/>
          </a:p>
        </p:txBody>
      </p:sp>
      <p:sp>
        <p:nvSpPr>
          <p:cNvPr id="3" name="Содержимое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lstStyle>
          <a:p>
            <a:pPr>
              <a:defRPr/>
            </a:pPr>
            <a:fld id="{9DFDB3C5-48CC-4341-B497-45F74FC6197A}" type="datetimeFigureOut">
              <a:rPr lang="ru-RU"/>
              <a:pPr>
                <a:defRPr/>
              </a:pPr>
              <a:t>17.03.2020</a:t>
            </a:fld>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7BA30BF9-1D5B-45C0-8B5A-5F6446075B9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ru-RU" smtClean="0"/>
              <a:t>Образец заголовка</a:t>
            </a:r>
            <a:endParaRPr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a:xfrm>
            <a:off x="4791075" y="6481763"/>
            <a:ext cx="2130425" cy="301625"/>
          </a:xfrm>
        </p:spPr>
        <p:txBody>
          <a:bodyPr/>
          <a:lstStyle>
            <a:lvl1pPr>
              <a:defRPr/>
            </a:lvl1pPr>
          </a:lstStyle>
          <a:p>
            <a:pPr>
              <a:defRPr/>
            </a:pPr>
            <a:fld id="{B2D491C5-1FFA-4A69-9B94-3B10B64A98D4}" type="datetimeFigureOut">
              <a:rPr lang="ru-RU"/>
              <a:pPr>
                <a:defRPr/>
              </a:pPr>
              <a:t>17.03.2020</a:t>
            </a:fld>
            <a:endParaRPr lang="ru-RU"/>
          </a:p>
        </p:txBody>
      </p:sp>
      <p:sp>
        <p:nvSpPr>
          <p:cNvPr id="8" name="Нижний колонтитул 7"/>
          <p:cNvSpPr>
            <a:spLocks noGrp="1"/>
          </p:cNvSpPr>
          <p:nvPr>
            <p:ph type="ftr" sz="quarter" idx="11"/>
          </p:nvPr>
        </p:nvSpPr>
        <p:spPr>
          <a:xfrm>
            <a:off x="457200" y="6481763"/>
            <a:ext cx="4260850" cy="301625"/>
          </a:xfrm>
        </p:spPr>
        <p:txBody>
          <a:bodyPr/>
          <a:lstStyle>
            <a:lvl1pPr>
              <a:defRPr/>
            </a:lvl1pPr>
          </a:lstStyle>
          <a:p>
            <a:pPr>
              <a:defRPr/>
            </a:pPr>
            <a:endParaRPr lang="ru-RU"/>
          </a:p>
        </p:txBody>
      </p:sp>
      <p:sp>
        <p:nvSpPr>
          <p:cNvPr id="9" name="Номер слайда 8"/>
          <p:cNvSpPr>
            <a:spLocks noGrp="1"/>
          </p:cNvSpPr>
          <p:nvPr>
            <p:ph type="sldNum" sz="quarter" idx="12"/>
          </p:nvPr>
        </p:nvSpPr>
        <p:spPr>
          <a:xfrm>
            <a:off x="7589838" y="6483350"/>
            <a:ext cx="503237" cy="301625"/>
          </a:xfrm>
        </p:spPr>
        <p:txBody>
          <a:bodyPr/>
          <a:lstStyle>
            <a:lvl1pPr algn="ctr">
              <a:defRPr smtClean="0"/>
            </a:lvl1pPr>
          </a:lstStyle>
          <a:p>
            <a:pPr>
              <a:defRPr/>
            </a:pPr>
            <a:fld id="{32A0E17E-0BC0-4223-A6B8-C90772FDC684}"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lang="ru-RU" smtClean="0"/>
              <a:t>Образец заголовка</a:t>
            </a:r>
            <a:endParaRPr lang="en-US"/>
          </a:p>
        </p:txBody>
      </p:sp>
      <p:sp>
        <p:nvSpPr>
          <p:cNvPr id="3" name="Дата 13"/>
          <p:cNvSpPr>
            <a:spLocks noGrp="1"/>
          </p:cNvSpPr>
          <p:nvPr>
            <p:ph type="dt" sz="half" idx="10"/>
          </p:nvPr>
        </p:nvSpPr>
        <p:spPr/>
        <p:txBody>
          <a:bodyPr/>
          <a:lstStyle>
            <a:lvl1pPr>
              <a:defRPr/>
            </a:lvl1pPr>
          </a:lstStyle>
          <a:p>
            <a:pPr>
              <a:defRPr/>
            </a:pPr>
            <a:fld id="{B25C903F-B599-4CB7-94B5-18CF70E1DE2D}" type="datetimeFigureOut">
              <a:rPr lang="ru-RU"/>
              <a:pPr>
                <a:defRPr/>
              </a:pPr>
              <a:t>17.03.2020</a:t>
            </a:fld>
            <a:endParaRPr lang="ru-RU"/>
          </a:p>
        </p:txBody>
      </p:sp>
      <p:sp>
        <p:nvSpPr>
          <p:cNvPr id="4" name="Нижний колонтитул 2"/>
          <p:cNvSpPr>
            <a:spLocks noGrp="1"/>
          </p:cNvSpPr>
          <p:nvPr>
            <p:ph type="ftr" sz="quarter" idx="11"/>
          </p:nvPr>
        </p:nvSpPr>
        <p:spPr/>
        <p:txBody>
          <a:bodyPr/>
          <a:lstStyle>
            <a:lvl1pPr>
              <a:defRPr/>
            </a:lvl1pPr>
          </a:lstStyle>
          <a:p>
            <a:pPr>
              <a:defRPr/>
            </a:pPr>
            <a:endParaRPr lang="ru-RU"/>
          </a:p>
        </p:txBody>
      </p:sp>
      <p:sp>
        <p:nvSpPr>
          <p:cNvPr id="5" name="Номер слайда 22"/>
          <p:cNvSpPr>
            <a:spLocks noGrp="1"/>
          </p:cNvSpPr>
          <p:nvPr>
            <p:ph type="sldNum" sz="quarter" idx="12"/>
          </p:nvPr>
        </p:nvSpPr>
        <p:spPr/>
        <p:txBody>
          <a:bodyPr/>
          <a:lstStyle>
            <a:lvl1pPr>
              <a:defRPr/>
            </a:lvl1pPr>
          </a:lstStyle>
          <a:p>
            <a:pPr>
              <a:defRPr/>
            </a:pPr>
            <a:fld id="{4E7A6980-6815-412A-B64B-FA0C0263BF09}"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AD79CD4C-0C46-46FE-AA64-FD6B89E318AE}" type="datetimeFigureOut">
              <a:rPr lang="ru-RU"/>
              <a:pPr>
                <a:defRPr/>
              </a:pPr>
              <a:t>17.03.2020</a:t>
            </a:fld>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22"/>
          <p:cNvSpPr>
            <a:spLocks noGrp="1"/>
          </p:cNvSpPr>
          <p:nvPr>
            <p:ph type="sldNum" sz="quarter" idx="12"/>
          </p:nvPr>
        </p:nvSpPr>
        <p:spPr/>
        <p:txBody>
          <a:bodyPr/>
          <a:lstStyle>
            <a:lvl1pPr>
              <a:defRPr/>
            </a:lvl1pPr>
          </a:lstStyle>
          <a:p>
            <a:pPr>
              <a:defRPr/>
            </a:pPr>
            <a:fld id="{D4D42E04-3DAE-44B1-92D0-D0647F94F1D8}"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ru-RU" smtClean="0"/>
              <a:t>Образец заголовка</a:t>
            </a:r>
            <a:endParaRPr lang="en-US"/>
          </a:p>
        </p:txBody>
      </p:sp>
      <p:sp>
        <p:nvSpPr>
          <p:cNvPr id="3" name="Текст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a:xfrm>
            <a:off x="6278563" y="6556375"/>
            <a:ext cx="2133600" cy="301625"/>
          </a:xfrm>
        </p:spPr>
        <p:txBody>
          <a:bodyPr/>
          <a:lstStyle>
            <a:lvl1pPr>
              <a:defRPr sz="900" smtClean="0"/>
            </a:lvl1pPr>
          </a:lstStyle>
          <a:p>
            <a:pPr>
              <a:defRPr/>
            </a:pPr>
            <a:fld id="{C3134A94-A02D-4AD3-B8C7-6102C8C123E1}" type="datetimeFigureOut">
              <a:rPr lang="ru-RU"/>
              <a:pPr>
                <a:defRPr/>
              </a:pPr>
              <a:t>17.03.2020</a:t>
            </a:fld>
            <a:endParaRPr lang="ru-RU"/>
          </a:p>
        </p:txBody>
      </p:sp>
      <p:sp>
        <p:nvSpPr>
          <p:cNvPr id="6" name="Нижний колонтитул 5"/>
          <p:cNvSpPr>
            <a:spLocks noGrp="1"/>
          </p:cNvSpPr>
          <p:nvPr>
            <p:ph type="ftr" sz="quarter" idx="11"/>
          </p:nvPr>
        </p:nvSpPr>
        <p:spPr>
          <a:xfrm>
            <a:off x="1135063" y="6556375"/>
            <a:ext cx="5143500" cy="301625"/>
          </a:xfrm>
        </p:spPr>
        <p:txBody>
          <a:bodyPr/>
          <a:lstStyle>
            <a:lvl1pPr>
              <a:defRPr sz="900"/>
            </a:lvl1pPr>
          </a:lstStyle>
          <a:p>
            <a:pPr>
              <a:defRPr/>
            </a:pPr>
            <a:endParaRPr lang="ru-RU"/>
          </a:p>
        </p:txBody>
      </p:sp>
      <p:sp>
        <p:nvSpPr>
          <p:cNvPr id="7" name="Номер слайда 6"/>
          <p:cNvSpPr>
            <a:spLocks noGrp="1"/>
          </p:cNvSpPr>
          <p:nvPr>
            <p:ph type="sldNum" sz="quarter" idx="12"/>
          </p:nvPr>
        </p:nvSpPr>
        <p:spPr>
          <a:xfrm>
            <a:off x="8410575" y="6556375"/>
            <a:ext cx="503238" cy="301625"/>
          </a:xfrm>
        </p:spPr>
        <p:txBody>
          <a:bodyPr/>
          <a:lstStyle>
            <a:lvl1pPr>
              <a:defRPr sz="900" smtClean="0"/>
            </a:lvl1pPr>
          </a:lstStyle>
          <a:p>
            <a:pPr>
              <a:defRPr/>
            </a:pPr>
            <a:fld id="{C2DF1DC9-6FF5-47F6-BA30-000C3B90BA81}"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ru-RU" smtClean="0"/>
              <a:t>Образец заголовка</a:t>
            </a:r>
            <a:endParaRPr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4"/>
          <p:cNvSpPr>
            <a:spLocks noGrp="1"/>
          </p:cNvSpPr>
          <p:nvPr>
            <p:ph type="dt" sz="half" idx="10"/>
          </p:nvPr>
        </p:nvSpPr>
        <p:spPr>
          <a:xfrm>
            <a:off x="6108700" y="6556375"/>
            <a:ext cx="2101850" cy="301625"/>
          </a:xfrm>
        </p:spPr>
        <p:txBody>
          <a:bodyPr/>
          <a:lstStyle>
            <a:lvl1pPr>
              <a:defRPr sz="900" smtClean="0"/>
            </a:lvl1pPr>
          </a:lstStyle>
          <a:p>
            <a:pPr>
              <a:defRPr/>
            </a:pPr>
            <a:fld id="{3F25F437-06A9-47DB-B1DB-7A9C27669CB1}" type="datetimeFigureOut">
              <a:rPr lang="ru-RU"/>
              <a:pPr>
                <a:defRPr/>
              </a:pPr>
              <a:t>17.03.2020</a:t>
            </a:fld>
            <a:endParaRPr lang="ru-RU"/>
          </a:p>
        </p:txBody>
      </p:sp>
      <p:sp>
        <p:nvSpPr>
          <p:cNvPr id="6" name="Нижний колонтитул 5"/>
          <p:cNvSpPr>
            <a:spLocks noGrp="1"/>
          </p:cNvSpPr>
          <p:nvPr>
            <p:ph type="ftr" sz="quarter" idx="11"/>
          </p:nvPr>
        </p:nvSpPr>
        <p:spPr>
          <a:xfrm>
            <a:off x="1169988" y="6557963"/>
            <a:ext cx="4948237" cy="301625"/>
          </a:xfrm>
        </p:spPr>
        <p:txBody>
          <a:bodyPr/>
          <a:lstStyle>
            <a:lvl1pPr>
              <a:defRPr sz="900"/>
            </a:lvl1pPr>
          </a:lstStyle>
          <a:p>
            <a:pPr>
              <a:defRPr/>
            </a:pPr>
            <a:endParaRPr lang="ru-RU"/>
          </a:p>
        </p:txBody>
      </p:sp>
      <p:sp>
        <p:nvSpPr>
          <p:cNvPr id="7" name="Номер слайда 6"/>
          <p:cNvSpPr>
            <a:spLocks noGrp="1"/>
          </p:cNvSpPr>
          <p:nvPr>
            <p:ph type="sldNum" sz="quarter" idx="12"/>
          </p:nvPr>
        </p:nvSpPr>
        <p:spPr>
          <a:xfrm>
            <a:off x="8216900" y="6556375"/>
            <a:ext cx="366713" cy="301625"/>
          </a:xfrm>
        </p:spPr>
        <p:txBody>
          <a:bodyPr/>
          <a:lstStyle>
            <a:lvl1pPr algn="ctr">
              <a:defRPr sz="900" smtClean="0"/>
            </a:lvl1pPr>
          </a:lstStyle>
          <a:p>
            <a:pPr>
              <a:defRPr/>
            </a:pPr>
            <a:fld id="{106E6A39-D43B-4E7E-A7A2-554DB84B05CE}"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11" name="Прямоугольный треугольник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Прямая соединительная линия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8288"/>
            <a:ext cx="8229600" cy="1398587"/>
          </a:xfrm>
          <a:prstGeom prst="rect">
            <a:avLst/>
          </a:prstGeom>
        </p:spPr>
        <p:txBody>
          <a:bodyPr vert="horz" anchor="ctr">
            <a:normAutofit/>
          </a:bodyPr>
          <a:lstStyle/>
          <a:p>
            <a:r>
              <a:rPr lang="ru-RU" smtClean="0"/>
              <a:t>Образец заголовка</a:t>
            </a:r>
            <a:endParaRPr lang="en-US"/>
          </a:p>
        </p:txBody>
      </p:sp>
      <p:sp>
        <p:nvSpPr>
          <p:cNvPr id="1030" name="Текст 12"/>
          <p:cNvSpPr>
            <a:spLocks noGrp="1"/>
          </p:cNvSpPr>
          <p:nvPr>
            <p:ph type="body" idx="1"/>
          </p:nvPr>
        </p:nvSpPr>
        <p:spPr bwMode="auto">
          <a:xfrm>
            <a:off x="457200" y="1882775"/>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4791075" y="6481763"/>
            <a:ext cx="2133600" cy="301625"/>
          </a:xfrm>
          <a:prstGeom prst="rect">
            <a:avLst/>
          </a:prstGeom>
        </p:spPr>
        <p:txBody>
          <a:bodyPr vert="horz" anchor="b"/>
          <a:lstStyle>
            <a:lvl1pPr algn="l" eaLnBrk="1" fontAlgn="auto" latinLnBrk="0" hangingPunct="1">
              <a:spcBef>
                <a:spcPts val="0"/>
              </a:spcBef>
              <a:spcAft>
                <a:spcPts val="0"/>
              </a:spcAft>
              <a:defRPr kumimoji="0" sz="1000" b="0" smtClean="0">
                <a:solidFill>
                  <a:schemeClr val="tx1"/>
                </a:solidFill>
                <a:latin typeface="+mn-lt"/>
                <a:cs typeface="+mn-cs"/>
              </a:defRPr>
            </a:lvl1pPr>
          </a:lstStyle>
          <a:p>
            <a:pPr>
              <a:defRPr/>
            </a:pPr>
            <a:fld id="{DD55E8B0-1ACD-4D48-97DE-3DACF1A34127}" type="datetimeFigureOut">
              <a:rPr lang="ru-RU"/>
              <a:pPr>
                <a:defRPr/>
              </a:pPr>
              <a:t>17.03.2020</a:t>
            </a:fld>
            <a:endParaRPr lang="ru-RU"/>
          </a:p>
        </p:txBody>
      </p:sp>
      <p:sp>
        <p:nvSpPr>
          <p:cNvPr id="3" name="Нижний колонтитул 2"/>
          <p:cNvSpPr>
            <a:spLocks noGrp="1"/>
          </p:cNvSpPr>
          <p:nvPr>
            <p:ph type="ftr" sz="quarter" idx="3"/>
          </p:nvPr>
        </p:nvSpPr>
        <p:spPr>
          <a:xfrm>
            <a:off x="457200" y="6481763"/>
            <a:ext cx="4259263" cy="3016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lstStyle>
          <a:p>
            <a:pPr>
              <a:defRPr/>
            </a:pPr>
            <a:endParaRPr lang="ru-RU"/>
          </a:p>
        </p:txBody>
      </p:sp>
      <p:sp>
        <p:nvSpPr>
          <p:cNvPr id="23" name="Номер слайда 22"/>
          <p:cNvSpPr>
            <a:spLocks noGrp="1"/>
          </p:cNvSpPr>
          <p:nvPr>
            <p:ph type="sldNum" sz="quarter" idx="4"/>
          </p:nvPr>
        </p:nvSpPr>
        <p:spPr>
          <a:xfrm>
            <a:off x="7589838" y="6481763"/>
            <a:ext cx="503237" cy="301625"/>
          </a:xfrm>
          <a:prstGeom prst="rect">
            <a:avLst/>
          </a:prstGeom>
        </p:spPr>
        <p:txBody>
          <a:bodyPr vert="horz" anchor="b"/>
          <a:lstStyle>
            <a:lvl1pPr algn="ctr" eaLnBrk="1" fontAlgn="auto" latinLnBrk="0" hangingPunct="1">
              <a:spcBef>
                <a:spcPts val="0"/>
              </a:spcBef>
              <a:spcAft>
                <a:spcPts val="0"/>
              </a:spcAft>
              <a:defRPr kumimoji="0" sz="1200" smtClean="0">
                <a:solidFill>
                  <a:schemeClr val="tx1"/>
                </a:solidFill>
                <a:latin typeface="+mn-lt"/>
                <a:cs typeface="+mn-cs"/>
              </a:defRPr>
            </a:lvl1pPr>
          </a:lstStyle>
          <a:p>
            <a:pPr>
              <a:defRPr/>
            </a:pPr>
            <a:fld id="{7371A86E-A779-4071-8655-E5AC2EC737C1}"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67" r:id="rId6"/>
    <p:sldLayoutId id="2147483766" r:id="rId7"/>
    <p:sldLayoutId id="2147483773" r:id="rId8"/>
    <p:sldLayoutId id="2147483774" r:id="rId9"/>
    <p:sldLayoutId id="2147483765" r:id="rId10"/>
    <p:sldLayoutId id="2147483764" r:id="rId11"/>
  </p:sldLayoutIdLst>
  <p:txStyles>
    <p:titleStyle>
      <a:lvl1pPr marL="484188" algn="l" rtl="0" fontAlgn="base">
        <a:spcBef>
          <a:spcPct val="0"/>
        </a:spcBef>
        <a:spcAft>
          <a:spcPct val="0"/>
        </a:spcAft>
        <a:defRPr sz="4200" kern="1200">
          <a:ln w="6350">
            <a:solidFill>
              <a:schemeClr val="accent1">
                <a:shade val="43000"/>
              </a:schemeClr>
            </a:solidFill>
          </a:ln>
          <a:solidFill>
            <a:srgbClr val="FFB75B"/>
          </a:solidFill>
          <a:effectLst>
            <a:outerShdw blurRad="26000" dist="26000" dir="14500000" algn="tl" rotWithShape="0">
              <a:srgbClr val="000000">
                <a:alpha val="40000"/>
              </a:srgbClr>
            </a:outerShdw>
          </a:effectLst>
          <a:latin typeface="+mj-lt"/>
          <a:ea typeface="+mj-ea"/>
          <a:cs typeface="+mj-cs"/>
        </a:defRPr>
      </a:lvl1pPr>
      <a:lvl2pPr marL="484188" algn="l" rtl="0" fontAlgn="base">
        <a:spcBef>
          <a:spcPct val="0"/>
        </a:spcBef>
        <a:spcAft>
          <a:spcPct val="0"/>
        </a:spcAft>
        <a:defRPr sz="4200">
          <a:solidFill>
            <a:srgbClr val="FFB75B"/>
          </a:solidFill>
          <a:latin typeface="Constantia" pitchFamily="18" charset="0"/>
        </a:defRPr>
      </a:lvl2pPr>
      <a:lvl3pPr marL="484188" algn="l" rtl="0" fontAlgn="base">
        <a:spcBef>
          <a:spcPct val="0"/>
        </a:spcBef>
        <a:spcAft>
          <a:spcPct val="0"/>
        </a:spcAft>
        <a:defRPr sz="4200">
          <a:solidFill>
            <a:srgbClr val="FFB75B"/>
          </a:solidFill>
          <a:latin typeface="Constantia" pitchFamily="18" charset="0"/>
        </a:defRPr>
      </a:lvl3pPr>
      <a:lvl4pPr marL="484188" algn="l" rtl="0" fontAlgn="base">
        <a:spcBef>
          <a:spcPct val="0"/>
        </a:spcBef>
        <a:spcAft>
          <a:spcPct val="0"/>
        </a:spcAft>
        <a:defRPr sz="4200">
          <a:solidFill>
            <a:srgbClr val="FFB75B"/>
          </a:solidFill>
          <a:latin typeface="Constantia" pitchFamily="18" charset="0"/>
        </a:defRPr>
      </a:lvl4pPr>
      <a:lvl5pPr marL="484188" algn="l" rtl="0" fontAlgn="base">
        <a:spcBef>
          <a:spcPct val="0"/>
        </a:spcBef>
        <a:spcAft>
          <a:spcPct val="0"/>
        </a:spcAft>
        <a:defRPr sz="4200">
          <a:solidFill>
            <a:srgbClr val="FFB75B"/>
          </a:solidFill>
          <a:latin typeface="Constantia" pitchFamily="18" charset="0"/>
        </a:defRPr>
      </a:lvl5pPr>
      <a:lvl6pPr marL="941388" algn="l" rtl="0" fontAlgn="base">
        <a:spcBef>
          <a:spcPct val="0"/>
        </a:spcBef>
        <a:spcAft>
          <a:spcPct val="0"/>
        </a:spcAft>
        <a:defRPr sz="4200">
          <a:solidFill>
            <a:srgbClr val="FFB75B"/>
          </a:solidFill>
          <a:latin typeface="Constantia" pitchFamily="18" charset="0"/>
        </a:defRPr>
      </a:lvl6pPr>
      <a:lvl7pPr marL="1398588" algn="l" rtl="0" fontAlgn="base">
        <a:spcBef>
          <a:spcPct val="0"/>
        </a:spcBef>
        <a:spcAft>
          <a:spcPct val="0"/>
        </a:spcAft>
        <a:defRPr sz="4200">
          <a:solidFill>
            <a:srgbClr val="FFB75B"/>
          </a:solidFill>
          <a:latin typeface="Constantia" pitchFamily="18" charset="0"/>
        </a:defRPr>
      </a:lvl7pPr>
      <a:lvl8pPr marL="1855788" algn="l" rtl="0" fontAlgn="base">
        <a:spcBef>
          <a:spcPct val="0"/>
        </a:spcBef>
        <a:spcAft>
          <a:spcPct val="0"/>
        </a:spcAft>
        <a:defRPr sz="4200">
          <a:solidFill>
            <a:srgbClr val="FFB75B"/>
          </a:solidFill>
          <a:latin typeface="Constantia" pitchFamily="18" charset="0"/>
        </a:defRPr>
      </a:lvl8pPr>
      <a:lvl9pPr marL="2312988" algn="l" rtl="0" fontAlgn="base">
        <a:spcBef>
          <a:spcPct val="0"/>
        </a:spcBef>
        <a:spcAft>
          <a:spcPct val="0"/>
        </a:spcAft>
        <a:defRPr sz="4200">
          <a:solidFill>
            <a:srgbClr val="FFB75B"/>
          </a:solidFill>
          <a:latin typeface="Constantia" pitchFamily="18" charset="0"/>
        </a:defRPr>
      </a:lvl9pPr>
    </p:titleStyle>
    <p:bodyStyle>
      <a:lvl1pPr marL="447675"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fontAlgn="base">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fontAlgn="base">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fontAlgn="base">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fontAlgn="base">
        <a:spcBef>
          <a:spcPct val="20000"/>
        </a:spcBef>
        <a:spcAft>
          <a:spcPct val="0"/>
        </a:spcAft>
        <a:buClr>
          <a:srgbClr val="F4BF8E"/>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4282" y="4500546"/>
            <a:ext cx="8358246" cy="2357454"/>
          </a:xfrm>
        </p:spPr>
        <p:txBody>
          <a:bodyPr>
            <a:normAutofit fontScale="90000"/>
          </a:bodyPr>
          <a:lstStyle/>
          <a:p>
            <a:pPr marL="484632" algn="ctr" fontAlgn="auto">
              <a:spcAft>
                <a:spcPts val="0"/>
              </a:spcAft>
              <a:defRPr/>
            </a:pPr>
            <a:r>
              <a:rPr lang="ru-RU" sz="5400" b="1" i="1" dirty="0" smtClean="0">
                <a:solidFill>
                  <a:srgbClr val="FFC000"/>
                </a:solidFill>
                <a:effectLst/>
                <a:latin typeface="+mn-lt"/>
                <a:cs typeface="Times New Roman" pitchFamily="18" charset="0"/>
              </a:rPr>
              <a:t>Ознакомительная брошюра по бюджету для детей</a:t>
            </a:r>
            <a:r>
              <a:rPr lang="ru-RU" sz="2400" b="1" i="1" dirty="0" smtClean="0">
                <a:solidFill>
                  <a:schemeClr val="accent1">
                    <a:lumMod val="50000"/>
                  </a:schemeClr>
                </a:solidFill>
                <a:latin typeface="+mn-lt"/>
              </a:rPr>
              <a:t/>
            </a:r>
            <a:br>
              <a:rPr lang="ru-RU" sz="2400" b="1" i="1" dirty="0" smtClean="0">
                <a:solidFill>
                  <a:schemeClr val="accent1">
                    <a:lumMod val="50000"/>
                  </a:schemeClr>
                </a:solidFill>
                <a:latin typeface="+mn-lt"/>
              </a:rPr>
            </a:br>
            <a:endParaRPr lang="ru-RU" sz="2800" b="1" dirty="0">
              <a:solidFill>
                <a:schemeClr val="accent1">
                  <a:tint val="83000"/>
                  <a:satMod val="150000"/>
                </a:schemeClr>
              </a:solidFill>
              <a:latin typeface="+mn-lt"/>
            </a:endParaRPr>
          </a:p>
        </p:txBody>
      </p:sp>
      <p:pic>
        <p:nvPicPr>
          <p:cNvPr id="4" name="Picture 45"/>
          <p:cNvPicPr>
            <a:picLocks noChangeAspect="1" noChangeArrowheads="1"/>
          </p:cNvPicPr>
          <p:nvPr/>
        </p:nvPicPr>
        <p:blipFill>
          <a:blip r:embed="rId2"/>
          <a:srcRect/>
          <a:stretch>
            <a:fillRect/>
          </a:stretch>
        </p:blipFill>
        <p:spPr bwMode="auto">
          <a:xfrm>
            <a:off x="3357554" y="357166"/>
            <a:ext cx="2449512" cy="2232025"/>
          </a:xfrm>
          <a:prstGeom prst="rect">
            <a:avLst/>
          </a:prstGeom>
          <a:noFill/>
          <a:ln w="57150">
            <a:solidFill>
              <a:srgbClr val="FFC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339" name="Прямоугольник 4"/>
          <p:cNvSpPr>
            <a:spLocks noChangeArrowheads="1"/>
          </p:cNvSpPr>
          <p:nvPr/>
        </p:nvSpPr>
        <p:spPr bwMode="auto">
          <a:xfrm>
            <a:off x="2214563" y="2714625"/>
            <a:ext cx="4572000" cy="1293813"/>
          </a:xfrm>
          <a:prstGeom prst="rect">
            <a:avLst/>
          </a:prstGeom>
          <a:noFill/>
          <a:ln w="9525">
            <a:noFill/>
            <a:miter lim="800000"/>
            <a:headEnd/>
            <a:tailEnd/>
          </a:ln>
        </p:spPr>
        <p:txBody>
          <a:bodyPr>
            <a:spAutoFit/>
          </a:bodyPr>
          <a:lstStyle/>
          <a:p>
            <a:pPr algn="ctr">
              <a:lnSpc>
                <a:spcPct val="150000"/>
              </a:lnSpc>
            </a:pPr>
            <a:r>
              <a:rPr lang="ru-RU" b="1" i="1">
                <a:solidFill>
                  <a:srgbClr val="0070C0"/>
                </a:solidFill>
                <a:latin typeface="Constantia" pitchFamily="18" charset="0"/>
                <a:cs typeface="Tunga" pitchFamily="34" charset="0"/>
              </a:rPr>
              <a:t> </a:t>
            </a:r>
            <a:r>
              <a:rPr lang="ru-RU" b="1" i="1">
                <a:solidFill>
                  <a:srgbClr val="0070C0"/>
                </a:solidFill>
                <a:latin typeface="Times New Roman" pitchFamily="18" charset="0"/>
                <a:cs typeface="Times New Roman" pitchFamily="18" charset="0"/>
              </a:rPr>
              <a:t>МУНИЦИПАЛЬНОЕ ОБРАЗОВАНИЕ</a:t>
            </a:r>
          </a:p>
          <a:p>
            <a:pPr algn="ctr">
              <a:lnSpc>
                <a:spcPct val="150000"/>
              </a:lnSpc>
            </a:pPr>
            <a:r>
              <a:rPr lang="ru-RU" b="1" i="1">
                <a:solidFill>
                  <a:srgbClr val="0070C0"/>
                </a:solidFill>
                <a:latin typeface="Times New Roman" pitchFamily="18" charset="0"/>
                <a:cs typeface="Times New Roman" pitchFamily="18" charset="0"/>
              </a:rPr>
              <a:t>«УГРАНСКИЙ РАЙОН»</a:t>
            </a:r>
          </a:p>
          <a:p>
            <a:pPr algn="ctr">
              <a:lnSpc>
                <a:spcPct val="150000"/>
              </a:lnSpc>
            </a:pPr>
            <a:r>
              <a:rPr lang="ru-RU" b="1" i="1">
                <a:solidFill>
                  <a:srgbClr val="0070C0"/>
                </a:solidFill>
                <a:latin typeface="Times New Roman" pitchFamily="18" charset="0"/>
                <a:cs typeface="Times New Roman" pitchFamily="18" charset="0"/>
              </a:rPr>
              <a:t>СМОЛЕНСКОЙ ОБЛАСТИ</a:t>
            </a:r>
            <a:endParaRPr lang="ru-RU" b="1">
              <a:solidFill>
                <a:srgbClr val="0070C0"/>
              </a:solidFill>
              <a:latin typeface="Constant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214282" y="714356"/>
            <a:ext cx="5143536" cy="3876288"/>
          </a:xfrm>
          <a:prstGeom prst="roundRect">
            <a:avLst/>
          </a:prstGeom>
          <a:noFill/>
          <a:ln w="9525">
            <a:noFill/>
            <a:miter lim="800000"/>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6" name="Прямоугольник 5"/>
          <p:cNvSpPr/>
          <p:nvPr/>
        </p:nvSpPr>
        <p:spPr>
          <a:xfrm>
            <a:off x="285750" y="214313"/>
            <a:ext cx="6572250" cy="461962"/>
          </a:xfrm>
          <a:prstGeom prst="rect">
            <a:avLst/>
          </a:prstGeom>
        </p:spPr>
        <p:txBody>
          <a:bodyPr>
            <a:spAutoFit/>
          </a:bodyPr>
          <a:lstStyle/>
          <a:p>
            <a:pPr fontAlgn="auto">
              <a:spcBef>
                <a:spcPts val="0"/>
              </a:spcBef>
              <a:spcAft>
                <a:spcPts val="0"/>
              </a:spcAft>
              <a:defRPr/>
            </a:pPr>
            <a:r>
              <a:rPr lang="ru-RU" sz="1200" b="1" dirty="0">
                <a:effectLst>
                  <a:outerShdw blurRad="38100" dist="38100" dir="2700000" algn="tl">
                    <a:srgbClr val="000000">
                      <a:alpha val="43137"/>
                    </a:srgbClr>
                  </a:outerShdw>
                </a:effectLst>
                <a:latin typeface="Comic Sans MS" pitchFamily="66" charset="0"/>
                <a:cs typeface="+mn-cs"/>
              </a:rPr>
              <a:t>Тогда хозяева бюджета выбирают кого-то одного или нескольких для принятия решений. Такие лица называются распорядителями бюджета</a:t>
            </a:r>
            <a:r>
              <a:rPr lang="ru-RU" sz="1200" b="1" dirty="0">
                <a:latin typeface="+mn-lt"/>
                <a:cs typeface="+mn-cs"/>
              </a:rPr>
              <a:t>.</a:t>
            </a:r>
            <a:endParaRPr lang="ru-RU" sz="1200" b="1" dirty="0">
              <a:latin typeface="+mn-lt"/>
              <a:cs typeface="+mn-cs"/>
            </a:endParaRPr>
          </a:p>
        </p:txBody>
      </p:sp>
      <p:sp>
        <p:nvSpPr>
          <p:cNvPr id="7" name="Скругленный прямоугольник 6"/>
          <p:cNvSpPr/>
          <p:nvPr/>
        </p:nvSpPr>
        <p:spPr>
          <a:xfrm>
            <a:off x="4643438" y="1071563"/>
            <a:ext cx="4286250" cy="3571875"/>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p>
            <a:pPr algn="just" fontAlgn="auto">
              <a:spcBef>
                <a:spcPts val="0"/>
              </a:spcBef>
              <a:spcAft>
                <a:spcPts val="0"/>
              </a:spcAft>
              <a:defRPr/>
            </a:pPr>
            <a:r>
              <a:rPr lang="ru-RU" sz="1200" dirty="0">
                <a:solidFill>
                  <a:schemeClr val="tx1"/>
                </a:solidFill>
              </a:rPr>
              <a:t>Попробуем объяснить на примере школы. У школы тоже есть бюджет. Деньги в школьный бюджет поступают из бюджета города, иногда родители тоже что-то добавляют... Школьный бюджет принадлежит всем учащимся в школе. Но решения по поводу школьного бюджета принимает директор. Как же он решает, на что потратить деньги? По этому поводу написано очень много законов (да-да, именно про школьный бюджет), директор подглядывает в них, как в шпаргалки, и пишет, на что тратить деньги в следующем году. В некоторых случаях закон обязывает директора советоваться с родителями и учащимися по поводу расходов. Тогда директор собирает совет (не педсовет, а другой – совет самоуправления), куда зовет старшеклассников и активных родителей. Вместе они принимают решения, и их можно назвать </a:t>
            </a:r>
            <a:r>
              <a:rPr lang="ru-RU" sz="1200" b="1" dirty="0">
                <a:solidFill>
                  <a:schemeClr val="tx1"/>
                </a:solidFill>
                <a:effectLst>
                  <a:outerShdw blurRad="38100" dist="38100" dir="2700000" algn="tl">
                    <a:srgbClr val="000000">
                      <a:alpha val="43137"/>
                    </a:srgbClr>
                  </a:outerShdw>
                </a:effectLst>
              </a:rPr>
              <a:t>распорядителями бюджета</a:t>
            </a:r>
            <a:r>
              <a:rPr lang="ru-RU" sz="1000" b="1" dirty="0">
                <a:solidFill>
                  <a:schemeClr val="tx1"/>
                </a:solidFill>
                <a:effectLst>
                  <a:outerShdw blurRad="38100" dist="38100" dir="2700000" algn="tl">
                    <a:srgbClr val="000000">
                      <a:alpha val="43137"/>
                    </a:srgbClr>
                  </a:outerShdw>
                </a:effectLst>
              </a:rPr>
              <a:t>.</a:t>
            </a:r>
            <a:endParaRPr lang="ru-RU" sz="1000" b="1" dirty="0">
              <a:solidFill>
                <a:schemeClr val="tx1"/>
              </a:solidFill>
              <a:effectLst>
                <a:outerShdw blurRad="38100" dist="38100" dir="2700000" algn="tl">
                  <a:srgbClr val="000000">
                    <a:alpha val="43137"/>
                  </a:srgbClr>
                </a:outerShdw>
              </a:effectLst>
              <a:latin typeface="Comic Sans MS" pitchFamily="66" charset="0"/>
            </a:endParaRPr>
          </a:p>
        </p:txBody>
      </p:sp>
      <p:sp>
        <p:nvSpPr>
          <p:cNvPr id="8" name="Скругленный прямоугольник 7"/>
          <p:cNvSpPr/>
          <p:nvPr/>
        </p:nvSpPr>
        <p:spPr>
          <a:xfrm>
            <a:off x="214282" y="4714884"/>
            <a:ext cx="6786610" cy="1928826"/>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ru-RU" sz="1400" b="1" dirty="0">
                <a:solidFill>
                  <a:srgbClr val="0070C0"/>
                </a:solidFill>
              </a:rPr>
              <a:t>Если говорить правильно, как написано в законах, то распорядители бюджета – это не конкретные люди, а организации или министерства. На самом деле организация – это неодушевленный предмет, и когда говорят, что «организация что-то решила», имеют в виду решение руководителей организации (или членов совета). Дальше мы расскажем, на что тратятся деньги бюджета, откуда они появляются и как ты можешь принять участие в управлении бюджетом.</a:t>
            </a:r>
            <a:endParaRPr lang="ru-RU" sz="1400" b="1" dirty="0">
              <a:solidFill>
                <a:srgbClr val="0070C0"/>
              </a:solidFill>
              <a:effectLst>
                <a:outerShdw blurRad="38100" dist="38100" dir="2700000" algn="tl">
                  <a:srgbClr val="000000">
                    <a:alpha val="43137"/>
                  </a:srgbClr>
                </a:outerShdw>
              </a:effectLst>
              <a:latin typeface="Comic Sans MS" pitchFamily="66" charset="0"/>
            </a:endParaRPr>
          </a:p>
        </p:txBody>
      </p:sp>
      <p:pic>
        <p:nvPicPr>
          <p:cNvPr id="7171" name="Picture 3"/>
          <p:cNvPicPr>
            <a:picLocks noChangeAspect="1" noChangeArrowheads="1"/>
          </p:cNvPicPr>
          <p:nvPr/>
        </p:nvPicPr>
        <p:blipFill>
          <a:blip r:embed="rId3"/>
          <a:srcRect/>
          <a:stretch>
            <a:fillRect/>
          </a:stretch>
        </p:blipFill>
        <p:spPr bwMode="auto">
          <a:xfrm>
            <a:off x="7143768" y="4357694"/>
            <a:ext cx="1762125" cy="1762125"/>
          </a:xfrm>
          <a:prstGeom prst="round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214290"/>
            <a:ext cx="8929718" cy="785818"/>
          </a:xfrm>
        </p:spPr>
        <p:txBody>
          <a:bodyPr>
            <a:noAutofit/>
          </a:bodyPr>
          <a:lstStyle/>
          <a:p>
            <a:pPr marL="484632" algn="ctr" fontAlgn="auto">
              <a:spcAft>
                <a:spcPts val="0"/>
              </a:spcAft>
              <a:defRPr/>
            </a:pPr>
            <a:r>
              <a:rPr lang="ru-RU" sz="2800" b="1" dirty="0" smtClean="0">
                <a:solidFill>
                  <a:schemeClr val="accent1">
                    <a:tint val="83000"/>
                    <a:satMod val="150000"/>
                  </a:schemeClr>
                </a:solidFill>
                <a:latin typeface="Comic Sans MS" pitchFamily="66" charset="0"/>
              </a:rPr>
              <a:t>Государственный бюджет и другие бюджеты поменьше</a:t>
            </a:r>
            <a:endParaRPr lang="ru-RU" sz="2800" b="1" dirty="0">
              <a:solidFill>
                <a:schemeClr val="accent1">
                  <a:tint val="83000"/>
                  <a:satMod val="150000"/>
                </a:schemeClr>
              </a:solidFill>
              <a:latin typeface="Comic Sans MS" pitchFamily="66" charset="0"/>
            </a:endParaRPr>
          </a:p>
        </p:txBody>
      </p:sp>
      <p:pic>
        <p:nvPicPr>
          <p:cNvPr id="8194" name="Picture 2"/>
          <p:cNvPicPr>
            <a:picLocks noChangeAspect="1" noChangeArrowheads="1"/>
          </p:cNvPicPr>
          <p:nvPr/>
        </p:nvPicPr>
        <p:blipFill>
          <a:blip r:embed="rId2"/>
          <a:srcRect/>
          <a:stretch>
            <a:fillRect/>
          </a:stretch>
        </p:blipFill>
        <p:spPr bwMode="auto">
          <a:xfrm>
            <a:off x="5214942" y="1071546"/>
            <a:ext cx="3740635" cy="5214974"/>
          </a:xfrm>
          <a:prstGeom prst="roundRect">
            <a:avLst/>
          </a:prstGeom>
          <a:noFill/>
          <a:ln w="9525">
            <a:noFill/>
            <a:miter lim="800000"/>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25603" name="Прямоугольник 4"/>
          <p:cNvSpPr>
            <a:spLocks noChangeArrowheads="1"/>
          </p:cNvSpPr>
          <p:nvPr/>
        </p:nvSpPr>
        <p:spPr bwMode="auto">
          <a:xfrm>
            <a:off x="214313" y="1071563"/>
            <a:ext cx="5000625" cy="1570037"/>
          </a:xfrm>
          <a:prstGeom prst="rect">
            <a:avLst/>
          </a:prstGeom>
          <a:noFill/>
          <a:ln w="9525">
            <a:noFill/>
            <a:miter lim="800000"/>
            <a:headEnd/>
            <a:tailEnd/>
          </a:ln>
        </p:spPr>
        <p:txBody>
          <a:bodyPr>
            <a:spAutoFit/>
          </a:bodyPr>
          <a:lstStyle/>
          <a:p>
            <a:r>
              <a:rPr lang="ru-RU" sz="1600" b="1">
                <a:latin typeface="Constantia" pitchFamily="18" charset="0"/>
              </a:rPr>
              <a:t>Государственный бюджет занимает так много места потому, что в нем записаны все деньги, которые нужны для выполнения задач государства, а у государства очень много задач и немало источников для покрытия своих расходов.</a:t>
            </a:r>
          </a:p>
        </p:txBody>
      </p:sp>
      <p:sp>
        <p:nvSpPr>
          <p:cNvPr id="6" name="Скругленный прямоугольник 5"/>
          <p:cNvSpPr/>
          <p:nvPr/>
        </p:nvSpPr>
        <p:spPr>
          <a:xfrm>
            <a:off x="1571625" y="2643188"/>
            <a:ext cx="3857625" cy="1214437"/>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ru-RU" sz="1600" b="1" dirty="0"/>
              <a:t>В России государственный бюджет называется </a:t>
            </a:r>
            <a:r>
              <a:rPr lang="ru-RU" sz="1600" b="1" i="1" dirty="0"/>
              <a:t>федеральный бюджет, потому что Россия – это федерация</a:t>
            </a:r>
            <a:r>
              <a:rPr lang="ru-RU" b="1" i="1" dirty="0"/>
              <a:t>.</a:t>
            </a:r>
            <a:endParaRPr lang="ru-RU" b="1" dirty="0">
              <a:solidFill>
                <a:srgbClr val="0070C0"/>
              </a:solidFill>
              <a:effectLst>
                <a:outerShdw blurRad="38100" dist="38100" dir="2700000" algn="tl">
                  <a:srgbClr val="000000">
                    <a:alpha val="43137"/>
                  </a:srgbClr>
                </a:outerShdw>
              </a:effectLst>
              <a:latin typeface="Comic Sans MS" pitchFamily="66" charset="0"/>
            </a:endParaRPr>
          </a:p>
        </p:txBody>
      </p:sp>
      <p:sp>
        <p:nvSpPr>
          <p:cNvPr id="7" name="Скругленный прямоугольник 6"/>
          <p:cNvSpPr/>
          <p:nvPr/>
        </p:nvSpPr>
        <p:spPr>
          <a:xfrm>
            <a:off x="285750" y="4000500"/>
            <a:ext cx="4714875" cy="2643188"/>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ru-RU" sz="1400" dirty="0"/>
              <a:t>Российская Федерация состоит из </a:t>
            </a:r>
            <a:r>
              <a:rPr lang="ru-RU" sz="1400" i="1" dirty="0"/>
              <a:t>субъектов Российской Федерации – областей, республик, краев, автономных окру</a:t>
            </a:r>
            <a:r>
              <a:rPr lang="ru-RU" sz="1400" dirty="0"/>
              <a:t>гов и автономной области 3. Субъекты Российской Федерации состоят из городов, сел и того, что между ними. Обычно в субъекте Российской Федерации много городов. И только два города в России такие большие, что сами по себе являются субъектами Российской Федерации. Это города Москва и Санкт-Петербург, их еще называют </a:t>
            </a:r>
            <a:r>
              <a:rPr lang="ru-RU" sz="1400" i="1" dirty="0"/>
              <a:t>города федерального значения.</a:t>
            </a:r>
            <a:endParaRPr lang="ru-RU" sz="1400" b="1" dirty="0">
              <a:solidFill>
                <a:srgbClr val="0070C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928688" y="785813"/>
            <a:ext cx="5500687" cy="2143125"/>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ru-RU" sz="2000" dirty="0"/>
              <a:t>Бюджет области, республики, края, автономного округа или автономной области – это бюджет субъекта Российской Федерации или </a:t>
            </a:r>
            <a:r>
              <a:rPr lang="ru-RU" sz="2000" b="1" i="1" dirty="0"/>
              <a:t>региональный бюджет.</a:t>
            </a:r>
            <a:endParaRPr lang="ru-RU" sz="2000" b="1" dirty="0">
              <a:solidFill>
                <a:srgbClr val="0070C0"/>
              </a:solidFill>
              <a:effectLst>
                <a:outerShdw blurRad="38100" dist="38100" dir="2700000" algn="tl">
                  <a:srgbClr val="000000">
                    <a:alpha val="43137"/>
                  </a:srgbClr>
                </a:outerShdw>
              </a:effectLst>
              <a:latin typeface="Comic Sans MS" pitchFamily="66" charset="0"/>
            </a:endParaRPr>
          </a:p>
        </p:txBody>
      </p:sp>
      <p:sp>
        <p:nvSpPr>
          <p:cNvPr id="6" name="Скругленный прямоугольник 5"/>
          <p:cNvSpPr/>
          <p:nvPr/>
        </p:nvSpPr>
        <p:spPr>
          <a:xfrm>
            <a:off x="3214688" y="3429000"/>
            <a:ext cx="5572125" cy="2428875"/>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ru-RU" sz="2000" dirty="0"/>
              <a:t>Каждый субъект Российской Федерации состоит из муниципалитетов - районов, крупных городов, городских и сельских поселений. У каждого из них тоже есть свой бюджет – </a:t>
            </a:r>
            <a:r>
              <a:rPr lang="ru-RU" sz="2000" b="1" i="1" dirty="0"/>
              <a:t>муниципальный или местный (напри</a:t>
            </a:r>
            <a:r>
              <a:rPr lang="ru-RU" sz="2000" dirty="0"/>
              <a:t>мер, </a:t>
            </a:r>
            <a:r>
              <a:rPr lang="ru-RU" sz="2000" b="1" i="1" dirty="0"/>
              <a:t>бюджет города, бюджет села, бюджет поселка).</a:t>
            </a:r>
            <a:endParaRPr lang="ru-RU" sz="2000" b="1" dirty="0">
              <a:solidFill>
                <a:srgbClr val="0070C0"/>
              </a:solidFill>
              <a:effectLst>
                <a:outerShdw blurRad="38100" dist="38100" dir="2700000" algn="tl">
                  <a:srgbClr val="000000">
                    <a:alpha val="43137"/>
                  </a:srgbClr>
                </a:outerShdw>
              </a:effectLst>
              <a:latin typeface="Comic Sans MS" pitchFamily="66" charset="0"/>
            </a:endParaRPr>
          </a:p>
        </p:txBody>
      </p:sp>
      <p:pic>
        <p:nvPicPr>
          <p:cNvPr id="9218" name="Picture 2"/>
          <p:cNvPicPr>
            <a:picLocks noChangeAspect="1" noChangeArrowheads="1"/>
          </p:cNvPicPr>
          <p:nvPr/>
        </p:nvPicPr>
        <p:blipFill>
          <a:blip r:embed="rId2"/>
          <a:srcRect/>
          <a:stretch>
            <a:fillRect/>
          </a:stretch>
        </p:blipFill>
        <p:spPr bwMode="auto">
          <a:xfrm>
            <a:off x="714348" y="3071810"/>
            <a:ext cx="2357454" cy="2357454"/>
          </a:xfrm>
          <a:prstGeom prst="roundRect">
            <a:avLst/>
          </a:prstGeom>
          <a:noFill/>
          <a:ln w="9525">
            <a:noFill/>
            <a:miter lim="800000"/>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Прямоугольник 3"/>
          <p:cNvSpPr>
            <a:spLocks noChangeArrowheads="1"/>
          </p:cNvSpPr>
          <p:nvPr/>
        </p:nvSpPr>
        <p:spPr bwMode="auto">
          <a:xfrm>
            <a:off x="285750" y="214313"/>
            <a:ext cx="4983163" cy="400050"/>
          </a:xfrm>
          <a:prstGeom prst="rect">
            <a:avLst/>
          </a:prstGeom>
          <a:noFill/>
          <a:ln w="9525">
            <a:noFill/>
            <a:miter lim="800000"/>
            <a:headEnd/>
            <a:tailEnd/>
          </a:ln>
        </p:spPr>
        <p:txBody>
          <a:bodyPr wrap="none">
            <a:spAutoFit/>
          </a:bodyPr>
          <a:lstStyle/>
          <a:p>
            <a:r>
              <a:rPr lang="ru-RU" sz="2000" b="1">
                <a:latin typeface="Constantia" pitchFamily="18" charset="0"/>
              </a:rPr>
              <a:t>Итого получается три вида бюджетов:</a:t>
            </a:r>
          </a:p>
        </p:txBody>
      </p:sp>
      <p:sp>
        <p:nvSpPr>
          <p:cNvPr id="5" name="Овал 4"/>
          <p:cNvSpPr/>
          <p:nvPr/>
        </p:nvSpPr>
        <p:spPr>
          <a:xfrm>
            <a:off x="642938" y="1285875"/>
            <a:ext cx="1785937" cy="178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7" name="Овал 6"/>
          <p:cNvSpPr/>
          <p:nvPr/>
        </p:nvSpPr>
        <p:spPr>
          <a:xfrm>
            <a:off x="2857500" y="1643063"/>
            <a:ext cx="1500188" cy="14287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 name="Овал 7"/>
          <p:cNvSpPr/>
          <p:nvPr/>
        </p:nvSpPr>
        <p:spPr>
          <a:xfrm>
            <a:off x="3429000" y="1357313"/>
            <a:ext cx="1500188" cy="14287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 name="Овал 8"/>
          <p:cNvSpPr/>
          <p:nvPr/>
        </p:nvSpPr>
        <p:spPr>
          <a:xfrm>
            <a:off x="4000500" y="1000125"/>
            <a:ext cx="1500188" cy="14287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 name="Овал 9"/>
          <p:cNvSpPr/>
          <p:nvPr/>
        </p:nvSpPr>
        <p:spPr>
          <a:xfrm>
            <a:off x="4429125" y="714375"/>
            <a:ext cx="1500188" cy="14287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Овал 10"/>
          <p:cNvSpPr/>
          <p:nvPr/>
        </p:nvSpPr>
        <p:spPr>
          <a:xfrm>
            <a:off x="7429500" y="285750"/>
            <a:ext cx="1500188" cy="1428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3" name="Овал 12"/>
          <p:cNvSpPr/>
          <p:nvPr/>
        </p:nvSpPr>
        <p:spPr>
          <a:xfrm>
            <a:off x="7143750" y="500063"/>
            <a:ext cx="1500188" cy="1428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4" name="Овал 13"/>
          <p:cNvSpPr/>
          <p:nvPr/>
        </p:nvSpPr>
        <p:spPr>
          <a:xfrm>
            <a:off x="6858000" y="928688"/>
            <a:ext cx="1500188" cy="1428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 name="Овал 14"/>
          <p:cNvSpPr/>
          <p:nvPr/>
        </p:nvSpPr>
        <p:spPr>
          <a:xfrm>
            <a:off x="6572250" y="1285875"/>
            <a:ext cx="1500188" cy="1428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6" name="Овал 15"/>
          <p:cNvSpPr/>
          <p:nvPr/>
        </p:nvSpPr>
        <p:spPr>
          <a:xfrm>
            <a:off x="6215063" y="1643063"/>
            <a:ext cx="1500187" cy="1428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7" name="Овал 16"/>
          <p:cNvSpPr/>
          <p:nvPr/>
        </p:nvSpPr>
        <p:spPr>
          <a:xfrm>
            <a:off x="5857875" y="1785938"/>
            <a:ext cx="1500188" cy="1428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9" name="Прямоугольник 18"/>
          <p:cNvSpPr/>
          <p:nvPr/>
        </p:nvSpPr>
        <p:spPr>
          <a:xfrm>
            <a:off x="1571604" y="500042"/>
            <a:ext cx="742511" cy="1862048"/>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ru-RU" sz="11500" b="1" spc="150" dirty="0">
                <a:ln w="11430"/>
                <a:solidFill>
                  <a:srgbClr val="F8F8F8"/>
                </a:solidFill>
                <a:effectLst>
                  <a:outerShdw blurRad="25400" algn="tl" rotWithShape="0">
                    <a:srgbClr val="000000">
                      <a:alpha val="43000"/>
                    </a:srgbClr>
                  </a:outerShdw>
                </a:effectLst>
                <a:latin typeface="+mn-lt"/>
                <a:cs typeface="+mn-cs"/>
              </a:rPr>
              <a:t>1</a:t>
            </a:r>
            <a:endParaRPr lang="ru-RU" sz="11500" b="1" spc="150" dirty="0">
              <a:ln w="11430"/>
              <a:solidFill>
                <a:srgbClr val="F8F8F8"/>
              </a:solidFill>
              <a:effectLst>
                <a:outerShdw blurRad="25400" algn="tl" rotWithShape="0">
                  <a:srgbClr val="000000">
                    <a:alpha val="43000"/>
                  </a:srgbClr>
                </a:outerShdw>
              </a:effectLst>
              <a:latin typeface="+mn-lt"/>
              <a:cs typeface="+mn-cs"/>
            </a:endParaRPr>
          </a:p>
        </p:txBody>
      </p:sp>
      <p:sp>
        <p:nvSpPr>
          <p:cNvPr id="20" name="Прямоугольник 19"/>
          <p:cNvSpPr/>
          <p:nvPr/>
        </p:nvSpPr>
        <p:spPr>
          <a:xfrm>
            <a:off x="5357818" y="0"/>
            <a:ext cx="918841" cy="1862048"/>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ru-RU" sz="11500" b="1" spc="150" dirty="0">
                <a:ln w="11430"/>
                <a:solidFill>
                  <a:srgbClr val="F8F8F8"/>
                </a:solidFill>
                <a:effectLst>
                  <a:outerShdw blurRad="25400" algn="tl" rotWithShape="0">
                    <a:srgbClr val="000000">
                      <a:alpha val="43000"/>
                    </a:srgbClr>
                  </a:outerShdw>
                </a:effectLst>
                <a:latin typeface="+mn-lt"/>
                <a:cs typeface="+mn-cs"/>
              </a:rPr>
              <a:t>2</a:t>
            </a:r>
            <a:endParaRPr lang="ru-RU" sz="11500" b="1" spc="150" dirty="0">
              <a:ln w="11430"/>
              <a:solidFill>
                <a:srgbClr val="F8F8F8"/>
              </a:solidFill>
              <a:effectLst>
                <a:outerShdw blurRad="25400" algn="tl" rotWithShape="0">
                  <a:srgbClr val="000000">
                    <a:alpha val="43000"/>
                  </a:srgbClr>
                </a:outerShdw>
              </a:effectLst>
              <a:latin typeface="+mn-lt"/>
              <a:cs typeface="+mn-cs"/>
            </a:endParaRPr>
          </a:p>
        </p:txBody>
      </p:sp>
      <p:sp>
        <p:nvSpPr>
          <p:cNvPr id="21" name="Прямоугольник 20"/>
          <p:cNvSpPr/>
          <p:nvPr/>
        </p:nvSpPr>
        <p:spPr>
          <a:xfrm>
            <a:off x="8072462" y="1071546"/>
            <a:ext cx="766555" cy="156966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ru-RU" sz="9600" b="1" spc="150" dirty="0">
                <a:ln w="11430"/>
                <a:solidFill>
                  <a:srgbClr val="F8F8F8"/>
                </a:solidFill>
                <a:effectLst>
                  <a:outerShdw blurRad="25400" algn="tl" rotWithShape="0">
                    <a:srgbClr val="000000">
                      <a:alpha val="43000"/>
                    </a:srgbClr>
                  </a:outerShdw>
                </a:effectLst>
                <a:latin typeface="+mn-lt"/>
                <a:cs typeface="+mn-cs"/>
              </a:rPr>
              <a:t>3</a:t>
            </a:r>
            <a:endParaRPr lang="ru-RU" sz="9600" b="1" spc="150" dirty="0">
              <a:ln w="11430"/>
              <a:solidFill>
                <a:srgbClr val="F8F8F8"/>
              </a:solidFill>
              <a:effectLst>
                <a:outerShdw blurRad="25400" algn="tl" rotWithShape="0">
                  <a:srgbClr val="000000">
                    <a:alpha val="43000"/>
                  </a:srgbClr>
                </a:outerShdw>
              </a:effectLst>
              <a:latin typeface="+mn-lt"/>
              <a:cs typeface="+mn-cs"/>
            </a:endParaRPr>
          </a:p>
        </p:txBody>
      </p:sp>
      <p:sp>
        <p:nvSpPr>
          <p:cNvPr id="27664" name="Прямоугольник 21"/>
          <p:cNvSpPr>
            <a:spLocks noChangeArrowheads="1"/>
          </p:cNvSpPr>
          <p:nvPr/>
        </p:nvSpPr>
        <p:spPr bwMode="auto">
          <a:xfrm>
            <a:off x="0" y="3000375"/>
            <a:ext cx="3143250" cy="708025"/>
          </a:xfrm>
          <a:prstGeom prst="rect">
            <a:avLst/>
          </a:prstGeom>
          <a:noFill/>
          <a:ln w="9525">
            <a:noFill/>
            <a:miter lim="800000"/>
            <a:headEnd/>
            <a:tailEnd/>
          </a:ln>
        </p:spPr>
        <p:txBody>
          <a:bodyPr>
            <a:spAutoFit/>
          </a:bodyPr>
          <a:lstStyle/>
          <a:p>
            <a:pPr algn="ctr"/>
            <a:r>
              <a:rPr lang="ru-RU" sz="2000" b="1">
                <a:latin typeface="Constantia" pitchFamily="18" charset="0"/>
              </a:rPr>
              <a:t>Федеральный бюджет – </a:t>
            </a:r>
          </a:p>
          <a:p>
            <a:pPr algn="ctr"/>
            <a:r>
              <a:rPr lang="ru-RU" sz="2000" b="1">
                <a:latin typeface="Constantia" pitchFamily="18" charset="0"/>
              </a:rPr>
              <a:t>самый главный.</a:t>
            </a:r>
          </a:p>
        </p:txBody>
      </p:sp>
      <p:sp>
        <p:nvSpPr>
          <p:cNvPr id="27665" name="Прямоугольник 22"/>
          <p:cNvSpPr>
            <a:spLocks noChangeArrowheads="1"/>
          </p:cNvSpPr>
          <p:nvPr/>
        </p:nvSpPr>
        <p:spPr bwMode="auto">
          <a:xfrm>
            <a:off x="3214688" y="2643188"/>
            <a:ext cx="2643187" cy="1754187"/>
          </a:xfrm>
          <a:prstGeom prst="rect">
            <a:avLst/>
          </a:prstGeom>
          <a:noFill/>
          <a:ln w="9525">
            <a:noFill/>
            <a:miter lim="800000"/>
            <a:headEnd/>
            <a:tailEnd/>
          </a:ln>
        </p:spPr>
        <p:txBody>
          <a:bodyPr>
            <a:spAutoFit/>
          </a:bodyPr>
          <a:lstStyle/>
          <a:p>
            <a:pPr algn="ctr"/>
            <a:r>
              <a:rPr lang="ru-RU" b="1">
                <a:latin typeface="Constantia" pitchFamily="18" charset="0"/>
              </a:rPr>
              <a:t>Региональные бюджеты – их столько же, сколько и субъектов Российской Федерации.</a:t>
            </a:r>
          </a:p>
        </p:txBody>
      </p:sp>
      <p:sp>
        <p:nvSpPr>
          <p:cNvPr id="27666" name="Прямоугольник 23"/>
          <p:cNvSpPr>
            <a:spLocks noChangeArrowheads="1"/>
          </p:cNvSpPr>
          <p:nvPr/>
        </p:nvSpPr>
        <p:spPr bwMode="auto">
          <a:xfrm>
            <a:off x="6072188" y="3143250"/>
            <a:ext cx="3071812" cy="1200150"/>
          </a:xfrm>
          <a:prstGeom prst="rect">
            <a:avLst/>
          </a:prstGeom>
          <a:noFill/>
          <a:ln w="9525">
            <a:noFill/>
            <a:miter lim="800000"/>
            <a:headEnd/>
            <a:tailEnd/>
          </a:ln>
        </p:spPr>
        <p:txBody>
          <a:bodyPr>
            <a:spAutoFit/>
          </a:bodyPr>
          <a:lstStyle/>
          <a:p>
            <a:pPr algn="ctr"/>
            <a:r>
              <a:rPr lang="ru-RU" b="1">
                <a:latin typeface="Constantia" pitchFamily="18" charset="0"/>
              </a:rPr>
              <a:t>Местные бюджеты –</a:t>
            </a:r>
          </a:p>
          <a:p>
            <a:pPr algn="ctr"/>
            <a:r>
              <a:rPr lang="ru-RU" b="1">
                <a:latin typeface="Constantia" pitchFamily="18" charset="0"/>
              </a:rPr>
              <a:t>те самые, из которых</a:t>
            </a:r>
          </a:p>
          <a:p>
            <a:pPr algn="ctr"/>
            <a:r>
              <a:rPr lang="ru-RU" b="1">
                <a:latin typeface="Constantia" pitchFamily="18" charset="0"/>
              </a:rPr>
              <a:t>деньги попадают в школы</a:t>
            </a:r>
            <a:r>
              <a:rPr lang="ru-RU">
                <a:latin typeface="Constantia" pitchFamily="18" charset="0"/>
              </a:rPr>
              <a:t>.</a:t>
            </a:r>
          </a:p>
        </p:txBody>
      </p:sp>
      <p:sp>
        <p:nvSpPr>
          <p:cNvPr id="25" name="Прямоугольник 24"/>
          <p:cNvSpPr/>
          <p:nvPr/>
        </p:nvSpPr>
        <p:spPr>
          <a:xfrm>
            <a:off x="357188" y="4500563"/>
            <a:ext cx="8429625" cy="2308225"/>
          </a:xfrm>
          <a:prstGeom prst="rect">
            <a:avLst/>
          </a:prstGeom>
        </p:spPr>
        <p:txBody>
          <a:bodyPr>
            <a:spAutoFit/>
          </a:bodyPr>
          <a:lstStyle/>
          <a:p>
            <a:pPr algn="ctr" fontAlgn="auto">
              <a:spcBef>
                <a:spcPts val="0"/>
              </a:spcBef>
              <a:spcAft>
                <a:spcPts val="0"/>
              </a:spcAft>
              <a:defRPr/>
            </a:pPr>
            <a:r>
              <a:rPr lang="ru-RU" b="1" dirty="0">
                <a:solidFill>
                  <a:srgbClr val="0070C0"/>
                </a:solidFill>
                <a:effectLst>
                  <a:outerShdw blurRad="38100" dist="38100" dir="2700000" algn="tl">
                    <a:srgbClr val="000000">
                      <a:alpha val="43137"/>
                    </a:srgbClr>
                  </a:outerShdw>
                </a:effectLst>
                <a:latin typeface="Comic Sans MS" pitchFamily="66" charset="0"/>
                <a:cs typeface="+mn-cs"/>
              </a:rPr>
              <a:t>Так устроено для того, чтобы удобнее было руководить страной. Согласись, что президент не может успеть заехать в каждое село и проконтролировать, как там идут дела. Поэтому на каждом уровне управления страной решают свои проблемы. А чтобы решать проблемы – нужны деньги. В федеральном бюджете деньги со всей страны перемешиваются: кто-то сдает в бюджет много денег, а кто-то – совсем чуть-чуть. Все деньги, которые попали в федеральный бюджет, – это </a:t>
            </a:r>
            <a:r>
              <a:rPr lang="ru-RU" b="1" i="1" dirty="0">
                <a:solidFill>
                  <a:srgbClr val="0070C0"/>
                </a:solidFill>
                <a:effectLst>
                  <a:outerShdw blurRad="38100" dist="38100" dir="2700000" algn="tl">
                    <a:srgbClr val="000000">
                      <a:alpha val="43137"/>
                    </a:srgbClr>
                  </a:outerShdw>
                </a:effectLst>
                <a:latin typeface="Comic Sans MS" pitchFamily="66" charset="0"/>
                <a:cs typeface="+mn-cs"/>
              </a:rPr>
              <a:t>доходы федерального </a:t>
            </a:r>
            <a:r>
              <a:rPr lang="ru-RU" b="1" dirty="0">
                <a:solidFill>
                  <a:srgbClr val="0070C0"/>
                </a:solidFill>
                <a:effectLst>
                  <a:outerShdw blurRad="38100" dist="38100" dir="2700000" algn="tl">
                    <a:srgbClr val="000000">
                      <a:alpha val="43137"/>
                    </a:srgbClr>
                  </a:outerShdw>
                </a:effectLst>
                <a:latin typeface="Comic Sans MS" pitchFamily="66" charset="0"/>
                <a:cs typeface="+mn-cs"/>
              </a:rPr>
              <a:t>бюджета.</a:t>
            </a:r>
            <a:endParaRPr lang="ru-RU" b="1" dirty="0">
              <a:solidFill>
                <a:srgbClr val="0070C0"/>
              </a:solidFill>
              <a:effectLst>
                <a:outerShdw blurRad="38100" dist="38100" dir="2700000" algn="tl">
                  <a:srgbClr val="000000">
                    <a:alpha val="43137"/>
                  </a:srgbClr>
                </a:outerShdw>
              </a:effectLst>
              <a:latin typeface="Comic Sans MS" pitchFamily="66" charset="0"/>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17578" t="31250" r="20898" b="20898"/>
          <a:stretch>
            <a:fillRect/>
          </a:stretch>
        </p:blipFill>
        <p:spPr bwMode="auto">
          <a:xfrm>
            <a:off x="214282" y="357166"/>
            <a:ext cx="8695025" cy="614366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5011019" y="3286124"/>
            <a:ext cx="3904414" cy="3214710"/>
          </a:xfrm>
          <a:prstGeom prst="roundRect">
            <a:avLst/>
          </a:prstGeom>
          <a:noFill/>
          <a:ln w="9525">
            <a:noFill/>
            <a:miter lim="800000"/>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6" name="Прямоугольник 5"/>
          <p:cNvSpPr/>
          <p:nvPr/>
        </p:nvSpPr>
        <p:spPr>
          <a:xfrm>
            <a:off x="1357313" y="214313"/>
            <a:ext cx="7500937" cy="954087"/>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r" fontAlgn="auto">
              <a:spcBef>
                <a:spcPts val="0"/>
              </a:spcBef>
              <a:spcAft>
                <a:spcPts val="0"/>
              </a:spcAft>
              <a:defRPr/>
            </a:pPr>
            <a:r>
              <a:rPr lang="ru-RU" sz="1400" b="1" dirty="0">
                <a:latin typeface="Comic Sans MS" pitchFamily="66" charset="0"/>
              </a:rPr>
              <a:t>Деньги из федерального бюджета тратят на государственные задачи. Это задачи, которые важны для всего государства, и их не имеет смысла решать на уровне отдельных регионов и тем более городов – например, содержание армии, пограничников, полеты в космос...</a:t>
            </a:r>
            <a:endParaRPr lang="ru-RU" sz="1400" b="1" dirty="0">
              <a:latin typeface="Comic Sans MS" pitchFamily="66" charset="0"/>
            </a:endParaRPr>
          </a:p>
        </p:txBody>
      </p:sp>
      <p:sp>
        <p:nvSpPr>
          <p:cNvPr id="29699" name="Прямоугольник 6"/>
          <p:cNvSpPr>
            <a:spLocks noChangeArrowheads="1"/>
          </p:cNvSpPr>
          <p:nvPr/>
        </p:nvSpPr>
        <p:spPr bwMode="auto">
          <a:xfrm>
            <a:off x="214313" y="1357313"/>
            <a:ext cx="8429625" cy="1754187"/>
          </a:xfrm>
          <a:prstGeom prst="rect">
            <a:avLst/>
          </a:prstGeom>
          <a:noFill/>
          <a:ln w="9525">
            <a:noFill/>
            <a:miter lim="800000"/>
            <a:headEnd/>
            <a:tailEnd/>
          </a:ln>
        </p:spPr>
        <p:txBody>
          <a:bodyPr>
            <a:spAutoFit/>
          </a:bodyPr>
          <a:lstStyle/>
          <a:p>
            <a:pPr algn="ctr"/>
            <a:r>
              <a:rPr lang="ru-RU" b="1">
                <a:latin typeface="Constantia" pitchFamily="18" charset="0"/>
              </a:rPr>
              <a:t>Часть денег из федерального бюджета передают в региональные бюджеты, региональные бюджеты направляют часть денег в местные. Это – </a:t>
            </a:r>
            <a:r>
              <a:rPr lang="ru-RU" b="1" i="1">
                <a:latin typeface="Constantia" pitchFamily="18" charset="0"/>
              </a:rPr>
              <a:t>расходы бюджетов, из которых деньги тратят. Но это же </a:t>
            </a:r>
            <a:r>
              <a:rPr lang="ru-RU" b="1">
                <a:latin typeface="Constantia" pitchFamily="18" charset="0"/>
              </a:rPr>
              <a:t>и </a:t>
            </a:r>
            <a:r>
              <a:rPr lang="ru-RU" b="1" i="1">
                <a:latin typeface="Constantia" pitchFamily="18" charset="0"/>
              </a:rPr>
              <a:t>доходы тех бюджетов, в которые деньги попадают. Скажем, как </a:t>
            </a:r>
            <a:r>
              <a:rPr lang="ru-RU" b="1">
                <a:latin typeface="Constantia" pitchFamily="18" charset="0"/>
              </a:rPr>
              <a:t>если бы ты взял у друга 100 рублей. Для тебя это будет доход, а для друга – расход. У бюджетов все точно так же.</a:t>
            </a:r>
          </a:p>
        </p:txBody>
      </p:sp>
      <p:sp>
        <p:nvSpPr>
          <p:cNvPr id="8" name="Прямоугольник 7"/>
          <p:cNvSpPr/>
          <p:nvPr/>
        </p:nvSpPr>
        <p:spPr>
          <a:xfrm>
            <a:off x="857224" y="3143248"/>
            <a:ext cx="3714776" cy="175432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ru-RU" b="1" dirty="0">
                <a:solidFill>
                  <a:srgbClr val="0070C0"/>
                </a:solidFill>
              </a:rPr>
              <a:t>Чтобы знать, кому и на что полагаются государственные деньги, написан </a:t>
            </a:r>
            <a:r>
              <a:rPr lang="ru-RU" b="1" i="1" dirty="0">
                <a:solidFill>
                  <a:srgbClr val="0070C0"/>
                </a:solidFill>
              </a:rPr>
              <a:t>Бюджетный кодекс (это такой закон), его тоже используют  </a:t>
            </a:r>
            <a:r>
              <a:rPr lang="ru-RU" b="1" dirty="0">
                <a:solidFill>
                  <a:srgbClr val="0070C0"/>
                </a:solidFill>
              </a:rPr>
              <a:t>как шпаргалку.</a:t>
            </a:r>
            <a:endParaRPr lang="ru-RU" b="1" dirty="0">
              <a:solidFill>
                <a:srgbClr val="0070C0"/>
              </a:solidFill>
            </a:endParaRPr>
          </a:p>
        </p:txBody>
      </p:sp>
      <p:sp>
        <p:nvSpPr>
          <p:cNvPr id="9" name="Прямоугольник 8"/>
          <p:cNvSpPr/>
          <p:nvPr/>
        </p:nvSpPr>
        <p:spPr>
          <a:xfrm>
            <a:off x="714375" y="5214938"/>
            <a:ext cx="4000500" cy="1200150"/>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fontAlgn="auto">
              <a:spcBef>
                <a:spcPts val="0"/>
              </a:spcBef>
              <a:spcAft>
                <a:spcPts val="0"/>
              </a:spcAft>
              <a:defRPr/>
            </a:pPr>
            <a:r>
              <a:rPr lang="ru-RU" b="1" dirty="0">
                <a:latin typeface="Comic Sans MS" pitchFamily="66" charset="0"/>
              </a:rPr>
              <a:t>За тем, чтобы деньги из бюджета тратили правильно, как полагается по закону, следит </a:t>
            </a:r>
            <a:r>
              <a:rPr lang="ru-RU" b="1" i="1" dirty="0">
                <a:latin typeface="Comic Sans MS" pitchFamily="66" charset="0"/>
              </a:rPr>
              <a:t>Счетная палата.</a:t>
            </a:r>
            <a:endParaRPr lang="ru-RU" b="1" dirty="0">
              <a:latin typeface="Comic Sans MS" pitchFamily="66"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214313"/>
            <a:ext cx="8286750" cy="428625"/>
          </a:xfrm>
        </p:spPr>
        <p:txBody>
          <a:bodyPr>
            <a:noAutofit/>
          </a:bodyPr>
          <a:lstStyle/>
          <a:p>
            <a:pPr marL="484632" algn="ctr" fontAlgn="auto">
              <a:spcAft>
                <a:spcPts val="0"/>
              </a:spcAft>
              <a:defRPr/>
            </a:pPr>
            <a:r>
              <a:rPr lang="ru-RU" sz="2800" b="1" dirty="0" smtClean="0">
                <a:solidFill>
                  <a:schemeClr val="accent1">
                    <a:tint val="83000"/>
                    <a:satMod val="150000"/>
                  </a:schemeClr>
                </a:solidFill>
                <a:latin typeface="Comic Sans MS" pitchFamily="66" charset="0"/>
              </a:rPr>
              <a:t>Расходы бюджета. Почему государство тратит деньги?</a:t>
            </a:r>
            <a:endParaRPr lang="ru-RU" sz="2800" b="1" dirty="0">
              <a:solidFill>
                <a:schemeClr val="accent1">
                  <a:tint val="83000"/>
                  <a:satMod val="150000"/>
                </a:schemeClr>
              </a:solidFill>
              <a:latin typeface="Comic Sans MS" pitchFamily="66" charset="0"/>
            </a:endParaRPr>
          </a:p>
        </p:txBody>
      </p:sp>
      <p:sp>
        <p:nvSpPr>
          <p:cNvPr id="4" name="Прямоугольник 3"/>
          <p:cNvSpPr/>
          <p:nvPr/>
        </p:nvSpPr>
        <p:spPr>
          <a:xfrm>
            <a:off x="214313" y="714375"/>
            <a:ext cx="8429625" cy="369888"/>
          </a:xfrm>
          <a:prstGeom prst="rect">
            <a:avLst/>
          </a:prstGeom>
        </p:spPr>
        <p:txBody>
          <a:bodyPr>
            <a:spAutoFit/>
          </a:bodyPr>
          <a:lstStyle/>
          <a:p>
            <a:pPr algn="ctr" fontAlgn="auto">
              <a:spcBef>
                <a:spcPts val="0"/>
              </a:spcBef>
              <a:spcAft>
                <a:spcPts val="0"/>
              </a:spcAft>
              <a:defRPr/>
            </a:pPr>
            <a:r>
              <a:rPr lang="ru-RU" b="1" dirty="0">
                <a:effectLst>
                  <a:outerShdw blurRad="38100" dist="38100" dir="2700000" algn="tl">
                    <a:srgbClr val="000000">
                      <a:alpha val="43137"/>
                    </a:srgbClr>
                  </a:outerShdw>
                </a:effectLst>
                <a:latin typeface="+mn-lt"/>
                <a:cs typeface="+mn-cs"/>
              </a:rPr>
              <a:t>Деньги бюджета (бюджетные деньги) расходуются на следующие цели:</a:t>
            </a:r>
            <a:endParaRPr lang="ru-RU" b="1" dirty="0">
              <a:effectLst>
                <a:outerShdw blurRad="38100" dist="38100" dir="2700000" algn="tl">
                  <a:srgbClr val="000000">
                    <a:alpha val="43137"/>
                  </a:srgbClr>
                </a:outerShdw>
              </a:effectLst>
              <a:latin typeface="+mn-lt"/>
              <a:cs typeface="+mn-cs"/>
            </a:endParaRPr>
          </a:p>
        </p:txBody>
      </p:sp>
      <p:pic>
        <p:nvPicPr>
          <p:cNvPr id="11266" name="Picture 2"/>
          <p:cNvPicPr>
            <a:picLocks noChangeAspect="1" noChangeArrowheads="1"/>
          </p:cNvPicPr>
          <p:nvPr/>
        </p:nvPicPr>
        <p:blipFill>
          <a:blip r:embed="rId2"/>
          <a:srcRect/>
          <a:stretch>
            <a:fillRect/>
          </a:stretch>
        </p:blipFill>
        <p:spPr bwMode="auto">
          <a:xfrm>
            <a:off x="214282" y="1071546"/>
            <a:ext cx="1214446" cy="1222708"/>
          </a:xfrm>
          <a:prstGeom prst="rect">
            <a:avLst/>
          </a:prstGeom>
          <a:noFill/>
          <a:ln w="76200">
            <a:solidFill>
              <a:srgbClr val="FFC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267" name="Picture 3"/>
          <p:cNvPicPr>
            <a:picLocks noChangeAspect="1" noChangeArrowheads="1"/>
          </p:cNvPicPr>
          <p:nvPr/>
        </p:nvPicPr>
        <p:blipFill>
          <a:blip r:embed="rId3"/>
          <a:srcRect/>
          <a:stretch>
            <a:fillRect/>
          </a:stretch>
        </p:blipFill>
        <p:spPr bwMode="auto">
          <a:xfrm>
            <a:off x="1714480" y="1571612"/>
            <a:ext cx="1214446" cy="1214446"/>
          </a:xfrm>
          <a:prstGeom prst="rect">
            <a:avLst/>
          </a:prstGeom>
          <a:noFill/>
          <a:ln w="76200">
            <a:solidFill>
              <a:srgbClr val="FFC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268" name="Picture 4"/>
          <p:cNvPicPr>
            <a:picLocks noChangeAspect="1" noChangeArrowheads="1"/>
          </p:cNvPicPr>
          <p:nvPr/>
        </p:nvPicPr>
        <p:blipFill>
          <a:blip r:embed="rId4"/>
          <a:srcRect/>
          <a:stretch>
            <a:fillRect/>
          </a:stretch>
        </p:blipFill>
        <p:spPr bwMode="auto">
          <a:xfrm>
            <a:off x="285720" y="4857760"/>
            <a:ext cx="1285884" cy="1285884"/>
          </a:xfrm>
          <a:prstGeom prst="rect">
            <a:avLst/>
          </a:prstGeom>
          <a:noFill/>
          <a:ln w="76200">
            <a:solidFill>
              <a:srgbClr val="FFC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269" name="Picture 5"/>
          <p:cNvPicPr>
            <a:picLocks noChangeAspect="1" noChangeArrowheads="1"/>
          </p:cNvPicPr>
          <p:nvPr/>
        </p:nvPicPr>
        <p:blipFill>
          <a:blip r:embed="rId5"/>
          <a:srcRect/>
          <a:stretch>
            <a:fillRect/>
          </a:stretch>
        </p:blipFill>
        <p:spPr bwMode="auto">
          <a:xfrm>
            <a:off x="3286116" y="2357430"/>
            <a:ext cx="1214446" cy="1222707"/>
          </a:xfrm>
          <a:prstGeom prst="rect">
            <a:avLst/>
          </a:prstGeom>
          <a:noFill/>
          <a:ln w="76200">
            <a:solidFill>
              <a:srgbClr val="FFC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270" name="Picture 6"/>
          <p:cNvPicPr>
            <a:picLocks noChangeAspect="1" noChangeArrowheads="1"/>
          </p:cNvPicPr>
          <p:nvPr/>
        </p:nvPicPr>
        <p:blipFill>
          <a:blip r:embed="rId6"/>
          <a:srcRect/>
          <a:stretch>
            <a:fillRect/>
          </a:stretch>
        </p:blipFill>
        <p:spPr bwMode="auto">
          <a:xfrm>
            <a:off x="214282" y="2786058"/>
            <a:ext cx="1285884" cy="1285884"/>
          </a:xfrm>
          <a:prstGeom prst="rect">
            <a:avLst/>
          </a:prstGeom>
          <a:noFill/>
          <a:ln w="76200">
            <a:solidFill>
              <a:srgbClr val="FFC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Прямоугольник 9"/>
          <p:cNvSpPr/>
          <p:nvPr/>
        </p:nvSpPr>
        <p:spPr>
          <a:xfrm>
            <a:off x="1500188" y="1071563"/>
            <a:ext cx="6643687" cy="369887"/>
          </a:xfrm>
          <a:prstGeom prst="rect">
            <a:avLst/>
          </a:prstGeom>
        </p:spPr>
        <p:txBody>
          <a:bodyPr>
            <a:spAutoFit/>
          </a:bodyPr>
          <a:lstStyle/>
          <a:p>
            <a:pPr fontAlgn="auto">
              <a:spcBef>
                <a:spcPts val="0"/>
              </a:spcBef>
              <a:spcAft>
                <a:spcPts val="0"/>
              </a:spcAft>
              <a:defRPr/>
            </a:pPr>
            <a:r>
              <a:rPr lang="ru-RU" b="1" u="sng" dirty="0">
                <a:solidFill>
                  <a:srgbClr val="0070C0"/>
                </a:solidFill>
                <a:effectLst>
                  <a:outerShdw blurRad="38100" dist="38100" dir="2700000" algn="tl">
                    <a:srgbClr val="000000">
                      <a:alpha val="43137"/>
                    </a:srgbClr>
                  </a:outerShdw>
                </a:effectLst>
                <a:latin typeface="+mn-lt"/>
                <a:cs typeface="+mn-cs"/>
              </a:rPr>
              <a:t>строительство школ, больниц, музеев и театров;</a:t>
            </a:r>
            <a:endParaRPr lang="ru-RU" b="1" u="sng" dirty="0">
              <a:solidFill>
                <a:srgbClr val="0070C0"/>
              </a:solidFill>
              <a:effectLst>
                <a:outerShdw blurRad="38100" dist="38100" dir="2700000" algn="tl">
                  <a:srgbClr val="000000">
                    <a:alpha val="43137"/>
                  </a:srgbClr>
                </a:outerShdw>
              </a:effectLst>
              <a:latin typeface="+mn-lt"/>
              <a:cs typeface="+mn-cs"/>
            </a:endParaRPr>
          </a:p>
        </p:txBody>
      </p:sp>
      <p:sp>
        <p:nvSpPr>
          <p:cNvPr id="11" name="Прямоугольник 10"/>
          <p:cNvSpPr/>
          <p:nvPr/>
        </p:nvSpPr>
        <p:spPr>
          <a:xfrm>
            <a:off x="2928938" y="1571625"/>
            <a:ext cx="6215062" cy="646113"/>
          </a:xfrm>
          <a:prstGeom prst="rect">
            <a:avLst/>
          </a:prstGeom>
        </p:spPr>
        <p:txBody>
          <a:bodyPr>
            <a:spAutoFit/>
          </a:bodyPr>
          <a:lstStyle/>
          <a:p>
            <a:pPr fontAlgn="auto">
              <a:spcBef>
                <a:spcPts val="0"/>
              </a:spcBef>
              <a:spcAft>
                <a:spcPts val="0"/>
              </a:spcAft>
              <a:defRPr/>
            </a:pPr>
            <a:r>
              <a:rPr lang="ru-RU" b="1" u="sng" dirty="0">
                <a:effectLst>
                  <a:outerShdw blurRad="38100" dist="38100" dir="2700000" algn="tl">
                    <a:srgbClr val="000000">
                      <a:alpha val="43137"/>
                    </a:srgbClr>
                  </a:outerShdw>
                </a:effectLst>
                <a:latin typeface="+mn-lt"/>
                <a:cs typeface="+mn-cs"/>
              </a:rPr>
              <a:t>выплату зарплаты работникам, которые трудятся в школах, музеях, театрах;</a:t>
            </a:r>
            <a:endParaRPr lang="ru-RU" b="1" u="sng" dirty="0">
              <a:effectLst>
                <a:outerShdw blurRad="38100" dist="38100" dir="2700000" algn="tl">
                  <a:srgbClr val="000000">
                    <a:alpha val="43137"/>
                  </a:srgbClr>
                </a:outerShdw>
              </a:effectLst>
              <a:latin typeface="+mn-lt"/>
              <a:cs typeface="+mn-cs"/>
            </a:endParaRPr>
          </a:p>
        </p:txBody>
      </p:sp>
      <p:sp>
        <p:nvSpPr>
          <p:cNvPr id="12" name="Прямоугольник 11"/>
          <p:cNvSpPr/>
          <p:nvPr/>
        </p:nvSpPr>
        <p:spPr>
          <a:xfrm>
            <a:off x="1571625" y="4857750"/>
            <a:ext cx="3937000" cy="646113"/>
          </a:xfrm>
          <a:prstGeom prst="rect">
            <a:avLst/>
          </a:prstGeom>
        </p:spPr>
        <p:txBody>
          <a:bodyPr wrap="none">
            <a:spAutoFit/>
          </a:bodyPr>
          <a:lstStyle/>
          <a:p>
            <a:pPr fontAlgn="auto">
              <a:spcBef>
                <a:spcPts val="0"/>
              </a:spcBef>
              <a:spcAft>
                <a:spcPts val="0"/>
              </a:spcAft>
              <a:defRPr/>
            </a:pPr>
            <a:r>
              <a:rPr lang="ru-RU" b="1" u="sng" dirty="0">
                <a:effectLst>
                  <a:outerShdw blurRad="38100" dist="38100" dir="2700000" algn="tl">
                    <a:srgbClr val="000000">
                      <a:alpha val="43137"/>
                    </a:srgbClr>
                  </a:outerShdw>
                </a:effectLst>
                <a:latin typeface="+mn-lt"/>
                <a:cs typeface="+mn-cs"/>
              </a:rPr>
              <a:t>выплату пособий нуждающимся </a:t>
            </a:r>
          </a:p>
          <a:p>
            <a:pPr fontAlgn="auto">
              <a:spcBef>
                <a:spcPts val="0"/>
              </a:spcBef>
              <a:spcAft>
                <a:spcPts val="0"/>
              </a:spcAft>
              <a:defRPr/>
            </a:pPr>
            <a:r>
              <a:rPr lang="ru-RU" b="1" u="sng" dirty="0">
                <a:effectLst>
                  <a:outerShdw blurRad="38100" dist="38100" dir="2700000" algn="tl">
                    <a:srgbClr val="000000">
                      <a:alpha val="43137"/>
                    </a:srgbClr>
                  </a:outerShdw>
                </a:effectLst>
                <a:latin typeface="+mn-lt"/>
                <a:cs typeface="+mn-cs"/>
              </a:rPr>
              <a:t>людям;</a:t>
            </a:r>
            <a:endParaRPr lang="ru-RU" b="1" u="sng" dirty="0">
              <a:effectLst>
                <a:outerShdw blurRad="38100" dist="38100" dir="2700000" algn="tl">
                  <a:srgbClr val="000000">
                    <a:alpha val="43137"/>
                  </a:srgbClr>
                </a:outerShdw>
              </a:effectLst>
              <a:latin typeface="+mn-lt"/>
              <a:cs typeface="+mn-cs"/>
            </a:endParaRPr>
          </a:p>
        </p:txBody>
      </p:sp>
      <p:sp>
        <p:nvSpPr>
          <p:cNvPr id="13" name="Прямоугольник 12"/>
          <p:cNvSpPr/>
          <p:nvPr/>
        </p:nvSpPr>
        <p:spPr>
          <a:xfrm>
            <a:off x="4572000" y="2286000"/>
            <a:ext cx="3714750" cy="369888"/>
          </a:xfrm>
          <a:prstGeom prst="rect">
            <a:avLst/>
          </a:prstGeom>
        </p:spPr>
        <p:txBody>
          <a:bodyPr>
            <a:spAutoFit/>
          </a:bodyPr>
          <a:lstStyle/>
          <a:p>
            <a:pPr fontAlgn="auto">
              <a:spcBef>
                <a:spcPts val="0"/>
              </a:spcBef>
              <a:spcAft>
                <a:spcPts val="0"/>
              </a:spcAft>
              <a:defRPr/>
            </a:pPr>
            <a:r>
              <a:rPr lang="ru-RU" b="1" u="sng" dirty="0">
                <a:solidFill>
                  <a:srgbClr val="0070C0"/>
                </a:solidFill>
                <a:effectLst>
                  <a:outerShdw blurRad="38100" dist="38100" dir="2700000" algn="tl">
                    <a:srgbClr val="000000">
                      <a:alpha val="43137"/>
                    </a:srgbClr>
                  </a:outerShdw>
                </a:effectLst>
                <a:latin typeface="+mn-lt"/>
                <a:cs typeface="+mn-cs"/>
              </a:rPr>
              <a:t>Строительство  дорог;</a:t>
            </a:r>
            <a:endParaRPr lang="ru-RU" b="1" u="sng" dirty="0">
              <a:solidFill>
                <a:srgbClr val="0070C0"/>
              </a:solidFill>
              <a:effectLst>
                <a:outerShdw blurRad="38100" dist="38100" dir="2700000" algn="tl">
                  <a:srgbClr val="000000">
                    <a:alpha val="43137"/>
                  </a:srgbClr>
                </a:outerShdw>
              </a:effectLst>
              <a:latin typeface="+mn-lt"/>
              <a:cs typeface="+mn-cs"/>
            </a:endParaRPr>
          </a:p>
        </p:txBody>
      </p:sp>
      <p:sp>
        <p:nvSpPr>
          <p:cNvPr id="15" name="Прямоугольник 14"/>
          <p:cNvSpPr/>
          <p:nvPr/>
        </p:nvSpPr>
        <p:spPr>
          <a:xfrm>
            <a:off x="1571625" y="2857500"/>
            <a:ext cx="1601788" cy="646113"/>
          </a:xfrm>
          <a:prstGeom prst="rect">
            <a:avLst/>
          </a:prstGeom>
        </p:spPr>
        <p:txBody>
          <a:bodyPr wrap="none">
            <a:spAutoFit/>
          </a:bodyPr>
          <a:lstStyle/>
          <a:p>
            <a:pPr fontAlgn="auto">
              <a:spcBef>
                <a:spcPts val="0"/>
              </a:spcBef>
              <a:spcAft>
                <a:spcPts val="0"/>
              </a:spcAft>
              <a:defRPr/>
            </a:pPr>
            <a:r>
              <a:rPr lang="ru-RU" b="1" u="sng" dirty="0">
                <a:effectLst>
                  <a:outerShdw blurRad="38100" dist="38100" dir="2700000" algn="tl">
                    <a:srgbClr val="000000">
                      <a:alpha val="43137"/>
                    </a:srgbClr>
                  </a:outerShdw>
                </a:effectLst>
                <a:latin typeface="+mn-lt"/>
                <a:cs typeface="+mn-cs"/>
              </a:rPr>
              <a:t>содержание </a:t>
            </a:r>
          </a:p>
          <a:p>
            <a:pPr fontAlgn="auto">
              <a:spcBef>
                <a:spcPts val="0"/>
              </a:spcBef>
              <a:spcAft>
                <a:spcPts val="0"/>
              </a:spcAft>
              <a:defRPr/>
            </a:pPr>
            <a:r>
              <a:rPr lang="ru-RU" b="1" u="sng" dirty="0">
                <a:effectLst>
                  <a:outerShdw blurRad="38100" dist="38100" dir="2700000" algn="tl">
                    <a:srgbClr val="000000">
                      <a:alpha val="43137"/>
                    </a:srgbClr>
                  </a:outerShdw>
                </a:effectLst>
                <a:latin typeface="+mn-lt"/>
                <a:cs typeface="+mn-cs"/>
              </a:rPr>
              <a:t>армии;</a:t>
            </a:r>
            <a:endParaRPr lang="ru-RU" b="1" u="sng" dirty="0">
              <a:effectLst>
                <a:outerShdw blurRad="38100" dist="38100" dir="2700000" algn="tl">
                  <a:srgbClr val="000000">
                    <a:alpha val="43137"/>
                  </a:srgbClr>
                </a:outerShdw>
              </a:effectLst>
              <a:latin typeface="+mn-lt"/>
              <a:cs typeface="+mn-cs"/>
            </a:endParaRPr>
          </a:p>
        </p:txBody>
      </p:sp>
      <p:pic>
        <p:nvPicPr>
          <p:cNvPr id="11271" name="Picture 7"/>
          <p:cNvPicPr>
            <a:picLocks noChangeAspect="1" noChangeArrowheads="1"/>
          </p:cNvPicPr>
          <p:nvPr/>
        </p:nvPicPr>
        <p:blipFill>
          <a:blip r:embed="rId7"/>
          <a:srcRect/>
          <a:stretch>
            <a:fillRect/>
          </a:stretch>
        </p:blipFill>
        <p:spPr bwMode="auto">
          <a:xfrm>
            <a:off x="1785918" y="3714752"/>
            <a:ext cx="1143008" cy="1135285"/>
          </a:xfrm>
          <a:prstGeom prst="rect">
            <a:avLst/>
          </a:prstGeom>
          <a:noFill/>
          <a:ln w="76200">
            <a:solidFill>
              <a:srgbClr val="FFC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7" name="Прямоугольник 16"/>
          <p:cNvSpPr/>
          <p:nvPr/>
        </p:nvSpPr>
        <p:spPr>
          <a:xfrm>
            <a:off x="2928938" y="3929063"/>
            <a:ext cx="4572000" cy="646112"/>
          </a:xfrm>
          <a:prstGeom prst="rect">
            <a:avLst/>
          </a:prstGeom>
        </p:spPr>
        <p:txBody>
          <a:bodyPr>
            <a:spAutoFit/>
          </a:bodyPr>
          <a:lstStyle/>
          <a:p>
            <a:pPr fontAlgn="auto">
              <a:spcBef>
                <a:spcPts val="0"/>
              </a:spcBef>
              <a:spcAft>
                <a:spcPts val="0"/>
              </a:spcAft>
              <a:defRPr/>
            </a:pPr>
            <a:r>
              <a:rPr lang="ru-RU" b="1" u="sng" dirty="0">
                <a:solidFill>
                  <a:srgbClr val="0070C0"/>
                </a:solidFill>
                <a:effectLst>
                  <a:outerShdw blurRad="38100" dist="38100" dir="2700000" algn="tl">
                    <a:srgbClr val="000000">
                      <a:alpha val="43137"/>
                    </a:srgbClr>
                  </a:outerShdw>
                </a:effectLst>
                <a:latin typeface="+mn-lt"/>
                <a:cs typeface="+mn-cs"/>
              </a:rPr>
              <a:t>содержание органов власти, </a:t>
            </a:r>
          </a:p>
          <a:p>
            <a:pPr fontAlgn="auto">
              <a:spcBef>
                <a:spcPts val="0"/>
              </a:spcBef>
              <a:spcAft>
                <a:spcPts val="0"/>
              </a:spcAft>
              <a:defRPr/>
            </a:pPr>
            <a:r>
              <a:rPr lang="ru-RU" b="1" u="sng" dirty="0">
                <a:solidFill>
                  <a:srgbClr val="0070C0"/>
                </a:solidFill>
                <a:effectLst>
                  <a:outerShdw blurRad="38100" dist="38100" dir="2700000" algn="tl">
                    <a:srgbClr val="000000">
                      <a:alpha val="43137"/>
                    </a:srgbClr>
                  </a:outerShdw>
                </a:effectLst>
                <a:latin typeface="+mn-lt"/>
                <a:cs typeface="+mn-cs"/>
              </a:rPr>
              <a:t>судов и полиции;</a:t>
            </a:r>
            <a:endParaRPr lang="ru-RU" b="1" u="sng" dirty="0">
              <a:solidFill>
                <a:srgbClr val="0070C0"/>
              </a:solidFill>
              <a:effectLst>
                <a:outerShdw blurRad="38100" dist="38100" dir="2700000" algn="tl">
                  <a:srgbClr val="000000">
                    <a:alpha val="43137"/>
                  </a:srgbClr>
                </a:outerShdw>
              </a:effectLst>
              <a:latin typeface="+mn-lt"/>
              <a:cs typeface="+mn-cs"/>
            </a:endParaRPr>
          </a:p>
        </p:txBody>
      </p:sp>
      <p:pic>
        <p:nvPicPr>
          <p:cNvPr id="11272" name="Picture 8"/>
          <p:cNvPicPr>
            <a:picLocks noChangeAspect="1" noChangeArrowheads="1"/>
          </p:cNvPicPr>
          <p:nvPr/>
        </p:nvPicPr>
        <p:blipFill>
          <a:blip r:embed="rId8"/>
          <a:srcRect/>
          <a:stretch>
            <a:fillRect/>
          </a:stretch>
        </p:blipFill>
        <p:spPr bwMode="auto">
          <a:xfrm>
            <a:off x="4071934" y="5429264"/>
            <a:ext cx="1214446" cy="1206240"/>
          </a:xfrm>
          <a:prstGeom prst="rect">
            <a:avLst/>
          </a:prstGeom>
          <a:noFill/>
          <a:ln w="76200">
            <a:solidFill>
              <a:srgbClr val="FFC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9" name="Прямоугольник 18"/>
          <p:cNvSpPr/>
          <p:nvPr/>
        </p:nvSpPr>
        <p:spPr>
          <a:xfrm>
            <a:off x="-571500" y="5429250"/>
            <a:ext cx="4572000" cy="1200150"/>
          </a:xfrm>
          <a:prstGeom prst="rect">
            <a:avLst/>
          </a:prstGeom>
        </p:spPr>
        <p:txBody>
          <a:bodyPr>
            <a:spAutoFit/>
          </a:bodyPr>
          <a:lstStyle/>
          <a:p>
            <a:pPr algn="r" fontAlgn="auto">
              <a:spcBef>
                <a:spcPts val="0"/>
              </a:spcBef>
              <a:spcAft>
                <a:spcPts val="0"/>
              </a:spcAft>
              <a:defRPr/>
            </a:pPr>
            <a:r>
              <a:rPr lang="ru-RU" b="1" u="sng" dirty="0">
                <a:solidFill>
                  <a:srgbClr val="0070C0"/>
                </a:solidFill>
                <a:effectLst>
                  <a:outerShdw blurRad="38100" dist="38100" dir="2700000" algn="tl">
                    <a:srgbClr val="000000">
                      <a:alpha val="43137"/>
                    </a:srgbClr>
                  </a:outerShdw>
                </a:effectLst>
                <a:latin typeface="+mn-lt"/>
                <a:cs typeface="+mn-cs"/>
              </a:rPr>
              <a:t>многое другое, </a:t>
            </a:r>
          </a:p>
          <a:p>
            <a:pPr algn="r" fontAlgn="auto">
              <a:spcBef>
                <a:spcPts val="0"/>
              </a:spcBef>
              <a:spcAft>
                <a:spcPts val="0"/>
              </a:spcAft>
              <a:defRPr/>
            </a:pPr>
            <a:r>
              <a:rPr lang="ru-RU" b="1" u="sng" dirty="0">
                <a:solidFill>
                  <a:srgbClr val="0070C0"/>
                </a:solidFill>
                <a:effectLst>
                  <a:outerShdw blurRad="38100" dist="38100" dir="2700000" algn="tl">
                    <a:srgbClr val="000000">
                      <a:alpha val="43137"/>
                    </a:srgbClr>
                  </a:outerShdw>
                </a:effectLst>
                <a:latin typeface="+mn-lt"/>
                <a:cs typeface="+mn-cs"/>
              </a:rPr>
              <a:t>про что можно </a:t>
            </a:r>
          </a:p>
          <a:p>
            <a:pPr algn="r" fontAlgn="auto">
              <a:spcBef>
                <a:spcPts val="0"/>
              </a:spcBef>
              <a:spcAft>
                <a:spcPts val="0"/>
              </a:spcAft>
              <a:defRPr/>
            </a:pPr>
            <a:r>
              <a:rPr lang="ru-RU" b="1" u="sng" dirty="0">
                <a:solidFill>
                  <a:srgbClr val="0070C0"/>
                </a:solidFill>
                <a:effectLst>
                  <a:outerShdw blurRad="38100" dist="38100" dir="2700000" algn="tl">
                    <a:srgbClr val="000000">
                      <a:alpha val="43137"/>
                    </a:srgbClr>
                  </a:outerShdw>
                </a:effectLst>
                <a:latin typeface="+mn-lt"/>
                <a:cs typeface="+mn-cs"/>
              </a:rPr>
              <a:t>прочитать</a:t>
            </a:r>
          </a:p>
          <a:p>
            <a:pPr algn="r" fontAlgn="auto">
              <a:spcBef>
                <a:spcPts val="0"/>
              </a:spcBef>
              <a:spcAft>
                <a:spcPts val="0"/>
              </a:spcAft>
              <a:defRPr/>
            </a:pPr>
            <a:r>
              <a:rPr lang="ru-RU" b="1" u="sng" dirty="0">
                <a:solidFill>
                  <a:srgbClr val="0070C0"/>
                </a:solidFill>
                <a:effectLst>
                  <a:outerShdw blurRad="38100" dist="38100" dir="2700000" algn="tl">
                    <a:srgbClr val="000000">
                      <a:alpha val="43137"/>
                    </a:srgbClr>
                  </a:outerShdw>
                </a:effectLst>
                <a:latin typeface="+mn-lt"/>
                <a:cs typeface="+mn-cs"/>
              </a:rPr>
              <a:t>в Бюджетном кодексе.</a:t>
            </a:r>
            <a:endParaRPr lang="ru-RU" b="1" u="sng" dirty="0">
              <a:solidFill>
                <a:srgbClr val="0070C0"/>
              </a:solidFill>
              <a:effectLst>
                <a:outerShdw blurRad="38100" dist="38100" dir="2700000" algn="tl">
                  <a:srgbClr val="000000">
                    <a:alpha val="43137"/>
                  </a:srgbClr>
                </a:outerShdw>
              </a:effectLst>
              <a:latin typeface="+mn-lt"/>
              <a:cs typeface="+mn-cs"/>
            </a:endParaRPr>
          </a:p>
        </p:txBody>
      </p:sp>
      <p:sp>
        <p:nvSpPr>
          <p:cNvPr id="20" name="Прямоугольник 19"/>
          <p:cNvSpPr/>
          <p:nvPr/>
        </p:nvSpPr>
        <p:spPr>
          <a:xfrm>
            <a:off x="6286500" y="2714625"/>
            <a:ext cx="2643188" cy="39290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fontAlgn="auto">
              <a:spcBef>
                <a:spcPts val="0"/>
              </a:spcBef>
              <a:spcAft>
                <a:spcPts val="0"/>
              </a:spcAft>
              <a:defRPr/>
            </a:pPr>
            <a:r>
              <a:rPr lang="ru-RU" sz="1200" dirty="0"/>
              <a:t>Почему государство тратит на это деньги? Потому что каждый не может нанять себе личного пожарного, чтобы он приезжал к нему в случае пожаров, или полицейского, который будет защищать его от преступников, или построить себе собственную дорогу. Поэтому за это платят сообща. Есть еще одна причина, по которой государство тратит на все это деньги. Для того чтобы все граждане, независимо от их личных доходов, имели равный доступ к тому, что необходимо для их жизни и развития. Именно для этого существуют вещи, которые предоставляются людям бесплатно. Из  </a:t>
            </a:r>
            <a:r>
              <a:rPr lang="ru-RU" sz="1200" dirty="0" err="1"/>
              <a:t>оображений</a:t>
            </a:r>
            <a:r>
              <a:rPr lang="ru-RU" sz="1200" dirty="0"/>
              <a:t> справедливости.</a:t>
            </a:r>
            <a:endParaRPr lang="ru-RU" sz="1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214313"/>
            <a:ext cx="8143875" cy="714375"/>
          </a:xfrm>
        </p:spPr>
        <p:txBody>
          <a:bodyPr>
            <a:noAutofit/>
          </a:bodyPr>
          <a:lstStyle/>
          <a:p>
            <a:pPr marL="484632" algn="ctr" fontAlgn="auto">
              <a:spcAft>
                <a:spcPts val="0"/>
              </a:spcAft>
              <a:defRPr/>
            </a:pPr>
            <a:r>
              <a:rPr lang="ru-RU" sz="2400" b="1" dirty="0" smtClean="0">
                <a:solidFill>
                  <a:schemeClr val="accent1">
                    <a:tint val="83000"/>
                    <a:satMod val="150000"/>
                  </a:schemeClr>
                </a:solidFill>
                <a:latin typeface="Comic Sans MS" pitchFamily="66" charset="0"/>
              </a:rPr>
              <a:t>Что мы получаем от государства бесплатно и почему?</a:t>
            </a:r>
            <a:endParaRPr lang="ru-RU" sz="2400" b="1" dirty="0">
              <a:solidFill>
                <a:schemeClr val="accent1">
                  <a:tint val="83000"/>
                  <a:satMod val="150000"/>
                </a:schemeClr>
              </a:solidFill>
              <a:latin typeface="Comic Sans MS" pitchFamily="66" charset="0"/>
            </a:endParaRPr>
          </a:p>
        </p:txBody>
      </p:sp>
      <p:sp>
        <p:nvSpPr>
          <p:cNvPr id="4" name="Прямоугольник 3"/>
          <p:cNvSpPr/>
          <p:nvPr/>
        </p:nvSpPr>
        <p:spPr>
          <a:xfrm>
            <a:off x="285750" y="1071563"/>
            <a:ext cx="4572000" cy="1631950"/>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fontAlgn="auto">
              <a:spcBef>
                <a:spcPts val="0"/>
              </a:spcBef>
              <a:spcAft>
                <a:spcPts val="0"/>
              </a:spcAft>
              <a:defRPr/>
            </a:pPr>
            <a:r>
              <a:rPr lang="ru-RU" sz="2000" b="1" dirty="0"/>
              <a:t>В Конституции нашей страны записаны права граждан. Например, право на образование, в том смысле, что каждый может бесплатно учиться в школе.</a:t>
            </a:r>
            <a:endParaRPr lang="ru-RU" sz="2000" b="1" dirty="0"/>
          </a:p>
        </p:txBody>
      </p:sp>
      <p:sp>
        <p:nvSpPr>
          <p:cNvPr id="5" name="Прямоугольник 4"/>
          <p:cNvSpPr/>
          <p:nvPr/>
        </p:nvSpPr>
        <p:spPr>
          <a:xfrm>
            <a:off x="5072066" y="857232"/>
            <a:ext cx="3857620" cy="535531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ru-RU" dirty="0">
                <a:solidFill>
                  <a:srgbClr val="0070C0"/>
                </a:solidFill>
                <a:effectLst>
                  <a:outerShdw blurRad="38100" dist="38100" dir="2700000" algn="tl">
                    <a:srgbClr val="000000">
                      <a:alpha val="43137"/>
                    </a:srgbClr>
                  </a:outerShdw>
                </a:effectLst>
              </a:rPr>
              <a:t>Но что значит бесплатно учиться? В школе преподают учителя, которым кто-то должен платить зарплату, иначе они</a:t>
            </a:r>
          </a:p>
          <a:p>
            <a:pPr algn="ctr" fontAlgn="auto">
              <a:spcBef>
                <a:spcPts val="0"/>
              </a:spcBef>
              <a:spcAft>
                <a:spcPts val="0"/>
              </a:spcAft>
              <a:defRPr/>
            </a:pPr>
            <a:r>
              <a:rPr lang="ru-RU" dirty="0">
                <a:solidFill>
                  <a:srgbClr val="0070C0"/>
                </a:solidFill>
                <a:effectLst>
                  <a:outerShdw blurRad="38100" dist="38100" dir="2700000" algn="tl">
                    <a:srgbClr val="000000">
                      <a:alpha val="43137"/>
                    </a:srgbClr>
                  </a:outerShdw>
                </a:effectLst>
              </a:rPr>
              <a:t>могут начать искать себе другую работу, люди вообще предпочитают такую работу, за которую платят деньги.</a:t>
            </a:r>
          </a:p>
          <a:p>
            <a:pPr algn="ctr" fontAlgn="auto">
              <a:spcBef>
                <a:spcPts val="0"/>
              </a:spcBef>
              <a:spcAft>
                <a:spcPts val="0"/>
              </a:spcAft>
              <a:defRPr/>
            </a:pPr>
            <a:r>
              <a:rPr lang="ru-RU" dirty="0">
                <a:solidFill>
                  <a:srgbClr val="0070C0"/>
                </a:solidFill>
                <a:effectLst>
                  <a:outerShdw blurRad="38100" dist="38100" dir="2700000" algn="tl">
                    <a:srgbClr val="000000">
                      <a:alpha val="43137"/>
                    </a:srgbClr>
                  </a:outerShdw>
                </a:effectLst>
              </a:rPr>
              <a:t>В школе из крана течет вода. У тебя дома за воду, газ, свет и телефон платят взрослые – это называется коммунальные платежи. Школе тоже нужно платить коммунальные платежи, но с учеников на это деньги не берут. Многие ребята питаются в школе бесплатно – это тоже чего-то стоит. Все эти расходы оплачиваются из бюджета.</a:t>
            </a:r>
            <a:endParaRPr lang="ru-RU" dirty="0">
              <a:solidFill>
                <a:srgbClr val="0070C0"/>
              </a:solidFill>
              <a:effectLst>
                <a:outerShdw blurRad="38100" dist="38100" dir="2700000" algn="tl">
                  <a:srgbClr val="000000">
                    <a:alpha val="43137"/>
                  </a:srgbClr>
                </a:outerShdw>
              </a:effectLst>
            </a:endParaRPr>
          </a:p>
        </p:txBody>
      </p:sp>
      <p:sp>
        <p:nvSpPr>
          <p:cNvPr id="6" name="Прямоугольник 5"/>
          <p:cNvSpPr/>
          <p:nvPr/>
        </p:nvSpPr>
        <p:spPr>
          <a:xfrm>
            <a:off x="285750" y="4357688"/>
            <a:ext cx="4572000" cy="2246312"/>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fontAlgn="auto">
              <a:spcBef>
                <a:spcPts val="0"/>
              </a:spcBef>
              <a:spcAft>
                <a:spcPts val="0"/>
              </a:spcAft>
              <a:defRPr/>
            </a:pPr>
            <a:r>
              <a:rPr lang="ru-RU" sz="2000" b="1" dirty="0"/>
              <a:t>У граждан России есть и другие права, о них можно узнать в Конституции и Декларации о правах человека. Для того чтобы человек мог воспользоваться своими правами, необходимо дать ему  такую возможность.</a:t>
            </a:r>
            <a:endParaRPr lang="ru-RU" sz="2000" b="1" dirty="0"/>
          </a:p>
        </p:txBody>
      </p:sp>
      <p:pic>
        <p:nvPicPr>
          <p:cNvPr id="12290" name="Picture 2"/>
          <p:cNvPicPr>
            <a:picLocks noChangeAspect="1" noChangeArrowheads="1"/>
          </p:cNvPicPr>
          <p:nvPr/>
        </p:nvPicPr>
        <p:blipFill>
          <a:blip r:embed="rId2"/>
          <a:srcRect/>
          <a:stretch>
            <a:fillRect/>
          </a:stretch>
        </p:blipFill>
        <p:spPr bwMode="auto">
          <a:xfrm>
            <a:off x="1785918" y="2786058"/>
            <a:ext cx="1500198" cy="150019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357158" y="0"/>
            <a:ext cx="8191500" cy="800100"/>
          </a:xfrm>
        </p:spPr>
        <p:txBody>
          <a:bodyPr>
            <a:normAutofit fontScale="90000"/>
          </a:bodyPr>
          <a:lstStyle/>
          <a:p>
            <a:pPr marL="484632" algn="ctr" fontAlgn="auto">
              <a:spcAft>
                <a:spcPts val="0"/>
              </a:spcAft>
              <a:defRPr/>
            </a:pPr>
            <a:r>
              <a:rPr lang="ru-RU" sz="2800" b="1" dirty="0" smtClean="0">
                <a:solidFill>
                  <a:schemeClr val="accent1">
                    <a:tint val="83000"/>
                    <a:satMod val="150000"/>
                  </a:schemeClr>
                </a:solidFill>
                <a:latin typeface="Comic Sans MS" pitchFamily="66" charset="0"/>
              </a:rPr>
              <a:t>Расходы бюджета на реализацию наших прав</a:t>
            </a:r>
            <a:endParaRPr lang="ru-RU" sz="2800" b="1" dirty="0">
              <a:solidFill>
                <a:schemeClr val="accent1">
                  <a:tint val="83000"/>
                  <a:satMod val="150000"/>
                </a:schemeClr>
              </a:solidFill>
              <a:latin typeface="Comic Sans MS" pitchFamily="66" charset="0"/>
            </a:endParaRPr>
          </a:p>
        </p:txBody>
      </p:sp>
      <p:pic>
        <p:nvPicPr>
          <p:cNvPr id="13314" name="Picture 2"/>
          <p:cNvPicPr>
            <a:picLocks noChangeAspect="1" noChangeArrowheads="1"/>
          </p:cNvPicPr>
          <p:nvPr/>
        </p:nvPicPr>
        <p:blipFill>
          <a:blip r:embed="rId2"/>
          <a:srcRect/>
          <a:stretch>
            <a:fillRect/>
          </a:stretch>
        </p:blipFill>
        <p:spPr bwMode="auto">
          <a:xfrm>
            <a:off x="285721" y="714356"/>
            <a:ext cx="2928958" cy="2913154"/>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Прямоугольник 4"/>
          <p:cNvSpPr/>
          <p:nvPr/>
        </p:nvSpPr>
        <p:spPr>
          <a:xfrm>
            <a:off x="3429000" y="1143000"/>
            <a:ext cx="4572000" cy="7381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sz="1400" b="1" dirty="0">
                <a:solidFill>
                  <a:srgbClr val="00B050"/>
                </a:solidFill>
                <a:latin typeface="Comic Sans MS" pitchFamily="66" charset="0"/>
              </a:rPr>
              <a:t>Все дети имеют право учиться в школе (кстати, это не только право, но и обязанность), а маленькие – ходить в детский садик.</a:t>
            </a:r>
            <a:endParaRPr lang="ru-RU" sz="1400" b="1" dirty="0">
              <a:solidFill>
                <a:srgbClr val="00B050"/>
              </a:solidFill>
              <a:latin typeface="Comic Sans MS" pitchFamily="66" charset="0"/>
            </a:endParaRPr>
          </a:p>
        </p:txBody>
      </p:sp>
      <p:sp>
        <p:nvSpPr>
          <p:cNvPr id="6" name="Прямоугольник 5"/>
          <p:cNvSpPr/>
          <p:nvPr/>
        </p:nvSpPr>
        <p:spPr>
          <a:xfrm>
            <a:off x="3357563" y="2071688"/>
            <a:ext cx="5429250" cy="1477962"/>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fontAlgn="auto">
              <a:spcBef>
                <a:spcPts val="0"/>
              </a:spcBef>
              <a:spcAft>
                <a:spcPts val="0"/>
              </a:spcAft>
              <a:defRPr/>
            </a:pPr>
            <a:r>
              <a:rPr lang="ru-RU" b="1" dirty="0"/>
              <a:t>Из бюджета платят зарплату учителям и другим работникам школы. Из бюджета оплачивают книжки, которые дают</a:t>
            </a:r>
          </a:p>
          <a:p>
            <a:pPr algn="ctr" fontAlgn="auto">
              <a:spcBef>
                <a:spcPts val="0"/>
              </a:spcBef>
              <a:spcAft>
                <a:spcPts val="0"/>
              </a:spcAft>
              <a:defRPr/>
            </a:pPr>
            <a:r>
              <a:rPr lang="ru-RU" b="1" dirty="0"/>
              <a:t>тебе в школьной библиотеке. На бюджетные деньги строят здания школ и ремонтируют их.</a:t>
            </a:r>
            <a:endParaRPr lang="ru-RU" b="1" dirty="0"/>
          </a:p>
        </p:txBody>
      </p:sp>
      <p:sp>
        <p:nvSpPr>
          <p:cNvPr id="7" name="Прямоугольник 6"/>
          <p:cNvSpPr/>
          <p:nvPr/>
        </p:nvSpPr>
        <p:spPr>
          <a:xfrm>
            <a:off x="3571868" y="714356"/>
            <a:ext cx="4572000" cy="369332"/>
          </a:xfrm>
          <a:prstGeom prst="rect">
            <a:avLst/>
          </a:prstGeom>
        </p:spPr>
        <p:txBody>
          <a:bodyPr>
            <a:spAutoFit/>
          </a:bodyPr>
          <a:lstStyle/>
          <a:p>
            <a:pPr fontAlgn="auto">
              <a:spcBef>
                <a:spcPts val="0"/>
              </a:spcBef>
              <a:spcAft>
                <a:spcPts val="0"/>
              </a:spcAft>
              <a:buFont typeface="Wingdings" pitchFamily="2" charset="2"/>
              <a:buChar char="ü"/>
              <a:defRPr/>
            </a:pP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Право на бесплатное образование</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endParaRPr>
          </a:p>
        </p:txBody>
      </p:sp>
      <p:pic>
        <p:nvPicPr>
          <p:cNvPr id="13315" name="Picture 3"/>
          <p:cNvPicPr>
            <a:picLocks noChangeAspect="1" noChangeArrowheads="1"/>
          </p:cNvPicPr>
          <p:nvPr/>
        </p:nvPicPr>
        <p:blipFill>
          <a:blip r:embed="rId3"/>
          <a:srcRect/>
          <a:stretch>
            <a:fillRect/>
          </a:stretch>
        </p:blipFill>
        <p:spPr bwMode="auto">
          <a:xfrm>
            <a:off x="5929322" y="3714752"/>
            <a:ext cx="2857520" cy="284158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Прямоугольник 8"/>
          <p:cNvSpPr/>
          <p:nvPr/>
        </p:nvSpPr>
        <p:spPr>
          <a:xfrm>
            <a:off x="1285852" y="3786190"/>
            <a:ext cx="4572000" cy="369332"/>
          </a:xfrm>
          <a:prstGeom prst="rect">
            <a:avLst/>
          </a:prstGeom>
        </p:spPr>
        <p:txBody>
          <a:bodyPr>
            <a:spAutoFit/>
          </a:bodyPr>
          <a:lstStyle/>
          <a:p>
            <a:pPr algn="r" fontAlgn="auto">
              <a:spcBef>
                <a:spcPts val="0"/>
              </a:spcBef>
              <a:spcAft>
                <a:spcPts val="0"/>
              </a:spcAft>
              <a:buFont typeface="Wingdings" pitchFamily="2" charset="2"/>
              <a:buChar char="ü"/>
              <a:defRPr/>
            </a:pP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Свобода передвижения</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endParaRPr>
          </a:p>
        </p:txBody>
      </p:sp>
      <p:sp>
        <p:nvSpPr>
          <p:cNvPr id="10" name="Прямоугольник 9"/>
          <p:cNvSpPr/>
          <p:nvPr/>
        </p:nvSpPr>
        <p:spPr>
          <a:xfrm>
            <a:off x="1214438" y="4286250"/>
            <a:ext cx="4572000" cy="8302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fontAlgn="auto">
              <a:spcBef>
                <a:spcPts val="0"/>
              </a:spcBef>
              <a:spcAft>
                <a:spcPts val="0"/>
              </a:spcAft>
              <a:defRPr/>
            </a:pPr>
            <a:r>
              <a:rPr lang="ru-RU" sz="1600" b="1" dirty="0"/>
              <a:t>Каждый человек имеет право свободно передвигаться по всей стране, если он не нарушает закон.</a:t>
            </a:r>
            <a:endParaRPr lang="ru-RU" sz="1600" b="1" dirty="0"/>
          </a:p>
        </p:txBody>
      </p:sp>
      <p:sp>
        <p:nvSpPr>
          <p:cNvPr id="11" name="Прямоугольник 10"/>
          <p:cNvSpPr/>
          <p:nvPr/>
        </p:nvSpPr>
        <p:spPr>
          <a:xfrm>
            <a:off x="214313" y="5286375"/>
            <a:ext cx="5786437" cy="1384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sz="1400" b="1" dirty="0">
                <a:solidFill>
                  <a:srgbClr val="00B050"/>
                </a:solidFill>
                <a:latin typeface="Comic Sans MS" pitchFamily="66" charset="0"/>
              </a:rPr>
              <a:t>Чтобы люди могли свободно ездить, должны быть дороги. Бывают дороги, за проезд по которым приходится платить. Если все дороги в стране будут платными,</a:t>
            </a:r>
          </a:p>
          <a:p>
            <a:pPr algn="ctr" fontAlgn="auto">
              <a:spcBef>
                <a:spcPts val="0"/>
              </a:spcBef>
              <a:spcAft>
                <a:spcPts val="0"/>
              </a:spcAft>
              <a:defRPr/>
            </a:pPr>
            <a:r>
              <a:rPr lang="ru-RU" sz="1400" b="1" dirty="0">
                <a:solidFill>
                  <a:srgbClr val="00B050"/>
                </a:solidFill>
                <a:latin typeface="Comic Sans MS" pitchFamily="66" charset="0"/>
              </a:rPr>
              <a:t>люди, у которых нет денег, не смогут никуда ездить, и их права будут нарушены. Поэтому за счет бюджета строят бесплатные дороги</a:t>
            </a:r>
            <a:r>
              <a:rPr lang="ru-RU" sz="1400" dirty="0">
                <a:solidFill>
                  <a:srgbClr val="00B050"/>
                </a:solidFill>
                <a:latin typeface="Comic Sans MS" pitchFamily="66" charset="0"/>
              </a:rPr>
              <a:t>.</a:t>
            </a:r>
            <a:endParaRPr lang="ru-RU" sz="1400" dirty="0">
              <a:solidFill>
                <a:srgbClr val="00B050"/>
              </a:solidFill>
              <a:latin typeface="Comic Sans MS" pitchFamily="66"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5715008" y="214290"/>
            <a:ext cx="3237442" cy="3343281"/>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339" name="Picture 3"/>
          <p:cNvPicPr>
            <a:picLocks noChangeAspect="1" noChangeArrowheads="1"/>
          </p:cNvPicPr>
          <p:nvPr/>
        </p:nvPicPr>
        <p:blipFill>
          <a:blip r:embed="rId3"/>
          <a:srcRect/>
          <a:stretch>
            <a:fillRect/>
          </a:stretch>
        </p:blipFill>
        <p:spPr bwMode="auto">
          <a:xfrm>
            <a:off x="214282" y="3714752"/>
            <a:ext cx="3571900" cy="296546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Прямоугольник 5"/>
          <p:cNvSpPr/>
          <p:nvPr/>
        </p:nvSpPr>
        <p:spPr>
          <a:xfrm>
            <a:off x="1000125" y="571500"/>
            <a:ext cx="4572000" cy="1816100"/>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fontAlgn="auto">
              <a:spcBef>
                <a:spcPts val="0"/>
              </a:spcBef>
              <a:spcAft>
                <a:spcPts val="0"/>
              </a:spcAft>
              <a:defRPr/>
            </a:pPr>
            <a:r>
              <a:rPr lang="ru-RU" sz="1400" dirty="0"/>
              <a:t>Если человек заболел или у него случилась беда, а может быть, он просто остался без работы, у него может не хватать денег, чтобы покупать себе </a:t>
            </a:r>
            <a:r>
              <a:rPr lang="ru-RU" sz="1400" dirty="0" err="1"/>
              <a:t>са</a:t>
            </a:r>
            <a:r>
              <a:rPr lang="ru-RU" sz="1400" dirty="0"/>
              <a:t>-</a:t>
            </a:r>
          </a:p>
          <a:p>
            <a:pPr algn="ctr" fontAlgn="auto">
              <a:spcBef>
                <a:spcPts val="0"/>
              </a:spcBef>
              <a:spcAft>
                <a:spcPts val="0"/>
              </a:spcAft>
              <a:defRPr/>
            </a:pPr>
            <a:r>
              <a:rPr lang="ru-RU" sz="1400" dirty="0" err="1"/>
              <a:t>мые</a:t>
            </a:r>
            <a:r>
              <a:rPr lang="ru-RU" sz="1400" dirty="0"/>
              <a:t> необходимые вещи, например продукты. В этих случаях людям выплачиваются пособия. Бабушки и дедушки не могут сами зарабатывать, потому что они уже старенькие и достаточно поработали. Теперь они имеют право отдыхать, для этого им платят пенсии.</a:t>
            </a:r>
            <a:endParaRPr lang="ru-RU" sz="1400" dirty="0"/>
          </a:p>
        </p:txBody>
      </p:sp>
      <p:sp>
        <p:nvSpPr>
          <p:cNvPr id="33796" name="Прямоугольник 6"/>
          <p:cNvSpPr>
            <a:spLocks noChangeArrowheads="1"/>
          </p:cNvSpPr>
          <p:nvPr/>
        </p:nvSpPr>
        <p:spPr bwMode="auto">
          <a:xfrm>
            <a:off x="1071563" y="214313"/>
            <a:ext cx="4572000" cy="369887"/>
          </a:xfrm>
          <a:prstGeom prst="rect">
            <a:avLst/>
          </a:prstGeom>
          <a:noFill/>
          <a:ln w="9525">
            <a:noFill/>
            <a:miter lim="800000"/>
            <a:headEnd/>
            <a:tailEnd/>
          </a:ln>
        </p:spPr>
        <p:txBody>
          <a:bodyPr>
            <a:spAutoFit/>
          </a:bodyPr>
          <a:lstStyle/>
          <a:p>
            <a:pPr>
              <a:buFont typeface="Wingdings" pitchFamily="2" charset="2"/>
              <a:buChar char="ü"/>
            </a:pPr>
            <a:r>
              <a:rPr lang="ru-RU" b="1">
                <a:latin typeface="Constantia" pitchFamily="18" charset="0"/>
              </a:rPr>
              <a:t> Право получать пенсию и пособия</a:t>
            </a:r>
            <a:endParaRPr lang="ru-RU">
              <a:latin typeface="Constantia" pitchFamily="18" charset="0"/>
            </a:endParaRPr>
          </a:p>
        </p:txBody>
      </p:sp>
      <p:sp>
        <p:nvSpPr>
          <p:cNvPr id="8" name="Прямоугольник 7"/>
          <p:cNvSpPr/>
          <p:nvPr/>
        </p:nvSpPr>
        <p:spPr>
          <a:xfrm>
            <a:off x="285750" y="2551113"/>
            <a:ext cx="5786438" cy="107791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sz="1600" b="1" dirty="0">
                <a:solidFill>
                  <a:srgbClr val="00B050"/>
                </a:solidFill>
                <a:latin typeface="Comic Sans MS" pitchFamily="66" charset="0"/>
              </a:rPr>
              <a:t>Пособия выплачиваются из бюджета. Пенсии выплачивают из пенсионных фондов (есть государственный пенсионный фонд и частные пенсионные фонды).</a:t>
            </a:r>
            <a:endParaRPr lang="ru-RU" sz="1600" b="1" dirty="0">
              <a:solidFill>
                <a:srgbClr val="00B050"/>
              </a:solidFill>
              <a:latin typeface="Comic Sans MS" pitchFamily="66" charset="0"/>
            </a:endParaRPr>
          </a:p>
        </p:txBody>
      </p:sp>
      <p:sp>
        <p:nvSpPr>
          <p:cNvPr id="33798" name="Прямоугольник 8"/>
          <p:cNvSpPr>
            <a:spLocks noChangeArrowheads="1"/>
          </p:cNvSpPr>
          <p:nvPr/>
        </p:nvSpPr>
        <p:spPr bwMode="auto">
          <a:xfrm>
            <a:off x="3786188" y="3571875"/>
            <a:ext cx="4572000" cy="646113"/>
          </a:xfrm>
          <a:prstGeom prst="rect">
            <a:avLst/>
          </a:prstGeom>
          <a:noFill/>
          <a:ln w="9525">
            <a:noFill/>
            <a:miter lim="800000"/>
            <a:headEnd/>
            <a:tailEnd/>
          </a:ln>
        </p:spPr>
        <p:txBody>
          <a:bodyPr>
            <a:spAutoFit/>
          </a:bodyPr>
          <a:lstStyle/>
          <a:p>
            <a:pPr>
              <a:buFont typeface="Wingdings" pitchFamily="2" charset="2"/>
              <a:buChar char="ü"/>
            </a:pPr>
            <a:r>
              <a:rPr lang="ru-RU" b="1">
                <a:latin typeface="Constantia" pitchFamily="18" charset="0"/>
              </a:rPr>
              <a:t> Право на охрану здоровья и медицинскую помощь</a:t>
            </a:r>
            <a:endParaRPr lang="ru-RU">
              <a:latin typeface="Constantia" pitchFamily="18" charset="0"/>
            </a:endParaRPr>
          </a:p>
        </p:txBody>
      </p:sp>
      <p:sp>
        <p:nvSpPr>
          <p:cNvPr id="10" name="Прямоугольник 9"/>
          <p:cNvSpPr/>
          <p:nvPr/>
        </p:nvSpPr>
        <p:spPr>
          <a:xfrm>
            <a:off x="3500430" y="4214818"/>
            <a:ext cx="4572000" cy="160043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ru-RU" sz="1400" dirty="0">
                <a:solidFill>
                  <a:srgbClr val="0070C0"/>
                </a:solidFill>
              </a:rPr>
              <a:t>Каждый гражданин России имеет право обратиться к врачу бесплатно, если почувствует, что заболел. В особых случаях можно бесплатно вызвать скорую помощь по телефону 03 (с городско-</a:t>
            </a:r>
          </a:p>
          <a:p>
            <a:pPr algn="ctr" fontAlgn="auto">
              <a:spcBef>
                <a:spcPts val="0"/>
              </a:spcBef>
              <a:spcAft>
                <a:spcPts val="0"/>
              </a:spcAft>
              <a:defRPr/>
            </a:pPr>
            <a:r>
              <a:rPr lang="ru-RU" sz="1400" dirty="0">
                <a:solidFill>
                  <a:srgbClr val="0070C0"/>
                </a:solidFill>
              </a:rPr>
              <a:t>го), которая, если нужно, отвезет в больницу, а в больнице можно бесплатно лежать, пока тебя не вылечат.</a:t>
            </a:r>
            <a:endParaRPr lang="ru-RU" sz="1400" dirty="0">
              <a:solidFill>
                <a:srgbClr val="0070C0"/>
              </a:solidFill>
            </a:endParaRPr>
          </a:p>
        </p:txBody>
      </p:sp>
      <p:sp>
        <p:nvSpPr>
          <p:cNvPr id="11" name="Прямоугольник 10"/>
          <p:cNvSpPr/>
          <p:nvPr/>
        </p:nvSpPr>
        <p:spPr>
          <a:xfrm>
            <a:off x="4143375" y="5903913"/>
            <a:ext cx="4572000" cy="9540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sz="1400" b="1" dirty="0">
                <a:solidFill>
                  <a:srgbClr val="00B050"/>
                </a:solidFill>
                <a:latin typeface="Comic Sans MS" pitchFamily="66" charset="0"/>
              </a:rPr>
              <a:t>На бюджетные деньги строят больницы</a:t>
            </a:r>
          </a:p>
          <a:p>
            <a:pPr algn="ctr" fontAlgn="auto">
              <a:spcBef>
                <a:spcPts val="0"/>
              </a:spcBef>
              <a:spcAft>
                <a:spcPts val="0"/>
              </a:spcAft>
              <a:defRPr/>
            </a:pPr>
            <a:r>
              <a:rPr lang="ru-RU" sz="1400" b="1" dirty="0">
                <a:solidFill>
                  <a:srgbClr val="00B050"/>
                </a:solidFill>
                <a:latin typeface="Comic Sans MS" pitchFamily="66" charset="0"/>
              </a:rPr>
              <a:t>и покупают специальные приборы, которые нужны врачам, чтобы поставить правильный диагноз и вылечить человека.</a:t>
            </a:r>
            <a:endParaRPr lang="ru-RU" sz="1400" b="1" dirty="0">
              <a:solidFill>
                <a:srgbClr val="00B050"/>
              </a:solidFill>
              <a:latin typeface="Comic Sans MS" pitchFamily="66"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marL="484632" algn="ctr" fontAlgn="auto">
              <a:spcAft>
                <a:spcPts val="0"/>
              </a:spcAft>
              <a:defRPr/>
            </a:pPr>
            <a:r>
              <a:rPr lang="ru-RU" sz="4400" b="1" i="1" dirty="0" smtClean="0">
                <a:solidFill>
                  <a:srgbClr val="FFC000"/>
                </a:solidFill>
              </a:rPr>
              <a:t>Бюджет для граждан</a:t>
            </a:r>
            <a:r>
              <a:rPr lang="ru-RU" sz="4400" b="1" i="1" dirty="0" smtClean="0">
                <a:solidFill>
                  <a:srgbClr val="FF0000"/>
                </a:solidFill>
              </a:rPr>
              <a:t/>
            </a:r>
            <a:br>
              <a:rPr lang="ru-RU" sz="4400" b="1" i="1" dirty="0" smtClean="0">
                <a:solidFill>
                  <a:srgbClr val="FF0000"/>
                </a:solidFill>
              </a:rPr>
            </a:br>
            <a:endParaRPr lang="ru-RU" dirty="0">
              <a:solidFill>
                <a:schemeClr val="accent1">
                  <a:tint val="83000"/>
                  <a:satMod val="150000"/>
                </a:schemeClr>
              </a:solidFill>
            </a:endParaRPr>
          </a:p>
        </p:txBody>
      </p:sp>
      <p:pic>
        <p:nvPicPr>
          <p:cNvPr id="4" name="Picture 2"/>
          <p:cNvPicPr>
            <a:picLocks noChangeAspect="1" noChangeArrowheads="1"/>
          </p:cNvPicPr>
          <p:nvPr/>
        </p:nvPicPr>
        <p:blipFill>
          <a:blip r:embed="rId2"/>
          <a:srcRect/>
          <a:stretch>
            <a:fillRect/>
          </a:stretch>
        </p:blipFill>
        <p:spPr bwMode="auto">
          <a:xfrm>
            <a:off x="285720" y="1285860"/>
            <a:ext cx="2843212" cy="316865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363" name="TextBox 2"/>
          <p:cNvSpPr txBox="1">
            <a:spLocks noChangeArrowheads="1"/>
          </p:cNvSpPr>
          <p:nvPr/>
        </p:nvSpPr>
        <p:spPr bwMode="auto">
          <a:xfrm>
            <a:off x="3054350" y="1196975"/>
            <a:ext cx="5976938" cy="4032250"/>
          </a:xfrm>
          <a:prstGeom prst="rect">
            <a:avLst/>
          </a:prstGeom>
          <a:noFill/>
          <a:ln w="9525">
            <a:noFill/>
            <a:miter lim="800000"/>
            <a:headEnd/>
            <a:tailEnd/>
          </a:ln>
        </p:spPr>
        <p:txBody>
          <a:bodyPr>
            <a:spAutoFit/>
          </a:bodyPr>
          <a:lstStyle/>
          <a:p>
            <a:pPr algn="ctr"/>
            <a:r>
              <a:rPr lang="ru-RU" sz="1600" b="1" i="1">
                <a:solidFill>
                  <a:srgbClr val="002060"/>
                </a:solidFill>
                <a:latin typeface="Constantia" pitchFamily="18" charset="0"/>
              </a:rPr>
              <a:t>Юные жители Угранского района!</a:t>
            </a:r>
          </a:p>
          <a:p>
            <a:pPr algn="ctr"/>
            <a:endParaRPr lang="en-US" sz="1600" b="1" i="1">
              <a:solidFill>
                <a:srgbClr val="002060"/>
              </a:solidFill>
              <a:latin typeface="Constantia" pitchFamily="18" charset="0"/>
            </a:endParaRPr>
          </a:p>
          <a:p>
            <a:pPr algn="ctr"/>
            <a:r>
              <a:rPr lang="ru-RU" sz="1600" i="1">
                <a:solidFill>
                  <a:srgbClr val="002060"/>
                </a:solidFill>
                <a:latin typeface="Constantia" pitchFamily="18" charset="0"/>
              </a:rPr>
              <a:t>Приоритетной задачей бюджетной политики является обеспечение прозрачности и открытости бюджетного процесса. </a:t>
            </a:r>
          </a:p>
          <a:p>
            <a:pPr algn="ctr"/>
            <a:r>
              <a:rPr lang="ru-RU" sz="1600" i="1">
                <a:solidFill>
                  <a:srgbClr val="002060"/>
                </a:solidFill>
                <a:latin typeface="Constantia" pitchFamily="18" charset="0"/>
              </a:rPr>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«Угранский район», показать формы взаимодействия с ним по вопросам расходования общественных финансов.</a:t>
            </a:r>
          </a:p>
          <a:p>
            <a:pPr algn="ctr"/>
            <a:r>
              <a:rPr lang="ru-RU" sz="1600" i="1">
                <a:solidFill>
                  <a:srgbClr val="002060"/>
                </a:solidFill>
                <a:latin typeface="Constantia" pitchFamily="18" charset="0"/>
              </a:rPr>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15364" name="Прямоугольник 6"/>
          <p:cNvSpPr>
            <a:spLocks noChangeArrowheads="1"/>
          </p:cNvSpPr>
          <p:nvPr/>
        </p:nvSpPr>
        <p:spPr bwMode="auto">
          <a:xfrm>
            <a:off x="1071563" y="5572125"/>
            <a:ext cx="4572000" cy="646113"/>
          </a:xfrm>
          <a:prstGeom prst="rect">
            <a:avLst/>
          </a:prstGeom>
          <a:noFill/>
          <a:ln w="9525">
            <a:noFill/>
            <a:miter lim="800000"/>
            <a:headEnd/>
            <a:tailEnd/>
          </a:ln>
        </p:spPr>
        <p:txBody>
          <a:bodyPr>
            <a:spAutoFit/>
          </a:bodyPr>
          <a:lstStyle/>
          <a:p>
            <a:r>
              <a:rPr lang="ru-RU" i="1">
                <a:solidFill>
                  <a:schemeClr val="bg1"/>
                </a:solidFill>
                <a:latin typeface="Constantia" pitchFamily="18" charset="0"/>
              </a:rPr>
              <a:t>Глава муниципального образования «Угранский район» Смоленской области</a:t>
            </a:r>
          </a:p>
        </p:txBody>
      </p:sp>
      <p:sp>
        <p:nvSpPr>
          <p:cNvPr id="15365" name="TextBox 5"/>
          <p:cNvSpPr txBox="1">
            <a:spLocks noChangeArrowheads="1"/>
          </p:cNvSpPr>
          <p:nvPr/>
        </p:nvSpPr>
        <p:spPr bwMode="auto">
          <a:xfrm>
            <a:off x="6732588" y="5659438"/>
            <a:ext cx="2087562" cy="336550"/>
          </a:xfrm>
          <a:prstGeom prst="rect">
            <a:avLst/>
          </a:prstGeom>
          <a:noFill/>
          <a:ln w="9525">
            <a:noFill/>
            <a:miter lim="800000"/>
            <a:headEnd/>
            <a:tailEnd/>
          </a:ln>
        </p:spPr>
        <p:txBody>
          <a:bodyPr>
            <a:spAutoFit/>
          </a:bodyPr>
          <a:lstStyle/>
          <a:p>
            <a:r>
              <a:rPr lang="ru-RU" sz="1600" b="1" i="1">
                <a:solidFill>
                  <a:schemeClr val="bg1"/>
                </a:solidFill>
                <a:latin typeface="Constantia" pitchFamily="18" charset="0"/>
              </a:rPr>
              <a:t>Н.С. Шишигина</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214282" y="214290"/>
            <a:ext cx="3214710" cy="300039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363" name="Picture 3"/>
          <p:cNvPicPr>
            <a:picLocks noChangeAspect="1" noChangeArrowheads="1"/>
          </p:cNvPicPr>
          <p:nvPr/>
        </p:nvPicPr>
        <p:blipFill>
          <a:blip r:embed="rId3"/>
          <a:srcRect/>
          <a:stretch>
            <a:fillRect/>
          </a:stretch>
        </p:blipFill>
        <p:spPr bwMode="auto">
          <a:xfrm>
            <a:off x="6000760" y="3429000"/>
            <a:ext cx="2928939" cy="3214691"/>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4819" name="Прямоугольник 3"/>
          <p:cNvSpPr>
            <a:spLocks noChangeArrowheads="1"/>
          </p:cNvSpPr>
          <p:nvPr/>
        </p:nvSpPr>
        <p:spPr bwMode="auto">
          <a:xfrm>
            <a:off x="3429000" y="0"/>
            <a:ext cx="4572000" cy="1200150"/>
          </a:xfrm>
          <a:prstGeom prst="rect">
            <a:avLst/>
          </a:prstGeom>
          <a:noFill/>
          <a:ln w="9525">
            <a:noFill/>
            <a:miter lim="800000"/>
            <a:headEnd/>
            <a:tailEnd/>
          </a:ln>
        </p:spPr>
        <p:txBody>
          <a:bodyPr>
            <a:spAutoFit/>
          </a:bodyPr>
          <a:lstStyle/>
          <a:p>
            <a:pPr>
              <a:buFont typeface="Wingdings" pitchFamily="2" charset="2"/>
              <a:buChar char="ü"/>
            </a:pPr>
            <a:r>
              <a:rPr lang="ru-RU" b="1">
                <a:latin typeface="Constantia" pitchFamily="18" charset="0"/>
              </a:rPr>
              <a:t> Государственная защита прав и свобод</a:t>
            </a:r>
          </a:p>
          <a:p>
            <a:pPr>
              <a:buFont typeface="Wingdings" pitchFamily="2" charset="2"/>
              <a:buChar char="ü"/>
            </a:pPr>
            <a:r>
              <a:rPr lang="ru-RU" b="1">
                <a:latin typeface="Constantia" pitchFamily="18" charset="0"/>
              </a:rPr>
              <a:t>человека и гражданина гарантируется</a:t>
            </a:r>
            <a:endParaRPr lang="ru-RU">
              <a:latin typeface="Constantia" pitchFamily="18" charset="0"/>
            </a:endParaRPr>
          </a:p>
        </p:txBody>
      </p:sp>
      <p:sp>
        <p:nvSpPr>
          <p:cNvPr id="34820" name="Прямоугольник 4"/>
          <p:cNvSpPr>
            <a:spLocks noChangeArrowheads="1"/>
          </p:cNvSpPr>
          <p:nvPr/>
        </p:nvSpPr>
        <p:spPr bwMode="auto">
          <a:xfrm>
            <a:off x="1357313" y="3286125"/>
            <a:ext cx="4572000" cy="646113"/>
          </a:xfrm>
          <a:prstGeom prst="rect">
            <a:avLst/>
          </a:prstGeom>
          <a:noFill/>
          <a:ln w="9525">
            <a:noFill/>
            <a:miter lim="800000"/>
            <a:headEnd/>
            <a:tailEnd/>
          </a:ln>
        </p:spPr>
        <p:txBody>
          <a:bodyPr>
            <a:spAutoFit/>
          </a:bodyPr>
          <a:lstStyle/>
          <a:p>
            <a:pPr algn="r">
              <a:buFont typeface="Wingdings" pitchFamily="2" charset="2"/>
              <a:buChar char="ü"/>
            </a:pPr>
            <a:r>
              <a:rPr lang="ru-RU" b="1">
                <a:latin typeface="Constantia" pitchFamily="18" charset="0"/>
              </a:rPr>
              <a:t>Каждый имеет право на доступ к культурным ценностям</a:t>
            </a:r>
            <a:endParaRPr lang="ru-RU">
              <a:latin typeface="Constantia" pitchFamily="18" charset="0"/>
            </a:endParaRPr>
          </a:p>
        </p:txBody>
      </p:sp>
      <p:sp>
        <p:nvSpPr>
          <p:cNvPr id="6" name="Прямоугольник 5"/>
          <p:cNvSpPr/>
          <p:nvPr/>
        </p:nvSpPr>
        <p:spPr>
          <a:xfrm>
            <a:off x="3571875" y="642938"/>
            <a:ext cx="4572000" cy="1169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ru-RU" sz="1400" dirty="0"/>
              <a:t>Если тебя кто-то обидел, обокрал, обманул, побил или причинил другие большие неприятности, ты можешь обратиться в полицию. Чтобы бесплатно вызвать полицию, нужно позвонить с городского телефона 02.</a:t>
            </a:r>
            <a:endParaRPr lang="ru-RU" sz="1400" dirty="0"/>
          </a:p>
        </p:txBody>
      </p:sp>
      <p:sp>
        <p:nvSpPr>
          <p:cNvPr id="7" name="Прямоугольник 6"/>
          <p:cNvSpPr/>
          <p:nvPr/>
        </p:nvSpPr>
        <p:spPr>
          <a:xfrm>
            <a:off x="3571875" y="2000250"/>
            <a:ext cx="5357813" cy="10779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sz="1600" b="1" dirty="0">
                <a:solidFill>
                  <a:srgbClr val="0070C0"/>
                </a:solidFill>
                <a:latin typeface="Comic Sans MS" pitchFamily="66" charset="0"/>
              </a:rPr>
              <a:t>Из бюджета полицейские получают зарплату, им покупают оружие, машины и другие важные секретные штуки, чтобы защищать граждан и расследовать  преступления.</a:t>
            </a:r>
            <a:endParaRPr lang="ru-RU" sz="1600" b="1" dirty="0">
              <a:solidFill>
                <a:srgbClr val="0070C0"/>
              </a:solidFill>
              <a:latin typeface="Comic Sans MS" pitchFamily="66" charset="0"/>
            </a:endParaRPr>
          </a:p>
        </p:txBody>
      </p:sp>
      <p:sp>
        <p:nvSpPr>
          <p:cNvPr id="8" name="Прямоугольник 7"/>
          <p:cNvSpPr/>
          <p:nvPr/>
        </p:nvSpPr>
        <p:spPr>
          <a:xfrm>
            <a:off x="285750" y="4071938"/>
            <a:ext cx="5500688" cy="954087"/>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fontAlgn="auto">
              <a:spcBef>
                <a:spcPts val="0"/>
              </a:spcBef>
              <a:spcAft>
                <a:spcPts val="0"/>
              </a:spcAft>
              <a:defRPr/>
            </a:pPr>
            <a:r>
              <a:rPr lang="ru-RU" sz="1400" dirty="0"/>
              <a:t>Когда гуляешь по городу, можно посмотреть памятники и полюбоваться красивыми старинными зданиями. В библиотеке можно бесплатно взять книжку. Билеты в музей стоят недорого,</a:t>
            </a:r>
          </a:p>
          <a:p>
            <a:pPr algn="ctr" fontAlgn="auto">
              <a:spcBef>
                <a:spcPts val="0"/>
              </a:spcBef>
              <a:spcAft>
                <a:spcPts val="0"/>
              </a:spcAft>
              <a:defRPr/>
            </a:pPr>
            <a:r>
              <a:rPr lang="ru-RU" sz="1400" dirty="0"/>
              <a:t>потому что за них платишь не только ты, но и государство.</a:t>
            </a:r>
            <a:endParaRPr lang="ru-RU" sz="1400" dirty="0"/>
          </a:p>
        </p:txBody>
      </p:sp>
      <p:sp>
        <p:nvSpPr>
          <p:cNvPr id="9" name="Прямоугольник 8"/>
          <p:cNvSpPr/>
          <p:nvPr/>
        </p:nvSpPr>
        <p:spPr>
          <a:xfrm>
            <a:off x="285750" y="5287963"/>
            <a:ext cx="5857875" cy="13239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sz="1600" b="1" dirty="0">
                <a:solidFill>
                  <a:srgbClr val="0070C0"/>
                </a:solidFill>
                <a:latin typeface="Comic Sans MS" pitchFamily="66" charset="0"/>
              </a:rPr>
              <a:t>Из бюджета оплачивают ремонт памятников архитектуры, возведение новых памятников, содержание библиотек, некоторых музеев, театров и концертных залов. Также за счет бюджета работники всех этих учреждений получают зарплату.</a:t>
            </a:r>
            <a:endParaRPr lang="ru-RU" sz="1600" b="1" dirty="0">
              <a:solidFill>
                <a:srgbClr val="0070C0"/>
              </a:solidFill>
              <a:latin typeface="Comic Sans MS" pitchFamily="6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Прямоугольник 1"/>
          <p:cNvSpPr>
            <a:spLocks noChangeArrowheads="1"/>
          </p:cNvSpPr>
          <p:nvPr/>
        </p:nvSpPr>
        <p:spPr bwMode="auto">
          <a:xfrm>
            <a:off x="3500438" y="0"/>
            <a:ext cx="4572000" cy="646113"/>
          </a:xfrm>
          <a:prstGeom prst="rect">
            <a:avLst/>
          </a:prstGeom>
          <a:noFill/>
          <a:ln w="9525">
            <a:noFill/>
            <a:miter lim="800000"/>
            <a:headEnd/>
            <a:tailEnd/>
          </a:ln>
        </p:spPr>
        <p:txBody>
          <a:bodyPr>
            <a:spAutoFit/>
          </a:bodyPr>
          <a:lstStyle/>
          <a:p>
            <a:pPr>
              <a:buFont typeface="Wingdings" pitchFamily="2" charset="2"/>
              <a:buChar char="ü"/>
            </a:pPr>
            <a:r>
              <a:rPr lang="ru-RU" b="1">
                <a:latin typeface="Constantia" pitchFamily="18" charset="0"/>
              </a:rPr>
              <a:t> Каждый имеет право на благоприятную окружающую среду</a:t>
            </a:r>
            <a:endParaRPr lang="ru-RU">
              <a:latin typeface="Constantia" pitchFamily="18" charset="0"/>
            </a:endParaRPr>
          </a:p>
        </p:txBody>
      </p:sp>
      <p:pic>
        <p:nvPicPr>
          <p:cNvPr id="1026" name="Picture 2"/>
          <p:cNvPicPr>
            <a:picLocks noChangeAspect="1" noChangeArrowheads="1"/>
          </p:cNvPicPr>
          <p:nvPr/>
        </p:nvPicPr>
        <p:blipFill>
          <a:blip r:embed="rId2"/>
          <a:srcRect/>
          <a:stretch>
            <a:fillRect/>
          </a:stretch>
        </p:blipFill>
        <p:spPr bwMode="auto">
          <a:xfrm>
            <a:off x="214282" y="214290"/>
            <a:ext cx="2928958" cy="307011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Прямоугольник 3"/>
          <p:cNvSpPr/>
          <p:nvPr/>
        </p:nvSpPr>
        <p:spPr>
          <a:xfrm>
            <a:off x="3071813" y="642938"/>
            <a:ext cx="5857875" cy="11699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sz="1400" b="1" dirty="0">
                <a:solidFill>
                  <a:srgbClr val="00B050"/>
                </a:solidFill>
              </a:rPr>
              <a:t>Человек строит заводы, дороги, города, а главное, производит очень много разного мусора. Ты знал, что полиэтилен разлагается 500 лет? Поэтому, для сохранения окружающей среды, пригодной для жизни, государство следит, чтобы мусор не разбрасывали где попало, а правильно перерабатывали.</a:t>
            </a:r>
            <a:endParaRPr lang="ru-RU" sz="1400" b="1" dirty="0">
              <a:solidFill>
                <a:srgbClr val="00B050"/>
              </a:solidFill>
            </a:endParaRPr>
          </a:p>
        </p:txBody>
      </p:sp>
      <p:sp>
        <p:nvSpPr>
          <p:cNvPr id="5" name="Прямоугольник 4"/>
          <p:cNvSpPr/>
          <p:nvPr/>
        </p:nvSpPr>
        <p:spPr>
          <a:xfrm>
            <a:off x="2714625" y="1928813"/>
            <a:ext cx="6072188" cy="1200150"/>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fontAlgn="auto">
              <a:spcBef>
                <a:spcPts val="0"/>
              </a:spcBef>
              <a:spcAft>
                <a:spcPts val="0"/>
              </a:spcAft>
              <a:defRPr/>
            </a:pPr>
            <a:r>
              <a:rPr lang="ru-RU" sz="1200" b="1" dirty="0"/>
              <a:t>Для того чтобы охранять природу, необходимы специальные люди, например лесники, которым нужно платить зарплату. Конечно, природа щедро благодарит тех, кто бережно к ней относится, но в большинстве стран деньги на деревьях не растут. К тому же, для того чтобы следить за чистотой рек и воздуха, а также чтобы бороться с лесными пожарами, нужно специальное оборудование, которое тоже стоит денег.</a:t>
            </a:r>
            <a:endParaRPr lang="ru-RU" sz="1200" b="1" dirty="0"/>
          </a:p>
        </p:txBody>
      </p:sp>
      <p:pic>
        <p:nvPicPr>
          <p:cNvPr id="1027" name="Picture 3"/>
          <p:cNvPicPr>
            <a:picLocks noChangeAspect="1" noChangeArrowheads="1"/>
          </p:cNvPicPr>
          <p:nvPr/>
        </p:nvPicPr>
        <p:blipFill>
          <a:blip r:embed="rId3"/>
          <a:srcRect/>
          <a:stretch>
            <a:fillRect/>
          </a:stretch>
        </p:blipFill>
        <p:spPr bwMode="auto">
          <a:xfrm>
            <a:off x="5500694" y="3286124"/>
            <a:ext cx="3429595" cy="2500329"/>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5846" name="Прямоугольник 6"/>
          <p:cNvSpPr>
            <a:spLocks noChangeArrowheads="1"/>
          </p:cNvSpPr>
          <p:nvPr/>
        </p:nvSpPr>
        <p:spPr bwMode="auto">
          <a:xfrm>
            <a:off x="928688" y="3357563"/>
            <a:ext cx="4572000" cy="954087"/>
          </a:xfrm>
          <a:prstGeom prst="rect">
            <a:avLst/>
          </a:prstGeom>
          <a:noFill/>
          <a:ln w="9525">
            <a:noFill/>
            <a:miter lim="800000"/>
            <a:headEnd/>
            <a:tailEnd/>
          </a:ln>
        </p:spPr>
        <p:txBody>
          <a:bodyPr>
            <a:spAutoFit/>
          </a:bodyPr>
          <a:lstStyle/>
          <a:p>
            <a:pPr algn="r">
              <a:buFont typeface="Wingdings" pitchFamily="2" charset="2"/>
              <a:buChar char="ü"/>
            </a:pPr>
            <a:r>
              <a:rPr lang="ru-RU" sz="1400" b="1">
                <a:latin typeface="Constantia" pitchFamily="18" charset="0"/>
              </a:rPr>
              <a:t> Граждане Российской Федерации имеют право участвовать в управлении делами государства как непосредственно, так и через своих представителей</a:t>
            </a:r>
            <a:endParaRPr lang="ru-RU" sz="1400">
              <a:latin typeface="Constantia" pitchFamily="18" charset="0"/>
            </a:endParaRPr>
          </a:p>
        </p:txBody>
      </p:sp>
      <p:sp>
        <p:nvSpPr>
          <p:cNvPr id="8" name="Прямоугольник 7"/>
          <p:cNvSpPr/>
          <p:nvPr/>
        </p:nvSpPr>
        <p:spPr>
          <a:xfrm>
            <a:off x="214313" y="4286250"/>
            <a:ext cx="5500687" cy="101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ru-RU" sz="1200" b="1" dirty="0"/>
              <a:t>Для управления страной граждане выбирают президента и депутатов в парламент. Президент с согласия депутатов назначает главу правительства, а тот – министров, и так далее. Вместе президент, правительство и депутаты парламента принимают решения по вопросам управления страной и бюджетом.</a:t>
            </a:r>
            <a:endParaRPr lang="ru-RU" sz="1200" b="1" dirty="0"/>
          </a:p>
        </p:txBody>
      </p:sp>
      <p:sp>
        <p:nvSpPr>
          <p:cNvPr id="9" name="Прямоугольник 8"/>
          <p:cNvSpPr/>
          <p:nvPr/>
        </p:nvSpPr>
        <p:spPr>
          <a:xfrm>
            <a:off x="357188" y="5429250"/>
            <a:ext cx="8358187" cy="11699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sz="1400" b="1" dirty="0">
                <a:solidFill>
                  <a:srgbClr val="00B050"/>
                </a:solidFill>
              </a:rPr>
              <a:t>Для того чтобы принимать правильные решения, президент, правительство и депутаты должны постоянно изучать и писать законы, проверять, как идут дела в стране, собираться и советоваться. Все это требует много времени, поэтому, чтобы президент, члены правительства, депутаты и чиновники не отвлекались на другую работу, из бюджета им платят зарплату и даже возмещают некоторые расходы.</a:t>
            </a:r>
            <a:endParaRPr lang="ru-RU" sz="1400" b="1" dirty="0">
              <a:solidFill>
                <a:srgbClr val="00B05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idx="4294967295"/>
          </p:nvPr>
        </p:nvSpPr>
        <p:spPr>
          <a:xfrm>
            <a:off x="0" y="0"/>
            <a:ext cx="8858280" cy="461665"/>
          </a:xfrm>
        </p:spPr>
        <p:txBody>
          <a:bodyPr wrap="square">
            <a:spAutoFit/>
          </a:bodyPr>
          <a:lstStyle/>
          <a:p>
            <a:pPr marL="484632" algn="ctr" fontAlgn="auto">
              <a:spcAft>
                <a:spcPts val="0"/>
              </a:spcAft>
              <a:defRPr/>
            </a:pPr>
            <a:r>
              <a:rPr lang="ru-RU" sz="2400" b="1" dirty="0" smtClean="0">
                <a:solidFill>
                  <a:schemeClr val="accent1">
                    <a:tint val="83000"/>
                    <a:satMod val="150000"/>
                  </a:schemeClr>
                </a:solidFill>
                <a:effectLst/>
                <a:latin typeface="Comic Sans MS" pitchFamily="66" charset="0"/>
              </a:rPr>
              <a:t>Доходы бюджета. Где государство берет деньги?</a:t>
            </a:r>
            <a:endParaRPr lang="ru-RU" sz="2400" dirty="0">
              <a:solidFill>
                <a:schemeClr val="accent1">
                  <a:tint val="83000"/>
                  <a:satMod val="150000"/>
                </a:schemeClr>
              </a:solidFill>
              <a:effectLst/>
              <a:latin typeface="Comic Sans MS" pitchFamily="66" charset="0"/>
            </a:endParaRPr>
          </a:p>
        </p:txBody>
      </p:sp>
      <p:pic>
        <p:nvPicPr>
          <p:cNvPr id="2050" name="Picture 2"/>
          <p:cNvPicPr>
            <a:picLocks noChangeAspect="1" noChangeArrowheads="1"/>
          </p:cNvPicPr>
          <p:nvPr/>
        </p:nvPicPr>
        <p:blipFill>
          <a:blip r:embed="rId2"/>
          <a:srcRect/>
          <a:stretch>
            <a:fillRect/>
          </a:stretch>
        </p:blipFill>
        <p:spPr bwMode="auto">
          <a:xfrm>
            <a:off x="4929190" y="3500438"/>
            <a:ext cx="4021858" cy="3152781"/>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6867" name="Прямоугольник 6"/>
          <p:cNvSpPr>
            <a:spLocks noChangeArrowheads="1"/>
          </p:cNvSpPr>
          <p:nvPr/>
        </p:nvSpPr>
        <p:spPr bwMode="auto">
          <a:xfrm>
            <a:off x="214313" y="571500"/>
            <a:ext cx="8358187" cy="1754188"/>
          </a:xfrm>
          <a:prstGeom prst="rect">
            <a:avLst/>
          </a:prstGeom>
          <a:noFill/>
          <a:ln w="9525">
            <a:noFill/>
            <a:miter lim="800000"/>
            <a:headEnd/>
            <a:tailEnd/>
          </a:ln>
        </p:spPr>
        <p:txBody>
          <a:bodyPr>
            <a:spAutoFit/>
          </a:bodyPr>
          <a:lstStyle/>
          <a:p>
            <a:pPr algn="ctr"/>
            <a:r>
              <a:rPr lang="ru-RU" b="1">
                <a:latin typeface="Constantia" pitchFamily="18" charset="0"/>
              </a:rPr>
              <a:t>Доходная часть бюджета – это та сумма, которой располагает хозяин бюджета, чтобы покрыть свои предполагаемые</a:t>
            </a:r>
          </a:p>
          <a:p>
            <a:pPr algn="ctr"/>
            <a:r>
              <a:rPr lang="ru-RU" b="1">
                <a:latin typeface="Constantia" pitchFamily="18" charset="0"/>
              </a:rPr>
              <a:t>расходы. Доходная часть бюджета состоит из денег, которые удалось собрать разными способами. Ты помнишь: чтобы у нас были деньги, их надо где-то взять. У правительства та же проблема, но на более</a:t>
            </a:r>
          </a:p>
          <a:p>
            <a:pPr algn="ctr"/>
            <a:r>
              <a:rPr lang="ru-RU" b="1">
                <a:latin typeface="Constantia" pitchFamily="18" charset="0"/>
              </a:rPr>
              <a:t>высоком уровне. </a:t>
            </a:r>
          </a:p>
        </p:txBody>
      </p:sp>
      <p:sp>
        <p:nvSpPr>
          <p:cNvPr id="8" name="Прямоугольник 7"/>
          <p:cNvSpPr/>
          <p:nvPr/>
        </p:nvSpPr>
        <p:spPr>
          <a:xfrm>
            <a:off x="500063" y="2357438"/>
            <a:ext cx="8286750" cy="107791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sz="1600" b="1" dirty="0">
                <a:solidFill>
                  <a:srgbClr val="0070C0"/>
                </a:solidFill>
                <a:latin typeface="Comic Sans MS" pitchFamily="66" charset="0"/>
              </a:rPr>
              <a:t>Деньги в бюджете берутся за счет налогов. Что такое налог? Взрослые получают зарплату, но часть зарплаты при этом отдается в бюджет. И предприятия, на которых работают взрослые, часть денег отдают в бюджет. Эти деньги и называются </a:t>
            </a:r>
            <a:r>
              <a:rPr lang="ru-RU" sz="1600" b="1" i="1" u="sng" dirty="0">
                <a:solidFill>
                  <a:srgbClr val="0070C0"/>
                </a:solidFill>
                <a:latin typeface="Comic Sans MS" pitchFamily="66" charset="0"/>
              </a:rPr>
              <a:t>налоги.</a:t>
            </a:r>
            <a:endParaRPr lang="ru-RU" sz="1600" b="1" u="sng" dirty="0">
              <a:solidFill>
                <a:srgbClr val="0070C0"/>
              </a:solidFill>
              <a:latin typeface="Comic Sans MS" pitchFamily="66" charset="0"/>
            </a:endParaRPr>
          </a:p>
        </p:txBody>
      </p:sp>
      <p:pic>
        <p:nvPicPr>
          <p:cNvPr id="36869" name="Picture 3"/>
          <p:cNvPicPr>
            <a:picLocks noChangeAspect="1" noChangeArrowheads="1"/>
          </p:cNvPicPr>
          <p:nvPr/>
        </p:nvPicPr>
        <p:blipFill>
          <a:blip r:embed="rId3"/>
          <a:srcRect l="23631" t="50977" r="30225" b="38281"/>
          <a:stretch>
            <a:fillRect/>
          </a:stretch>
        </p:blipFill>
        <p:spPr bwMode="auto">
          <a:xfrm>
            <a:off x="357188" y="3643313"/>
            <a:ext cx="4500562" cy="785812"/>
          </a:xfrm>
          <a:prstGeom prst="rect">
            <a:avLst/>
          </a:prstGeom>
          <a:noFill/>
          <a:ln w="9525">
            <a:solidFill>
              <a:srgbClr val="FFC000"/>
            </a:solidFill>
            <a:miter lim="800000"/>
            <a:headEnd/>
            <a:tailEnd/>
          </a:ln>
        </p:spPr>
      </p:pic>
      <p:sp>
        <p:nvSpPr>
          <p:cNvPr id="10" name="Прямоугольник 9"/>
          <p:cNvSpPr/>
          <p:nvPr/>
        </p:nvSpPr>
        <p:spPr>
          <a:xfrm>
            <a:off x="357188" y="4643438"/>
            <a:ext cx="4429125" cy="1816100"/>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fontAlgn="auto">
              <a:spcBef>
                <a:spcPts val="0"/>
              </a:spcBef>
              <a:spcAft>
                <a:spcPts val="0"/>
              </a:spcAft>
              <a:defRPr/>
            </a:pPr>
            <a:r>
              <a:rPr lang="ru-RU" sz="1600" b="1" dirty="0">
                <a:latin typeface="Comic Sans MS" pitchFamily="66" charset="0"/>
              </a:rPr>
              <a:t>Сейчас налоги платятся деньгами. А еще совсем недавно налоги можно было платить и товарами. Например, сборщики налогов забирали у крестьян часть продуктов (зерно, кур, овец и т. д.) и продавали на рынке, а деньги от продажи шли в царскую казну.</a:t>
            </a:r>
            <a:endParaRPr lang="ru-RU" sz="1600" b="1" dirty="0">
              <a:latin typeface="Comic Sans MS"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17578" t="41016" r="24560" b="36523"/>
          <a:stretch>
            <a:fillRect/>
          </a:stretch>
        </p:blipFill>
        <p:spPr bwMode="auto">
          <a:xfrm>
            <a:off x="285720" y="642918"/>
            <a:ext cx="8588090" cy="2500330"/>
          </a:xfrm>
          <a:prstGeom prst="rect">
            <a:avLst/>
          </a:prstGeom>
          <a:noFill/>
          <a:ln w="38100">
            <a:solidFill>
              <a:srgbClr val="FFC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7890" name="Прямоугольник 8"/>
          <p:cNvSpPr>
            <a:spLocks noChangeArrowheads="1"/>
          </p:cNvSpPr>
          <p:nvPr/>
        </p:nvSpPr>
        <p:spPr bwMode="auto">
          <a:xfrm>
            <a:off x="0" y="3571875"/>
            <a:ext cx="9144000" cy="1938338"/>
          </a:xfrm>
          <a:prstGeom prst="rect">
            <a:avLst/>
          </a:prstGeom>
          <a:noFill/>
          <a:ln w="9525">
            <a:noFill/>
            <a:miter lim="800000"/>
            <a:headEnd/>
            <a:tailEnd/>
          </a:ln>
        </p:spPr>
        <p:txBody>
          <a:bodyPr>
            <a:spAutoFit/>
          </a:bodyPr>
          <a:lstStyle/>
          <a:p>
            <a:pPr algn="ctr"/>
            <a:r>
              <a:rPr lang="ru-RU" sz="2000" b="1" u="sng">
                <a:solidFill>
                  <a:srgbClr val="0070C0"/>
                </a:solidFill>
                <a:latin typeface="Comic Sans MS" pitchFamily="66" charset="0"/>
              </a:rPr>
              <a:t>Налоговые доходы </a:t>
            </a:r>
            <a:r>
              <a:rPr lang="ru-RU" sz="2000" b="1">
                <a:solidFill>
                  <a:srgbClr val="0070C0"/>
                </a:solidFill>
                <a:latin typeface="Comic Sans MS" pitchFamily="66" charset="0"/>
              </a:rPr>
              <a:t>– это налоги и сборы, которые платят физические лица и организации. Физические лица – это люди.</a:t>
            </a:r>
          </a:p>
          <a:p>
            <a:pPr algn="ctr"/>
            <a:r>
              <a:rPr lang="ru-RU" sz="2000" b="1" u="sng">
                <a:solidFill>
                  <a:srgbClr val="0070C0"/>
                </a:solidFill>
                <a:latin typeface="Comic Sans MS" pitchFamily="66" charset="0"/>
              </a:rPr>
              <a:t>Неналоговые доходы</a:t>
            </a:r>
            <a:r>
              <a:rPr lang="ru-RU" sz="2000" b="1">
                <a:solidFill>
                  <a:srgbClr val="0070C0"/>
                </a:solidFill>
                <a:latin typeface="Comic Sans MS" pitchFamily="66" charset="0"/>
              </a:rPr>
              <a:t> получаются от использования или продажи государственного имущества или из штрафов.</a:t>
            </a:r>
          </a:p>
          <a:p>
            <a:pPr algn="ctr"/>
            <a:r>
              <a:rPr lang="ru-RU" sz="2000" b="1" u="sng">
                <a:solidFill>
                  <a:srgbClr val="0070C0"/>
                </a:solidFill>
                <a:latin typeface="Comic Sans MS" pitchFamily="66" charset="0"/>
              </a:rPr>
              <a:t>Безвозмездные поступления </a:t>
            </a:r>
            <a:r>
              <a:rPr lang="ru-RU" sz="2000" b="1">
                <a:solidFill>
                  <a:srgbClr val="0070C0"/>
                </a:solidFill>
                <a:latin typeface="Comic Sans MS" pitchFamily="66" charset="0"/>
              </a:rPr>
              <a:t>– это деньги, которые поступают в бюджет безвозмездно.</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50" y="214313"/>
            <a:ext cx="8501063" cy="138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just" fontAlgn="auto">
              <a:spcBef>
                <a:spcPts val="0"/>
              </a:spcBef>
              <a:spcAft>
                <a:spcPts val="0"/>
              </a:spcAft>
              <a:defRPr/>
            </a:pPr>
            <a:r>
              <a:rPr lang="ru-RU" sz="1400" b="1" dirty="0">
                <a:latin typeface="Comic Sans MS" pitchFamily="66" charset="0"/>
              </a:rPr>
              <a:t>Кроме налогов, которые все платят, у государства еще есть имущество. Его можно использовать для важных государственных дел, а можно продать или сдавать в аренду. Как любой гражданин имеет право сдать в аренду свободную квартиру, если она у него есть, так и государство может сдавать в аренду жилье или другие здания. Еще государство может сдавать в аренду землю, например, тем, кто не может или не хочет ее купить, но готов на ней что-то выращивать.</a:t>
            </a:r>
            <a:endParaRPr lang="ru-RU" sz="1400" b="1" dirty="0">
              <a:latin typeface="Comic Sans MS" pitchFamily="66" charset="0"/>
            </a:endParaRPr>
          </a:p>
        </p:txBody>
      </p:sp>
      <p:sp>
        <p:nvSpPr>
          <p:cNvPr id="5" name="Прямоугольник 4"/>
          <p:cNvSpPr/>
          <p:nvPr/>
        </p:nvSpPr>
        <p:spPr>
          <a:xfrm>
            <a:off x="2643188" y="1714500"/>
            <a:ext cx="6286500" cy="11699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r" fontAlgn="auto">
              <a:spcBef>
                <a:spcPts val="0"/>
              </a:spcBef>
              <a:spcAft>
                <a:spcPts val="0"/>
              </a:spcAft>
              <a:defRPr/>
            </a:pPr>
            <a:r>
              <a:rPr lang="ru-RU" sz="1400" b="1" dirty="0">
                <a:solidFill>
                  <a:srgbClr val="00B050"/>
                </a:solidFill>
                <a:latin typeface="Comic Sans MS" pitchFamily="66" charset="0"/>
              </a:rPr>
              <a:t>Кроме налогов и тех денег, которые получают от использования государственного имущества, в бюджет еще поступают штрафы. Например, если водители на дороге превышают скорость, полицейские выписывают таким водителям штраф. Водитель платит штраф в банке, а банк перечисляет этот штраф в бюджет.</a:t>
            </a:r>
            <a:endParaRPr lang="ru-RU" sz="1400" b="1" dirty="0">
              <a:solidFill>
                <a:srgbClr val="00B050"/>
              </a:solidFill>
              <a:latin typeface="Comic Sans MS" pitchFamily="66" charset="0"/>
            </a:endParaRPr>
          </a:p>
        </p:txBody>
      </p:sp>
      <p:sp>
        <p:nvSpPr>
          <p:cNvPr id="6" name="Прямоугольник 5"/>
          <p:cNvSpPr/>
          <p:nvPr/>
        </p:nvSpPr>
        <p:spPr>
          <a:xfrm>
            <a:off x="214282" y="3000372"/>
            <a:ext cx="7643866" cy="175432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ru-RU" b="1" dirty="0">
                <a:solidFill>
                  <a:srgbClr val="0070C0"/>
                </a:solidFill>
                <a:latin typeface="Comic Sans MS" pitchFamily="66" charset="0"/>
              </a:rPr>
              <a:t>Еще штрафы платят за хулиганство (например, разбитые стек-</a:t>
            </a:r>
          </a:p>
          <a:p>
            <a:pPr fontAlgn="auto">
              <a:spcBef>
                <a:spcPts val="0"/>
              </a:spcBef>
              <a:spcAft>
                <a:spcPts val="0"/>
              </a:spcAft>
              <a:defRPr/>
            </a:pPr>
            <a:r>
              <a:rPr lang="ru-RU" b="1" dirty="0" err="1">
                <a:solidFill>
                  <a:srgbClr val="0070C0"/>
                </a:solidFill>
                <a:latin typeface="Comic Sans MS" pitchFamily="66" charset="0"/>
              </a:rPr>
              <a:t>ла</a:t>
            </a:r>
            <a:r>
              <a:rPr lang="ru-RU" b="1" dirty="0">
                <a:solidFill>
                  <a:srgbClr val="0070C0"/>
                </a:solidFill>
                <a:latin typeface="Comic Sans MS" pitchFamily="66" charset="0"/>
              </a:rPr>
              <a:t> и надписи на стенах – намек ты понял). Бывают штрафы за</a:t>
            </a:r>
          </a:p>
          <a:p>
            <a:pPr fontAlgn="auto">
              <a:spcBef>
                <a:spcPts val="0"/>
              </a:spcBef>
              <a:spcAft>
                <a:spcPts val="0"/>
              </a:spcAft>
              <a:defRPr/>
            </a:pPr>
            <a:r>
              <a:rPr lang="ru-RU" b="1" dirty="0">
                <a:solidFill>
                  <a:srgbClr val="0070C0"/>
                </a:solidFill>
                <a:latin typeface="Comic Sans MS" pitchFamily="66" charset="0"/>
              </a:rPr>
              <a:t>шум по ночам и штрафы для тех, кто мусорит в общественных</a:t>
            </a:r>
          </a:p>
          <a:p>
            <a:pPr fontAlgn="auto">
              <a:spcBef>
                <a:spcPts val="0"/>
              </a:spcBef>
              <a:spcAft>
                <a:spcPts val="0"/>
              </a:spcAft>
              <a:defRPr/>
            </a:pPr>
            <a:r>
              <a:rPr lang="ru-RU" b="1" dirty="0">
                <a:solidFill>
                  <a:srgbClr val="0070C0"/>
                </a:solidFill>
                <a:latin typeface="Comic Sans MS" pitchFamily="66" charset="0"/>
              </a:rPr>
              <a:t>местах. В общем, штраф – это наказание для взрослых, которые плохо себя ведут. Поэтому следует учиться хорошо себя вести, пока ты маленький и с тебя не берут штраф.</a:t>
            </a:r>
            <a:endParaRPr lang="ru-RU" b="1" dirty="0">
              <a:solidFill>
                <a:srgbClr val="0070C0"/>
              </a:solidFill>
              <a:latin typeface="Comic Sans MS" pitchFamily="66" charset="0"/>
            </a:endParaRPr>
          </a:p>
        </p:txBody>
      </p:sp>
      <p:sp>
        <p:nvSpPr>
          <p:cNvPr id="7" name="Прямоугольник 6"/>
          <p:cNvSpPr/>
          <p:nvPr/>
        </p:nvSpPr>
        <p:spPr>
          <a:xfrm>
            <a:off x="2000250" y="4857750"/>
            <a:ext cx="68580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just" fontAlgn="auto">
              <a:spcBef>
                <a:spcPts val="0"/>
              </a:spcBef>
              <a:spcAft>
                <a:spcPts val="0"/>
              </a:spcAft>
              <a:defRPr/>
            </a:pPr>
            <a:r>
              <a:rPr lang="ru-RU" sz="1400" b="1" dirty="0">
                <a:latin typeface="Comic Sans MS" pitchFamily="66" charset="0"/>
              </a:rPr>
              <a:t>Бывают еще безвозмездные поступления в бюджет. Слово «безвозмездно» должно быть тебе знакомо из мультика про </a:t>
            </a:r>
            <a:r>
              <a:rPr lang="ru-RU" sz="1400" b="1" dirty="0" err="1">
                <a:latin typeface="Comic Sans MS" pitchFamily="66" charset="0"/>
              </a:rPr>
              <a:t>Винни-Пуха</a:t>
            </a:r>
            <a:r>
              <a:rPr lang="ru-RU" sz="1400" b="1" dirty="0">
                <a:latin typeface="Comic Sans MS" pitchFamily="66" charset="0"/>
              </a:rPr>
              <a:t>. Это такие поступления в бюджет, которые кто-то отдает даром. Но такие подарки бывают очень редко. Как правило, безвозмездные поступления – это деньги, которые попали в этот бюджет из другого бюджета, побольше. Например, это деньги, которые попали в местный бюджет из регионального бюджета.</a:t>
            </a:r>
            <a:endParaRPr lang="ru-RU" sz="1400" b="1" dirty="0">
              <a:latin typeface="Comic Sans MS" pitchFamily="66" charset="0"/>
            </a:endParaRPr>
          </a:p>
        </p:txBody>
      </p:sp>
      <p:pic>
        <p:nvPicPr>
          <p:cNvPr id="2050" name="Picture 2"/>
          <p:cNvPicPr>
            <a:picLocks noChangeAspect="1" noChangeArrowheads="1"/>
          </p:cNvPicPr>
          <p:nvPr/>
        </p:nvPicPr>
        <p:blipFill>
          <a:blip r:embed="rId2"/>
          <a:srcRect/>
          <a:stretch>
            <a:fillRect/>
          </a:stretch>
        </p:blipFill>
        <p:spPr bwMode="auto">
          <a:xfrm>
            <a:off x="285721" y="4857761"/>
            <a:ext cx="1571635" cy="157163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1" name="Picture 3"/>
          <p:cNvPicPr>
            <a:picLocks noChangeAspect="1" noChangeArrowheads="1"/>
          </p:cNvPicPr>
          <p:nvPr/>
        </p:nvPicPr>
        <p:blipFill>
          <a:blip r:embed="rId3"/>
          <a:srcRect/>
          <a:stretch>
            <a:fillRect/>
          </a:stretch>
        </p:blipFill>
        <p:spPr bwMode="auto">
          <a:xfrm>
            <a:off x="1214414" y="1643050"/>
            <a:ext cx="1214446" cy="1214446"/>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661176"/>
          </a:xfrm>
        </p:spPr>
        <p:txBody>
          <a:bodyPr/>
          <a:lstStyle/>
          <a:p>
            <a:pPr marL="484632" algn="ctr" fontAlgn="auto">
              <a:spcAft>
                <a:spcPts val="0"/>
              </a:spcAft>
              <a:defRPr/>
            </a:pPr>
            <a:r>
              <a:rPr lang="ru-RU" sz="3200" b="1" dirty="0" smtClean="0">
                <a:solidFill>
                  <a:schemeClr val="accent1">
                    <a:tint val="83000"/>
                    <a:satMod val="150000"/>
                  </a:schemeClr>
                </a:solidFill>
                <a:latin typeface="Comic Sans MS" pitchFamily="66" charset="0"/>
              </a:rPr>
              <a:t>Участие в принятии решений</a:t>
            </a:r>
            <a:endParaRPr lang="ru-RU" sz="3200" dirty="0">
              <a:solidFill>
                <a:schemeClr val="accent1">
                  <a:tint val="83000"/>
                  <a:satMod val="150000"/>
                </a:schemeClr>
              </a:solidFill>
              <a:latin typeface="Comic Sans MS" pitchFamily="66" charset="0"/>
            </a:endParaRPr>
          </a:p>
        </p:txBody>
      </p:sp>
      <p:pic>
        <p:nvPicPr>
          <p:cNvPr id="1026" name="Picture 2"/>
          <p:cNvPicPr>
            <a:picLocks noChangeAspect="1" noChangeArrowheads="1"/>
          </p:cNvPicPr>
          <p:nvPr/>
        </p:nvPicPr>
        <p:blipFill>
          <a:blip r:embed="rId2"/>
          <a:srcRect/>
          <a:stretch>
            <a:fillRect/>
          </a:stretch>
        </p:blipFill>
        <p:spPr bwMode="auto">
          <a:xfrm>
            <a:off x="214282" y="3714752"/>
            <a:ext cx="3895724" cy="2890425"/>
          </a:xfrm>
          <a:prstGeom prst="rect">
            <a:avLst/>
          </a:prstGeom>
          <a:noFill/>
          <a:ln w="57150">
            <a:solidFill>
              <a:srgbClr val="FFC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Прямоугольник 3"/>
          <p:cNvSpPr/>
          <p:nvPr/>
        </p:nvSpPr>
        <p:spPr>
          <a:xfrm>
            <a:off x="214313" y="1000125"/>
            <a:ext cx="3714750" cy="1200150"/>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fontAlgn="auto">
              <a:spcBef>
                <a:spcPts val="0"/>
              </a:spcBef>
              <a:spcAft>
                <a:spcPts val="0"/>
              </a:spcAft>
              <a:defRPr/>
            </a:pPr>
            <a:r>
              <a:rPr lang="ru-RU" dirty="0">
                <a:latin typeface="Comic Sans MS" pitchFamily="66" charset="0"/>
              </a:rPr>
              <a:t>Кто вообще решает, куда тратить бюджетные деньги? Правительство? Президент? Депутаты? Мэр города?</a:t>
            </a:r>
            <a:endParaRPr lang="ru-RU" dirty="0">
              <a:latin typeface="Comic Sans MS" pitchFamily="66" charset="0"/>
            </a:endParaRPr>
          </a:p>
        </p:txBody>
      </p:sp>
      <p:sp>
        <p:nvSpPr>
          <p:cNvPr id="5" name="Прямоугольник 4"/>
          <p:cNvSpPr/>
          <p:nvPr/>
        </p:nvSpPr>
        <p:spPr>
          <a:xfrm>
            <a:off x="5072063" y="1000125"/>
            <a:ext cx="3786187" cy="12001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ru-RU" dirty="0">
                <a:solidFill>
                  <a:srgbClr val="00B050"/>
                </a:solidFill>
                <a:latin typeface="Comic Sans MS" pitchFamily="66" charset="0"/>
              </a:rPr>
              <a:t>Есть бюджет твоего города или</a:t>
            </a:r>
          </a:p>
          <a:p>
            <a:pPr fontAlgn="auto">
              <a:spcBef>
                <a:spcPts val="0"/>
              </a:spcBef>
              <a:spcAft>
                <a:spcPts val="0"/>
              </a:spcAft>
              <a:defRPr/>
            </a:pPr>
            <a:r>
              <a:rPr lang="ru-RU" dirty="0">
                <a:solidFill>
                  <a:srgbClr val="00B050"/>
                </a:solidFill>
                <a:latin typeface="Comic Sans MS" pitchFamily="66" charset="0"/>
              </a:rPr>
              <a:t>района, за счет него строятся и</a:t>
            </a:r>
          </a:p>
          <a:p>
            <a:pPr fontAlgn="auto">
              <a:spcBef>
                <a:spcPts val="0"/>
              </a:spcBef>
              <a:spcAft>
                <a:spcPts val="0"/>
              </a:spcAft>
              <a:defRPr/>
            </a:pPr>
            <a:r>
              <a:rPr lang="ru-RU" dirty="0">
                <a:solidFill>
                  <a:srgbClr val="00B050"/>
                </a:solidFill>
                <a:latin typeface="Comic Sans MS" pitchFamily="66" charset="0"/>
              </a:rPr>
              <a:t>содержатся дороги, детские сады, библиотеки, школы.</a:t>
            </a:r>
            <a:endParaRPr lang="ru-RU" dirty="0">
              <a:solidFill>
                <a:srgbClr val="00B050"/>
              </a:solidFill>
              <a:latin typeface="Comic Sans MS" pitchFamily="66" charset="0"/>
            </a:endParaRPr>
          </a:p>
        </p:txBody>
      </p:sp>
      <p:sp>
        <p:nvSpPr>
          <p:cNvPr id="6" name="Прямоугольник 5"/>
          <p:cNvSpPr/>
          <p:nvPr/>
        </p:nvSpPr>
        <p:spPr>
          <a:xfrm>
            <a:off x="285720" y="2357431"/>
            <a:ext cx="8501122" cy="116955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ru-RU" sz="1400" b="1" dirty="0">
                <a:solidFill>
                  <a:srgbClr val="00B050"/>
                </a:solidFill>
                <a:latin typeface="Comic Sans MS" pitchFamily="66" charset="0"/>
              </a:rPr>
              <a:t>Кто утверждает бюджет в твоем городе или районе? Депутаты, которых взрослые выбирают. Депутаты имеют большую власть в отношении бюджета, потому что они являются представителями граждан. А граждане Российской Федерации имеют право участвовать в управлении делами государства как непосредственно, так и через своих представителей – так написано Конституции.</a:t>
            </a:r>
            <a:endParaRPr lang="ru-RU" sz="1400" b="1" dirty="0">
              <a:solidFill>
                <a:srgbClr val="00B050"/>
              </a:solidFill>
              <a:latin typeface="Comic Sans MS" pitchFamily="66" charset="0"/>
            </a:endParaRPr>
          </a:p>
        </p:txBody>
      </p:sp>
      <p:sp>
        <p:nvSpPr>
          <p:cNvPr id="7" name="Стрелка вправо 6"/>
          <p:cNvSpPr/>
          <p:nvPr/>
        </p:nvSpPr>
        <p:spPr>
          <a:xfrm>
            <a:off x="4071938" y="1357313"/>
            <a:ext cx="857250" cy="428625"/>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 name="Прямоугольник 7"/>
          <p:cNvSpPr/>
          <p:nvPr/>
        </p:nvSpPr>
        <p:spPr>
          <a:xfrm>
            <a:off x="4286248" y="3714753"/>
            <a:ext cx="4572032" cy="286232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ru-RU" b="1" dirty="0">
                <a:solidFill>
                  <a:srgbClr val="0070C0"/>
                </a:solidFill>
                <a:effectLst>
                  <a:outerShdw blurRad="38100" dist="38100" dir="2700000" algn="tl">
                    <a:srgbClr val="000000">
                      <a:alpha val="43137"/>
                    </a:srgbClr>
                  </a:outerShdw>
                </a:effectLst>
                <a:latin typeface="Comic Sans MS" pitchFamily="66" charset="0"/>
              </a:rPr>
              <a:t>Собрание депутатов называется парламент. В России Государственная дума – это парламент. В Англии парламент так и называют Парламентом 4. У городов и сел тоже есть свои парламенты (они могут называться по-разному, но если где-то сидят много депутатов и они разговаривают, то это наверняка парламент).</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214291"/>
            <a:ext cx="7572428" cy="193899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ru-RU" sz="2000" b="1" dirty="0">
                <a:solidFill>
                  <a:srgbClr val="00B0F0"/>
                </a:solidFill>
                <a:latin typeface="Comic Sans MS" pitchFamily="66" charset="0"/>
              </a:rPr>
              <a:t>Депутаты утверждают бюджет (еще говорят «парламент утверждает бюджет»). То есть депутаты принимают окончательное решение о том, какие будут расходы бюджета в этом году. Получается, что это граждане соглашаются с бюджетом через своих</a:t>
            </a:r>
          </a:p>
          <a:p>
            <a:pPr fontAlgn="auto">
              <a:spcBef>
                <a:spcPts val="0"/>
              </a:spcBef>
              <a:spcAft>
                <a:spcPts val="0"/>
              </a:spcAft>
              <a:defRPr/>
            </a:pPr>
            <a:r>
              <a:rPr lang="ru-RU" sz="2000" b="1" dirty="0">
                <a:solidFill>
                  <a:srgbClr val="00B0F0"/>
                </a:solidFill>
                <a:latin typeface="Comic Sans MS" pitchFamily="66" charset="0"/>
              </a:rPr>
              <a:t>представителей-депутатов.</a:t>
            </a:r>
            <a:endParaRPr lang="ru-RU" sz="2000" b="1" dirty="0">
              <a:solidFill>
                <a:srgbClr val="00B0F0"/>
              </a:solidFill>
              <a:latin typeface="Comic Sans MS" pitchFamily="66" charset="0"/>
            </a:endParaRPr>
          </a:p>
        </p:txBody>
      </p:sp>
      <p:pic>
        <p:nvPicPr>
          <p:cNvPr id="4098" name="Picture 2"/>
          <p:cNvPicPr>
            <a:picLocks noChangeAspect="1" noChangeArrowheads="1"/>
          </p:cNvPicPr>
          <p:nvPr/>
        </p:nvPicPr>
        <p:blipFill>
          <a:blip r:embed="rId2"/>
          <a:srcRect/>
          <a:stretch>
            <a:fillRect/>
          </a:stretch>
        </p:blipFill>
        <p:spPr bwMode="auto">
          <a:xfrm>
            <a:off x="4857752" y="1857364"/>
            <a:ext cx="4120161" cy="292895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0965" name="Прямоугольник 3"/>
          <p:cNvSpPr>
            <a:spLocks noChangeArrowheads="1"/>
          </p:cNvSpPr>
          <p:nvPr/>
        </p:nvSpPr>
        <p:spPr bwMode="auto">
          <a:xfrm>
            <a:off x="285750" y="2214563"/>
            <a:ext cx="4572000" cy="2586037"/>
          </a:xfrm>
          <a:prstGeom prst="rect">
            <a:avLst/>
          </a:prstGeom>
          <a:noFill/>
          <a:ln w="9525">
            <a:noFill/>
            <a:miter lim="800000"/>
            <a:headEnd/>
            <a:tailEnd/>
          </a:ln>
        </p:spPr>
        <p:txBody>
          <a:bodyPr>
            <a:spAutoFit/>
          </a:bodyPr>
          <a:lstStyle/>
          <a:p>
            <a:r>
              <a:rPr lang="ru-RU" b="1">
                <a:latin typeface="Comic Sans MS" pitchFamily="66" charset="0"/>
              </a:rPr>
              <a:t>Перед тем как принять бюджет, власти твоего города или района должны провести публичные слушания. На слушания могут прийти взрослые и рассказать, что тебе и твоим друзьям не</a:t>
            </a:r>
          </a:p>
          <a:p>
            <a:r>
              <a:rPr lang="ru-RU" b="1">
                <a:latin typeface="Comic Sans MS" pitchFamily="66" charset="0"/>
              </a:rPr>
              <a:t>хватает спортивной площадки во дворе, а тротуар пока можно оставить асфальтированным.</a:t>
            </a:r>
          </a:p>
        </p:txBody>
      </p:sp>
      <p:sp>
        <p:nvSpPr>
          <p:cNvPr id="5" name="Прямоугольник 4"/>
          <p:cNvSpPr/>
          <p:nvPr/>
        </p:nvSpPr>
        <p:spPr>
          <a:xfrm>
            <a:off x="357188" y="5000625"/>
            <a:ext cx="8358187" cy="14779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fontAlgn="auto">
              <a:spcBef>
                <a:spcPts val="0"/>
              </a:spcBef>
              <a:spcAft>
                <a:spcPts val="0"/>
              </a:spcAft>
              <a:defRPr/>
            </a:pPr>
            <a:r>
              <a:rPr lang="ru-RU" b="1" dirty="0">
                <a:latin typeface="Comic Sans MS" pitchFamily="66" charset="0"/>
              </a:rPr>
              <a:t>Надеюсь, что теперь вы понимаете: бюджет касается не только президента, депутатов, министров и других важных людей. Бюджет – это дело всех и каждого. И взрослые, и дети имеют полное право знать, на что расходуются бюджетные деньги, и добиваться того, чтобы в бюджете были учтены их потребности.</a:t>
            </a:r>
            <a:endParaRPr lang="ru-RU" b="1" dirty="0">
              <a:latin typeface="Comic Sans MS" pitchFamily="66"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00250" y="214313"/>
            <a:ext cx="5108575" cy="584200"/>
          </a:xfrm>
          <a:prstGeom prst="rect">
            <a:avLst/>
          </a:prstGeom>
        </p:spPr>
        <p:txBody>
          <a:bodyPr wrap="none">
            <a:spAutoFit/>
          </a:bodyPr>
          <a:lstStyle/>
          <a:p>
            <a:pPr fontAlgn="auto">
              <a:spcBef>
                <a:spcPts val="0"/>
              </a:spcBef>
              <a:spcAft>
                <a:spcPts val="0"/>
              </a:spcAft>
              <a:defRPr/>
            </a:pPr>
            <a:r>
              <a:rPr lang="ru-RU" sz="3200" b="1" dirty="0">
                <a:solidFill>
                  <a:srgbClr val="FFC000"/>
                </a:solidFill>
                <a:effectLst>
                  <a:outerShdw blurRad="38100" dist="38100" dir="2700000" algn="tl">
                    <a:srgbClr val="000000">
                      <a:alpha val="43137"/>
                    </a:srgbClr>
                  </a:outerShdw>
                </a:effectLst>
                <a:latin typeface="Comic Sans MS" pitchFamily="66" charset="0"/>
                <a:cs typeface="Times New Roman" pitchFamily="18" charset="0"/>
              </a:rPr>
              <a:t>Контактная информация</a:t>
            </a:r>
            <a:endParaRPr lang="ru-RU" sz="3200" b="1" dirty="0">
              <a:solidFill>
                <a:srgbClr val="FFC000"/>
              </a:solidFill>
              <a:effectLst>
                <a:outerShdw blurRad="38100" dist="38100" dir="2700000" algn="tl">
                  <a:srgbClr val="000000">
                    <a:alpha val="43137"/>
                  </a:srgbClr>
                </a:outerShdw>
              </a:effectLst>
              <a:latin typeface="Comic Sans MS" pitchFamily="66" charset="0"/>
              <a:cs typeface="+mn-cs"/>
            </a:endParaRPr>
          </a:p>
        </p:txBody>
      </p:sp>
      <p:pic>
        <p:nvPicPr>
          <p:cNvPr id="3" name="Picture 2"/>
          <p:cNvPicPr>
            <a:picLocks noChangeAspect="1" noChangeArrowheads="1"/>
          </p:cNvPicPr>
          <p:nvPr/>
        </p:nvPicPr>
        <p:blipFill>
          <a:blip r:embed="rId2"/>
          <a:srcRect/>
          <a:stretch>
            <a:fillRect/>
          </a:stretch>
        </p:blipFill>
        <p:spPr bwMode="auto">
          <a:xfrm>
            <a:off x="4572940" y="2214555"/>
            <a:ext cx="4320233" cy="2357454"/>
          </a:xfrm>
          <a:prstGeom prst="rect">
            <a:avLst/>
          </a:prstGeom>
          <a:noFill/>
          <a:ln w="76200">
            <a:solidFill>
              <a:srgbClr val="FFC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Rectangle 3"/>
          <p:cNvSpPr txBox="1">
            <a:spLocks noChangeArrowheads="1"/>
          </p:cNvSpPr>
          <p:nvPr/>
        </p:nvSpPr>
        <p:spPr>
          <a:xfrm>
            <a:off x="0" y="785813"/>
            <a:ext cx="9144000" cy="5857875"/>
          </a:xfrm>
          <a:prstGeom prst="rect">
            <a:avLst/>
          </a:prstGeom>
        </p:spPr>
        <p:txBody>
          <a:bodyPr/>
          <a:lstStyle/>
          <a:p>
            <a:pPr marL="448056" indent="-384048" algn="ctr" fontAlgn="auto">
              <a:lnSpc>
                <a:spcPct val="80000"/>
              </a:lnSpc>
              <a:spcBef>
                <a:spcPct val="20000"/>
              </a:spcBef>
              <a:spcAft>
                <a:spcPts val="0"/>
              </a:spcAft>
              <a:buClr>
                <a:srgbClr val="37435C"/>
              </a:buClr>
              <a:buSzPct val="80000"/>
              <a:defRPr/>
            </a:pPr>
            <a:r>
              <a:rPr lang="ru-RU" altLang="ru-RU" sz="2000" b="1" dirty="0">
                <a:solidFill>
                  <a:srgbClr val="002060"/>
                </a:solidFill>
                <a:latin typeface="+mn-lt"/>
                <a:cs typeface="+mn-cs"/>
              </a:rPr>
              <a:t>Финансовое управление Администрации муниципального образования «Угранский   район» Смоленской области</a:t>
            </a:r>
          </a:p>
          <a:p>
            <a:pPr marL="448056" indent="-384048" algn="ctr" fontAlgn="auto">
              <a:lnSpc>
                <a:spcPct val="80000"/>
              </a:lnSpc>
              <a:spcBef>
                <a:spcPct val="20000"/>
              </a:spcBef>
              <a:spcAft>
                <a:spcPts val="0"/>
              </a:spcAft>
              <a:buClr>
                <a:srgbClr val="37435C"/>
              </a:buClr>
              <a:buSzPct val="80000"/>
              <a:defRPr/>
            </a:pPr>
            <a:endParaRPr lang="ru-RU" altLang="ru-RU" sz="2000" b="1" u="sng" dirty="0">
              <a:solidFill>
                <a:srgbClr val="002060"/>
              </a:solidFill>
              <a:latin typeface="+mn-lt"/>
              <a:cs typeface="+mn-cs"/>
            </a:endParaRPr>
          </a:p>
          <a:p>
            <a:pPr marL="448056" indent="-384048" algn="ctr" fontAlgn="auto">
              <a:lnSpc>
                <a:spcPct val="80000"/>
              </a:lnSpc>
              <a:spcBef>
                <a:spcPct val="20000"/>
              </a:spcBef>
              <a:spcAft>
                <a:spcPts val="0"/>
              </a:spcAft>
              <a:buClr>
                <a:srgbClr val="37435C"/>
              </a:buClr>
              <a:buSzPct val="80000"/>
              <a:defRPr/>
            </a:pPr>
            <a:r>
              <a:rPr lang="ru-RU" altLang="ru-RU" sz="2000" b="1" u="sng" dirty="0">
                <a:solidFill>
                  <a:srgbClr val="0070C0"/>
                </a:solidFill>
                <a:latin typeface="Comic Sans MS" pitchFamily="66" charset="0"/>
                <a:cs typeface="+mn-cs"/>
              </a:rPr>
              <a:t>Адрес:</a:t>
            </a:r>
            <a:r>
              <a:rPr lang="ru-RU" altLang="ru-RU" sz="2000" dirty="0">
                <a:solidFill>
                  <a:srgbClr val="0070C0"/>
                </a:solidFill>
                <a:latin typeface="Comic Sans MS" pitchFamily="66" charset="0"/>
                <a:cs typeface="+mn-cs"/>
              </a:rPr>
              <a:t> 215430, ул. Ленина, д.38, с. Угра, Смоленской области</a:t>
            </a:r>
            <a:endParaRPr lang="ru-RU" altLang="ru-RU" sz="2000" b="1" u="sng" dirty="0">
              <a:solidFill>
                <a:srgbClr val="0070C0"/>
              </a:solidFill>
              <a:latin typeface="Comic Sans MS" pitchFamily="66" charset="0"/>
              <a:cs typeface="+mn-cs"/>
            </a:endParaRPr>
          </a:p>
          <a:p>
            <a:pPr marL="448056" indent="-384048" fontAlgn="auto">
              <a:lnSpc>
                <a:spcPct val="80000"/>
              </a:lnSpc>
              <a:spcBef>
                <a:spcPct val="20000"/>
              </a:spcBef>
              <a:spcAft>
                <a:spcPts val="0"/>
              </a:spcAft>
              <a:buClr>
                <a:srgbClr val="37435C"/>
              </a:buClr>
              <a:buSzPct val="80000"/>
              <a:defRPr/>
            </a:pPr>
            <a:endParaRPr lang="ru-RU" altLang="ru-RU" sz="2000" b="1" u="sng" dirty="0">
              <a:solidFill>
                <a:srgbClr val="0070C0"/>
              </a:solidFill>
              <a:latin typeface="Comic Sans MS" pitchFamily="66" charset="0"/>
              <a:cs typeface="+mn-cs"/>
            </a:endParaRPr>
          </a:p>
          <a:p>
            <a:pPr marL="448056" indent="-384048" fontAlgn="auto">
              <a:lnSpc>
                <a:spcPct val="80000"/>
              </a:lnSpc>
              <a:spcBef>
                <a:spcPct val="20000"/>
              </a:spcBef>
              <a:spcAft>
                <a:spcPts val="0"/>
              </a:spcAft>
              <a:buClr>
                <a:srgbClr val="37435C"/>
              </a:buClr>
              <a:buSzPct val="80000"/>
              <a:defRPr/>
            </a:pPr>
            <a:r>
              <a:rPr lang="ru-RU" altLang="ru-RU" sz="2000" b="1" u="sng" dirty="0">
                <a:solidFill>
                  <a:srgbClr val="0070C0"/>
                </a:solidFill>
                <a:latin typeface="Comic Sans MS" pitchFamily="66" charset="0"/>
                <a:cs typeface="+mn-cs"/>
              </a:rPr>
              <a:t>Для обратной связи граждан:</a:t>
            </a:r>
          </a:p>
          <a:p>
            <a:pPr marL="448056" indent="-384048" fontAlgn="auto">
              <a:lnSpc>
                <a:spcPct val="80000"/>
              </a:lnSpc>
              <a:spcBef>
                <a:spcPct val="20000"/>
              </a:spcBef>
              <a:spcAft>
                <a:spcPts val="0"/>
              </a:spcAft>
              <a:buClr>
                <a:srgbClr val="37435C"/>
              </a:buClr>
              <a:buSzPct val="80000"/>
              <a:defRPr/>
            </a:pPr>
            <a:r>
              <a:rPr lang="ru-RU" altLang="ru-RU" sz="2000" b="1" u="sng" dirty="0">
                <a:solidFill>
                  <a:srgbClr val="0070C0"/>
                </a:solidFill>
                <a:latin typeface="Comic Sans MS" pitchFamily="66" charset="0"/>
                <a:cs typeface="+mn-cs"/>
              </a:rPr>
              <a:t>Телефон:</a:t>
            </a:r>
            <a:r>
              <a:rPr lang="ru-RU" altLang="ru-RU" sz="2000" dirty="0">
                <a:solidFill>
                  <a:srgbClr val="0070C0"/>
                </a:solidFill>
                <a:latin typeface="Comic Sans MS" pitchFamily="66" charset="0"/>
                <a:cs typeface="+mn-cs"/>
              </a:rPr>
              <a:t> +7 (48137) 4-19-44</a:t>
            </a:r>
            <a:endParaRPr lang="ru-RU" altLang="ru-RU" sz="2000" b="1" u="sng" dirty="0">
              <a:solidFill>
                <a:srgbClr val="0070C0"/>
              </a:solidFill>
              <a:latin typeface="Comic Sans MS" pitchFamily="66" charset="0"/>
              <a:cs typeface="+mn-cs"/>
            </a:endParaRPr>
          </a:p>
          <a:p>
            <a:pPr marL="448056" indent="-384048" fontAlgn="auto">
              <a:lnSpc>
                <a:spcPct val="80000"/>
              </a:lnSpc>
              <a:spcBef>
                <a:spcPct val="20000"/>
              </a:spcBef>
              <a:spcAft>
                <a:spcPts val="0"/>
              </a:spcAft>
              <a:buClr>
                <a:srgbClr val="37435C"/>
              </a:buClr>
              <a:buSzPct val="80000"/>
              <a:defRPr/>
            </a:pPr>
            <a:r>
              <a:rPr lang="ru-RU" altLang="ru-RU" sz="2000" b="1" u="sng" dirty="0">
                <a:solidFill>
                  <a:srgbClr val="0070C0"/>
                </a:solidFill>
                <a:latin typeface="Comic Sans MS" pitchFamily="66" charset="0"/>
                <a:cs typeface="+mn-cs"/>
              </a:rPr>
              <a:t>Факс</a:t>
            </a:r>
            <a:r>
              <a:rPr lang="ru-RU" altLang="ru-RU" sz="2000" dirty="0">
                <a:solidFill>
                  <a:srgbClr val="0070C0"/>
                </a:solidFill>
                <a:latin typeface="Comic Sans MS" pitchFamily="66" charset="0"/>
                <a:cs typeface="+mn-cs"/>
              </a:rPr>
              <a:t>: +7 (48137) 4-12-65</a:t>
            </a:r>
            <a:endParaRPr lang="en-US" altLang="ru-RU" sz="2000" b="1" u="sng" dirty="0">
              <a:solidFill>
                <a:srgbClr val="0070C0"/>
              </a:solidFill>
              <a:latin typeface="Comic Sans MS" pitchFamily="66" charset="0"/>
              <a:cs typeface="+mn-cs"/>
            </a:endParaRPr>
          </a:p>
          <a:p>
            <a:pPr marL="448056" indent="-384048" fontAlgn="auto">
              <a:lnSpc>
                <a:spcPct val="80000"/>
              </a:lnSpc>
              <a:spcBef>
                <a:spcPct val="20000"/>
              </a:spcBef>
              <a:spcAft>
                <a:spcPts val="0"/>
              </a:spcAft>
              <a:buClr>
                <a:srgbClr val="37435C"/>
              </a:buClr>
              <a:buSzPct val="80000"/>
              <a:defRPr/>
            </a:pPr>
            <a:r>
              <a:rPr lang="ru-RU" altLang="ru-RU" sz="2000" b="1" u="sng" dirty="0">
                <a:solidFill>
                  <a:srgbClr val="0070C0"/>
                </a:solidFill>
                <a:latin typeface="Comic Sans MS" pitchFamily="66" charset="0"/>
                <a:cs typeface="+mn-cs"/>
              </a:rPr>
              <a:t>Почта</a:t>
            </a:r>
            <a:r>
              <a:rPr lang="en-US" altLang="ru-RU" sz="2000" dirty="0">
                <a:solidFill>
                  <a:srgbClr val="0070C0"/>
                </a:solidFill>
                <a:latin typeface="Comic Sans MS" pitchFamily="66" charset="0"/>
                <a:cs typeface="+mn-cs"/>
              </a:rPr>
              <a:t>:    fug17.ugra@yandex.ru</a:t>
            </a:r>
            <a:endParaRPr lang="ru-RU" altLang="ru-RU" sz="2000" b="1" u="sng" dirty="0">
              <a:solidFill>
                <a:srgbClr val="0070C0"/>
              </a:solidFill>
              <a:latin typeface="Comic Sans MS" pitchFamily="66" charset="0"/>
              <a:cs typeface="+mn-cs"/>
            </a:endParaRPr>
          </a:p>
          <a:p>
            <a:pPr marL="448056" indent="-384048" fontAlgn="auto">
              <a:lnSpc>
                <a:spcPct val="80000"/>
              </a:lnSpc>
              <a:spcBef>
                <a:spcPct val="20000"/>
              </a:spcBef>
              <a:spcAft>
                <a:spcPts val="0"/>
              </a:spcAft>
              <a:buClr>
                <a:srgbClr val="37435C"/>
              </a:buClr>
              <a:buSzPct val="80000"/>
              <a:defRPr/>
            </a:pPr>
            <a:r>
              <a:rPr lang="ru-RU" altLang="ru-RU" sz="2000" b="1" u="sng" dirty="0">
                <a:solidFill>
                  <a:srgbClr val="0070C0"/>
                </a:solidFill>
                <a:latin typeface="Comic Sans MS" pitchFamily="66" charset="0"/>
                <a:cs typeface="+mn-cs"/>
              </a:rPr>
              <a:t>Режим работы:</a:t>
            </a:r>
            <a:r>
              <a:rPr lang="ru-RU" altLang="ru-RU" sz="2000" dirty="0">
                <a:solidFill>
                  <a:srgbClr val="0070C0"/>
                </a:solidFill>
                <a:latin typeface="Comic Sans MS" pitchFamily="66" charset="0"/>
                <a:cs typeface="+mn-cs"/>
              </a:rPr>
              <a:t/>
            </a:r>
            <a:br>
              <a:rPr lang="ru-RU" altLang="ru-RU" sz="2000" dirty="0">
                <a:solidFill>
                  <a:srgbClr val="0070C0"/>
                </a:solidFill>
                <a:latin typeface="Comic Sans MS" pitchFamily="66" charset="0"/>
                <a:cs typeface="+mn-cs"/>
              </a:rPr>
            </a:br>
            <a:r>
              <a:rPr lang="ru-RU" altLang="ru-RU" dirty="0">
                <a:solidFill>
                  <a:srgbClr val="0070C0"/>
                </a:solidFill>
                <a:latin typeface="Comic Sans MS" pitchFamily="66" charset="0"/>
                <a:cs typeface="+mn-cs"/>
              </a:rPr>
              <a:t>понедельник-пятница: 0</a:t>
            </a:r>
            <a:r>
              <a:rPr lang="en-US" altLang="ru-RU" dirty="0">
                <a:solidFill>
                  <a:srgbClr val="0070C0"/>
                </a:solidFill>
                <a:latin typeface="Comic Sans MS" pitchFamily="66" charset="0"/>
                <a:cs typeface="+mn-cs"/>
              </a:rPr>
              <a:t>9</a:t>
            </a:r>
            <a:r>
              <a:rPr lang="ru-RU" altLang="ru-RU" dirty="0">
                <a:solidFill>
                  <a:srgbClr val="0070C0"/>
                </a:solidFill>
                <a:latin typeface="Comic Sans MS" pitchFamily="66" charset="0"/>
                <a:cs typeface="+mn-cs"/>
              </a:rPr>
              <a:t>:00 - 17:</a:t>
            </a:r>
            <a:r>
              <a:rPr lang="en-US" altLang="ru-RU" dirty="0">
                <a:solidFill>
                  <a:srgbClr val="0070C0"/>
                </a:solidFill>
                <a:latin typeface="Comic Sans MS" pitchFamily="66" charset="0"/>
                <a:cs typeface="+mn-cs"/>
              </a:rPr>
              <a:t>15</a:t>
            </a:r>
            <a:r>
              <a:rPr lang="ru-RU" altLang="ru-RU" dirty="0">
                <a:solidFill>
                  <a:srgbClr val="0070C0"/>
                </a:solidFill>
                <a:latin typeface="Comic Sans MS" pitchFamily="66" charset="0"/>
                <a:cs typeface="+mn-cs"/>
              </a:rPr>
              <a:t/>
            </a:r>
            <a:br>
              <a:rPr lang="ru-RU" altLang="ru-RU" dirty="0">
                <a:solidFill>
                  <a:srgbClr val="0070C0"/>
                </a:solidFill>
                <a:latin typeface="Comic Sans MS" pitchFamily="66" charset="0"/>
                <a:cs typeface="+mn-cs"/>
              </a:rPr>
            </a:br>
            <a:r>
              <a:rPr lang="ru-RU" altLang="ru-RU" dirty="0">
                <a:solidFill>
                  <a:srgbClr val="0070C0"/>
                </a:solidFill>
                <a:latin typeface="Comic Sans MS" pitchFamily="66" charset="0"/>
                <a:cs typeface="+mn-cs"/>
              </a:rPr>
              <a:t>перерыв на обед: 13:00 - 14:00</a:t>
            </a:r>
            <a:br>
              <a:rPr lang="ru-RU" altLang="ru-RU" dirty="0">
                <a:solidFill>
                  <a:srgbClr val="0070C0"/>
                </a:solidFill>
                <a:latin typeface="Comic Sans MS" pitchFamily="66" charset="0"/>
                <a:cs typeface="+mn-cs"/>
              </a:rPr>
            </a:br>
            <a:r>
              <a:rPr lang="ru-RU" altLang="ru-RU" dirty="0">
                <a:solidFill>
                  <a:srgbClr val="0070C0"/>
                </a:solidFill>
                <a:latin typeface="Comic Sans MS" pitchFamily="66" charset="0"/>
                <a:cs typeface="+mn-cs"/>
              </a:rPr>
              <a:t>выходные: суббота-воскресенье</a:t>
            </a:r>
            <a:endParaRPr lang="ru-RU" altLang="ru-RU" sz="2000" b="1" u="sng" dirty="0">
              <a:solidFill>
                <a:srgbClr val="0070C0"/>
              </a:solidFill>
              <a:latin typeface="Comic Sans MS" pitchFamily="66" charset="0"/>
              <a:cs typeface="+mn-cs"/>
            </a:endParaRPr>
          </a:p>
          <a:p>
            <a:pPr marL="448056" indent="-384048" fontAlgn="auto">
              <a:lnSpc>
                <a:spcPct val="80000"/>
              </a:lnSpc>
              <a:spcBef>
                <a:spcPct val="20000"/>
              </a:spcBef>
              <a:spcAft>
                <a:spcPts val="0"/>
              </a:spcAft>
              <a:buClr>
                <a:srgbClr val="37435C"/>
              </a:buClr>
              <a:buSzPct val="80000"/>
              <a:defRPr/>
            </a:pPr>
            <a:endParaRPr lang="ru-RU" altLang="ru-RU" sz="2000" b="1" u="sng" dirty="0">
              <a:solidFill>
                <a:srgbClr val="0070C0"/>
              </a:solidFill>
              <a:latin typeface="Comic Sans MS" pitchFamily="66" charset="0"/>
              <a:cs typeface="+mn-cs"/>
            </a:endParaRPr>
          </a:p>
          <a:p>
            <a:pPr marL="448056" indent="-384048" fontAlgn="auto">
              <a:lnSpc>
                <a:spcPct val="80000"/>
              </a:lnSpc>
              <a:spcBef>
                <a:spcPct val="20000"/>
              </a:spcBef>
              <a:spcAft>
                <a:spcPts val="0"/>
              </a:spcAft>
              <a:buClr>
                <a:srgbClr val="37435C"/>
              </a:buClr>
              <a:buSzPct val="80000"/>
              <a:defRPr/>
            </a:pPr>
            <a:r>
              <a:rPr lang="ru-RU" altLang="ru-RU" sz="2000" b="1" u="sng" dirty="0">
                <a:solidFill>
                  <a:srgbClr val="0070C0"/>
                </a:solidFill>
                <a:latin typeface="Comic Sans MS" pitchFamily="66" charset="0"/>
                <a:cs typeface="+mn-cs"/>
              </a:rPr>
              <a:t>Формой участия граждан в публичных слушаньях</a:t>
            </a:r>
            <a:r>
              <a:rPr lang="ru-RU" altLang="ru-RU" sz="2000" dirty="0">
                <a:solidFill>
                  <a:srgbClr val="0070C0"/>
                </a:solidFill>
                <a:latin typeface="Comic Sans MS" pitchFamily="66" charset="0"/>
                <a:cs typeface="+mn-cs"/>
              </a:rPr>
              <a:t> является предоставление предложений в письменной форме и личное участие</a:t>
            </a:r>
          </a:p>
          <a:p>
            <a:pPr marL="448056" indent="-384048" fontAlgn="auto">
              <a:lnSpc>
                <a:spcPct val="80000"/>
              </a:lnSpc>
              <a:spcBef>
                <a:spcPct val="20000"/>
              </a:spcBef>
              <a:spcAft>
                <a:spcPts val="0"/>
              </a:spcAft>
              <a:buClr>
                <a:srgbClr val="37435C"/>
              </a:buClr>
              <a:buSzPct val="80000"/>
              <a:defRPr/>
            </a:pPr>
            <a:r>
              <a:rPr lang="ru-RU" altLang="ru-RU" sz="2000" b="1" u="sng" dirty="0">
                <a:solidFill>
                  <a:srgbClr val="0070C0"/>
                </a:solidFill>
                <a:latin typeface="Comic Sans MS" pitchFamily="66" charset="0"/>
                <a:cs typeface="+mn-cs"/>
              </a:rPr>
              <a:t>Вопросы, предложения и отзывы</a:t>
            </a:r>
            <a:r>
              <a:rPr lang="ru-RU" altLang="ru-RU" sz="2000" b="1" dirty="0">
                <a:solidFill>
                  <a:srgbClr val="0070C0"/>
                </a:solidFill>
                <a:latin typeface="Comic Sans MS" pitchFamily="66" charset="0"/>
                <a:cs typeface="+mn-cs"/>
              </a:rPr>
              <a:t> </a:t>
            </a:r>
            <a:r>
              <a:rPr lang="ru-RU" altLang="ru-RU" sz="2000" dirty="0">
                <a:solidFill>
                  <a:srgbClr val="0070C0"/>
                </a:solidFill>
                <a:latin typeface="Comic Sans MS" pitchFamily="66" charset="0"/>
                <a:cs typeface="+mn-cs"/>
              </a:rPr>
              <a:t>вы можете оставить на нашем сайте </a:t>
            </a:r>
            <a:r>
              <a:rPr lang="ru-RU" altLang="ru-RU" sz="2000" u="sng" dirty="0">
                <a:solidFill>
                  <a:srgbClr val="0070C0"/>
                </a:solidFill>
                <a:latin typeface="Comic Sans MS" pitchFamily="66" charset="0"/>
                <a:cs typeface="+mn-cs"/>
              </a:rPr>
              <a:t>в разделе Бюджет для граждан в форме обратной связи</a:t>
            </a:r>
            <a:r>
              <a:rPr lang="ru-RU" altLang="ru-RU" sz="2000" dirty="0">
                <a:solidFill>
                  <a:srgbClr val="0070C0"/>
                </a:solidFill>
                <a:latin typeface="Comic Sans MS" pitchFamily="66" charset="0"/>
                <a:cs typeface="+mn-cs"/>
              </a:rPr>
              <a:t>.</a:t>
            </a:r>
          </a:p>
          <a:p>
            <a:pPr marL="448056" indent="-384048" fontAlgn="auto">
              <a:lnSpc>
                <a:spcPct val="80000"/>
              </a:lnSpc>
              <a:spcBef>
                <a:spcPct val="20000"/>
              </a:spcBef>
              <a:spcAft>
                <a:spcPts val="0"/>
              </a:spcAft>
              <a:buClr>
                <a:srgbClr val="37435C"/>
              </a:buClr>
              <a:buSzPct val="80000"/>
              <a:defRPr/>
            </a:pPr>
            <a:r>
              <a:rPr lang="ru-RU" altLang="ru-RU" sz="1600" b="1" dirty="0">
                <a:solidFill>
                  <a:srgbClr val="FFC000"/>
                </a:solidFill>
                <a:effectLst>
                  <a:outerShdw blurRad="38100" dist="38100" dir="2700000" algn="tl">
                    <a:srgbClr val="000000">
                      <a:alpha val="43137"/>
                    </a:srgbClr>
                  </a:outerShdw>
                </a:effectLst>
                <a:latin typeface="Comic Sans MS" pitchFamily="66" charset="0"/>
                <a:cs typeface="+mn-cs"/>
              </a:rPr>
              <a:t>Ведется статистика посещаемости сайта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19775" t="20508" r="26025" b="21875"/>
          <a:stretch>
            <a:fillRect/>
          </a:stretch>
        </p:blipFill>
        <p:spPr bwMode="auto">
          <a:xfrm>
            <a:off x="2071670" y="2143116"/>
            <a:ext cx="5286412" cy="4214842"/>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3" name="Заголовок 2"/>
          <p:cNvSpPr>
            <a:spLocks noGrp="1"/>
          </p:cNvSpPr>
          <p:nvPr>
            <p:ph type="title"/>
          </p:nvPr>
        </p:nvSpPr>
        <p:spPr>
          <a:xfrm>
            <a:off x="0" y="267494"/>
            <a:ext cx="9144000" cy="1804184"/>
          </a:xfrm>
        </p:spPr>
        <p:txBody>
          <a:bodyPr/>
          <a:lstStyle/>
          <a:p>
            <a:pPr marL="484632" algn="ctr" fontAlgn="auto">
              <a:spcAft>
                <a:spcPts val="0"/>
              </a:spcAft>
              <a:defRPr/>
            </a:pPr>
            <a:r>
              <a:rPr lang="ru-RU" sz="4800" b="1" dirty="0" smtClean="0">
                <a:solidFill>
                  <a:schemeClr val="accent1">
                    <a:tint val="83000"/>
                    <a:satMod val="150000"/>
                  </a:schemeClr>
                </a:solidFill>
                <a:latin typeface="Comic Sans MS" pitchFamily="66" charset="0"/>
              </a:rPr>
              <a:t>СПАСИБО</a:t>
            </a:r>
            <a:br>
              <a:rPr lang="ru-RU" sz="4800" b="1" dirty="0" smtClean="0">
                <a:solidFill>
                  <a:schemeClr val="accent1">
                    <a:tint val="83000"/>
                    <a:satMod val="150000"/>
                  </a:schemeClr>
                </a:solidFill>
                <a:latin typeface="Comic Sans MS" pitchFamily="66" charset="0"/>
              </a:rPr>
            </a:br>
            <a:r>
              <a:rPr lang="ru-RU" sz="4800" b="1" dirty="0" smtClean="0">
                <a:solidFill>
                  <a:schemeClr val="accent1">
                    <a:tint val="83000"/>
                    <a:satMod val="150000"/>
                  </a:schemeClr>
                </a:solidFill>
                <a:latin typeface="Comic Sans MS" pitchFamily="66" charset="0"/>
              </a:rPr>
              <a:t>ЗА ВНИМАНИЕ!</a:t>
            </a:r>
            <a:endParaRPr lang="ru-RU" sz="4800" b="1" dirty="0">
              <a:solidFill>
                <a:schemeClr val="accent1">
                  <a:tint val="83000"/>
                  <a:satMod val="150000"/>
                </a:schemeClr>
              </a:solidFill>
              <a:latin typeface="Comic Sans MS" pitchFamily="66"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карты и схемы\карты районов Смоленской области\карты районов\Угра2.jpg"/>
          <p:cNvPicPr>
            <a:picLocks noChangeAspect="1" noChangeArrowheads="1"/>
          </p:cNvPicPr>
          <p:nvPr/>
        </p:nvPicPr>
        <p:blipFill>
          <a:blip r:embed="rId2" cstate="print">
            <a:extLst/>
          </a:blip>
          <a:srcRect/>
          <a:stretch>
            <a:fillRect/>
          </a:stretch>
        </p:blipFill>
        <p:spPr bwMode="auto">
          <a:xfrm>
            <a:off x="285720" y="541098"/>
            <a:ext cx="8286808" cy="5031042"/>
          </a:xfrm>
          <a:prstGeom prst="rect">
            <a:avLst/>
          </a:prstGeom>
          <a:noFill/>
          <a:effectLst>
            <a:glow rad="228600">
              <a:schemeClr val="accent2">
                <a:satMod val="175000"/>
                <a:alpha val="40000"/>
              </a:schemeClr>
            </a:glow>
            <a:innerShdw blurRad="114300">
              <a:prstClr val="black"/>
            </a:innerShdw>
          </a:effectLst>
          <a:extLst/>
        </p:spPr>
      </p:pic>
      <p:sp>
        <p:nvSpPr>
          <p:cNvPr id="5" name="Rectangle 2"/>
          <p:cNvSpPr txBox="1">
            <a:spLocks noChangeArrowheads="1"/>
          </p:cNvSpPr>
          <p:nvPr/>
        </p:nvSpPr>
        <p:spPr>
          <a:xfrm>
            <a:off x="214282" y="214290"/>
            <a:ext cx="7237413" cy="762000"/>
          </a:xfrm>
          <a:prstGeom prst="rect">
            <a:avLst/>
          </a:prstGeom>
        </p:spPr>
        <p:txBody>
          <a:bodyPr>
            <a:normAutofit fontScale="97500" lnSpcReduction="10000"/>
          </a:bodyPr>
          <a:lstStyle/>
          <a:p>
            <a:pPr marL="484632" fontAlgn="auto">
              <a:spcAft>
                <a:spcPts val="0"/>
              </a:spcAft>
              <a:defRPr/>
            </a:pPr>
            <a:r>
              <a:rPr lang="ru-RU" altLang="ru-RU" sz="2400" b="1" i="1" dirty="0">
                <a:ln w="6350">
                  <a:solidFill>
                    <a:schemeClr val="accent1">
                      <a:shade val="43000"/>
                    </a:schemeClr>
                  </a:solidFill>
                </a:ln>
                <a:solidFill>
                  <a:srgbClr val="FFC000"/>
                </a:solidFill>
                <a:latin typeface="Comic Sans MS" pitchFamily="66" charset="0"/>
                <a:ea typeface="+mj-ea"/>
                <a:cs typeface="+mj-cs"/>
              </a:rPr>
              <a:t>Муниципальное образование «Угранский район» Смоленской области</a:t>
            </a:r>
          </a:p>
        </p:txBody>
      </p:sp>
      <p:sp>
        <p:nvSpPr>
          <p:cNvPr id="16387" name="Rectangle 3"/>
          <p:cNvSpPr txBox="1">
            <a:spLocks noChangeArrowheads="1"/>
          </p:cNvSpPr>
          <p:nvPr/>
        </p:nvSpPr>
        <p:spPr bwMode="auto">
          <a:xfrm>
            <a:off x="250825" y="5373688"/>
            <a:ext cx="8716963" cy="1366837"/>
          </a:xfrm>
          <a:prstGeom prst="rect">
            <a:avLst/>
          </a:prstGeom>
          <a:noFill/>
          <a:ln w="9525">
            <a:noFill/>
            <a:miter lim="800000"/>
            <a:headEnd/>
            <a:tailEnd/>
          </a:ln>
        </p:spPr>
        <p:txBody>
          <a:bodyPr/>
          <a:lstStyle/>
          <a:p>
            <a:pPr marL="447675" indent="-382588">
              <a:lnSpc>
                <a:spcPct val="70000"/>
              </a:lnSpc>
              <a:spcBef>
                <a:spcPct val="20000"/>
              </a:spcBef>
              <a:buClr>
                <a:srgbClr val="37435C"/>
              </a:buClr>
              <a:buSzPct val="80000"/>
            </a:pPr>
            <a:endParaRPr lang="ru-RU" altLang="ru-RU" sz="1000" b="1">
              <a:solidFill>
                <a:srgbClr val="0070C0"/>
              </a:solidFill>
              <a:latin typeface="Times New Roman" pitchFamily="18" charset="0"/>
            </a:endParaRPr>
          </a:p>
          <a:p>
            <a:pPr marL="447675" indent="-382588">
              <a:lnSpc>
                <a:spcPct val="70000"/>
              </a:lnSpc>
              <a:spcBef>
                <a:spcPct val="20000"/>
              </a:spcBef>
              <a:buClr>
                <a:srgbClr val="37435C"/>
              </a:buClr>
              <a:buSzPct val="80000"/>
            </a:pPr>
            <a:r>
              <a:rPr lang="ru-RU" altLang="ru-RU" sz="1400" b="1">
                <a:solidFill>
                  <a:srgbClr val="0070C0"/>
                </a:solidFill>
                <a:latin typeface="Times New Roman" pitchFamily="18" charset="0"/>
                <a:cs typeface="Times New Roman" pitchFamily="18" charset="0"/>
              </a:rPr>
              <a:t>1.  Территория муниципального района составляет  2 900,0 квадратных километров. </a:t>
            </a:r>
          </a:p>
          <a:p>
            <a:pPr marL="447675" indent="-382588">
              <a:lnSpc>
                <a:spcPct val="70000"/>
              </a:lnSpc>
              <a:spcBef>
                <a:spcPct val="20000"/>
              </a:spcBef>
              <a:buClr>
                <a:srgbClr val="37435C"/>
              </a:buClr>
              <a:buSzPct val="80000"/>
            </a:pPr>
            <a:r>
              <a:rPr lang="ru-RU" altLang="ru-RU" sz="1400" b="1">
                <a:solidFill>
                  <a:srgbClr val="0070C0"/>
                </a:solidFill>
                <a:latin typeface="Times New Roman" pitchFamily="18" charset="0"/>
                <a:cs typeface="Times New Roman" pitchFamily="18" charset="0"/>
              </a:rPr>
              <a:t>2. Территорию муниципального района</a:t>
            </a:r>
            <a:r>
              <a:rPr lang="ru-RU" altLang="ru-RU" sz="1400" b="1" i="1">
                <a:solidFill>
                  <a:srgbClr val="0070C0"/>
                </a:solidFill>
                <a:latin typeface="Times New Roman" pitchFamily="18" charset="0"/>
                <a:cs typeface="Times New Roman" pitchFamily="18" charset="0"/>
              </a:rPr>
              <a:t> </a:t>
            </a:r>
            <a:r>
              <a:rPr lang="ru-RU" altLang="ru-RU" sz="1400" b="1">
                <a:solidFill>
                  <a:srgbClr val="0070C0"/>
                </a:solidFill>
                <a:latin typeface="Times New Roman" pitchFamily="18" charset="0"/>
                <a:cs typeface="Times New Roman" pitchFamily="18" charset="0"/>
              </a:rPr>
              <a:t>- исторически сложившиеся земли населенных пунктов, прилегающие к ним земли общего пользования, территории природопользования населения, рекреационные земли, земли для развития поселений., административный центр с. Угра</a:t>
            </a:r>
          </a:p>
          <a:p>
            <a:pPr marL="447675" indent="-382588">
              <a:lnSpc>
                <a:spcPct val="70000"/>
              </a:lnSpc>
              <a:spcBef>
                <a:spcPct val="20000"/>
              </a:spcBef>
              <a:buClr>
                <a:srgbClr val="37435C"/>
              </a:buClr>
              <a:buSzPct val="80000"/>
            </a:pPr>
            <a:r>
              <a:rPr lang="ru-RU" altLang="ru-RU" sz="1400" b="1">
                <a:solidFill>
                  <a:srgbClr val="0070C0"/>
                </a:solidFill>
                <a:latin typeface="Times New Roman" pitchFamily="18" charset="0"/>
                <a:cs typeface="Times New Roman" pitchFamily="18" charset="0"/>
              </a:rPr>
              <a:t>3. В состав входят 3 муниципальных образования</a:t>
            </a:r>
          </a:p>
          <a:p>
            <a:pPr marL="447675" indent="-382588">
              <a:lnSpc>
                <a:spcPct val="70000"/>
              </a:lnSpc>
              <a:spcBef>
                <a:spcPct val="20000"/>
              </a:spcBef>
              <a:buClr>
                <a:srgbClr val="37435C"/>
              </a:buClr>
              <a:buSzPct val="80000"/>
              <a:buFont typeface="Times New Roman" pitchFamily="18" charset="0"/>
              <a:buChar char="•"/>
            </a:pPr>
            <a:endParaRPr lang="ru-RU" altLang="ru-RU" sz="1400">
              <a:latin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357158" y="357166"/>
            <a:ext cx="8334375" cy="514349"/>
          </a:xfrm>
        </p:spPr>
        <p:txBody>
          <a:bodyPr>
            <a:normAutofit fontScale="90000"/>
          </a:bodyPr>
          <a:lstStyle/>
          <a:p>
            <a:pPr marL="484632" algn="ctr" fontAlgn="auto">
              <a:spcAft>
                <a:spcPts val="0"/>
              </a:spcAft>
              <a:defRPr/>
            </a:pPr>
            <a:r>
              <a:rPr lang="ru-RU" b="1" dirty="0" smtClean="0">
                <a:solidFill>
                  <a:schemeClr val="accent1">
                    <a:tint val="83000"/>
                    <a:satMod val="150000"/>
                  </a:schemeClr>
                </a:solidFill>
                <a:latin typeface="Comic Sans MS" pitchFamily="66" charset="0"/>
              </a:rPr>
              <a:t>Вступительная речь</a:t>
            </a:r>
            <a:r>
              <a:rPr lang="ru-RU" dirty="0" smtClean="0">
                <a:solidFill>
                  <a:schemeClr val="accent1">
                    <a:tint val="83000"/>
                    <a:satMod val="150000"/>
                  </a:schemeClr>
                </a:solidFill>
              </a:rPr>
              <a:t/>
            </a:r>
            <a:br>
              <a:rPr lang="ru-RU" dirty="0" smtClean="0">
                <a:solidFill>
                  <a:schemeClr val="accent1">
                    <a:tint val="83000"/>
                    <a:satMod val="150000"/>
                  </a:schemeClr>
                </a:solidFill>
              </a:rPr>
            </a:br>
            <a:endParaRPr lang="ru-RU" dirty="0">
              <a:solidFill>
                <a:schemeClr val="accent1">
                  <a:tint val="83000"/>
                  <a:satMod val="150000"/>
                </a:schemeClr>
              </a:solidFill>
            </a:endParaRPr>
          </a:p>
        </p:txBody>
      </p:sp>
      <p:sp>
        <p:nvSpPr>
          <p:cNvPr id="17410" name="Прямоугольник 6"/>
          <p:cNvSpPr>
            <a:spLocks noChangeArrowheads="1"/>
          </p:cNvSpPr>
          <p:nvPr/>
        </p:nvSpPr>
        <p:spPr bwMode="auto">
          <a:xfrm>
            <a:off x="214313" y="785813"/>
            <a:ext cx="8715375" cy="1477962"/>
          </a:xfrm>
          <a:prstGeom prst="rect">
            <a:avLst/>
          </a:prstGeom>
          <a:noFill/>
          <a:ln w="9525">
            <a:noFill/>
            <a:miter lim="800000"/>
            <a:headEnd/>
            <a:tailEnd/>
          </a:ln>
        </p:spPr>
        <p:txBody>
          <a:bodyPr>
            <a:spAutoFit/>
          </a:bodyPr>
          <a:lstStyle/>
          <a:p>
            <a:pPr algn="ctr"/>
            <a:r>
              <a:rPr lang="ru-RU" b="1">
                <a:latin typeface="Comic Sans MS" pitchFamily="66" charset="0"/>
              </a:rPr>
              <a:t>Для взрослых бюджет очень много значит. Они следят за бюджетом. Про бюджет говорят по телевизору, бюджет обсуждают депутаты в парламенте и министры в правительстве. В Интернете тоже обсуждают бюджет, и в газетах про него пишут. И даже родители, когда дети ложатся спать, тоже иногда обсуждают бюджет.</a:t>
            </a:r>
          </a:p>
        </p:txBody>
      </p:sp>
      <p:pic>
        <p:nvPicPr>
          <p:cNvPr id="2050" name="Picture 2"/>
          <p:cNvPicPr>
            <a:picLocks noChangeAspect="1" noChangeArrowheads="1"/>
          </p:cNvPicPr>
          <p:nvPr/>
        </p:nvPicPr>
        <p:blipFill>
          <a:blip r:embed="rId2"/>
          <a:srcRect/>
          <a:stretch>
            <a:fillRect/>
          </a:stretch>
        </p:blipFill>
        <p:spPr bwMode="auto">
          <a:xfrm>
            <a:off x="2000232" y="2643182"/>
            <a:ext cx="5282999" cy="3533252"/>
          </a:xfrm>
          <a:prstGeom prst="roundRect">
            <a:avLst/>
          </a:prstGeom>
          <a:noFill/>
          <a:ln w="9525">
            <a:solidFill>
              <a:srgbClr val="FFFF00"/>
            </a:solidFill>
            <a:miter lim="800000"/>
            <a:headEnd/>
            <a:tailEnd/>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9" name="Скругленный прямоугольник 8"/>
          <p:cNvSpPr/>
          <p:nvPr/>
        </p:nvSpPr>
        <p:spPr>
          <a:xfrm>
            <a:off x="214313" y="2428875"/>
            <a:ext cx="4857750" cy="571500"/>
          </a:xfrm>
          <a:prstGeom prst="roundRect">
            <a:avLst/>
          </a:prstGeom>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ru-RU" sz="1400" b="1" dirty="0">
                <a:solidFill>
                  <a:schemeClr val="tx1"/>
                </a:solidFill>
                <a:latin typeface="Comic Sans MS" pitchFamily="66" charset="0"/>
              </a:rPr>
              <a:t>С детьми бюджет никто не обсуждает. </a:t>
            </a:r>
            <a:endParaRPr lang="ru-RU" sz="1400" b="1" dirty="0">
              <a:solidFill>
                <a:schemeClr val="tx1"/>
              </a:solidFill>
              <a:latin typeface="Comic Sans MS" pitchFamily="66" charset="0"/>
            </a:endParaRPr>
          </a:p>
        </p:txBody>
      </p:sp>
      <p:sp>
        <p:nvSpPr>
          <p:cNvPr id="17413" name="Прямоугольник 9"/>
          <p:cNvSpPr>
            <a:spLocks noChangeArrowheads="1"/>
          </p:cNvSpPr>
          <p:nvPr/>
        </p:nvSpPr>
        <p:spPr bwMode="auto">
          <a:xfrm>
            <a:off x="2143125" y="3214688"/>
            <a:ext cx="3286125" cy="738187"/>
          </a:xfrm>
          <a:prstGeom prst="rect">
            <a:avLst/>
          </a:prstGeom>
          <a:noFill/>
          <a:ln w="9525">
            <a:noFill/>
            <a:miter lim="800000"/>
            <a:headEnd/>
            <a:tailEnd/>
          </a:ln>
        </p:spPr>
        <p:txBody>
          <a:bodyPr>
            <a:spAutoFit/>
          </a:bodyPr>
          <a:lstStyle/>
          <a:p>
            <a:r>
              <a:rPr lang="ru-RU" sz="1400">
                <a:solidFill>
                  <a:srgbClr val="002060"/>
                </a:solidFill>
                <a:latin typeface="Comic Sans MS" pitchFamily="66" charset="0"/>
              </a:rPr>
              <a:t>Итак, настало время приоткрыть</a:t>
            </a:r>
          </a:p>
          <a:p>
            <a:r>
              <a:rPr lang="ru-RU" sz="1400">
                <a:solidFill>
                  <a:srgbClr val="002060"/>
                </a:solidFill>
                <a:latin typeface="Comic Sans MS" pitchFamily="66" charset="0"/>
              </a:rPr>
              <a:t>завесу тайны и рассказать детям</a:t>
            </a:r>
          </a:p>
          <a:p>
            <a:r>
              <a:rPr lang="ru-RU" sz="1400">
                <a:solidFill>
                  <a:srgbClr val="002060"/>
                </a:solidFill>
                <a:latin typeface="Comic Sans MS" pitchFamily="66" charset="0"/>
              </a:rPr>
              <a:t>о том, что такое бюджет!</a:t>
            </a:r>
          </a:p>
        </p:txBody>
      </p:sp>
      <p:sp>
        <p:nvSpPr>
          <p:cNvPr id="12" name="Скругленный прямоугольник 11"/>
          <p:cNvSpPr/>
          <p:nvPr/>
        </p:nvSpPr>
        <p:spPr>
          <a:xfrm>
            <a:off x="1857375" y="5786438"/>
            <a:ext cx="7000875" cy="928687"/>
          </a:xfrm>
          <a:prstGeom prst="roundRect">
            <a:avLst/>
          </a:prstGeom>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ru-RU" sz="1600" b="1" dirty="0">
              <a:solidFill>
                <a:srgbClr val="0070C0"/>
              </a:solidFill>
            </a:endParaRPr>
          </a:p>
        </p:txBody>
      </p:sp>
      <p:sp>
        <p:nvSpPr>
          <p:cNvPr id="17415" name="Прямоугольник 12"/>
          <p:cNvSpPr>
            <a:spLocks noChangeArrowheads="1"/>
          </p:cNvSpPr>
          <p:nvPr/>
        </p:nvSpPr>
        <p:spPr bwMode="auto">
          <a:xfrm>
            <a:off x="2143125" y="5857875"/>
            <a:ext cx="6643688" cy="769938"/>
          </a:xfrm>
          <a:prstGeom prst="rect">
            <a:avLst/>
          </a:prstGeom>
          <a:noFill/>
          <a:ln w="9525">
            <a:noFill/>
            <a:miter lim="800000"/>
            <a:headEnd/>
            <a:tailEnd/>
          </a:ln>
        </p:spPr>
        <p:txBody>
          <a:bodyPr>
            <a:spAutoFit/>
          </a:bodyPr>
          <a:lstStyle/>
          <a:p>
            <a:pPr algn="ctr"/>
            <a:r>
              <a:rPr lang="ru-RU" sz="1400" b="1">
                <a:latin typeface="Comic Sans MS" pitchFamily="66" charset="0"/>
              </a:rPr>
              <a:t>Бюджет – это деньги. Но не любые деньги, а те деньги,  которые есть у хозяина бюджета. Да-да, если есть бюджет, то у </a:t>
            </a:r>
            <a:r>
              <a:rPr lang="ru-RU" sz="1600" b="1">
                <a:latin typeface="Comic Sans MS" pitchFamily="66" charset="0"/>
              </a:rPr>
              <a:t>него</a:t>
            </a:r>
            <a:r>
              <a:rPr lang="ru-RU" sz="1400" b="1">
                <a:latin typeface="Comic Sans MS" pitchFamily="66" charset="0"/>
              </a:rPr>
              <a:t> обязательно есть хозяин.</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85720" y="428604"/>
            <a:ext cx="4714908" cy="3500462"/>
          </a:xfrm>
          <a:prstGeom prst="roundRect">
            <a:avLst/>
          </a:prstGeom>
          <a:ln>
            <a:solidFill>
              <a:srgbClr val="FFC000"/>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pic>
      <p:sp>
        <p:nvSpPr>
          <p:cNvPr id="8" name="Скругленный прямоугольник 7"/>
          <p:cNvSpPr/>
          <p:nvPr/>
        </p:nvSpPr>
        <p:spPr>
          <a:xfrm>
            <a:off x="3786188" y="214313"/>
            <a:ext cx="5214937" cy="857250"/>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ru-RU" sz="1600" b="1" dirty="0">
                <a:solidFill>
                  <a:schemeClr val="tx1"/>
                </a:solidFill>
                <a:latin typeface="Comic Sans MS" pitchFamily="66" charset="0"/>
              </a:rPr>
              <a:t>Или несколько хозяев. Например, бывает</a:t>
            </a:r>
          </a:p>
          <a:p>
            <a:pPr algn="ctr" fontAlgn="auto">
              <a:spcBef>
                <a:spcPts val="0"/>
              </a:spcBef>
              <a:spcAft>
                <a:spcPts val="0"/>
              </a:spcAft>
              <a:defRPr/>
            </a:pPr>
            <a:r>
              <a:rPr lang="ru-RU" sz="1600" b="1" dirty="0">
                <a:solidFill>
                  <a:schemeClr val="tx1"/>
                </a:solidFill>
                <a:latin typeface="Comic Sans MS" pitchFamily="66" charset="0"/>
              </a:rPr>
              <a:t>семейный бюджет – тогда он принадлежит</a:t>
            </a:r>
          </a:p>
          <a:p>
            <a:pPr algn="ctr" fontAlgn="auto">
              <a:spcBef>
                <a:spcPts val="0"/>
              </a:spcBef>
              <a:spcAft>
                <a:spcPts val="0"/>
              </a:spcAft>
              <a:defRPr/>
            </a:pPr>
            <a:r>
              <a:rPr lang="ru-RU" sz="1600" b="1" dirty="0">
                <a:solidFill>
                  <a:schemeClr val="tx1"/>
                </a:solidFill>
                <a:latin typeface="Comic Sans MS" pitchFamily="66" charset="0"/>
              </a:rPr>
              <a:t>всей семье</a:t>
            </a:r>
            <a:r>
              <a:rPr lang="ru-RU" dirty="0">
                <a:solidFill>
                  <a:schemeClr val="tx1"/>
                </a:solidFill>
              </a:rPr>
              <a:t>.</a:t>
            </a:r>
            <a:endParaRPr lang="ru-RU" dirty="0">
              <a:solidFill>
                <a:schemeClr val="tx1"/>
              </a:solidFill>
            </a:endParaRPr>
          </a:p>
        </p:txBody>
      </p:sp>
      <p:sp>
        <p:nvSpPr>
          <p:cNvPr id="10" name="Прямоугольник 9"/>
          <p:cNvSpPr/>
          <p:nvPr/>
        </p:nvSpPr>
        <p:spPr>
          <a:xfrm>
            <a:off x="4857750" y="1357313"/>
            <a:ext cx="3929063" cy="2800350"/>
          </a:xfrm>
          <a:prstGeom prst="rect">
            <a:avLst/>
          </a:prstGeom>
        </p:spPr>
        <p:txBody>
          <a:bodyPr>
            <a:spAutoFit/>
          </a:bodyPr>
          <a:lstStyle/>
          <a:p>
            <a:pPr algn="ctr" fontAlgn="auto">
              <a:spcBef>
                <a:spcPts val="0"/>
              </a:spcBef>
              <a:spcAft>
                <a:spcPts val="0"/>
              </a:spcAft>
              <a:defRPr/>
            </a:pPr>
            <a:r>
              <a:rPr lang="ru-RU" sz="1600" b="1" dirty="0">
                <a:effectLst>
                  <a:outerShdw blurRad="38100" dist="38100" dir="2700000" algn="tl">
                    <a:srgbClr val="000000">
                      <a:alpha val="43137"/>
                    </a:srgbClr>
                  </a:outerShdw>
                </a:effectLst>
                <a:latin typeface="Comic Sans MS" pitchFamily="66" charset="0"/>
                <a:cs typeface="+mn-cs"/>
              </a:rPr>
              <a:t>А бывает городской бюджет, и он принадлежит всем жителям</a:t>
            </a:r>
          </a:p>
          <a:p>
            <a:pPr algn="ctr" fontAlgn="auto">
              <a:spcBef>
                <a:spcPts val="0"/>
              </a:spcBef>
              <a:spcAft>
                <a:spcPts val="0"/>
              </a:spcAft>
              <a:defRPr/>
            </a:pPr>
            <a:r>
              <a:rPr lang="ru-RU" sz="1600" b="1" dirty="0">
                <a:effectLst>
                  <a:outerShdw blurRad="38100" dist="38100" dir="2700000" algn="tl">
                    <a:srgbClr val="000000">
                      <a:alpha val="43137"/>
                    </a:srgbClr>
                  </a:outerShdw>
                </a:effectLst>
                <a:latin typeface="Comic Sans MS" pitchFamily="66" charset="0"/>
                <a:cs typeface="+mn-cs"/>
              </a:rPr>
              <a:t>города. Как ты уже понял, бывает даже государственный бюджет. Многие взрослые думают, что государственный бюджет принадлежит государству, но на самом деле государственный бюджет принадлежит всем гражданам государства, как семейный – всем членам семьи.</a:t>
            </a:r>
            <a:endParaRPr lang="ru-RU" sz="1600" b="1" dirty="0">
              <a:effectLst>
                <a:outerShdw blurRad="38100" dist="38100" dir="2700000" algn="tl">
                  <a:srgbClr val="000000">
                    <a:alpha val="43137"/>
                  </a:srgbClr>
                </a:outerShdw>
              </a:effectLst>
              <a:latin typeface="Comic Sans MS" pitchFamily="66" charset="0"/>
              <a:cs typeface="+mn-cs"/>
            </a:endParaRPr>
          </a:p>
        </p:txBody>
      </p:sp>
      <p:sp>
        <p:nvSpPr>
          <p:cNvPr id="11" name="Прямоугольник 10"/>
          <p:cNvSpPr/>
          <p:nvPr/>
        </p:nvSpPr>
        <p:spPr>
          <a:xfrm>
            <a:off x="214313" y="4143375"/>
            <a:ext cx="8715375" cy="2032000"/>
          </a:xfrm>
          <a:prstGeom prst="rect">
            <a:avLst/>
          </a:prstGeom>
        </p:spPr>
        <p:txBody>
          <a:bodyPr>
            <a:spAutoFit/>
          </a:bodyPr>
          <a:lstStyle/>
          <a:p>
            <a:pPr algn="just" fontAlgn="auto">
              <a:spcBef>
                <a:spcPts val="0"/>
              </a:spcBef>
              <a:spcAft>
                <a:spcPts val="0"/>
              </a:spcAft>
              <a:defRPr/>
            </a:pPr>
            <a:r>
              <a:rPr lang="ru-RU" b="1" dirty="0">
                <a:solidFill>
                  <a:srgbClr val="0070C0"/>
                </a:solidFill>
                <a:latin typeface="+mj-lt"/>
                <a:cs typeface="+mn-cs"/>
              </a:rPr>
              <a:t>Именно так: если у кого-то есть деньги, можно сказать, что у него есть бюджет. Чем же отличаются деньги, которые у нас есть, от бюджета и зачем было придумывать новое слово? </a:t>
            </a:r>
          </a:p>
          <a:p>
            <a:pPr algn="just" fontAlgn="auto">
              <a:spcBef>
                <a:spcPts val="0"/>
              </a:spcBef>
              <a:spcAft>
                <a:spcPts val="0"/>
              </a:spcAft>
              <a:defRPr/>
            </a:pPr>
            <a:r>
              <a:rPr lang="ru-RU" b="1" dirty="0">
                <a:solidFill>
                  <a:srgbClr val="0070C0"/>
                </a:solidFill>
                <a:latin typeface="+mj-lt"/>
                <a:cs typeface="+mn-cs"/>
              </a:rPr>
              <a:t>Главное отличие «денег, которые у нас есть» от «бюджета» состоит в количестве слов. В первом случае приходится говорить четыре слова и еще букву «У». А так можно просто сказать – бюджет, и тебя все сразу поймут: и взрослые, и дети, которые не отдали эту книжку взрослым.</a:t>
            </a:r>
            <a:endParaRPr lang="ru-RU" b="1" dirty="0">
              <a:solidFill>
                <a:srgbClr val="0070C0"/>
              </a:solidFill>
              <a:latin typeface="+mj-lt"/>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928688" y="785813"/>
            <a:ext cx="6929437" cy="2214562"/>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ru-RU" sz="2400" b="1" dirty="0">
                <a:solidFill>
                  <a:schemeClr val="tx1"/>
                </a:solidFill>
                <a:effectLst>
                  <a:outerShdw blurRad="38100" dist="38100" dir="2700000" algn="tl">
                    <a:srgbClr val="000000">
                      <a:alpha val="43137"/>
                    </a:srgbClr>
                  </a:outerShdw>
                </a:effectLst>
              </a:rPr>
              <a:t>Есть еще одно небольшое отличие бюджета от денег, которые есть у нас. Бюджет – это деньги, которые собираются потратить на вполне конкретные цели.</a:t>
            </a:r>
            <a:endParaRPr lang="ru-RU" sz="2400" b="1" dirty="0">
              <a:solidFill>
                <a:schemeClr val="tx1"/>
              </a:solidFill>
              <a:effectLst>
                <a:outerShdw blurRad="38100" dist="38100" dir="2700000" algn="tl">
                  <a:srgbClr val="000000">
                    <a:alpha val="43137"/>
                  </a:srgbClr>
                </a:outerShdw>
              </a:effectLst>
            </a:endParaRPr>
          </a:p>
        </p:txBody>
      </p:sp>
      <p:sp>
        <p:nvSpPr>
          <p:cNvPr id="5" name="Прямоугольник 4"/>
          <p:cNvSpPr/>
          <p:nvPr/>
        </p:nvSpPr>
        <p:spPr>
          <a:xfrm>
            <a:off x="357188" y="3143250"/>
            <a:ext cx="8215312" cy="2308225"/>
          </a:xfrm>
          <a:prstGeom prst="rect">
            <a:avLst/>
          </a:prstGeom>
        </p:spPr>
        <p:txBody>
          <a:bodyPr>
            <a:spAutoFit/>
          </a:bodyPr>
          <a:lstStyle/>
          <a:p>
            <a:pPr algn="ctr" fontAlgn="auto">
              <a:spcBef>
                <a:spcPts val="0"/>
              </a:spcBef>
              <a:spcAft>
                <a:spcPts val="0"/>
              </a:spcAft>
              <a:defRPr/>
            </a:pPr>
            <a:r>
              <a:rPr lang="ru-RU" sz="2400" b="1" dirty="0">
                <a:effectLst>
                  <a:outerShdw blurRad="38100" dist="38100" dir="2700000" algn="tl">
                    <a:srgbClr val="000000">
                      <a:alpha val="43137"/>
                    </a:srgbClr>
                  </a:outerShdw>
                </a:effectLst>
                <a:latin typeface="Comic Sans MS" pitchFamily="66" charset="0"/>
                <a:cs typeface="+mn-cs"/>
              </a:rPr>
              <a:t>Возникает вопрос: если бюджет – это просто деньги, которые у нас есть, то зачем его все обсуждают? Во-первых, если у нас есть деньги, а мы их все сразу потратим, то денег не будет. Во-вторых, чтобы у нас были деньги, их надо где-то взять. Вот эти два вопроса взрослые и обсуждают.</a:t>
            </a:r>
            <a:endParaRPr lang="ru-RU" sz="2400" b="1" dirty="0">
              <a:effectLst>
                <a:outerShdw blurRad="38100" dist="38100" dir="2700000" algn="tl">
                  <a:srgbClr val="000000">
                    <a:alpha val="43137"/>
                  </a:srgbClr>
                </a:outerShdw>
              </a:effectLst>
              <a:latin typeface="Comic Sans MS" pitchFamily="66" charset="0"/>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28662" y="285728"/>
            <a:ext cx="7239000" cy="500063"/>
          </a:xfrm>
        </p:spPr>
        <p:txBody>
          <a:bodyPr>
            <a:normAutofit fontScale="90000"/>
          </a:bodyPr>
          <a:lstStyle/>
          <a:p>
            <a:pPr marL="484632" algn="ctr" fontAlgn="auto">
              <a:spcAft>
                <a:spcPts val="0"/>
              </a:spcAft>
              <a:defRPr/>
            </a:pPr>
            <a:r>
              <a:rPr lang="ru-RU" b="1" dirty="0" smtClean="0">
                <a:solidFill>
                  <a:schemeClr val="accent1">
                    <a:tint val="83000"/>
                    <a:satMod val="150000"/>
                  </a:schemeClr>
                </a:solidFill>
                <a:latin typeface="Comic Sans MS" pitchFamily="66" charset="0"/>
              </a:rPr>
              <a:t>Что такое бюджет?</a:t>
            </a:r>
            <a:endParaRPr lang="ru-RU" b="1" dirty="0">
              <a:solidFill>
                <a:schemeClr val="accent1">
                  <a:tint val="83000"/>
                  <a:satMod val="150000"/>
                </a:schemeClr>
              </a:solidFill>
              <a:latin typeface="Comic Sans MS" pitchFamily="66" charset="0"/>
            </a:endParaRPr>
          </a:p>
        </p:txBody>
      </p:sp>
      <p:sp>
        <p:nvSpPr>
          <p:cNvPr id="4" name="Скругленный прямоугольник 3"/>
          <p:cNvSpPr/>
          <p:nvPr/>
        </p:nvSpPr>
        <p:spPr>
          <a:xfrm>
            <a:off x="2214563" y="1143000"/>
            <a:ext cx="6072187" cy="17145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fontAlgn="auto">
              <a:spcBef>
                <a:spcPts val="0"/>
              </a:spcBef>
              <a:spcAft>
                <a:spcPts val="0"/>
              </a:spcAft>
              <a:defRPr/>
            </a:pPr>
            <a:endParaRPr lang="ru-RU" i="1" dirty="0">
              <a:solidFill>
                <a:srgbClr val="0070C0"/>
              </a:solidFill>
            </a:endParaRPr>
          </a:p>
          <a:p>
            <a:pPr fontAlgn="auto">
              <a:spcBef>
                <a:spcPts val="0"/>
              </a:spcBef>
              <a:spcAft>
                <a:spcPts val="0"/>
              </a:spcAft>
              <a:defRPr/>
            </a:pPr>
            <a:endParaRPr lang="ru-RU" i="1" dirty="0">
              <a:solidFill>
                <a:srgbClr val="0070C0"/>
              </a:solidFill>
            </a:endParaRPr>
          </a:p>
          <a:p>
            <a:pPr fontAlgn="auto">
              <a:spcBef>
                <a:spcPts val="0"/>
              </a:spcBef>
              <a:spcAft>
                <a:spcPts val="0"/>
              </a:spcAft>
              <a:defRPr/>
            </a:pPr>
            <a:r>
              <a:rPr lang="ru-RU" sz="1600" b="1" i="1" dirty="0">
                <a:solidFill>
                  <a:schemeClr val="bg1">
                    <a:lumMod val="95000"/>
                    <a:lumOff val="5000"/>
                  </a:schemeClr>
                </a:solidFill>
              </a:rPr>
              <a:t>Даже любовь не сделала большего числа людей </a:t>
            </a:r>
            <a:r>
              <a:rPr lang="ru-RU" sz="1600" b="1" i="1" dirty="0" err="1">
                <a:solidFill>
                  <a:schemeClr val="bg1">
                    <a:lumMod val="95000"/>
                    <a:lumOff val="5000"/>
                  </a:schemeClr>
                </a:solidFill>
              </a:rPr>
              <a:t>дураками</a:t>
            </a:r>
            <a:r>
              <a:rPr lang="ru-RU" sz="1600" b="1" i="1" dirty="0">
                <a:solidFill>
                  <a:schemeClr val="bg1">
                    <a:lumMod val="95000"/>
                    <a:lumOff val="5000"/>
                  </a:schemeClr>
                </a:solidFill>
              </a:rPr>
              <a:t>, чем мудрствование по поводу сущности</a:t>
            </a:r>
          </a:p>
          <a:p>
            <a:pPr fontAlgn="auto">
              <a:spcBef>
                <a:spcPts val="0"/>
              </a:spcBef>
              <a:spcAft>
                <a:spcPts val="0"/>
              </a:spcAft>
              <a:defRPr/>
            </a:pPr>
            <a:r>
              <a:rPr lang="ru-RU" sz="1600" b="1" i="1" dirty="0">
                <a:solidFill>
                  <a:schemeClr val="bg1">
                    <a:lumMod val="95000"/>
                    <a:lumOff val="5000"/>
                  </a:schemeClr>
                </a:solidFill>
              </a:rPr>
              <a:t>денег…</a:t>
            </a:r>
          </a:p>
          <a:p>
            <a:pPr fontAlgn="auto">
              <a:spcBef>
                <a:spcPts val="0"/>
              </a:spcBef>
              <a:spcAft>
                <a:spcPts val="0"/>
              </a:spcAft>
              <a:defRPr/>
            </a:pPr>
            <a:endParaRPr lang="ru-RU" i="1" dirty="0">
              <a:solidFill>
                <a:srgbClr val="0070C0"/>
              </a:solidFill>
            </a:endParaRPr>
          </a:p>
          <a:p>
            <a:pPr algn="r" fontAlgn="auto">
              <a:spcBef>
                <a:spcPts val="0"/>
              </a:spcBef>
              <a:spcAft>
                <a:spcPts val="0"/>
              </a:spcAft>
              <a:defRPr/>
            </a:pPr>
            <a:r>
              <a:rPr lang="ru-RU" sz="1100" i="1" dirty="0"/>
              <a:t>Уильям </a:t>
            </a:r>
            <a:r>
              <a:rPr lang="ru-RU" sz="1100" i="1" dirty="0" err="1"/>
              <a:t>Юарт</a:t>
            </a:r>
            <a:r>
              <a:rPr lang="ru-RU" sz="1100" i="1" dirty="0"/>
              <a:t> </a:t>
            </a:r>
            <a:r>
              <a:rPr lang="ru-RU" sz="1100" i="1" dirty="0" err="1"/>
              <a:t>Гладстон</a:t>
            </a:r>
            <a:r>
              <a:rPr lang="ru-RU" sz="1100" i="1" dirty="0"/>
              <a:t>, английский государственный деятель и писатель, XIX век (четыре раза был премьер-министром Великобритании)</a:t>
            </a:r>
            <a:endParaRPr lang="ru-RU" sz="1100" i="1" dirty="0">
              <a:solidFill>
                <a:srgbClr val="0070C0"/>
              </a:solidFill>
            </a:endParaRPr>
          </a:p>
          <a:p>
            <a:pPr fontAlgn="auto">
              <a:spcBef>
                <a:spcPts val="0"/>
              </a:spcBef>
              <a:spcAft>
                <a:spcPts val="0"/>
              </a:spcAft>
              <a:defRPr/>
            </a:pPr>
            <a:endParaRPr lang="ru-RU" i="1" dirty="0">
              <a:solidFill>
                <a:srgbClr val="0070C0"/>
              </a:solidFill>
            </a:endParaRPr>
          </a:p>
          <a:p>
            <a:pPr fontAlgn="auto">
              <a:spcBef>
                <a:spcPts val="0"/>
              </a:spcBef>
              <a:spcAft>
                <a:spcPts val="0"/>
              </a:spcAft>
              <a:defRPr/>
            </a:pPr>
            <a:endParaRPr lang="ru-RU" dirty="0">
              <a:solidFill>
                <a:srgbClr val="0070C0"/>
              </a:solidFill>
            </a:endParaRPr>
          </a:p>
        </p:txBody>
      </p:sp>
      <p:pic>
        <p:nvPicPr>
          <p:cNvPr id="21507" name="Picture 2"/>
          <p:cNvPicPr>
            <a:picLocks noChangeAspect="1" noChangeArrowheads="1"/>
          </p:cNvPicPr>
          <p:nvPr/>
        </p:nvPicPr>
        <p:blipFill>
          <a:blip r:embed="rId2"/>
          <a:srcRect/>
          <a:stretch>
            <a:fillRect/>
          </a:stretch>
        </p:blipFill>
        <p:spPr bwMode="auto">
          <a:xfrm>
            <a:off x="6143625" y="1811338"/>
            <a:ext cx="1285875" cy="555625"/>
          </a:xfrm>
          <a:prstGeom prst="rect">
            <a:avLst/>
          </a:prstGeom>
          <a:noFill/>
          <a:ln w="9525">
            <a:noFill/>
            <a:miter lim="800000"/>
            <a:headEnd/>
            <a:tailEnd/>
          </a:ln>
        </p:spPr>
      </p:pic>
      <p:sp>
        <p:nvSpPr>
          <p:cNvPr id="7" name="Скругленный прямоугольник 6"/>
          <p:cNvSpPr/>
          <p:nvPr/>
        </p:nvSpPr>
        <p:spPr>
          <a:xfrm>
            <a:off x="285720" y="2928934"/>
            <a:ext cx="6357982" cy="1643074"/>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ru-RU" b="1" dirty="0">
                <a:solidFill>
                  <a:srgbClr val="0070C0"/>
                </a:solidFill>
                <a:latin typeface="Comic Sans MS" pitchFamily="66" charset="0"/>
              </a:rPr>
              <a:t>Итак, бюджет – это деньги, которые есть у нас, но предусмотрены на определенные расходы. Даже само слово «бюджет» произошло от </a:t>
            </a:r>
            <a:r>
              <a:rPr lang="ru-RU" b="1" dirty="0" err="1">
                <a:solidFill>
                  <a:srgbClr val="0070C0"/>
                </a:solidFill>
                <a:latin typeface="Comic Sans MS" pitchFamily="66" charset="0"/>
              </a:rPr>
              <a:t>старонормандского</a:t>
            </a:r>
            <a:r>
              <a:rPr lang="ru-RU" b="1" dirty="0">
                <a:solidFill>
                  <a:srgbClr val="0070C0"/>
                </a:solidFill>
                <a:latin typeface="Comic Sans MS" pitchFamily="66" charset="0"/>
              </a:rPr>
              <a:t> </a:t>
            </a:r>
            <a:r>
              <a:rPr lang="ru-RU" b="1" u="sng" dirty="0">
                <a:solidFill>
                  <a:srgbClr val="0070C0"/>
                </a:solidFill>
                <a:latin typeface="Comic Sans MS" pitchFamily="66" charset="0"/>
              </a:rPr>
              <a:t>*</a:t>
            </a:r>
            <a:r>
              <a:rPr lang="ru-RU" b="1" u="sng" dirty="0" err="1">
                <a:solidFill>
                  <a:srgbClr val="0070C0"/>
                </a:solidFill>
                <a:latin typeface="Comic Sans MS" pitchFamily="66" charset="0"/>
              </a:rPr>
              <a:t>bougette</a:t>
            </a:r>
            <a:r>
              <a:rPr lang="ru-RU" b="1" dirty="0">
                <a:solidFill>
                  <a:srgbClr val="0070C0"/>
                </a:solidFill>
                <a:latin typeface="Comic Sans MS" pitchFamily="66" charset="0"/>
              </a:rPr>
              <a:t>, что означает кошель, сумку или кожаный мешок.</a:t>
            </a:r>
            <a:endParaRPr lang="ru-RU" b="1" dirty="0">
              <a:solidFill>
                <a:srgbClr val="0070C0"/>
              </a:solidFill>
              <a:latin typeface="Comic Sans MS" pitchFamily="66" charset="0"/>
            </a:endParaRPr>
          </a:p>
        </p:txBody>
      </p:sp>
      <p:sp>
        <p:nvSpPr>
          <p:cNvPr id="8" name="Скругленный прямоугольник 7"/>
          <p:cNvSpPr/>
          <p:nvPr/>
        </p:nvSpPr>
        <p:spPr>
          <a:xfrm>
            <a:off x="2357438" y="4714875"/>
            <a:ext cx="6357937" cy="1643063"/>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ru-RU" sz="1400" b="1" i="1" dirty="0">
                <a:solidFill>
                  <a:schemeClr val="tx1"/>
                </a:solidFill>
              </a:rPr>
              <a:t>* Нормандия – это историческая область на </a:t>
            </a:r>
            <a:r>
              <a:rPr lang="ru-RU" sz="1400" b="1" i="1" dirty="0" err="1">
                <a:solidFill>
                  <a:schemeClr val="tx1"/>
                </a:solidFill>
              </a:rPr>
              <a:t>северо</a:t>
            </a:r>
            <a:r>
              <a:rPr lang="ru-RU" sz="1400" b="1" i="1" dirty="0">
                <a:solidFill>
                  <a:schemeClr val="tx1"/>
                </a:solidFill>
              </a:rPr>
              <a:t>-</a:t>
            </a:r>
          </a:p>
          <a:p>
            <a:pPr algn="ctr" fontAlgn="auto">
              <a:spcBef>
                <a:spcPts val="0"/>
              </a:spcBef>
              <a:spcAft>
                <a:spcPts val="0"/>
              </a:spcAft>
              <a:defRPr/>
            </a:pPr>
            <a:r>
              <a:rPr lang="ru-RU" sz="1400" b="1" i="1" dirty="0">
                <a:solidFill>
                  <a:schemeClr val="tx1"/>
                </a:solidFill>
              </a:rPr>
              <a:t>западе Франции, охватывающая в настоящее время два</a:t>
            </a:r>
          </a:p>
          <a:p>
            <a:pPr algn="ctr" fontAlgn="auto">
              <a:spcBef>
                <a:spcPts val="0"/>
              </a:spcBef>
              <a:spcAft>
                <a:spcPts val="0"/>
              </a:spcAft>
              <a:defRPr/>
            </a:pPr>
            <a:r>
              <a:rPr lang="ru-RU" sz="1400" b="1" i="1" dirty="0">
                <a:solidFill>
                  <a:schemeClr val="tx1"/>
                </a:solidFill>
              </a:rPr>
              <a:t>региона страны — Верхнюю Нормандию и Нижнюю Нормандию. На </a:t>
            </a:r>
            <a:r>
              <a:rPr lang="ru-RU" sz="1400" b="1" i="1" dirty="0" err="1">
                <a:solidFill>
                  <a:schemeClr val="tx1"/>
                </a:solidFill>
              </a:rPr>
              <a:t>старонормандском</a:t>
            </a:r>
            <a:r>
              <a:rPr lang="ru-RU" sz="1400" b="1" i="1" dirty="0">
                <a:solidFill>
                  <a:schemeClr val="tx1"/>
                </a:solidFill>
              </a:rPr>
              <a:t> языке говорили раньше</a:t>
            </a:r>
          </a:p>
          <a:p>
            <a:pPr algn="ctr" fontAlgn="auto">
              <a:spcBef>
                <a:spcPts val="0"/>
              </a:spcBef>
              <a:spcAft>
                <a:spcPts val="0"/>
              </a:spcAft>
              <a:defRPr/>
            </a:pPr>
            <a:r>
              <a:rPr lang="ru-RU" sz="1400" b="1" i="1" dirty="0">
                <a:solidFill>
                  <a:schemeClr val="tx1"/>
                </a:solidFill>
              </a:rPr>
              <a:t>жители Нормандии, некоторых частей Англии и даже</a:t>
            </a:r>
          </a:p>
          <a:p>
            <a:pPr algn="ctr" fontAlgn="auto">
              <a:spcBef>
                <a:spcPts val="0"/>
              </a:spcBef>
              <a:spcAft>
                <a:spcPts val="0"/>
              </a:spcAft>
              <a:defRPr/>
            </a:pPr>
            <a:r>
              <a:rPr lang="ru-RU" sz="1400" b="1" i="1" dirty="0">
                <a:solidFill>
                  <a:schemeClr val="tx1"/>
                </a:solidFill>
              </a:rPr>
              <a:t>Италии.</a:t>
            </a:r>
            <a:endParaRPr lang="ru-RU" sz="1400" b="1" dirty="0">
              <a:solidFill>
                <a:schemeClr val="tx1"/>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357290" y="1285860"/>
            <a:ext cx="6143668" cy="2443173"/>
          </a:xfrm>
          <a:prstGeom prst="roundRect">
            <a:avLst/>
          </a:prstGeom>
          <a:noFill/>
          <a:ln w="9525">
            <a:solidFill>
              <a:srgbClr val="FFC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Прямоугольник 5"/>
          <p:cNvSpPr/>
          <p:nvPr/>
        </p:nvSpPr>
        <p:spPr>
          <a:xfrm>
            <a:off x="1143000" y="357188"/>
            <a:ext cx="6858000" cy="830262"/>
          </a:xfrm>
          <a:prstGeom prst="rect">
            <a:avLst/>
          </a:prstGeom>
        </p:spPr>
        <p:txBody>
          <a:bodyPr>
            <a:spAutoFit/>
          </a:bodyPr>
          <a:lstStyle/>
          <a:p>
            <a:pPr algn="ctr" fontAlgn="auto">
              <a:spcBef>
                <a:spcPts val="0"/>
              </a:spcBef>
              <a:spcAft>
                <a:spcPts val="0"/>
              </a:spcAft>
              <a:defRPr/>
            </a:pPr>
            <a:r>
              <a:rPr lang="ru-RU" sz="2400" b="1" dirty="0">
                <a:effectLst>
                  <a:outerShdw blurRad="38100" dist="38100" dir="2700000" algn="tl">
                    <a:srgbClr val="000000">
                      <a:alpha val="43137"/>
                    </a:srgbClr>
                  </a:outerShdw>
                </a:effectLst>
                <a:latin typeface="Comic Sans MS" pitchFamily="66" charset="0"/>
                <a:cs typeface="+mn-cs"/>
              </a:rPr>
              <a:t>Любой бюджет состоит из двух частей: ДОХОДЫ И РАСХОДЫ.</a:t>
            </a:r>
            <a:endParaRPr lang="ru-RU" sz="2400" b="1" dirty="0">
              <a:effectLst>
                <a:outerShdw blurRad="38100" dist="38100" dir="2700000" algn="tl">
                  <a:srgbClr val="000000">
                    <a:alpha val="43137"/>
                  </a:srgbClr>
                </a:outerShdw>
              </a:effectLst>
              <a:latin typeface="Comic Sans MS" pitchFamily="66" charset="0"/>
              <a:cs typeface="+mn-cs"/>
            </a:endParaRPr>
          </a:p>
        </p:txBody>
      </p:sp>
      <p:sp>
        <p:nvSpPr>
          <p:cNvPr id="7" name="Прямоугольник 6"/>
          <p:cNvSpPr/>
          <p:nvPr/>
        </p:nvSpPr>
        <p:spPr>
          <a:xfrm>
            <a:off x="3500438" y="3786188"/>
            <a:ext cx="5429250" cy="523875"/>
          </a:xfrm>
          <a:prstGeom prst="rect">
            <a:avLst/>
          </a:prstGeom>
        </p:spPr>
        <p:txBody>
          <a:bodyPr>
            <a:spAutoFit/>
          </a:bodyPr>
          <a:lstStyle/>
          <a:p>
            <a:pPr fontAlgn="auto">
              <a:spcBef>
                <a:spcPts val="0"/>
              </a:spcBef>
              <a:spcAft>
                <a:spcPts val="0"/>
              </a:spcAft>
              <a:defRPr/>
            </a:pPr>
            <a:r>
              <a:rPr lang="ru-RU" sz="1400" b="1" dirty="0">
                <a:effectLst>
                  <a:outerShdw blurRad="38100" dist="38100" dir="2700000" algn="tl">
                    <a:srgbClr val="000000">
                      <a:alpha val="43137"/>
                    </a:srgbClr>
                  </a:outerShdw>
                </a:effectLst>
                <a:latin typeface="Comic Sans MS" pitchFamily="66" charset="0"/>
                <a:cs typeface="+mn-cs"/>
              </a:rPr>
              <a:t>Принято говорить – доходная и расходная часть бюджета,</a:t>
            </a:r>
          </a:p>
          <a:p>
            <a:pPr algn="r" fontAlgn="auto">
              <a:spcBef>
                <a:spcPts val="0"/>
              </a:spcBef>
              <a:spcAft>
                <a:spcPts val="0"/>
              </a:spcAft>
              <a:defRPr/>
            </a:pPr>
            <a:r>
              <a:rPr lang="ru-RU" sz="1400" b="1" dirty="0">
                <a:effectLst>
                  <a:outerShdw blurRad="38100" dist="38100" dir="2700000" algn="tl">
                    <a:srgbClr val="000000">
                      <a:alpha val="43137"/>
                    </a:srgbClr>
                  </a:outerShdw>
                </a:effectLst>
                <a:latin typeface="Comic Sans MS" pitchFamily="66" charset="0"/>
                <a:cs typeface="+mn-cs"/>
              </a:rPr>
              <a:t>или просто – доходы и расходы.</a:t>
            </a:r>
            <a:endParaRPr lang="ru-RU" sz="1400" b="1" dirty="0">
              <a:effectLst>
                <a:outerShdw blurRad="38100" dist="38100" dir="2700000" algn="tl">
                  <a:srgbClr val="000000">
                    <a:alpha val="43137"/>
                  </a:srgbClr>
                </a:outerShdw>
              </a:effectLst>
              <a:latin typeface="Comic Sans MS" pitchFamily="66" charset="0"/>
              <a:cs typeface="+mn-cs"/>
            </a:endParaRPr>
          </a:p>
        </p:txBody>
      </p:sp>
      <p:sp>
        <p:nvSpPr>
          <p:cNvPr id="8" name="Скругленный прямоугольник 7"/>
          <p:cNvSpPr/>
          <p:nvPr/>
        </p:nvSpPr>
        <p:spPr>
          <a:xfrm>
            <a:off x="500034" y="4429132"/>
            <a:ext cx="8215370" cy="1500198"/>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ru-RU" sz="1400" b="1" dirty="0">
                <a:solidFill>
                  <a:srgbClr val="0070C0"/>
                </a:solidFill>
                <a:effectLst>
                  <a:outerShdw blurRad="38100" dist="38100" dir="2700000" algn="tl">
                    <a:srgbClr val="000000">
                      <a:alpha val="43137"/>
                    </a:srgbClr>
                  </a:outerShdw>
                </a:effectLst>
              </a:rPr>
              <a:t>Доходы</a:t>
            </a:r>
            <a:r>
              <a:rPr lang="ru-RU" sz="1400" dirty="0">
                <a:solidFill>
                  <a:srgbClr val="0070C0"/>
                </a:solidFill>
              </a:rPr>
              <a:t> – это все, что попадает в бюджет: деньги, которые заработал хозяин бюджета или которые ему подарили. В доходную часть бюджета также включают накопления, которые еще не потратили.</a:t>
            </a:r>
          </a:p>
          <a:p>
            <a:pPr algn="ctr" fontAlgn="auto">
              <a:spcBef>
                <a:spcPts val="0"/>
              </a:spcBef>
              <a:spcAft>
                <a:spcPts val="0"/>
              </a:spcAft>
              <a:defRPr/>
            </a:pPr>
            <a:r>
              <a:rPr lang="ru-RU" sz="1400" b="1" dirty="0">
                <a:solidFill>
                  <a:srgbClr val="0070C0"/>
                </a:solidFill>
                <a:effectLst>
                  <a:outerShdw blurRad="38100" dist="38100" dir="2700000" algn="tl">
                    <a:srgbClr val="000000">
                      <a:alpha val="43137"/>
                    </a:srgbClr>
                  </a:outerShdw>
                </a:effectLst>
              </a:rPr>
              <a:t>Расходы</a:t>
            </a:r>
            <a:r>
              <a:rPr lang="ru-RU" sz="1400" dirty="0">
                <a:solidFill>
                  <a:srgbClr val="0070C0"/>
                </a:solidFill>
              </a:rPr>
              <a:t> – это все траты, которые предусмотрены в бюджете. В зависимости от бюджета это могут быть обязательные траты или траты на что-то приятное, от которых, в принципе, можно и отказаться, если не хватит денег.</a:t>
            </a:r>
            <a:endParaRPr lang="ru-RU" sz="1400" dirty="0">
              <a:solidFill>
                <a:srgbClr val="0070C0"/>
              </a:solidFill>
              <a:effectLst>
                <a:outerShdw blurRad="38100" dist="38100" dir="2700000" algn="tl">
                  <a:srgbClr val="000000">
                    <a:alpha val="43137"/>
                  </a:srgbClr>
                </a:outerShdw>
              </a:effectLst>
            </a:endParaRPr>
          </a:p>
        </p:txBody>
      </p:sp>
      <p:sp>
        <p:nvSpPr>
          <p:cNvPr id="22535" name="Прямоугольник 8"/>
          <p:cNvSpPr>
            <a:spLocks noChangeArrowheads="1"/>
          </p:cNvSpPr>
          <p:nvPr/>
        </p:nvSpPr>
        <p:spPr bwMode="auto">
          <a:xfrm>
            <a:off x="2000250" y="6072188"/>
            <a:ext cx="6929438" cy="646112"/>
          </a:xfrm>
          <a:prstGeom prst="rect">
            <a:avLst/>
          </a:prstGeom>
          <a:noFill/>
          <a:ln w="9525">
            <a:noFill/>
            <a:miter lim="800000"/>
            <a:headEnd/>
            <a:tailEnd/>
          </a:ln>
        </p:spPr>
        <p:txBody>
          <a:bodyPr>
            <a:spAutoFit/>
          </a:bodyPr>
          <a:lstStyle/>
          <a:p>
            <a:pPr algn="r"/>
            <a:r>
              <a:rPr lang="ru-RU" sz="1200" b="1">
                <a:solidFill>
                  <a:srgbClr val="0070C0"/>
                </a:solidFill>
                <a:latin typeface="Comic Sans MS" pitchFamily="66" charset="0"/>
              </a:rPr>
              <a:t>Собственно, люди придумали бюджет именно для того, чтобы сопоставлять доходы и расходы, то есть знать, сколько денег удастся получить в будущем и на что их может хватить.</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357165"/>
            <a:ext cx="9144000" cy="642959"/>
          </a:xfrm>
        </p:spPr>
        <p:txBody>
          <a:bodyPr>
            <a:normAutofit fontScale="90000"/>
          </a:bodyPr>
          <a:lstStyle/>
          <a:p>
            <a:pPr marL="484632" algn="ctr" fontAlgn="auto">
              <a:spcAft>
                <a:spcPts val="0"/>
              </a:spcAft>
              <a:defRPr/>
            </a:pPr>
            <a:r>
              <a:rPr lang="ru-RU" b="1" dirty="0" smtClean="0">
                <a:solidFill>
                  <a:schemeClr val="accent1">
                    <a:tint val="83000"/>
                    <a:satMod val="150000"/>
                  </a:schemeClr>
                </a:solidFill>
                <a:latin typeface="Comic Sans MS" pitchFamily="66" charset="0"/>
              </a:rPr>
              <a:t>Хозяева и распорядители</a:t>
            </a:r>
            <a:br>
              <a:rPr lang="ru-RU" b="1" dirty="0" smtClean="0">
                <a:solidFill>
                  <a:schemeClr val="accent1">
                    <a:tint val="83000"/>
                    <a:satMod val="150000"/>
                  </a:schemeClr>
                </a:solidFill>
                <a:latin typeface="Comic Sans MS" pitchFamily="66" charset="0"/>
              </a:rPr>
            </a:br>
            <a:r>
              <a:rPr lang="ru-RU" b="1" dirty="0" smtClean="0">
                <a:solidFill>
                  <a:schemeClr val="accent1">
                    <a:tint val="83000"/>
                    <a:satMod val="150000"/>
                  </a:schemeClr>
                </a:solidFill>
                <a:latin typeface="Comic Sans MS" pitchFamily="66" charset="0"/>
              </a:rPr>
              <a:t>бюджета</a:t>
            </a:r>
            <a:endParaRPr lang="ru-RU" b="1" dirty="0">
              <a:solidFill>
                <a:schemeClr val="accent1">
                  <a:tint val="83000"/>
                  <a:satMod val="150000"/>
                </a:schemeClr>
              </a:solidFill>
              <a:latin typeface="Comic Sans MS" pitchFamily="66" charset="0"/>
            </a:endParaRPr>
          </a:p>
        </p:txBody>
      </p:sp>
      <p:sp>
        <p:nvSpPr>
          <p:cNvPr id="4" name="Прямоугольник 3"/>
          <p:cNvSpPr/>
          <p:nvPr/>
        </p:nvSpPr>
        <p:spPr>
          <a:xfrm>
            <a:off x="2000250" y="1304925"/>
            <a:ext cx="7000875" cy="2093913"/>
          </a:xfrm>
          <a:prstGeom prst="rect">
            <a:avLst/>
          </a:prstGeom>
        </p:spPr>
        <p:txBody>
          <a:bodyPr>
            <a:spAutoFit/>
          </a:bodyPr>
          <a:lstStyle/>
          <a:p>
            <a:pPr algn="r" fontAlgn="auto">
              <a:spcBef>
                <a:spcPts val="0"/>
              </a:spcBef>
              <a:spcAft>
                <a:spcPts val="0"/>
              </a:spcAft>
              <a:defRPr/>
            </a:pPr>
            <a:r>
              <a:rPr lang="ru-RU" sz="1600" b="1" dirty="0">
                <a:effectLst>
                  <a:outerShdw blurRad="38100" dist="38100" dir="2700000" algn="tl">
                    <a:srgbClr val="000000">
                      <a:alpha val="43137"/>
                    </a:srgbClr>
                  </a:outerShdw>
                </a:effectLst>
                <a:latin typeface="+mj-lt"/>
                <a:cs typeface="+mn-cs"/>
              </a:rPr>
              <a:t>Бюджеты бывают разные и не только по размеру (большие и маленькие), но и по принадлежности. </a:t>
            </a:r>
            <a:r>
              <a:rPr lang="ru-RU" sz="1600" b="1" u="sng" dirty="0">
                <a:effectLst>
                  <a:outerShdw blurRad="38100" dist="38100" dir="2700000" algn="tl">
                    <a:srgbClr val="000000">
                      <a:alpha val="43137"/>
                    </a:srgbClr>
                  </a:outerShdw>
                </a:effectLst>
                <a:latin typeface="+mj-lt"/>
                <a:cs typeface="+mn-cs"/>
              </a:rPr>
              <a:t>Семейный бюджет </a:t>
            </a:r>
            <a:r>
              <a:rPr lang="ru-RU" sz="1600" b="1" dirty="0">
                <a:effectLst>
                  <a:outerShdw blurRad="38100" dist="38100" dir="2700000" algn="tl">
                    <a:srgbClr val="000000">
                      <a:alpha val="43137"/>
                    </a:srgbClr>
                  </a:outerShdw>
                </a:effectLst>
                <a:latin typeface="+mj-lt"/>
                <a:cs typeface="+mn-cs"/>
              </a:rPr>
              <a:t>– бюджет семьи. </a:t>
            </a:r>
            <a:r>
              <a:rPr lang="ru-RU" sz="1600" b="1" u="sng" dirty="0">
                <a:effectLst>
                  <a:outerShdw blurRad="38100" dist="38100" dir="2700000" algn="tl">
                    <a:srgbClr val="000000">
                      <a:alpha val="43137"/>
                    </a:srgbClr>
                  </a:outerShdw>
                </a:effectLst>
                <a:latin typeface="+mj-lt"/>
                <a:cs typeface="+mn-cs"/>
              </a:rPr>
              <a:t>Государственный бюджет </a:t>
            </a:r>
            <a:r>
              <a:rPr lang="ru-RU" sz="1600" b="1" dirty="0">
                <a:effectLst>
                  <a:outerShdw blurRad="38100" dist="38100" dir="2700000" algn="tl">
                    <a:srgbClr val="000000">
                      <a:alpha val="43137"/>
                    </a:srgbClr>
                  </a:outerShdw>
                </a:effectLst>
                <a:latin typeface="+mj-lt"/>
                <a:cs typeface="+mn-cs"/>
              </a:rPr>
              <a:t>– </a:t>
            </a:r>
            <a:r>
              <a:rPr lang="ru-RU" sz="1600" b="1" dirty="0" err="1">
                <a:effectLst>
                  <a:outerShdw blurRad="38100" dist="38100" dir="2700000" algn="tl">
                    <a:srgbClr val="000000">
                      <a:alpha val="43137"/>
                    </a:srgbClr>
                  </a:outerShdw>
                </a:effectLst>
                <a:latin typeface="+mj-lt"/>
                <a:cs typeface="+mn-cs"/>
              </a:rPr>
              <a:t>бюджет</a:t>
            </a:r>
            <a:r>
              <a:rPr lang="ru-RU" sz="1600" b="1" dirty="0">
                <a:effectLst>
                  <a:outerShdw blurRad="38100" dist="38100" dir="2700000" algn="tl">
                    <a:srgbClr val="000000">
                      <a:alpha val="43137"/>
                    </a:srgbClr>
                  </a:outerShdw>
                </a:effectLst>
                <a:latin typeface="+mj-lt"/>
                <a:cs typeface="+mn-cs"/>
              </a:rPr>
              <a:t> государства. </a:t>
            </a:r>
            <a:r>
              <a:rPr lang="ru-RU" sz="1600" b="1" u="sng" dirty="0">
                <a:effectLst>
                  <a:outerShdw blurRad="38100" dist="38100" dir="2700000" algn="tl">
                    <a:srgbClr val="000000">
                      <a:alpha val="43137"/>
                    </a:srgbClr>
                  </a:outerShdw>
                </a:effectLst>
                <a:latin typeface="+mj-lt"/>
                <a:cs typeface="+mn-cs"/>
              </a:rPr>
              <a:t>Региональный бюджет </a:t>
            </a:r>
            <a:r>
              <a:rPr lang="ru-RU" sz="1600" b="1" dirty="0">
                <a:effectLst>
                  <a:outerShdw blurRad="38100" dist="38100" dir="2700000" algn="tl">
                    <a:srgbClr val="000000">
                      <a:alpha val="43137"/>
                    </a:srgbClr>
                  </a:outerShdw>
                </a:effectLst>
                <a:latin typeface="+mj-lt"/>
                <a:cs typeface="+mn-cs"/>
              </a:rPr>
              <a:t>– бюджет какого-либо региона в </a:t>
            </a:r>
            <a:r>
              <a:rPr lang="ru-RU" b="1" dirty="0">
                <a:effectLst>
                  <a:outerShdw blurRad="38100" dist="38100" dir="2700000" algn="tl">
                    <a:srgbClr val="000000">
                      <a:alpha val="43137"/>
                    </a:srgbClr>
                  </a:outerShdw>
                </a:effectLst>
                <a:latin typeface="+mj-lt"/>
                <a:cs typeface="+mn-cs"/>
              </a:rPr>
              <a:t>государстве</a:t>
            </a:r>
            <a:r>
              <a:rPr lang="ru-RU" sz="1600" b="1" dirty="0">
                <a:effectLst>
                  <a:outerShdw blurRad="38100" dist="38100" dir="2700000" algn="tl">
                    <a:srgbClr val="000000">
                      <a:alpha val="43137"/>
                    </a:srgbClr>
                  </a:outerShdw>
                </a:effectLst>
                <a:latin typeface="+mj-lt"/>
                <a:cs typeface="+mn-cs"/>
              </a:rPr>
              <a:t>. Бывает также муниципальный бюджет – </a:t>
            </a:r>
            <a:r>
              <a:rPr lang="ru-RU" sz="1600" b="1" dirty="0" err="1">
                <a:effectLst>
                  <a:outerShdw blurRad="38100" dist="38100" dir="2700000" algn="tl">
                    <a:srgbClr val="000000">
                      <a:alpha val="43137"/>
                    </a:srgbClr>
                  </a:outerShdw>
                </a:effectLst>
                <a:latin typeface="+mj-lt"/>
                <a:cs typeface="+mn-cs"/>
              </a:rPr>
              <a:t>бюджет</a:t>
            </a:r>
            <a:r>
              <a:rPr lang="ru-RU" sz="1600" b="1" dirty="0">
                <a:effectLst>
                  <a:outerShdw blurRad="38100" dist="38100" dir="2700000" algn="tl">
                    <a:srgbClr val="000000">
                      <a:alpha val="43137"/>
                    </a:srgbClr>
                  </a:outerShdw>
                </a:effectLst>
                <a:latin typeface="+mj-lt"/>
                <a:cs typeface="+mn-cs"/>
              </a:rPr>
              <a:t> города, села или нескольких небольших поселений, которым удобно иметь общий бюджет. У частной фирмы, соответственно, – бюджет фирмы</a:t>
            </a:r>
            <a:r>
              <a:rPr lang="ru-RU" sz="1600" b="1" dirty="0">
                <a:effectLst>
                  <a:outerShdw blurRad="38100" dist="38100" dir="2700000" algn="tl">
                    <a:srgbClr val="000000">
                      <a:alpha val="43137"/>
                    </a:srgbClr>
                  </a:outerShdw>
                </a:effectLst>
                <a:latin typeface="Comic Sans MS" pitchFamily="66" charset="0"/>
                <a:cs typeface="+mn-cs"/>
              </a:rPr>
              <a:t>. </a:t>
            </a:r>
            <a:endParaRPr lang="ru-RU" sz="1600" b="1" dirty="0">
              <a:effectLst>
                <a:outerShdw blurRad="38100" dist="38100" dir="2700000" algn="tl">
                  <a:srgbClr val="000000">
                    <a:alpha val="43137"/>
                  </a:srgbClr>
                </a:outerShdw>
              </a:effectLst>
              <a:latin typeface="Comic Sans MS" pitchFamily="66" charset="0"/>
              <a:cs typeface="+mn-cs"/>
            </a:endParaRPr>
          </a:p>
        </p:txBody>
      </p:sp>
      <p:sp>
        <p:nvSpPr>
          <p:cNvPr id="5" name="Прямоугольник 4"/>
          <p:cNvSpPr/>
          <p:nvPr/>
        </p:nvSpPr>
        <p:spPr>
          <a:xfrm>
            <a:off x="1071563" y="4786313"/>
            <a:ext cx="7858125" cy="2009775"/>
          </a:xfrm>
          <a:prstGeom prst="rect">
            <a:avLst/>
          </a:prstGeom>
        </p:spPr>
        <p:txBody>
          <a:bodyPr>
            <a:spAutoFit/>
          </a:bodyPr>
          <a:lstStyle/>
          <a:p>
            <a:pPr algn="r" fontAlgn="auto">
              <a:spcBef>
                <a:spcPts val="0"/>
              </a:spcBef>
              <a:spcAft>
                <a:spcPts val="0"/>
              </a:spcAft>
              <a:defRPr/>
            </a:pPr>
            <a:r>
              <a:rPr lang="ru-RU" sz="2000" b="1" dirty="0">
                <a:solidFill>
                  <a:srgbClr val="0070C0"/>
                </a:solidFill>
                <a:effectLst>
                  <a:outerShdw blurRad="38100" dist="38100" dir="2700000" algn="tl">
                    <a:srgbClr val="000000">
                      <a:alpha val="43137"/>
                    </a:srgbClr>
                  </a:outerShdw>
                </a:effectLst>
                <a:latin typeface="+mn-lt"/>
                <a:cs typeface="+mn-cs"/>
              </a:rPr>
              <a:t>Если бюджет принадлежит семье или небольшой группе людей, они могут собраться вместе и договориться, где взять деньги и как их тратить. Но если бюджет принадлежит большой группе людей, например жителям города или целой страны, в таком случае собираться всем вместе бывает затруднительно.</a:t>
            </a:r>
            <a:endParaRPr lang="ru-RU" sz="2000" b="1" dirty="0">
              <a:solidFill>
                <a:srgbClr val="0070C0"/>
              </a:solidFill>
              <a:effectLst>
                <a:outerShdw blurRad="38100" dist="38100" dir="2700000" algn="tl">
                  <a:srgbClr val="000000">
                    <a:alpha val="43137"/>
                  </a:srgbClr>
                </a:outerShdw>
              </a:effectLst>
              <a:latin typeface="+mn-lt"/>
              <a:cs typeface="+mn-cs"/>
            </a:endParaRPr>
          </a:p>
        </p:txBody>
      </p:sp>
      <p:sp>
        <p:nvSpPr>
          <p:cNvPr id="6" name="Прямоугольник 5"/>
          <p:cNvSpPr/>
          <p:nvPr/>
        </p:nvSpPr>
        <p:spPr>
          <a:xfrm>
            <a:off x="357188" y="3214688"/>
            <a:ext cx="4572000" cy="1477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ru-RU" b="1" dirty="0">
                <a:effectLst>
                  <a:outerShdw blurRad="38100" dist="38100" dir="2700000" algn="tl">
                    <a:srgbClr val="000000">
                      <a:alpha val="43137"/>
                    </a:srgbClr>
                  </a:outerShdw>
                </a:effectLst>
                <a:latin typeface="Comic Sans MS" pitchFamily="66" charset="0"/>
              </a:rPr>
              <a:t>Семейный бюджет принадлежит всем членам семьи, а государственный бюджет – всем жителям государства. Однако быть хозяином бюджета не всегда значит им распоряжаться. </a:t>
            </a:r>
            <a:endParaRPr lang="ru-RU" b="1" dirty="0">
              <a:effectLst>
                <a:outerShdw blurRad="38100" dist="38100" dir="2700000" algn="tl">
                  <a:srgbClr val="000000">
                    <a:alpha val="43137"/>
                  </a:srgbClr>
                </a:outerShdw>
              </a:effectLst>
              <a:latin typeface="Comic Sans MS" pitchFamily="66" charset="0"/>
            </a:endParaRPr>
          </a:p>
        </p:txBody>
      </p:sp>
      <p:pic>
        <p:nvPicPr>
          <p:cNvPr id="6146" name="Picture 2"/>
          <p:cNvPicPr>
            <a:picLocks noChangeAspect="1" noChangeArrowheads="1"/>
          </p:cNvPicPr>
          <p:nvPr/>
        </p:nvPicPr>
        <p:blipFill>
          <a:blip r:embed="rId2"/>
          <a:srcRect/>
          <a:stretch>
            <a:fillRect/>
          </a:stretch>
        </p:blipFill>
        <p:spPr bwMode="auto">
          <a:xfrm>
            <a:off x="428596" y="1357298"/>
            <a:ext cx="1571636" cy="1571636"/>
          </a:xfrm>
          <a:prstGeom prst="roundRect">
            <a:avLst/>
          </a:prstGeom>
          <a:noFill/>
          <a:ln w="9525">
            <a:noFill/>
            <a:miter lim="800000"/>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6147" name="Picture 3"/>
          <p:cNvPicPr>
            <a:picLocks noChangeAspect="1" noChangeArrowheads="1"/>
          </p:cNvPicPr>
          <p:nvPr/>
        </p:nvPicPr>
        <p:blipFill>
          <a:blip r:embed="rId3"/>
          <a:srcRect/>
          <a:stretch>
            <a:fillRect/>
          </a:stretch>
        </p:blipFill>
        <p:spPr bwMode="auto">
          <a:xfrm>
            <a:off x="5143504" y="3214686"/>
            <a:ext cx="1571636" cy="1571636"/>
          </a:xfrm>
          <a:prstGeom prst="roundRect">
            <a:avLst/>
          </a:prstGeom>
          <a:noFill/>
          <a:ln w="9525">
            <a:noFill/>
            <a:miter lim="800000"/>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846</TotalTime>
  <Words>2884</Words>
  <PresentationFormat>Экран (4:3)</PresentationFormat>
  <Paragraphs>160</Paragraphs>
  <Slides>28</Slides>
  <Notes>1</Notes>
  <HiddenSlides>0</HiddenSlides>
  <MMClips>0</MMClips>
  <ScaleCrop>false</ScaleCrop>
  <HeadingPairs>
    <vt:vector size="6" baseType="variant">
      <vt:variant>
        <vt:lpstr>Использованные шрифты</vt:lpstr>
      </vt:variant>
      <vt:variant>
        <vt:i4>9</vt:i4>
      </vt:variant>
      <vt:variant>
        <vt:lpstr>Шаблон оформления</vt:lpstr>
      </vt:variant>
      <vt:variant>
        <vt:i4>8</vt:i4>
      </vt:variant>
      <vt:variant>
        <vt:lpstr>Заголовки слайдов</vt:lpstr>
      </vt:variant>
      <vt:variant>
        <vt:i4>28</vt:i4>
      </vt:variant>
    </vt:vector>
  </HeadingPairs>
  <TitlesOfParts>
    <vt:vector size="45" baseType="lpstr">
      <vt:lpstr>Constantia</vt:lpstr>
      <vt:lpstr>Arial</vt:lpstr>
      <vt:lpstr>Wingdings 2</vt:lpstr>
      <vt:lpstr>Verdana</vt:lpstr>
      <vt:lpstr>Calibri</vt:lpstr>
      <vt:lpstr>Tunga</vt:lpstr>
      <vt:lpstr>Times New Roman</vt:lpstr>
      <vt:lpstr>Comic Sans MS</vt:lpstr>
      <vt:lpstr>Wingdings</vt:lpstr>
      <vt:lpstr>Яркая</vt:lpstr>
      <vt:lpstr>Яркая</vt:lpstr>
      <vt:lpstr>Яркая</vt:lpstr>
      <vt:lpstr>Яркая</vt:lpstr>
      <vt:lpstr>Яркая</vt:lpstr>
      <vt:lpstr>Яркая</vt:lpstr>
      <vt:lpstr>Яркая</vt:lpstr>
      <vt:lpstr>Яркая</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ВЗРОСЛЫЕ СЕКРЕТЫ ПРО ДЕНЬГИ</dc:title>
  <dc:creator>ПК</dc:creator>
  <cp:lastModifiedBy>Пк</cp:lastModifiedBy>
  <cp:revision>110</cp:revision>
  <dcterms:created xsi:type="dcterms:W3CDTF">2020-03-13T11:27:03Z</dcterms:created>
  <dcterms:modified xsi:type="dcterms:W3CDTF">2020-03-17T11:38:33Z</dcterms:modified>
</cp:coreProperties>
</file>