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1" r:id="rId3"/>
    <p:sldMasterId id="2147484652" r:id="rId4"/>
    <p:sldMasterId id="2147484653" r:id="rId5"/>
    <p:sldMasterId id="2147484665" r:id="rId6"/>
    <p:sldMasterId id="2147484666" r:id="rId7"/>
    <p:sldMasterId id="2147484667" r:id="rId8"/>
  </p:sldMasterIdLst>
  <p:notesMasterIdLst>
    <p:notesMasterId r:id="rId78"/>
  </p:notesMasterIdLst>
  <p:sldIdLst>
    <p:sldId id="256" r:id="rId9"/>
    <p:sldId id="340" r:id="rId10"/>
    <p:sldId id="336" r:id="rId11"/>
    <p:sldId id="313" r:id="rId12"/>
    <p:sldId id="257" r:id="rId13"/>
    <p:sldId id="316" r:id="rId14"/>
    <p:sldId id="341" r:id="rId15"/>
    <p:sldId id="319" r:id="rId16"/>
    <p:sldId id="320" r:id="rId17"/>
    <p:sldId id="342" r:id="rId18"/>
    <p:sldId id="343" r:id="rId19"/>
    <p:sldId id="321" r:id="rId20"/>
    <p:sldId id="322" r:id="rId21"/>
    <p:sldId id="344" r:id="rId22"/>
    <p:sldId id="323" r:id="rId23"/>
    <p:sldId id="337" r:id="rId24"/>
    <p:sldId id="324" r:id="rId25"/>
    <p:sldId id="346" r:id="rId26"/>
    <p:sldId id="274" r:id="rId27"/>
    <p:sldId id="327" r:id="rId28"/>
    <p:sldId id="328" r:id="rId29"/>
    <p:sldId id="370" r:id="rId30"/>
    <p:sldId id="338" r:id="rId31"/>
    <p:sldId id="330" r:id="rId32"/>
    <p:sldId id="331" r:id="rId33"/>
    <p:sldId id="332" r:id="rId34"/>
    <p:sldId id="333" r:id="rId35"/>
    <p:sldId id="339" r:id="rId36"/>
    <p:sldId id="314" r:id="rId37"/>
    <p:sldId id="315" r:id="rId38"/>
    <p:sldId id="372" r:id="rId39"/>
    <p:sldId id="373" r:id="rId40"/>
    <p:sldId id="374" r:id="rId41"/>
    <p:sldId id="302" r:id="rId42"/>
    <p:sldId id="350" r:id="rId43"/>
    <p:sldId id="351" r:id="rId44"/>
    <p:sldId id="268" r:id="rId45"/>
    <p:sldId id="272" r:id="rId46"/>
    <p:sldId id="261" r:id="rId47"/>
    <p:sldId id="299" r:id="rId48"/>
    <p:sldId id="352" r:id="rId49"/>
    <p:sldId id="263" r:id="rId50"/>
    <p:sldId id="369" r:id="rId51"/>
    <p:sldId id="367" r:id="rId52"/>
    <p:sldId id="371" r:id="rId53"/>
    <p:sldId id="294" r:id="rId54"/>
    <p:sldId id="355" r:id="rId55"/>
    <p:sldId id="356" r:id="rId56"/>
    <p:sldId id="296" r:id="rId57"/>
    <p:sldId id="357" r:id="rId58"/>
    <p:sldId id="358" r:id="rId59"/>
    <p:sldId id="295" r:id="rId60"/>
    <p:sldId id="359" r:id="rId61"/>
    <p:sldId id="360" r:id="rId62"/>
    <p:sldId id="297" r:id="rId63"/>
    <p:sldId id="361" r:id="rId64"/>
    <p:sldId id="362" r:id="rId65"/>
    <p:sldId id="363" r:id="rId66"/>
    <p:sldId id="298" r:id="rId67"/>
    <p:sldId id="364" r:id="rId68"/>
    <p:sldId id="365" r:id="rId69"/>
    <p:sldId id="366" r:id="rId70"/>
    <p:sldId id="347" r:id="rId71"/>
    <p:sldId id="273" r:id="rId72"/>
    <p:sldId id="349" r:id="rId73"/>
    <p:sldId id="353" r:id="rId74"/>
    <p:sldId id="354" r:id="rId75"/>
    <p:sldId id="348" r:id="rId76"/>
    <p:sldId id="278" r:id="rId77"/>
  </p:sldIdLst>
  <p:sldSz cx="9144000" cy="6858000" type="screen4x3"/>
  <p:notesSz cx="6858000" cy="9144000"/>
  <p:custShowLst>
    <p:custShow name="Произвольный показ 1" id="0">
      <p:sldLst>
        <p:sld r:id="rId9"/>
        <p:sld r:id="rId13"/>
        <p:sld r:id="rId47"/>
        <p:sld r:id="rId50"/>
        <p:sld r:id="rId45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92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9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92261C5-74EC-499F-9674-D3FC01CBE5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13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D3AF80-D86D-4AC2-9554-56DA7B6198F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390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390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2BFCC8-6F70-49EA-A8F3-C01C48365539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000F1A-23E0-4313-9CEA-6ADCEDB4E1CD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5AD79-056E-4053-9773-37E335A9723B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CB8A1-9FF2-4F68-AC24-D86AD01122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59E43-8155-468E-AC2C-129B44FE0FF2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CA49A-3B4A-4220-BF9C-127E8F322F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68D96-1CC2-4F53-B636-099DFB109819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6769C-B904-4497-83ED-4C9566C6FE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A087-285F-4121-BE43-6F330239791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BD439-8EF2-4AC5-BB11-930479EB62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A1421-60C4-4302-9471-682FF3BBC5B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B12E0-9E8C-4529-9D8C-4C156C8576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A2970-7723-40F3-8C5E-7C7072A69B8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4A9AC-2380-47A8-8520-4456D04167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2B76F-D043-4769-8374-DEA54441FA5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03A9B-1A03-44A9-B343-478E423B8F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06B91-5F93-4FE2-96A5-C06A33E8B2FD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AA21E-227D-4639-8A5F-522B809865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EC0A9-16EE-426D-9248-DF5FCE85B72B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1BFC5-3931-45FF-A2FB-E48DF9CD9A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38F00-9DC8-428A-A165-DF40E89046E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DEABA-C383-4E63-BAF2-21F6EB2951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FD832-8E11-4966-9DD3-188D2028BD29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11D77-7827-4781-9E54-7F99198522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A14D6-AC3E-43D5-8A73-756D197A50A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52F87-3744-4FF2-AF29-94F0CE1989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151FD-B370-4ED2-86B9-CB8339314F7F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C1367-E070-4276-A33E-1B1CC46CB3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CA4F7-3FD2-448A-9641-F6929765B5A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DEF0A-88A8-4A1E-A248-7FE0ED39B5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E4D5A-9442-4256-B7C5-6C16DAB9B97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BDAD3-D0A0-4707-8ACB-85A53DF1F5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162A5-562C-41FC-96B4-7712DD8F2F01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E5AE2-C8B8-4C35-A9F3-EB62DA0D1D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ACBBC-4882-40E8-90B9-8F7B31EA6BD9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5981C-D26C-4460-8D2E-937153825C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E5DB4-A8E8-4E9E-828C-24C1180DBAEB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DE807-C077-45AA-BD89-D8B24236C1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47C62-8CB6-456E-B5B2-748757B81BC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66B8B-C1E5-43A4-98B9-458A4C0B92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FC8E1-7C7F-4C83-B3B9-0FC58E448DF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31A74-DB86-42A7-99F3-D2AA5F76DE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F368-32B1-4C41-95D5-CD3A0999730A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C09B3-F91F-4734-83D8-E4FAC4E37B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7123C-E879-445F-B81F-6A701F4015B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7EA38-DBB7-4DFE-91A5-4E3E77886D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ACD4C-5541-4D87-9F75-CD08461CBE19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1CF5A-A0F6-49E1-8241-0EAC3E0A5D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FD76B-7FED-4540-A3EB-CF063616B7DA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33A95-2351-4B9F-AF10-C6D72D491B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12582-59B4-4F39-B578-306CE36DF3F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338F-FFD9-48F3-A8EC-2ABCFE931D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BFE6-7271-4F07-A34B-AFAA3659FAB5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4C8AD-D20D-48DF-9450-286922D43D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17A6C-C73D-4654-8FE2-7D73F1AF3D53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E0A87-13D2-4DFD-9F76-7DDAA6FB7A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DA93A-B70C-4415-B432-D07A75317E01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73500-6AEA-495F-BCF7-4ACA19BC89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103A9-1190-4C1C-816C-AD1464FB62E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0A44C-AA24-4ED5-B237-E60C6F0F8A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7A9CF-C197-473D-BB2D-266E7588A24E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F201B-8FED-4F87-9FB2-6F57482167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74D97-8E24-4AA7-9DEC-E4D3E0965A9B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FA83B-5A50-4FE3-A814-E6262571C3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1427B-6593-4155-BED9-9D8710DDCEDC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077FC-C99D-4EAA-A7F8-AE13C0DB97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BCE10-CEDF-4630-9C75-53DD40FBC57D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790FE-77E6-4BF6-B4A9-E3EB9038BA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D6E6B-E967-4EE4-BB7F-09592FC262B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E482D-7648-4E26-ABAF-5A5F8E1DA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6D540-BBE7-4DD3-AC55-2CD992B271C1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E3F64-2F15-48A3-AFE8-C84A49810F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17E08-72DC-4FFD-82CD-EE2913F8A08C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B0F08-4CC7-4254-9A88-06509C32A9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89D8-EF13-418C-B6B6-E8038FAECE1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FAD73-1D9F-4A3E-93D7-4F6F6FA198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2344A-59A6-448F-95CB-E20C6A4BEC2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CBA60-FD41-4C46-84C9-08F62D645D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99AE2-9EDB-475A-A2C3-30643F150F8D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11EB3-BBEF-4B42-A909-DD022B7625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D27EC-F04E-4BAE-82E5-F610625E5B61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88A17-E12F-4EAC-91F9-3FEA1C9E94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F807-F103-496B-805E-9F21B2DE4C81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DAACE-7134-45E3-ACFC-8103A1D530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F8E48-EEA9-4AF3-8BC2-175C814CE542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18F0B-9C2C-4C2D-BB87-9713B3253A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9D069-C289-4C06-8C0B-A37877BDF3D5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E3550-9530-46F7-AD7F-D65D98E861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4C0CF-E59D-4811-936A-8C7CA16B4897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01D09-7BBC-4955-BE99-8EA4042428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11732-ED02-44A8-8ED4-45EFB2A6B767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EAA93-DDE8-4D7D-BD81-21F395C7FD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CCD35-DFDD-4043-95A5-E7A099D3E737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5B396-38C2-4EE8-BF0A-CB1E03D4F5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4DF95-AE94-4CF3-9905-95162A48A29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5726A-24E2-4BB1-AEF7-F797E37AC5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AF1CC-C95C-4757-B782-16353FB3D7C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CBD95-394C-47D7-A892-6407970D3B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AE132-8570-4728-9C85-A121C7E7399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E535C-FD9B-4FE7-AAB3-D6F5D298B7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36CCB-F06F-43F8-A10F-15D1698F1E65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F4BA-7CD7-47BF-BF67-A9CDA68BBA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54C67-B724-43BF-8D95-515621808E05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4414-6DF4-485C-9F10-D11DE7DF96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B28B0-C069-488B-8591-25FE3CB99349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D2B0C-9C5C-4535-9D1C-4A2FE9E9FE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C11E5-1833-43B4-927A-55E4EA13C6C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05239-520E-4A6C-BE1F-04FA4E6721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36FF4-1BF1-4CCA-8BD0-3F0841B2B9D0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C69A0-9DFA-4B7B-8DD4-E619EB55B8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B12F-4B8A-4591-8FB2-DF821009B852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70E51-5A76-4F25-8B07-2930EC98C6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9E4A1-E917-4105-9035-5658EAED556B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7F48F-2B07-474D-8AEC-A5F31880D2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3A196-D764-44FA-9A88-CB9CF3A15D1C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D4537-7214-4B37-852B-D5A4DA92B2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2228D-185F-4D88-BC8C-773A04E28AB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52B1D-FC19-45BC-8D65-2781B8BBCF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B0F5B-D86B-4CED-9B6C-B45993EA0F0E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E4ED2-4DE4-4AF9-9EC3-0FC70E1CA8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1A91E-674A-4BF4-8266-B5096396E75D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64AAD-54D1-4B76-96CD-A87FF0C149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4565B-4309-40EB-BCB6-AB9EDA927EDF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921B0-B5CA-4768-A03D-DC9620A19B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E8E58-21D9-49F9-BEA9-1654D09FECC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ED5E2-8074-41D4-B563-E9390FA8BA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81336-AFAE-450E-ADD3-6BA63FB7E85E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F3443-D74A-4226-800B-C3D8FA9627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BDA9E-2698-4107-8CDA-CE18BBA4DABE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92014-AAEF-4F1A-9790-F87BF49601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D0CF9-0CDE-4CAF-B3B4-25DCCA6CB027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2BAC9-C615-4FE9-8759-4D730CFEF9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FE469-349C-4012-8804-2B47456C9ABE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675CE-5791-4728-BF58-E5EC8348D4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5F34A-F244-42CF-AC56-5A514C9F2B0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BED7C-4F62-4485-A85C-7B426FAAEF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10F7B-51B5-4225-BBAF-ECACF83194AD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D3836-42E2-4405-8A7F-E14F73D7CB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CF4B5-8D2F-4568-AF44-CD74C9AA7DE2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5DD90-AEC8-4CBA-9D1D-0520AE34DB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33241-BCB7-4FBB-97E8-7AF101095D57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2C789-9F60-4D4A-B358-7B7CDCAC03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1F3D2-4183-4ECC-9F56-C46220B6C4C5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A741E-365D-470D-8CCA-2D008A3A04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72812-5C95-46D8-9CCC-824456D2C9FF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E1EDF-698E-466E-94F0-511D901A27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D5802-1781-4E8A-9353-4DFEC9191ABE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C93D-6472-4587-A2E0-4DFC54B9E2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D9A9E-83D4-4769-A967-54A5503C61E9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3121A-D6AB-4C87-AF90-57C1DD5F38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A7059-B534-4597-81D7-575F34AD932C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59F7-D661-4C27-B96E-28A90AF753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D7E90-18E6-489E-857E-E26C03161E1F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BD6A0-D8EE-41FA-855F-603441418C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0D556-F968-44BB-81F8-3D18213DE571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A94E6-F5CD-4356-977D-A45BA42B61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DD25C-2045-4D6C-A83D-978E98015859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76DAD-18E2-4E71-826E-2F8312B153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EB5EC-25D6-4D10-96B9-D61F1E5BCED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E9608-E44A-4F33-BC6D-13A22EB255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F1B65-933E-4EBE-BD81-BC84A844208C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3834E-07E8-46BE-927F-DB58D5A2CA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640D7-BEEA-4DD3-B1B6-08E1667AD821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41096-D06C-4CF0-A221-1612EE5EF8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B68AE-BB03-4F8C-BF2D-71C9EA6BE09A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2DEB4-069F-4E61-92F3-5D1C5C743A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B8113-F13F-4403-AEF2-4EBB916D586F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A904E-F0B8-4763-AFF7-FCAB2E9087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DFFB7-46CF-4C2F-ABB7-AA898792785D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21670-E7A6-43CE-AD2F-055A6D039D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8AD2D-D193-4862-B3DC-89FE9A9A6D49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80366-487F-4348-8723-18279D21F4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C4DB5-CD85-4BB9-B496-FE3990E4F62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A8F80-708A-407E-9601-BC43FBDBB4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62DBC-5D60-42BB-A269-CB114A1862AF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E12AC-A481-4231-A241-75AA063279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63E71-BC21-4BBE-903D-F539FEBD5D63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F8C86-278C-4062-921C-E44C7EBDE6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397DB4E-50B6-4EFA-B11B-BDE08F82129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510E8D5-B34C-4786-999A-D3CB6847BD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56" r:id="rId1"/>
    <p:sldLayoutId id="2147484757" r:id="rId2"/>
    <p:sldLayoutId id="2147484758" r:id="rId3"/>
    <p:sldLayoutId id="2147484759" r:id="rId4"/>
    <p:sldLayoutId id="2147484760" r:id="rId5"/>
    <p:sldLayoutId id="2147484761" r:id="rId6"/>
    <p:sldLayoutId id="2147484762" r:id="rId7"/>
    <p:sldLayoutId id="2147484763" r:id="rId8"/>
    <p:sldLayoutId id="2147484764" r:id="rId9"/>
    <p:sldLayoutId id="2147484765" r:id="rId10"/>
    <p:sldLayoutId id="2147484766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81C862A-693B-42E7-B026-0B100450722F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759FD18-0E51-4289-8EB5-0F54C0BF9B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9" r:id="rId1"/>
    <p:sldLayoutId id="2147484688" r:id="rId2"/>
    <p:sldLayoutId id="2147484687" r:id="rId3"/>
    <p:sldLayoutId id="2147484686" r:id="rId4"/>
    <p:sldLayoutId id="2147484685" r:id="rId5"/>
    <p:sldLayoutId id="2147484684" r:id="rId6"/>
    <p:sldLayoutId id="2147484683" r:id="rId7"/>
    <p:sldLayoutId id="2147484682" r:id="rId8"/>
    <p:sldLayoutId id="2147484681" r:id="rId9"/>
    <p:sldLayoutId id="2147484680" r:id="rId10"/>
    <p:sldLayoutId id="2147484679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64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26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C0102FF-3751-4826-850A-A14FE1DA4A1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317021F-5DD2-4177-BBA8-93E06294EF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0" r:id="rId1"/>
    <p:sldLayoutId id="2147484699" r:id="rId2"/>
    <p:sldLayoutId id="2147484698" r:id="rId3"/>
    <p:sldLayoutId id="2147484697" r:id="rId4"/>
    <p:sldLayoutId id="2147484696" r:id="rId5"/>
    <p:sldLayoutId id="2147484695" r:id="rId6"/>
    <p:sldLayoutId id="2147484694" r:id="rId7"/>
    <p:sldLayoutId id="2147484693" r:id="rId8"/>
    <p:sldLayoutId id="2147484692" r:id="rId9"/>
    <p:sldLayoutId id="2147484691" r:id="rId10"/>
    <p:sldLayoutId id="2147484690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5BF4953-6AEB-48A0-AB2D-C9D63127C8A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5D45607-B323-430F-A1BC-791CB8CCFE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11" r:id="rId1"/>
    <p:sldLayoutId id="2147484710" r:id="rId2"/>
    <p:sldLayoutId id="2147484709" r:id="rId3"/>
    <p:sldLayoutId id="2147484708" r:id="rId4"/>
    <p:sldLayoutId id="2147484707" r:id="rId5"/>
    <p:sldLayoutId id="2147484706" r:id="rId6"/>
    <p:sldLayoutId id="2147484705" r:id="rId7"/>
    <p:sldLayoutId id="2147484704" r:id="rId8"/>
    <p:sldLayoutId id="2147484703" r:id="rId9"/>
    <p:sldLayoutId id="2147484702" r:id="rId10"/>
    <p:sldLayoutId id="2147484701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926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92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8A54639-7429-4355-B354-BED22D4B10F7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1692187-7E8D-4C76-A4E1-CE0522B105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22" r:id="rId1"/>
    <p:sldLayoutId id="2147484721" r:id="rId2"/>
    <p:sldLayoutId id="2147484720" r:id="rId3"/>
    <p:sldLayoutId id="2147484719" r:id="rId4"/>
    <p:sldLayoutId id="2147484718" r:id="rId5"/>
    <p:sldLayoutId id="2147484717" r:id="rId6"/>
    <p:sldLayoutId id="2147484716" r:id="rId7"/>
    <p:sldLayoutId id="2147484715" r:id="rId8"/>
    <p:sldLayoutId id="2147484714" r:id="rId9"/>
    <p:sldLayoutId id="2147484713" r:id="rId10"/>
    <p:sldLayoutId id="2147484712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46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24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02410DE-6CCA-4210-8A10-E81A86C4EEB2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A51444F-A1BB-42EA-A55E-5FB6EBF350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33" r:id="rId1"/>
    <p:sldLayoutId id="2147484732" r:id="rId2"/>
    <p:sldLayoutId id="2147484731" r:id="rId3"/>
    <p:sldLayoutId id="2147484730" r:id="rId4"/>
    <p:sldLayoutId id="2147484729" r:id="rId5"/>
    <p:sldLayoutId id="2147484728" r:id="rId6"/>
    <p:sldLayoutId id="2147484727" r:id="rId7"/>
    <p:sldLayoutId id="2147484726" r:id="rId8"/>
    <p:sldLayoutId id="2147484725" r:id="rId9"/>
    <p:sldLayoutId id="2147484724" r:id="rId10"/>
    <p:sldLayoutId id="2147484723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75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747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BCC19A1-F7A8-44A7-8516-7B039EC2131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0570746-3B43-4F18-81C9-2EE92F4693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44" r:id="rId1"/>
    <p:sldLayoutId id="2147484743" r:id="rId2"/>
    <p:sldLayoutId id="2147484742" r:id="rId3"/>
    <p:sldLayoutId id="2147484741" r:id="rId4"/>
    <p:sldLayoutId id="2147484740" r:id="rId5"/>
    <p:sldLayoutId id="2147484739" r:id="rId6"/>
    <p:sldLayoutId id="2147484738" r:id="rId7"/>
    <p:sldLayoutId id="2147484737" r:id="rId8"/>
    <p:sldLayoutId id="2147484736" r:id="rId9"/>
    <p:sldLayoutId id="2147484735" r:id="rId10"/>
    <p:sldLayoutId id="214748473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04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70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7BAE841-27E8-4F2F-8578-463EECA70F9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04E7933-61E0-49B2-8C17-2D09F49B89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55" r:id="rId1"/>
    <p:sldLayoutId id="2147484754" r:id="rId2"/>
    <p:sldLayoutId id="2147484753" r:id="rId3"/>
    <p:sldLayoutId id="2147484752" r:id="rId4"/>
    <p:sldLayoutId id="2147484751" r:id="rId5"/>
    <p:sldLayoutId id="2147484750" r:id="rId6"/>
    <p:sldLayoutId id="2147484749" r:id="rId7"/>
    <p:sldLayoutId id="2147484748" r:id="rId8"/>
    <p:sldLayoutId id="2147484747" r:id="rId9"/>
    <p:sldLayoutId id="2147484746" r:id="rId10"/>
    <p:sldLayoutId id="214748474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802437" cy="12414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19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от 21 декабря 2017 года № 56 «О бюджете муниципального образования «Угранский район» Смоленской области на 2018 год и  на плановый период  2019 и 2020 годов». (в редакции от 25 декабря 2018 года №53)</a:t>
            </a:r>
            <a:r>
              <a:rPr lang="ru-RU" altLang="ru-RU" sz="1900" i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000000"/>
                    </a:outerShdw>
                  </a:cont>
                  <a:cont type="tree" name="">
                    <a:effect ref="fillLine"/>
                    <a:outerShdw dist="38100" dir="2700000" algn="tl">
                      <a:srgbClr val="000000"/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  </a:t>
            </a:r>
            <a:endParaRPr lang="ru-RU" altLang="ru-RU" sz="1900" i="1" smtClean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000000"/>
                  </a:outerShdw>
                </a:cont>
                <a:cont type="tree" name="">
                  <a:effect ref="fillLine"/>
                  <a:outerShdw dist="38100" dir="2700000" algn="tl">
                    <a:srgbClr val="000000"/>
                  </a:outerShdw>
                </a:cont>
                <a:effect ref="fillLine"/>
              </a:effectDag>
              <a:latin typeface="Bodoni MT" pitchFamily="18" charset="0"/>
            </a:endParaRPr>
          </a:p>
        </p:txBody>
      </p:sp>
      <p:sp>
        <p:nvSpPr>
          <p:cNvPr id="100355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100356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100357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</a:t>
            </a:r>
          </a:p>
        </p:txBody>
      </p:sp>
      <p:graphicFrame>
        <p:nvGraphicFramePr>
          <p:cNvPr id="24623" name="Group 47"/>
          <p:cNvGraphicFramePr>
            <a:graphicFrameLocks noGrp="1"/>
          </p:cNvGraphicFramePr>
          <p:nvPr>
            <p:ph idx="4294967295"/>
          </p:nvPr>
        </p:nvGraphicFramePr>
        <p:xfrm>
          <a:off x="684213" y="1125538"/>
          <a:ext cx="6899275" cy="5016500"/>
        </p:xfrm>
        <a:graphic>
          <a:graphicData uri="http://schemas.openxmlformats.org/drawingml/2006/table">
            <a:tbl>
              <a:tblPr/>
              <a:tblGrid>
                <a:gridCol w="1738312"/>
                <a:gridCol w="1290638"/>
                <a:gridCol w="1290637"/>
                <a:gridCol w="1289050"/>
                <a:gridCol w="1290638"/>
              </a:tblGrid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5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272796,6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246940,0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152989,3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69507,0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85973,6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58942,0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59850,0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131883,6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80533,9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20721,2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71084,9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79095,5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80479,0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74786,2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331788" y="1076325"/>
          <a:ext cx="8532812" cy="5573713"/>
        </p:xfrm>
        <a:graphic>
          <a:graphicData uri="http://schemas.openxmlformats.org/presentationml/2006/ole">
            <p:oleObj spid="_x0000_s25602" name="Лист" r:id="rId3" imgW="8763110" imgH="5724481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0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1673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2019 года – 1156,0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2020 года – 2336,0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2021 года – 3553,0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11000,0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5,0 тыс. рублей</a:t>
            </a:r>
          </a:p>
        </p:txBody>
      </p:sp>
      <p:pic>
        <p:nvPicPr>
          <p:cNvPr id="1187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891337" cy="4078288"/>
        </p:xfrm>
        <a:graphic>
          <a:graphicData uri="http://schemas.openxmlformats.org/presentationml/2006/ole">
            <p:oleObj spid="_x0000_s32770" name="Лист" r:id="rId3" imgW="6896146" imgH="408625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1896" name="Group 40"/>
          <p:cNvGraphicFramePr>
            <a:graphicFrameLocks noGrp="1"/>
          </p:cNvGraphicFramePr>
          <p:nvPr/>
        </p:nvGraphicFramePr>
        <p:xfrm>
          <a:off x="755650" y="1412875"/>
          <a:ext cx="7561263" cy="5162550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102402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102403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102404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1024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122882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122883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122884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122885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вносит на рассмотрение в Угранский район Совета депутатов проект решения о местном бюджете на 2018 год и плановый период 2019 и 2020 годов. Проект местного бюджета рассматривается на заседании Угранским районным Советом депутатов, затем проходят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2018 год и на плановый период 2019 и 2020 годов</a:t>
            </a:r>
          </a:p>
        </p:txBody>
      </p:sp>
      <p:graphicFrame>
        <p:nvGraphicFramePr>
          <p:cNvPr id="89137" name="Group 49"/>
          <p:cNvGraphicFramePr>
            <a:graphicFrameLocks noGrp="1"/>
          </p:cNvGraphicFramePr>
          <p:nvPr/>
        </p:nvGraphicFramePr>
        <p:xfrm>
          <a:off x="179388" y="1250950"/>
          <a:ext cx="8905875" cy="5272088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а/д Ломенка-Староселье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8412,1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 коммунальных инфраструктур, для создания условий по передаче объектов ЖКХ в концессию, за счет средств, поступивших от Фонда содействия по реформированию ЖКХ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2018 год и на плановый период 2019 и 2020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126978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2018 год и на плановый период 2019 и 2020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бюджетной политики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2018год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плановый период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будут являться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реального прогноза доходов, расходов и источников финансирования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соразмерность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бюджета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 поступающими доходами. Безусловное  исполнение действующих расходных обязательств, недопущение принятия новых расходных обязательств, не обеспеченных доходными источниками;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концентрация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 приоритетных направлениях, прежде всего связанных с улучшением условий жизни человека, адресном решении социальных проблем, повышении эффективности и качества предоставляемых населению муниципальных услуг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реализации приоритетных задач государственной политики,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предусмотренных в указах Президента РФ по достижению целевых показателей заработной платы отдельных категорий работников бюджетной сферы, индексация заработной платы работников 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экономики, на которых не распространяются указы Президента РФ на 4%, обеспечение месячной заработной платы работников бюджетной сферы на уровне не ниже минимального размера оплаты труда, установленного Федеральным законом «О минимальном размере оплаты труда»;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социальных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избирательность инвестиционных расходов и расходов капитального характера. Концентрация бюджетных средств на максимально результативных инвестиционных проектах и наиболее востребованных объектах капитального строительства;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 результативности бюджетных расходов за счет сокращения  неэффективных расходов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устойчивого развития сельских территорий, стимулирование роста объемов производства сельскохозяйственной продукции, эффективного использования земель сельскохозяйственного назначения, повышение качества жизни сельского населения;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муниципального управления, в том числе за счет повышения качества финансового менеджмента в органах исполнительной власти и бюджетных учреждениях;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недопущение просроченной задолженности по бюджетным и долговым обязательствам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332656"/>
            <a:ext cx="8784976" cy="6192688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работы по применению механизма самообложения граждан;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и повышение эффективности процедур муниципальных закупок товаров, работ, услуг;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централизация муниципальных закупок по отдельным видам товаров, работ, услуг на муниципальном уровне;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качества финансового контроля в управлении бюджетным процессом, в том числе внутреннего финансового контроля и внутреннего финансового аудита;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принципов открытости и прозрачности управления муниципальными финансами, в том числе путем составления брошюры «Бюджет для граждан»;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бюджетов;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показателей плана мероприятий по повышению налоговых и неналоговых доходов и эффективности бюджетного процесса и Плана мероприятий по росту доходов бюджета в целях оздоровления государственных финансов Смоленской области на период до 2022 года, утвержденного распоряжением Администрации Смоленской области от 28.09.2016 № 1555-р/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автоматизированной информационной системы в целях повышения прозрачности оценки выполнения муниципального задания оказания муниципальных услуг муниципальными учреждениями;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бюджетных расходов путем установления моратория на увеличение численности работников муниципальных органов власти и отдельных категорий работников бюджетной сферы;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взвешенной долговой политики.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3425" y="3789363"/>
            <a:ext cx="439261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является сохранение бюджетной устойчивости, создание предсказуемой налоговой системы, направленной на стимулирование деловой активности, рост экономики и инвестиций, упорядочение системы существующих налоговых льгот путем отмены неэффективных льгот и предоставление льгот, носящих адресный характер.</a:t>
            </a:r>
          </a:p>
          <a:p>
            <a:pPr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налоговой политики будут являться: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актуализация работы по расширению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 или зарегистрированы с указанием неполных (неактуальных) сведений, необходимых для исчисления налогов;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улучшение качества администрирования земельного налога и повышения уровня его собираемости для целей пополнения доходной базы местных бюджетов;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развития малого и среднего предпринимательства.</a:t>
            </a:r>
          </a:p>
        </p:txBody>
      </p:sp>
      <p:sp>
        <p:nvSpPr>
          <p:cNvPr id="130050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2018 год и плановый период 2019-2020годов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712968" cy="6336704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совершенствования налогового администрирования предполагается: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ответственности администраторов доходов за эффективное прогнозирование, своевременность, полноту поступления и сокращение задолженности администрируемых платежей;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эффективное использование доходных источников, отказ от реализации задач, не носящих первоочередной характер;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оперативный контроль за поступлением доходов в консолидированный бюджет муниципального образования;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проведение инвентаризации муниципальной собственности, усиление контроля за полнотой и своевременностью перечисления в бюджет доходов от ее использования;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муниципальной собственностью, в том числе за счет повышения качества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претензионно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-исковой работы.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деятельности Межведомственной комиссии при Администрации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по укреплению налоговой дисциплины.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увеличения доходной части консолидированного бюджета муниципального образования «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в целях повышения собираемости имущественных налогов будет продолжена работа по следующим направлениям: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вовлечению в налоговый оборот земельных участков посредством усиления муниципального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органами местного самоуправления муниципального образования совместно с территориальными налоговыми органами индивидуальной работы с физическими лицам,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90563" y="1773238"/>
            <a:ext cx="7680325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увеличения доходной базы и собираемости земельного налога будет осуществляться активизация проведения муниципального земельного контроля и государственного земельного надзора с целью: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выявления факта неиспользования земельных участков с целью применения повышенной налоговой ставки 1,5% (вместо 0,3%) в отношении земель сельскохозяйственного назначения в связи с неиспользованием в целях сельскохозяйственного производства;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Выявление факта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132098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2018 год и плановый период 2019-2020годов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22" name="Group 66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8720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381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8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население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6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10000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-143,50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-110,40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-79,30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-53,70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183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a:t>
            </a:r>
          </a:p>
        </p:txBody>
      </p:sp>
      <p:pic>
        <p:nvPicPr>
          <p:cNvPr id="133184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672" name="Group 320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524625"/>
        </p:xfrm>
        <a:graphic>
          <a:graphicData uri="http://schemas.openxmlformats.org/drawingml/2006/table">
            <a:tbl>
              <a:tblPr/>
              <a:tblGrid>
                <a:gridCol w="3587878">
                  <a:extLst>
                    <a:ext uri="{9D8B030D-6E8A-4147-A177-3AD203B41FA5}"/>
                  </a:extLst>
                </a:gridCol>
                <a:gridCol w="1030429">
                  <a:extLst>
                    <a:ext uri="{9D8B030D-6E8A-4147-A177-3AD203B41FA5}"/>
                  </a:extLst>
                </a:gridCol>
                <a:gridCol w="775925">
                  <a:extLst>
                    <a:ext uri="{9D8B030D-6E8A-4147-A177-3AD203B41FA5}"/>
                  </a:extLst>
                </a:gridCol>
                <a:gridCol w="816273">
                  <a:extLst>
                    <a:ext uri="{9D8B030D-6E8A-4147-A177-3AD203B41FA5}"/>
                  </a:extLst>
                </a:gridCol>
                <a:gridCol w="757303">
                  <a:extLst>
                    <a:ext uri="{9D8B030D-6E8A-4147-A177-3AD203B41FA5}"/>
                  </a:extLst>
                </a:gridCol>
                <a:gridCol w="991633">
                  <a:extLst>
                    <a:ext uri="{9D8B030D-6E8A-4147-A177-3AD203B41FA5}"/>
                  </a:extLst>
                </a:gridCol>
                <a:gridCol w="979217">
                  <a:extLst>
                    <a:ext uri="{9D8B030D-6E8A-4147-A177-3AD203B41FA5}"/>
                  </a:extLst>
                </a:gridCol>
              </a:tblGrid>
              <a:tr h="1275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88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12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1189,70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5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7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741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kern="1200" spc="30">
                <a:cs typeface="Tahoma" pitchFamily="34" charset="0"/>
              </a:rPr>
              <a:t>  </a:t>
            </a:r>
            <a:r>
              <a:rPr lang="ru-RU" sz="2400" b="1" i="1" kern="1200" spc="3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kern="1200" spc="3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kern="1200" spc="30">
              <a:solidFill>
                <a:srgbClr val="CC0066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kern="1200" spc="3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kern="1200" spc="3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kern="1200" spc="30">
                <a:cs typeface="Tahoma" pitchFamily="34" charset="0"/>
              </a:rPr>
              <a:t>     </a:t>
            </a:r>
          </a:p>
        </p:txBody>
      </p:sp>
      <p:pic>
        <p:nvPicPr>
          <p:cNvPr id="1351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2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21975,5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21821,0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22567,8</a:t>
            </a:r>
          </a:p>
        </p:txBody>
      </p:sp>
      <p:sp>
        <p:nvSpPr>
          <p:cNvPr id="135173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доходы физических лиц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16684,5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16539,5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17242,4</a:t>
            </a:r>
          </a:p>
        </p:txBody>
      </p:sp>
      <p:sp>
        <p:nvSpPr>
          <p:cNvPr id="135174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2277,9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2557,8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2584,7</a:t>
            </a:r>
          </a:p>
        </p:txBody>
      </p:sp>
      <p:sp>
        <p:nvSpPr>
          <p:cNvPr id="135175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273,1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422,0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439,0</a:t>
            </a:r>
          </a:p>
        </p:txBody>
      </p:sp>
      <p:sp>
        <p:nvSpPr>
          <p:cNvPr id="135176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2740,0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2301,7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2301,7</a:t>
            </a:r>
          </a:p>
        </p:txBody>
      </p:sp>
      <p:sp>
        <p:nvSpPr>
          <p:cNvPr id="135177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35178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35179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35180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194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2018г. – 3443,1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2019г. – 1779,8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2020г. – 1781,9</a:t>
            </a:r>
          </a:p>
        </p:txBody>
      </p:sp>
      <p:sp>
        <p:nvSpPr>
          <p:cNvPr id="136195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843212" cy="27130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1562,9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1482,2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1482,3</a:t>
            </a:r>
          </a:p>
        </p:txBody>
      </p:sp>
      <p:sp>
        <p:nvSpPr>
          <p:cNvPr id="136196" name="Text Box 6"/>
          <p:cNvSpPr txBox="1">
            <a:spLocks noChangeArrowheads="1"/>
          </p:cNvSpPr>
          <p:nvPr/>
        </p:nvSpPr>
        <p:spPr bwMode="auto">
          <a:xfrm>
            <a:off x="3419475" y="3933825"/>
            <a:ext cx="2447925" cy="21637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287,3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243,5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243,5</a:t>
            </a:r>
          </a:p>
        </p:txBody>
      </p:sp>
      <p:sp>
        <p:nvSpPr>
          <p:cNvPr id="136197" name="Text Box 7"/>
          <p:cNvSpPr txBox="1">
            <a:spLocks noChangeArrowheads="1"/>
          </p:cNvSpPr>
          <p:nvPr/>
        </p:nvSpPr>
        <p:spPr bwMode="auto">
          <a:xfrm>
            <a:off x="6443663" y="3429000"/>
            <a:ext cx="2449512" cy="2438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14,9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54,1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56,2</a:t>
            </a:r>
          </a:p>
        </p:txBody>
      </p:sp>
      <p:sp>
        <p:nvSpPr>
          <p:cNvPr id="136198" name="Line 8"/>
          <p:cNvSpPr>
            <a:spLocks noChangeShapeType="1"/>
          </p:cNvSpPr>
          <p:nvPr/>
        </p:nvSpPr>
        <p:spPr bwMode="auto">
          <a:xfrm flipH="1">
            <a:off x="2411413" y="3387725"/>
            <a:ext cx="431800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6199" name="Line 9"/>
          <p:cNvSpPr>
            <a:spLocks noChangeShapeType="1"/>
          </p:cNvSpPr>
          <p:nvPr/>
        </p:nvSpPr>
        <p:spPr bwMode="auto">
          <a:xfrm flipH="1">
            <a:off x="4572000" y="3387725"/>
            <a:ext cx="0" cy="5461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6200" name="Line 10"/>
          <p:cNvSpPr>
            <a:spLocks noChangeShapeType="1"/>
          </p:cNvSpPr>
          <p:nvPr/>
        </p:nvSpPr>
        <p:spPr bwMode="auto">
          <a:xfrm>
            <a:off x="6156325" y="3387725"/>
            <a:ext cx="287338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</a:rPr>
              <a:t/>
            </a:r>
            <a:br>
              <a:rPr lang="ru-RU" sz="1600" b="1" smtClean="0">
                <a:solidFill>
                  <a:schemeClr val="bg1"/>
                </a:solidFill>
              </a:rPr>
            </a:br>
            <a:r>
              <a:rPr lang="ru-RU" sz="1600" b="1" smtClean="0">
                <a:solidFill>
                  <a:schemeClr val="bg1"/>
                </a:solidFill>
              </a:rPr>
              <a:t/>
            </a:r>
            <a:br>
              <a:rPr lang="ru-RU" sz="1600" b="1" smtClean="0">
                <a:solidFill>
                  <a:schemeClr val="bg1"/>
                </a:solidFill>
              </a:rPr>
            </a:br>
            <a:r>
              <a:rPr lang="ru-RU" sz="1600" b="1" smtClean="0">
                <a:solidFill>
                  <a:schemeClr val="bg1"/>
                </a:solidFill>
              </a:rPr>
              <a:t/>
            </a:r>
            <a:br>
              <a:rPr lang="ru-RU" sz="1600" b="1" smtClean="0">
                <a:solidFill>
                  <a:schemeClr val="bg1"/>
                </a:solidFill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</a:endParaRPr>
          </a:p>
        </p:txBody>
      </p:sp>
      <p:sp>
        <p:nvSpPr>
          <p:cNvPr id="137218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4968875" cy="13668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246940,0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152920,5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152989,3</a:t>
            </a:r>
          </a:p>
        </p:txBody>
      </p:sp>
      <p:sp>
        <p:nvSpPr>
          <p:cNvPr id="137219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9432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85973,6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75385,0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67054,0</a:t>
            </a:r>
          </a:p>
        </p:txBody>
      </p:sp>
      <p:sp>
        <p:nvSpPr>
          <p:cNvPr id="137220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66858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Субсидии для софинансирования расходов по выравниванию уровня бюджетной обеспеченности поселений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80533,9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 г – 18341,0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18443,0</a:t>
            </a:r>
          </a:p>
        </p:txBody>
      </p:sp>
      <p:sp>
        <p:nvSpPr>
          <p:cNvPr id="137221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3683000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Межбюджетные трансферты, передаваемые бюджетам мун. р-ов из бюджетов поселений на осущ. части полномочий по решению вопросов местного значения в соответствии с заключенными соглашениями 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2018г – 56,1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58,9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61,1</a:t>
            </a:r>
          </a:p>
        </p:txBody>
      </p:sp>
      <p:sp>
        <p:nvSpPr>
          <p:cNvPr id="137222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7223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7224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07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2018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8918576" cy="5607050"/>
        </p:xfrm>
        <a:graphic>
          <a:graphicData uri="http://schemas.openxmlformats.org/presentationml/2006/ole">
            <p:oleObj spid="_x0000_s50178" name="Диаграмма" r:id="rId3" imgW="8848758" imgH="5591134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  <a:cs typeface="Tunga" pitchFamily="34" charset="0"/>
              </a:rPr>
              <a:t>Особенности планирования доходов</a:t>
            </a:r>
          </a:p>
        </p:txBody>
      </p:sp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 rtlCol="0"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/>
          </p:cNvSpPr>
          <p:nvPr>
            <p:ph type="title" idx="4294967295"/>
          </p:nvPr>
        </p:nvSpPr>
        <p:spPr>
          <a:xfrm>
            <a:off x="611188" y="176213"/>
            <a:ext cx="7680325" cy="746125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</a:p>
        </p:txBody>
      </p:sp>
      <p:sp>
        <p:nvSpPr>
          <p:cNvPr id="7987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791575" cy="4343400"/>
          </a:xfrm>
        </p:spPr>
        <p:txBody>
          <a:bodyPr rtlCol="0"/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Сокращение недоимки по налогам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прогнозирования доходной и расходной части бюджета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Создание условий для обеспечения устойчивого исполнения местных бюджетов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Повышение эффективности управления муниципальной собственностью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 Угранский район» Смоленской  области  на 2018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145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4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458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147459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2018 и плановый период 2019  и 2020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8313" y="2492375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2019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272358,6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176521,3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177339,0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274451,0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177701,3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178556,0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2092,4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2018 г.</a:t>
            </a:r>
          </a:p>
        </p:txBody>
      </p:sp>
      <p:sp>
        <p:nvSpPr>
          <p:cNvPr id="149506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9507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9508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9509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9510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9511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9512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9513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9514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49515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49516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49517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49518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33937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2828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49519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3991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333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49520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12780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1065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49521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2382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199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2019 г.</a:t>
            </a:r>
          </a:p>
        </p:txBody>
      </p:sp>
      <p:sp>
        <p:nvSpPr>
          <p:cNvPr id="1505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05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05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05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05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0535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0536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0537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05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505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505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505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505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29011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2418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505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4336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505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14776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505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962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80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1515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15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15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15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15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1559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1560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1561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15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515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515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515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515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27599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2300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515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515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13629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1136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515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984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 (в тыс.руб.)</a:t>
            </a:r>
          </a:p>
        </p:txBody>
      </p:sp>
      <p:graphicFrame>
        <p:nvGraphicFramePr>
          <p:cNvPr id="152616" name="Group 40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300" cy="5884863"/>
        </p:xfrm>
        <a:graphic>
          <a:graphicData uri="http://schemas.openxmlformats.org/drawingml/2006/table">
            <a:tbl>
              <a:tblPr/>
              <a:tblGrid>
                <a:gridCol w="2397125"/>
                <a:gridCol w="776287"/>
                <a:gridCol w="846138"/>
                <a:gridCol w="846137"/>
                <a:gridCol w="1762125"/>
                <a:gridCol w="1868488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6938,1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53602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53603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53604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5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6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7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54626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54627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54628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155688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6137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34130,1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17272,4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14166,0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13466,8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105474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105475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56675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56676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7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57699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57700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1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2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3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7704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5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6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7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8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9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10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11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8760" name="Group 40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00750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129276,3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92513,4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95629,4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38188,1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32031,0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29742,8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8758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2018 год и плановый период 2019 и 2020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59747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59748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9749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771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60772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0773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4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0775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0776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0777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8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0779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0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0781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161832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13425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26749,3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23522,4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22643,3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62819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62820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2821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2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63843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63844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5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64867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64868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9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16592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1087438"/>
          <a:ext cx="8507413" cy="5638800"/>
        </p:xfrm>
        <a:graphic>
          <a:graphicData uri="http://schemas.openxmlformats.org/drawingml/2006/table">
            <a:tbl>
              <a:tblPr/>
              <a:tblGrid>
                <a:gridCol w="2659063"/>
                <a:gridCol w="787400"/>
                <a:gridCol w="793750"/>
                <a:gridCol w="801687"/>
                <a:gridCol w="1755775"/>
                <a:gridCol w="1709738"/>
              </a:tblGrid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5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771,8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106499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06500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06501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06502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106503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106504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106505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106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66915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66916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7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8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9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0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938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67939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67940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1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2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68963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68964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5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77871" name="Group 47"/>
          <p:cNvGraphicFramePr>
            <a:graphicFrameLocks noGrp="1"/>
          </p:cNvGraphicFramePr>
          <p:nvPr/>
        </p:nvGraphicFramePr>
        <p:xfrm>
          <a:off x="107950" y="1125538"/>
          <a:ext cx="9036050" cy="5614987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272358,6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186335,0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177339,0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25418,6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246940,0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2018 и плановый период 2019 и 2020 год(тыс.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34729,9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29281,5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28031,3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11351,9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34130,1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103502,6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84142,6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84413,7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33021,4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28760,3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26647,1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18582,6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15221,4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17874,8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20879,9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18913,1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18034,0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2018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79375" y="728663"/>
          <a:ext cx="8972550" cy="5699125"/>
        </p:xfrm>
        <a:graphic>
          <a:graphicData uri="http://schemas.openxmlformats.org/presentationml/2006/ole">
            <p:oleObj spid="_x0000_s67586" name="Диаграмма" r:id="rId3" imgW="8267594" imgH="5248319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2019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0800" y="449263"/>
          <a:ext cx="9031288" cy="6316662"/>
        </p:xfrm>
        <a:graphic>
          <a:graphicData uri="http://schemas.openxmlformats.org/presentationml/2006/ole">
            <p:oleObj spid="_x0000_s68611" name="Диаграмма" r:id="rId4" imgW="8848758" imgH="61723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958262" cy="6215062"/>
        </p:xfrm>
        <a:graphic>
          <a:graphicData uri="http://schemas.openxmlformats.org/presentationml/2006/ole">
            <p:oleObj spid="_x0000_s69634" name="Диаграмма" r:id="rId3" imgW="8820118" imgH="6115075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78178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781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7523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7527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7529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108546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1085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572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1095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Mylar">
  <a:themeElements>
    <a:clrScheme name="4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4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Mylar">
  <a:themeElements>
    <a:clrScheme name="5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5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ylar">
  <a:themeElements>
    <a:clrScheme name="6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6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Mylar">
  <a:themeElements>
    <a:clrScheme name="7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7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9675</TotalTime>
  <Words>4738</Words>
  <Application>Microsoft Office PowerPoint</Application>
  <PresentationFormat>Экран (4:3)</PresentationFormat>
  <Paragraphs>785</Paragraphs>
  <Slides>69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11</vt:i4>
      </vt:variant>
      <vt:variant>
        <vt:lpstr>Шаблон оформления</vt:lpstr>
      </vt:variant>
      <vt:variant>
        <vt:i4>19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69</vt:i4>
      </vt:variant>
      <vt:variant>
        <vt:lpstr>Произвольные показы</vt:lpstr>
      </vt:variant>
      <vt:variant>
        <vt:i4>1</vt:i4>
      </vt:variant>
    </vt:vector>
  </HeadingPairs>
  <TitlesOfParts>
    <vt:vector size="104" baseType="lpstr">
      <vt:lpstr>Times New Roman</vt:lpstr>
      <vt:lpstr>Arial</vt:lpstr>
      <vt:lpstr>Corbel</vt:lpstr>
      <vt:lpstr>Tunga</vt:lpstr>
      <vt:lpstr>Tahoma</vt:lpstr>
      <vt:lpstr>Bodoni MT</vt:lpstr>
      <vt:lpstr>Wingdings</vt:lpstr>
      <vt:lpstr>Verdana</vt:lpstr>
      <vt:lpstr>Bodoni MT Black</vt:lpstr>
      <vt:lpstr>华文楷体</vt:lpstr>
      <vt:lpstr>Calibri</vt:lpstr>
      <vt:lpstr>Mylar</vt:lpstr>
      <vt:lpstr>1_Mylar</vt:lpstr>
      <vt:lpstr>3_Mylar</vt:lpstr>
      <vt:lpstr>4_Mylar</vt:lpstr>
      <vt:lpstr>2_Mylar</vt:lpstr>
      <vt:lpstr>5_Mylar</vt:lpstr>
      <vt:lpstr>6_Mylar</vt:lpstr>
      <vt:lpstr>7_Mylar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Лист Microsoft Office Excel</vt:lpstr>
      <vt:lpstr>Лист</vt:lpstr>
      <vt:lpstr>Диаграмма Microsoft Office Excel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налоговой политики  муниципального образования  «Угранский район» Смоленской области на 2018 год и плановый период 2019-2020годов</vt:lpstr>
      <vt:lpstr>Слайд 27</vt:lpstr>
      <vt:lpstr>Слайд 28</vt:lpstr>
      <vt:lpstr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Особенности планирования доходов</vt:lpstr>
      <vt:lpstr>Направления увеличения доходной базы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 Угранский район» Смоленской  области  на 2018 год</vt:lpstr>
      <vt:lpstr> </vt:lpstr>
      <vt:lpstr>Слайд 40</vt:lpstr>
      <vt:lpstr>Слайд 41</vt:lpstr>
      <vt:lpstr>Основные характеристики  районного  бюджета на   2018 и плановый период 2019  и 2020 годов. ( тыс.руб)</vt:lpstr>
      <vt:lpstr>Слайд 43</vt:lpstr>
      <vt:lpstr>Слайд 44</vt:lpstr>
      <vt:lpstr>Слайд 45</vt:lpstr>
      <vt:lpstr>Программная структура расходов  районного бюджета на 2018 год и плановый период 2019 и 2020 г (в тыс.руб.)</vt:lpstr>
      <vt:lpstr>Слайд 47</vt:lpstr>
      <vt:lpstr>Слайд 48</vt:lpstr>
      <vt:lpstr>Программная структура расходов  районного бюджета на 2018 год и плановый период 2019 и 2020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2018 год и плановый период 2019 и 2020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2018 год и плановый период 2019 и 2020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63</vt:lpstr>
      <vt:lpstr>Распределение  бюджетных ассигнований по разделам расходов  на 2018 и плановый период 2019 и 2020 год(тыс. руб.)</vt:lpstr>
      <vt:lpstr>Слайд 65</vt:lpstr>
      <vt:lpstr>Слайд 66</vt:lpstr>
      <vt:lpstr>Слайд 67</vt:lpstr>
      <vt:lpstr>Контактная информация</vt:lpstr>
      <vt:lpstr>Слайд 69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325</cp:revision>
  <dcterms:created xsi:type="dcterms:W3CDTF">2013-12-02T14:04:15Z</dcterms:created>
  <dcterms:modified xsi:type="dcterms:W3CDTF">2019-01-14T11:20:31Z</dcterms:modified>
</cp:coreProperties>
</file>