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</p:sldMasterIdLst>
  <p:notesMasterIdLst>
    <p:notesMasterId r:id="rId46"/>
  </p:notesMasterIdLst>
  <p:sldIdLst>
    <p:sldId id="256" r:id="rId2"/>
    <p:sldId id="340" r:id="rId3"/>
    <p:sldId id="336" r:id="rId4"/>
    <p:sldId id="313" r:id="rId5"/>
    <p:sldId id="257" r:id="rId6"/>
    <p:sldId id="316" r:id="rId7"/>
    <p:sldId id="341" r:id="rId8"/>
    <p:sldId id="319" r:id="rId9"/>
    <p:sldId id="320" r:id="rId10"/>
    <p:sldId id="342" r:id="rId11"/>
    <p:sldId id="321" r:id="rId12"/>
    <p:sldId id="322" r:id="rId13"/>
    <p:sldId id="335" r:id="rId14"/>
    <p:sldId id="323" r:id="rId15"/>
    <p:sldId id="337" r:id="rId16"/>
    <p:sldId id="324" r:id="rId17"/>
    <p:sldId id="327" r:id="rId18"/>
    <p:sldId id="328" r:id="rId19"/>
    <p:sldId id="338" r:id="rId20"/>
    <p:sldId id="330" r:id="rId21"/>
    <p:sldId id="331" r:id="rId22"/>
    <p:sldId id="332" r:id="rId23"/>
    <p:sldId id="333" r:id="rId24"/>
    <p:sldId id="339" r:id="rId25"/>
    <p:sldId id="314" r:id="rId26"/>
    <p:sldId id="315" r:id="rId27"/>
    <p:sldId id="266" r:id="rId28"/>
    <p:sldId id="290" r:id="rId29"/>
    <p:sldId id="291" r:id="rId30"/>
    <p:sldId id="302" r:id="rId31"/>
    <p:sldId id="268" r:id="rId32"/>
    <p:sldId id="272" r:id="rId33"/>
    <p:sldId id="261" r:id="rId34"/>
    <p:sldId id="299" r:id="rId35"/>
    <p:sldId id="263" r:id="rId36"/>
    <p:sldId id="294" r:id="rId37"/>
    <p:sldId id="296" r:id="rId38"/>
    <p:sldId id="295" r:id="rId39"/>
    <p:sldId id="297" r:id="rId40"/>
    <p:sldId id="298" r:id="rId41"/>
    <p:sldId id="273" r:id="rId42"/>
    <p:sldId id="274" r:id="rId43"/>
    <p:sldId id="334" r:id="rId44"/>
    <p:sldId id="278" r:id="rId45"/>
  </p:sldIdLst>
  <p:sldSz cx="9144000" cy="6858000" type="screen4x3"/>
  <p:notesSz cx="6858000" cy="9144000"/>
  <p:custShowLst>
    <p:custShow name="Произвольный показ 1" id="0">
      <p:sldLst>
        <p:sld r:id="rId2"/>
        <p:sld r:id="rId6"/>
        <p:sld r:id="rId34"/>
        <p:sld r:id="rId36"/>
        <p:sld r:id="rId28"/>
        <p:sld r:id="rId3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185D6"/>
    <a:srgbClr val="CC66FF"/>
    <a:srgbClr val="FF33CC"/>
    <a:srgbClr val="0000FF"/>
    <a:srgbClr val="FFFF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0" d="100"/>
          <a:sy n="70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720732194229871E-2"/>
          <c:y val="1.6816363836828226E-2"/>
          <c:w val="0.75455789754875202"/>
          <c:h val="0.8977252604026414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4.9159585128622105E-2"/>
                  <c:y val="-1.703681331485410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21344,7</a:t>
                    </a:r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21344.7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-2.4579792564311052E-2"/>
                  <c:y val="-4.380894852391065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777,7</a:t>
                    </a:r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1777.7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1.4458701508418266E-3"/>
                  <c:y val="-2.677213520905645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174717,6</a:t>
                    </a:r>
                    <a:endPara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</c:formatCode>
                <c:ptCount val="1"/>
                <c:pt idx="0">
                  <c:v>174717.6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59"/>
        <c:shape val="cylinder"/>
        <c:axId val="203051392"/>
        <c:axId val="203052928"/>
        <c:axId val="203174784"/>
      </c:bar3DChart>
      <c:catAx>
        <c:axId val="20305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3052928"/>
        <c:crosses val="autoZero"/>
        <c:auto val="1"/>
        <c:lblAlgn val="ctr"/>
        <c:lblOffset val="100"/>
        <c:noMultiLvlLbl val="0"/>
      </c:catAx>
      <c:valAx>
        <c:axId val="203052928"/>
        <c:scaling>
          <c:orientation val="minMax"/>
        </c:scaling>
        <c:delete val="0"/>
        <c:axPos val="l"/>
        <c:majorGridlines>
          <c:spPr>
            <a:ln w="1904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crossAx val="203051392"/>
        <c:crosses val="autoZero"/>
        <c:crossBetween val="between"/>
      </c:valAx>
      <c:serAx>
        <c:axId val="203174784"/>
        <c:scaling>
          <c:orientation val="minMax"/>
        </c:scaling>
        <c:delete val="1"/>
        <c:axPos val="b"/>
        <c:majorTickMark val="out"/>
        <c:minorTickMark val="none"/>
        <c:tickLblPos val="nextTo"/>
        <c:crossAx val="203052928"/>
        <c:crosses val="autoZero"/>
      </c:ser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71417919997270107"/>
          <c:y val="0.22063843112507112"/>
          <c:w val="0.28392250535313635"/>
          <c:h val="0.44106459370174356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799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5D066-621E-42C5-9FEB-6EE72D8B947F}">
      <dsp:nvSpPr>
        <dsp:cNvPr id="0" name=""/>
        <dsp:cNvSpPr/>
      </dsp:nvSpPr>
      <dsp:spPr>
        <a:xfrm>
          <a:off x="6934432" y="1837613"/>
          <a:ext cx="733938" cy="291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80"/>
              </a:lnTo>
              <a:lnTo>
                <a:pt x="733938" y="122780"/>
              </a:lnTo>
              <a:lnTo>
                <a:pt x="733938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860E3-D200-49C0-A8C9-AE00728E2DC8}">
      <dsp:nvSpPr>
        <dsp:cNvPr id="0" name=""/>
        <dsp:cNvSpPr/>
      </dsp:nvSpPr>
      <dsp:spPr>
        <a:xfrm>
          <a:off x="5566449" y="1837613"/>
          <a:ext cx="1367982" cy="291413"/>
        </a:xfrm>
        <a:custGeom>
          <a:avLst/>
          <a:gdLst/>
          <a:ahLst/>
          <a:cxnLst/>
          <a:rect l="0" t="0" r="0" b="0"/>
          <a:pathLst>
            <a:path>
              <a:moveTo>
                <a:pt x="1367982" y="0"/>
              </a:moveTo>
              <a:lnTo>
                <a:pt x="1367982" y="122780"/>
              </a:lnTo>
              <a:lnTo>
                <a:pt x="0" y="122780"/>
              </a:lnTo>
              <a:lnTo>
                <a:pt x="0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A42ED-D2A7-413A-8517-1BDCE3BFE9F5}">
      <dsp:nvSpPr>
        <dsp:cNvPr id="0" name=""/>
        <dsp:cNvSpPr/>
      </dsp:nvSpPr>
      <dsp:spPr>
        <a:xfrm>
          <a:off x="3383704" y="1837613"/>
          <a:ext cx="3550727" cy="291413"/>
        </a:xfrm>
        <a:custGeom>
          <a:avLst/>
          <a:gdLst/>
          <a:ahLst/>
          <a:cxnLst/>
          <a:rect l="0" t="0" r="0" b="0"/>
          <a:pathLst>
            <a:path>
              <a:moveTo>
                <a:pt x="3550727" y="0"/>
              </a:moveTo>
              <a:lnTo>
                <a:pt x="3550727" y="122780"/>
              </a:lnTo>
              <a:lnTo>
                <a:pt x="0" y="122780"/>
              </a:lnTo>
              <a:lnTo>
                <a:pt x="0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C2807-40FD-4A51-85A6-7E88B2B8AB39}">
      <dsp:nvSpPr>
        <dsp:cNvPr id="0" name=""/>
        <dsp:cNvSpPr/>
      </dsp:nvSpPr>
      <dsp:spPr>
        <a:xfrm>
          <a:off x="1124818" y="1837613"/>
          <a:ext cx="5809613" cy="291413"/>
        </a:xfrm>
        <a:custGeom>
          <a:avLst/>
          <a:gdLst/>
          <a:ahLst/>
          <a:cxnLst/>
          <a:rect l="0" t="0" r="0" b="0"/>
          <a:pathLst>
            <a:path>
              <a:moveTo>
                <a:pt x="5809613" y="0"/>
              </a:moveTo>
              <a:lnTo>
                <a:pt x="5809613" y="122780"/>
              </a:lnTo>
              <a:lnTo>
                <a:pt x="0" y="122780"/>
              </a:lnTo>
              <a:lnTo>
                <a:pt x="0" y="2914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C10AF-CAD5-4F47-9E52-5F79764A6D46}">
      <dsp:nvSpPr>
        <dsp:cNvPr id="0" name=""/>
        <dsp:cNvSpPr/>
      </dsp:nvSpPr>
      <dsp:spPr>
        <a:xfrm>
          <a:off x="5544615" y="47172"/>
          <a:ext cx="2779633" cy="17904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sp:txBody>
      <dsp:txXfrm>
        <a:off x="5544615" y="47172"/>
        <a:ext cx="2779633" cy="1790440"/>
      </dsp:txXfrm>
    </dsp:sp>
    <dsp:sp modelId="{7B756329-E069-4D0D-9D3B-E0EDCE38E6B7}">
      <dsp:nvSpPr>
        <dsp:cNvPr id="0" name=""/>
        <dsp:cNvSpPr/>
      </dsp:nvSpPr>
      <dsp:spPr>
        <a:xfrm>
          <a:off x="164309" y="2129026"/>
          <a:ext cx="1921018" cy="1811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sp:txBody>
      <dsp:txXfrm>
        <a:off x="164309" y="2129026"/>
        <a:ext cx="1921018" cy="1811776"/>
      </dsp:txXfrm>
    </dsp:sp>
    <dsp:sp modelId="{497860C5-AB2F-44DA-A309-7BF5BE2E2483}">
      <dsp:nvSpPr>
        <dsp:cNvPr id="0" name=""/>
        <dsp:cNvSpPr/>
      </dsp:nvSpPr>
      <dsp:spPr>
        <a:xfrm>
          <a:off x="2422593" y="2129026"/>
          <a:ext cx="1922222" cy="21901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</dsp:txBody>
      <dsp:txXfrm>
        <a:off x="2422593" y="2129026"/>
        <a:ext cx="1922222" cy="2190132"/>
      </dsp:txXfrm>
    </dsp:sp>
    <dsp:sp modelId="{8CC1C1A0-029C-4541-A5F8-8FD0C1051B7F}">
      <dsp:nvSpPr>
        <dsp:cNvPr id="0" name=""/>
        <dsp:cNvSpPr/>
      </dsp:nvSpPr>
      <dsp:spPr>
        <a:xfrm>
          <a:off x="4682082" y="2129026"/>
          <a:ext cx="1768734" cy="19768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sp:txBody>
      <dsp:txXfrm>
        <a:off x="4682082" y="2129026"/>
        <a:ext cx="1768734" cy="1976875"/>
      </dsp:txXfrm>
    </dsp:sp>
    <dsp:sp modelId="{328D7783-A8B0-493D-9655-E1866AE5B806}">
      <dsp:nvSpPr>
        <dsp:cNvPr id="0" name=""/>
        <dsp:cNvSpPr/>
      </dsp:nvSpPr>
      <dsp:spPr>
        <a:xfrm>
          <a:off x="6788082" y="2129026"/>
          <a:ext cx="1760576" cy="11224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sp:txBody>
      <dsp:txXfrm>
        <a:off x="6788082" y="2129026"/>
        <a:ext cx="1760576" cy="1122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C7A7C-ECDA-4C6C-933E-6882D106B4A6}">
      <dsp:nvSpPr>
        <dsp:cNvPr id="0" name=""/>
        <dsp:cNvSpPr/>
      </dsp:nvSpPr>
      <dsp:spPr>
        <a:xfrm>
          <a:off x="4536323" y="1884261"/>
          <a:ext cx="3564439" cy="245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340"/>
              </a:lnTo>
              <a:lnTo>
                <a:pt x="3564439" y="117340"/>
              </a:lnTo>
              <a:lnTo>
                <a:pt x="3564439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81832-38EB-48CB-9E1B-441CC02242B4}">
      <dsp:nvSpPr>
        <dsp:cNvPr id="0" name=""/>
        <dsp:cNvSpPr/>
      </dsp:nvSpPr>
      <dsp:spPr>
        <a:xfrm>
          <a:off x="4536323" y="1884261"/>
          <a:ext cx="1833713" cy="245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340"/>
              </a:lnTo>
              <a:lnTo>
                <a:pt x="1833713" y="117340"/>
              </a:lnTo>
              <a:lnTo>
                <a:pt x="1833713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8C196-1587-41CA-B63D-56C052CEF625}">
      <dsp:nvSpPr>
        <dsp:cNvPr id="0" name=""/>
        <dsp:cNvSpPr/>
      </dsp:nvSpPr>
      <dsp:spPr>
        <a:xfrm>
          <a:off x="4490603" y="1884261"/>
          <a:ext cx="91440" cy="2457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7340"/>
              </a:lnTo>
              <a:lnTo>
                <a:pt x="136353" y="117340"/>
              </a:lnTo>
              <a:lnTo>
                <a:pt x="136353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AAEF7-525D-4DD7-862B-73C5BE5C8FA6}">
      <dsp:nvSpPr>
        <dsp:cNvPr id="0" name=""/>
        <dsp:cNvSpPr/>
      </dsp:nvSpPr>
      <dsp:spPr>
        <a:xfrm>
          <a:off x="2826063" y="1884261"/>
          <a:ext cx="1710260" cy="245708"/>
        </a:xfrm>
        <a:custGeom>
          <a:avLst/>
          <a:gdLst/>
          <a:ahLst/>
          <a:cxnLst/>
          <a:rect l="0" t="0" r="0" b="0"/>
          <a:pathLst>
            <a:path>
              <a:moveTo>
                <a:pt x="1710260" y="0"/>
              </a:moveTo>
              <a:lnTo>
                <a:pt x="1710260" y="117340"/>
              </a:lnTo>
              <a:lnTo>
                <a:pt x="0" y="117340"/>
              </a:lnTo>
              <a:lnTo>
                <a:pt x="0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B6AE2-5F19-4304-91F9-B3E0C76DEA80}">
      <dsp:nvSpPr>
        <dsp:cNvPr id="0" name=""/>
        <dsp:cNvSpPr/>
      </dsp:nvSpPr>
      <dsp:spPr>
        <a:xfrm>
          <a:off x="860992" y="1884261"/>
          <a:ext cx="3675331" cy="245708"/>
        </a:xfrm>
        <a:custGeom>
          <a:avLst/>
          <a:gdLst/>
          <a:ahLst/>
          <a:cxnLst/>
          <a:rect l="0" t="0" r="0" b="0"/>
          <a:pathLst>
            <a:path>
              <a:moveTo>
                <a:pt x="3675331" y="0"/>
              </a:moveTo>
              <a:lnTo>
                <a:pt x="3675331" y="117340"/>
              </a:lnTo>
              <a:lnTo>
                <a:pt x="0" y="117340"/>
              </a:lnTo>
              <a:lnTo>
                <a:pt x="0" y="2457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F6FED-87B2-458B-AA0F-620BFE0BF041}">
      <dsp:nvSpPr>
        <dsp:cNvPr id="0" name=""/>
        <dsp:cNvSpPr/>
      </dsp:nvSpPr>
      <dsp:spPr>
        <a:xfrm>
          <a:off x="3133107" y="28333"/>
          <a:ext cx="2806432" cy="18559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sp:txBody>
      <dsp:txXfrm>
        <a:off x="3133107" y="28333"/>
        <a:ext cx="2806432" cy="1855927"/>
      </dsp:txXfrm>
    </dsp:sp>
    <dsp:sp modelId="{1A8EE8B0-C6AA-4284-A658-FADE71F3215A}">
      <dsp:nvSpPr>
        <dsp:cNvPr id="0" name=""/>
        <dsp:cNvSpPr/>
      </dsp:nvSpPr>
      <dsp:spPr>
        <a:xfrm>
          <a:off x="2655" y="2129969"/>
          <a:ext cx="1716672" cy="23889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kern="1200" cap="none" normalizeH="0" baseline="0" dirty="0" smtClean="0">
            <a:ln/>
            <a:effectLst/>
            <a:latin typeface="Arial" panose="020B0604020202020204" pitchFamily="34" charset="0"/>
          </a:endParaRPr>
        </a:p>
      </dsp:txBody>
      <dsp:txXfrm>
        <a:off x="2655" y="2129969"/>
        <a:ext cx="1716672" cy="2388930"/>
      </dsp:txXfrm>
    </dsp:sp>
    <dsp:sp modelId="{2F1B6222-DDBE-4290-BEE9-51B32C550B3B}">
      <dsp:nvSpPr>
        <dsp:cNvPr id="0" name=""/>
        <dsp:cNvSpPr/>
      </dsp:nvSpPr>
      <dsp:spPr>
        <a:xfrm>
          <a:off x="1976064" y="2129969"/>
          <a:ext cx="1699997" cy="16096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sp:txBody>
      <dsp:txXfrm>
        <a:off x="1976064" y="2129969"/>
        <a:ext cx="1699997" cy="1609631"/>
      </dsp:txXfrm>
    </dsp:sp>
    <dsp:sp modelId="{21C61543-3563-4F42-872B-D32DFACCFBC2}">
      <dsp:nvSpPr>
        <dsp:cNvPr id="0" name=""/>
        <dsp:cNvSpPr/>
      </dsp:nvSpPr>
      <dsp:spPr>
        <a:xfrm>
          <a:off x="3932797" y="2129969"/>
          <a:ext cx="1388319" cy="1878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kern="1200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sp:txBody>
      <dsp:txXfrm>
        <a:off x="3932797" y="2129969"/>
        <a:ext cx="1388319" cy="1878190"/>
      </dsp:txXfrm>
    </dsp:sp>
    <dsp:sp modelId="{E665CCA5-7F75-4740-85D4-EC8AD20B15C5}">
      <dsp:nvSpPr>
        <dsp:cNvPr id="0" name=""/>
        <dsp:cNvSpPr/>
      </dsp:nvSpPr>
      <dsp:spPr>
        <a:xfrm>
          <a:off x="5577853" y="2129969"/>
          <a:ext cx="1584367" cy="19247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sp:txBody>
      <dsp:txXfrm>
        <a:off x="5577853" y="2129969"/>
        <a:ext cx="1584367" cy="1924714"/>
      </dsp:txXfrm>
    </dsp:sp>
    <dsp:sp modelId="{A91EBAE2-E626-49D8-943C-755F93216F0B}">
      <dsp:nvSpPr>
        <dsp:cNvPr id="0" name=""/>
        <dsp:cNvSpPr/>
      </dsp:nvSpPr>
      <dsp:spPr>
        <a:xfrm>
          <a:off x="7418957" y="2129969"/>
          <a:ext cx="1363611" cy="20808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sp:txBody>
      <dsp:txXfrm>
        <a:off x="7418957" y="2129969"/>
        <a:ext cx="1363611" cy="2080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CF15A-778C-4AF2-897E-668D168AB845}">
      <dsp:nvSpPr>
        <dsp:cNvPr id="0" name=""/>
        <dsp:cNvSpPr/>
      </dsp:nvSpPr>
      <dsp:spPr>
        <a:xfrm>
          <a:off x="3960440" y="2252750"/>
          <a:ext cx="2167340" cy="752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149"/>
              </a:lnTo>
              <a:lnTo>
                <a:pt x="2167340" y="376149"/>
              </a:lnTo>
              <a:lnTo>
                <a:pt x="2167340" y="7522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CB382-1F6C-497D-BC33-70889311257D}">
      <dsp:nvSpPr>
        <dsp:cNvPr id="0" name=""/>
        <dsp:cNvSpPr/>
      </dsp:nvSpPr>
      <dsp:spPr>
        <a:xfrm>
          <a:off x="1793099" y="2252750"/>
          <a:ext cx="2167340" cy="752299"/>
        </a:xfrm>
        <a:custGeom>
          <a:avLst/>
          <a:gdLst/>
          <a:ahLst/>
          <a:cxnLst/>
          <a:rect l="0" t="0" r="0" b="0"/>
          <a:pathLst>
            <a:path>
              <a:moveTo>
                <a:pt x="2167340" y="0"/>
              </a:moveTo>
              <a:lnTo>
                <a:pt x="2167340" y="376149"/>
              </a:lnTo>
              <a:lnTo>
                <a:pt x="0" y="376149"/>
              </a:lnTo>
              <a:lnTo>
                <a:pt x="0" y="7522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B9F64-A193-47A3-9AC8-C0C8E69C2F7C}">
      <dsp:nvSpPr>
        <dsp:cNvPr id="0" name=""/>
        <dsp:cNvSpPr/>
      </dsp:nvSpPr>
      <dsp:spPr>
        <a:xfrm>
          <a:off x="2169249" y="461560"/>
          <a:ext cx="3582380" cy="1791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kern="1200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249" y="461560"/>
        <a:ext cx="3582380" cy="1791190"/>
      </dsp:txXfrm>
    </dsp:sp>
    <dsp:sp modelId="{B3AA0648-88C8-4395-9E83-36DF1670B7F0}">
      <dsp:nvSpPr>
        <dsp:cNvPr id="0" name=""/>
        <dsp:cNvSpPr/>
      </dsp:nvSpPr>
      <dsp:spPr>
        <a:xfrm>
          <a:off x="1909" y="3005050"/>
          <a:ext cx="3582380" cy="1791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kern="1200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9" y="3005050"/>
        <a:ext cx="3582380" cy="1791190"/>
      </dsp:txXfrm>
    </dsp:sp>
    <dsp:sp modelId="{F19F6FF5-D685-49FA-B289-F918B7CC710F}">
      <dsp:nvSpPr>
        <dsp:cNvPr id="0" name=""/>
        <dsp:cNvSpPr/>
      </dsp:nvSpPr>
      <dsp:spPr>
        <a:xfrm>
          <a:off x="4336589" y="3005050"/>
          <a:ext cx="3582380" cy="17911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kern="1200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kern="1200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kern="1200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6589" y="3005050"/>
        <a:ext cx="3582380" cy="1791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17935" y="500732"/>
          <a:ext cx="1124700" cy="5776758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776758"/>
              </a:lnTo>
              <a:lnTo>
                <a:pt x="0" y="5776758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17935" y="500732"/>
          <a:ext cx="1124700" cy="5120365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120365"/>
              </a:lnTo>
              <a:lnTo>
                <a:pt x="0" y="5120365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17935" y="500732"/>
          <a:ext cx="1124700" cy="451425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4514250"/>
              </a:lnTo>
              <a:lnTo>
                <a:pt x="0" y="451425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05807" y="500732"/>
          <a:ext cx="1136828" cy="3880497"/>
        </a:xfrm>
        <a:custGeom>
          <a:avLst/>
          <a:gdLst/>
          <a:ahLst/>
          <a:cxnLst/>
          <a:rect l="0" t="0" r="0" b="0"/>
          <a:pathLst>
            <a:path>
              <a:moveTo>
                <a:pt x="1136828" y="0"/>
              </a:moveTo>
              <a:lnTo>
                <a:pt x="1136828" y="3880497"/>
              </a:lnTo>
              <a:lnTo>
                <a:pt x="0" y="3880497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17935" y="500732"/>
          <a:ext cx="1124700" cy="3198253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3198253"/>
              </a:lnTo>
              <a:lnTo>
                <a:pt x="0" y="3198253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17935" y="500732"/>
          <a:ext cx="1124700" cy="2627462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2627462"/>
              </a:lnTo>
              <a:lnTo>
                <a:pt x="0" y="2627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71667" y="500732"/>
          <a:ext cx="1070968" cy="2068462"/>
        </a:xfrm>
        <a:custGeom>
          <a:avLst/>
          <a:gdLst/>
          <a:ahLst/>
          <a:cxnLst/>
          <a:rect l="0" t="0" r="0" b="0"/>
          <a:pathLst>
            <a:path>
              <a:moveTo>
                <a:pt x="1070968" y="0"/>
              </a:moveTo>
              <a:lnTo>
                <a:pt x="1070968" y="2068462"/>
              </a:lnTo>
              <a:lnTo>
                <a:pt x="0" y="2068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17935" y="500732"/>
          <a:ext cx="1124700" cy="157493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1574930"/>
              </a:lnTo>
              <a:lnTo>
                <a:pt x="0" y="157493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12263" y="1108562"/>
          <a:ext cx="91440" cy="187582"/>
        </a:xfrm>
        <a:custGeom>
          <a:avLst/>
          <a:gdLst/>
          <a:ahLst/>
          <a:cxnLst/>
          <a:rect l="0" t="0" r="0" b="0"/>
          <a:pathLst>
            <a:path>
              <a:moveTo>
                <a:pt x="47688" y="0"/>
              </a:moveTo>
              <a:lnTo>
                <a:pt x="47688" y="125006"/>
              </a:lnTo>
              <a:lnTo>
                <a:pt x="45720" y="125006"/>
              </a:lnTo>
              <a:lnTo>
                <a:pt x="45720" y="18758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4996527" y="500732"/>
          <a:ext cx="2846109" cy="367732"/>
        </a:xfrm>
        <a:custGeom>
          <a:avLst/>
          <a:gdLst/>
          <a:ahLst/>
          <a:cxnLst/>
          <a:rect l="0" t="0" r="0" b="0"/>
          <a:pathLst>
            <a:path>
              <a:moveTo>
                <a:pt x="2846109" y="0"/>
              </a:moveTo>
              <a:lnTo>
                <a:pt x="2846109" y="367732"/>
              </a:lnTo>
              <a:lnTo>
                <a:pt x="0" y="36773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926833" y="79755"/>
          <a:ext cx="7684225" cy="420977"/>
        </a:xfrm>
        <a:prstGeom prst="flowChartAlternateProcess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947383" y="100305"/>
        <a:ext cx="7643125" cy="379877"/>
      </dsp:txXfrm>
    </dsp:sp>
    <dsp:sp modelId="{18B9EC20-2634-4E09-AB97-4902D0570469}">
      <dsp:nvSpPr>
        <dsp:cNvPr id="0" name=""/>
        <dsp:cNvSpPr/>
      </dsp:nvSpPr>
      <dsp:spPr>
        <a:xfrm>
          <a:off x="1723376" y="628367"/>
          <a:ext cx="3273151" cy="48019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1723376" y="628367"/>
        <a:ext cx="3273151" cy="480195"/>
      </dsp:txXfrm>
    </dsp:sp>
    <dsp:sp modelId="{EB59DBCE-C94B-4D79-9F53-83FD615397BD}">
      <dsp:nvSpPr>
        <dsp:cNvPr id="0" name=""/>
        <dsp:cNvSpPr/>
      </dsp:nvSpPr>
      <dsp:spPr>
        <a:xfrm>
          <a:off x="0" y="1296145"/>
          <a:ext cx="6715967" cy="50839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0" y="1296145"/>
        <a:ext cx="6715967" cy="508399"/>
      </dsp:txXfrm>
    </dsp:sp>
    <dsp:sp modelId="{8285B717-DDA4-40E2-BD8A-6C4D09883320}">
      <dsp:nvSpPr>
        <dsp:cNvPr id="0" name=""/>
        <dsp:cNvSpPr/>
      </dsp:nvSpPr>
      <dsp:spPr>
        <a:xfrm>
          <a:off x="3183883" y="1867267"/>
          <a:ext cx="3534052" cy="41679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183883" y="1867267"/>
        <a:ext cx="3534052" cy="416790"/>
      </dsp:txXfrm>
    </dsp:sp>
    <dsp:sp modelId="{F2EAA45D-2E1D-4726-8B7B-4049288F37E5}">
      <dsp:nvSpPr>
        <dsp:cNvPr id="0" name=""/>
        <dsp:cNvSpPr/>
      </dsp:nvSpPr>
      <dsp:spPr>
        <a:xfrm>
          <a:off x="1856693" y="2374820"/>
          <a:ext cx="4914974" cy="38874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856693" y="2374820"/>
        <a:ext cx="4914974" cy="388747"/>
      </dsp:txXfrm>
    </dsp:sp>
    <dsp:sp modelId="{108D79DE-F2C5-42EF-8AC1-E6224EA1C4FA}">
      <dsp:nvSpPr>
        <dsp:cNvPr id="0" name=""/>
        <dsp:cNvSpPr/>
      </dsp:nvSpPr>
      <dsp:spPr>
        <a:xfrm>
          <a:off x="4109571" y="2923111"/>
          <a:ext cx="2608364" cy="410166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09571" y="2923111"/>
        <a:ext cx="2608364" cy="410166"/>
      </dsp:txXfrm>
    </dsp:sp>
    <dsp:sp modelId="{B7984E66-9488-4133-973D-C186E0C47039}">
      <dsp:nvSpPr>
        <dsp:cNvPr id="0" name=""/>
        <dsp:cNvSpPr/>
      </dsp:nvSpPr>
      <dsp:spPr>
        <a:xfrm>
          <a:off x="3643926" y="3458430"/>
          <a:ext cx="3074009" cy="48111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643926" y="3458430"/>
        <a:ext cx="3074009" cy="481110"/>
      </dsp:txXfrm>
    </dsp:sp>
    <dsp:sp modelId="{53436B2B-5B4F-4959-ACE2-9CC75EB61969}">
      <dsp:nvSpPr>
        <dsp:cNvPr id="0" name=""/>
        <dsp:cNvSpPr/>
      </dsp:nvSpPr>
      <dsp:spPr>
        <a:xfrm>
          <a:off x="3295978" y="4098338"/>
          <a:ext cx="3409829" cy="56578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295978" y="4098338"/>
        <a:ext cx="3409829" cy="565782"/>
      </dsp:txXfrm>
    </dsp:sp>
    <dsp:sp modelId="{A6798E7F-F55D-4999-9D8C-C607901F40F1}">
      <dsp:nvSpPr>
        <dsp:cNvPr id="0" name=""/>
        <dsp:cNvSpPr/>
      </dsp:nvSpPr>
      <dsp:spPr>
        <a:xfrm>
          <a:off x="3269827" y="4755628"/>
          <a:ext cx="3448108" cy="51870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69827" y="4755628"/>
        <a:ext cx="3448108" cy="518709"/>
      </dsp:txXfrm>
    </dsp:sp>
    <dsp:sp modelId="{4D60997A-A539-4038-B832-3D2E18EF195F}">
      <dsp:nvSpPr>
        <dsp:cNvPr id="0" name=""/>
        <dsp:cNvSpPr/>
      </dsp:nvSpPr>
      <dsp:spPr>
        <a:xfrm>
          <a:off x="278525" y="5399490"/>
          <a:ext cx="6439409" cy="44321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278525" y="5399490"/>
        <a:ext cx="6439409" cy="443215"/>
      </dsp:txXfrm>
    </dsp:sp>
    <dsp:sp modelId="{65B60E8C-C5B5-4101-B328-B773AE9C803F}">
      <dsp:nvSpPr>
        <dsp:cNvPr id="0" name=""/>
        <dsp:cNvSpPr/>
      </dsp:nvSpPr>
      <dsp:spPr>
        <a:xfrm>
          <a:off x="621783" y="5967858"/>
          <a:ext cx="6096152" cy="61926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621783" y="5967858"/>
        <a:ext cx="6096152" cy="619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28652C4-2E3E-4751-9E5B-130B18DBAF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484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B0A1D4-D8BE-444D-B9C7-7B7BC6924A0F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EA120D-13E2-49E1-B32A-5755F7FE9A72}" type="slidenum">
              <a:rPr lang="ru-RU" altLang="ru-RU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1AB986-1687-45DE-A067-3E78419BBA72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68D0-3C13-4829-851B-7F4C6BCC46C8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E8DD-BE51-4D6B-932B-3F6FF7AF1F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4D84-AEEE-415B-A001-7D67453E8965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BAB73-62D3-4F62-8843-4ADA5600A5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B7A2-4F92-42E9-AFF0-D29D1F9B16F2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1823-B8FE-4CD1-BEEC-C9BB28A74F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BE48-FB9A-4AE8-9BC7-587A1BBC899D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EA1D2-B1E8-4110-A510-0C593B7C5C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6DD4F-597C-4F27-A588-57C1DD30ECBF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BA0AD-E02E-406F-BE04-4DEFB74C8B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D734-A57D-46B6-B766-1F34A12410CB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72A5-CB6D-4BC4-AE0D-5FE2865B31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FBEB-1763-4CD1-9CC8-7B2E2092A1D7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BF452-FB9A-47FA-B856-B7674C4D01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D4724-15F9-4AA8-9A00-34F89BFF9263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59920-88F8-46BA-8F86-3B571FD0FF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C026-1AE0-410D-A1F1-2B842AC4497D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8C624-3E04-4C30-9856-263A80B419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E8F2C-2758-44FD-88E6-418E33FDB4CC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52882-9FF2-46B4-AC3D-5603101BC6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0E86-D2AD-414F-B531-0123B637026C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94231-6857-41B3-BD9D-CE423D38AB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FEA0FCBC-EE2C-4EE1-8F20-000A291C15B9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539D16DA-BAE1-40A1-ABE7-FD3BF72EA5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200" b="1" i="1" dirty="0"/>
              <a:t>                    </a:t>
            </a:r>
            <a:br>
              <a:rPr lang="ru-RU" sz="4200" b="1" i="1" dirty="0"/>
            </a:br>
            <a:r>
              <a:rPr lang="ru-RU" sz="4200" b="1" i="1" dirty="0"/>
              <a:t>                             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« УГРАНСКИЙ РАЙОН»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СМОЛЕНСКОЙ ОБЛАСТИ</a:t>
            </a:r>
            <a:r>
              <a:rPr lang="ru-RU" sz="4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321" y="4653136"/>
            <a:ext cx="6591300" cy="1241425"/>
          </a:xfrm>
        </p:spPr>
        <p:txBody>
          <a:bodyPr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проекту  решения 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 2018 год и  на плановый период  2019 и 2020 годов.</a:t>
            </a:r>
            <a:r>
              <a:rPr lang="ru-RU" altLang="ru-RU" sz="2000" i="1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82B098"/>
                    </a:outerShdw>
                  </a:cont>
                  <a:cont type="tree" name="">
                    <a:effect ref="fillLine"/>
                    <a:outerShdw dist="38100" dir="2700000" algn="tl">
                      <a:srgbClr val="2A4638"/>
                    </a:outerShdw>
                  </a:cont>
                  <a:effect ref="fillLine"/>
                </a:effectDag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000" i="1" dirty="0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82B098"/>
                  </a:outerShdw>
                </a:cont>
                <a:cont type="tree" name="">
                  <a:effect ref="fillLine"/>
                  <a:outerShdw dist="38100" dir="2700000" algn="tl">
                    <a:srgbClr val="2A4638"/>
                  </a:outerShdw>
                </a:cont>
                <a:effect ref="fillLine"/>
              </a:effectDag>
              <a:latin typeface="Bodoni MT" panose="02070603080606020203" pitchFamily="18" charset="0"/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4340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29"/>
            <a:ext cx="8435280" cy="667543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из областного бюджета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97751379"/>
              </p:ext>
            </p:extLst>
          </p:nvPr>
        </p:nvGraphicFramePr>
        <p:xfrm>
          <a:off x="683568" y="1124745"/>
          <a:ext cx="6899528" cy="501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212"/>
                <a:gridCol w="1290329"/>
                <a:gridCol w="1290329"/>
                <a:gridCol w="1290329"/>
                <a:gridCol w="1290329"/>
              </a:tblGrid>
              <a:tr h="104259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трансфертов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82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том числе: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160628,0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153200,0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160426,0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152989,3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34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69507,0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58730,0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58942,0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38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20014,0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21736,2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20721,2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17137,0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3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70822,4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72449,2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80479,0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74786,2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425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1216,1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7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1412875"/>
            <a:ext cx="41767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олна 3"/>
          <p:cNvSpPr/>
          <p:nvPr/>
        </p:nvSpPr>
        <p:spPr>
          <a:xfrm>
            <a:off x="307975" y="5256213"/>
            <a:ext cx="8497888" cy="1628775"/>
          </a:xfrm>
          <a:prstGeom prst="wave">
            <a:avLst/>
          </a:prstGeom>
          <a:solidFill>
            <a:schemeClr val="tx1">
              <a:lumMod val="8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налогоплательщики: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«МРСК Центра», ООО «</a:t>
            </a:r>
            <a:r>
              <a:rPr lang="ru-RU" altLang="ru-RU" dirty="0" err="1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карьер»,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«Альтаир».</a:t>
            </a:r>
          </a:p>
        </p:txBody>
      </p:sp>
      <p:sp>
        <p:nvSpPr>
          <p:cNvPr id="2" name="Волна 1"/>
          <p:cNvSpPr/>
          <p:nvPr/>
        </p:nvSpPr>
        <p:spPr>
          <a:xfrm>
            <a:off x="346075" y="0"/>
            <a:ext cx="8497888" cy="1833563"/>
          </a:xfrm>
          <a:prstGeom prst="wave">
            <a:avLst/>
          </a:prstGeom>
          <a:solidFill>
            <a:schemeClr val="tx1">
              <a:lumMod val="8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налоговых льготах: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льготы на уровне бюджета муниципального района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687B6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предоставлялись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доходы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00363"/>
            <a:ext cx="3240088" cy="28321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2969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565150" y="3894138"/>
            <a:ext cx="8461375" cy="165576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бюджета.</a:t>
            </a:r>
            <a:r>
              <a:rPr lang="ru-RU" alt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 муниципального образования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текущего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внёс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рассмотрение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Совета депутатов 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о местном бюджете на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 Проект местного бюджета  рассмотрен   на заседании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Советов депутатов  23 ноября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</a:t>
            </a:r>
            <a:r>
              <a:rPr lang="ru-RU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ru-RU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пройдут публичные слушанья </a:t>
            </a:r>
            <a:r>
              <a:rPr lang="ru-RU" altLang="ru-RU" sz="1400" kern="0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 бюджета. Проект местного бюджета рассматривается депутатами в одном чтении.</a:t>
            </a:r>
          </a:p>
        </p:txBody>
      </p:sp>
      <p:sp>
        <p:nvSpPr>
          <p:cNvPr id="29700" name="Скругленный прямоугольник 14"/>
          <p:cNvSpPr>
            <a:spLocks noChangeArrowheads="1"/>
          </p:cNvSpPr>
          <p:nvPr/>
        </p:nvSpPr>
        <p:spPr bwMode="auto">
          <a:xfrm>
            <a:off x="611188" y="5661025"/>
            <a:ext cx="8316912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формирования местного бюджета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2133600"/>
            <a:ext cx="8713788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 Смоленской области определяет основные ориентиры и стратегические цели развития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 трехлетний период. </a:t>
            </a:r>
          </a:p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бюджетной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области.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19709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4283" y="1196752"/>
            <a:ext cx="5976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района!</a:t>
            </a:r>
            <a:endParaRPr lang="en-US" sz="16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/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/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7824" y="556775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образования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566008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Шишигина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" y="1196752"/>
            <a:ext cx="284184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7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2246313"/>
            <a:ext cx="7680325" cy="4608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Смоленской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год и плановый период 2019-2020годов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646" name="Group 318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5058" cy="4872428"/>
        </p:xfrm>
        <a:graphic>
          <a:graphicData uri="http://schemas.openxmlformats.org/drawingml/2006/table">
            <a:tbl>
              <a:tblPr/>
              <a:tblGrid>
                <a:gridCol w="1941529">
                  <a:extLst>
                    <a:ext uri="{9D8B030D-6E8A-4147-A177-3AD203B41FA5}"/>
                  </a:extLst>
                </a:gridCol>
                <a:gridCol w="2047367">
                  <a:extLst>
                    <a:ext uri="{9D8B030D-6E8A-4147-A177-3AD203B41FA5}"/>
                  </a:extLst>
                </a:gridCol>
                <a:gridCol w="917785">
                  <a:extLst>
                    <a:ext uri="{9D8B030D-6E8A-4147-A177-3AD203B41FA5}"/>
                  </a:extLst>
                </a:gridCol>
                <a:gridCol w="847186">
                  <a:extLst>
                    <a:ext uri="{9D8B030D-6E8A-4147-A177-3AD203B41FA5}"/>
                  </a:extLst>
                </a:gridCol>
                <a:gridCol w="917008">
                  <a:extLst>
                    <a:ext uri="{9D8B030D-6E8A-4147-A177-3AD203B41FA5}"/>
                  </a:extLst>
                </a:gridCol>
                <a:gridCol w="1129971">
                  <a:extLst>
                    <a:ext uri="{9D8B030D-6E8A-4147-A177-3AD203B41FA5}"/>
                  </a:extLst>
                </a:gridCol>
                <a:gridCol w="1164212">
                  <a:extLst>
                    <a:ext uri="{9D8B030D-6E8A-4147-A177-3AD203B41FA5}"/>
                  </a:extLst>
                </a:gridCol>
              </a:tblGrid>
              <a:tr h="43767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59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586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48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1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1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66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9621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2000" b="1" i="1" dirty="0" err="1" smtClean="0">
                <a:solidFill>
                  <a:srgbClr val="FF0000"/>
                </a:solidFill>
                <a:latin typeface="Times New Roman" pitchFamily="18" charset="0"/>
              </a:rPr>
              <a:t>Угранский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</a:rPr>
              <a:t> район» Смоленской области на 2018 год и плановый период 2019  и 2020 годов</a:t>
            </a:r>
          </a:p>
        </p:txBody>
      </p:sp>
      <p:pic>
        <p:nvPicPr>
          <p:cNvPr id="3897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8658" cy="6524273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0215466"/>
              </p:ext>
            </p:extLst>
          </p:nvPr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640"/>
            <a:ext cx="8229600" cy="179573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54287715"/>
              </p:ext>
            </p:extLst>
          </p:nvPr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641"/>
            <a:ext cx="8459787" cy="122413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27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поступления-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64308553"/>
              </p:ext>
            </p:extLst>
          </p:nvPr>
        </p:nvGraphicFramePr>
        <p:xfrm>
          <a:off x="827584" y="1600199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1" y="5373216"/>
            <a:ext cx="8716032" cy="136683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образований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Прямоугольник 1"/>
          <p:cNvSpPr>
            <a:spLocks noChangeArrowheads="1"/>
          </p:cNvSpPr>
          <p:nvPr/>
        </p:nvSpPr>
        <p:spPr bwMode="auto">
          <a:xfrm rot="10800000" flipV="1">
            <a:off x="684213" y="26988"/>
            <a:ext cx="764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 2018</a:t>
            </a:r>
          </a:p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 ( в тыс. руб.)</a:t>
            </a:r>
          </a:p>
        </p:txBody>
      </p:sp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912472"/>
              </p:ext>
            </p:extLst>
          </p:nvPr>
        </p:nvGraphicFramePr>
        <p:xfrm>
          <a:off x="115094" y="1463576"/>
          <a:ext cx="8783638" cy="521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2900" dirty="0">
                <a:solidFill>
                  <a:schemeClr val="bg1"/>
                </a:solidFill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Глава 23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Налогового кодекса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 налога 13%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случаях: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2500" dirty="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вычетов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Стандартные,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Имущественные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 приобретение  жилья.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62" y="200405"/>
            <a:ext cx="7909123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образования «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Смоленской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области  на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ЧТО ТАКОЕ РАСХОДЫ БЮДЖЕТА?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0880" cy="3816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8795">
                  <a:extLst>
                    <a:ext uri="{9D8B030D-6E8A-4147-A177-3AD203B41FA5}"/>
                  </a:extLst>
                </a:gridCol>
                <a:gridCol w="1466425">
                  <a:extLst>
                    <a:ext uri="{9D8B030D-6E8A-4147-A177-3AD203B41FA5}"/>
                  </a:extLst>
                </a:gridCol>
                <a:gridCol w="1465513">
                  <a:extLst>
                    <a:ext uri="{9D8B030D-6E8A-4147-A177-3AD203B41FA5}"/>
                  </a:extLst>
                </a:gridCol>
                <a:gridCol w="1140147">
                  <a:extLst>
                    <a:ext uri="{9D8B030D-6E8A-4147-A177-3AD203B41FA5}"/>
                  </a:extLst>
                </a:gridCol>
              </a:tblGrid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197840,0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176521,3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177339,0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198996,0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177701,3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178556,0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90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1180,0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1217,0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24640" name="Group 64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176" cy="5887603"/>
        </p:xfrm>
        <a:graphic>
          <a:graphicData uri="http://schemas.openxmlformats.org/drawingml/2006/table">
            <a:tbl>
              <a:tblPr/>
              <a:tblGrid>
                <a:gridCol w="2397086">
                  <a:extLst>
                    <a:ext uri="{9D8B030D-6E8A-4147-A177-3AD203B41FA5}"/>
                  </a:extLst>
                </a:gridCol>
                <a:gridCol w="775630">
                  <a:extLst>
                    <a:ext uri="{9D8B030D-6E8A-4147-A177-3AD203B41FA5}"/>
                  </a:extLst>
                </a:gridCol>
                <a:gridCol w="846142">
                  <a:extLst>
                    <a:ext uri="{9D8B030D-6E8A-4147-A177-3AD203B41FA5}"/>
                  </a:extLst>
                </a:gridCol>
                <a:gridCol w="846142">
                  <a:extLst>
                    <a:ext uri="{9D8B030D-6E8A-4147-A177-3AD203B41FA5}"/>
                  </a:extLst>
                </a:gridCol>
                <a:gridCol w="1762795">
                  <a:extLst>
                    <a:ext uri="{9D8B030D-6E8A-4147-A177-3AD203B41FA5}"/>
                  </a:extLst>
                </a:gridCol>
                <a:gridCol w="1868381">
                  <a:extLst>
                    <a:ext uri="{9D8B030D-6E8A-4147-A177-3AD203B41FA5}"/>
                  </a:extLst>
                </a:gridCol>
              </a:tblGrid>
              <a:tr h="750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73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дорожно-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Администрация  муниципального  образования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19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3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 муниципального  образования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6675" name="Group 5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76488678"/>
              </p:ext>
            </p:extLst>
          </p:nvPr>
        </p:nvGraphicFramePr>
        <p:xfrm>
          <a:off x="179512" y="836712"/>
          <a:ext cx="8856983" cy="5925638"/>
        </p:xfrm>
        <a:graphic>
          <a:graphicData uri="http://schemas.openxmlformats.org/drawingml/2006/table">
            <a:tbl>
              <a:tblPr/>
              <a:tblGrid>
                <a:gridCol w="2453820">
                  <a:extLst>
                    <a:ext uri="{9D8B030D-6E8A-4147-A177-3AD203B41FA5}"/>
                  </a:extLst>
                </a:gridCol>
                <a:gridCol w="996056">
                  <a:extLst>
                    <a:ext uri="{9D8B030D-6E8A-4147-A177-3AD203B41FA5}"/>
                  </a:extLst>
                </a:gridCol>
                <a:gridCol w="1042973">
                  <a:extLst>
                    <a:ext uri="{9D8B030D-6E8A-4147-A177-3AD203B41FA5}"/>
                  </a:extLst>
                </a:gridCol>
                <a:gridCol w="902924">
                  <a:extLst>
                    <a:ext uri="{9D8B030D-6E8A-4147-A177-3AD203B41FA5}"/>
                  </a:extLst>
                </a:gridCol>
                <a:gridCol w="1805849">
                  <a:extLst>
                    <a:ext uri="{9D8B030D-6E8A-4147-A177-3AD203B41FA5}"/>
                  </a:extLst>
                </a:gridCol>
                <a:gridCol w="1655361">
                  <a:extLst>
                    <a:ext uri="{9D8B030D-6E8A-4147-A177-3AD203B41FA5}"/>
                  </a:extLst>
                </a:gridCol>
              </a:tblGrid>
              <a:tr h="7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51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9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9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«Повышение эффективности  деятельности Администрации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5019979"/>
              </p:ext>
            </p:extLst>
          </p:nvPr>
        </p:nvGraphicFramePr>
        <p:xfrm>
          <a:off x="107950" y="823913"/>
          <a:ext cx="8712968" cy="6010640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3286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7693" name="Group 4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03295041"/>
              </p:ext>
            </p:extLst>
          </p:nvPr>
        </p:nvGraphicFramePr>
        <p:xfrm>
          <a:off x="250825" y="981075"/>
          <a:ext cx="8712968" cy="5824274"/>
        </p:xfrm>
        <a:graphic>
          <a:graphicData uri="http://schemas.openxmlformats.org/drawingml/2006/table">
            <a:tbl>
              <a:tblPr/>
              <a:tblGrid>
                <a:gridCol w="2088231">
                  <a:extLst>
                    <a:ext uri="{9D8B030D-6E8A-4147-A177-3AD203B41FA5}"/>
                  </a:extLst>
                </a:gridCol>
                <a:gridCol w="936104">
                  <a:extLst>
                    <a:ext uri="{9D8B030D-6E8A-4147-A177-3AD203B41FA5}"/>
                  </a:extLst>
                </a:gridCol>
                <a:gridCol w="945003">
                  <a:extLst>
                    <a:ext uri="{9D8B030D-6E8A-4147-A177-3AD203B41FA5}"/>
                  </a:extLst>
                </a:gridCol>
                <a:gridCol w="939455">
                  <a:extLst>
                    <a:ext uri="{9D8B030D-6E8A-4147-A177-3AD203B41FA5}"/>
                  </a:extLst>
                </a:gridCol>
                <a:gridCol w="2003975">
                  <a:extLst>
                    <a:ext uri="{9D8B030D-6E8A-4147-A177-3AD203B41FA5}"/>
                  </a:extLst>
                </a:gridCol>
                <a:gridCol w="1800200">
                  <a:extLst>
                    <a:ext uri="{9D8B030D-6E8A-4147-A177-3AD203B41FA5}"/>
                  </a:extLst>
                </a:gridCol>
              </a:tblGrid>
              <a:tr h="941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7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7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507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8725" name="Group 53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38" cy="5616847"/>
        </p:xfrm>
        <a:graphic>
          <a:graphicData uri="http://schemas.openxmlformats.org/drawingml/2006/table">
            <a:tbl>
              <a:tblPr/>
              <a:tblGrid>
                <a:gridCol w="2659827">
                  <a:extLst>
                    <a:ext uri="{9D8B030D-6E8A-4147-A177-3AD203B41FA5}"/>
                  </a:extLst>
                </a:gridCol>
                <a:gridCol w="786950">
                  <a:extLst>
                    <a:ext uri="{9D8B030D-6E8A-4147-A177-3AD203B41FA5}"/>
                  </a:extLst>
                </a:gridCol>
                <a:gridCol w="793164">
                  <a:extLst>
                    <a:ext uri="{9D8B030D-6E8A-4147-A177-3AD203B41FA5}"/>
                  </a:extLst>
                </a:gridCol>
                <a:gridCol w="933486">
                  <a:extLst>
                    <a:ext uri="{9D8B030D-6E8A-4147-A177-3AD203B41FA5}"/>
                  </a:extLst>
                </a:gridCol>
                <a:gridCol w="1623910">
                  <a:extLst>
                    <a:ext uri="{9D8B030D-6E8A-4147-A177-3AD203B41FA5}"/>
                  </a:extLst>
                </a:gridCol>
                <a:gridCol w="1710101">
                  <a:extLst>
                    <a:ext uri="{9D8B030D-6E8A-4147-A177-3AD203B41FA5}"/>
                  </a:extLst>
                </a:gridCol>
              </a:tblGrid>
              <a:tr h="850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255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88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3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29907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2058"/>
              </p:ext>
            </p:extLst>
          </p:nvPr>
        </p:nvGraphicFramePr>
        <p:xfrm>
          <a:off x="395288" y="1196975"/>
          <a:ext cx="8459787" cy="52400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4374">
                  <a:extLst>
                    <a:ext uri="{9D8B030D-6E8A-4147-A177-3AD203B41FA5}"/>
                  </a:extLst>
                </a:gridCol>
                <a:gridCol w="1169481">
                  <a:extLst>
                    <a:ext uri="{9D8B030D-6E8A-4147-A177-3AD203B41FA5}"/>
                  </a:extLst>
                </a:gridCol>
                <a:gridCol w="1792966">
                  <a:extLst>
                    <a:ext uri="{9D8B030D-6E8A-4147-A177-3AD203B41FA5}"/>
                  </a:extLst>
                </a:gridCol>
                <a:gridCol w="1792966">
                  <a:extLst>
                    <a:ext uri="{9D8B030D-6E8A-4147-A177-3AD203B41FA5}"/>
                  </a:extLst>
                </a:gridCol>
              </a:tblGrid>
              <a:tr h="43170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1008063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41605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8240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232025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6892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1464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6036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40608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64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Общегосударственные вопросы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34146,7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948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безопасность  и правоохранительная деятельность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экономика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 </a:t>
                      </a: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95747,4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29945,4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17892,5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922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Обслуживание государственного и муниципального долга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0780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19844,7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62" name="Group 42"/>
          <p:cNvGraphicFramePr>
            <a:graphicFrameLocks noGrp="1"/>
          </p:cNvGraphicFramePr>
          <p:nvPr/>
        </p:nvGraphicFramePr>
        <p:xfrm>
          <a:off x="755650" y="1412875"/>
          <a:ext cx="7561337" cy="53740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92283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</a:tblGrid>
              <a:tr h="57596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Показатель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106488">
                <a:tc>
                  <a:txBody>
                    <a:bodyPr/>
                    <a:lstStyle>
                      <a:lvl1pPr marL="342900" indent="14478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дефицита  бюджета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1156,0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1156,0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358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908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76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Изменение остатков  средств  на счетах по учету средств  бюджета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268413"/>
            <a:ext cx="9144000" cy="5256212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Финансовое управление Администрации муниципального образования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Угранский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район» Смоленской области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Адрес: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215430, ул. Ленина, д.38, с. Угра,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Для обратной связи граждан: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Телефон: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+7 (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48137)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4-19-44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Факс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: +7 (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48137) 4-12-65</a:t>
            </a:r>
            <a:endParaRPr lang="en-US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Почта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   fug17.ugra@yandex.ru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Режим работы: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понедельник-пятница: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:00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17: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15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перерыв на обед: 13:00 - 14:00</a:t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выходные: суббота-воскресенье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Формами участия граждан в публичных слушаньях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является предоставление предложений в письменной форме и личное участие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pPr eaLnBrk="1" hangingPunct="1"/>
            <a:r>
              <a:rPr lang="ru-RU" altLang="ru-RU" sz="3200" i="1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Контактная информация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– районного бюджета.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интересы которых в той или иной мере затронуты районным бюджетом. </a:t>
            </a:r>
          </a:p>
        </p:txBody>
      </p:sp>
      <p:sp>
        <p:nvSpPr>
          <p:cNvPr id="184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84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94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94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94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194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194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712968" cy="1439887"/>
          </a:xfrm>
        </p:spPr>
        <p:txBody>
          <a:bodyPr/>
          <a:lstStyle/>
          <a:p>
            <a:pPr algn="l"/>
            <a:r>
              <a:rPr lang="ru-RU" altLang="ru-RU" sz="2400" i="1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</a:t>
            </a:r>
            <a:r>
              <a:rPr lang="ru-RU" altLang="ru-RU" sz="2000" i="1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</a:t>
            </a:r>
            <a:r>
              <a:rPr lang="ru-RU" altLang="ru-RU" sz="2000" dirty="0" smtClean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бюджетами</a:t>
            </a:r>
            <a:endParaRPr lang="ru-RU" altLang="ru-RU" sz="2000" b="1" dirty="0" smtClean="0">
              <a:ln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87824" y="2204864"/>
            <a:ext cx="3096344" cy="22322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91880" y="2704125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МО «</a:t>
            </a:r>
            <a:r>
              <a:rPr lang="ru-RU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гранский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824" y="3897053"/>
            <a:ext cx="720080" cy="108012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3664" y="4087943"/>
            <a:ext cx="936104" cy="124308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4428490"/>
            <a:ext cx="2952328" cy="13310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4364" y="477802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МО «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616" y="4778023"/>
            <a:ext cx="2958756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300192" y="509403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(17)  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 –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8768</TotalTime>
  <Words>4196</Words>
  <Application>Microsoft Office PowerPoint</Application>
  <PresentationFormat>Экран (4:3)</PresentationFormat>
  <Paragraphs>756</Paragraphs>
  <Slides>44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  <vt:variant>
        <vt:lpstr>Произвольные показы</vt:lpstr>
      </vt:variant>
      <vt:variant>
        <vt:i4>1</vt:i4>
      </vt:variant>
    </vt:vector>
  </HeadingPairs>
  <TitlesOfParts>
    <vt:vector size="46" baseType="lpstr">
      <vt:lpstr>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Презентация PowerPoint</vt:lpstr>
      <vt:lpstr>Презентация PowerPoint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Презентация PowerPoint</vt:lpstr>
      <vt:lpstr>Презентация PowerPoint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Презентация PowerPoint</vt:lpstr>
      <vt:lpstr>Основные характеристики  районного  бюджета на   2018 и плановый период 2019  и 2020 годов. ( тыс.руб)</vt:lpstr>
      <vt:lpstr>Программная структура расходов  районного бюджета на 2017 год и плановый период 2018 и 2019 г (в тыс.руб.)</vt:lpstr>
      <vt:lpstr>Программная структура расходов  районного бюджета на 2018 год и плановый период 2019 и 2020 г.</vt:lpstr>
      <vt:lpstr>Презентация PowerPoint</vt:lpstr>
      <vt:lpstr>Программная структура расходов  районного бюджета на 2018 год и плановый период 2019 и 2020 г.</vt:lpstr>
      <vt:lpstr>Программная структура расходов  районного бюджета на 2018 год и плановый период 2019 и 2020 г.</vt:lpstr>
      <vt:lpstr>Распределение  бюджетных ассигнований по разделам расходов  на 2018 и плановый период 2019 и 2020 год(тыс. руб.)</vt:lpstr>
      <vt:lpstr>Источники финансирования дефицита   районного бюджета (тыс.руб).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Ксения</cp:lastModifiedBy>
  <cp:revision>288</cp:revision>
  <dcterms:created xsi:type="dcterms:W3CDTF">2013-12-02T14:04:15Z</dcterms:created>
  <dcterms:modified xsi:type="dcterms:W3CDTF">2017-11-30T14:12:43Z</dcterms:modified>
</cp:coreProperties>
</file>