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4.xml" ContentType="application/vnd.openxmlformats-officedocument.drawingml.char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0" r:id="rId3"/>
    <p:sldMasterId id="2147484662" r:id="rId4"/>
    <p:sldMasterId id="2147484719" r:id="rId5"/>
  </p:sldMasterIdLst>
  <p:notesMasterIdLst>
    <p:notesMasterId r:id="rId80"/>
  </p:notesMasterIdLst>
  <p:sldIdLst>
    <p:sldId id="256" r:id="rId6"/>
    <p:sldId id="340" r:id="rId7"/>
    <p:sldId id="336" r:id="rId8"/>
    <p:sldId id="313" r:id="rId9"/>
    <p:sldId id="257" r:id="rId10"/>
    <p:sldId id="316" r:id="rId11"/>
    <p:sldId id="341" r:id="rId12"/>
    <p:sldId id="319" r:id="rId13"/>
    <p:sldId id="320" r:id="rId14"/>
    <p:sldId id="342" r:id="rId15"/>
    <p:sldId id="343" r:id="rId16"/>
    <p:sldId id="321" r:id="rId17"/>
    <p:sldId id="322" r:id="rId18"/>
    <p:sldId id="344" r:id="rId19"/>
    <p:sldId id="323" r:id="rId20"/>
    <p:sldId id="337" r:id="rId21"/>
    <p:sldId id="324" r:id="rId22"/>
    <p:sldId id="346" r:id="rId23"/>
    <p:sldId id="375" r:id="rId24"/>
    <p:sldId id="376" r:id="rId25"/>
    <p:sldId id="274" r:id="rId26"/>
    <p:sldId id="327" r:id="rId27"/>
    <p:sldId id="328" r:id="rId28"/>
    <p:sldId id="345" r:id="rId29"/>
    <p:sldId id="338" r:id="rId30"/>
    <p:sldId id="330" r:id="rId31"/>
    <p:sldId id="331" r:id="rId32"/>
    <p:sldId id="332" r:id="rId33"/>
    <p:sldId id="314" r:id="rId34"/>
    <p:sldId id="315" r:id="rId35"/>
    <p:sldId id="266" r:id="rId36"/>
    <p:sldId id="290" r:id="rId37"/>
    <p:sldId id="291" r:id="rId38"/>
    <p:sldId id="302" r:id="rId39"/>
    <p:sldId id="350" r:id="rId40"/>
    <p:sldId id="351" r:id="rId41"/>
    <p:sldId id="268" r:id="rId42"/>
    <p:sldId id="272" r:id="rId43"/>
    <p:sldId id="261" r:id="rId44"/>
    <p:sldId id="299" r:id="rId45"/>
    <p:sldId id="352" r:id="rId46"/>
    <p:sldId id="263" r:id="rId47"/>
    <p:sldId id="367" r:id="rId48"/>
    <p:sldId id="368" r:id="rId49"/>
    <p:sldId id="369" r:id="rId50"/>
    <p:sldId id="294" r:id="rId51"/>
    <p:sldId id="355" r:id="rId52"/>
    <p:sldId id="356" r:id="rId53"/>
    <p:sldId id="296" r:id="rId54"/>
    <p:sldId id="357" r:id="rId55"/>
    <p:sldId id="358" r:id="rId56"/>
    <p:sldId id="295" r:id="rId57"/>
    <p:sldId id="359" r:id="rId58"/>
    <p:sldId id="360" r:id="rId59"/>
    <p:sldId id="297" r:id="rId60"/>
    <p:sldId id="361" r:id="rId61"/>
    <p:sldId id="362" r:id="rId62"/>
    <p:sldId id="363" r:id="rId63"/>
    <p:sldId id="298" r:id="rId64"/>
    <p:sldId id="364" r:id="rId65"/>
    <p:sldId id="365" r:id="rId66"/>
    <p:sldId id="366" r:id="rId67"/>
    <p:sldId id="373" r:id="rId68"/>
    <p:sldId id="374" r:id="rId69"/>
    <p:sldId id="370" r:id="rId70"/>
    <p:sldId id="371" r:id="rId71"/>
    <p:sldId id="372" r:id="rId72"/>
    <p:sldId id="347" r:id="rId73"/>
    <p:sldId id="273" r:id="rId74"/>
    <p:sldId id="349" r:id="rId75"/>
    <p:sldId id="353" r:id="rId76"/>
    <p:sldId id="354" r:id="rId77"/>
    <p:sldId id="348" r:id="rId78"/>
    <p:sldId id="278" r:id="rId79"/>
  </p:sldIdLst>
  <p:sldSz cx="9144000" cy="6858000" type="screen4x3"/>
  <p:notesSz cx="6858000" cy="9144000"/>
  <p:custShowLst>
    <p:custShow name="Произвольный показ 1" id="0">
      <p:sldLst>
        <p:sld r:id="rId6"/>
        <p:sld r:id="rId10"/>
        <p:sld r:id="rId44"/>
        <p:sld r:id="rId47"/>
        <p:sld r:id="rId36"/>
        <p:sld r:id="rId42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</p:showPr>
  <p:clrMru>
    <a:srgbClr val="FF3399"/>
    <a:srgbClr val="FFFF00"/>
    <a:srgbClr val="E185D6"/>
    <a:srgbClr val="CC66FF"/>
    <a:srgbClr val="FF33CC"/>
    <a:srgbClr val="0000FF"/>
    <a:srgbClr val="CC00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1933" autoAdjust="0"/>
    <p:restoredTop sz="95439" autoAdjust="0"/>
  </p:normalViewPr>
  <p:slideViewPr>
    <p:cSldViewPr snapToObjects="1">
      <p:cViewPr varScale="1">
        <p:scale>
          <a:sx n="73" d="100"/>
          <a:sy n="73" d="100"/>
        </p:scale>
        <p:origin x="-5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"/>
  <c:chart>
    <c:view3D>
      <c:depthPercent val="100"/>
      <c:rAngAx val="1"/>
    </c:view3D>
    <c:floor>
      <c:spPr>
        <a:ln>
          <a:solidFill>
            <a:schemeClr val="accent1"/>
          </a:solidFill>
        </a:ln>
      </c:spPr>
    </c:floor>
    <c:sideWall>
      <c:spPr>
        <a:ln>
          <a:solidFill>
            <a:schemeClr val="accent1"/>
          </a:solidFill>
        </a:ln>
      </c:spPr>
    </c:sideWall>
    <c:backWall>
      <c:spPr>
        <a:ln>
          <a:solidFill>
            <a:schemeClr val="accent1"/>
          </a:solidFill>
        </a:ln>
      </c:spPr>
    </c:backWall>
    <c:plotArea>
      <c:layout>
        <c:manualLayout>
          <c:layoutTarget val="inner"/>
          <c:xMode val="edge"/>
          <c:yMode val="edge"/>
          <c:x val="0.13582342954159593"/>
          <c:y val="1.3089005235602117E-2"/>
          <c:w val="0.53820033955857438"/>
          <c:h val="0.77225130890052351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9999FF"/>
            </a:solidFill>
            <a:ln w="17385">
              <a:solidFill>
                <a:srgbClr val="000000"/>
              </a:solidFill>
              <a:prstDash val="solid"/>
            </a:ln>
          </c:spPr>
          <c:dLbls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115864</c:v>
                </c:pt>
                <c:pt idx="1">
                  <c:v>90394</c:v>
                </c:pt>
                <c:pt idx="2">
                  <c:v>78725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993366"/>
            </a:solidFill>
            <a:ln w="17385">
              <a:solidFill>
                <a:srgbClr val="000000"/>
              </a:solidFill>
              <a:prstDash val="solid"/>
            </a:ln>
          </c:spPr>
          <c:dLbls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5734.8</c:v>
                </c:pt>
                <c:pt idx="1">
                  <c:v>649.79999999999995</c:v>
                </c:pt>
                <c:pt idx="2">
                  <c:v>647.4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FFFFCC"/>
            </a:solidFill>
            <a:ln w="17385">
              <a:solidFill>
                <a:srgbClr val="000000"/>
              </a:solidFill>
              <a:prstDash val="solid"/>
            </a:ln>
          </c:spPr>
          <c:dLbls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85875</c:v>
                </c:pt>
                <c:pt idx="1">
                  <c:v>76551.199999999997</c:v>
                </c:pt>
                <c:pt idx="2">
                  <c:v>80594.899999999994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CCFFFF"/>
            </a:solidFill>
            <a:ln w="17385">
              <a:solidFill>
                <a:srgbClr val="000000"/>
              </a:solidFill>
              <a:prstDash val="solid"/>
            </a:ln>
          </c:spPr>
          <c:dLbls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241.2</c:v>
                </c:pt>
                <c:pt idx="1">
                  <c:v>240.7</c:v>
                </c:pt>
                <c:pt idx="2">
                  <c:v>240.7</c:v>
                </c:pt>
              </c:numCache>
            </c:numRef>
          </c:val>
        </c:ser>
        <c:dLbls>
          <c:showVal val="1"/>
        </c:dLbls>
        <c:gapWidth val="75"/>
        <c:shape val="box"/>
        <c:axId val="164616832"/>
        <c:axId val="164233600"/>
        <c:axId val="0"/>
      </c:bar3DChart>
      <c:catAx>
        <c:axId val="164616832"/>
        <c:scaling>
          <c:orientation val="minMax"/>
        </c:scaling>
        <c:axPos val="b"/>
        <c:numFmt formatCode="General" sourceLinked="1"/>
        <c:maj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sz="2190" b="0" i="0" u="none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64233600"/>
        <c:crosses val="autoZero"/>
        <c:auto val="1"/>
        <c:lblAlgn val="ctr"/>
        <c:lblOffset val="100"/>
      </c:catAx>
      <c:valAx>
        <c:axId val="164233600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 rot="0" vert="horz"/>
          <a:lstStyle/>
          <a:p>
            <a:pPr>
              <a:defRPr sz="2190" b="0" i="0" u="none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64616832"/>
        <c:crosses val="autoZero"/>
        <c:crossBetween val="between"/>
      </c:valAx>
      <c:spPr>
        <a:noFill/>
        <a:ln w="34771">
          <a:noFill/>
        </a:ln>
      </c:spPr>
    </c:plotArea>
    <c:legend>
      <c:legendPos val="r"/>
      <c:layout>
        <c:manualLayout>
          <c:xMode val="edge"/>
          <c:yMode val="edge"/>
          <c:x val="0.70953435463691406"/>
          <c:y val="0.13787387698430467"/>
          <c:w val="0.28492242213924857"/>
          <c:h val="0.59966777180326603"/>
        </c:manualLayout>
      </c:layout>
      <c:spPr>
        <a:noFill/>
        <a:ln w="4346">
          <a:solidFill>
            <a:srgbClr val="000000"/>
          </a:solidFill>
          <a:prstDash val="solid"/>
        </a:ln>
      </c:spPr>
      <c:txPr>
        <a:bodyPr/>
        <a:lstStyle/>
        <a:p>
          <a:pPr>
            <a:defRPr sz="18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2464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"/>
  <c:chart>
    <c:plotArea>
      <c:layout>
        <c:manualLayout>
          <c:layoutTarget val="inner"/>
          <c:xMode val="edge"/>
          <c:yMode val="edge"/>
          <c:x val="8.7486157253599109E-2"/>
          <c:y val="5.6451612903225833E-2"/>
          <c:w val="0.8039867109634552"/>
          <c:h val="0.7768817204301080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cat>
            <c:strRef>
              <c:f>Лист1!$A$2:$A$4</c:f>
              <c:strCache>
                <c:ptCount val="1"/>
                <c:pt idx="0">
                  <c:v>Верхний предел муниципального долго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2837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cat>
            <c:strRef>
              <c:f>Лист1!$A$2:$A$4</c:f>
              <c:strCache>
                <c:ptCount val="1"/>
                <c:pt idx="0">
                  <c:v>Верхний предел муниципального долго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2928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cat>
            <c:strRef>
              <c:f>Лист1!$A$2:$A$4</c:f>
              <c:strCache>
                <c:ptCount val="1"/>
                <c:pt idx="0">
                  <c:v>Верхний предел муниципального долго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3069</c:v>
                </c:pt>
              </c:numCache>
            </c:numRef>
          </c:val>
        </c:ser>
        <c:gapWidth val="75"/>
        <c:overlap val="-25"/>
        <c:axId val="172052864"/>
        <c:axId val="172054400"/>
      </c:barChart>
      <c:dateAx>
        <c:axId val="172052864"/>
        <c:scaling>
          <c:orientation val="minMax"/>
        </c:scaling>
        <c:axPos val="b"/>
        <c:majorTickMark val="none"/>
        <c:tickLblPos val="none"/>
        <c:crossAx val="172054400"/>
        <c:crosses val="autoZero"/>
        <c:lblOffset val="100"/>
      </c:dateAx>
      <c:valAx>
        <c:axId val="172054400"/>
        <c:scaling>
          <c:orientation val="minMax"/>
        </c:scaling>
        <c:axPos val="l"/>
        <c:majorGridlines>
          <c:spPr>
            <a:ln w="14592" cap="flat" cmpd="sng" algn="ctr">
              <a:solidFill>
                <a:schemeClr val="dk1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c:spPr>
        </c:majorGridlines>
        <c:numFmt formatCode="General" sourceLinked="1"/>
        <c:majorTickMark val="none"/>
        <c:tickLblPos val="nextTo"/>
        <c:spPr>
          <a:ln w="7296">
            <a:noFill/>
          </a:ln>
        </c:spPr>
        <c:txPr>
          <a:bodyPr rot="0" vert="horz"/>
          <a:lstStyle/>
          <a:p>
            <a:pPr>
              <a:defRPr sz="1379" b="0" i="0" u="none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72052864"/>
        <c:crosses val="autoZero"/>
        <c:crossBetween val="between"/>
      </c:valAx>
      <c:spPr>
        <a:noFill/>
        <a:ln w="19456">
          <a:noFill/>
        </a:ln>
      </c:spPr>
    </c:plotArea>
    <c:legend>
      <c:legendPos val="r"/>
      <c:layout>
        <c:manualLayout>
          <c:xMode val="edge"/>
          <c:yMode val="edge"/>
          <c:x val="0.90476190476190432"/>
          <c:y val="0.30107526881720453"/>
          <c:w val="9.3023255813953501E-2"/>
          <c:h val="0.28494623655913975"/>
        </c:manualLayout>
      </c:layout>
      <c:spPr>
        <a:solidFill>
          <a:srgbClr val="FFFFFF"/>
        </a:solidFill>
        <a:ln w="2432">
          <a:solidFill>
            <a:srgbClr val="000000"/>
          </a:solidFill>
          <a:prstDash val="solid"/>
        </a:ln>
      </c:spPr>
      <c:txPr>
        <a:bodyPr/>
        <a:lstStyle/>
        <a:p>
          <a:pPr>
            <a:defRPr sz="1268" b="0" i="0" u="none" strike="noStrike" baseline="0">
              <a:solidFill>
                <a:srgbClr val="FF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379" b="0" i="0" u="none" strike="noStrike" baseline="0">
          <a:solidFill>
            <a:srgbClr val="FF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9"/>
  <c:chart>
    <c:view3D>
      <c:rAngAx val="1"/>
    </c:view3D>
    <c:plotArea>
      <c:layout>
        <c:manualLayout>
          <c:layoutTarget val="inner"/>
          <c:xMode val="edge"/>
          <c:yMode val="edge"/>
          <c:x val="0.1786891404199476"/>
          <c:y val="6.558587598425196E-2"/>
          <c:w val="0.484274442257218"/>
          <c:h val="0.79480216535433057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4.030212540443795E-2"/>
                  <c:y val="-3.6809659472970699E-2"/>
                </c:manualLayout>
              </c:layout>
              <c:showVal val="1"/>
            </c:dLbl>
            <c:numFmt formatCode="#,##0.00;[Red]#,##0.00" sourceLinked="0"/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26739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8.6361697295224173E-3"/>
                  <c:y val="-7.3619318945941398E-2"/>
                </c:manualLayout>
              </c:layout>
              <c:showVal val="1"/>
            </c:dLbl>
            <c:numFmt formatCode="#,##0.00;[Red]#,##0.00" sourceLinked="0"/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6860.3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-1.4393616215870697E-3"/>
                  <c:y val="-4.171761406936679E-2"/>
                </c:manualLayout>
              </c:layout>
              <c:showVal val="1"/>
            </c:dLbl>
            <c:delete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207715</c:v>
                </c:pt>
              </c:numCache>
            </c:numRef>
          </c:val>
        </c:ser>
        <c:shape val="cylinder"/>
        <c:axId val="103015936"/>
        <c:axId val="103017472"/>
        <c:axId val="0"/>
      </c:bar3DChart>
      <c:catAx>
        <c:axId val="103015936"/>
        <c:scaling>
          <c:orientation val="minMax"/>
        </c:scaling>
        <c:delete val="1"/>
        <c:axPos val="b"/>
        <c:tickLblPos val="nextTo"/>
        <c:crossAx val="103017472"/>
        <c:crosses val="autoZero"/>
        <c:auto val="1"/>
        <c:lblAlgn val="ctr"/>
        <c:lblOffset val="100"/>
      </c:catAx>
      <c:valAx>
        <c:axId val="10301747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301593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9"/>
  <c:chart>
    <c:autoTitleDeleted val="1"/>
    <c:plotArea>
      <c:layout>
        <c:manualLayout>
          <c:layoutTarget val="inner"/>
          <c:xMode val="edge"/>
          <c:yMode val="edge"/>
          <c:x val="0.53002309468822173"/>
          <c:y val="0.25426621160409557"/>
          <c:w val="0.35103926096997712"/>
          <c:h val="0.5187713310580206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dLbls>
            <c:dLbl>
              <c:idx val="0"/>
              <c:layout>
                <c:manualLayout>
                  <c:x val="-6.1355895077185217E-2"/>
                  <c:y val="-1.1921054327805488E-2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-1.079847258630981E-2"/>
                  <c:y val="-6.9778202672985942E-2"/>
                </c:manualLayout>
              </c:layout>
              <c:dLblPos val="bestFit"/>
              <c:showVal val="1"/>
            </c:dLbl>
            <c:dLbl>
              <c:idx val="2"/>
              <c:layout>
                <c:manualLayout>
                  <c:x val="6.0326651513466195E-2"/>
                  <c:y val="-4.2154139363273238E-2"/>
                </c:manualLayout>
              </c:layout>
              <c:dLblPos val="bestFit"/>
              <c:showVal val="1"/>
            </c:dLbl>
            <c:dLbl>
              <c:idx val="3"/>
              <c:layout>
                <c:manualLayout>
                  <c:x val="2.5110136406950471E-2"/>
                  <c:y val="-4.4406383005224925E-3"/>
                </c:manualLayout>
              </c:layout>
              <c:dLblPos val="bestFit"/>
              <c:showVal val="1"/>
            </c:dLbl>
            <c:dLbl>
              <c:idx val="4"/>
              <c:layout>
                <c:manualLayout>
                  <c:x val="-6.6805928491991226E-2"/>
                  <c:y val="-0.16099201380429656"/>
                </c:manualLayout>
              </c:layout>
              <c:dLblPos val="bestFit"/>
              <c:showVal val="1"/>
            </c:dLbl>
            <c:dLbl>
              <c:idx val="5"/>
              <c:layout>
                <c:manualLayout>
                  <c:x val="8.6774316213932043E-2"/>
                  <c:y val="8.3811712405776669E-3"/>
                </c:manualLayout>
              </c:layout>
              <c:dLblPos val="bestFit"/>
              <c:showVal val="1"/>
            </c:dLbl>
            <c:dLbl>
              <c:idx val="6"/>
              <c:layout>
                <c:manualLayout>
                  <c:x val="6.8130487497130993E-2"/>
                  <c:y val="5.9655009569864866E-2"/>
                </c:manualLayout>
              </c:layout>
              <c:dLblPos val="bestFit"/>
              <c:showVal val="1"/>
            </c:dLbl>
            <c:dLbl>
              <c:idx val="7"/>
              <c:layout>
                <c:manualLayout>
                  <c:x val="-2.8541725799513203E-2"/>
                  <c:y val="-1.4291366146820528E-2"/>
                </c:manualLayout>
              </c:layout>
              <c:dLblPos val="bestFit"/>
              <c:showVal val="1"/>
            </c:dLbl>
            <c:dLbl>
              <c:idx val="8"/>
              <c:layout>
                <c:manualLayout>
                  <c:x val="-6.913141830487691E-3"/>
                  <c:y val="-4.7734700102045328E-2"/>
                </c:manualLayout>
              </c:layout>
              <c:dLblPos val="bestFit"/>
              <c:showVal val="1"/>
            </c:dLbl>
            <c:dLbl>
              <c:idx val="9"/>
              <c:layout>
                <c:manualLayout>
                  <c:x val="4.8323829026406522E-2"/>
                  <c:y val="6.8756751607769825E-2"/>
                </c:manualLayout>
              </c:layout>
              <c:dLblPos val="bestFit"/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10"/>
                <c:pt idx="0" formatCode="General">
                  <c:v>37864.400000000001</c:v>
                </c:pt>
                <c:pt idx="1">
                  <c:v>169</c:v>
                </c:pt>
                <c:pt idx="2" formatCode="General">
                  <c:v>1170</c:v>
                </c:pt>
                <c:pt idx="3">
                  <c:v>201</c:v>
                </c:pt>
                <c:pt idx="4" formatCode="General">
                  <c:v>119043.3</c:v>
                </c:pt>
                <c:pt idx="5" formatCode="General">
                  <c:v>36217.5</c:v>
                </c:pt>
                <c:pt idx="6" formatCode="General">
                  <c:v>13911.1</c:v>
                </c:pt>
                <c:pt idx="7">
                  <c:v>350</c:v>
                </c:pt>
                <c:pt idx="8">
                  <c:v>5</c:v>
                </c:pt>
                <c:pt idx="9">
                  <c:v>20013.099999999984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8.121112406166936E-2"/>
          <c:y val="7.8029932607035404E-2"/>
          <c:w val="0.32856668676442036"/>
          <c:h val="0.83153712082098141"/>
        </c:manualLayout>
      </c:layout>
      <c:txPr>
        <a:bodyPr/>
        <a:lstStyle/>
        <a:p>
          <a:pPr>
            <a:defRPr sz="12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autoTitleDeleted val="1"/>
    <c:view3D>
      <c:rotX val="75"/>
      <c:perspective val="30"/>
    </c:view3D>
    <c:plotArea>
      <c:layout>
        <c:manualLayout>
          <c:layoutTarget val="inner"/>
          <c:xMode val="edge"/>
          <c:yMode val="edge"/>
          <c:x val="0.32725199543899658"/>
          <c:y val="0.49273021001615486"/>
          <c:w val="0.33637400228050218"/>
          <c:h val="0.478190630048465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dLbls>
            <c:dLbl>
              <c:idx val="0"/>
              <c:layout>
                <c:manualLayout>
                  <c:x val="-6.1672167392115292E-2"/>
                  <c:y val="8.1628739005074752E-2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8.6385828508085526E-3"/>
                  <c:y val="-7.8351144149816254E-2"/>
                </c:manualLayout>
              </c:layout>
              <c:dLblPos val="bestFit"/>
              <c:showVal val="1"/>
            </c:dLbl>
            <c:dLbl>
              <c:idx val="2"/>
              <c:layout>
                <c:manualLayout>
                  <c:x val="3.8968870850966099E-2"/>
                  <c:y val="1.5312852168531475E-2"/>
                </c:manualLayout>
              </c:layout>
              <c:dLblPos val="bestFit"/>
              <c:showVal val="1"/>
            </c:dLbl>
            <c:dLbl>
              <c:idx val="3"/>
              <c:layout>
                <c:manualLayout>
                  <c:x val="5.6500386906179707E-2"/>
                  <c:y val="-3.2984154864165248E-2"/>
                </c:manualLayout>
              </c:layout>
              <c:dLblPos val="bestFit"/>
              <c:showVal val="1"/>
            </c:dLbl>
            <c:dLbl>
              <c:idx val="4"/>
              <c:layout>
                <c:manualLayout>
                  <c:x val="-7.2457995623728358E-2"/>
                  <c:y val="-0.14846724517006693"/>
                </c:manualLayout>
              </c:layout>
              <c:dLblPos val="bestFit"/>
              <c:showVal val="1"/>
            </c:dLbl>
            <c:dLbl>
              <c:idx val="5"/>
              <c:layout>
                <c:manualLayout>
                  <c:x val="0.1158048628143073"/>
                  <c:y val="2.7174682392615758E-2"/>
                </c:manualLayout>
              </c:layout>
              <c:dLblPos val="bestFit"/>
              <c:showVal val="1"/>
            </c:dLbl>
            <c:dLbl>
              <c:idx val="6"/>
              <c:layout>
                <c:manualLayout>
                  <c:x val="6.6302753502962788E-2"/>
                  <c:y val="7.6863300643218599E-2"/>
                </c:manualLayout>
              </c:layout>
              <c:dLblPos val="bestFit"/>
              <c:showVal val="1"/>
            </c:dLbl>
            <c:dLbl>
              <c:idx val="9"/>
              <c:layout>
                <c:manualLayout>
                  <c:x val="5.3609489375949178E-2"/>
                  <c:y val="8.5773351168961232E-2"/>
                </c:manualLayout>
              </c:layout>
              <c:dLblPos val="bestFit"/>
              <c:showVal val="1"/>
            </c:dLbl>
            <c:spPr>
              <a:noFill/>
              <a:ln w="27190">
                <a:noFill/>
              </a:ln>
            </c:spPr>
            <c:txPr>
              <a:bodyPr/>
              <a:lstStyle/>
              <a:p>
                <a:pPr>
                  <a:defRPr sz="171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10"/>
                <c:pt idx="0" formatCode="General">
                  <c:v>32489.9</c:v>
                </c:pt>
                <c:pt idx="1">
                  <c:v>169</c:v>
                </c:pt>
                <c:pt idx="2" formatCode="General">
                  <c:v>1170</c:v>
                </c:pt>
                <c:pt idx="3">
                  <c:v>201</c:v>
                </c:pt>
                <c:pt idx="4" formatCode="General">
                  <c:v>107300.7</c:v>
                </c:pt>
                <c:pt idx="5" formatCode="General">
                  <c:v>33180.5</c:v>
                </c:pt>
                <c:pt idx="6" formatCode="General">
                  <c:v>4618.2</c:v>
                </c:pt>
                <c:pt idx="7">
                  <c:v>350</c:v>
                </c:pt>
                <c:pt idx="8">
                  <c:v>5</c:v>
                </c:pt>
                <c:pt idx="9">
                  <c:v>19915.7</c:v>
                </c:pt>
              </c:numCache>
            </c:numRef>
          </c:val>
        </c:ser>
      </c:pie3DChart>
      <c:spPr>
        <a:noFill/>
        <a:ln w="27190">
          <a:noFill/>
        </a:ln>
      </c:spPr>
    </c:plotArea>
    <c:legend>
      <c:legendPos val="t"/>
      <c:layout/>
      <c:txPr>
        <a:bodyPr/>
        <a:lstStyle/>
        <a:p>
          <a:pPr>
            <a:defRPr sz="1376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5.6984938513626113E-2"/>
          <c:y val="0.11877748556382693"/>
          <c:w val="0.38685568850940832"/>
          <c:h val="0.5467333182317716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Lbls>
            <c:dLbl>
              <c:idx val="0"/>
              <c:layout>
                <c:manualLayout>
                  <c:x val="1.5141916610947161E-2"/>
                  <c:y val="2.4028141820324006E-2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0.1032751772029423"/>
                  <c:y val="0.24313367044071582"/>
                </c:manualLayout>
              </c:layout>
              <c:dLblPos val="bestFit"/>
              <c:showVal val="1"/>
            </c:dLbl>
            <c:dLbl>
              <c:idx val="2"/>
              <c:layout>
                <c:manualLayout>
                  <c:x val="0.16912400314039372"/>
                  <c:y val="0.33454464863479788"/>
                </c:manualLayout>
              </c:layout>
              <c:dLblPos val="bestFit"/>
              <c:showVal val="1"/>
            </c:dLbl>
            <c:dLbl>
              <c:idx val="3"/>
              <c:layout>
                <c:manualLayout>
                  <c:x val="0.15241426570049965"/>
                  <c:y val="0.28282214825519841"/>
                </c:manualLayout>
              </c:layout>
              <c:dLblPos val="bestFit"/>
              <c:showVal val="1"/>
            </c:dLbl>
            <c:dLbl>
              <c:idx val="4"/>
              <c:layout>
                <c:manualLayout>
                  <c:x val="0.15457593735316583"/>
                  <c:y val="5.3568789220032671E-2"/>
                </c:manualLayout>
              </c:layout>
              <c:dLblPos val="bestFit"/>
              <c:showVal val="1"/>
            </c:dLbl>
            <c:dLbl>
              <c:idx val="5"/>
              <c:layout>
                <c:manualLayout>
                  <c:x val="0.10929417613436106"/>
                  <c:y val="1.6756854130181891E-2"/>
                </c:manualLayout>
              </c:layout>
              <c:spPr>
                <a:noFill/>
                <a:ln w="25783">
                  <a:noFill/>
                </a:ln>
              </c:spPr>
              <c:txPr>
                <a:bodyPr/>
                <a:lstStyle/>
                <a:p>
                  <a:pPr>
                    <a:defRPr sz="1421" b="0" i="0" u="none" strike="noStrike" baseline="0">
                      <a:solidFill>
                        <a:schemeClr val="tx1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Val val="1"/>
            </c:dLbl>
            <c:dLbl>
              <c:idx val="6"/>
              <c:layout>
                <c:manualLayout>
                  <c:x val="-1.1426987256660982E-2"/>
                  <c:y val="5.7880573648123081E-2"/>
                </c:manualLayout>
              </c:layout>
              <c:dLblPos val="bestFit"/>
              <c:showVal val="1"/>
            </c:dLbl>
            <c:dLbl>
              <c:idx val="7"/>
              <c:layout>
                <c:manualLayout>
                  <c:x val="-1.7896536669370022E-2"/>
                  <c:y val="1.3765993623700332E-2"/>
                </c:manualLayout>
              </c:layout>
              <c:dLblPos val="bestFit"/>
              <c:showVal val="1"/>
            </c:dLbl>
            <c:dLbl>
              <c:idx val="8"/>
              <c:layout>
                <c:manualLayout>
                  <c:x val="2.1990042829101244E-2"/>
                  <c:y val="-8.7676161977806189E-3"/>
                </c:manualLayout>
              </c:layout>
              <c:dLblPos val="bestFit"/>
              <c:showVal val="1"/>
            </c:dLbl>
            <c:dLbl>
              <c:idx val="9"/>
              <c:layout>
                <c:manualLayout>
                  <c:x val="6.8381302188650045E-2"/>
                  <c:y val="-2.7280965972980197E-2"/>
                </c:manualLayout>
              </c:layout>
              <c:dLblPos val="bestFit"/>
              <c:showVal val="1"/>
            </c:dLbl>
            <c:spPr>
              <a:noFill/>
              <a:ln w="25783">
                <a:noFill/>
              </a:ln>
            </c:spPr>
            <c:txPr>
              <a:bodyPr/>
              <a:lstStyle/>
              <a:p>
                <a:pPr>
                  <a:defRPr sz="1421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10"/>
                <c:pt idx="0" formatCode="General">
                  <c:v>31662.2</c:v>
                </c:pt>
                <c:pt idx="1">
                  <c:v>169</c:v>
                </c:pt>
                <c:pt idx="2" formatCode="General">
                  <c:v>1170</c:v>
                </c:pt>
                <c:pt idx="3">
                  <c:v>201</c:v>
                </c:pt>
                <c:pt idx="4" formatCode="General">
                  <c:v>103645.6</c:v>
                </c:pt>
                <c:pt idx="5" formatCode="General">
                  <c:v>31520.6</c:v>
                </c:pt>
                <c:pt idx="6" formatCode="General">
                  <c:v>4688.3</c:v>
                </c:pt>
                <c:pt idx="7">
                  <c:v>350</c:v>
                </c:pt>
                <c:pt idx="8">
                  <c:v>5</c:v>
                </c:pt>
                <c:pt idx="9">
                  <c:v>19915.7</c:v>
                </c:pt>
              </c:numCache>
            </c:numRef>
          </c:val>
        </c:ser>
        <c:firstSliceAng val="0"/>
      </c:pieChart>
      <c:spPr>
        <a:noFill/>
        <a:ln w="25783">
          <a:noFill/>
        </a:ln>
      </c:spPr>
    </c:plotArea>
    <c:legend>
      <c:legendPos val="r"/>
      <c:layout/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82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26907" custScaleY="170614" custLinFactNeighborX="-5619" custLinFactNeighborY="20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24709" custScaleY="130460" custLinFactNeighborX="9016" custLinFactNeighborY="-11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72153" custScaleY="189871" custLinFactNeighborX="-2035" custLinFactNeighborY="11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78576" custScaleY="174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1022905" custScaleY="207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534896B-2CDA-4745-B193-E83B078755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FB19C8-0996-429A-9E20-0CCF89F6E147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DE5D9-028D-46D9-ACBC-950B6F3A6F75}" type="slidenum">
              <a:rPr lang="ru-RU" altLang="ru-RU" smtClean="0">
                <a:latin typeface="Calibri" pitchFamily="34" charset="0"/>
              </a:rPr>
              <a:pPr/>
              <a:t>22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E8B22B-9FA0-43B0-B5C5-3E09C38DD484}" type="slidenum">
              <a:rPr lang="ru-RU" altLang="ru-RU" smtClean="0"/>
              <a:pPr/>
              <a:t>37</a:t>
            </a:fld>
            <a:endParaRPr lang="ru-RU" altLang="ru-RU" smtClean="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F7F20-007D-4E1D-AE79-8F356EBA5D5D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58449-3A22-440C-B05C-B93C192802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E3B96-E295-4C49-8651-F5BEB44ADFE1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033BF-8184-4527-9A49-10B2AAA2C6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6D881-3A9F-4C05-9D68-346A9B6B1A62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EC967-8FFF-43B1-B720-8D52D3EF33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EC57A-B478-4E3E-8D9F-6D3C88D55E7B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47FDD-95DB-4AAE-89ED-57FE8BEB87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155A9-F59A-42A9-9420-01377176BF7D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34C26-3B2C-4C32-8905-06CCBB7D34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C0DC8-7873-43EB-BF5F-0CF07985B469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D4803-1A21-42C2-A66E-7C3DC3A60B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B2131-44FD-41E2-9B29-F476E6809D97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E2574-EADC-4471-AE96-AFDF8A213C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3D172-EB76-4C76-A43F-642ECCA682CA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75C80-F7AC-4435-8CA4-CC1F3E010B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FB740-D9F4-4572-865E-6D215B7316A3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B6AB2-C8C7-4BA6-9757-7CD788FAE4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70BEE-4917-470F-AE62-2B9390B1BC44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0AA6B-DC05-4FCB-8DF2-C7704174DD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80082-AB8E-4E47-9F50-6FB2863D83FB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C8249-A35B-4CA7-AFC0-5C2D58DE59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AE11F-08CB-4243-A046-3EE1D2A69A40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208B8-0B22-4C72-9066-80A5CCE51A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17AF1-2C1E-4D83-BDE8-AC7B5D844571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9820F-539F-413A-BF77-BD4CA73151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305E2-B0E0-494A-9445-2996BDD9DF55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1B3E1-3CC6-450D-9141-4CD5B5D65D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09133-F2B2-4676-A82C-A04A16AE3237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0A497-998A-4F21-919A-47C2147219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55876-6A75-4C07-8BF6-3B8CF46EDA25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B8B97-E91C-4B6C-BC7B-B28B7A8413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BD74A-A646-4611-8BEA-7A4CD184D641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84414-3D25-4DAB-9EB4-C8B114C5B2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23ACC-A015-4B26-A211-F46CB8E94038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9104D-3449-43A4-BDE1-C72D8AFF8E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AB923-C484-4494-8F61-385041E92D86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140B7-4B1D-49C3-B3A8-2A444E189D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2E06B-D1F3-4C04-814B-C9EB304D22D5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3A2A-9E4F-4183-8CC1-37B373A854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240F5-EE26-48D3-9B6C-35AB2E68059E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3CC24-70E0-4F0B-AC6A-FEA7CFA50A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F5A85-A99A-41DB-B2C7-BE8B867FFC0B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90A4F-2C3F-43E8-8F8B-FD9C4545D8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83C2B-8A00-41BD-A265-6015EFA6A8CB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F389D-4754-48DC-B2DD-FAA0494AF4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FCD5F-2A9D-4278-8F07-AFEC8EA14E88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F48CC-D8FB-4341-85D0-AA94398D8B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EDE1-BDC4-4EC7-BC66-7974FD51C292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6330C-56C6-44B3-A61E-2F1EA71B2C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8F08E-C35D-4BE4-ABA1-48A9571082CB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F01F8-B004-4BF5-B19D-38C575FBFB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71E4A-8C0A-4D50-93D9-4BBCD8F820BE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4EC7C-4317-4643-93B1-2721BFC88D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3962A-5CBB-4E59-9FB3-19D1C1D49689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2C2C4-EBBE-48DA-9949-66BE9C354F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A4FE1-BC0C-49BC-B9B9-99AE2B9949BA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25542-0337-4616-81E5-9B9F1E10EB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DBD85-06F7-4695-9E3D-1530917CB34E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EACEE-A27C-4077-BBDC-48E9BFB6AF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D5789-5DBF-4F82-8BCA-B279F1DCE700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8A69-D8BA-4CDF-8639-A757D505B6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FCFFA-0B7C-4B1E-9ACF-43596E15E6BD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AEE90-7F7A-4CF0-932A-147A282EDA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05E35-E33B-46DB-B264-D814A3B98127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7B48B-3387-4F23-A6AE-4DB34CC48E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F1C49-0C57-4F41-B02C-9D0A20404605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ABE7A-11C2-4055-A2F3-A1B1E3FA9D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4C5F0-2618-41F4-9A44-8C15A898D966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4090D-1107-44F8-BE84-C248F64A75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F3AE5-DB08-40B4-BFA8-57E363ECC8AE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34BE8-19A0-4D4E-B73F-062163442D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359AA-64BD-4946-A4B5-DF3D9E49E56E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6655C-DA3F-408C-926E-33FF421A87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94E16-6D67-4738-97A2-0A33AB5AA3B6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595E3-92E6-4506-B45D-E3C5EDBEB3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C92CE-B998-46AD-BA20-B3366B83469E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A31B0-6620-4B21-8A25-E0EEA63755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25" y="228600"/>
            <a:ext cx="7680325" cy="10668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52425" y="1463675"/>
            <a:ext cx="7680325" cy="4343400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99917-C26C-4D91-9BF5-2647607FB28A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7923D-3879-4CEE-ABBD-CF63A096DA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1A1EF-72F9-46DD-8366-9D03B787F362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CE71A-C727-46D0-836A-46B7B903F3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68433-4EFD-49BC-A309-213B083A0A14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61378-00D5-4660-88ED-44017728EA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06D35-AA8B-4160-AD98-5136E189C93E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3E5A4-E8C7-45D7-8E4F-4184C912D2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AC4E5-82D7-4A11-9316-CBF0DED55180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E2A7E-7E4B-488A-A751-CC37206171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68494-D9E5-46DC-B808-6999CBE72FCE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73CA8-78CC-4BCB-AB9F-440BBED4C9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55AF4-823E-4E06-999A-FBC4710EDDBC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32192-79D7-4DF2-810A-23DA6364F1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B408D-666B-4230-9D6E-65FFF20ECFCA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28626-96C4-4900-9F85-D44BDBFA02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4A205-1FA9-49B7-8013-A3250FED0E7F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4B37F-DA27-4CFB-94F7-12BF3ABD3E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6A301-CB50-4ABC-AF82-09F16E6B0AA0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87AA1-B7FF-47B1-9EB4-199141DFFE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2E159-DB30-4B85-A655-1F9751C01591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2C97F-B827-4BA3-B530-1597920327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621B6-A244-497B-8E9E-D01B3145DEC6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F101C-C5F7-4370-977A-C696A6C19C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907A8-8F85-4E36-84F0-6D7F200F23CD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CF79D-30F5-45D1-BCFC-6FA883A389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194B4-7B19-4C0E-838C-A6D3FEC6F2D5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0BA05-218C-426C-A75B-33A3F7861D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B5C08-2BE2-4D8D-9AEE-EBCA2AEB8318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DBAD7-A38E-49C5-83B7-4B009EDD98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6E733-A7FC-4568-BBD5-3B56E7F124E6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37ABA-BEA2-4E3E-992B-05AD394D5E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7023C-9DBB-4A26-A72E-26A9BAABB9E2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987CE-B124-4CA0-8E61-632C1BF31D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F467B62-E228-45EF-846F-4FDEB4F39A0E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89C01D-C547-4696-8234-7D2ECD35B3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08" r:id="rId1"/>
    <p:sldLayoutId id="2147484709" r:id="rId2"/>
    <p:sldLayoutId id="2147484710" r:id="rId3"/>
    <p:sldLayoutId id="2147484711" r:id="rId4"/>
    <p:sldLayoutId id="2147484712" r:id="rId5"/>
    <p:sldLayoutId id="2147484713" r:id="rId6"/>
    <p:sldLayoutId id="2147484714" r:id="rId7"/>
    <p:sldLayoutId id="2147484715" r:id="rId8"/>
    <p:sldLayoutId id="2147484716" r:id="rId9"/>
    <p:sldLayoutId id="2147484717" r:id="rId10"/>
    <p:sldLayoutId id="2147484718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7EB09BB-E177-411B-AB61-B5242C8AAC3E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A5110BF-E465-45F9-A1CF-491471F89E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4" r:id="rId1"/>
    <p:sldLayoutId id="2147484683" r:id="rId2"/>
    <p:sldLayoutId id="2147484682" r:id="rId3"/>
    <p:sldLayoutId id="2147484681" r:id="rId4"/>
    <p:sldLayoutId id="2147484680" r:id="rId5"/>
    <p:sldLayoutId id="2147484679" r:id="rId6"/>
    <p:sldLayoutId id="2147484678" r:id="rId7"/>
    <p:sldLayoutId id="2147484677" r:id="rId8"/>
    <p:sldLayoutId id="2147484676" r:id="rId9"/>
    <p:sldLayoutId id="2147484675" r:id="rId10"/>
    <p:sldLayoutId id="2147484674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5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45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8892784-73DB-4A7A-91B2-9EEB2A221986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9F2E1AF-8FD8-434B-8A2F-D12960C528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95" r:id="rId1"/>
    <p:sldLayoutId id="2147484694" r:id="rId2"/>
    <p:sldLayoutId id="2147484693" r:id="rId3"/>
    <p:sldLayoutId id="2147484692" r:id="rId4"/>
    <p:sldLayoutId id="2147484691" r:id="rId5"/>
    <p:sldLayoutId id="2147484690" r:id="rId6"/>
    <p:sldLayoutId id="2147484689" r:id="rId7"/>
    <p:sldLayoutId id="2147484688" r:id="rId8"/>
    <p:sldLayoutId id="2147484687" r:id="rId9"/>
    <p:sldLayoutId id="2147484686" r:id="rId10"/>
    <p:sldLayoutId id="2147484685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78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F58753C-D009-42B1-A946-63BAC55C8490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C8D8AD2-920B-4EAF-9266-87B2CAD7CD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07" r:id="rId1"/>
    <p:sldLayoutId id="2147484706" r:id="rId2"/>
    <p:sldLayoutId id="2147484705" r:id="rId3"/>
    <p:sldLayoutId id="2147484704" r:id="rId4"/>
    <p:sldLayoutId id="2147484703" r:id="rId5"/>
    <p:sldLayoutId id="2147484702" r:id="rId6"/>
    <p:sldLayoutId id="2147484701" r:id="rId7"/>
    <p:sldLayoutId id="2147484700" r:id="rId8"/>
    <p:sldLayoutId id="2147484699" r:id="rId9"/>
    <p:sldLayoutId id="2147484698" r:id="rId10"/>
    <p:sldLayoutId id="2147484697" r:id="rId11"/>
    <p:sldLayoutId id="2147484696" r:id="rId12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4147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414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747E8C7-C97D-45D7-98D4-D6659C926296}" type="datetimeFigureOut">
              <a:rPr lang="ru-RU"/>
              <a:pPr>
                <a:defRPr/>
              </a:pPr>
              <a:t>02.04.2021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B83D062-4D03-4749-BFC5-D8FA3275385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20" r:id="rId1"/>
    <p:sldLayoutId id="2147484721" r:id="rId2"/>
    <p:sldLayoutId id="2147484722" r:id="rId3"/>
    <p:sldLayoutId id="2147484723" r:id="rId4"/>
    <p:sldLayoutId id="2147484724" r:id="rId5"/>
    <p:sldLayoutId id="2147484725" r:id="rId6"/>
    <p:sldLayoutId id="2147484726" r:id="rId7"/>
    <p:sldLayoutId id="2147484727" r:id="rId8"/>
    <p:sldLayoutId id="2147484728" r:id="rId9"/>
    <p:sldLayoutId id="2147484729" r:id="rId10"/>
    <p:sldLayoutId id="2147484730" r:id="rId11"/>
  </p:sldLayoutIdLst>
  <p:txStyles>
    <p:titleStyle>
      <a:lvl1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fontAlgn="base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3850" y="2581275"/>
            <a:ext cx="8820150" cy="1511300"/>
          </a:xfrm>
        </p:spPr>
        <p:txBody>
          <a:bodyPr/>
          <a:lstStyle/>
          <a:p>
            <a:pPr algn="ctr" eaLnBrk="1" hangingPunct="1"/>
            <a:r>
              <a:rPr lang="ru-RU" sz="3800" b="1" i="1" smtClean="0">
                <a:cs typeface="Tunga" pitchFamily="34" charset="0"/>
              </a:rPr>
              <a:t>                    </a:t>
            </a:r>
            <a:br>
              <a:rPr lang="ru-RU" sz="3800" b="1" i="1" smtClean="0">
                <a:cs typeface="Tunga" pitchFamily="34" charset="0"/>
              </a:rPr>
            </a:br>
            <a:r>
              <a:rPr lang="ru-RU" sz="3800" b="1" i="1" smtClean="0">
                <a:cs typeface="Tunga" pitchFamily="34" charset="0"/>
              </a:rPr>
              <a:t>                              </a:t>
            </a:r>
            <a:r>
              <a:rPr lang="ru-RU" sz="2200" b="1" i="1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« УГРАНСКИЙ РАЙОН»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СМОЛЕНСКОЙ ОБЛАСТИ</a:t>
            </a:r>
            <a:r>
              <a:rPr lang="ru-RU" sz="3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6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52227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52228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>
                    <a:lumMod val="50000"/>
                  </a:schemeClr>
                </a:solidFill>
              </a:rPr>
              <a:t>Бюджет для граждан</a:t>
            </a:r>
          </a:p>
        </p:txBody>
      </p:sp>
      <p:sp>
        <p:nvSpPr>
          <p:cNvPr id="52230" name="Rectangle 3"/>
          <p:cNvSpPr>
            <a:spLocks noChangeArrowheads="1"/>
          </p:cNvSpPr>
          <p:nvPr/>
        </p:nvSpPr>
        <p:spPr bwMode="auto">
          <a:xfrm>
            <a:off x="506413" y="4652963"/>
            <a:ext cx="708977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lnSpc>
                <a:spcPct val="90000"/>
              </a:lnSpc>
              <a:spcBef>
                <a:spcPts val="1200"/>
              </a:spcBef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 dirty="0">
                <a:solidFill>
                  <a:schemeClr val="bg1"/>
                </a:solidFill>
              </a:rPr>
              <a:t>К решению от 23 декабря 2020 года №22 «О бюджете муниципального образования «</a:t>
            </a:r>
            <a:r>
              <a:rPr lang="ru-RU" altLang="ru-RU" sz="2000" i="1" dirty="0" err="1">
                <a:solidFill>
                  <a:schemeClr val="bg1"/>
                </a:solidFill>
              </a:rPr>
              <a:t>Угранский</a:t>
            </a:r>
            <a:r>
              <a:rPr lang="ru-RU" altLang="ru-RU" sz="2000" i="1" dirty="0">
                <a:solidFill>
                  <a:schemeClr val="bg1"/>
                </a:solidFill>
              </a:rPr>
              <a:t> район» Смоленской области на 2021 год и  на плановый период  2022-2023 годов» (в редакции от </a:t>
            </a:r>
            <a:r>
              <a:rPr lang="ru-RU" altLang="ru-RU" sz="2000" i="1" dirty="0" smtClean="0">
                <a:solidFill>
                  <a:schemeClr val="bg1"/>
                </a:solidFill>
              </a:rPr>
              <a:t>31.03.2021г. №38).</a:t>
            </a:r>
            <a:endParaRPr lang="ru-RU" altLang="ru-RU" sz="2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«Угранский район» Смоленской области из областного бюджета (тыс.руб)</a:t>
            </a:r>
          </a:p>
        </p:txBody>
      </p:sp>
      <p:graphicFrame>
        <p:nvGraphicFramePr>
          <p:cNvPr id="49199" name="Group 47"/>
          <p:cNvGraphicFramePr>
            <a:graphicFrameLocks noGrp="1"/>
          </p:cNvGraphicFramePr>
          <p:nvPr>
            <p:ph idx="4294967295"/>
          </p:nvPr>
        </p:nvGraphicFramePr>
        <p:xfrm>
          <a:off x="250825" y="1125538"/>
          <a:ext cx="7026275" cy="5327651"/>
        </p:xfrm>
        <a:graphic>
          <a:graphicData uri="http://schemas.openxmlformats.org/drawingml/2006/table">
            <a:tbl>
              <a:tblPr/>
              <a:tblGrid>
                <a:gridCol w="2178050"/>
                <a:gridCol w="1614488"/>
                <a:gridCol w="1617662"/>
                <a:gridCol w="1616075"/>
              </a:tblGrid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0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207715,0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167835,7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161776,5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115864,0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90394,0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78725,0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5734,8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649,8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647,4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85875,0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76551,2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80594,9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241,2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pPr algn="ctr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</p:nvPr>
        </p:nvGraphicFramePr>
        <p:xfrm>
          <a:off x="719138" y="1333500"/>
          <a:ext cx="7810500" cy="511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173288"/>
            <a:ext cx="678497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2" name="TextBox 1"/>
          <p:cNvSpPr txBox="1">
            <a:spLocks noChangeArrowheads="1"/>
          </p:cNvSpPr>
          <p:nvPr/>
        </p:nvSpPr>
        <p:spPr bwMode="auto">
          <a:xfrm>
            <a:off x="1808163" y="188913"/>
            <a:ext cx="554355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</a:rPr>
              <a:t>Налоговые доходы 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extBox 1"/>
          <p:cNvSpPr txBox="1">
            <a:spLocks noChangeArrowheads="1"/>
          </p:cNvSpPr>
          <p:nvPr/>
        </p:nvSpPr>
        <p:spPr bwMode="auto">
          <a:xfrm>
            <a:off x="611188" y="260350"/>
            <a:ext cx="7632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>
                <a:solidFill>
                  <a:schemeClr val="bg1"/>
                </a:solidFill>
              </a:rPr>
              <a:t>Сведения о налоговых льготах: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Налоговые льготы на уровне бюджета муниципального района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 не предоставлялись</a:t>
            </a:r>
          </a:p>
          <a:p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5538"/>
            <a:ext cx="8893175" cy="2219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«Альтаир» - Основным видом деятельности является «Торговля оптовая за вознаграждение или на договорной основе. Организация зарегистрирована в 2005 году . (4,3%);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1280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4694238"/>
            <a:ext cx="297973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384550"/>
            <a:ext cx="273685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4975" y="4752975"/>
            <a:ext cx="61690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4324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Неналоговые доходы</a:t>
            </a:r>
          </a:p>
        </p:txBody>
      </p:sp>
      <p:sp>
        <p:nvSpPr>
          <p:cNvPr id="130050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1300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360738"/>
            <a:ext cx="6221413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975" y="846138"/>
            <a:ext cx="5456238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563938" y="2924175"/>
            <a:ext cx="2879725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8125" y="2900363"/>
            <a:ext cx="2411413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лиц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7788" y="5732463"/>
            <a:ext cx="2232025" cy="72072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96850" y="539750"/>
            <a:ext cx="3240088" cy="206057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196850" y="2924175"/>
            <a:ext cx="3367088" cy="312102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924175"/>
            <a:ext cx="38052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по долговым обязательствам муниципального образования «Угранский район»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2022 года – 2837,0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2023 года – 5765,0 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2024 года – 8834,0 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475" y="3313113"/>
            <a:ext cx="5724525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муниципального долга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2837,0 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2022 год – 2928,0 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2023 год – 3069,0  тыс.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5445125"/>
            <a:ext cx="5029200" cy="129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расходов районного бюджета на обслуживание муниципального долга: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2019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год – 5,0 тыс. рублей</a:t>
            </a:r>
          </a:p>
        </p:txBody>
      </p:sp>
      <p:pic>
        <p:nvPicPr>
          <p:cNvPr id="706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611188" y="142875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</a:rPr>
              <a:t>Муниципальный долг в динамике</a:t>
            </a:r>
          </a:p>
          <a:p>
            <a:r>
              <a:rPr lang="ru-RU" b="1" i="1">
                <a:solidFill>
                  <a:srgbClr val="FF0000"/>
                </a:solidFill>
              </a:rPr>
              <a:t>Динамика объема муниципального долга МО «Угранский район» Смоленской области                                                                                                         (в рублях)</a:t>
            </a:r>
          </a:p>
        </p:txBody>
      </p:sp>
      <p:graphicFrame>
        <p:nvGraphicFramePr>
          <p:cNvPr id="5" name="Диаграмма 3"/>
          <p:cNvGraphicFramePr>
            <a:graphicFrameLocks/>
          </p:cNvGraphicFramePr>
          <p:nvPr/>
        </p:nvGraphicFramePr>
        <p:xfrm>
          <a:off x="1208088" y="1362075"/>
          <a:ext cx="6661150" cy="4005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582613" y="5449888"/>
            <a:ext cx="80930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Источники погашения муниципального долга собственные средства</a:t>
            </a:r>
          </a:p>
          <a:p>
            <a:r>
              <a:rPr lang="ru-RU" sz="1400" i="1">
                <a:solidFill>
                  <a:schemeClr val="bg1"/>
                </a:solidFill>
              </a:rPr>
              <a:t>В соответствии с Бюджетным кодексом РФ объем расходов на обслуживание долга не должен превышать 15% от объема расходов бюджета МО «Угранский район» Смоленской области, за исключением объема расходов, осуществляемых за счет субвенций, предоставляемых из областного бюджета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7"/>
          <p:cNvSpPr txBox="1">
            <a:spLocks noChangeAspect="1" noChangeArrowheads="1"/>
          </p:cNvSpPr>
          <p:nvPr/>
        </p:nvSpPr>
        <p:spPr bwMode="auto">
          <a:xfrm>
            <a:off x="101600" y="1463675"/>
            <a:ext cx="9042400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Решением </a:t>
            </a:r>
            <a:r>
              <a:rPr lang="ru-RU" sz="1400" dirty="0" err="1">
                <a:solidFill>
                  <a:schemeClr val="bg1"/>
                </a:solidFill>
              </a:rPr>
              <a:t>Угранского</a:t>
            </a:r>
            <a:r>
              <a:rPr lang="ru-RU" sz="1400" dirty="0">
                <a:solidFill>
                  <a:schemeClr val="bg1"/>
                </a:solidFill>
              </a:rPr>
              <a:t> районного Совета депутатов от 06.10.2020 №15 внесены изменения в решение «О бюджете муниципального образования «</a:t>
            </a:r>
            <a:r>
              <a:rPr lang="ru-RU" sz="1400" dirty="0" err="1">
                <a:solidFill>
                  <a:schemeClr val="bg1"/>
                </a:solidFill>
              </a:rPr>
              <a:t>Угранский</a:t>
            </a:r>
            <a:r>
              <a:rPr lang="ru-RU" sz="1400" dirty="0">
                <a:solidFill>
                  <a:schemeClr val="bg1"/>
                </a:solidFill>
              </a:rPr>
              <a:t> район» Смоленской области на </a:t>
            </a:r>
            <a:r>
              <a:rPr lang="ru-RU" sz="1400" dirty="0" smtClean="0">
                <a:solidFill>
                  <a:schemeClr val="bg1"/>
                </a:solidFill>
              </a:rPr>
              <a:t>2021 </a:t>
            </a:r>
            <a:r>
              <a:rPr lang="ru-RU" sz="1400" dirty="0">
                <a:solidFill>
                  <a:schemeClr val="bg1"/>
                </a:solidFill>
              </a:rPr>
              <a:t>год и  на плановый период  </a:t>
            </a:r>
            <a:r>
              <a:rPr lang="ru-RU" sz="1400" dirty="0" smtClean="0">
                <a:solidFill>
                  <a:schemeClr val="bg1"/>
                </a:solidFill>
              </a:rPr>
              <a:t>2022-2023 </a:t>
            </a:r>
            <a:r>
              <a:rPr lang="ru-RU" sz="1400" dirty="0">
                <a:solidFill>
                  <a:schemeClr val="bg1"/>
                </a:solidFill>
              </a:rPr>
              <a:t>годов». </a:t>
            </a:r>
          </a:p>
          <a:p>
            <a:pPr lvl="0"/>
            <a:r>
              <a:rPr lang="ru-RU" sz="1400" b="1" dirty="0" smtClean="0">
                <a:solidFill>
                  <a:schemeClr val="bg1"/>
                </a:solidFill>
              </a:rPr>
              <a:t>В соответствии с уведомлениями по расчетам между бюджетами увеличить  доходную часть бюджета на: 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- субвенцию на проведение Всероссийской переписи населения 2020 года – 110,42514 тыс. руб.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- субсидия на создание и обеспечение функционирования центров образования </a:t>
            </a:r>
            <a:r>
              <a:rPr lang="ru-RU" sz="1400" dirty="0" err="1" smtClean="0">
                <a:solidFill>
                  <a:schemeClr val="bg1"/>
                </a:solidFill>
              </a:rPr>
              <a:t>естественно-научной</a:t>
            </a:r>
            <a:r>
              <a:rPr lang="ru-RU" sz="1400" dirty="0" smtClean="0">
                <a:solidFill>
                  <a:schemeClr val="bg1"/>
                </a:solidFill>
              </a:rPr>
              <a:t> и технологической направленностей в общеобразовательных организациях, расположенных в сельской местности и малых городах в 2021г. – 1354,75950 тыс. руб., 2023 год – 1568,506,46 тыс.руб.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 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1. За счет сводных остатков, сложившихся на счете по учету средств бюджета на 01.01.2021г. в сумме </a:t>
            </a:r>
            <a:r>
              <a:rPr lang="ru-RU" sz="1400" b="1" dirty="0" smtClean="0">
                <a:solidFill>
                  <a:schemeClr val="bg1"/>
                </a:solidFill>
              </a:rPr>
              <a:t>3265116,11</a:t>
            </a:r>
            <a:r>
              <a:rPr lang="ru-RU" sz="1400" dirty="0" smtClean="0">
                <a:solidFill>
                  <a:schemeClr val="bg1"/>
                </a:solidFill>
              </a:rPr>
              <a:t> тыс. руб.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 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Увеличить ЛБО: </a:t>
            </a:r>
          </a:p>
          <a:p>
            <a:r>
              <a:rPr lang="ru-RU" sz="1400" b="1" i="1" u="sng" dirty="0" smtClean="0">
                <a:solidFill>
                  <a:schemeClr val="bg1"/>
                </a:solidFill>
              </a:rPr>
              <a:t>МП «"Развитие образования в муниципальном образовании </a:t>
            </a:r>
            <a:r>
              <a:rPr lang="ru-RU" sz="1400" b="1" i="1" u="sng" dirty="0" err="1" smtClean="0">
                <a:solidFill>
                  <a:schemeClr val="bg1"/>
                </a:solidFill>
              </a:rPr>
              <a:t>Угранский</a:t>
            </a:r>
            <a:r>
              <a:rPr lang="ru-RU" sz="1400" b="1" i="1" u="sng" dirty="0" smtClean="0">
                <a:solidFill>
                  <a:schemeClr val="bg1"/>
                </a:solidFill>
              </a:rPr>
              <a:t> район Смоленской области"- 1321,07771 тыс. руб.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- </a:t>
            </a:r>
            <a:r>
              <a:rPr lang="ru-RU" sz="1400" b="1" dirty="0" smtClean="0">
                <a:solidFill>
                  <a:schemeClr val="bg1"/>
                </a:solidFill>
              </a:rPr>
              <a:t>Отделу образования </a:t>
            </a:r>
            <a:r>
              <a:rPr lang="ru-RU" sz="1400" dirty="0" smtClean="0">
                <a:solidFill>
                  <a:schemeClr val="bg1"/>
                </a:solidFill>
              </a:rPr>
              <a:t>для передачи целевых субсидий подведомственным учреждениям в сумме </a:t>
            </a:r>
            <a:r>
              <a:rPr lang="ru-RU" sz="1400" b="1" dirty="0" smtClean="0">
                <a:solidFill>
                  <a:schemeClr val="bg1"/>
                </a:solidFill>
              </a:rPr>
              <a:t>1321077,71</a:t>
            </a:r>
            <a:r>
              <a:rPr lang="ru-RU" sz="1400" dirty="0" smtClean="0">
                <a:solidFill>
                  <a:schemeClr val="bg1"/>
                </a:solidFill>
              </a:rPr>
              <a:t> тыс. руб., в т.ч.: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1. МБОУ «Знаменская средняя школа» 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- ремонт 3- </a:t>
            </a:r>
            <a:r>
              <a:rPr lang="ru-RU" sz="1400" dirty="0" err="1" smtClean="0">
                <a:solidFill>
                  <a:schemeClr val="bg1"/>
                </a:solidFill>
              </a:rPr>
              <a:t>х</a:t>
            </a:r>
            <a:r>
              <a:rPr lang="ru-RU" sz="1400" dirty="0" smtClean="0">
                <a:solidFill>
                  <a:schemeClr val="bg1"/>
                </a:solidFill>
              </a:rPr>
              <a:t> кабинетов для создания Центра образования естественно - научного профиля "Точка роста" –989,07771тыс. руб.,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- приобретение и установка 14 окон – 308,0 тыс. руб.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-оплата </a:t>
            </a:r>
            <a:r>
              <a:rPr lang="ru-RU" sz="1400" dirty="0" err="1" smtClean="0">
                <a:solidFill>
                  <a:schemeClr val="bg1"/>
                </a:solidFill>
              </a:rPr>
              <a:t>госэкспертизы</a:t>
            </a:r>
            <a:r>
              <a:rPr lang="ru-RU" sz="1400" dirty="0" smtClean="0">
                <a:solidFill>
                  <a:schemeClr val="bg1"/>
                </a:solidFill>
              </a:rPr>
              <a:t> сметного проекта ремонтных работ – 24,0 тыс. руб.</a:t>
            </a:r>
          </a:p>
          <a:p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 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         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35171" name="Text Box 11"/>
          <p:cNvSpPr txBox="1">
            <a:spLocks noChangeArrowheads="1"/>
          </p:cNvSpPr>
          <p:nvPr/>
        </p:nvSpPr>
        <p:spPr bwMode="auto">
          <a:xfrm>
            <a:off x="101600" y="276225"/>
            <a:ext cx="87915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Изменения, внесенные в бюджет муниципального образования «</a:t>
            </a:r>
            <a:r>
              <a:rPr lang="ru-RU" sz="2400" b="1" i="1" dirty="0" err="1">
                <a:solidFill>
                  <a:srgbClr val="FF3300"/>
                </a:solidFill>
              </a:rPr>
              <a:t>Угранский</a:t>
            </a:r>
            <a:r>
              <a:rPr lang="ru-RU" sz="2400" b="1" i="1" dirty="0">
                <a:solidFill>
                  <a:srgbClr val="FF3300"/>
                </a:solidFill>
              </a:rPr>
              <a:t> район» Смоленской области на </a:t>
            </a:r>
            <a:r>
              <a:rPr lang="ru-RU" sz="2400" b="1" i="1" dirty="0" smtClean="0">
                <a:solidFill>
                  <a:srgbClr val="FF3300"/>
                </a:solidFill>
              </a:rPr>
              <a:t>2021 </a:t>
            </a:r>
            <a:r>
              <a:rPr lang="ru-RU" sz="2400" b="1" i="1" dirty="0">
                <a:solidFill>
                  <a:srgbClr val="FF3300"/>
                </a:solidFill>
              </a:rPr>
              <a:t>год и на плановый период </a:t>
            </a:r>
            <a:r>
              <a:rPr lang="ru-RU" sz="2400" b="1" i="1" dirty="0" smtClean="0">
                <a:solidFill>
                  <a:srgbClr val="FF3300"/>
                </a:solidFill>
              </a:rPr>
              <a:t>2022 </a:t>
            </a:r>
            <a:r>
              <a:rPr lang="ru-RU" sz="2400" b="1" i="1" dirty="0">
                <a:solidFill>
                  <a:srgbClr val="FF3300"/>
                </a:solidFill>
              </a:rPr>
              <a:t>и </a:t>
            </a:r>
            <a:r>
              <a:rPr lang="ru-RU" sz="2400" b="1" i="1" dirty="0" smtClean="0">
                <a:solidFill>
                  <a:srgbClr val="FF3300"/>
                </a:solidFill>
              </a:rPr>
              <a:t>2023 </a:t>
            </a:r>
            <a:r>
              <a:rPr lang="ru-RU" sz="2400" b="1" i="1" dirty="0">
                <a:solidFill>
                  <a:srgbClr val="FF3300"/>
                </a:solidFill>
              </a:rPr>
              <a:t>годов.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54274" name="TextBox 2"/>
          <p:cNvSpPr txBox="1">
            <a:spLocks noChangeArrowheads="1"/>
          </p:cNvSpPr>
          <p:nvPr/>
        </p:nvSpPr>
        <p:spPr bwMode="auto">
          <a:xfrm>
            <a:off x="3054350" y="1196975"/>
            <a:ext cx="5976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chemeClr val="bg1"/>
                </a:solidFill>
              </a:rPr>
              <a:t>Уважаемые жители Угранского района!</a:t>
            </a:r>
            <a:endParaRPr lang="en-US" sz="1600" b="1" i="1">
              <a:solidFill>
                <a:schemeClr val="bg1"/>
              </a:solidFill>
            </a:endParaRPr>
          </a:p>
          <a:p>
            <a:pPr algn="ctr"/>
            <a:r>
              <a:rPr lang="ru-RU" sz="1600" i="1">
                <a:solidFill>
                  <a:schemeClr val="bg1"/>
                </a:solidFill>
              </a:rPr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r>
              <a:rPr lang="ru-RU" sz="1600" i="1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«Угранский район», показать формы взаимодействия с ним по вопросам расходования общественных финансов.</a:t>
            </a:r>
          </a:p>
          <a:p>
            <a:r>
              <a:rPr lang="ru-RU" sz="1600" i="1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района.</a:t>
            </a:r>
          </a:p>
        </p:txBody>
      </p:sp>
      <p:sp>
        <p:nvSpPr>
          <p:cNvPr id="54275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54276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5"/>
          <p:cNvSpPr txBox="1">
            <a:spLocks noChangeArrowheads="1"/>
          </p:cNvSpPr>
          <p:nvPr/>
        </p:nvSpPr>
        <p:spPr bwMode="auto">
          <a:xfrm>
            <a:off x="352425" y="1039813"/>
            <a:ext cx="8791575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 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МП "Доступная среда"-12,2 тыс. руб.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  - Отделу образования для передачи целевых субсидий подведомственным учреждениям в сумме 12,2 тыс. руб., в т.ч.: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1. МБОУ «Знаменская средняя школа» (изготовление пандуса) - 12,2 тыс.руб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 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МП "Управление муниципальными финансами в муниципальном образовании "</a:t>
            </a:r>
            <a:r>
              <a:rPr lang="ru-RU" sz="1600" dirty="0" err="1" smtClean="0">
                <a:solidFill>
                  <a:schemeClr val="bg1"/>
                </a:solidFill>
              </a:rPr>
              <a:t>Угранский</a:t>
            </a:r>
            <a:r>
              <a:rPr lang="ru-RU" sz="1600" dirty="0" smtClean="0">
                <a:solidFill>
                  <a:schemeClr val="bg1"/>
                </a:solidFill>
              </a:rPr>
              <a:t> район" Смоленской области"- 1445,83840 тыс. руб.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- финансовому управлению для передачи МБТ </a:t>
            </a:r>
            <a:r>
              <a:rPr lang="ru-RU" sz="1600" dirty="0" err="1" smtClean="0">
                <a:solidFill>
                  <a:schemeClr val="bg1"/>
                </a:solidFill>
              </a:rPr>
              <a:t>Угранскому</a:t>
            </a:r>
            <a:r>
              <a:rPr lang="ru-RU" sz="1600" dirty="0" smtClean="0">
                <a:solidFill>
                  <a:schemeClr val="bg1"/>
                </a:solidFill>
              </a:rPr>
              <a:t> с/поселению в сумме :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1) по исполнительному листу – 854,28240тыс. руб.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2)</a:t>
            </a:r>
            <a:r>
              <a:rPr lang="ru-RU" sz="1600" dirty="0" err="1" smtClean="0">
                <a:solidFill>
                  <a:schemeClr val="bg1"/>
                </a:solidFill>
              </a:rPr>
              <a:t>софинансирование</a:t>
            </a:r>
            <a:r>
              <a:rPr lang="ru-RU" sz="1600" dirty="0" smtClean="0">
                <a:solidFill>
                  <a:schemeClr val="bg1"/>
                </a:solidFill>
              </a:rPr>
              <a:t> работ по устройству </a:t>
            </a:r>
            <a:r>
              <a:rPr lang="ru-RU" sz="1600" dirty="0" err="1" smtClean="0">
                <a:solidFill>
                  <a:schemeClr val="bg1"/>
                </a:solidFill>
              </a:rPr>
              <a:t>скейт-парка</a:t>
            </a:r>
            <a:r>
              <a:rPr lang="ru-RU" sz="1600" dirty="0" smtClean="0">
                <a:solidFill>
                  <a:schemeClr val="bg1"/>
                </a:solidFill>
              </a:rPr>
              <a:t> в </a:t>
            </a:r>
            <a:r>
              <a:rPr lang="ru-RU" sz="1600" dirty="0" err="1" smtClean="0">
                <a:solidFill>
                  <a:schemeClr val="bg1"/>
                </a:solidFill>
              </a:rPr>
              <a:t>мкр</a:t>
            </a:r>
            <a:r>
              <a:rPr lang="ru-RU" sz="1600" dirty="0" smtClean="0">
                <a:solidFill>
                  <a:schemeClr val="bg1"/>
                </a:solidFill>
              </a:rPr>
              <a:t>. </a:t>
            </a:r>
            <a:r>
              <a:rPr lang="ru-RU" sz="1600" dirty="0" err="1" smtClean="0">
                <a:solidFill>
                  <a:schemeClr val="bg1"/>
                </a:solidFill>
              </a:rPr>
              <a:t>ДОЗа</a:t>
            </a:r>
            <a:r>
              <a:rPr lang="ru-RU" sz="1600" dirty="0" smtClean="0">
                <a:solidFill>
                  <a:schemeClr val="bg1"/>
                </a:solidFill>
              </a:rPr>
              <a:t> – 591,556 тыс. руб.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 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2. Погашение дефицита бюджета – 500,0 тыс. руб.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 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В  пределах общих утвержденных сумм бюджетных ассигнований  перераспределены бюджетные ассигнования между мероприятиями муниципальных программ, подразделами, целевыми статьями и видами расходов бюджетной классификации.</a:t>
            </a:r>
          </a:p>
          <a:p>
            <a:endParaRPr lang="ru-RU" sz="1600" dirty="0" smtClean="0">
              <a:solidFill>
                <a:schemeClr val="bg1"/>
              </a:solidFill>
            </a:endParaRPr>
          </a:p>
          <a:p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11161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Погашение дефицита бюджета – 837,0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тыс. руб.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Погашение дефицита бюджета – 837,0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тыс. руб.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047750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  районного бюджета (тыс.руб).</a:t>
            </a:r>
            <a:endParaRPr lang="ru-RU" sz="48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0456" name="Group 40"/>
          <p:cNvGraphicFramePr>
            <a:graphicFrameLocks noGrp="1"/>
          </p:cNvGraphicFramePr>
          <p:nvPr/>
        </p:nvGraphicFramePr>
        <p:xfrm>
          <a:off x="755650" y="1412875"/>
          <a:ext cx="7561263" cy="5161599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5972,7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5472,7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74754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 в ноябре.</a:t>
            </a:r>
            <a:endParaRPr lang="ru-RU" altLang="ru-RU" sz="1400" b="1">
              <a:solidFill>
                <a:schemeClr val="bg1"/>
              </a:solidFill>
            </a:endParaRPr>
          </a:p>
        </p:txBody>
      </p:sp>
      <p:sp>
        <p:nvSpPr>
          <p:cNvPr id="74755" name="Скругленный прямоугольник 14"/>
          <p:cNvSpPr>
            <a:spLocks noChangeArrowheads="1"/>
          </p:cNvSpPr>
          <p:nvPr/>
        </p:nvSpPr>
        <p:spPr bwMode="auto">
          <a:xfrm>
            <a:off x="512763" y="5661025"/>
            <a:ext cx="8415337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400">
                <a:solidFill>
                  <a:schemeClr val="bg1"/>
                </a:solidFill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002060"/>
                </a:solidFill>
              </a:rPr>
              <a:t>Этапы формирования местного бюджета</a:t>
            </a:r>
          </a:p>
        </p:txBody>
      </p:sp>
      <p:sp>
        <p:nvSpPr>
          <p:cNvPr id="74757" name="AutoShape 7"/>
          <p:cNvSpPr>
            <a:spLocks noChangeArrowheads="1"/>
          </p:cNvSpPr>
          <p:nvPr/>
        </p:nvSpPr>
        <p:spPr bwMode="auto">
          <a:xfrm>
            <a:off x="485775" y="4149725"/>
            <a:ext cx="8416925" cy="12239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defTabSz="914400"/>
            <a:r>
              <a:rPr lang="ru-RU" sz="1600" b="1">
                <a:solidFill>
                  <a:schemeClr val="bg1"/>
                </a:solidFill>
              </a:rPr>
              <a:t>Рассмотрение проекта бюджета.</a:t>
            </a:r>
            <a:r>
              <a:rPr lang="ru-RU" sz="1400">
                <a:solidFill>
                  <a:schemeClr val="bg1"/>
                </a:solidFill>
              </a:rPr>
              <a:t> Глава муниципального образования «Угранский район» Смоленской области внес на рассмотрение в Угранский район Совета депутатов проект решения о местном бюджете на 2021 год и плановый период 2022 и 2023 годов. Проект местного бюджета рассмотрен на заседании Угранским районным Советом депутатов.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Box 1"/>
          <p:cNvSpPr txBox="1">
            <a:spLocks noChangeArrowheads="1"/>
          </p:cNvSpPr>
          <p:nvPr/>
        </p:nvSpPr>
        <p:spPr bwMode="auto">
          <a:xfrm>
            <a:off x="395288" y="188913"/>
            <a:ext cx="81375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Сведения об объемах бюджетных инвестиций муниципального образования «Угранский район» Смоленской области в объекты капитального строительства на 2021 год и на плановый период 2022 и 2023 годов</a:t>
            </a:r>
          </a:p>
        </p:txBody>
      </p:sp>
      <p:graphicFrame>
        <p:nvGraphicFramePr>
          <p:cNvPr id="78004" name="Group 180"/>
          <p:cNvGraphicFramePr>
            <a:graphicFrameLocks noGrp="1"/>
          </p:cNvGraphicFramePr>
          <p:nvPr/>
        </p:nvGraphicFramePr>
        <p:xfrm>
          <a:off x="179388" y="1250950"/>
          <a:ext cx="8748712" cy="4427540"/>
        </p:xfrm>
        <a:graphic>
          <a:graphicData uri="http://schemas.openxmlformats.org/drawingml/2006/table">
            <a:tbl>
              <a:tblPr/>
              <a:tblGrid>
                <a:gridCol w="3816350"/>
                <a:gridCol w="1008062"/>
                <a:gridCol w="1152525"/>
                <a:gridCol w="1008063"/>
                <a:gridCol w="863600"/>
                <a:gridCol w="900112"/>
              </a:tblGrid>
              <a:tr h="3714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 расходов капитального характера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191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1100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жилых помещений детям-сиротам и детям, оставшимся без попечения родителей, лицам на их числа по договорам найма специализированных жилых помещений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557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Очистные сооружения в с.Угра Угранского района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50194,3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12566,3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522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автодороги  Большевицы-Дубки-Выгорь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33628,0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автодороги Мытишино-Сергеево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13807,1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823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Сохранение и восстановление братской могилы №11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2249,8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стадиона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9917,4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Box 1"/>
          <p:cNvSpPr txBox="1">
            <a:spLocks noChangeArrowheads="1"/>
          </p:cNvSpPr>
          <p:nvPr/>
        </p:nvSpPr>
        <p:spPr bwMode="auto">
          <a:xfrm>
            <a:off x="395288" y="115888"/>
            <a:ext cx="84248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бюджетной и налоговой политики муниципального образования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/>
            </a:r>
            <a:br>
              <a:rPr lang="ru-RU" sz="2400" i="1">
                <a:solidFill>
                  <a:srgbClr val="002060"/>
                </a:solidFill>
              </a:rPr>
            </a:br>
            <a:r>
              <a:rPr lang="ru-RU" sz="2400" b="1" i="1">
                <a:solidFill>
                  <a:srgbClr val="002060"/>
                </a:solidFill>
              </a:rPr>
              <a:t>на 2021 год и на плановый период 2022 и 2023 годов</a:t>
            </a:r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78850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/>
            <a:r>
              <a:rPr lang="ru-RU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«Угранский район» Смоленской области на 2021 год и на плановый период 2022 и 2023 годов разработаны в целях формирования задач бюджетной и налоговой политики на среднесрочный период, а также условий  и подходов, принимаемых при составлении проекта районного бюджета на 2021 год и на плановый период 2022 2023 годов.</a:t>
            </a:r>
          </a:p>
          <a:p>
            <a:pPr indent="457200"/>
            <a:r>
              <a:rPr lang="ru-RU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«Угранский район» Смоленской области сохраняют преемственность в отношении определенных ранее приоритетов и скорректированы с учетом текущей экономической ситуации, вызванной распространением новой коронавирусной инфекции, и приятием на федеральном и региональном уровне мер по ее устранению.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569325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Основные задачи бюджетной и налоговой политики муниципального образования «Угранский район» Смоленской области:</a:t>
            </a:r>
          </a:p>
          <a:p>
            <a:pPr algn="ctr" defTabSz="914400">
              <a:spcBef>
                <a:spcPct val="50000"/>
              </a:spcBef>
            </a:pPr>
            <a:endParaRPr lang="ru-RU" sz="2400" b="1" i="1">
              <a:solidFill>
                <a:schemeClr val="bg1"/>
              </a:solidFill>
            </a:endParaRP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Сохранение устойчивости бюджетной системы муниципального образования «Угранский район» Смоленской области и обеспечение долгосрочной сбалансированности районного бюджета и бюджетов поселений Угранского района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Укрепление доходной базы консолидированного бюджета муниципального образования «Угранский район» Смоленской области за счет повышения эффективности администрирования налоговых и неналоговых доходов и мобилизации имеющихся резервов.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Реализация приоритетных направлений и национальных проектов, в первую очередь направленных на решение задач, поставленных в Указе Президента Российской Федерации от 07.05.2018 №204 «О национальных целях и стратегических задач развития Российской  Федерации на период до 2024 года»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Сохранение социальной направленности консолидированного бюджета муниципального образования «Угранский район»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Обеспечение прозрачного механизма оценки эффективности предоставленных налоговых льгот, установленных соответствующими нормативно-правовыми актами.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Открытость и прозрачность управления общественными финансами.</a:t>
            </a:r>
          </a:p>
          <a:p>
            <a:pPr defTabSz="914400">
              <a:spcBef>
                <a:spcPct val="50000"/>
              </a:spcBef>
            </a:pPr>
            <a:endParaRPr lang="ru-RU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3573463"/>
            <a:ext cx="4679950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8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8569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endParaRPr lang="ru-RU"/>
          </a:p>
        </p:txBody>
      </p:sp>
      <p:sp>
        <p:nvSpPr>
          <p:cNvPr id="80899" name="Text Box 5"/>
          <p:cNvSpPr txBox="1">
            <a:spLocks noChangeArrowheads="1"/>
          </p:cNvSpPr>
          <p:nvPr/>
        </p:nvSpPr>
        <p:spPr bwMode="auto">
          <a:xfrm>
            <a:off x="468313" y="228600"/>
            <a:ext cx="806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Основные направления налоговой политики</a:t>
            </a:r>
          </a:p>
        </p:txBody>
      </p:sp>
      <p:sp>
        <p:nvSpPr>
          <p:cNvPr id="80900" name="Text Box 6"/>
          <p:cNvSpPr txBox="1">
            <a:spLocks noChangeArrowheads="1"/>
          </p:cNvSpPr>
          <p:nvPr/>
        </p:nvSpPr>
        <p:spPr bwMode="auto">
          <a:xfrm>
            <a:off x="468313" y="1341438"/>
            <a:ext cx="8064500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>
                <a:solidFill>
                  <a:schemeClr val="bg1"/>
                </a:solidFill>
              </a:rPr>
              <a:t>Стимулирование инвестиционной деятельности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>
                <a:solidFill>
                  <a:schemeClr val="bg1"/>
                </a:solidFill>
              </a:rPr>
              <a:t>Мобилизация доходов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>
                <a:solidFill>
                  <a:schemeClr val="bg1"/>
                </a:solidFill>
              </a:rPr>
              <a:t>Совершенствование налогового администрирования</a:t>
            </a:r>
          </a:p>
          <a:p>
            <a:pPr marL="342900" indent="-342900"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844675"/>
            <a:ext cx="9144000" cy="5013325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Основными направлениями бюджетной политики муниципального образования «Угранский район» Смоленской области на среднесрочный период являются: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Концентрация расходов на первоочередных и приоритетных направлениях;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Сохранение достигнутых соотношений к среднесрочному доходу от трудовой деятельности средней заработной платы отдельных категорий работников бюджетной сферы, поименованных в указах Президента Российской Федерации;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выплаты заработной платы работникам организаций бюджетной сферы не ниже минимального размера оплаты труда, устанавливаемого на федеральном уровне;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Повышение реалистичности и минимизация рисков несбалансированности бюджета; 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Недопущение принятия новых расходных обязательств, не обеспеченных источниками финансирования;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прозрачности (открытости) и публичности процесса управления общественными финансами, гарантирующих обществу право на доступ к открытым государственным данным, в том числе в рамках размещения финансовой и иной информации о бюджете и бюджетном процессе на едином портале бюджетной системы РФ , а также на официальном сайте Администрации </a:t>
            </a:r>
          </a:p>
        </p:txBody>
      </p:sp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235825" cy="1584325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политики  муниципального образования  «Угранский район» Смоленской области</a:t>
            </a:r>
            <a: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2021 год и плановый период 2022-2023 годов</a:t>
            </a:r>
            <a:endParaRPr lang="ru-RU" sz="2400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33" name="Group 77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7069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87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миграционного прироста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99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962150"/>
          </a:xfrm>
        </p:spPr>
        <p:txBody>
          <a:bodyPr/>
          <a:lstStyle/>
          <a:p>
            <a:pPr eaLnBrk="1" hangingPunct="1"/>
            <a:r>
              <a:rPr lang="ru-RU" altLang="ru-RU" sz="1800" b="1" i="1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«Угранский район» Смоленской области на 2021 год и плановый период 2022  и 2023 годов</a:t>
            </a:r>
          </a:p>
        </p:txBody>
      </p:sp>
      <p:pic>
        <p:nvPicPr>
          <p:cNvPr id="83000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46050"/>
            <a:ext cx="7237413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Муниципальное образование «</a:t>
            </a:r>
            <a:r>
              <a:rPr lang="ru-RU" alt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Угранский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1429" y="475210"/>
            <a:ext cx="8466123" cy="51399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80" name="Group 76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200776"/>
        </p:xfrm>
        <a:graphic>
          <a:graphicData uri="http://schemas.openxmlformats.org/drawingml/2006/table">
            <a:tbl>
              <a:tblPr/>
              <a:tblGrid>
                <a:gridCol w="3178175"/>
                <a:gridCol w="1079500"/>
                <a:gridCol w="1008063"/>
                <a:gridCol w="792162"/>
                <a:gridCol w="909638"/>
                <a:gridCol w="992187"/>
                <a:gridCol w="979488"/>
              </a:tblGrid>
              <a:tr h="1276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855,5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868,5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1031,9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1075,7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371,3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225,5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 в месяц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28182,0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29253,0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30423,0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31640,0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32906,0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mtClean="0"/>
              <a:t>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smtClean="0">
              <a:solidFill>
                <a:srgbClr val="CC00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smtClean="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доходы-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smtClean="0"/>
              <a:t>     </a:t>
            </a:r>
          </a:p>
        </p:txBody>
      </p:sp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97438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6" name="Text Box 7"/>
          <p:cNvSpPr txBox="1">
            <a:spLocks noChangeArrowheads="1"/>
          </p:cNvSpPr>
          <p:nvPr/>
        </p:nvSpPr>
        <p:spPr bwMode="auto">
          <a:xfrm>
            <a:off x="5724525" y="1844675"/>
            <a:ext cx="29511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Налоговые доходы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26739,0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27608,1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28995,9</a:t>
            </a:r>
          </a:p>
        </p:txBody>
      </p:sp>
      <p:sp>
        <p:nvSpPr>
          <p:cNvPr id="84997" name="Text Box 8"/>
          <p:cNvSpPr txBox="1">
            <a:spLocks noChangeArrowheads="1"/>
          </p:cNvSpPr>
          <p:nvPr/>
        </p:nvSpPr>
        <p:spPr bwMode="auto">
          <a:xfrm>
            <a:off x="250825" y="4694238"/>
            <a:ext cx="1944688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 на прибыль, доходы 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2021г – 20616,9</a:t>
            </a:r>
          </a:p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2022г – 21662,5</a:t>
            </a:r>
          </a:p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2023г – 22826,3</a:t>
            </a:r>
          </a:p>
        </p:txBody>
      </p:sp>
      <p:sp>
        <p:nvSpPr>
          <p:cNvPr id="84998" name="Text Box 9"/>
          <p:cNvSpPr txBox="1">
            <a:spLocks noChangeArrowheads="1"/>
          </p:cNvSpPr>
          <p:nvPr/>
        </p:nvSpPr>
        <p:spPr bwMode="auto">
          <a:xfrm>
            <a:off x="2339975" y="4694238"/>
            <a:ext cx="2120900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 на совокупный доход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3066,6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2849,8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3032,7</a:t>
            </a:r>
          </a:p>
        </p:txBody>
      </p:sp>
      <p:sp>
        <p:nvSpPr>
          <p:cNvPr id="84999" name="Text Box 10"/>
          <p:cNvSpPr txBox="1">
            <a:spLocks noChangeArrowheads="1"/>
          </p:cNvSpPr>
          <p:nvPr/>
        </p:nvSpPr>
        <p:spPr bwMode="auto">
          <a:xfrm>
            <a:off x="4705350" y="4968875"/>
            <a:ext cx="20367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Государственная пошлина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323,5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336,4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349,9</a:t>
            </a:r>
          </a:p>
        </p:txBody>
      </p:sp>
      <p:sp>
        <p:nvSpPr>
          <p:cNvPr id="85000" name="Text Box 11"/>
          <p:cNvSpPr txBox="1">
            <a:spLocks noChangeArrowheads="1"/>
          </p:cNvSpPr>
          <p:nvPr/>
        </p:nvSpPr>
        <p:spPr bwMode="auto">
          <a:xfrm>
            <a:off x="6983413" y="3933825"/>
            <a:ext cx="2160587" cy="298767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Налоги, сборы и регулярные платежи за пользование природными ресурсами(тыс.руб)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2732,0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2759,4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2787,0</a:t>
            </a:r>
          </a:p>
        </p:txBody>
      </p:sp>
      <p:sp>
        <p:nvSpPr>
          <p:cNvPr id="85001" name="Line 12"/>
          <p:cNvSpPr>
            <a:spLocks noChangeShapeType="1"/>
          </p:cNvSpPr>
          <p:nvPr/>
        </p:nvSpPr>
        <p:spPr bwMode="auto">
          <a:xfrm flipH="1">
            <a:off x="1187450" y="3733800"/>
            <a:ext cx="5497513" cy="96043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2" name="Line 13"/>
          <p:cNvSpPr>
            <a:spLocks noChangeShapeType="1"/>
          </p:cNvSpPr>
          <p:nvPr/>
        </p:nvSpPr>
        <p:spPr bwMode="auto">
          <a:xfrm flipH="1">
            <a:off x="4067175" y="3733800"/>
            <a:ext cx="2617788" cy="9652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3" name="Line 14"/>
          <p:cNvSpPr>
            <a:spLocks noChangeShapeType="1"/>
          </p:cNvSpPr>
          <p:nvPr/>
        </p:nvSpPr>
        <p:spPr bwMode="auto">
          <a:xfrm flipH="1">
            <a:off x="5435600" y="3729038"/>
            <a:ext cx="1249363" cy="123983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4" name="Line 15"/>
          <p:cNvSpPr>
            <a:spLocks noChangeShapeType="1"/>
          </p:cNvSpPr>
          <p:nvPr/>
        </p:nvSpPr>
        <p:spPr bwMode="auto">
          <a:xfrm>
            <a:off x="6684963" y="3729038"/>
            <a:ext cx="550862" cy="20478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18" name="Text Box 4"/>
          <p:cNvSpPr txBox="1">
            <a:spLocks noChangeArrowheads="1"/>
          </p:cNvSpPr>
          <p:nvPr/>
        </p:nvSpPr>
        <p:spPr bwMode="auto">
          <a:xfrm>
            <a:off x="2843213" y="1773238"/>
            <a:ext cx="3313112" cy="161448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Неналоговые доходы (тыс.руб.)</a:t>
            </a:r>
          </a:p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2021г. – </a:t>
            </a:r>
            <a:r>
              <a:rPr lang="ru-RU" dirty="0" smtClean="0">
                <a:solidFill>
                  <a:schemeClr val="bg1"/>
                </a:solidFill>
              </a:rPr>
              <a:t>6860,3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2022г. – 1678,0</a:t>
            </a:r>
          </a:p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2023г. – 1701,9</a:t>
            </a:r>
          </a:p>
        </p:txBody>
      </p:sp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1" y="3303181"/>
            <a:ext cx="1928794" cy="3170099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Доходы от использования имущества, находящегося в государственной и муниципальной собственности (</a:t>
            </a:r>
            <a:r>
              <a:rPr lang="ru-RU" sz="1600" dirty="0" err="1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2021г –1609,0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2022г – 1645,3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2023г – 1667,9</a:t>
            </a:r>
          </a:p>
        </p:txBody>
      </p:sp>
      <p:sp>
        <p:nvSpPr>
          <p:cNvPr id="86020" name="Text Box 6"/>
          <p:cNvSpPr txBox="1">
            <a:spLocks noChangeArrowheads="1"/>
          </p:cNvSpPr>
          <p:nvPr/>
        </p:nvSpPr>
        <p:spPr bwMode="auto">
          <a:xfrm>
            <a:off x="2021676" y="3716337"/>
            <a:ext cx="1643073" cy="2431435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Штрафы, санкции, возмещение ущерба (</a:t>
            </a:r>
            <a:r>
              <a:rPr lang="ru-RU" sz="1600" dirty="0" err="1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2021г – 17,2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2022г – 18,8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2023г – 19,5</a:t>
            </a:r>
          </a:p>
        </p:txBody>
      </p:sp>
      <p:sp>
        <p:nvSpPr>
          <p:cNvPr id="86021" name="Text Box 7"/>
          <p:cNvSpPr txBox="1">
            <a:spLocks noChangeArrowheads="1"/>
          </p:cNvSpPr>
          <p:nvPr/>
        </p:nvSpPr>
        <p:spPr bwMode="auto">
          <a:xfrm>
            <a:off x="5786446" y="3716339"/>
            <a:ext cx="1658922" cy="2677656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Доходы от продажи материальных и нематериальных активов (</a:t>
            </a:r>
            <a:r>
              <a:rPr lang="ru-RU" sz="1600" dirty="0" err="1" smtClean="0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2021г – </a:t>
            </a:r>
            <a:r>
              <a:rPr lang="ru-RU" sz="1600" dirty="0" smtClean="0">
                <a:solidFill>
                  <a:schemeClr val="bg1"/>
                </a:solidFill>
              </a:rPr>
              <a:t>5121,8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2022г 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2023г 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2" name="Line 8"/>
          <p:cNvSpPr>
            <a:spLocks noChangeShapeType="1"/>
          </p:cNvSpPr>
          <p:nvPr/>
        </p:nvSpPr>
        <p:spPr bwMode="auto">
          <a:xfrm flipH="1">
            <a:off x="1928795" y="3059112"/>
            <a:ext cx="914418" cy="328614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3" name="Line 9"/>
          <p:cNvSpPr>
            <a:spLocks noChangeShapeType="1"/>
          </p:cNvSpPr>
          <p:nvPr/>
        </p:nvSpPr>
        <p:spPr bwMode="auto">
          <a:xfrm flipH="1">
            <a:off x="2843213" y="3387726"/>
            <a:ext cx="45719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4" name="Line 10"/>
          <p:cNvSpPr>
            <a:spLocks noChangeShapeType="1"/>
          </p:cNvSpPr>
          <p:nvPr/>
        </p:nvSpPr>
        <p:spPr bwMode="auto">
          <a:xfrm>
            <a:off x="5429256" y="3387724"/>
            <a:ext cx="357190" cy="328615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857620" y="3703637"/>
            <a:ext cx="1783571" cy="2431435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Платежи при пользовании природными ресурсами (</a:t>
            </a:r>
            <a:r>
              <a:rPr lang="ru-RU" sz="1600" dirty="0" err="1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2021г – 13,3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2022г – 13,9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2023г – 14,5</a:t>
            </a: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071934" y="3400428"/>
            <a:ext cx="168597" cy="315911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643834" y="3703637"/>
            <a:ext cx="1357323" cy="2431435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Доходы от оказания платных услуг (</a:t>
            </a:r>
            <a:r>
              <a:rPr lang="ru-RU" sz="1600" dirty="0" err="1" smtClean="0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2021г – </a:t>
            </a:r>
            <a:r>
              <a:rPr lang="ru-RU" sz="1600" dirty="0" smtClean="0">
                <a:solidFill>
                  <a:schemeClr val="bg1"/>
                </a:solidFill>
              </a:rPr>
              <a:t>99,0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2022г 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2023г 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6156324" y="3303181"/>
            <a:ext cx="1630385" cy="36314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  <a:cs typeface="Tunga" pitchFamily="34" charset="0"/>
            </a:endParaRPr>
          </a:p>
        </p:txBody>
      </p:sp>
      <p:sp>
        <p:nvSpPr>
          <p:cNvPr id="87042" name="Text Box 5"/>
          <p:cNvSpPr txBox="1">
            <a:spLocks noChangeArrowheads="1"/>
          </p:cNvSpPr>
          <p:nvPr/>
        </p:nvSpPr>
        <p:spPr bwMode="auto">
          <a:xfrm>
            <a:off x="1908175" y="1698625"/>
            <a:ext cx="4968875" cy="1081088"/>
          </a:xfrm>
          <a:prstGeom prst="rect">
            <a:avLst/>
          </a:prstGeom>
          <a:solidFill>
            <a:srgbClr val="FF99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Безвозмездные поступления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2021г – </a:t>
            </a:r>
            <a:r>
              <a:rPr lang="ru-RU" sz="1400" dirty="0" smtClean="0">
                <a:solidFill>
                  <a:schemeClr val="bg1"/>
                </a:solidFill>
              </a:rPr>
              <a:t>207715,0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2022г – </a:t>
            </a:r>
            <a:r>
              <a:rPr lang="ru-RU" sz="1400" dirty="0" smtClean="0">
                <a:solidFill>
                  <a:schemeClr val="bg1"/>
                </a:solidFill>
              </a:rPr>
              <a:t>167835,7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2023г – </a:t>
            </a:r>
            <a:r>
              <a:rPr lang="ru-RU" sz="1400" dirty="0" smtClean="0">
                <a:solidFill>
                  <a:schemeClr val="bg1"/>
                </a:solidFill>
              </a:rPr>
              <a:t>161776,5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3" name="Text Box 6"/>
          <p:cNvSpPr txBox="1">
            <a:spLocks noChangeArrowheads="1"/>
          </p:cNvSpPr>
          <p:nvPr/>
        </p:nvSpPr>
        <p:spPr bwMode="auto">
          <a:xfrm>
            <a:off x="250825" y="3213100"/>
            <a:ext cx="1657350" cy="2513013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Дотации бюджетам муниципальных районов на выравнивание уровня бюджетной обеспеченности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2021г – </a:t>
            </a:r>
            <a:r>
              <a:rPr lang="ru-RU" sz="1400" dirty="0" smtClean="0">
                <a:solidFill>
                  <a:schemeClr val="bg1"/>
                </a:solidFill>
              </a:rPr>
              <a:t>115864,0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2022г – 90394,0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2023г – 78725,0</a:t>
            </a:r>
          </a:p>
        </p:txBody>
      </p:sp>
      <p:sp>
        <p:nvSpPr>
          <p:cNvPr id="87044" name="Text Box 7"/>
          <p:cNvSpPr txBox="1">
            <a:spLocks noChangeArrowheads="1"/>
          </p:cNvSpPr>
          <p:nvPr/>
        </p:nvSpPr>
        <p:spPr bwMode="auto">
          <a:xfrm>
            <a:off x="2339975" y="3376613"/>
            <a:ext cx="2141538" cy="1874837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Субвенции бюджетам субъектов Российской Федерации и муниципальных образований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2021г </a:t>
            </a:r>
            <a:r>
              <a:rPr lang="ru-RU" sz="1400" dirty="0" smtClean="0">
                <a:solidFill>
                  <a:schemeClr val="bg1"/>
                </a:solidFill>
              </a:rPr>
              <a:t>–85875,0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2022г – 76551,2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2023г – 80594,9</a:t>
            </a:r>
          </a:p>
        </p:txBody>
      </p:sp>
      <p:sp>
        <p:nvSpPr>
          <p:cNvPr id="87045" name="Text Box 8"/>
          <p:cNvSpPr txBox="1">
            <a:spLocks noChangeArrowheads="1"/>
          </p:cNvSpPr>
          <p:nvPr/>
        </p:nvSpPr>
        <p:spPr bwMode="auto">
          <a:xfrm>
            <a:off x="7235825" y="3213100"/>
            <a:ext cx="1657350" cy="1615635"/>
          </a:xfrm>
          <a:prstGeom prst="rect">
            <a:avLst/>
          </a:prstGeom>
          <a:solidFill>
            <a:srgbClr val="FF99CC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Иные межбюджетные трансферты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2021г – </a:t>
            </a:r>
            <a:r>
              <a:rPr lang="ru-RU" sz="1400" dirty="0" smtClean="0">
                <a:solidFill>
                  <a:schemeClr val="bg1"/>
                </a:solidFill>
              </a:rPr>
              <a:t>241,2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2022г – 240,7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2023г – 240,7</a:t>
            </a:r>
          </a:p>
        </p:txBody>
      </p:sp>
      <p:sp>
        <p:nvSpPr>
          <p:cNvPr id="87046" name="Line 9"/>
          <p:cNvSpPr>
            <a:spLocks noChangeShapeType="1"/>
          </p:cNvSpPr>
          <p:nvPr/>
        </p:nvSpPr>
        <p:spPr bwMode="auto">
          <a:xfrm flipH="1">
            <a:off x="1800225" y="2779713"/>
            <a:ext cx="215900" cy="4333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7" name="Line 10"/>
          <p:cNvSpPr>
            <a:spLocks noChangeShapeType="1"/>
          </p:cNvSpPr>
          <p:nvPr/>
        </p:nvSpPr>
        <p:spPr bwMode="auto">
          <a:xfrm flipH="1">
            <a:off x="3348038" y="2779713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8" name="Line 11"/>
          <p:cNvSpPr>
            <a:spLocks noChangeShapeType="1"/>
          </p:cNvSpPr>
          <p:nvPr/>
        </p:nvSpPr>
        <p:spPr bwMode="auto">
          <a:xfrm>
            <a:off x="6877050" y="2779713"/>
            <a:ext cx="504825" cy="4333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50" name="Text Box 7"/>
          <p:cNvSpPr txBox="1">
            <a:spLocks noChangeArrowheads="1"/>
          </p:cNvSpPr>
          <p:nvPr/>
        </p:nvSpPr>
        <p:spPr bwMode="auto">
          <a:xfrm>
            <a:off x="4735513" y="3376613"/>
            <a:ext cx="2141537" cy="1874837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Субсидии бюджетам субъектов Российской Федерации и муниципальных образований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2021г </a:t>
            </a:r>
            <a:r>
              <a:rPr lang="ru-RU" sz="1400" dirty="0" smtClean="0">
                <a:solidFill>
                  <a:schemeClr val="bg1"/>
                </a:solidFill>
              </a:rPr>
              <a:t>–5734,8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2022г </a:t>
            </a:r>
            <a:r>
              <a:rPr lang="ru-RU" sz="1400" dirty="0" smtClean="0">
                <a:solidFill>
                  <a:schemeClr val="bg1"/>
                </a:solidFill>
              </a:rPr>
              <a:t>–649,8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2023г – </a:t>
            </a:r>
            <a:r>
              <a:rPr lang="ru-RU" sz="1400" dirty="0" smtClean="0">
                <a:solidFill>
                  <a:schemeClr val="bg1"/>
                </a:solidFill>
              </a:rPr>
              <a:t>647,4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51" name="Line 10"/>
          <p:cNvSpPr>
            <a:spLocks noChangeShapeType="1"/>
          </p:cNvSpPr>
          <p:nvPr/>
        </p:nvSpPr>
        <p:spPr bwMode="auto">
          <a:xfrm flipH="1">
            <a:off x="5724525" y="2779713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84150"/>
            <a:ext cx="8642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FF0000"/>
                </a:solidFill>
              </a:rPr>
              <a:t>Доходы бюджета муниципального образования «Угранский район» Смоленской  области  на  2021 год ( в тыс. руб.)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214282" y="1397000"/>
          <a:ext cx="8823356" cy="5175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90114" name="Text Box 4"/>
          <p:cNvSpPr txBox="1">
            <a:spLocks noChangeArrowheads="1"/>
          </p:cNvSpPr>
          <p:nvPr/>
        </p:nvSpPr>
        <p:spPr bwMode="auto">
          <a:xfrm>
            <a:off x="900113" y="549275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Особенности планирования доходов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 Box 4"/>
          <p:cNvSpPr txBox="1">
            <a:spLocks noChangeArrowheads="1"/>
          </p:cNvSpPr>
          <p:nvPr/>
        </p:nvSpPr>
        <p:spPr bwMode="auto">
          <a:xfrm>
            <a:off x="468313" y="1196975"/>
            <a:ext cx="85026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Сокращение недоимки по налогам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прогнозирования доходной и расходной части бюджета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Создание условий для обеспечения устойчивого исполнения местных бюджетов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Повышение эффективности управления муниципальной собственностью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1138" name="Text Box 5"/>
          <p:cNvSpPr txBox="1">
            <a:spLocks noChangeArrowheads="1"/>
          </p:cNvSpPr>
          <p:nvPr/>
        </p:nvSpPr>
        <p:spPr bwMode="auto">
          <a:xfrm>
            <a:off x="611188" y="333375"/>
            <a:ext cx="813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Направления увеличения доходной базы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89585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smtClean="0">
                <a:solidFill>
                  <a:schemeClr val="bg1"/>
                </a:solidFill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600" b="1" i="1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chemeClr val="bg1"/>
                </a:solidFill>
              </a:rPr>
              <a:t>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5111750"/>
          </a:xfrm>
        </p:spPr>
        <p:txBody>
          <a:bodyPr rtlCol="0"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«Угранский район» Смоленской  области  на 2021 год</a:t>
            </a:r>
          </a:p>
        </p:txBody>
      </p:sp>
      <p:graphicFrame>
        <p:nvGraphicFramePr>
          <p:cNvPr id="81997" name="Group 77"/>
          <p:cNvGraphicFramePr>
            <a:graphicFrameLocks noGrp="1"/>
          </p:cNvGraphicFramePr>
          <p:nvPr/>
        </p:nvGraphicFramePr>
        <p:xfrm>
          <a:off x="250825" y="1141413"/>
          <a:ext cx="8713788" cy="5543365"/>
        </p:xfrm>
        <a:graphic>
          <a:graphicData uri="http://schemas.openxmlformats.org/drawingml/2006/table">
            <a:tbl>
              <a:tblPr/>
              <a:tblGrid>
                <a:gridCol w="4764088"/>
                <a:gridCol w="2097087"/>
                <a:gridCol w="1852613"/>
              </a:tblGrid>
              <a:tr h="366713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5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Федеральные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1. Налог на доходы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30,248%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Налог со специальными налоговыми режимами,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2.1. Единый налог на вмененный доход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2.2. Единый сельскохозяйственный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 Налог, взимаемый в связи с применением упрощенной системы налогообложения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Налог на добычу общераспространенных полезных ископаемых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Местные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Налоги на имущество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 налог на имущество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1.2. Земельный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2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ru-RU" sz="140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/>
          </a:p>
        </p:txBody>
      </p:sp>
      <p:pic>
        <p:nvPicPr>
          <p:cNvPr id="97283" name="Picture 323" descr="kb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149725"/>
            <a:ext cx="87137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1613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2021 и плановый период 2022 и 2023 годов. ( тыс.руб)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9588" y="1916113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2022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241314,2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224932,6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230424,3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247286,9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227860,6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233493,3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5972,7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2021 г.</a:t>
            </a:r>
          </a:p>
        </p:txBody>
      </p:sp>
      <p:sp>
        <p:nvSpPr>
          <p:cNvPr id="99330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1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2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3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9334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5" name="Picture 15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6" name="Picture 16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7" name="Picture 17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9338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99339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99340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99341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99342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34970,2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2914,2 </a:t>
            </a:r>
            <a:r>
              <a:rPr lang="ru-RU" sz="2000" dirty="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99343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5108,3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425,7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99344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16790,3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1399,2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99345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1962,1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163,5</a:t>
            </a:r>
            <a:r>
              <a:rPr lang="ru-RU" sz="2000">
                <a:solidFill>
                  <a:schemeClr val="bg1"/>
                </a:solidFill>
              </a:rPr>
              <a:t>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2022 г.</a:t>
            </a:r>
          </a:p>
        </p:txBody>
      </p:sp>
      <p:sp>
        <p:nvSpPr>
          <p:cNvPr id="100354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5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6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7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0358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59" name="Picture 8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60" name="Picture 9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61" name="Picture 10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0362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0363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0364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0365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0366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32785,7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2732,1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00367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4774,2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397,8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0368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15438,9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1286,6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0369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664,5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55,4 </a:t>
            </a:r>
            <a:r>
              <a:rPr lang="ru-RU" sz="2000">
                <a:solidFill>
                  <a:schemeClr val="bg1"/>
                </a:solidFill>
              </a:rPr>
              <a:t>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2023 г.</a:t>
            </a:r>
          </a:p>
        </p:txBody>
      </p:sp>
      <p:sp>
        <p:nvSpPr>
          <p:cNvPr id="101378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79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0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1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1382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3" name="Picture 8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4" name="Picture 9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5" name="Picture 10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1386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1387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1388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1389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1390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34186,4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2848,9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01391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4615,0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384,6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1392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15175,1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1264,6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1393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686,4 </a:t>
            </a:r>
            <a:r>
              <a:rPr lang="ru-RU" sz="200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57,2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 (в тыс.руб.)</a:t>
            </a:r>
          </a:p>
        </p:txBody>
      </p:sp>
      <p:graphicFrame>
        <p:nvGraphicFramePr>
          <p:cNvPr id="90202" name="Group 90"/>
          <p:cNvGraphicFramePr>
            <a:graphicFrameLocks noGrp="1"/>
          </p:cNvGraphicFramePr>
          <p:nvPr>
            <p:ph idx="4294967295"/>
          </p:nvPr>
        </p:nvGraphicFramePr>
        <p:xfrm>
          <a:off x="179388" y="866775"/>
          <a:ext cx="8853487" cy="5981931"/>
        </p:xfrm>
        <a:graphic>
          <a:graphicData uri="http://schemas.openxmlformats.org/drawingml/2006/table">
            <a:tbl>
              <a:tblPr/>
              <a:tblGrid>
                <a:gridCol w="2686050"/>
                <a:gridCol w="844550"/>
                <a:gridCol w="846137"/>
                <a:gridCol w="846138"/>
                <a:gridCol w="1762125"/>
                <a:gridCol w="1868487"/>
              </a:tblGrid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дорожно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транспортного комплекса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7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на 2014-2020 годы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"Построение (развитие) аппаратно-программного комплекса "Безопасный город" на территории муниципального образования "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 район" Смоленской области"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103426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</a:t>
            </a: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3427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3428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Picture 7" descr="d2991a52-6871-41fa-80c5-1b3bf7384c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3027363"/>
            <a:ext cx="2917825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0" name="Picture 9" descr="photo_2018-02-04_17-02-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750" y="2852738"/>
            <a:ext cx="291623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1" name="Picture 11" descr="inx960x6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>
                <a:solidFill>
                  <a:srgbClr val="FF0000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5,3  %-ных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2014 году 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104450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4451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4452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  <p:graphicFrame>
        <p:nvGraphicFramePr>
          <p:cNvPr id="93252" name="Group 68"/>
          <p:cNvGraphicFramePr>
            <a:graphicFrameLocks noGrp="1"/>
          </p:cNvGraphicFramePr>
          <p:nvPr>
            <p:ph idx="4294967295"/>
          </p:nvPr>
        </p:nvGraphicFramePr>
        <p:xfrm>
          <a:off x="179388" y="836613"/>
          <a:ext cx="8856662" cy="6102046"/>
        </p:xfrm>
        <a:graphic>
          <a:graphicData uri="http://schemas.openxmlformats.org/drawingml/2006/table">
            <a:tbl>
              <a:tblPr/>
              <a:tblGrid>
                <a:gridCol w="2879725"/>
                <a:gridCol w="865187"/>
                <a:gridCol w="863600"/>
                <a:gridCol w="863600"/>
                <a:gridCol w="1728788"/>
                <a:gridCol w="1655762"/>
              </a:tblGrid>
              <a:tr h="8193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79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0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17806,1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15446,5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14648,5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0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"Развитие добровольчества (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волонтерства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) в муниципальном образовании "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 район" Смоленской области"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57346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57347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11283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</a:t>
            </a: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Угранского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smtClean="0"/>
              <a:t> </a:t>
            </a:r>
          </a:p>
        </p:txBody>
      </p:sp>
      <p:sp>
        <p:nvSpPr>
          <p:cNvPr id="106499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полиции.</a:t>
            </a:r>
          </a:p>
        </p:txBody>
      </p:sp>
      <p:pic>
        <p:nvPicPr>
          <p:cNvPr id="106500" name="Picture 5" descr="kartinka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4221163"/>
            <a:ext cx="277971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107523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107524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5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6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7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7528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9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0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1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2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3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4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5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98" name="Group 42"/>
          <p:cNvGraphicFramePr>
            <a:graphicFrameLocks noGrp="1"/>
          </p:cNvGraphicFramePr>
          <p:nvPr>
            <p:ph idx="4294967295"/>
          </p:nvPr>
        </p:nvGraphicFramePr>
        <p:xfrm>
          <a:off x="107950" y="823913"/>
          <a:ext cx="8712200" cy="5879458"/>
        </p:xfrm>
        <a:graphic>
          <a:graphicData uri="http://schemas.openxmlformats.org/drawingml/2006/table">
            <a:tbl>
              <a:tblPr/>
              <a:tblGrid>
                <a:gridCol w="1938338"/>
                <a:gridCol w="1036637"/>
                <a:gridCol w="985838"/>
                <a:gridCol w="985837"/>
                <a:gridCol w="1927225"/>
                <a:gridCol w="1838325"/>
              </a:tblGrid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образования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125436,1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104761,6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100889,2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Патриотическое  воспитание граждан в муниципальном образовании« Угранский район» Смоленской области»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Угранского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40379,5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36959,8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35554,7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8582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2021 год и плановый период 2022 и 2023 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7524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109571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109572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9573" name="Picture 7" descr="68dfe3_b5ce37238ac944a886a24533589b8a0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67945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</a:t>
            </a: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595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11059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597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8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599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0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1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38225"/>
            <a:ext cx="3313113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2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3" name="Picture 20" descr="fizra-1024x7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6675" y="2903538"/>
            <a:ext cx="27273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4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5" name="Picture 24" descr="spo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2725" y="2624138"/>
            <a:ext cx="2803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  <p:graphicFrame>
        <p:nvGraphicFramePr>
          <p:cNvPr id="99368" name="Group 40"/>
          <p:cNvGraphicFramePr>
            <a:graphicFrameLocks noGrp="1"/>
          </p:cNvGraphicFramePr>
          <p:nvPr>
            <p:ph idx="4294967295"/>
          </p:nvPr>
        </p:nvGraphicFramePr>
        <p:xfrm>
          <a:off x="250825" y="981075"/>
          <a:ext cx="8712200" cy="5824284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на 2014-2020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25323,5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24933,2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24933,2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2014-2017 год и на период до 2020 года»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112643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112644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2645" name="Picture 8" descr="Bez-nazvaniya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6" name="Picture 10" descr="orig_ce092da28bf6aaaaa901a2efcd13b4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8775" y="2995613"/>
            <a:ext cx="2871788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9536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113667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113668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223963"/>
            <a:ext cx="36004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305300"/>
            <a:ext cx="3378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114691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114692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3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  <p:graphicFrame>
        <p:nvGraphicFramePr>
          <p:cNvPr id="103471" name="Group 47"/>
          <p:cNvGraphicFramePr>
            <a:graphicFrameLocks noGrp="1"/>
          </p:cNvGraphicFramePr>
          <p:nvPr>
            <p:ph idx="4294967295"/>
          </p:nvPr>
        </p:nvGraphicFramePr>
        <p:xfrm>
          <a:off x="179388" y="788988"/>
          <a:ext cx="8964612" cy="6065530"/>
        </p:xfrm>
        <a:graphic>
          <a:graphicData uri="http://schemas.openxmlformats.org/drawingml/2006/table">
            <a:tbl>
              <a:tblPr/>
              <a:tblGrid>
                <a:gridCol w="2801937"/>
                <a:gridCol w="828675"/>
                <a:gridCol w="838200"/>
                <a:gridCol w="844550"/>
                <a:gridCol w="1849438"/>
                <a:gridCol w="1801812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 Обеспечение жильем молодых семей» на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173,6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195,3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227,9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2010-2020 годы на территории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«Комплексные меры противодействия незаконному обороту наркотиков в муниципальном образовании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 на 2015-2020 годы»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4978325" cy="455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58371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2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3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4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58375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Доходы</a:t>
            </a:r>
            <a:r>
              <a:rPr lang="ru-RU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58376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Расходы</a:t>
            </a:r>
            <a:r>
              <a:rPr lang="ru-RU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58377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</a:rPr>
              <a:t>ДЕФИЦИТОМ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583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52228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</a:t>
            </a: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116739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116740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1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2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292600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3" name="Picture 12" descr="0ab3dd00c964553729411b2f72720b8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4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581525"/>
            <a:ext cx="25923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762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117763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117764" name="Picture 8" descr="1494446531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5" name="Picture 10" descr="energy_efficienc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6" name="Picture 12" descr="energosberezen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8963" y="4668838"/>
            <a:ext cx="271303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398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</a:t>
            </a: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118787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-снижение темпов убыли численности населения с 97,3 % в 2013 году до 99,5 % в 2020 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118788" name="Picture 10" descr="33355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9" name="Picture 12" descr="571125-1680x10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363"/>
            <a:ext cx="363537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179" name="Group 83"/>
          <p:cNvGraphicFramePr>
            <a:graphicFrameLocks noGrp="1"/>
          </p:cNvGraphicFramePr>
          <p:nvPr>
            <p:ph idx="4294967295"/>
          </p:nvPr>
        </p:nvGraphicFramePr>
        <p:xfrm>
          <a:off x="179388" y="769938"/>
          <a:ext cx="8785225" cy="5443736"/>
        </p:xfrm>
        <a:graphic>
          <a:graphicData uri="http://schemas.openxmlformats.org/drawingml/2006/table">
            <a:tbl>
              <a:tblPr/>
              <a:tblGrid>
                <a:gridCol w="3024187"/>
                <a:gridCol w="792163"/>
                <a:gridCol w="792162"/>
                <a:gridCol w="863600"/>
                <a:gridCol w="172878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"Материально-техническое и транспортное обеспечение деятельности представительного и исполнительно-распорядительного органов местного самоуправления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8625,3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6015,2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6015,2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"Противодействие экстремизму и профилактика терроризма на территории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"Доступная среда"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9846" name="Text Box 62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261" name="Group 45"/>
          <p:cNvGraphicFramePr>
            <a:graphicFrameLocks noGrp="1"/>
          </p:cNvGraphicFramePr>
          <p:nvPr>
            <p:ph idx="1"/>
          </p:nvPr>
        </p:nvGraphicFramePr>
        <p:xfrm>
          <a:off x="179388" y="769938"/>
          <a:ext cx="8785225" cy="4913384"/>
        </p:xfrm>
        <a:graphic>
          <a:graphicData uri="http://schemas.openxmlformats.org/drawingml/2006/table">
            <a:tbl>
              <a:tblPr/>
              <a:tblGrid>
                <a:gridCol w="3024187"/>
                <a:gridCol w="792163"/>
                <a:gridCol w="792162"/>
                <a:gridCol w="863600"/>
                <a:gridCol w="172878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Муниципальная программа "Информатизация Администрации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"Повышение эффективности управления муниципальным имуществом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"Создание условий для осуществления градостроительной деятельности на территории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0870" name="Text Box 39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ext Box 5"/>
          <p:cNvSpPr txBox="1">
            <a:spLocks noChangeArrowheads="1"/>
          </p:cNvSpPr>
          <p:nvPr/>
        </p:nvSpPr>
        <p:spPr bwMode="auto">
          <a:xfrm>
            <a:off x="250825" y="819150"/>
            <a:ext cx="8713788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– это предлагаемые и разрабатываемые Президентом и Правительством стратегические планы по развитию конкретной сферы общественных отношений.</a:t>
            </a:r>
          </a:p>
          <a:p>
            <a:pPr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121858" name="Text Box 6"/>
          <p:cNvSpPr txBox="1">
            <a:spLocks noChangeArrowheads="1"/>
          </p:cNvSpPr>
          <p:nvPr/>
        </p:nvSpPr>
        <p:spPr bwMode="auto">
          <a:xfrm>
            <a:off x="1258888" y="333375"/>
            <a:ext cx="6049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Национальные проекты</a:t>
            </a:r>
          </a:p>
        </p:txBody>
      </p:sp>
      <p:sp>
        <p:nvSpPr>
          <p:cNvPr id="121859" name="Text Box 16"/>
          <p:cNvSpPr txBox="1">
            <a:spLocks noChangeArrowheads="1"/>
          </p:cNvSpPr>
          <p:nvPr/>
        </p:nvSpPr>
        <p:spPr bwMode="auto">
          <a:xfrm>
            <a:off x="2051050" y="1985963"/>
            <a:ext cx="4968875" cy="3857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Угранского района</a:t>
            </a:r>
          </a:p>
        </p:txBody>
      </p:sp>
      <p:sp>
        <p:nvSpPr>
          <p:cNvPr id="121860" name="Text Box 17"/>
          <p:cNvSpPr txBox="1">
            <a:spLocks noChangeArrowheads="1"/>
          </p:cNvSpPr>
          <p:nvPr/>
        </p:nvSpPr>
        <p:spPr bwMode="auto">
          <a:xfrm>
            <a:off x="611188" y="2708275"/>
            <a:ext cx="3240087" cy="313213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Национальный проект «Демография», в нем региональный проект «Спорт – норма жизни». По проекту производится ремонт спортивного зала «Знаменской СШ». Куратором проекта является А.В.Андреев, депутат Совета депутатов Знаменского сельского поселения, директор «Знаменской СШ»</a:t>
            </a:r>
          </a:p>
        </p:txBody>
      </p:sp>
      <p:sp>
        <p:nvSpPr>
          <p:cNvPr id="121861" name="Text Box 18"/>
          <p:cNvSpPr txBox="1">
            <a:spLocks noChangeArrowheads="1"/>
          </p:cNvSpPr>
          <p:nvPr/>
        </p:nvSpPr>
        <p:spPr bwMode="auto">
          <a:xfrm>
            <a:off x="4716463" y="2708275"/>
            <a:ext cx="3887787" cy="39560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 По проекту производится благоустройство территории парка по Улице Горького в с.Угра. Куратор проекта- П.С.Андреев, депутат Угранского района Совета депутатов, руководитель фракции «ЕДИНАЯ РОСССИЯ» в Угранском районе.</a:t>
            </a:r>
          </a:p>
        </p:txBody>
      </p:sp>
      <p:sp>
        <p:nvSpPr>
          <p:cNvPr id="121862" name="Line 19"/>
          <p:cNvSpPr>
            <a:spLocks noChangeShapeType="1"/>
          </p:cNvSpPr>
          <p:nvPr/>
        </p:nvSpPr>
        <p:spPr bwMode="auto">
          <a:xfrm>
            <a:off x="2987675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1863" name="Line 20"/>
          <p:cNvSpPr>
            <a:spLocks noChangeShapeType="1"/>
          </p:cNvSpPr>
          <p:nvPr/>
        </p:nvSpPr>
        <p:spPr bwMode="auto">
          <a:xfrm>
            <a:off x="5795963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ext Box 4"/>
          <p:cNvSpPr txBox="1">
            <a:spLocks noChangeArrowheads="1"/>
          </p:cNvSpPr>
          <p:nvPr/>
        </p:nvSpPr>
        <p:spPr bwMode="auto">
          <a:xfrm>
            <a:off x="323850" y="2497138"/>
            <a:ext cx="4176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Объем реализации проекта – 1259288,4 руб.</a:t>
            </a:r>
          </a:p>
        </p:txBody>
      </p:sp>
      <p:sp>
        <p:nvSpPr>
          <p:cNvPr id="122882" name="Text Box 5"/>
          <p:cNvSpPr txBox="1">
            <a:spLocks noChangeArrowheads="1"/>
          </p:cNvSpPr>
          <p:nvPr/>
        </p:nvSpPr>
        <p:spPr bwMode="auto">
          <a:xfrm>
            <a:off x="755650" y="84138"/>
            <a:ext cx="7632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b="1" i="1">
                <a:solidFill>
                  <a:srgbClr val="FF3300"/>
                </a:solidFill>
              </a:rPr>
              <a:t>Национальный проект «Демография», в нем региональный проект «Спорт – норма жизни».</a:t>
            </a:r>
          </a:p>
        </p:txBody>
      </p:sp>
      <p:sp>
        <p:nvSpPr>
          <p:cNvPr id="122883" name="Text Box 6"/>
          <p:cNvSpPr txBox="1">
            <a:spLocks noChangeArrowheads="1"/>
          </p:cNvSpPr>
          <p:nvPr/>
        </p:nvSpPr>
        <p:spPr bwMode="auto">
          <a:xfrm>
            <a:off x="468313" y="908050"/>
            <a:ext cx="826135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К новым победам в обновленном спортзале!</a:t>
            </a:r>
            <a:r>
              <a:rPr lang="ru-RU" sz="1600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«Проблем было много: инвентарь устарел требовали замены окна. Теперь в спортивном зале полностью заменены оконные блоки, электрическое освещение, осуществлена покраска стен и пола, установлена шведская стенка» </a:t>
            </a:r>
          </a:p>
          <a:p>
            <a:pPr algn="r"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Андреев А.В., директор</a:t>
            </a:r>
          </a:p>
          <a:p>
            <a:pPr algn="r"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 «Знаменской СШ»</a:t>
            </a:r>
          </a:p>
        </p:txBody>
      </p:sp>
      <p:pic>
        <p:nvPicPr>
          <p:cNvPr id="122884" name="Picture 5" descr="xQlFpB9YiO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2138" y="3716338"/>
            <a:ext cx="251777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5" name="Picture 6" descr="njtVixw0OX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3068638"/>
            <a:ext cx="2573338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6" name="Picture 7" descr="jRfPYiQMUy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3068638"/>
            <a:ext cx="2433638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353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</a:t>
            </a:r>
          </a:p>
        </p:txBody>
      </p:sp>
      <p:sp>
        <p:nvSpPr>
          <p:cNvPr id="123906" name="Text Box 5"/>
          <p:cNvSpPr txBox="1">
            <a:spLocks noChangeArrowheads="1"/>
          </p:cNvSpPr>
          <p:nvPr/>
        </p:nvSpPr>
        <p:spPr bwMode="auto">
          <a:xfrm>
            <a:off x="395288" y="1484313"/>
            <a:ext cx="83534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Парковые зоны и места отдыха играют значительную роль в жизни не только крупных городов, но и небольших населенных пунктов. </a:t>
            </a:r>
          </a:p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Парки – это место, где люди могут проводить свободное время.</a:t>
            </a:r>
          </a:p>
        </p:txBody>
      </p:sp>
      <p:sp>
        <p:nvSpPr>
          <p:cNvPr id="123907" name="Text Box 6"/>
          <p:cNvSpPr txBox="1">
            <a:spLocks noChangeArrowheads="1"/>
          </p:cNvSpPr>
          <p:nvPr/>
        </p:nvSpPr>
        <p:spPr bwMode="auto">
          <a:xfrm>
            <a:off x="2411413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Объем реализации проекта – 2546969,0 руб.</a:t>
            </a:r>
          </a:p>
        </p:txBody>
      </p:sp>
      <p:pic>
        <p:nvPicPr>
          <p:cNvPr id="123908" name="Picture 6" descr="ovgHkoznSG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3092450"/>
            <a:ext cx="3779837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9" name="Picture 7" descr="2iAgOFywGW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94050"/>
            <a:ext cx="351155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0" name="Picture 5" descr="JraUc11Vov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238" y="4694238"/>
            <a:ext cx="3255962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extBox 1"/>
          <p:cNvSpPr txBox="1">
            <a:spLocks noChangeArrowheads="1"/>
          </p:cNvSpPr>
          <p:nvPr/>
        </p:nvSpPr>
        <p:spPr bwMode="auto">
          <a:xfrm>
            <a:off x="1241425" y="188913"/>
            <a:ext cx="6696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Информация об объеме доходов бюджета МО «Угранский район» в расчете на душу населения</a:t>
            </a:r>
          </a:p>
        </p:txBody>
      </p:sp>
      <p:graphicFrame>
        <p:nvGraphicFramePr>
          <p:cNvPr id="107561" name="Group 41"/>
          <p:cNvGraphicFramePr>
            <a:graphicFrameLocks noGrp="1"/>
          </p:cNvGraphicFramePr>
          <p:nvPr/>
        </p:nvGraphicFramePr>
        <p:xfrm>
          <a:off x="107950" y="1125538"/>
          <a:ext cx="9036050" cy="5454652"/>
        </p:xfrm>
        <a:graphic>
          <a:graphicData uri="http://schemas.openxmlformats.org/drawingml/2006/table">
            <a:tbl>
              <a:tblPr/>
              <a:tblGrid>
                <a:gridCol w="2259013"/>
                <a:gridCol w="2257425"/>
                <a:gridCol w="2260600"/>
                <a:gridCol w="2259012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241314,2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224932,6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230424,3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33599,2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29286,1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207715,0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167185,9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159560,6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30423,0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31640,0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32906,0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2021 и плановый период 2022 и 2023 год (тыс. руб.)</a:t>
            </a:r>
          </a:p>
        </p:txBody>
      </p:sp>
      <p:graphicFrame>
        <p:nvGraphicFramePr>
          <p:cNvPr id="111683" name="Group 67"/>
          <p:cNvGraphicFramePr>
            <a:graphicFrameLocks noGrp="1"/>
          </p:cNvGraphicFramePr>
          <p:nvPr/>
        </p:nvGraphicFramePr>
        <p:xfrm>
          <a:off x="395288" y="1196975"/>
          <a:ext cx="8459787" cy="5240342"/>
        </p:xfrm>
        <a:graphic>
          <a:graphicData uri="http://schemas.openxmlformats.org/drawingml/2006/table">
            <a:tbl>
              <a:tblPr/>
              <a:tblGrid>
                <a:gridCol w="3703637"/>
                <a:gridCol w="1169988"/>
                <a:gridCol w="1793875"/>
                <a:gridCol w="1792287"/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29628,4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32489,9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31662,2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1054,0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122555,5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107300,7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103645,6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42625,8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33180,5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31520,6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7517,2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4618,2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4688,3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Обслуживание государственного и муниципального долга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20013,1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19915,7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19915,7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188913"/>
            <a:ext cx="8713787" cy="2016125"/>
          </a:xfrm>
        </p:spPr>
        <p:txBody>
          <a:bodyPr/>
          <a:lstStyle/>
          <a:p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вал 2"/>
          <p:cNvSpPr/>
          <p:nvPr/>
        </p:nvSpPr>
        <p:spPr>
          <a:xfrm>
            <a:off x="2987675" y="2205038"/>
            <a:ext cx="3097213" cy="2232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5" name="TextBox 3"/>
          <p:cNvSpPr txBox="1">
            <a:spLocks noChangeArrowheads="1"/>
          </p:cNvSpPr>
          <p:nvPr/>
        </p:nvSpPr>
        <p:spPr bwMode="auto">
          <a:xfrm>
            <a:off x="3492500" y="2703513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Консолидированный бюджет МО «Угранский район» Смоленской области</a:t>
            </a:r>
          </a:p>
        </p:txBody>
      </p:sp>
      <p:sp>
        <p:nvSpPr>
          <p:cNvPr id="5" name="Стрелка вправо 4"/>
          <p:cNvSpPr/>
          <p:nvPr/>
        </p:nvSpPr>
        <p:spPr>
          <a:xfrm rot="18819159">
            <a:off x="2987675" y="3897313"/>
            <a:ext cx="720725" cy="10795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336554">
            <a:off x="5394325" y="4087813"/>
            <a:ext cx="935038" cy="124301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288" y="4429125"/>
            <a:ext cx="2952750" cy="1330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763588" y="4778375"/>
            <a:ext cx="19446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 МО «Угранский район»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0750" y="4778375"/>
            <a:ext cx="2959100" cy="1223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401" name="TextBox 11"/>
          <p:cNvSpPr txBox="1">
            <a:spLocks noChangeArrowheads="1"/>
          </p:cNvSpPr>
          <p:nvPr/>
        </p:nvSpPr>
        <p:spPr bwMode="auto">
          <a:xfrm>
            <a:off x="6300788" y="5094288"/>
            <a:ext cx="2374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Бюджеты сельских поселений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2021 год</a:t>
            </a:r>
          </a:p>
          <a:p>
            <a:endParaRPr lang="ru-RU" b="1" i="1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/>
        </p:nvGraphicFramePr>
        <p:xfrm>
          <a:off x="0" y="500042"/>
          <a:ext cx="8929688" cy="6143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2022 год</a:t>
            </a:r>
          </a:p>
          <a:p>
            <a:endParaRPr lang="ru-RU" b="1" i="1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/>
        </p:nvGraphicFramePr>
        <p:xfrm>
          <a:off x="-52388" y="292100"/>
          <a:ext cx="9050338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2023 год</a:t>
            </a:r>
          </a:p>
          <a:p>
            <a:endParaRPr lang="ru-RU" b="1" i="1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/>
        </p:nvGraphicFramePr>
        <p:xfrm>
          <a:off x="119063" y="503238"/>
          <a:ext cx="8653462" cy="6122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33122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331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028825"/>
            <a:ext cx="45354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отношения </a:t>
            </a:r>
            <a:r>
              <a:rPr lang="ru-RU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60418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трансферты – </a:t>
            </a:r>
            <a:r>
              <a:rPr lang="ru-RU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44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chemeClr val="bg1"/>
                </a:solidFill>
              </a:rPr>
              <a:t>Субвенции – </a:t>
            </a:r>
            <a:r>
              <a:rPr lang="ru-RU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11751</TotalTime>
  <Words>6410</Words>
  <Application>Microsoft Office PowerPoint</Application>
  <PresentationFormat>Экран (4:3)</PresentationFormat>
  <Paragraphs>993</Paragraphs>
  <Slides>74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74</vt:i4>
      </vt:variant>
      <vt:variant>
        <vt:lpstr>Произвольные показы</vt:lpstr>
      </vt:variant>
      <vt:variant>
        <vt:i4>1</vt:i4>
      </vt:variant>
    </vt:vector>
  </HeadingPairs>
  <TitlesOfParts>
    <vt:vector size="80" baseType="lpstr">
      <vt:lpstr>Mylar</vt:lpstr>
      <vt:lpstr>1_Mylar</vt:lpstr>
      <vt:lpstr>2_Mylar</vt:lpstr>
      <vt:lpstr>3_Mylar</vt:lpstr>
      <vt:lpstr>4_Mylar</vt:lpstr>
      <vt:lpstr>                                                    МУНИЦИПАЛЬНОЕ ОБРАЗОВАНИЕ                                                        « УГРАНСКИЙ РАЙОН»                                                         СМОЛЕНСКОЙ ОБЛАСТИ </vt:lpstr>
      <vt:lpstr>Слайд 2</vt:lpstr>
      <vt:lpstr>Муниципальное образование «Угранский район» Смоленской области</vt:lpstr>
      <vt:lpstr>Слайд 4</vt:lpstr>
      <vt:lpstr>Слайд 5</vt:lpstr>
      <vt:lpstr>Что такое бюджет?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Консолидированный бюджет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 </vt:lpstr>
      <vt:lpstr>Слайд 8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 (тыс.руб)</vt:lpstr>
      <vt:lpstr>Структура безвозмездных поступлений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Источники финансирования дефицита   районного бюджета (тыс.руб).</vt:lpstr>
      <vt:lpstr>Слайд 22</vt:lpstr>
      <vt:lpstr>Слайд 23</vt:lpstr>
      <vt:lpstr>Слайд 24</vt:lpstr>
      <vt:lpstr>Слайд 25</vt:lpstr>
      <vt:lpstr>Слайд 26</vt:lpstr>
      <vt:lpstr>Слайд 27</vt:lpstr>
      <vt:lpstr>Основные направления бюджетной политики  муниципального образования  «Угранский район» Смоленской области на 2021 год и плановый период 2022-2023 годов</vt:lpstr>
      <vt:lpstr>Основные показатели социально-экономического развития муниципального образования «Угранский район» Смоленской области на 2021 год и плановый период 2022  и 2023 годов</vt:lpstr>
      <vt:lpstr>Слайд 30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Слайд 34</vt:lpstr>
      <vt:lpstr>Слайд 35</vt:lpstr>
      <vt:lpstr>Слайд 36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«Угранский район» Смоленской  области  на 2021 год</vt:lpstr>
      <vt:lpstr> </vt:lpstr>
      <vt:lpstr>Слайд 40</vt:lpstr>
      <vt:lpstr>Слайд 41</vt:lpstr>
      <vt:lpstr>Основные характеристики  районного  бюджета на   2021 и плановый период 2022 и 2023 годов. ( тыс.руб)</vt:lpstr>
      <vt:lpstr>Слайд 43</vt:lpstr>
      <vt:lpstr>Слайд 44</vt:lpstr>
      <vt:lpstr>Слайд 45</vt:lpstr>
      <vt:lpstr>Программная структура расходов  районного бюджета на 2021 год и плановый период 2022 и 2023 г (в тыс.руб.)</vt:lpstr>
      <vt:lpstr>Слайд 47</vt:lpstr>
      <vt:lpstr>Слайд 48</vt:lpstr>
      <vt:lpstr>Программная структура расходов  районного бюджета на 2021 год и плановый период 2022 и 2023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 </vt:lpstr>
      <vt:lpstr>Слайд 52</vt:lpstr>
      <vt:lpstr>Муниципальная программа «Развитие  образования в муниципальном образовании « Угранский район» Смоленской области»  </vt:lpstr>
      <vt:lpstr>Муниципальная программа «Развитие культуры и туризма в муниципальном образовании «Угранский район» Смоленской области»</vt:lpstr>
      <vt:lpstr>Программная структура расходов  районного бюджета на 2021 год и плановый период 2022 и 2023 г.</vt:lpstr>
      <vt:lpstr>Муниципальная программа  «Управление муниципальными финансами в муниципальном образовании  «Угранский район» Смоленской области»</vt:lpstr>
      <vt:lpstr>Муниципальная программа  «Устойчивое развитие сельских территорий в муниципальном образовании  «Угранский район» Смоленской области»</vt:lpstr>
      <vt:lpstr>Муниципальная программа  « Поддержка общественных организаций  муниципального образования « Угранский район» Смоленской области»  </vt:lpstr>
      <vt:lpstr>Программная структура расходов  районного бюджета на 2021 год и плановый период 2022 и 2023 г.</vt:lpstr>
      <vt:lpstr>Муниципальная программа  «Обеспечение жильем молодых семей»</vt:lpstr>
      <vt:lpstr>Муниципальная программа  «Энергосбережение и повышение энергетической эффективности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</vt:lpstr>
      <vt:lpstr>Слайд 63</vt:lpstr>
      <vt:lpstr>Слайд 64</vt:lpstr>
      <vt:lpstr>Слайд 65</vt:lpstr>
      <vt:lpstr>Слайд 66</vt:lpstr>
      <vt:lpstr>Слайд 67</vt:lpstr>
      <vt:lpstr>Слайд 68</vt:lpstr>
      <vt:lpstr>Распределение  бюджетных ассигнований по разделам расходов  на 2021 и плановый период 2022 и 2023 год (тыс. руб.)</vt:lpstr>
      <vt:lpstr>Слайд 70</vt:lpstr>
      <vt:lpstr>Слайд 71</vt:lpstr>
      <vt:lpstr>Слайд 72</vt:lpstr>
      <vt:lpstr>Контактная информация</vt:lpstr>
      <vt:lpstr>Слайд 74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pcuser</cp:lastModifiedBy>
  <cp:revision>357</cp:revision>
  <dcterms:created xsi:type="dcterms:W3CDTF">2013-12-02T14:04:15Z</dcterms:created>
  <dcterms:modified xsi:type="dcterms:W3CDTF">2021-04-02T11:31:30Z</dcterms:modified>
</cp:coreProperties>
</file>