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4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373" r:id="rId35"/>
    <p:sldId id="374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70" r:id="rId66"/>
    <p:sldId id="371" r:id="rId67"/>
    <p:sldId id="372" r:id="rId68"/>
    <p:sldId id="347" r:id="rId69"/>
    <p:sldId id="273" r:id="rId70"/>
    <p:sldId id="349" r:id="rId71"/>
    <p:sldId id="348" r:id="rId72"/>
    <p:sldId id="278" r:id="rId73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5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0526315789473685"/>
          <c:y val="1.3089005235602099E-2"/>
          <c:w val="0.56578947368421073"/>
          <c:h val="0.8089005235602095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2020 план</c:v>
                </c:pt>
                <c:pt idx="1">
                  <c:v>2020 исполнение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116754.5</c:v>
                </c:pt>
                <c:pt idx="1">
                  <c:v>116754.5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2020 план</c:v>
                </c:pt>
                <c:pt idx="1">
                  <c:v>2020 исполнение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62783.1</c:v>
                </c:pt>
                <c:pt idx="1">
                  <c:v>58226.400000000001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2020 план</c:v>
                </c:pt>
                <c:pt idx="1">
                  <c:v>2020 исполнение</c:v>
                </c:pt>
              </c:strCache>
            </c:strRef>
          </c:cat>
          <c:val>
            <c:numRef>
              <c:f>Лист1!$D$2:$D$3</c:f>
              <c:numCache>
                <c:formatCode>0.00</c:formatCode>
                <c:ptCount val="2"/>
                <c:pt idx="0">
                  <c:v>78472.800000000003</c:v>
                </c:pt>
                <c:pt idx="1">
                  <c:v>78241.2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2020 план</c:v>
                </c:pt>
                <c:pt idx="1">
                  <c:v>2020 исполнение</c:v>
                </c:pt>
              </c:strCache>
            </c:strRef>
          </c:cat>
          <c:val>
            <c:numRef>
              <c:f>Лист1!$E$2:$E$3</c:f>
              <c:numCache>
                <c:formatCode>0.00</c:formatCode>
                <c:ptCount val="2"/>
                <c:pt idx="0">
                  <c:v>549.79999999999995</c:v>
                </c:pt>
                <c:pt idx="1">
                  <c:v>549.79999999999995</c:v>
                </c:pt>
              </c:numCache>
            </c:numRef>
          </c:val>
        </c:ser>
        <c:dLbls>
          <c:showVal val="1"/>
        </c:dLbls>
        <c:gapWidth val="75"/>
        <c:shape val="box"/>
        <c:axId val="176936448"/>
        <c:axId val="185066624"/>
        <c:axId val="0"/>
      </c:bar3DChart>
      <c:catAx>
        <c:axId val="17693644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5066624"/>
        <c:crosses val="autoZero"/>
        <c:auto val="1"/>
        <c:lblAlgn val="ctr"/>
        <c:lblOffset val="100"/>
      </c:catAx>
      <c:valAx>
        <c:axId val="185066624"/>
        <c:scaling>
          <c:orientation val="minMax"/>
        </c:scaling>
        <c:axPos val="l"/>
        <c:numFmt formatCode="0.00" sourceLinked="1"/>
        <c:majorTickMark val="none"/>
        <c:tickLblPos val="nextTo"/>
        <c:txPr>
          <a:bodyPr rot="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936448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509984675594883"/>
          <c:y val="0.13122931304961896"/>
          <c:w val="0.28492246603343285"/>
          <c:h val="0.59966777180326569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19E-2"/>
          <c:w val="0.8039867109634552"/>
          <c:h val="0.7768817204301077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1521.7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1589.6</c:v>
                </c:pt>
              </c:numCache>
            </c:numRef>
          </c:val>
        </c:ser>
        <c:gapWidth val="75"/>
        <c:overlap val="-25"/>
        <c:axId val="187146624"/>
        <c:axId val="187165696"/>
      </c:barChart>
      <c:dateAx>
        <c:axId val="187146624"/>
        <c:scaling>
          <c:orientation val="minMax"/>
        </c:scaling>
        <c:axPos val="b"/>
        <c:majorTickMark val="none"/>
        <c:tickLblPos val="none"/>
        <c:crossAx val="187165696"/>
        <c:crosses val="autoZero"/>
        <c:lblOffset val="100"/>
      </c:dateAx>
      <c:valAx>
        <c:axId val="187165696"/>
        <c:scaling>
          <c:orientation val="minMax"/>
        </c:scaling>
        <c:axPos val="l"/>
        <c:majorGridlines>
          <c:spPr>
            <a:ln w="14595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8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7146624"/>
        <c:crosses val="autoZero"/>
        <c:crossBetween val="between"/>
      </c:valAx>
      <c:spPr>
        <a:noFill/>
        <a:ln w="19460">
          <a:noFill/>
        </a:ln>
      </c:spPr>
    </c:plotArea>
    <c:legend>
      <c:legendPos val="r"/>
      <c:layout>
        <c:manualLayout>
          <c:xMode val="edge"/>
          <c:yMode val="edge"/>
          <c:x val="0.90476190476190466"/>
          <c:y val="0.30107526881720437"/>
          <c:w val="9.3023255813953501E-2"/>
          <c:h val="0.28494623655913975"/>
        </c:manualLayout>
      </c:layout>
      <c:spPr>
        <a:solidFill>
          <a:srgbClr val="FFFFFF"/>
        </a:solidFill>
        <a:ln w="2433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view3D>
      <c:depthPercent val="100"/>
      <c:perspective val="30"/>
    </c:view3D>
    <c:plotArea>
      <c:layout>
        <c:manualLayout>
          <c:layoutTarget val="inner"/>
          <c:xMode val="edge"/>
          <c:yMode val="edge"/>
          <c:x val="2.5531914893617027E-2"/>
          <c:y val="0.28103044496487123"/>
          <c:w val="0.96595744680851081"/>
          <c:h val="0.578454332552693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26224.2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4304.3999999999996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</c:formatCode>
                <c:ptCount val="1"/>
                <c:pt idx="0">
                  <c:v>253907.1</c:v>
                </c:pt>
              </c:numCache>
            </c:numRef>
          </c:val>
        </c:ser>
        <c:dLbls>
          <c:showVal val="1"/>
        </c:dLbls>
        <c:shape val="cylinder"/>
        <c:axId val="192362752"/>
        <c:axId val="194528768"/>
        <c:axId val="0"/>
      </c:bar3DChart>
      <c:catAx>
        <c:axId val="1923627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94528768"/>
        <c:crosses val="autoZero"/>
        <c:auto val="1"/>
        <c:lblAlgn val="ctr"/>
        <c:lblOffset val="100"/>
      </c:catAx>
      <c:valAx>
        <c:axId val="194528768"/>
        <c:scaling>
          <c:orientation val="minMax"/>
        </c:scaling>
        <c:delete val="1"/>
        <c:axPos val="l"/>
        <c:numFmt formatCode="General" sourceLinked="1"/>
        <c:tickLblPos val="nextTo"/>
        <c:crossAx val="19236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6768226268240847"/>
          <c:y val="1.2110629742920567E-2"/>
          <c:w val="0.46137099513458557"/>
          <c:h val="0.2214533050473568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59521218715995627"/>
          <c:y val="0.23771790808240892"/>
          <c:w val="0.36126224156692055"/>
          <c:h val="0.52614896988906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8"/>
            <c:spPr>
              <a:solidFill>
                <a:srgbClr val="FF3399"/>
              </a:solidFill>
            </c:spPr>
          </c:dPt>
          <c:dLbls>
            <c:dLbl>
              <c:idx val="0"/>
              <c:layout>
                <c:manualLayout>
                  <c:x val="-1.9125902975592395E-2"/>
                  <c:y val="9.5415581415485048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3.2333069548548803E-2"/>
                  <c:y val="-4.0938285195576116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2.4426771141125625E-2"/>
                  <c:y val="-0.10837585496421001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2.2295888829649061E-2"/>
                  <c:y val="-4.2725912442818426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9.8587406454285806E-2"/>
                  <c:y val="-9.9589164494876412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8.1977203850134323E-2"/>
                  <c:y val="-1.198767802096867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8516371479726904E-2"/>
                  <c:y val="5.604652037934911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3.1477475136221275E-2"/>
                  <c:y val="-7.9527944159279752E-3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-1.4878288215873076E-2"/>
                  <c:y val="-4.341790578984654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4.9049902627155841E-2"/>
                  <c:y val="6.8213488391504679E-2"/>
                </c:manualLayout>
              </c:layout>
              <c:dLblPos val="bestFit"/>
              <c:showVal val="1"/>
            </c:dLbl>
            <c:spPr>
              <a:noFill/>
              <a:ln w="26516">
                <a:noFill/>
              </a:ln>
            </c:spPr>
            <c:txPr>
              <a:bodyPr/>
              <a:lstStyle/>
              <a:p>
                <a:pPr>
                  <a:defRPr sz="146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38810.400000000001</c:v>
                </c:pt>
                <c:pt idx="1">
                  <c:v>244.8</c:v>
                </c:pt>
                <c:pt idx="2" formatCode="General">
                  <c:v>44678.1</c:v>
                </c:pt>
                <c:pt idx="3">
                  <c:v>298.5</c:v>
                </c:pt>
                <c:pt idx="4" formatCode="General">
                  <c:v>121132.4</c:v>
                </c:pt>
                <c:pt idx="5" formatCode="General">
                  <c:v>47225.1</c:v>
                </c:pt>
                <c:pt idx="6" formatCode="General">
                  <c:v>12487.8</c:v>
                </c:pt>
                <c:pt idx="7">
                  <c:v>350</c:v>
                </c:pt>
                <c:pt idx="8">
                  <c:v>0</c:v>
                </c:pt>
                <c:pt idx="9">
                  <c:v>20379.3</c:v>
                </c:pt>
              </c:numCache>
            </c:numRef>
          </c:val>
        </c:ser>
        <c:firstSliceAng val="0"/>
      </c:pieChart>
      <c:spPr>
        <a:noFill/>
        <a:ln w="26516">
          <a:noFill/>
        </a:ln>
      </c:spPr>
    </c:plotArea>
    <c:legend>
      <c:legendPos val="r"/>
      <c:layout>
        <c:manualLayout>
          <c:xMode val="edge"/>
          <c:yMode val="edge"/>
          <c:x val="1.4145810663764961E-2"/>
          <c:y val="1.2678288431061805E-2"/>
          <c:w val="0.86724700761697504"/>
          <c:h val="0.97305863708399376"/>
        </c:manualLayout>
      </c:layout>
      <c:txPr>
        <a:bodyPr/>
        <a:lstStyle/>
        <a:p>
          <a:pPr>
            <a:defRPr sz="1341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461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1CDCF3-2F42-4E66-BF9F-6AB3E5F511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D51AD-1A23-4E1C-9787-9DE8750FDE7F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8D237-8E14-45E4-93F7-66245E4852F3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9BA59-B0D6-4AC3-93C3-2EAF88004A29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5E164-06D8-4DB3-91A6-4A50D8FC42E3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65F10-37D9-4689-B3A3-242B0BED83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9EF02-054B-45F6-B1BC-5AFA7717FD62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85290-AA90-4A73-A695-2DE76716A7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EDCB-9604-45A5-BA8F-98CA61CF0A6F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0D122-4DBC-4FF4-942C-9259D2BEE9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DB64D-DEAB-4C79-A954-D8D7E0E3A9C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C0E2A-6F33-46C1-A2D3-027D7256D7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4B48A-F420-483B-BA96-22E36594F791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F17A-E22C-4518-A4B3-ABB650DD5D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B1EF-33B0-43FA-BC35-B4CFDF8F8A43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B635B-3CFA-40CB-A360-37114AE80B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9E55B-882A-49C1-8D25-00AE1290658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61B66-3400-44A4-BC66-6896AA33EB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FB3AE-AF03-4855-9AC0-BF157AFD8677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34927-D06B-4445-8862-D1F2C559DB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E44C-DA94-469D-A022-6E18ABA937F6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6A5D-FCB1-4506-BDD3-CE9A6B960E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51A0B-10B5-4E84-915E-134F0A06CCE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D52E2-24FD-409A-A550-59FE386EE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966C9-BBAB-4B48-B03A-891F8936311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D886-607F-452A-A9D6-EB6110EFC4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12E9-C887-49B9-82A1-EE9B1310C7DC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7E50-1EF0-4E99-A806-2122A4EF3C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08111-E09C-44E7-9134-22CF1F80ABAA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34B0-393A-4089-AF64-9554DE675E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EEB7-E00D-40D4-964D-AD264D0E2890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4C9DD-A689-40BD-BA7C-1A2FCE520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0227B-E903-401D-B57F-51C161BEEAAD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A90-A8FF-4D13-A454-168CA8362F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9C86A-5822-4801-954A-73DAAD19E724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CF8F8-6BAE-40FA-B207-23B1760109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C91F9-32AB-4A3F-905D-0A7BA381AD80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EA5ED-5AF9-4BC5-B5F9-2A0B37AF04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80F2D-8F8F-4A58-9CD2-B4625F792F40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C0A79-8EF8-482C-8167-277E8FAC41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EFF53-7E70-4C14-816A-4DF12EEA67F3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8770-D571-408C-A2D6-D7D68064C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F0E9-B455-44B2-BBDB-D367D1C13900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25DA9-29B8-4B86-93B4-72CB13EAE8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FC05C-E461-4448-BD80-9AD460AB401F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9349-BBD7-4050-BEC7-914883B432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CDEC-FE1B-4F01-87A7-ED0BA166C059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8E24C-4C22-4540-BD27-0E98F0EAE1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A9518-AE15-489A-B79D-B3075EB6B7E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4CF39-E378-4093-898A-081D88FE7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C4BF-BEC2-455F-AD54-419CAF97FF3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0BE40-034B-485E-BBA2-D7E85C3682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0583-2327-4891-B9AB-1D0C81AF9B89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1302-2D18-4CB2-8B43-0A2E1BCFF6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93CE1-0F22-489C-84D9-56F94FA0EB9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B1C6-5F1F-4F49-9D26-A8D102F23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687BB-53D2-4AB5-A88D-847CBC603467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FAA50-6C2B-4705-BEBE-C7488FEC6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F46A-3C11-4C77-9A3F-4F9736CB0369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460D-EA50-40FA-95E1-2040217B32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43E7C-D406-4BEB-88DA-C830897D6945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046C9-8264-4F6B-9E23-2537D1630D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3FB81-24F3-4A59-A39A-2C58EE6BF8A6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352E2-A3D6-44CC-9559-44AE369F3F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9CABB-2579-4F0C-AEB3-DAED30D47119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03941-F47E-418A-A450-29D488978D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5670-DE40-4EFF-BB65-8B39AD8F45BE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C21A-648D-4658-A669-24E01C89BB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AAAA-3C18-4FB9-AEEB-160507849BFC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1AA4-CFFF-43DC-A919-D9FB2EBFE2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BCC175-F21B-470A-BE78-10E0BB6D33EB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047614F-DC22-4B91-A98F-8E8783ECE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382908-AFBC-4D7D-AAEE-33D1D8C4A55C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FB8CCB-0ABF-4B96-AF2E-6EFAE00FF6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3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EF8FDB-137C-4EDB-9E38-A3E5A2A80DB7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B8075B-6CEC-4686-A9FD-910F45C1DD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об исполнении бюджета муниципального образования «</a:t>
            </a:r>
            <a:r>
              <a:rPr lang="ru-RU" altLang="ru-RU" sz="20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за </a:t>
            </a:r>
            <a:r>
              <a:rPr lang="ru-RU" altLang="ru-RU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altLang="ru-RU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1204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1205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5410200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(исполнение)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258494,4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253907,1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116754,5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116754,5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62783,1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58226,4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78472,8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78241,2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22313" y="1333500"/>
          <a:ext cx="805815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2902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1331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792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577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577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578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6192" cy="2741930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86072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7"/>
          <p:cNvSpPr txBox="1">
            <a:spLocks noChangeArrowheads="1"/>
          </p:cNvSpPr>
          <p:nvPr/>
        </p:nvSpPr>
        <p:spPr bwMode="auto">
          <a:xfrm>
            <a:off x="5309409" y="2308999"/>
            <a:ext cx="3240088" cy="923330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2020г (исполнение)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26224,2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2020г (план) – 26701,3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8069" name="Text Box 8"/>
          <p:cNvSpPr txBox="1">
            <a:spLocks noChangeArrowheads="1"/>
          </p:cNvSpPr>
          <p:nvPr/>
        </p:nvSpPr>
        <p:spPr bwMode="auto">
          <a:xfrm>
            <a:off x="0" y="4281490"/>
            <a:ext cx="1944688" cy="193899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Налог на доходы физических лиц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20428,3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20184,5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2143108" y="4429132"/>
            <a:ext cx="2120900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</a:t>
            </a:r>
            <a:r>
              <a:rPr lang="ru-RU" sz="1600" dirty="0" smtClean="0">
                <a:solidFill>
                  <a:schemeClr val="bg1"/>
                </a:solidFill>
              </a:rPr>
              <a:t>-2262,3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2411,5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8072" name="Text Box 11"/>
          <p:cNvSpPr txBox="1">
            <a:spLocks noChangeArrowheads="1"/>
          </p:cNvSpPr>
          <p:nvPr/>
        </p:nvSpPr>
        <p:spPr bwMode="auto">
          <a:xfrm>
            <a:off x="6715141" y="3729038"/>
            <a:ext cx="2428860" cy="2185214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Налог на добычу общераспространенных полезных ископаемых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3113,0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3705,3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8073" name="Line 12"/>
          <p:cNvSpPr>
            <a:spLocks noChangeShapeType="1"/>
          </p:cNvSpPr>
          <p:nvPr/>
        </p:nvSpPr>
        <p:spPr bwMode="auto">
          <a:xfrm flipH="1">
            <a:off x="1894680" y="3232329"/>
            <a:ext cx="4606146" cy="104916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4" name="Line 13"/>
          <p:cNvSpPr>
            <a:spLocks noChangeShapeType="1"/>
          </p:cNvSpPr>
          <p:nvPr/>
        </p:nvSpPr>
        <p:spPr bwMode="auto">
          <a:xfrm flipH="1">
            <a:off x="4067175" y="3232329"/>
            <a:ext cx="2433651" cy="11968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6" name="Line 15"/>
          <p:cNvSpPr>
            <a:spLocks noChangeShapeType="1"/>
          </p:cNvSpPr>
          <p:nvPr/>
        </p:nvSpPr>
        <p:spPr bwMode="auto">
          <a:xfrm>
            <a:off x="6500826" y="3232330"/>
            <a:ext cx="428627" cy="49670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4063" y="4429133"/>
            <a:ext cx="2036763" cy="1692771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</a:rPr>
              <a:t>Государственная пошлина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420,6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400,0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5786446" y="3232331"/>
            <a:ext cx="714380" cy="119680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06182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2020г (исполнение) </a:t>
            </a:r>
            <a:r>
              <a:rPr lang="ru-RU" dirty="0" smtClean="0">
                <a:solidFill>
                  <a:schemeClr val="bg1"/>
                </a:solidFill>
              </a:rPr>
              <a:t>–4304,3</a:t>
            </a:r>
            <a:endParaRPr lang="ru-RU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2020г (план) – </a:t>
            </a:r>
            <a:r>
              <a:rPr lang="ru-RU" dirty="0" smtClean="0">
                <a:solidFill>
                  <a:schemeClr val="bg1"/>
                </a:solidFill>
              </a:rPr>
              <a:t>3946,4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317009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1874,5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1665,0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310,0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300,5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92387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1788,8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1700,0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2835068"/>
            <a:ext cx="1357320" cy="55265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2" y="2835068"/>
            <a:ext cx="442903" cy="8812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3286116" y="2835068"/>
            <a:ext cx="2500330" cy="8812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10,9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10,9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86116" y="2835068"/>
            <a:ext cx="954416" cy="8812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16340"/>
            <a:ext cx="1357323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600" dirty="0" smtClean="0">
                <a:solidFill>
                  <a:schemeClr val="bg1"/>
                </a:solidFill>
              </a:rPr>
              <a:t>320,2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2020г (план) – </a:t>
            </a:r>
            <a:r>
              <a:rPr lang="ru-RU" sz="1600" dirty="0" smtClean="0">
                <a:solidFill>
                  <a:schemeClr val="bg1"/>
                </a:solidFill>
              </a:rPr>
              <a:t>270,0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3286116" y="2835069"/>
            <a:ext cx="4500593" cy="83126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846386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400" dirty="0" smtClean="0">
                <a:solidFill>
                  <a:schemeClr val="bg1"/>
                </a:solidFill>
              </a:rPr>
              <a:t>253907,1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(план) – </a:t>
            </a:r>
            <a:r>
              <a:rPr lang="ru-RU" sz="1400" dirty="0" smtClean="0">
                <a:solidFill>
                  <a:schemeClr val="bg1"/>
                </a:solidFill>
              </a:rPr>
              <a:t>258494,4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3000821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400" dirty="0" smtClean="0">
                <a:solidFill>
                  <a:schemeClr val="bg1"/>
                </a:solidFill>
              </a:rPr>
              <a:t>116754,5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(план) – </a:t>
            </a:r>
            <a:r>
              <a:rPr lang="ru-RU" sz="1400" dirty="0" smtClean="0">
                <a:solidFill>
                  <a:schemeClr val="bg1"/>
                </a:solidFill>
              </a:rPr>
              <a:t>116754,5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2160591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400" dirty="0" smtClean="0">
                <a:solidFill>
                  <a:schemeClr val="bg1"/>
                </a:solidFill>
              </a:rPr>
              <a:t>78241,2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(план) – </a:t>
            </a:r>
            <a:r>
              <a:rPr lang="ru-RU" sz="1400" dirty="0" smtClean="0">
                <a:solidFill>
                  <a:schemeClr val="bg1"/>
                </a:solidFill>
              </a:rPr>
              <a:t>78472,8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2139047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400" dirty="0" smtClean="0">
                <a:solidFill>
                  <a:schemeClr val="bg1"/>
                </a:solidFill>
              </a:rPr>
              <a:t>549,8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(план) – </a:t>
            </a:r>
            <a:r>
              <a:rPr lang="ru-RU" sz="1400" dirty="0" smtClean="0">
                <a:solidFill>
                  <a:schemeClr val="bg1"/>
                </a:solidFill>
              </a:rPr>
              <a:t>549,8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4" y="2545011"/>
            <a:ext cx="414321" cy="66808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>
            <a:off x="3302319" y="2545011"/>
            <a:ext cx="45719" cy="83160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429388" y="2545011"/>
            <a:ext cx="952487" cy="66808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923604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(исполнение) – </a:t>
            </a:r>
            <a:r>
              <a:rPr lang="ru-RU" sz="1400" dirty="0" smtClean="0">
                <a:solidFill>
                  <a:schemeClr val="bg1"/>
                </a:solidFill>
              </a:rPr>
              <a:t>58226,4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2020г (план) – </a:t>
            </a:r>
            <a:r>
              <a:rPr lang="ru-RU" sz="1400" dirty="0" smtClean="0">
                <a:solidFill>
                  <a:schemeClr val="bg1"/>
                </a:solidFill>
              </a:rPr>
              <a:t>62783,1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>
            <a:off x="5678806" y="2545011"/>
            <a:ext cx="45719" cy="83160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0" y="966788"/>
          <a:ext cx="9144000" cy="6003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421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5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0035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6116" y="277813"/>
            <a:ext cx="7585097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6780212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643072"/>
                <a:gridCol w="1289040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(исполнение)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284435,7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289142,1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286269,2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296548,1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0240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40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7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8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9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1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241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241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241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241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241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241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241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10342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43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1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2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3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343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343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343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343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343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343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344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344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445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445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5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6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7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445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445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446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446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446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446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446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446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5512" name="Group 40"/>
          <p:cNvGraphicFramePr>
            <a:graphicFrameLocks noGrp="1"/>
          </p:cNvGraphicFramePr>
          <p:nvPr>
            <p:ph idx="4294967295"/>
          </p:nvPr>
        </p:nvGraphicFramePr>
        <p:xfrm>
          <a:off x="2" y="866775"/>
          <a:ext cx="9001155" cy="5913439"/>
        </p:xfrm>
        <a:graphic>
          <a:graphicData uri="http://schemas.openxmlformats.org/drawingml/2006/table">
            <a:tbl>
              <a:tblPr/>
              <a:tblGrid>
                <a:gridCol w="3139696"/>
                <a:gridCol w="1360864"/>
                <a:gridCol w="2286016"/>
                <a:gridCol w="2214579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43766137,88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649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650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752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752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750329" cy="5924732"/>
        </p:xfrm>
        <a:graphic>
          <a:graphicData uri="http://schemas.openxmlformats.org/drawingml/2006/table">
            <a:tbl>
              <a:tblPr/>
              <a:tblGrid>
                <a:gridCol w="3107744"/>
                <a:gridCol w="1260385"/>
                <a:gridCol w="2285579"/>
                <a:gridCol w="2096621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71113,66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298450,0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17676833,18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6322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6323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9572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1059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7" name="Group 41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9005888" cy="5807263"/>
        </p:xfrm>
        <a:graphic>
          <a:graphicData uri="http://schemas.openxmlformats.org/drawingml/2006/table">
            <a:tbl>
              <a:tblPr/>
              <a:tblGrid>
                <a:gridCol w="2589777"/>
                <a:gridCol w="1385031"/>
                <a:gridCol w="2574929"/>
                <a:gridCol w="2456151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121132356,85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49960,0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31796485,49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654" name="Rectangle 40"/>
          <p:cNvSpPr>
            <a:spLocks noChangeArrowheads="1"/>
          </p:cNvSpPr>
          <p:nvPr/>
        </p:nvSpPr>
        <p:spPr bwMode="auto">
          <a:xfrm>
            <a:off x="571472" y="115888"/>
            <a:ext cx="8158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2020 </a:t>
            </a:r>
            <a:r>
              <a:rPr lang="ru-RU" sz="2000" b="1" i="1" dirty="0" smtClean="0">
                <a:solidFill>
                  <a:srgbClr val="FF0000"/>
                </a:solidFill>
              </a:rPr>
              <a:t>год.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1264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366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6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7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7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5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7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1033716"/>
          <a:ext cx="8893175" cy="5824284"/>
        </p:xfrm>
        <a:graphic>
          <a:graphicData uri="http://schemas.openxmlformats.org/drawingml/2006/table">
            <a:tbl>
              <a:tblPr/>
              <a:tblGrid>
                <a:gridCol w="2373552"/>
                <a:gridCol w="1402463"/>
                <a:gridCol w="2436743"/>
                <a:gridCol w="2680417"/>
              </a:tblGrid>
              <a:tr h="10149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1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4906597,4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1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5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322065,91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571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5717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674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776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18831" name="Group 47"/>
          <p:cNvGraphicFramePr>
            <a:graphicFrameLocks noGrp="1"/>
          </p:cNvGraphicFramePr>
          <p:nvPr>
            <p:ph idx="4294967295"/>
          </p:nvPr>
        </p:nvGraphicFramePr>
        <p:xfrm>
          <a:off x="179389" y="788988"/>
          <a:ext cx="8964613" cy="6099083"/>
        </p:xfrm>
        <a:graphic>
          <a:graphicData uri="http://schemas.openxmlformats.org/drawingml/2006/table">
            <a:tbl>
              <a:tblPr/>
              <a:tblGrid>
                <a:gridCol w="3449431"/>
                <a:gridCol w="1371808"/>
                <a:gridCol w="2071702"/>
                <a:gridCol w="2071672"/>
              </a:tblGrid>
              <a:tr h="887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6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1080450,0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7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72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5280,0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9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7200,0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7347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48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49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50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7351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7352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7353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73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981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3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20836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21860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288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288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288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288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288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8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3908" name="Picture 5" descr="xQlFpB9Yi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6" descr="njtVixw0O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7" descr="jRfPYiQMUy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493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493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493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6777038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(исполнение)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284435,7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289142,1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30528,6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30647,7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253907,1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258494,4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127043" name="Group 67"/>
          <p:cNvGraphicFramePr>
            <a:graphicFrameLocks noGrp="1"/>
          </p:cNvGraphicFramePr>
          <p:nvPr/>
        </p:nvGraphicFramePr>
        <p:xfrm>
          <a:off x="395286" y="1196975"/>
          <a:ext cx="6534168" cy="5330385"/>
        </p:xfrm>
        <a:graphic>
          <a:graphicData uri="http://schemas.openxmlformats.org/drawingml/2006/table">
            <a:tbl>
              <a:tblPr/>
              <a:tblGrid>
                <a:gridCol w="4699210"/>
                <a:gridCol w="1834958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(исполнение)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38810,4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244,8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44678,1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121132,4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47225,1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12487,8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266700" y="484188"/>
          <a:ext cx="9196388" cy="637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7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11111</TotalTime>
  <Words>5834</Words>
  <Application>Microsoft Office PowerPoint</Application>
  <PresentationFormat>Экран (4:3)</PresentationFormat>
  <Paragraphs>754</Paragraphs>
  <Slides>70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70</vt:i4>
      </vt:variant>
      <vt:variant>
        <vt:lpstr>Произвольные показы</vt:lpstr>
      </vt:variant>
      <vt:variant>
        <vt:i4>1</vt:i4>
      </vt:variant>
    </vt:vector>
  </HeadingPairs>
  <TitlesOfParts>
    <vt:vector size="74" baseType="lpstr">
      <vt:lpstr>Mylar</vt:lpstr>
      <vt:lpstr>1_Mylar</vt:lpstr>
      <vt:lpstr>2_Mylar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40</vt:lpstr>
      <vt:lpstr>Слайд 41</vt:lpstr>
      <vt:lpstr>Основные характеристики  районного  бюджета на   2020 год. ( тыс.руб)</vt:lpstr>
      <vt:lpstr>Слайд 43</vt:lpstr>
      <vt:lpstr>Слайд 44</vt:lpstr>
      <vt:lpstr>Слайд 45</vt:lpstr>
      <vt:lpstr>Программная структура расходов  районного бюджета на 2020 год.</vt:lpstr>
      <vt:lpstr>Слайд 47</vt:lpstr>
      <vt:lpstr>Слайд 48</vt:lpstr>
      <vt:lpstr>Программная структура расходов  районного бюджета на 2020 год.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Слайд 64</vt:lpstr>
      <vt:lpstr>Слайд 65</vt:lpstr>
      <vt:lpstr>Слайд 66</vt:lpstr>
      <vt:lpstr>Распределение  бюджетных ассигнований по разделам расходов  на 2020 и плановый период 2021 и 2022 год (тыс. руб.)</vt:lpstr>
      <vt:lpstr>Слайд 68</vt:lpstr>
      <vt:lpstr>Контактная информация</vt:lpstr>
      <vt:lpstr>Слайд 70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353</cp:revision>
  <dcterms:created xsi:type="dcterms:W3CDTF">2013-12-02T14:04:15Z</dcterms:created>
  <dcterms:modified xsi:type="dcterms:W3CDTF">2021-03-29T09:28:02Z</dcterms:modified>
</cp:coreProperties>
</file>