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4.xml" ContentType="application/vnd.openxmlformats-officedocument.theme+xml"/>
  <Override PartName="/ppt/notesSlides/notesSlide1.xml" ContentType="application/vnd.openxmlformats-officedocument.presentationml.notesSlide+xml"/>
  <Default Extension="png" ContentType="image/png"/>
  <Default Extension="bin" ContentType="application/vnd.openxmlformats-officedocument.oleObject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Default Extension="emf" ContentType="image/x-emf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Default Extension="wmf" ContentType="image/x-wmf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637" r:id="rId1"/>
    <p:sldMasterId id="2147484649" r:id="rId2"/>
    <p:sldMasterId id="2147484650" r:id="rId3"/>
  </p:sldMasterIdLst>
  <p:notesMasterIdLst>
    <p:notesMasterId r:id="rId73"/>
  </p:notesMasterIdLst>
  <p:sldIdLst>
    <p:sldId id="256" r:id="rId4"/>
    <p:sldId id="340" r:id="rId5"/>
    <p:sldId id="336" r:id="rId6"/>
    <p:sldId id="313" r:id="rId7"/>
    <p:sldId id="257" r:id="rId8"/>
    <p:sldId id="316" r:id="rId9"/>
    <p:sldId id="341" r:id="rId10"/>
    <p:sldId id="319" r:id="rId11"/>
    <p:sldId id="320" r:id="rId12"/>
    <p:sldId id="342" r:id="rId13"/>
    <p:sldId id="343" r:id="rId14"/>
    <p:sldId id="321" r:id="rId15"/>
    <p:sldId id="322" r:id="rId16"/>
    <p:sldId id="344" r:id="rId17"/>
    <p:sldId id="323" r:id="rId18"/>
    <p:sldId id="337" r:id="rId19"/>
    <p:sldId id="324" r:id="rId20"/>
    <p:sldId id="346" r:id="rId21"/>
    <p:sldId id="274" r:id="rId22"/>
    <p:sldId id="327" r:id="rId23"/>
    <p:sldId id="328" r:id="rId24"/>
    <p:sldId id="345" r:id="rId25"/>
    <p:sldId id="338" r:id="rId26"/>
    <p:sldId id="330" r:id="rId27"/>
    <p:sldId id="331" r:id="rId28"/>
    <p:sldId id="332" r:id="rId29"/>
    <p:sldId id="333" r:id="rId30"/>
    <p:sldId id="339" r:id="rId31"/>
    <p:sldId id="314" r:id="rId32"/>
    <p:sldId id="315" r:id="rId33"/>
    <p:sldId id="266" r:id="rId34"/>
    <p:sldId id="290" r:id="rId35"/>
    <p:sldId id="291" r:id="rId36"/>
    <p:sldId id="302" r:id="rId37"/>
    <p:sldId id="350" r:id="rId38"/>
    <p:sldId id="351" r:id="rId39"/>
    <p:sldId id="268" r:id="rId40"/>
    <p:sldId id="272" r:id="rId41"/>
    <p:sldId id="261" r:id="rId42"/>
    <p:sldId id="299" r:id="rId43"/>
    <p:sldId id="352" r:id="rId44"/>
    <p:sldId id="263" r:id="rId45"/>
    <p:sldId id="367" r:id="rId46"/>
    <p:sldId id="368" r:id="rId47"/>
    <p:sldId id="369" r:id="rId48"/>
    <p:sldId id="294" r:id="rId49"/>
    <p:sldId id="355" r:id="rId50"/>
    <p:sldId id="356" r:id="rId51"/>
    <p:sldId id="296" r:id="rId52"/>
    <p:sldId id="357" r:id="rId53"/>
    <p:sldId id="358" r:id="rId54"/>
    <p:sldId id="295" r:id="rId55"/>
    <p:sldId id="359" r:id="rId56"/>
    <p:sldId id="360" r:id="rId57"/>
    <p:sldId id="297" r:id="rId58"/>
    <p:sldId id="361" r:id="rId59"/>
    <p:sldId id="362" r:id="rId60"/>
    <p:sldId id="363" r:id="rId61"/>
    <p:sldId id="298" r:id="rId62"/>
    <p:sldId id="364" r:id="rId63"/>
    <p:sldId id="365" r:id="rId64"/>
    <p:sldId id="366" r:id="rId65"/>
    <p:sldId id="347" r:id="rId66"/>
    <p:sldId id="273" r:id="rId67"/>
    <p:sldId id="349" r:id="rId68"/>
    <p:sldId id="353" r:id="rId69"/>
    <p:sldId id="354" r:id="rId70"/>
    <p:sldId id="348" r:id="rId71"/>
    <p:sldId id="278" r:id="rId72"/>
  </p:sldIdLst>
  <p:sldSz cx="9144000" cy="6858000" type="screen4x3"/>
  <p:notesSz cx="6858000" cy="9144000"/>
  <p:custShowLst>
    <p:custShow name="Произвольный показ 1" id="0">
      <p:sldLst>
        <p:sld r:id="rId4"/>
        <p:sld r:id="rId8"/>
        <p:sld r:id="rId42"/>
        <p:sld r:id="rId45"/>
        <p:sld r:id="rId34"/>
        <p:sld r:id="rId40"/>
      </p:sldLst>
    </p:custShow>
  </p:custShowLst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showAnimation="0">
    <p:present/>
    <p:sldAll/>
    <p:penClr>
      <a:srgbClr val="FF0000"/>
    </p:penClr>
  </p:showPr>
  <p:clrMru>
    <a:srgbClr val="FF3399"/>
    <a:srgbClr val="FFFF00"/>
    <a:srgbClr val="E185D6"/>
    <a:srgbClr val="CC66FF"/>
    <a:srgbClr val="FF33CC"/>
    <a:srgbClr val="0000FF"/>
    <a:srgbClr val="CC0000"/>
    <a:srgbClr val="FF3300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113A9D2-9D6B-4929-AA2D-F23B5EE8CBE7}" styleName="Стиль из темы 2 - акцент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327F97BB-C833-4FB7-BDE5-3F7075034690}" styleName="Стиль из темы 2 - акцент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192" autoAdjust="0"/>
    <p:restoredTop sz="95439" autoAdjust="0"/>
  </p:normalViewPr>
  <p:slideViewPr>
    <p:cSldViewPr snapToObjects="1">
      <p:cViewPr varScale="1">
        <p:scale>
          <a:sx n="71" d="100"/>
          <a:sy n="71" d="100"/>
        </p:scale>
        <p:origin x="-558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76" Type="http://schemas.openxmlformats.org/officeDocument/2006/relationships/theme" Target="theme/theme1.xml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66" Type="http://schemas.openxmlformats.org/officeDocument/2006/relationships/slide" Target="slides/slide63.xml"/><Relationship Id="rId74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61" Type="http://schemas.openxmlformats.org/officeDocument/2006/relationships/slide" Target="slides/slide58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77" Type="http://schemas.openxmlformats.org/officeDocument/2006/relationships/tableStyles" Target="tableStyles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slide" Target="slides/slide64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slide" Target="slides/slide67.xml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5_4">
  <dgm:title val=""/>
  <dgm:desc val=""/>
  <dgm:catLst>
    <dgm:cat type="accent5" pri="11400"/>
  </dgm:catLst>
  <dgm:styleLbl name="node0">
    <dgm:fillClrLst meth="cycle">
      <a:schemeClr val="accent5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5">
        <a:shade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5">
        <a:shade val="50000"/>
      </a:schemeClr>
      <a:schemeClr val="accent5">
        <a:tint val="55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5">
        <a:shade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5">
        <a:shade val="80000"/>
        <a:alpha val="50000"/>
      </a:schemeClr>
      <a:schemeClr val="accent5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55000"/>
      </a:schemeClr>
    </dgm:fillClrLst>
    <dgm:linClrLst meth="repeat">
      <a:schemeClr val="accent5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55000"/>
      </a:schemeClr>
    </dgm:fillClrLst>
    <dgm:linClrLst meth="repeat">
      <a:schemeClr val="accent5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55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7437F94-FE8D-481A-8CE9-FA040AF080B6}" type="doc">
      <dgm:prSet loTypeId="urn:microsoft.com/office/officeart/2005/8/layout/orgChart1" loCatId="hierarchy" qsTypeId="urn:microsoft.com/office/officeart/2005/8/quickstyle/3d4" qsCatId="3D" csTypeId="urn:microsoft.com/office/officeart/2005/8/colors/accent5_4" csCatId="accent5" phldr="1"/>
      <dgm:spPr/>
    </dgm:pt>
    <dgm:pt modelId="{0AEEF0F3-E356-4FBD-BB4A-1B5EE025C780}">
      <dgm:prSet custT="1"/>
      <dgm:spPr>
        <a:solidFill>
          <a:srgbClr val="002060"/>
        </a:solidFill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2400" b="1" i="1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Классификация  расходов  бюджетов по разделам</a:t>
          </a:r>
        </a:p>
      </dgm:t>
    </dgm:pt>
    <dgm:pt modelId="{7D61C70C-00B7-4428-81E0-3FE686E08542}" type="parTrans" cxnId="{C92B6474-C232-4ABB-ABEF-A4784C9DB491}">
      <dgm:prSet/>
      <dgm:spPr/>
      <dgm:t>
        <a:bodyPr/>
        <a:lstStyle/>
        <a:p>
          <a:endParaRPr lang="ru-RU"/>
        </a:p>
      </dgm:t>
    </dgm:pt>
    <dgm:pt modelId="{C37825ED-0305-4A55-BA7D-C4E42800336C}" type="sibTrans" cxnId="{C92B6474-C232-4ABB-ABEF-A4784C9DB491}">
      <dgm:prSet/>
      <dgm:spPr/>
      <dgm:t>
        <a:bodyPr/>
        <a:lstStyle/>
        <a:p>
          <a:endParaRPr lang="ru-RU"/>
        </a:p>
      </dgm:t>
    </dgm:pt>
    <dgm:pt modelId="{AF0F33A3-7834-4A44-A3A4-74A9B90DACA5}">
      <dgm:prSet custT="1"/>
      <dgm:spPr>
        <a:solidFill>
          <a:srgbClr val="002060"/>
        </a:solidFill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01 Общегосударственные вопросы </a:t>
          </a:r>
        </a:p>
      </dgm:t>
    </dgm:pt>
    <dgm:pt modelId="{A4704D61-C8C2-44BE-956A-70F97398C5B7}" type="parTrans" cxnId="{BAA406DC-28C6-435C-9B3D-641C07AD99D4}">
      <dgm:prSet/>
      <dgm:spPr/>
      <dgm:t>
        <a:bodyPr/>
        <a:lstStyle/>
        <a:p>
          <a:endParaRPr lang="ru-RU"/>
        </a:p>
      </dgm:t>
    </dgm:pt>
    <dgm:pt modelId="{FFF2B2FB-65FD-4A17-9DB3-A5FF45780817}" type="sibTrans" cxnId="{BAA406DC-28C6-435C-9B3D-641C07AD99D4}">
      <dgm:prSet/>
      <dgm:spPr/>
      <dgm:t>
        <a:bodyPr/>
        <a:lstStyle/>
        <a:p>
          <a:endParaRPr lang="ru-RU"/>
        </a:p>
      </dgm:t>
    </dgm:pt>
    <dgm:pt modelId="{AA4CF693-8FEA-4E6A-B7B2-7F918A3F1B5D}">
      <dgm:prSet custT="1"/>
      <dgm:spPr>
        <a:solidFill>
          <a:srgbClr val="002060"/>
        </a:solidFill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03 Национальная безопасность и правоохранительная деятельность</a:t>
          </a:r>
        </a:p>
      </dgm:t>
    </dgm:pt>
    <dgm:pt modelId="{83C974C2-F84F-4802-BB66-FC7A8F199885}" type="parTrans" cxnId="{3804A856-0862-42A4-8C4B-9BF9D65472F9}">
      <dgm:prSet/>
      <dgm:spPr/>
      <dgm:t>
        <a:bodyPr/>
        <a:lstStyle/>
        <a:p>
          <a:endParaRPr lang="ru-RU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7628D6B-E398-43B0-8659-40E517E235BE}" type="sibTrans" cxnId="{3804A856-0862-42A4-8C4B-9BF9D65472F9}">
      <dgm:prSet/>
      <dgm:spPr/>
      <dgm:t>
        <a:bodyPr/>
        <a:lstStyle/>
        <a:p>
          <a:endParaRPr lang="ru-RU"/>
        </a:p>
      </dgm:t>
    </dgm:pt>
    <dgm:pt modelId="{FFB7562E-4CF5-4763-9377-523E13DDECCA}">
      <dgm:prSet custT="1"/>
      <dgm:spPr>
        <a:solidFill>
          <a:srgbClr val="002060"/>
        </a:solidFill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04 Национальная экономика</a:t>
          </a:r>
        </a:p>
      </dgm:t>
    </dgm:pt>
    <dgm:pt modelId="{399D3B1D-0D75-4435-92B6-08B50FFB5EAF}" type="parTrans" cxnId="{6AE80CB3-5CA5-460E-91DE-28314B524051}">
      <dgm:prSet/>
      <dgm:spPr/>
      <dgm:t>
        <a:bodyPr/>
        <a:lstStyle/>
        <a:p>
          <a:endParaRPr lang="ru-RU"/>
        </a:p>
      </dgm:t>
    </dgm:pt>
    <dgm:pt modelId="{381B287B-C450-4B5B-A2BD-8A9C0481562D}" type="sibTrans" cxnId="{6AE80CB3-5CA5-460E-91DE-28314B524051}">
      <dgm:prSet/>
      <dgm:spPr/>
      <dgm:t>
        <a:bodyPr/>
        <a:lstStyle/>
        <a:p>
          <a:endParaRPr lang="ru-RU"/>
        </a:p>
      </dgm:t>
    </dgm:pt>
    <dgm:pt modelId="{7CDE6DE8-F51A-4D06-98AD-F6631EBB4661}">
      <dgm:prSet custT="1"/>
      <dgm:spPr>
        <a:solidFill>
          <a:srgbClr val="002060"/>
        </a:solidFill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05 </a:t>
          </a:r>
          <a:r>
            <a:rPr kumimoji="0" lang="ru-RU" altLang="ru-RU" sz="1400" b="1" i="0" u="none" strike="noStrike" cap="none" normalizeH="0" baseline="0" dirty="0" err="1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Жилищно</a:t>
          </a: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– коммунальное хозяйство</a:t>
          </a:r>
        </a:p>
      </dgm:t>
    </dgm:pt>
    <dgm:pt modelId="{99C1731A-7714-422F-A8EB-474CDCA3D0F9}" type="parTrans" cxnId="{4A9701E9-77EE-4321-A480-6A18253D0320}">
      <dgm:prSet/>
      <dgm:spPr/>
      <dgm:t>
        <a:bodyPr/>
        <a:lstStyle/>
        <a:p>
          <a:endParaRPr lang="ru-RU"/>
        </a:p>
      </dgm:t>
    </dgm:pt>
    <dgm:pt modelId="{88E8AE74-F6EB-473F-B91D-62C74318F23A}" type="sibTrans" cxnId="{4A9701E9-77EE-4321-A480-6A18253D0320}">
      <dgm:prSet/>
      <dgm:spPr/>
      <dgm:t>
        <a:bodyPr/>
        <a:lstStyle/>
        <a:p>
          <a:endParaRPr lang="ru-RU"/>
        </a:p>
      </dgm:t>
    </dgm:pt>
    <dgm:pt modelId="{9AFA9194-B4AD-4CA0-B3CC-7CED2D7D96C5}">
      <dgm:prSet custT="1"/>
      <dgm:spPr>
        <a:solidFill>
          <a:srgbClr val="002060"/>
        </a:solidFill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07 Образование </a:t>
          </a:r>
        </a:p>
      </dgm:t>
    </dgm:pt>
    <dgm:pt modelId="{5C5D13F5-6FE0-43AF-8914-AB511990F9B9}" type="parTrans" cxnId="{AA5CA84C-6A01-4C51-A426-DA6E3EA1C60E}">
      <dgm:prSet/>
      <dgm:spPr/>
      <dgm:t>
        <a:bodyPr/>
        <a:lstStyle/>
        <a:p>
          <a:endParaRPr lang="ru-RU"/>
        </a:p>
      </dgm:t>
    </dgm:pt>
    <dgm:pt modelId="{66BBA01E-85B4-4F0C-A2D4-C3B1DC3AD182}" type="sibTrans" cxnId="{AA5CA84C-6A01-4C51-A426-DA6E3EA1C60E}">
      <dgm:prSet/>
      <dgm:spPr/>
      <dgm:t>
        <a:bodyPr/>
        <a:lstStyle/>
        <a:p>
          <a:endParaRPr lang="ru-RU"/>
        </a:p>
      </dgm:t>
    </dgm:pt>
    <dgm:pt modelId="{CB1B7A60-D625-49EE-91FB-E5749F687E02}">
      <dgm:prSet custT="1"/>
      <dgm:spPr>
        <a:solidFill>
          <a:srgbClr val="002060"/>
        </a:solidFill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08 Культура, кинематография </a:t>
          </a:r>
        </a:p>
      </dgm:t>
    </dgm:pt>
    <dgm:pt modelId="{B7BA9984-58A6-4B43-8EB5-709E4256BBB2}" type="parTrans" cxnId="{0009DD5B-9A63-43D1-9779-95FA2EB9B51B}">
      <dgm:prSet/>
      <dgm:spPr/>
      <dgm:t>
        <a:bodyPr/>
        <a:lstStyle/>
        <a:p>
          <a:endParaRPr lang="ru-RU"/>
        </a:p>
      </dgm:t>
    </dgm:pt>
    <dgm:pt modelId="{A471C765-BF1F-4FD1-9867-70ED1D56EEB1}" type="sibTrans" cxnId="{0009DD5B-9A63-43D1-9779-95FA2EB9B51B}">
      <dgm:prSet/>
      <dgm:spPr/>
      <dgm:t>
        <a:bodyPr/>
        <a:lstStyle/>
        <a:p>
          <a:endParaRPr lang="ru-RU"/>
        </a:p>
      </dgm:t>
    </dgm:pt>
    <dgm:pt modelId="{CFCA100A-5E49-4C63-821F-584633DC29AF}">
      <dgm:prSet custT="1"/>
      <dgm:spPr>
        <a:solidFill>
          <a:srgbClr val="002060"/>
        </a:solidFill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10 Социальная политика</a:t>
          </a:r>
        </a:p>
      </dgm:t>
    </dgm:pt>
    <dgm:pt modelId="{0C33817C-A5AA-496C-930D-78AA10E1B2F6}" type="parTrans" cxnId="{02C810FE-AB5A-4935-9DDC-C0508D108E42}">
      <dgm:prSet/>
      <dgm:spPr/>
      <dgm:t>
        <a:bodyPr/>
        <a:lstStyle/>
        <a:p>
          <a:endParaRPr lang="ru-RU"/>
        </a:p>
      </dgm:t>
    </dgm:pt>
    <dgm:pt modelId="{25DA5820-995D-425F-B080-BD3848ADCF3D}" type="sibTrans" cxnId="{02C810FE-AB5A-4935-9DDC-C0508D108E42}">
      <dgm:prSet/>
      <dgm:spPr/>
      <dgm:t>
        <a:bodyPr/>
        <a:lstStyle/>
        <a:p>
          <a:endParaRPr lang="ru-RU"/>
        </a:p>
      </dgm:t>
    </dgm:pt>
    <dgm:pt modelId="{EE64302E-AD31-4E21-BDBC-5F3D6014ECD5}">
      <dgm:prSet custT="1"/>
      <dgm:spPr>
        <a:solidFill>
          <a:srgbClr val="002060"/>
        </a:solidFill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11 Физическая культура и спорт</a:t>
          </a:r>
        </a:p>
      </dgm:t>
    </dgm:pt>
    <dgm:pt modelId="{56A1C199-3E5E-4FE3-B4C0-8014CCAC3180}" type="parTrans" cxnId="{34113622-B27B-47AF-8124-5ADF1A1D0188}">
      <dgm:prSet/>
      <dgm:spPr/>
      <dgm:t>
        <a:bodyPr/>
        <a:lstStyle/>
        <a:p>
          <a:endParaRPr lang="ru-RU"/>
        </a:p>
      </dgm:t>
    </dgm:pt>
    <dgm:pt modelId="{E281E7EB-8EC8-45CC-991C-40B7ACEE2900}" type="sibTrans" cxnId="{34113622-B27B-47AF-8124-5ADF1A1D0188}">
      <dgm:prSet/>
      <dgm:spPr/>
      <dgm:t>
        <a:bodyPr/>
        <a:lstStyle/>
        <a:p>
          <a:endParaRPr lang="ru-RU"/>
        </a:p>
      </dgm:t>
    </dgm:pt>
    <dgm:pt modelId="{2E3097AB-BCD7-4C14-A184-3ADFEBAE4975}">
      <dgm:prSet custT="1"/>
      <dgm:spPr>
        <a:solidFill>
          <a:srgbClr val="002060"/>
        </a:solidFill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13 Обслуживание государственного и муниципального долга </a:t>
          </a:r>
        </a:p>
      </dgm:t>
    </dgm:pt>
    <dgm:pt modelId="{57AB6541-3FAB-4398-BB60-65590EE9CF3D}" type="parTrans" cxnId="{EF79008F-340A-40D7-BF86-20124BA563A6}">
      <dgm:prSet/>
      <dgm:spPr/>
      <dgm:t>
        <a:bodyPr/>
        <a:lstStyle/>
        <a:p>
          <a:endParaRPr lang="ru-RU"/>
        </a:p>
      </dgm:t>
    </dgm:pt>
    <dgm:pt modelId="{050B5560-1A34-4297-86E7-2B89336073D7}" type="sibTrans" cxnId="{EF79008F-340A-40D7-BF86-20124BA563A6}">
      <dgm:prSet/>
      <dgm:spPr/>
      <dgm:t>
        <a:bodyPr/>
        <a:lstStyle/>
        <a:p>
          <a:endParaRPr lang="ru-RU"/>
        </a:p>
      </dgm:t>
    </dgm:pt>
    <dgm:pt modelId="{DABD98AA-803D-423F-B1B9-92574ACB7493}">
      <dgm:prSet custT="1"/>
      <dgm:spPr>
        <a:solidFill>
          <a:srgbClr val="002060"/>
        </a:solidFill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14 Межбюджетные трансферты общего характера</a:t>
          </a:r>
        </a:p>
      </dgm:t>
    </dgm:pt>
    <dgm:pt modelId="{D49D75D8-B469-4055-8793-54403CBB2C78}" type="parTrans" cxnId="{24E93970-A182-4D64-93E8-5169AAA7EC94}">
      <dgm:prSet/>
      <dgm:spPr/>
      <dgm:t>
        <a:bodyPr/>
        <a:lstStyle/>
        <a:p>
          <a:endParaRPr lang="ru-RU"/>
        </a:p>
      </dgm:t>
    </dgm:pt>
    <dgm:pt modelId="{B41BF645-0791-42F6-BAAE-F1329C2792F4}" type="sibTrans" cxnId="{24E93970-A182-4D64-93E8-5169AAA7EC94}">
      <dgm:prSet/>
      <dgm:spPr/>
      <dgm:t>
        <a:bodyPr/>
        <a:lstStyle/>
        <a:p>
          <a:endParaRPr lang="ru-RU"/>
        </a:p>
      </dgm:t>
    </dgm:pt>
    <dgm:pt modelId="{CB0EC327-2B16-4DA6-989F-A8E8B17834CF}" type="pres">
      <dgm:prSet presAssocID="{E7437F94-FE8D-481A-8CE9-FA040AF080B6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4D920BCB-5E8D-4187-802E-305352E047C7}" type="pres">
      <dgm:prSet presAssocID="{0AEEF0F3-E356-4FBD-BB4A-1B5EE025C780}" presName="hierRoot1" presStyleCnt="0">
        <dgm:presLayoutVars>
          <dgm:hierBranch val="l"/>
        </dgm:presLayoutVars>
      </dgm:prSet>
      <dgm:spPr/>
    </dgm:pt>
    <dgm:pt modelId="{EA13D18A-68F5-46F8-B958-DB858F6F959C}" type="pres">
      <dgm:prSet presAssocID="{0AEEF0F3-E356-4FBD-BB4A-1B5EE025C780}" presName="rootComposite1" presStyleCnt="0"/>
      <dgm:spPr/>
    </dgm:pt>
    <dgm:pt modelId="{910F6773-7276-4073-9DD1-50E1D6632938}" type="pres">
      <dgm:prSet presAssocID="{0AEEF0F3-E356-4FBD-BB4A-1B5EE025C780}" presName="rootText1" presStyleLbl="node0" presStyleIdx="0" presStyleCnt="1" custScaleX="1289376" custScaleY="141276" custLinFactNeighborX="-4687" custLinFactNeighborY="-833">
        <dgm:presLayoutVars>
          <dgm:chPref val="3"/>
        </dgm:presLayoutVars>
      </dgm:prSet>
      <dgm:spPr>
        <a:prstGeom prst="flowChartAlternateProcess">
          <a:avLst/>
        </a:prstGeom>
      </dgm:spPr>
      <dgm:t>
        <a:bodyPr/>
        <a:lstStyle/>
        <a:p>
          <a:endParaRPr lang="ru-RU"/>
        </a:p>
      </dgm:t>
    </dgm:pt>
    <dgm:pt modelId="{6D651B4B-68BA-4CA0-8E81-D51E0FF2821F}" type="pres">
      <dgm:prSet presAssocID="{0AEEF0F3-E356-4FBD-BB4A-1B5EE025C780}" presName="rootConnector1" presStyleLbl="node1" presStyleIdx="0" presStyleCnt="0"/>
      <dgm:spPr/>
      <dgm:t>
        <a:bodyPr/>
        <a:lstStyle/>
        <a:p>
          <a:endParaRPr lang="ru-RU"/>
        </a:p>
      </dgm:t>
    </dgm:pt>
    <dgm:pt modelId="{00F393B3-EB1B-45F3-A71D-30C289A96C62}" type="pres">
      <dgm:prSet presAssocID="{0AEEF0F3-E356-4FBD-BB4A-1B5EE025C780}" presName="hierChild2" presStyleCnt="0"/>
      <dgm:spPr/>
    </dgm:pt>
    <dgm:pt modelId="{A79DCB01-520D-4C4A-9336-C02E6F746B26}" type="pres">
      <dgm:prSet presAssocID="{A4704D61-C8C2-44BE-956A-70F97398C5B7}" presName="Name50" presStyleLbl="parChTrans1D2" presStyleIdx="0" presStyleCnt="9"/>
      <dgm:spPr/>
      <dgm:t>
        <a:bodyPr/>
        <a:lstStyle/>
        <a:p>
          <a:endParaRPr lang="ru-RU"/>
        </a:p>
      </dgm:t>
    </dgm:pt>
    <dgm:pt modelId="{6EA2F68D-3FCC-4430-B836-1EE8045151AC}" type="pres">
      <dgm:prSet presAssocID="{AF0F33A3-7834-4A44-A3A4-74A9B90DACA5}" presName="hierRoot2" presStyleCnt="0">
        <dgm:presLayoutVars>
          <dgm:hierBranch/>
        </dgm:presLayoutVars>
      </dgm:prSet>
      <dgm:spPr/>
    </dgm:pt>
    <dgm:pt modelId="{A252EC73-56A0-4456-81C6-E1A661C05576}" type="pres">
      <dgm:prSet presAssocID="{AF0F33A3-7834-4A44-A3A4-74A9B90DACA5}" presName="rootComposite" presStyleCnt="0"/>
      <dgm:spPr/>
    </dgm:pt>
    <dgm:pt modelId="{18B9EC20-2634-4E09-AB97-4902D0570469}" type="pres">
      <dgm:prSet presAssocID="{AF0F33A3-7834-4A44-A3A4-74A9B90DACA5}" presName="rootText" presStyleLbl="node2" presStyleIdx="0" presStyleCnt="9" custScaleX="549219" custScaleY="16114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B6BAEF8-783A-499B-98D0-B48B37428F85}" type="pres">
      <dgm:prSet presAssocID="{AF0F33A3-7834-4A44-A3A4-74A9B90DACA5}" presName="rootConnector" presStyleLbl="node2" presStyleIdx="0" presStyleCnt="9"/>
      <dgm:spPr/>
      <dgm:t>
        <a:bodyPr/>
        <a:lstStyle/>
        <a:p>
          <a:endParaRPr lang="ru-RU"/>
        </a:p>
      </dgm:t>
    </dgm:pt>
    <dgm:pt modelId="{926282FD-2E2E-4098-A2DD-5782D20C50BE}" type="pres">
      <dgm:prSet presAssocID="{AF0F33A3-7834-4A44-A3A4-74A9B90DACA5}" presName="hierChild4" presStyleCnt="0"/>
      <dgm:spPr/>
    </dgm:pt>
    <dgm:pt modelId="{F69ED5C2-1AFF-4DD5-B1EF-E3CE6D25B5A8}" type="pres">
      <dgm:prSet presAssocID="{83C974C2-F84F-4802-BB66-FC7A8F199885}" presName="Name35" presStyleLbl="parChTrans1D3" presStyleIdx="0" presStyleCnt="1"/>
      <dgm:spPr/>
      <dgm:t>
        <a:bodyPr/>
        <a:lstStyle/>
        <a:p>
          <a:endParaRPr lang="ru-RU"/>
        </a:p>
      </dgm:t>
    </dgm:pt>
    <dgm:pt modelId="{177E1001-80E7-44E7-9B99-0AAC27E62025}" type="pres">
      <dgm:prSet presAssocID="{AA4CF693-8FEA-4E6A-B7B2-7F918A3F1B5D}" presName="hierRoot2" presStyleCnt="0">
        <dgm:presLayoutVars>
          <dgm:hierBranch val="r"/>
        </dgm:presLayoutVars>
      </dgm:prSet>
      <dgm:spPr/>
    </dgm:pt>
    <dgm:pt modelId="{4DEA8992-5C2D-4075-B845-504B208CE5E8}" type="pres">
      <dgm:prSet presAssocID="{AA4CF693-8FEA-4E6A-B7B2-7F918A3F1B5D}" presName="rootComposite" presStyleCnt="0"/>
      <dgm:spPr/>
    </dgm:pt>
    <dgm:pt modelId="{EB59DBCE-C94B-4D79-9F53-83FD615397BD}" type="pres">
      <dgm:prSet presAssocID="{AA4CF693-8FEA-4E6A-B7B2-7F918A3F1B5D}" presName="rootText" presStyleLbl="node3" presStyleIdx="0" presStyleCnt="1" custScaleX="1126907" custScaleY="170614" custLinFactNeighborX="-5619" custLinFactNeighborY="2095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3145EA1-A65B-4351-87CB-145D4768EE8F}" type="pres">
      <dgm:prSet presAssocID="{AA4CF693-8FEA-4E6A-B7B2-7F918A3F1B5D}" presName="rootConnector" presStyleLbl="node3" presStyleIdx="0" presStyleCnt="1"/>
      <dgm:spPr/>
      <dgm:t>
        <a:bodyPr/>
        <a:lstStyle/>
        <a:p>
          <a:endParaRPr lang="ru-RU"/>
        </a:p>
      </dgm:t>
    </dgm:pt>
    <dgm:pt modelId="{4A12227F-54D9-4D4A-8E25-7C83CB64C60F}" type="pres">
      <dgm:prSet presAssocID="{AA4CF693-8FEA-4E6A-B7B2-7F918A3F1B5D}" presName="hierChild4" presStyleCnt="0"/>
      <dgm:spPr/>
    </dgm:pt>
    <dgm:pt modelId="{AF56ABF1-A795-4888-983C-AFD89A3DDCAC}" type="pres">
      <dgm:prSet presAssocID="{AA4CF693-8FEA-4E6A-B7B2-7F918A3F1B5D}" presName="hierChild5" presStyleCnt="0"/>
      <dgm:spPr/>
    </dgm:pt>
    <dgm:pt modelId="{5DF187AE-CCFD-4FC2-85BB-D844DACACAD1}" type="pres">
      <dgm:prSet presAssocID="{AF0F33A3-7834-4A44-A3A4-74A9B90DACA5}" presName="hierChild5" presStyleCnt="0"/>
      <dgm:spPr/>
    </dgm:pt>
    <dgm:pt modelId="{1BEC3DC8-1256-42FE-96C1-89D5A505A603}" type="pres">
      <dgm:prSet presAssocID="{399D3B1D-0D75-4435-92B6-08B50FFB5EAF}" presName="Name50" presStyleLbl="parChTrans1D2" presStyleIdx="1" presStyleCnt="9"/>
      <dgm:spPr/>
      <dgm:t>
        <a:bodyPr/>
        <a:lstStyle/>
        <a:p>
          <a:endParaRPr lang="ru-RU"/>
        </a:p>
      </dgm:t>
    </dgm:pt>
    <dgm:pt modelId="{FEFF3C26-8E6E-4CC7-92A3-E074C0F341F6}" type="pres">
      <dgm:prSet presAssocID="{FFB7562E-4CF5-4763-9377-523E13DDECCA}" presName="hierRoot2" presStyleCnt="0">
        <dgm:presLayoutVars>
          <dgm:hierBranch/>
        </dgm:presLayoutVars>
      </dgm:prSet>
      <dgm:spPr/>
    </dgm:pt>
    <dgm:pt modelId="{F06AE219-025F-4B02-B1D8-CD24CD67BA55}" type="pres">
      <dgm:prSet presAssocID="{FFB7562E-4CF5-4763-9377-523E13DDECCA}" presName="rootComposite" presStyleCnt="0"/>
      <dgm:spPr/>
    </dgm:pt>
    <dgm:pt modelId="{8285B717-DDA4-40E2-BD8A-6C4D09883320}" type="pres">
      <dgm:prSet presAssocID="{FFB7562E-4CF5-4763-9377-523E13DDECCA}" presName="rootText" presStyleLbl="node2" presStyleIdx="1" presStyleCnt="9" custScaleX="592997" custScaleY="13987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7450537-77F5-4F33-B977-7AC7C85E3DD0}" type="pres">
      <dgm:prSet presAssocID="{FFB7562E-4CF5-4763-9377-523E13DDECCA}" presName="rootConnector" presStyleLbl="node2" presStyleIdx="1" presStyleCnt="9"/>
      <dgm:spPr/>
      <dgm:t>
        <a:bodyPr/>
        <a:lstStyle/>
        <a:p>
          <a:endParaRPr lang="ru-RU"/>
        </a:p>
      </dgm:t>
    </dgm:pt>
    <dgm:pt modelId="{C7C3FAA2-3CC3-464F-A77C-6999E800C765}" type="pres">
      <dgm:prSet presAssocID="{FFB7562E-4CF5-4763-9377-523E13DDECCA}" presName="hierChild4" presStyleCnt="0"/>
      <dgm:spPr/>
    </dgm:pt>
    <dgm:pt modelId="{3A307E93-3ED8-4F00-9753-784752236809}" type="pres">
      <dgm:prSet presAssocID="{FFB7562E-4CF5-4763-9377-523E13DDECCA}" presName="hierChild5" presStyleCnt="0"/>
      <dgm:spPr/>
    </dgm:pt>
    <dgm:pt modelId="{524E5FCC-8587-4DF7-B455-9FFF3BA27732}" type="pres">
      <dgm:prSet presAssocID="{99C1731A-7714-422F-A8EB-474CDCA3D0F9}" presName="Name50" presStyleLbl="parChTrans1D2" presStyleIdx="2" presStyleCnt="9"/>
      <dgm:spPr/>
      <dgm:t>
        <a:bodyPr/>
        <a:lstStyle/>
        <a:p>
          <a:endParaRPr lang="ru-RU"/>
        </a:p>
      </dgm:t>
    </dgm:pt>
    <dgm:pt modelId="{6ACA627D-2A55-4418-A1A9-080A9C9B243F}" type="pres">
      <dgm:prSet presAssocID="{7CDE6DE8-F51A-4D06-98AD-F6631EBB4661}" presName="hierRoot2" presStyleCnt="0">
        <dgm:presLayoutVars>
          <dgm:hierBranch/>
        </dgm:presLayoutVars>
      </dgm:prSet>
      <dgm:spPr/>
    </dgm:pt>
    <dgm:pt modelId="{8B78D721-DDEB-4399-B1CD-DB16DA334603}" type="pres">
      <dgm:prSet presAssocID="{7CDE6DE8-F51A-4D06-98AD-F6631EBB4661}" presName="rootComposite" presStyleCnt="0"/>
      <dgm:spPr/>
    </dgm:pt>
    <dgm:pt modelId="{F2EAA45D-2E1D-4726-8B7B-4049288F37E5}" type="pres">
      <dgm:prSet presAssocID="{7CDE6DE8-F51A-4D06-98AD-F6631EBB4661}" presName="rootText" presStyleLbl="node2" presStyleIdx="2" presStyleCnt="9" custScaleX="824709" custScaleY="130460" custLinFactNeighborX="9016" custLinFactNeighborY="-1154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5A2AB15-C2E8-4B0D-BB45-F781159B9810}" type="pres">
      <dgm:prSet presAssocID="{7CDE6DE8-F51A-4D06-98AD-F6631EBB4661}" presName="rootConnector" presStyleLbl="node2" presStyleIdx="2" presStyleCnt="9"/>
      <dgm:spPr/>
      <dgm:t>
        <a:bodyPr/>
        <a:lstStyle/>
        <a:p>
          <a:endParaRPr lang="ru-RU"/>
        </a:p>
      </dgm:t>
    </dgm:pt>
    <dgm:pt modelId="{86B9B6D4-098F-4BF5-84E7-D5565D66DAA5}" type="pres">
      <dgm:prSet presAssocID="{7CDE6DE8-F51A-4D06-98AD-F6631EBB4661}" presName="hierChild4" presStyleCnt="0"/>
      <dgm:spPr/>
    </dgm:pt>
    <dgm:pt modelId="{47F8AE75-9DE7-4546-A606-2C983F6251DE}" type="pres">
      <dgm:prSet presAssocID="{7CDE6DE8-F51A-4D06-98AD-F6631EBB4661}" presName="hierChild5" presStyleCnt="0"/>
      <dgm:spPr/>
    </dgm:pt>
    <dgm:pt modelId="{705EFE41-4942-4FAF-983B-D26A515E5FED}" type="pres">
      <dgm:prSet presAssocID="{5C5D13F5-6FE0-43AF-8914-AB511990F9B9}" presName="Name50" presStyleLbl="parChTrans1D2" presStyleIdx="3" presStyleCnt="9"/>
      <dgm:spPr/>
      <dgm:t>
        <a:bodyPr/>
        <a:lstStyle/>
        <a:p>
          <a:endParaRPr lang="ru-RU"/>
        </a:p>
      </dgm:t>
    </dgm:pt>
    <dgm:pt modelId="{79B4FE11-F5AD-493A-BCB6-F1B89A23D8C5}" type="pres">
      <dgm:prSet presAssocID="{9AFA9194-B4AD-4CA0-B3CC-7CED2D7D96C5}" presName="hierRoot2" presStyleCnt="0">
        <dgm:presLayoutVars>
          <dgm:hierBranch/>
        </dgm:presLayoutVars>
      </dgm:prSet>
      <dgm:spPr/>
    </dgm:pt>
    <dgm:pt modelId="{8F296790-C6F7-4BB7-B18E-E3FB30FE7DD6}" type="pres">
      <dgm:prSet presAssocID="{9AFA9194-B4AD-4CA0-B3CC-7CED2D7D96C5}" presName="rootComposite" presStyleCnt="0"/>
      <dgm:spPr/>
    </dgm:pt>
    <dgm:pt modelId="{108D79DE-F2C5-42EF-8AC1-E6224EA1C4FA}" type="pres">
      <dgm:prSet presAssocID="{9AFA9194-B4AD-4CA0-B3CC-7CED2D7D96C5}" presName="rootText" presStyleLbl="node2" presStyleIdx="3" presStyleCnt="9" custScaleX="437671" custScaleY="13764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CA793EE-9F59-4253-B5EC-DFC6FC0386B0}" type="pres">
      <dgm:prSet presAssocID="{9AFA9194-B4AD-4CA0-B3CC-7CED2D7D96C5}" presName="rootConnector" presStyleLbl="node2" presStyleIdx="3" presStyleCnt="9"/>
      <dgm:spPr/>
      <dgm:t>
        <a:bodyPr/>
        <a:lstStyle/>
        <a:p>
          <a:endParaRPr lang="ru-RU"/>
        </a:p>
      </dgm:t>
    </dgm:pt>
    <dgm:pt modelId="{95E87DE8-1867-4FD1-9D83-63D0C89936B2}" type="pres">
      <dgm:prSet presAssocID="{9AFA9194-B4AD-4CA0-B3CC-7CED2D7D96C5}" presName="hierChild4" presStyleCnt="0"/>
      <dgm:spPr/>
    </dgm:pt>
    <dgm:pt modelId="{C2A79647-1ABB-4BD6-89D9-4FD5403DC9CD}" type="pres">
      <dgm:prSet presAssocID="{9AFA9194-B4AD-4CA0-B3CC-7CED2D7D96C5}" presName="hierChild5" presStyleCnt="0"/>
      <dgm:spPr/>
    </dgm:pt>
    <dgm:pt modelId="{EB7D072D-C722-4629-A68A-94AB2C2405C3}" type="pres">
      <dgm:prSet presAssocID="{B7BA9984-58A6-4B43-8EB5-709E4256BBB2}" presName="Name50" presStyleLbl="parChTrans1D2" presStyleIdx="4" presStyleCnt="9"/>
      <dgm:spPr/>
      <dgm:t>
        <a:bodyPr/>
        <a:lstStyle/>
        <a:p>
          <a:endParaRPr lang="ru-RU"/>
        </a:p>
      </dgm:t>
    </dgm:pt>
    <dgm:pt modelId="{B408C29F-E635-4B32-8F17-419CFAB5F60C}" type="pres">
      <dgm:prSet presAssocID="{CB1B7A60-D625-49EE-91FB-E5749F687E02}" presName="hierRoot2" presStyleCnt="0">
        <dgm:presLayoutVars>
          <dgm:hierBranch/>
        </dgm:presLayoutVars>
      </dgm:prSet>
      <dgm:spPr/>
    </dgm:pt>
    <dgm:pt modelId="{665AE99E-2C08-4B47-96A6-07697818A180}" type="pres">
      <dgm:prSet presAssocID="{CB1B7A60-D625-49EE-91FB-E5749F687E02}" presName="rootComposite" presStyleCnt="0"/>
      <dgm:spPr/>
    </dgm:pt>
    <dgm:pt modelId="{B7984E66-9488-4133-973D-C186E0C47039}" type="pres">
      <dgm:prSet presAssocID="{CB1B7A60-D625-49EE-91FB-E5749F687E02}" presName="rootText" presStyleLbl="node2" presStyleIdx="4" presStyleCnt="9" custScaleX="515804" custScaleY="16145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602862B3-7337-406F-B80C-9F4205FEED72}" type="pres">
      <dgm:prSet presAssocID="{CB1B7A60-D625-49EE-91FB-E5749F687E02}" presName="rootConnector" presStyleLbl="node2" presStyleIdx="4" presStyleCnt="9"/>
      <dgm:spPr/>
      <dgm:t>
        <a:bodyPr/>
        <a:lstStyle/>
        <a:p>
          <a:endParaRPr lang="ru-RU"/>
        </a:p>
      </dgm:t>
    </dgm:pt>
    <dgm:pt modelId="{4213E40E-BA0D-4248-96B8-95E74A2A34A6}" type="pres">
      <dgm:prSet presAssocID="{CB1B7A60-D625-49EE-91FB-E5749F687E02}" presName="hierChild4" presStyleCnt="0"/>
      <dgm:spPr/>
    </dgm:pt>
    <dgm:pt modelId="{0AD0B26B-418C-4B4C-8C43-7D60037B1E8C}" type="pres">
      <dgm:prSet presAssocID="{CB1B7A60-D625-49EE-91FB-E5749F687E02}" presName="hierChild5" presStyleCnt="0"/>
      <dgm:spPr/>
    </dgm:pt>
    <dgm:pt modelId="{B5FFEA57-CA33-47F8-83E9-FF174C587F38}" type="pres">
      <dgm:prSet presAssocID="{0C33817C-A5AA-496C-930D-78AA10E1B2F6}" presName="Name50" presStyleLbl="parChTrans1D2" presStyleIdx="5" presStyleCnt="9"/>
      <dgm:spPr/>
      <dgm:t>
        <a:bodyPr/>
        <a:lstStyle/>
        <a:p>
          <a:endParaRPr lang="ru-RU"/>
        </a:p>
      </dgm:t>
    </dgm:pt>
    <dgm:pt modelId="{71D5D9E2-5B2F-4BDA-B679-5547C0EEA06F}" type="pres">
      <dgm:prSet presAssocID="{CFCA100A-5E49-4C63-821F-584633DC29AF}" presName="hierRoot2" presStyleCnt="0">
        <dgm:presLayoutVars>
          <dgm:hierBranch/>
        </dgm:presLayoutVars>
      </dgm:prSet>
      <dgm:spPr/>
    </dgm:pt>
    <dgm:pt modelId="{5A1D9477-495D-4C7C-AE98-8F850AECF5BB}" type="pres">
      <dgm:prSet presAssocID="{CFCA100A-5E49-4C63-821F-584633DC29AF}" presName="rootComposite" presStyleCnt="0"/>
      <dgm:spPr/>
    </dgm:pt>
    <dgm:pt modelId="{53436B2B-5B4F-4959-ACE2-9CC75EB61969}" type="pres">
      <dgm:prSet presAssocID="{CFCA100A-5E49-4C63-821F-584633DC29AF}" presName="rootText" presStyleLbl="node2" presStyleIdx="5" presStyleCnt="9" custScaleX="572153" custScaleY="189871" custLinFactNeighborX="-2035" custLinFactNeighborY="1129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1DECEFF-B472-4021-A312-F877AC2C1989}" type="pres">
      <dgm:prSet presAssocID="{CFCA100A-5E49-4C63-821F-584633DC29AF}" presName="rootConnector" presStyleLbl="node2" presStyleIdx="5" presStyleCnt="9"/>
      <dgm:spPr/>
      <dgm:t>
        <a:bodyPr/>
        <a:lstStyle/>
        <a:p>
          <a:endParaRPr lang="ru-RU"/>
        </a:p>
      </dgm:t>
    </dgm:pt>
    <dgm:pt modelId="{51349B20-2DF1-490E-A669-D3F9558B62CA}" type="pres">
      <dgm:prSet presAssocID="{CFCA100A-5E49-4C63-821F-584633DC29AF}" presName="hierChild4" presStyleCnt="0"/>
      <dgm:spPr/>
    </dgm:pt>
    <dgm:pt modelId="{42B9F195-74F9-4618-9943-0AAD993269FB}" type="pres">
      <dgm:prSet presAssocID="{CFCA100A-5E49-4C63-821F-584633DC29AF}" presName="hierChild5" presStyleCnt="0"/>
      <dgm:spPr/>
    </dgm:pt>
    <dgm:pt modelId="{12BD61A2-F229-4EA8-A6BD-DFDBA2794553}" type="pres">
      <dgm:prSet presAssocID="{56A1C199-3E5E-4FE3-B4C0-8014CCAC3180}" presName="Name50" presStyleLbl="parChTrans1D2" presStyleIdx="6" presStyleCnt="9"/>
      <dgm:spPr/>
      <dgm:t>
        <a:bodyPr/>
        <a:lstStyle/>
        <a:p>
          <a:endParaRPr lang="ru-RU"/>
        </a:p>
      </dgm:t>
    </dgm:pt>
    <dgm:pt modelId="{C54FE722-1513-4916-83B3-484757092A6D}" type="pres">
      <dgm:prSet presAssocID="{EE64302E-AD31-4E21-BDBC-5F3D6014ECD5}" presName="hierRoot2" presStyleCnt="0">
        <dgm:presLayoutVars>
          <dgm:hierBranch/>
        </dgm:presLayoutVars>
      </dgm:prSet>
      <dgm:spPr/>
    </dgm:pt>
    <dgm:pt modelId="{ACDA3285-F64F-483E-898B-48CE18ACA69D}" type="pres">
      <dgm:prSet presAssocID="{EE64302E-AD31-4E21-BDBC-5F3D6014ECD5}" presName="rootComposite" presStyleCnt="0"/>
      <dgm:spPr/>
    </dgm:pt>
    <dgm:pt modelId="{A6798E7F-F55D-4999-9D8C-C607901F40F1}" type="pres">
      <dgm:prSet presAssocID="{EE64302E-AD31-4E21-BDBC-5F3D6014ECD5}" presName="rootText" presStyleLbl="node2" presStyleIdx="6" presStyleCnt="9" custScaleX="578576" custScaleY="17407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D52E4C5-4A8F-4E9B-B50B-B3838B77E591}" type="pres">
      <dgm:prSet presAssocID="{EE64302E-AD31-4E21-BDBC-5F3D6014ECD5}" presName="rootConnector" presStyleLbl="node2" presStyleIdx="6" presStyleCnt="9"/>
      <dgm:spPr/>
      <dgm:t>
        <a:bodyPr/>
        <a:lstStyle/>
        <a:p>
          <a:endParaRPr lang="ru-RU"/>
        </a:p>
      </dgm:t>
    </dgm:pt>
    <dgm:pt modelId="{18231229-9A22-471B-BF28-A23E05E8C4F3}" type="pres">
      <dgm:prSet presAssocID="{EE64302E-AD31-4E21-BDBC-5F3D6014ECD5}" presName="hierChild4" presStyleCnt="0"/>
      <dgm:spPr/>
    </dgm:pt>
    <dgm:pt modelId="{08F98DA6-FB0D-4FB5-8D52-DDF5E9AD296D}" type="pres">
      <dgm:prSet presAssocID="{EE64302E-AD31-4E21-BDBC-5F3D6014ECD5}" presName="hierChild5" presStyleCnt="0"/>
      <dgm:spPr/>
    </dgm:pt>
    <dgm:pt modelId="{E071006F-E53D-435F-8500-10A74F0F700A}" type="pres">
      <dgm:prSet presAssocID="{57AB6541-3FAB-4398-BB60-65590EE9CF3D}" presName="Name50" presStyleLbl="parChTrans1D2" presStyleIdx="7" presStyleCnt="9"/>
      <dgm:spPr/>
      <dgm:t>
        <a:bodyPr/>
        <a:lstStyle/>
        <a:p>
          <a:endParaRPr lang="ru-RU"/>
        </a:p>
      </dgm:t>
    </dgm:pt>
    <dgm:pt modelId="{97100784-647F-45E4-9980-99DEACFEC842}" type="pres">
      <dgm:prSet presAssocID="{2E3097AB-BCD7-4C14-A184-3ADFEBAE4975}" presName="hierRoot2" presStyleCnt="0">
        <dgm:presLayoutVars>
          <dgm:hierBranch val="r"/>
        </dgm:presLayoutVars>
      </dgm:prSet>
      <dgm:spPr/>
    </dgm:pt>
    <dgm:pt modelId="{6EA34829-6CC1-4448-B1BF-0BC11068772A}" type="pres">
      <dgm:prSet presAssocID="{2E3097AB-BCD7-4C14-A184-3ADFEBAE4975}" presName="rootComposite" presStyleCnt="0"/>
      <dgm:spPr/>
    </dgm:pt>
    <dgm:pt modelId="{4D60997A-A539-4038-B832-3D2E18EF195F}" type="pres">
      <dgm:prSet presAssocID="{2E3097AB-BCD7-4C14-A184-3ADFEBAE4975}" presName="rootText" presStyleLbl="node2" presStyleIdx="7" presStyleCnt="9" custScaleX="1080502" custScaleY="14873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EE3F68A-B9DC-4AE6-AA08-C37837C5F3DE}" type="pres">
      <dgm:prSet presAssocID="{2E3097AB-BCD7-4C14-A184-3ADFEBAE4975}" presName="rootConnector" presStyleLbl="node2" presStyleIdx="7" presStyleCnt="9"/>
      <dgm:spPr/>
      <dgm:t>
        <a:bodyPr/>
        <a:lstStyle/>
        <a:p>
          <a:endParaRPr lang="ru-RU"/>
        </a:p>
      </dgm:t>
    </dgm:pt>
    <dgm:pt modelId="{535ADA52-1789-48BC-BE97-9A0BF182741E}" type="pres">
      <dgm:prSet presAssocID="{2E3097AB-BCD7-4C14-A184-3ADFEBAE4975}" presName="hierChild4" presStyleCnt="0"/>
      <dgm:spPr/>
    </dgm:pt>
    <dgm:pt modelId="{2C0EA52F-1744-4103-8FD3-257DDD1D7B6B}" type="pres">
      <dgm:prSet presAssocID="{2E3097AB-BCD7-4C14-A184-3ADFEBAE4975}" presName="hierChild5" presStyleCnt="0"/>
      <dgm:spPr/>
    </dgm:pt>
    <dgm:pt modelId="{05C464AB-6494-4F19-8D8E-995B9F6DA99D}" type="pres">
      <dgm:prSet presAssocID="{D49D75D8-B469-4055-8793-54403CBB2C78}" presName="Name50" presStyleLbl="parChTrans1D2" presStyleIdx="8" presStyleCnt="9"/>
      <dgm:spPr/>
      <dgm:t>
        <a:bodyPr/>
        <a:lstStyle/>
        <a:p>
          <a:endParaRPr lang="ru-RU"/>
        </a:p>
      </dgm:t>
    </dgm:pt>
    <dgm:pt modelId="{6EBE3878-197C-4847-BA76-08929D758DCB}" type="pres">
      <dgm:prSet presAssocID="{DABD98AA-803D-423F-B1B9-92574ACB7493}" presName="hierRoot2" presStyleCnt="0">
        <dgm:presLayoutVars>
          <dgm:hierBranch/>
        </dgm:presLayoutVars>
      </dgm:prSet>
      <dgm:spPr/>
    </dgm:pt>
    <dgm:pt modelId="{A92D4B31-2BF4-4327-B9D2-B83FDA838B76}" type="pres">
      <dgm:prSet presAssocID="{DABD98AA-803D-423F-B1B9-92574ACB7493}" presName="rootComposite" presStyleCnt="0"/>
      <dgm:spPr/>
    </dgm:pt>
    <dgm:pt modelId="{65B60E8C-C5B5-4101-B328-B773AE9C803F}" type="pres">
      <dgm:prSet presAssocID="{DABD98AA-803D-423F-B1B9-92574ACB7493}" presName="rootText" presStyleLbl="node2" presStyleIdx="8" presStyleCnt="9" custScaleX="1022905" custScaleY="20781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4946CB1-340B-4256-A40F-B007C07C19BC}" type="pres">
      <dgm:prSet presAssocID="{DABD98AA-803D-423F-B1B9-92574ACB7493}" presName="rootConnector" presStyleLbl="node2" presStyleIdx="8" presStyleCnt="9"/>
      <dgm:spPr/>
      <dgm:t>
        <a:bodyPr/>
        <a:lstStyle/>
        <a:p>
          <a:endParaRPr lang="ru-RU"/>
        </a:p>
      </dgm:t>
    </dgm:pt>
    <dgm:pt modelId="{5961EAFD-39CB-4A65-9109-44DAB3B21FA7}" type="pres">
      <dgm:prSet presAssocID="{DABD98AA-803D-423F-B1B9-92574ACB7493}" presName="hierChild4" presStyleCnt="0"/>
      <dgm:spPr/>
    </dgm:pt>
    <dgm:pt modelId="{EBB5C9FA-E621-4A72-9D04-A7DDBEC42AF6}" type="pres">
      <dgm:prSet presAssocID="{DABD98AA-803D-423F-B1B9-92574ACB7493}" presName="hierChild5" presStyleCnt="0"/>
      <dgm:spPr/>
    </dgm:pt>
    <dgm:pt modelId="{84FF703C-6CD2-45AA-809F-92B23B1A783E}" type="pres">
      <dgm:prSet presAssocID="{0AEEF0F3-E356-4FBD-BB4A-1B5EE025C780}" presName="hierChild3" presStyleCnt="0"/>
      <dgm:spPr/>
    </dgm:pt>
  </dgm:ptLst>
  <dgm:cxnLst>
    <dgm:cxn modelId="{5C2A2E14-86E5-4CD0-94D4-5E767C2403F4}" type="presOf" srcId="{2E3097AB-BCD7-4C14-A184-3ADFEBAE4975}" destId="{5EE3F68A-B9DC-4AE6-AA08-C37837C5F3DE}" srcOrd="1" destOrd="0" presId="urn:microsoft.com/office/officeart/2005/8/layout/orgChart1"/>
    <dgm:cxn modelId="{CB496D9A-2E7A-409A-AB9E-4468FFB31300}" type="presOf" srcId="{EE64302E-AD31-4E21-BDBC-5F3D6014ECD5}" destId="{A6798E7F-F55D-4999-9D8C-C607901F40F1}" srcOrd="0" destOrd="0" presId="urn:microsoft.com/office/officeart/2005/8/layout/orgChart1"/>
    <dgm:cxn modelId="{3BB392B2-2CBD-42E1-A5A1-D93A5BF7A23A}" type="presOf" srcId="{EE64302E-AD31-4E21-BDBC-5F3D6014ECD5}" destId="{DD52E4C5-4A8F-4E9B-B50B-B3838B77E591}" srcOrd="1" destOrd="0" presId="urn:microsoft.com/office/officeart/2005/8/layout/orgChart1"/>
    <dgm:cxn modelId="{1CD1F475-4AA2-40F5-8DB4-6490FBC07F65}" type="presOf" srcId="{0AEEF0F3-E356-4FBD-BB4A-1B5EE025C780}" destId="{910F6773-7276-4073-9DD1-50E1D6632938}" srcOrd="0" destOrd="0" presId="urn:microsoft.com/office/officeart/2005/8/layout/orgChart1"/>
    <dgm:cxn modelId="{5007BC7C-758E-41FC-AF52-064B0B15ED94}" type="presOf" srcId="{7CDE6DE8-F51A-4D06-98AD-F6631EBB4661}" destId="{75A2AB15-C2E8-4B0D-BB45-F781159B9810}" srcOrd="1" destOrd="0" presId="urn:microsoft.com/office/officeart/2005/8/layout/orgChart1"/>
    <dgm:cxn modelId="{440E0CA3-093A-4D5F-A1CD-63062D74B8BB}" type="presOf" srcId="{399D3B1D-0D75-4435-92B6-08B50FFB5EAF}" destId="{1BEC3DC8-1256-42FE-96C1-89D5A505A603}" srcOrd="0" destOrd="0" presId="urn:microsoft.com/office/officeart/2005/8/layout/orgChart1"/>
    <dgm:cxn modelId="{0A9AB372-BFE2-41BB-8239-079875EE640C}" type="presOf" srcId="{56A1C199-3E5E-4FE3-B4C0-8014CCAC3180}" destId="{12BD61A2-F229-4EA8-A6BD-DFDBA2794553}" srcOrd="0" destOrd="0" presId="urn:microsoft.com/office/officeart/2005/8/layout/orgChart1"/>
    <dgm:cxn modelId="{C4EBB64C-5FF4-4DB1-A273-4B5A84AB3F62}" type="presOf" srcId="{5C5D13F5-6FE0-43AF-8914-AB511990F9B9}" destId="{705EFE41-4942-4FAF-983B-D26A515E5FED}" srcOrd="0" destOrd="0" presId="urn:microsoft.com/office/officeart/2005/8/layout/orgChart1"/>
    <dgm:cxn modelId="{D44E9013-12E7-4BBF-BCCF-7B6123502BEA}" type="presOf" srcId="{99C1731A-7714-422F-A8EB-474CDCA3D0F9}" destId="{524E5FCC-8587-4DF7-B455-9FFF3BA27732}" srcOrd="0" destOrd="0" presId="urn:microsoft.com/office/officeart/2005/8/layout/orgChart1"/>
    <dgm:cxn modelId="{4A9701E9-77EE-4321-A480-6A18253D0320}" srcId="{0AEEF0F3-E356-4FBD-BB4A-1B5EE025C780}" destId="{7CDE6DE8-F51A-4D06-98AD-F6631EBB4661}" srcOrd="2" destOrd="0" parTransId="{99C1731A-7714-422F-A8EB-474CDCA3D0F9}" sibTransId="{88E8AE74-F6EB-473F-B91D-62C74318F23A}"/>
    <dgm:cxn modelId="{5A7C444F-0AA2-492E-9C42-1DEDECA8990C}" type="presOf" srcId="{DABD98AA-803D-423F-B1B9-92574ACB7493}" destId="{65B60E8C-C5B5-4101-B328-B773AE9C803F}" srcOrd="0" destOrd="0" presId="urn:microsoft.com/office/officeart/2005/8/layout/orgChart1"/>
    <dgm:cxn modelId="{744B0FAF-1AC4-46EE-9EBA-BA82DB23E9F5}" type="presOf" srcId="{CFCA100A-5E49-4C63-821F-584633DC29AF}" destId="{53436B2B-5B4F-4959-ACE2-9CC75EB61969}" srcOrd="0" destOrd="0" presId="urn:microsoft.com/office/officeart/2005/8/layout/orgChart1"/>
    <dgm:cxn modelId="{25895133-FDC7-4C34-B750-08C0FBC75AA0}" type="presOf" srcId="{0C33817C-A5AA-496C-930D-78AA10E1B2F6}" destId="{B5FFEA57-CA33-47F8-83E9-FF174C587F38}" srcOrd="0" destOrd="0" presId="urn:microsoft.com/office/officeart/2005/8/layout/orgChart1"/>
    <dgm:cxn modelId="{179A7499-A843-4316-BF35-ED84C14C0BEF}" type="presOf" srcId="{AF0F33A3-7834-4A44-A3A4-74A9B90DACA5}" destId="{FB6BAEF8-783A-499B-98D0-B48B37428F85}" srcOrd="1" destOrd="0" presId="urn:microsoft.com/office/officeart/2005/8/layout/orgChart1"/>
    <dgm:cxn modelId="{6B2F048C-6408-4716-8575-A3B48CDCD2B1}" type="presOf" srcId="{A4704D61-C8C2-44BE-956A-70F97398C5B7}" destId="{A79DCB01-520D-4C4A-9336-C02E6F746B26}" srcOrd="0" destOrd="0" presId="urn:microsoft.com/office/officeart/2005/8/layout/orgChart1"/>
    <dgm:cxn modelId="{24E93970-A182-4D64-93E8-5169AAA7EC94}" srcId="{0AEEF0F3-E356-4FBD-BB4A-1B5EE025C780}" destId="{DABD98AA-803D-423F-B1B9-92574ACB7493}" srcOrd="8" destOrd="0" parTransId="{D49D75D8-B469-4055-8793-54403CBB2C78}" sibTransId="{B41BF645-0791-42F6-BAAE-F1329C2792F4}"/>
    <dgm:cxn modelId="{BE95298C-E3E7-4CCA-A220-3C1249EB7DF6}" type="presOf" srcId="{CB1B7A60-D625-49EE-91FB-E5749F687E02}" destId="{B7984E66-9488-4133-973D-C186E0C47039}" srcOrd="0" destOrd="0" presId="urn:microsoft.com/office/officeart/2005/8/layout/orgChart1"/>
    <dgm:cxn modelId="{A0A23C27-28DB-4692-88FB-92E15AC22188}" type="presOf" srcId="{9AFA9194-B4AD-4CA0-B3CC-7CED2D7D96C5}" destId="{DCA793EE-9F59-4253-B5EC-DFC6FC0386B0}" srcOrd="1" destOrd="0" presId="urn:microsoft.com/office/officeart/2005/8/layout/orgChart1"/>
    <dgm:cxn modelId="{89166A39-5E4B-4EEA-BF75-C549051F9294}" type="presOf" srcId="{57AB6541-3FAB-4398-BB60-65590EE9CF3D}" destId="{E071006F-E53D-435F-8500-10A74F0F700A}" srcOrd="0" destOrd="0" presId="urn:microsoft.com/office/officeart/2005/8/layout/orgChart1"/>
    <dgm:cxn modelId="{314CBE80-6E25-48DF-82AB-BEB7F97EE566}" type="presOf" srcId="{FFB7562E-4CF5-4763-9377-523E13DDECCA}" destId="{B7450537-77F5-4F33-B977-7AC7C85E3DD0}" srcOrd="1" destOrd="0" presId="urn:microsoft.com/office/officeart/2005/8/layout/orgChart1"/>
    <dgm:cxn modelId="{0009DD5B-9A63-43D1-9779-95FA2EB9B51B}" srcId="{0AEEF0F3-E356-4FBD-BB4A-1B5EE025C780}" destId="{CB1B7A60-D625-49EE-91FB-E5749F687E02}" srcOrd="4" destOrd="0" parTransId="{B7BA9984-58A6-4B43-8EB5-709E4256BBB2}" sibTransId="{A471C765-BF1F-4FD1-9867-70ED1D56EEB1}"/>
    <dgm:cxn modelId="{C92B6474-C232-4ABB-ABEF-A4784C9DB491}" srcId="{E7437F94-FE8D-481A-8CE9-FA040AF080B6}" destId="{0AEEF0F3-E356-4FBD-BB4A-1B5EE025C780}" srcOrd="0" destOrd="0" parTransId="{7D61C70C-00B7-4428-81E0-3FE686E08542}" sibTransId="{C37825ED-0305-4A55-BA7D-C4E42800336C}"/>
    <dgm:cxn modelId="{FA8764FD-3308-44EB-B477-02961C8386D8}" type="presOf" srcId="{7CDE6DE8-F51A-4D06-98AD-F6631EBB4661}" destId="{F2EAA45D-2E1D-4726-8B7B-4049288F37E5}" srcOrd="0" destOrd="0" presId="urn:microsoft.com/office/officeart/2005/8/layout/orgChart1"/>
    <dgm:cxn modelId="{8C5D3205-2A01-4225-B7D8-24D9FB601F53}" type="presOf" srcId="{CFCA100A-5E49-4C63-821F-584633DC29AF}" destId="{91DECEFF-B472-4021-A312-F877AC2C1989}" srcOrd="1" destOrd="0" presId="urn:microsoft.com/office/officeart/2005/8/layout/orgChart1"/>
    <dgm:cxn modelId="{2744FE7D-C096-4D6F-A1F1-C101709D93C7}" type="presOf" srcId="{CB1B7A60-D625-49EE-91FB-E5749F687E02}" destId="{602862B3-7337-406F-B80C-9F4205FEED72}" srcOrd="1" destOrd="0" presId="urn:microsoft.com/office/officeart/2005/8/layout/orgChart1"/>
    <dgm:cxn modelId="{6AE80CB3-5CA5-460E-91DE-28314B524051}" srcId="{0AEEF0F3-E356-4FBD-BB4A-1B5EE025C780}" destId="{FFB7562E-4CF5-4763-9377-523E13DDECCA}" srcOrd="1" destOrd="0" parTransId="{399D3B1D-0D75-4435-92B6-08B50FFB5EAF}" sibTransId="{381B287B-C450-4B5B-A2BD-8A9C0481562D}"/>
    <dgm:cxn modelId="{420EB592-566F-4C46-8394-F5585C3B65A2}" type="presOf" srcId="{B7BA9984-58A6-4B43-8EB5-709E4256BBB2}" destId="{EB7D072D-C722-4629-A68A-94AB2C2405C3}" srcOrd="0" destOrd="0" presId="urn:microsoft.com/office/officeart/2005/8/layout/orgChart1"/>
    <dgm:cxn modelId="{8EFDFCDA-83DC-4BD7-B65E-24DC84729C1B}" type="presOf" srcId="{83C974C2-F84F-4802-BB66-FC7A8F199885}" destId="{F69ED5C2-1AFF-4DD5-B1EF-E3CE6D25B5A8}" srcOrd="0" destOrd="0" presId="urn:microsoft.com/office/officeart/2005/8/layout/orgChart1"/>
    <dgm:cxn modelId="{69D48C11-7670-4E9A-84CE-375D56C76B7B}" type="presOf" srcId="{E7437F94-FE8D-481A-8CE9-FA040AF080B6}" destId="{CB0EC327-2B16-4DA6-989F-A8E8B17834CF}" srcOrd="0" destOrd="0" presId="urn:microsoft.com/office/officeart/2005/8/layout/orgChart1"/>
    <dgm:cxn modelId="{02C810FE-AB5A-4935-9DDC-C0508D108E42}" srcId="{0AEEF0F3-E356-4FBD-BB4A-1B5EE025C780}" destId="{CFCA100A-5E49-4C63-821F-584633DC29AF}" srcOrd="5" destOrd="0" parTransId="{0C33817C-A5AA-496C-930D-78AA10E1B2F6}" sibTransId="{25DA5820-995D-425F-B080-BD3848ADCF3D}"/>
    <dgm:cxn modelId="{3ABBDDD5-FB80-49E4-B1BC-A09C549E0405}" type="presOf" srcId="{D49D75D8-B469-4055-8793-54403CBB2C78}" destId="{05C464AB-6494-4F19-8D8E-995B9F6DA99D}" srcOrd="0" destOrd="0" presId="urn:microsoft.com/office/officeart/2005/8/layout/orgChart1"/>
    <dgm:cxn modelId="{BAA406DC-28C6-435C-9B3D-641C07AD99D4}" srcId="{0AEEF0F3-E356-4FBD-BB4A-1B5EE025C780}" destId="{AF0F33A3-7834-4A44-A3A4-74A9B90DACA5}" srcOrd="0" destOrd="0" parTransId="{A4704D61-C8C2-44BE-956A-70F97398C5B7}" sibTransId="{FFF2B2FB-65FD-4A17-9DB3-A5FF45780817}"/>
    <dgm:cxn modelId="{1C2217CC-19E5-4D8C-A816-6BEA9B670FD0}" type="presOf" srcId="{0AEEF0F3-E356-4FBD-BB4A-1B5EE025C780}" destId="{6D651B4B-68BA-4CA0-8E81-D51E0FF2821F}" srcOrd="1" destOrd="0" presId="urn:microsoft.com/office/officeart/2005/8/layout/orgChart1"/>
    <dgm:cxn modelId="{DAAB8849-E733-4E89-B8AC-716F28402870}" type="presOf" srcId="{AF0F33A3-7834-4A44-A3A4-74A9B90DACA5}" destId="{18B9EC20-2634-4E09-AB97-4902D0570469}" srcOrd="0" destOrd="0" presId="urn:microsoft.com/office/officeart/2005/8/layout/orgChart1"/>
    <dgm:cxn modelId="{19B6C43A-CD4F-499E-8847-DB7E2248BBCF}" type="presOf" srcId="{FFB7562E-4CF5-4763-9377-523E13DDECCA}" destId="{8285B717-DDA4-40E2-BD8A-6C4D09883320}" srcOrd="0" destOrd="0" presId="urn:microsoft.com/office/officeart/2005/8/layout/orgChart1"/>
    <dgm:cxn modelId="{AA5CA84C-6A01-4C51-A426-DA6E3EA1C60E}" srcId="{0AEEF0F3-E356-4FBD-BB4A-1B5EE025C780}" destId="{9AFA9194-B4AD-4CA0-B3CC-7CED2D7D96C5}" srcOrd="3" destOrd="0" parTransId="{5C5D13F5-6FE0-43AF-8914-AB511990F9B9}" sibTransId="{66BBA01E-85B4-4F0C-A2D4-C3B1DC3AD182}"/>
    <dgm:cxn modelId="{4429E8D1-0702-4A64-96F4-38B49741FB40}" type="presOf" srcId="{2E3097AB-BCD7-4C14-A184-3ADFEBAE4975}" destId="{4D60997A-A539-4038-B832-3D2E18EF195F}" srcOrd="0" destOrd="0" presId="urn:microsoft.com/office/officeart/2005/8/layout/orgChart1"/>
    <dgm:cxn modelId="{23ABA2DF-EAA0-49F8-8242-BBEA8A200D93}" type="presOf" srcId="{DABD98AA-803D-423F-B1B9-92574ACB7493}" destId="{C4946CB1-340B-4256-A40F-B007C07C19BC}" srcOrd="1" destOrd="0" presId="urn:microsoft.com/office/officeart/2005/8/layout/orgChart1"/>
    <dgm:cxn modelId="{B6A6DBDF-04B1-4CA3-9769-4575A61C750C}" type="presOf" srcId="{9AFA9194-B4AD-4CA0-B3CC-7CED2D7D96C5}" destId="{108D79DE-F2C5-42EF-8AC1-E6224EA1C4FA}" srcOrd="0" destOrd="0" presId="urn:microsoft.com/office/officeart/2005/8/layout/orgChart1"/>
    <dgm:cxn modelId="{34113622-B27B-47AF-8124-5ADF1A1D0188}" srcId="{0AEEF0F3-E356-4FBD-BB4A-1B5EE025C780}" destId="{EE64302E-AD31-4E21-BDBC-5F3D6014ECD5}" srcOrd="6" destOrd="0" parTransId="{56A1C199-3E5E-4FE3-B4C0-8014CCAC3180}" sibTransId="{E281E7EB-8EC8-45CC-991C-40B7ACEE2900}"/>
    <dgm:cxn modelId="{EAF22976-53AB-4D52-8299-97D84AC8330F}" type="presOf" srcId="{AA4CF693-8FEA-4E6A-B7B2-7F918A3F1B5D}" destId="{43145EA1-A65B-4351-87CB-145D4768EE8F}" srcOrd="1" destOrd="0" presId="urn:microsoft.com/office/officeart/2005/8/layout/orgChart1"/>
    <dgm:cxn modelId="{3804A856-0862-42A4-8C4B-9BF9D65472F9}" srcId="{AF0F33A3-7834-4A44-A3A4-74A9B90DACA5}" destId="{AA4CF693-8FEA-4E6A-B7B2-7F918A3F1B5D}" srcOrd="0" destOrd="0" parTransId="{83C974C2-F84F-4802-BB66-FC7A8F199885}" sibTransId="{A7628D6B-E398-43B0-8659-40E517E235BE}"/>
    <dgm:cxn modelId="{7D18500C-110D-4DD9-A2CA-4006B812E225}" type="presOf" srcId="{AA4CF693-8FEA-4E6A-B7B2-7F918A3F1B5D}" destId="{EB59DBCE-C94B-4D79-9F53-83FD615397BD}" srcOrd="0" destOrd="0" presId="urn:microsoft.com/office/officeart/2005/8/layout/orgChart1"/>
    <dgm:cxn modelId="{EF79008F-340A-40D7-BF86-20124BA563A6}" srcId="{0AEEF0F3-E356-4FBD-BB4A-1B5EE025C780}" destId="{2E3097AB-BCD7-4C14-A184-3ADFEBAE4975}" srcOrd="7" destOrd="0" parTransId="{57AB6541-3FAB-4398-BB60-65590EE9CF3D}" sibTransId="{050B5560-1A34-4297-86E7-2B89336073D7}"/>
    <dgm:cxn modelId="{5B21F539-F812-4FF4-87FF-35ABAF285C15}" type="presParOf" srcId="{CB0EC327-2B16-4DA6-989F-A8E8B17834CF}" destId="{4D920BCB-5E8D-4187-802E-305352E047C7}" srcOrd="0" destOrd="0" presId="urn:microsoft.com/office/officeart/2005/8/layout/orgChart1"/>
    <dgm:cxn modelId="{3C1FF21E-9FC9-46C3-B86A-B0A8BE2FACC0}" type="presParOf" srcId="{4D920BCB-5E8D-4187-802E-305352E047C7}" destId="{EA13D18A-68F5-46F8-B958-DB858F6F959C}" srcOrd="0" destOrd="0" presId="urn:microsoft.com/office/officeart/2005/8/layout/orgChart1"/>
    <dgm:cxn modelId="{FFE08C4D-0C7F-4A84-9F0F-8B8180FAC69F}" type="presParOf" srcId="{EA13D18A-68F5-46F8-B958-DB858F6F959C}" destId="{910F6773-7276-4073-9DD1-50E1D6632938}" srcOrd="0" destOrd="0" presId="urn:microsoft.com/office/officeart/2005/8/layout/orgChart1"/>
    <dgm:cxn modelId="{79B79D9F-4E6D-474C-9D39-2785052939FF}" type="presParOf" srcId="{EA13D18A-68F5-46F8-B958-DB858F6F959C}" destId="{6D651B4B-68BA-4CA0-8E81-D51E0FF2821F}" srcOrd="1" destOrd="0" presId="urn:microsoft.com/office/officeart/2005/8/layout/orgChart1"/>
    <dgm:cxn modelId="{82EBF227-11FC-407A-BC7E-9ECB36271A73}" type="presParOf" srcId="{4D920BCB-5E8D-4187-802E-305352E047C7}" destId="{00F393B3-EB1B-45F3-A71D-30C289A96C62}" srcOrd="1" destOrd="0" presId="urn:microsoft.com/office/officeart/2005/8/layout/orgChart1"/>
    <dgm:cxn modelId="{5BA6665A-8B0E-4B8A-96F1-17BF6E9C4AD1}" type="presParOf" srcId="{00F393B3-EB1B-45F3-A71D-30C289A96C62}" destId="{A79DCB01-520D-4C4A-9336-C02E6F746B26}" srcOrd="0" destOrd="0" presId="urn:microsoft.com/office/officeart/2005/8/layout/orgChart1"/>
    <dgm:cxn modelId="{081B0AF5-3330-400D-945B-A6D93A6C2A78}" type="presParOf" srcId="{00F393B3-EB1B-45F3-A71D-30C289A96C62}" destId="{6EA2F68D-3FCC-4430-B836-1EE8045151AC}" srcOrd="1" destOrd="0" presId="urn:microsoft.com/office/officeart/2005/8/layout/orgChart1"/>
    <dgm:cxn modelId="{4124300F-4D23-48C7-B573-109F00703F95}" type="presParOf" srcId="{6EA2F68D-3FCC-4430-B836-1EE8045151AC}" destId="{A252EC73-56A0-4456-81C6-E1A661C05576}" srcOrd="0" destOrd="0" presId="urn:microsoft.com/office/officeart/2005/8/layout/orgChart1"/>
    <dgm:cxn modelId="{99ADD6A4-3831-4C4A-9A7B-9EF67C6CC289}" type="presParOf" srcId="{A252EC73-56A0-4456-81C6-E1A661C05576}" destId="{18B9EC20-2634-4E09-AB97-4902D0570469}" srcOrd="0" destOrd="0" presId="urn:microsoft.com/office/officeart/2005/8/layout/orgChart1"/>
    <dgm:cxn modelId="{39D023A8-4015-40E5-96FB-C170AF53CF15}" type="presParOf" srcId="{A252EC73-56A0-4456-81C6-E1A661C05576}" destId="{FB6BAEF8-783A-499B-98D0-B48B37428F85}" srcOrd="1" destOrd="0" presId="urn:microsoft.com/office/officeart/2005/8/layout/orgChart1"/>
    <dgm:cxn modelId="{ACE46B14-30D4-4F0C-BD4A-255FFDFF87D6}" type="presParOf" srcId="{6EA2F68D-3FCC-4430-B836-1EE8045151AC}" destId="{926282FD-2E2E-4098-A2DD-5782D20C50BE}" srcOrd="1" destOrd="0" presId="urn:microsoft.com/office/officeart/2005/8/layout/orgChart1"/>
    <dgm:cxn modelId="{979A1D8D-9F56-4CDB-82D8-5E0615F9461D}" type="presParOf" srcId="{926282FD-2E2E-4098-A2DD-5782D20C50BE}" destId="{F69ED5C2-1AFF-4DD5-B1EF-E3CE6D25B5A8}" srcOrd="0" destOrd="0" presId="urn:microsoft.com/office/officeart/2005/8/layout/orgChart1"/>
    <dgm:cxn modelId="{AACC2371-4840-4F31-89DC-75439FCB57DE}" type="presParOf" srcId="{926282FD-2E2E-4098-A2DD-5782D20C50BE}" destId="{177E1001-80E7-44E7-9B99-0AAC27E62025}" srcOrd="1" destOrd="0" presId="urn:microsoft.com/office/officeart/2005/8/layout/orgChart1"/>
    <dgm:cxn modelId="{A482BCA6-E36C-49EB-86AB-D93C5D499A78}" type="presParOf" srcId="{177E1001-80E7-44E7-9B99-0AAC27E62025}" destId="{4DEA8992-5C2D-4075-B845-504B208CE5E8}" srcOrd="0" destOrd="0" presId="urn:microsoft.com/office/officeart/2005/8/layout/orgChart1"/>
    <dgm:cxn modelId="{37CBE3E7-70BC-49B8-84A2-C81B010BFD11}" type="presParOf" srcId="{4DEA8992-5C2D-4075-B845-504B208CE5E8}" destId="{EB59DBCE-C94B-4D79-9F53-83FD615397BD}" srcOrd="0" destOrd="0" presId="urn:microsoft.com/office/officeart/2005/8/layout/orgChart1"/>
    <dgm:cxn modelId="{EA8FCC55-2323-4D99-841D-9812201DAED3}" type="presParOf" srcId="{4DEA8992-5C2D-4075-B845-504B208CE5E8}" destId="{43145EA1-A65B-4351-87CB-145D4768EE8F}" srcOrd="1" destOrd="0" presId="urn:microsoft.com/office/officeart/2005/8/layout/orgChart1"/>
    <dgm:cxn modelId="{82C80D2B-0527-43AE-8B48-FDE8E5453A6F}" type="presParOf" srcId="{177E1001-80E7-44E7-9B99-0AAC27E62025}" destId="{4A12227F-54D9-4D4A-8E25-7C83CB64C60F}" srcOrd="1" destOrd="0" presId="urn:microsoft.com/office/officeart/2005/8/layout/orgChart1"/>
    <dgm:cxn modelId="{EDBA869A-ED13-4709-97C9-25BA719F7F72}" type="presParOf" srcId="{177E1001-80E7-44E7-9B99-0AAC27E62025}" destId="{AF56ABF1-A795-4888-983C-AFD89A3DDCAC}" srcOrd="2" destOrd="0" presId="urn:microsoft.com/office/officeart/2005/8/layout/orgChart1"/>
    <dgm:cxn modelId="{CD932DF5-07A4-4DD1-AF55-C11C1C6B5E4F}" type="presParOf" srcId="{6EA2F68D-3FCC-4430-B836-1EE8045151AC}" destId="{5DF187AE-CCFD-4FC2-85BB-D844DACACAD1}" srcOrd="2" destOrd="0" presId="urn:microsoft.com/office/officeart/2005/8/layout/orgChart1"/>
    <dgm:cxn modelId="{4F9FAD75-5645-4E29-AF2B-8AC8CDA1CFA4}" type="presParOf" srcId="{00F393B3-EB1B-45F3-A71D-30C289A96C62}" destId="{1BEC3DC8-1256-42FE-96C1-89D5A505A603}" srcOrd="2" destOrd="0" presId="urn:microsoft.com/office/officeart/2005/8/layout/orgChart1"/>
    <dgm:cxn modelId="{8D0F6EF5-7CDF-4699-A0DB-C2E5BB79DDDE}" type="presParOf" srcId="{00F393B3-EB1B-45F3-A71D-30C289A96C62}" destId="{FEFF3C26-8E6E-4CC7-92A3-E074C0F341F6}" srcOrd="3" destOrd="0" presId="urn:microsoft.com/office/officeart/2005/8/layout/orgChart1"/>
    <dgm:cxn modelId="{4910A06E-07B1-45F4-82B1-74438CEA6898}" type="presParOf" srcId="{FEFF3C26-8E6E-4CC7-92A3-E074C0F341F6}" destId="{F06AE219-025F-4B02-B1D8-CD24CD67BA55}" srcOrd="0" destOrd="0" presId="urn:microsoft.com/office/officeart/2005/8/layout/orgChart1"/>
    <dgm:cxn modelId="{6DA60CB4-55E9-4C1E-B24F-66FEDCFFC6A5}" type="presParOf" srcId="{F06AE219-025F-4B02-B1D8-CD24CD67BA55}" destId="{8285B717-DDA4-40E2-BD8A-6C4D09883320}" srcOrd="0" destOrd="0" presId="urn:microsoft.com/office/officeart/2005/8/layout/orgChart1"/>
    <dgm:cxn modelId="{02C26409-613B-42E1-B597-6F0A594F96F8}" type="presParOf" srcId="{F06AE219-025F-4B02-B1D8-CD24CD67BA55}" destId="{B7450537-77F5-4F33-B977-7AC7C85E3DD0}" srcOrd="1" destOrd="0" presId="urn:microsoft.com/office/officeart/2005/8/layout/orgChart1"/>
    <dgm:cxn modelId="{1844ECCD-1522-45D6-9F99-9499C61633D0}" type="presParOf" srcId="{FEFF3C26-8E6E-4CC7-92A3-E074C0F341F6}" destId="{C7C3FAA2-3CC3-464F-A77C-6999E800C765}" srcOrd="1" destOrd="0" presId="urn:microsoft.com/office/officeart/2005/8/layout/orgChart1"/>
    <dgm:cxn modelId="{7ED0C983-9BC8-4F84-8AB4-614D2EE4F314}" type="presParOf" srcId="{FEFF3C26-8E6E-4CC7-92A3-E074C0F341F6}" destId="{3A307E93-3ED8-4F00-9753-784752236809}" srcOrd="2" destOrd="0" presId="urn:microsoft.com/office/officeart/2005/8/layout/orgChart1"/>
    <dgm:cxn modelId="{428EE897-861F-4E4B-B7BB-CE7CD9B8E931}" type="presParOf" srcId="{00F393B3-EB1B-45F3-A71D-30C289A96C62}" destId="{524E5FCC-8587-4DF7-B455-9FFF3BA27732}" srcOrd="4" destOrd="0" presId="urn:microsoft.com/office/officeart/2005/8/layout/orgChart1"/>
    <dgm:cxn modelId="{DE651A0A-F6CF-450E-BA1B-784735A5E57C}" type="presParOf" srcId="{00F393B3-EB1B-45F3-A71D-30C289A96C62}" destId="{6ACA627D-2A55-4418-A1A9-080A9C9B243F}" srcOrd="5" destOrd="0" presId="urn:microsoft.com/office/officeart/2005/8/layout/orgChart1"/>
    <dgm:cxn modelId="{C43948FA-CD53-4FD9-B5B4-EDB582749D3D}" type="presParOf" srcId="{6ACA627D-2A55-4418-A1A9-080A9C9B243F}" destId="{8B78D721-DDEB-4399-B1CD-DB16DA334603}" srcOrd="0" destOrd="0" presId="urn:microsoft.com/office/officeart/2005/8/layout/orgChart1"/>
    <dgm:cxn modelId="{121DC56A-22A0-44D5-B33C-B901C23998EF}" type="presParOf" srcId="{8B78D721-DDEB-4399-B1CD-DB16DA334603}" destId="{F2EAA45D-2E1D-4726-8B7B-4049288F37E5}" srcOrd="0" destOrd="0" presId="urn:microsoft.com/office/officeart/2005/8/layout/orgChart1"/>
    <dgm:cxn modelId="{960CD0DF-B9C0-4906-9230-CC0A84A844C7}" type="presParOf" srcId="{8B78D721-DDEB-4399-B1CD-DB16DA334603}" destId="{75A2AB15-C2E8-4B0D-BB45-F781159B9810}" srcOrd="1" destOrd="0" presId="urn:microsoft.com/office/officeart/2005/8/layout/orgChart1"/>
    <dgm:cxn modelId="{E86BFCB6-3A97-4B54-9361-CE5B27543732}" type="presParOf" srcId="{6ACA627D-2A55-4418-A1A9-080A9C9B243F}" destId="{86B9B6D4-098F-4BF5-84E7-D5565D66DAA5}" srcOrd="1" destOrd="0" presId="urn:microsoft.com/office/officeart/2005/8/layout/orgChart1"/>
    <dgm:cxn modelId="{577949CF-3223-4AE8-997E-B5C93B7E5188}" type="presParOf" srcId="{6ACA627D-2A55-4418-A1A9-080A9C9B243F}" destId="{47F8AE75-9DE7-4546-A606-2C983F6251DE}" srcOrd="2" destOrd="0" presId="urn:microsoft.com/office/officeart/2005/8/layout/orgChart1"/>
    <dgm:cxn modelId="{C19C20AD-03FD-4D5E-9717-68B93DFE5108}" type="presParOf" srcId="{00F393B3-EB1B-45F3-A71D-30C289A96C62}" destId="{705EFE41-4942-4FAF-983B-D26A515E5FED}" srcOrd="6" destOrd="0" presId="urn:microsoft.com/office/officeart/2005/8/layout/orgChart1"/>
    <dgm:cxn modelId="{6E28D84D-3524-486C-A228-4279A76083A8}" type="presParOf" srcId="{00F393B3-EB1B-45F3-A71D-30C289A96C62}" destId="{79B4FE11-F5AD-493A-BCB6-F1B89A23D8C5}" srcOrd="7" destOrd="0" presId="urn:microsoft.com/office/officeart/2005/8/layout/orgChart1"/>
    <dgm:cxn modelId="{27DD96DD-7C0D-4D13-82EB-D4E351DB4FB4}" type="presParOf" srcId="{79B4FE11-F5AD-493A-BCB6-F1B89A23D8C5}" destId="{8F296790-C6F7-4BB7-B18E-E3FB30FE7DD6}" srcOrd="0" destOrd="0" presId="urn:microsoft.com/office/officeart/2005/8/layout/orgChart1"/>
    <dgm:cxn modelId="{D818A18D-B0EA-4FDD-8B26-E24F3ECB2982}" type="presParOf" srcId="{8F296790-C6F7-4BB7-B18E-E3FB30FE7DD6}" destId="{108D79DE-F2C5-42EF-8AC1-E6224EA1C4FA}" srcOrd="0" destOrd="0" presId="urn:microsoft.com/office/officeart/2005/8/layout/orgChart1"/>
    <dgm:cxn modelId="{569D2403-6CA0-4017-9FF4-D9705CED1FC4}" type="presParOf" srcId="{8F296790-C6F7-4BB7-B18E-E3FB30FE7DD6}" destId="{DCA793EE-9F59-4253-B5EC-DFC6FC0386B0}" srcOrd="1" destOrd="0" presId="urn:microsoft.com/office/officeart/2005/8/layout/orgChart1"/>
    <dgm:cxn modelId="{F9FC616A-A780-428B-9379-0F19566482E3}" type="presParOf" srcId="{79B4FE11-F5AD-493A-BCB6-F1B89A23D8C5}" destId="{95E87DE8-1867-4FD1-9D83-63D0C89936B2}" srcOrd="1" destOrd="0" presId="urn:microsoft.com/office/officeart/2005/8/layout/orgChart1"/>
    <dgm:cxn modelId="{A504BFB5-0DEA-4400-A790-CC0F509D3DF2}" type="presParOf" srcId="{79B4FE11-F5AD-493A-BCB6-F1B89A23D8C5}" destId="{C2A79647-1ABB-4BD6-89D9-4FD5403DC9CD}" srcOrd="2" destOrd="0" presId="urn:microsoft.com/office/officeart/2005/8/layout/orgChart1"/>
    <dgm:cxn modelId="{986F5353-3A2C-4BAC-AE4F-EACAF68F6756}" type="presParOf" srcId="{00F393B3-EB1B-45F3-A71D-30C289A96C62}" destId="{EB7D072D-C722-4629-A68A-94AB2C2405C3}" srcOrd="8" destOrd="0" presId="urn:microsoft.com/office/officeart/2005/8/layout/orgChart1"/>
    <dgm:cxn modelId="{C43E2551-08D8-4C83-80D7-3D6CA9537657}" type="presParOf" srcId="{00F393B3-EB1B-45F3-A71D-30C289A96C62}" destId="{B408C29F-E635-4B32-8F17-419CFAB5F60C}" srcOrd="9" destOrd="0" presId="urn:microsoft.com/office/officeart/2005/8/layout/orgChart1"/>
    <dgm:cxn modelId="{75AF2735-EBE8-462E-ADBF-3525A93BFAB4}" type="presParOf" srcId="{B408C29F-E635-4B32-8F17-419CFAB5F60C}" destId="{665AE99E-2C08-4B47-96A6-07697818A180}" srcOrd="0" destOrd="0" presId="urn:microsoft.com/office/officeart/2005/8/layout/orgChart1"/>
    <dgm:cxn modelId="{EAAA631C-B133-4E40-8203-656D6FBFD5D6}" type="presParOf" srcId="{665AE99E-2C08-4B47-96A6-07697818A180}" destId="{B7984E66-9488-4133-973D-C186E0C47039}" srcOrd="0" destOrd="0" presId="urn:microsoft.com/office/officeart/2005/8/layout/orgChart1"/>
    <dgm:cxn modelId="{958FF1D8-CC5C-4241-9982-313B91FCB857}" type="presParOf" srcId="{665AE99E-2C08-4B47-96A6-07697818A180}" destId="{602862B3-7337-406F-B80C-9F4205FEED72}" srcOrd="1" destOrd="0" presId="urn:microsoft.com/office/officeart/2005/8/layout/orgChart1"/>
    <dgm:cxn modelId="{21A37423-A9F4-4547-A1E8-96440E04DC9F}" type="presParOf" srcId="{B408C29F-E635-4B32-8F17-419CFAB5F60C}" destId="{4213E40E-BA0D-4248-96B8-95E74A2A34A6}" srcOrd="1" destOrd="0" presId="urn:microsoft.com/office/officeart/2005/8/layout/orgChart1"/>
    <dgm:cxn modelId="{DF819532-EBC7-40F3-99B8-ABA426A5E5C9}" type="presParOf" srcId="{B408C29F-E635-4B32-8F17-419CFAB5F60C}" destId="{0AD0B26B-418C-4B4C-8C43-7D60037B1E8C}" srcOrd="2" destOrd="0" presId="urn:microsoft.com/office/officeart/2005/8/layout/orgChart1"/>
    <dgm:cxn modelId="{CAFC7134-E3BC-467A-93D2-3A43A877B991}" type="presParOf" srcId="{00F393B3-EB1B-45F3-A71D-30C289A96C62}" destId="{B5FFEA57-CA33-47F8-83E9-FF174C587F38}" srcOrd="10" destOrd="0" presId="urn:microsoft.com/office/officeart/2005/8/layout/orgChart1"/>
    <dgm:cxn modelId="{3DE2F80B-C138-45FD-86D9-0E72DD71BD9C}" type="presParOf" srcId="{00F393B3-EB1B-45F3-A71D-30C289A96C62}" destId="{71D5D9E2-5B2F-4BDA-B679-5547C0EEA06F}" srcOrd="11" destOrd="0" presId="urn:microsoft.com/office/officeart/2005/8/layout/orgChart1"/>
    <dgm:cxn modelId="{61D8275C-A45A-4E21-BDDB-6238DF63093F}" type="presParOf" srcId="{71D5D9E2-5B2F-4BDA-B679-5547C0EEA06F}" destId="{5A1D9477-495D-4C7C-AE98-8F850AECF5BB}" srcOrd="0" destOrd="0" presId="urn:microsoft.com/office/officeart/2005/8/layout/orgChart1"/>
    <dgm:cxn modelId="{BD8403CD-DA78-4C24-B82E-56CE43F4C107}" type="presParOf" srcId="{5A1D9477-495D-4C7C-AE98-8F850AECF5BB}" destId="{53436B2B-5B4F-4959-ACE2-9CC75EB61969}" srcOrd="0" destOrd="0" presId="urn:microsoft.com/office/officeart/2005/8/layout/orgChart1"/>
    <dgm:cxn modelId="{93DE4A66-7AA7-44BC-9B45-3FC28D09BED0}" type="presParOf" srcId="{5A1D9477-495D-4C7C-AE98-8F850AECF5BB}" destId="{91DECEFF-B472-4021-A312-F877AC2C1989}" srcOrd="1" destOrd="0" presId="urn:microsoft.com/office/officeart/2005/8/layout/orgChart1"/>
    <dgm:cxn modelId="{E8D1EC39-7A76-43A4-88E0-C1924692742D}" type="presParOf" srcId="{71D5D9E2-5B2F-4BDA-B679-5547C0EEA06F}" destId="{51349B20-2DF1-490E-A669-D3F9558B62CA}" srcOrd="1" destOrd="0" presId="urn:microsoft.com/office/officeart/2005/8/layout/orgChart1"/>
    <dgm:cxn modelId="{9EA005BD-F44B-4A69-AEA9-95546656DB2E}" type="presParOf" srcId="{71D5D9E2-5B2F-4BDA-B679-5547C0EEA06F}" destId="{42B9F195-74F9-4618-9943-0AAD993269FB}" srcOrd="2" destOrd="0" presId="urn:microsoft.com/office/officeart/2005/8/layout/orgChart1"/>
    <dgm:cxn modelId="{131946B0-8E5F-4714-A1CA-F3B9F1A2E1F0}" type="presParOf" srcId="{00F393B3-EB1B-45F3-A71D-30C289A96C62}" destId="{12BD61A2-F229-4EA8-A6BD-DFDBA2794553}" srcOrd="12" destOrd="0" presId="urn:microsoft.com/office/officeart/2005/8/layout/orgChart1"/>
    <dgm:cxn modelId="{9C91D9F8-CE04-485B-93A4-2D41D87FCAC1}" type="presParOf" srcId="{00F393B3-EB1B-45F3-A71D-30C289A96C62}" destId="{C54FE722-1513-4916-83B3-484757092A6D}" srcOrd="13" destOrd="0" presId="urn:microsoft.com/office/officeart/2005/8/layout/orgChart1"/>
    <dgm:cxn modelId="{7466AF23-66B8-4D69-9901-B665D41CDD68}" type="presParOf" srcId="{C54FE722-1513-4916-83B3-484757092A6D}" destId="{ACDA3285-F64F-483E-898B-48CE18ACA69D}" srcOrd="0" destOrd="0" presId="urn:microsoft.com/office/officeart/2005/8/layout/orgChart1"/>
    <dgm:cxn modelId="{2268AD69-9CE0-453A-8CD1-EC547125A0FB}" type="presParOf" srcId="{ACDA3285-F64F-483E-898B-48CE18ACA69D}" destId="{A6798E7F-F55D-4999-9D8C-C607901F40F1}" srcOrd="0" destOrd="0" presId="urn:microsoft.com/office/officeart/2005/8/layout/orgChart1"/>
    <dgm:cxn modelId="{1FE8435E-AFC1-4B2E-8417-AA06AA1ED070}" type="presParOf" srcId="{ACDA3285-F64F-483E-898B-48CE18ACA69D}" destId="{DD52E4C5-4A8F-4E9B-B50B-B3838B77E591}" srcOrd="1" destOrd="0" presId="urn:microsoft.com/office/officeart/2005/8/layout/orgChart1"/>
    <dgm:cxn modelId="{00160658-DB73-4121-B574-8D584715B19E}" type="presParOf" srcId="{C54FE722-1513-4916-83B3-484757092A6D}" destId="{18231229-9A22-471B-BF28-A23E05E8C4F3}" srcOrd="1" destOrd="0" presId="urn:microsoft.com/office/officeart/2005/8/layout/orgChart1"/>
    <dgm:cxn modelId="{943F97FE-2205-485C-8F28-4FE258EEB2FD}" type="presParOf" srcId="{C54FE722-1513-4916-83B3-484757092A6D}" destId="{08F98DA6-FB0D-4FB5-8D52-DDF5E9AD296D}" srcOrd="2" destOrd="0" presId="urn:microsoft.com/office/officeart/2005/8/layout/orgChart1"/>
    <dgm:cxn modelId="{06526D72-3BCD-4091-BA82-13814F661D8E}" type="presParOf" srcId="{00F393B3-EB1B-45F3-A71D-30C289A96C62}" destId="{E071006F-E53D-435F-8500-10A74F0F700A}" srcOrd="14" destOrd="0" presId="urn:microsoft.com/office/officeart/2005/8/layout/orgChart1"/>
    <dgm:cxn modelId="{212EA72A-FA29-4E23-B966-8033D7ADD77E}" type="presParOf" srcId="{00F393B3-EB1B-45F3-A71D-30C289A96C62}" destId="{97100784-647F-45E4-9980-99DEACFEC842}" srcOrd="15" destOrd="0" presId="urn:microsoft.com/office/officeart/2005/8/layout/orgChart1"/>
    <dgm:cxn modelId="{F1994FE3-1955-4DEB-8774-29A92E42687B}" type="presParOf" srcId="{97100784-647F-45E4-9980-99DEACFEC842}" destId="{6EA34829-6CC1-4448-B1BF-0BC11068772A}" srcOrd="0" destOrd="0" presId="urn:microsoft.com/office/officeart/2005/8/layout/orgChart1"/>
    <dgm:cxn modelId="{A67B347A-50ED-47B0-86F6-1BCB1E268522}" type="presParOf" srcId="{6EA34829-6CC1-4448-B1BF-0BC11068772A}" destId="{4D60997A-A539-4038-B832-3D2E18EF195F}" srcOrd="0" destOrd="0" presId="urn:microsoft.com/office/officeart/2005/8/layout/orgChart1"/>
    <dgm:cxn modelId="{8AA3195D-59AB-4622-96FB-431645E3EEDD}" type="presParOf" srcId="{6EA34829-6CC1-4448-B1BF-0BC11068772A}" destId="{5EE3F68A-B9DC-4AE6-AA08-C37837C5F3DE}" srcOrd="1" destOrd="0" presId="urn:microsoft.com/office/officeart/2005/8/layout/orgChart1"/>
    <dgm:cxn modelId="{F99F94E1-332B-4A98-9BA6-07ED0D1EA502}" type="presParOf" srcId="{97100784-647F-45E4-9980-99DEACFEC842}" destId="{535ADA52-1789-48BC-BE97-9A0BF182741E}" srcOrd="1" destOrd="0" presId="urn:microsoft.com/office/officeart/2005/8/layout/orgChart1"/>
    <dgm:cxn modelId="{225C78E7-0774-4CDF-A456-21347549D072}" type="presParOf" srcId="{97100784-647F-45E4-9980-99DEACFEC842}" destId="{2C0EA52F-1744-4103-8FD3-257DDD1D7B6B}" srcOrd="2" destOrd="0" presId="urn:microsoft.com/office/officeart/2005/8/layout/orgChart1"/>
    <dgm:cxn modelId="{D4F2F032-4690-41A4-B46B-65DE9C27C128}" type="presParOf" srcId="{00F393B3-EB1B-45F3-A71D-30C289A96C62}" destId="{05C464AB-6494-4F19-8D8E-995B9F6DA99D}" srcOrd="16" destOrd="0" presId="urn:microsoft.com/office/officeart/2005/8/layout/orgChart1"/>
    <dgm:cxn modelId="{7DE960EC-9093-416A-9E3F-8C46B66D8ABD}" type="presParOf" srcId="{00F393B3-EB1B-45F3-A71D-30C289A96C62}" destId="{6EBE3878-197C-4847-BA76-08929D758DCB}" srcOrd="17" destOrd="0" presId="urn:microsoft.com/office/officeart/2005/8/layout/orgChart1"/>
    <dgm:cxn modelId="{EDA777F3-8267-4BAB-9BF9-F146AE29740E}" type="presParOf" srcId="{6EBE3878-197C-4847-BA76-08929D758DCB}" destId="{A92D4B31-2BF4-4327-B9D2-B83FDA838B76}" srcOrd="0" destOrd="0" presId="urn:microsoft.com/office/officeart/2005/8/layout/orgChart1"/>
    <dgm:cxn modelId="{2C795C4A-35EB-4FE1-B841-59F49B3B7F6D}" type="presParOf" srcId="{A92D4B31-2BF4-4327-B9D2-B83FDA838B76}" destId="{65B60E8C-C5B5-4101-B328-B773AE9C803F}" srcOrd="0" destOrd="0" presId="urn:microsoft.com/office/officeart/2005/8/layout/orgChart1"/>
    <dgm:cxn modelId="{4487D4B6-1ED5-4069-916C-086D2F5386C6}" type="presParOf" srcId="{A92D4B31-2BF4-4327-B9D2-B83FDA838B76}" destId="{C4946CB1-340B-4256-A40F-B007C07C19BC}" srcOrd="1" destOrd="0" presId="urn:microsoft.com/office/officeart/2005/8/layout/orgChart1"/>
    <dgm:cxn modelId="{B7A7073E-CB0D-4CBC-8067-0505C54AEA40}" type="presParOf" srcId="{6EBE3878-197C-4847-BA76-08929D758DCB}" destId="{5961EAFD-39CB-4A65-9109-44DAB3B21FA7}" srcOrd="1" destOrd="0" presId="urn:microsoft.com/office/officeart/2005/8/layout/orgChart1"/>
    <dgm:cxn modelId="{5EA28260-4A56-46F2-A2ED-0B5158B04C48}" type="presParOf" srcId="{6EBE3878-197C-4847-BA76-08929D758DCB}" destId="{EBB5C9FA-E621-4A72-9D04-A7DDBEC42AF6}" srcOrd="2" destOrd="0" presId="urn:microsoft.com/office/officeart/2005/8/layout/orgChart1"/>
    <dgm:cxn modelId="{E16BF0E0-8C52-4DE3-8A5C-3385B00A988D}" type="presParOf" srcId="{4D920BCB-5E8D-4187-802E-305352E047C7}" destId="{84FF703C-6CD2-45AA-809F-92B23B1A783E}" srcOrd="2" destOrd="0" presId="urn:microsoft.com/office/officeart/2005/8/layout/orgChart1"/>
  </dgm:cxnLst>
  <dgm:bg>
    <a:noFill/>
  </dgm:bg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65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66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67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7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887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789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87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2887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887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CC29434A-2328-496C-8272-B3F6C182371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9938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altLang="ru-RU" smtClean="0"/>
          </a:p>
        </p:txBody>
      </p:sp>
      <p:sp>
        <p:nvSpPr>
          <p:cNvPr id="39939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AE24AE4-C9CB-4F06-A8EB-027A7E6EB025}" type="slidenum">
              <a:rPr lang="ru-RU" altLang="ru-RU" smtClean="0"/>
              <a:pPr/>
              <a:t>1</a:t>
            </a:fld>
            <a:endParaRPr lang="ru-RU" altLang="ru-RU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Образ слайда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62466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62467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4244DC4-6935-4D53-98CA-117B7FB81E4D}" type="slidenum">
              <a:rPr lang="ru-RU" altLang="ru-RU" smtClean="0">
                <a:latin typeface="Calibri" pitchFamily="34" charset="0"/>
              </a:rPr>
              <a:pPr/>
              <a:t>20</a:t>
            </a:fld>
            <a:endParaRPr lang="ru-RU" altLang="ru-RU" smtClean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3BF770C-6040-44A0-8B3E-34757C74DF33}" type="slidenum">
              <a:rPr lang="ru-RU" altLang="ru-RU" smtClean="0"/>
              <a:pPr/>
              <a:t>37</a:t>
            </a:fld>
            <a:endParaRPr lang="ru-RU" altLang="ru-RU" smtClean="0"/>
          </a:p>
        </p:txBody>
      </p:sp>
      <p:sp>
        <p:nvSpPr>
          <p:cNvPr id="808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8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ru-RU" altLang="ru-RU" smtClean="0"/>
              <a:t>	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4"/>
          <p:cNvSpPr/>
          <p:nvPr/>
        </p:nvSpPr>
        <p:spPr>
          <a:xfrm>
            <a:off x="0" y="4743450"/>
            <a:ext cx="9144000" cy="2114550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5" name="Straight Connector 15"/>
          <p:cNvCxnSpPr/>
          <p:nvPr/>
        </p:nvCxnSpPr>
        <p:spPr>
          <a:xfrm>
            <a:off x="0" y="4714875"/>
            <a:ext cx="9144000" cy="158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52426" y="2895600"/>
            <a:ext cx="4572000" cy="1368798"/>
          </a:xfrm>
        </p:spPr>
        <p:txBody>
          <a:bodyPr/>
          <a:lstStyle>
            <a:lvl1pPr marL="0" indent="0" algn="l">
              <a:buNone/>
              <a:defRPr sz="2000" b="0" i="1" cap="none" spc="12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352426" y="457200"/>
            <a:ext cx="7680960" cy="2438399"/>
          </a:xfrm>
        </p:spPr>
        <p:txBody>
          <a:bodyPr>
            <a:normAutofit/>
          </a:bodyPr>
          <a:lstStyle>
            <a:lvl1pPr>
              <a:spcBef>
                <a:spcPts val="0"/>
              </a:spcBef>
              <a:defRPr kumimoji="0" lang="en-US" sz="6000" b="1" i="0" u="none" strike="noStrike" kern="1200" cap="none" spc="0" normalizeH="0" baseline="0" noProof="0" smtClean="0">
                <a:ln>
                  <a:noFill/>
                </a:ln>
                <a:gradFill>
                  <a:gsLst>
                    <a:gs pos="0">
                      <a:schemeClr val="tx1">
                        <a:alpha val="92000"/>
                      </a:schemeClr>
                    </a:gs>
                    <a:gs pos="45000">
                      <a:schemeClr val="tx1">
                        <a:alpha val="51000"/>
                      </a:schemeClr>
                    </a:gs>
                    <a:gs pos="100000">
                      <a:schemeClr val="tx1"/>
                    </a:gs>
                  </a:gsLst>
                  <a:lin ang="3600000" scaled="0"/>
                </a:gradFill>
                <a:effectLst/>
                <a:uLnTx/>
                <a:uFillTx/>
                <a:latin typeface="+mj-lt"/>
                <a:ea typeface="+mj-ea"/>
                <a:cs typeface="Tunga" pitchFamily="2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6" name="Date Placeholder 2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CE2097-3C3F-4AD6-BD5D-658FAB121E82}" type="datetimeFigureOut">
              <a:rPr lang="ru-RU"/>
              <a:pPr>
                <a:defRPr/>
              </a:pPr>
              <a:t>14.01.2019</a:t>
            </a:fld>
            <a:endParaRPr lang="ru-RU"/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82A229-6B82-46A8-AE49-826A6E528F3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8" name="Footer Placeholder 23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5A1DD5-1E7C-4236-9A1B-1B7A6122050C}" type="datetimeFigureOut">
              <a:rPr lang="ru-RU"/>
              <a:pPr>
                <a:defRPr/>
              </a:pPr>
              <a:t>14.01.2019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D64840-84F5-4F63-98F2-7EBEA70B4D8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3A8266-E446-44C7-A5CB-D676AAEA5D8D}" type="datetimeFigureOut">
              <a:rPr lang="ru-RU"/>
              <a:pPr>
                <a:defRPr/>
              </a:pPr>
              <a:t>14.01.2019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67C013-840A-403F-93AD-7FC6F8B4AB7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309138-65B0-43F6-8D0B-52063CD3E3B5}" type="datetimeFigureOut">
              <a:rPr lang="ru-RU"/>
              <a:pPr>
                <a:defRPr/>
              </a:pPr>
              <a:t>14.01.2019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D29413-81B7-434B-A4A7-C87E2084B66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680C39-1E2A-45E8-8C9A-C5D4BFB14263}" type="datetimeFigureOut">
              <a:rPr lang="ru-RU"/>
              <a:pPr>
                <a:defRPr/>
              </a:pPr>
              <a:t>14.01.2019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923427-A22A-4391-8E4F-182EB7BAABF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8B1E2E-DCA6-4E8E-9663-0E7FC561AC3B}" type="datetimeFigureOut">
              <a:rPr lang="ru-RU"/>
              <a:pPr>
                <a:defRPr/>
              </a:pPr>
              <a:t>14.01.2019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23A5DF-361B-49C5-B407-AA7BB12D131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52425" y="1463675"/>
            <a:ext cx="3763963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268788" y="1463675"/>
            <a:ext cx="3763962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FE497A-2F2A-4AED-9219-ABDC44AC491F}" type="datetimeFigureOut">
              <a:rPr lang="ru-RU"/>
              <a:pPr>
                <a:defRPr/>
              </a:pPr>
              <a:t>14.01.2019</a:t>
            </a:fld>
            <a:endParaRPr lang="ru-RU"/>
          </a:p>
        </p:txBody>
      </p:sp>
      <p:sp>
        <p:nvSpPr>
          <p:cNvPr id="6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720735-CC5D-4C7A-8C99-2316D22E7FD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7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EC5C7D-600C-49F0-B684-753E769CCC63}" type="datetimeFigureOut">
              <a:rPr lang="ru-RU"/>
              <a:pPr>
                <a:defRPr/>
              </a:pPr>
              <a:t>14.01.2019</a:t>
            </a:fld>
            <a:endParaRPr lang="ru-RU"/>
          </a:p>
        </p:txBody>
      </p:sp>
      <p:sp>
        <p:nvSpPr>
          <p:cNvPr id="8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F46C01-D267-4E9E-A3DE-13BDC0C640E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9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E73C20-0FEA-4171-9B7F-7546B09E945A}" type="datetimeFigureOut">
              <a:rPr lang="ru-RU"/>
              <a:pPr>
                <a:defRPr/>
              </a:pPr>
              <a:t>14.01.2019</a:t>
            </a:fld>
            <a:endParaRPr lang="ru-RU"/>
          </a:p>
        </p:txBody>
      </p:sp>
      <p:sp>
        <p:nvSpPr>
          <p:cNvPr id="4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65B55D-64B6-414E-A906-D1FCF0F6E7B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5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6AFCE0-440F-43A9-832A-81738F835017}" type="datetimeFigureOut">
              <a:rPr lang="ru-RU"/>
              <a:pPr>
                <a:defRPr/>
              </a:pPr>
              <a:t>14.01.2019</a:t>
            </a:fld>
            <a:endParaRPr lang="ru-RU"/>
          </a:p>
        </p:txBody>
      </p:sp>
      <p:sp>
        <p:nvSpPr>
          <p:cNvPr id="3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04C604-9786-4FC1-9218-E353159C535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4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5E176C-949F-4C65-8A6F-59E66B1CAA03}" type="datetimeFigureOut">
              <a:rPr lang="ru-RU"/>
              <a:pPr>
                <a:defRPr/>
              </a:pPr>
              <a:t>14.01.2019</a:t>
            </a:fld>
            <a:endParaRPr lang="ru-RU"/>
          </a:p>
        </p:txBody>
      </p:sp>
      <p:sp>
        <p:nvSpPr>
          <p:cNvPr id="6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33B019-8BF3-45B1-94CB-81236D78EF9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7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1" name="Content Placeholder 30"/>
          <p:cNvSpPr>
            <a:spLocks noGrp="1"/>
          </p:cNvSpPr>
          <p:nvPr>
            <p:ph sz="quarter" idx="13"/>
          </p:nvPr>
        </p:nvSpPr>
        <p:spPr>
          <a:xfrm>
            <a:off x="352426" y="1463040"/>
            <a:ext cx="7680960" cy="47244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5" name="Date Placeholder 11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4B74E0-E353-4B40-BB11-3E375A496583}" type="datetimeFigureOut">
              <a:rPr lang="ru-RU"/>
              <a:pPr>
                <a:defRPr/>
              </a:pPr>
              <a:t>14.01.2019</a:t>
            </a:fld>
            <a:endParaRPr lang="ru-RU"/>
          </a:p>
        </p:txBody>
      </p:sp>
      <p:sp>
        <p:nvSpPr>
          <p:cNvPr id="6" name="Slide Number Placeholder 1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02D692-9644-4187-A5D7-DFA602B4FBA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7" name="Footer Placeholder 20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92E2CE-3CB4-4303-8465-D322BF5A7284}" type="datetimeFigureOut">
              <a:rPr lang="ru-RU"/>
              <a:pPr>
                <a:defRPr/>
              </a:pPr>
              <a:t>14.01.2019</a:t>
            </a:fld>
            <a:endParaRPr lang="ru-RU"/>
          </a:p>
        </p:txBody>
      </p:sp>
      <p:sp>
        <p:nvSpPr>
          <p:cNvPr id="6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F25AC3-87B5-43CE-BA12-5E6458E0A94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7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E66EAB-8241-4CDC-A971-56AD6C8B16D9}" type="datetimeFigureOut">
              <a:rPr lang="ru-RU"/>
              <a:pPr>
                <a:defRPr/>
              </a:pPr>
              <a:t>14.01.2019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970FEA-BB18-464C-AC69-CE6B10BD0A5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113463" y="228600"/>
            <a:ext cx="1919287" cy="557847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52425" y="228600"/>
            <a:ext cx="5608638" cy="557847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9EBB22-ED6A-4BE3-9DDB-D0CCE79B4446}" type="datetimeFigureOut">
              <a:rPr lang="ru-RU"/>
              <a:pPr>
                <a:defRPr/>
              </a:pPr>
              <a:t>14.01.2019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81112F-5B89-4AF2-9FB5-10122D324FC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504504-4959-4EFF-AD6A-05AC50917A74}" type="datetimeFigureOut">
              <a:rPr lang="ru-RU"/>
              <a:pPr>
                <a:defRPr/>
              </a:pPr>
              <a:t>14.01.2019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76237B-B500-464B-A91C-03232A6A123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BB9D73-2EFC-441C-99BE-96E363D81740}" type="datetimeFigureOut">
              <a:rPr lang="ru-RU"/>
              <a:pPr>
                <a:defRPr/>
              </a:pPr>
              <a:t>14.01.2019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059B73-AD58-475B-A71B-516B75D438E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1A99AF-DE9D-41CD-9B9D-972FD3698DCA}" type="datetimeFigureOut">
              <a:rPr lang="ru-RU"/>
              <a:pPr>
                <a:defRPr/>
              </a:pPr>
              <a:t>14.01.2019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78A741-C823-47D3-AD70-78E184ED049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52425" y="1463675"/>
            <a:ext cx="3763963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268788" y="1463675"/>
            <a:ext cx="3763962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D57982-A9AC-4A1D-A291-44D763211BBE}" type="datetimeFigureOut">
              <a:rPr lang="ru-RU"/>
              <a:pPr>
                <a:defRPr/>
              </a:pPr>
              <a:t>14.01.2019</a:t>
            </a:fld>
            <a:endParaRPr lang="ru-RU"/>
          </a:p>
        </p:txBody>
      </p:sp>
      <p:sp>
        <p:nvSpPr>
          <p:cNvPr id="6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DC854C-DC88-440A-8A9E-BE1393832C0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7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2C0AFF-2D8E-4F17-A81B-A5CA2C79F9DE}" type="datetimeFigureOut">
              <a:rPr lang="ru-RU"/>
              <a:pPr>
                <a:defRPr/>
              </a:pPr>
              <a:t>14.01.2019</a:t>
            </a:fld>
            <a:endParaRPr lang="ru-RU"/>
          </a:p>
        </p:txBody>
      </p:sp>
      <p:sp>
        <p:nvSpPr>
          <p:cNvPr id="8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D688D6-A460-4738-A6A2-6EFFD579ECF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9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508B96-8B78-44D5-829F-086243BC58DC}" type="datetimeFigureOut">
              <a:rPr lang="ru-RU"/>
              <a:pPr>
                <a:defRPr/>
              </a:pPr>
              <a:t>14.01.2019</a:t>
            </a:fld>
            <a:endParaRPr lang="ru-RU"/>
          </a:p>
        </p:txBody>
      </p:sp>
      <p:sp>
        <p:nvSpPr>
          <p:cNvPr id="4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C95F6E-8F80-4A53-A249-A0D23476FD5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5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6B0781-EA78-41EB-B0F6-59AB85301436}" type="datetimeFigureOut">
              <a:rPr lang="ru-RU"/>
              <a:pPr>
                <a:defRPr/>
              </a:pPr>
              <a:t>14.01.2019</a:t>
            </a:fld>
            <a:endParaRPr lang="ru-RU"/>
          </a:p>
        </p:txBody>
      </p:sp>
      <p:sp>
        <p:nvSpPr>
          <p:cNvPr id="3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4DE55F-9165-4B88-A9F1-EB8269FAB4D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4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Rectangle 12"/>
          <p:cNvSpPr/>
          <p:nvPr/>
        </p:nvSpPr>
        <p:spPr>
          <a:xfrm>
            <a:off x="0" y="0"/>
            <a:ext cx="9144000" cy="1828800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6" name="Straight Connector 17"/>
          <p:cNvCxnSpPr/>
          <p:nvPr/>
        </p:nvCxnSpPr>
        <p:spPr>
          <a:xfrm>
            <a:off x="-4763" y="1828800"/>
            <a:ext cx="9144001" cy="158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Subtitle 2"/>
          <p:cNvSpPr>
            <a:spLocks noGrp="1"/>
          </p:cNvSpPr>
          <p:nvPr>
            <p:ph type="subTitle" idx="1"/>
          </p:nvPr>
        </p:nvSpPr>
        <p:spPr>
          <a:xfrm>
            <a:off x="352426" y="4003302"/>
            <a:ext cx="4572000" cy="1178298"/>
          </a:xfrm>
        </p:spPr>
        <p:txBody>
          <a:bodyPr/>
          <a:lstStyle>
            <a:lvl1pPr marL="0" indent="0" algn="l">
              <a:buNone/>
              <a:defRPr sz="2000" b="0" i="1" cap="none" spc="12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14" name="Title 13"/>
          <p:cNvSpPr>
            <a:spLocks noGrp="1"/>
          </p:cNvSpPr>
          <p:nvPr>
            <p:ph type="title"/>
          </p:nvPr>
        </p:nvSpPr>
        <p:spPr>
          <a:xfrm>
            <a:off x="354366" y="1990078"/>
            <a:ext cx="8439912" cy="1984248"/>
          </a:xfrm>
        </p:spPr>
        <p:txBody>
          <a:bodyPr>
            <a:noAutofit/>
          </a:bodyPr>
          <a:lstStyle>
            <a:lvl1pPr>
              <a:defRPr kumimoji="0" lang="en-US" sz="6000" b="1" i="0" u="none" strike="noStrike" kern="1200" cap="none" spc="0" normalizeH="0" baseline="0" noProof="0" dirty="0" smtClean="0">
                <a:ln>
                  <a:noFill/>
                </a:ln>
                <a:gradFill>
                  <a:gsLst>
                    <a:gs pos="0">
                      <a:schemeClr val="tx1">
                        <a:alpha val="92000"/>
                      </a:schemeClr>
                    </a:gs>
                    <a:gs pos="45000">
                      <a:schemeClr val="tx1">
                        <a:alpha val="51000"/>
                      </a:schemeClr>
                    </a:gs>
                    <a:gs pos="100000">
                      <a:schemeClr val="tx1"/>
                    </a:gs>
                  </a:gsLst>
                  <a:lin ang="3600000" scaled="0"/>
                </a:gradFill>
                <a:effectLst/>
                <a:uLnTx/>
                <a:uFillTx/>
                <a:latin typeface="+mj-lt"/>
                <a:ea typeface="+mj-ea"/>
                <a:cs typeface="Tunga" pitchFamily="2"/>
              </a:defRPr>
            </a:lvl1pPr>
          </a:lstStyle>
          <a:p>
            <a:pPr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55B4AB-AA5A-431E-B738-D154F289B05C}" type="datetimeFigureOut">
              <a:rPr lang="ru-RU"/>
              <a:pPr>
                <a:defRPr/>
              </a:pPr>
              <a:t>14.01.2019</a:t>
            </a:fld>
            <a:endParaRPr lang="ru-RU"/>
          </a:p>
        </p:txBody>
      </p:sp>
      <p:sp>
        <p:nvSpPr>
          <p:cNvPr id="8" name="Slide Number Placeholder 1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B9EE62-A33D-4A94-813C-6D6B33CB4E4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9" name="Footer Placeholder 20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3F437A-D143-4A5D-98E2-F5EEFF1B5112}" type="datetimeFigureOut">
              <a:rPr lang="ru-RU"/>
              <a:pPr>
                <a:defRPr/>
              </a:pPr>
              <a:t>14.01.2019</a:t>
            </a:fld>
            <a:endParaRPr lang="ru-RU"/>
          </a:p>
        </p:txBody>
      </p:sp>
      <p:sp>
        <p:nvSpPr>
          <p:cNvPr id="6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AE5C35-FDB9-44BA-AA55-09323ECC121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7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B77E8B-B4E3-4DA4-B4A2-2052C7852136}" type="datetimeFigureOut">
              <a:rPr lang="ru-RU"/>
              <a:pPr>
                <a:defRPr/>
              </a:pPr>
              <a:t>14.01.2019</a:t>
            </a:fld>
            <a:endParaRPr lang="ru-RU"/>
          </a:p>
        </p:txBody>
      </p:sp>
      <p:sp>
        <p:nvSpPr>
          <p:cNvPr id="6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04F429-53BB-46E6-8A84-EBB28C0D4BC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7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00FE50-1992-4069-9D23-49CF999FE426}" type="datetimeFigureOut">
              <a:rPr lang="ru-RU"/>
              <a:pPr>
                <a:defRPr/>
              </a:pPr>
              <a:t>14.01.2019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00E212-167F-4D21-A405-4CDCEAD9892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113463" y="228600"/>
            <a:ext cx="1919287" cy="557847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52425" y="228600"/>
            <a:ext cx="5608638" cy="557847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23A63E-279D-43EB-BF16-65088971E400}" type="datetimeFigureOut">
              <a:rPr lang="ru-RU"/>
              <a:pPr>
                <a:defRPr/>
              </a:pPr>
              <a:t>14.01.2019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D0D762-D012-40BD-8D97-12C25D5B9BD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9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6" name="Content Placeholder 11"/>
          <p:cNvSpPr>
            <a:spLocks noGrp="1"/>
          </p:cNvSpPr>
          <p:nvPr>
            <p:ph sz="quarter" idx="14"/>
          </p:nvPr>
        </p:nvSpPr>
        <p:spPr>
          <a:xfrm>
            <a:off x="4901184" y="1463040"/>
            <a:ext cx="3886200" cy="4288536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8" name="Content Placeholder 30"/>
          <p:cNvSpPr>
            <a:spLocks noGrp="1"/>
          </p:cNvSpPr>
          <p:nvPr>
            <p:ph sz="quarter" idx="13"/>
          </p:nvPr>
        </p:nvSpPr>
        <p:spPr>
          <a:xfrm>
            <a:off x="352426" y="1463040"/>
            <a:ext cx="3886200" cy="4288536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27" name="Title 2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6" name="Date Placeholder 19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CC6ED3-C565-4D4C-8AA8-09F2497C3F85}" type="datetimeFigureOut">
              <a:rPr lang="ru-RU"/>
              <a:pPr>
                <a:defRPr/>
              </a:pPr>
              <a:t>14.01.2019</a:t>
            </a:fld>
            <a:endParaRPr lang="ru-RU"/>
          </a:p>
        </p:txBody>
      </p:sp>
      <p:sp>
        <p:nvSpPr>
          <p:cNvPr id="7" name="Slide Number Placeholder 2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4859A0-D6B9-45E5-A94B-B647E7E7A1D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8" name="Footer Placeholder 25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8" name="Text Placeholder 3"/>
          <p:cNvSpPr>
            <a:spLocks noGrp="1"/>
          </p:cNvSpPr>
          <p:nvPr>
            <p:ph type="body" sz="half" idx="2"/>
          </p:nvPr>
        </p:nvSpPr>
        <p:spPr>
          <a:xfrm>
            <a:off x="352426" y="1463040"/>
            <a:ext cx="3886200" cy="509587"/>
          </a:xfrm>
        </p:spPr>
        <p:txBody>
          <a:bodyPr/>
          <a:lstStyle>
            <a:lvl1pPr marL="0" indent="0">
              <a:buNone/>
              <a:defRPr sz="2000" b="0" i="1" spc="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5"/>
          </p:nvPr>
        </p:nvSpPr>
        <p:spPr>
          <a:xfrm>
            <a:off x="4900613" y="1463040"/>
            <a:ext cx="3886200" cy="509587"/>
          </a:xfrm>
        </p:spPr>
        <p:txBody>
          <a:bodyPr/>
          <a:lstStyle>
            <a:lvl1pPr marL="0" indent="0">
              <a:buNone/>
              <a:defRPr sz="2000" b="0" i="1" spc="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Content Placeholder 11"/>
          <p:cNvSpPr>
            <a:spLocks noGrp="1"/>
          </p:cNvSpPr>
          <p:nvPr>
            <p:ph sz="quarter" idx="14"/>
          </p:nvPr>
        </p:nvSpPr>
        <p:spPr>
          <a:xfrm>
            <a:off x="4900613" y="2011680"/>
            <a:ext cx="3886200" cy="3736848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28" name="Content Placeholder 30"/>
          <p:cNvSpPr>
            <a:spLocks noGrp="1"/>
          </p:cNvSpPr>
          <p:nvPr>
            <p:ph sz="quarter" idx="13"/>
          </p:nvPr>
        </p:nvSpPr>
        <p:spPr>
          <a:xfrm>
            <a:off x="352426" y="2011680"/>
            <a:ext cx="3886200" cy="3736848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30" name="Title 2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8" name="Date Placeholder 19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2F8180-7BA1-4A29-B525-BF8FB15DA7A9}" type="datetimeFigureOut">
              <a:rPr lang="ru-RU"/>
              <a:pPr>
                <a:defRPr/>
              </a:pPr>
              <a:t>14.01.2019</a:t>
            </a:fld>
            <a:endParaRPr lang="ru-RU"/>
          </a:p>
        </p:txBody>
      </p:sp>
      <p:sp>
        <p:nvSpPr>
          <p:cNvPr id="9" name="Slide Number Placeholder 23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7F579D-B5DA-49F2-A7A5-5D18FC4472C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10" name="Footer Placeholder 28"/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5" name="Title 1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AB0180-04CE-46A7-AA3E-EABD324D1720}" type="datetimeFigureOut">
              <a:rPr lang="ru-RU"/>
              <a:pPr>
                <a:defRPr/>
              </a:pPr>
              <a:t>14.01.2019</a:t>
            </a:fld>
            <a:endParaRPr lang="ru-RU"/>
          </a:p>
        </p:txBody>
      </p:sp>
      <p:sp>
        <p:nvSpPr>
          <p:cNvPr id="5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3BE1FB-559D-41CD-AFB9-9D288424FE9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7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B5E628-F0E3-4DB5-B49B-90E9EC350D3F}" type="datetimeFigureOut">
              <a:rPr lang="ru-RU"/>
              <a:pPr>
                <a:defRPr/>
              </a:pPr>
              <a:t>14.01.2019</a:t>
            </a:fld>
            <a:endParaRPr lang="ru-RU"/>
          </a:p>
        </p:txBody>
      </p:sp>
      <p:sp>
        <p:nvSpPr>
          <p:cNvPr id="4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F41FF8-26CE-4FDF-9F6E-088602B27E8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5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Rectangle 13"/>
          <p:cNvSpPr/>
          <p:nvPr/>
        </p:nvSpPr>
        <p:spPr>
          <a:xfrm>
            <a:off x="0" y="5734050"/>
            <a:ext cx="9144000" cy="1123950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7" name="Straight Connector 21"/>
          <p:cNvCxnSpPr/>
          <p:nvPr/>
        </p:nvCxnSpPr>
        <p:spPr>
          <a:xfrm>
            <a:off x="0" y="5695950"/>
            <a:ext cx="9144000" cy="158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itle 2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2"/>
          </p:nvPr>
        </p:nvSpPr>
        <p:spPr>
          <a:xfrm>
            <a:off x="352426" y="1463040"/>
            <a:ext cx="3381375" cy="3967162"/>
          </a:xfrm>
        </p:spPr>
        <p:txBody>
          <a:bodyPr/>
          <a:lstStyle>
            <a:lvl1pPr marL="0" indent="0">
              <a:lnSpc>
                <a:spcPct val="150000"/>
              </a:lnSpc>
              <a:buNone/>
              <a:defRPr sz="1600" b="0" i="1" spc="0" baseline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6" name="Content Placeholder 11"/>
          <p:cNvSpPr>
            <a:spLocks noGrp="1"/>
          </p:cNvSpPr>
          <p:nvPr>
            <p:ph sz="quarter" idx="14"/>
          </p:nvPr>
        </p:nvSpPr>
        <p:spPr>
          <a:xfrm>
            <a:off x="4105275" y="1463040"/>
            <a:ext cx="4681538" cy="3968496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8" name="Date Placeholder 12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2E7390-F3A7-4B71-9E9F-B5C8D3567C10}" type="datetimeFigureOut">
              <a:rPr lang="ru-RU"/>
              <a:pPr>
                <a:defRPr/>
              </a:pPr>
              <a:t>14.01.2019</a:t>
            </a:fld>
            <a:endParaRPr lang="ru-RU"/>
          </a:p>
        </p:txBody>
      </p:sp>
      <p:sp>
        <p:nvSpPr>
          <p:cNvPr id="9" name="Slide Number Placeholder 17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95A9DA-AF21-4587-B371-FF890F157B7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10" name="Footer Placeholder 19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9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Rectangle 10"/>
          <p:cNvSpPr/>
          <p:nvPr/>
        </p:nvSpPr>
        <p:spPr>
          <a:xfrm>
            <a:off x="0" y="5734050"/>
            <a:ext cx="9144000" cy="1123950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7" name="Straight Connector 11"/>
          <p:cNvCxnSpPr/>
          <p:nvPr/>
        </p:nvCxnSpPr>
        <p:spPr>
          <a:xfrm>
            <a:off x="0" y="5695950"/>
            <a:ext cx="9144000" cy="158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229224" y="0"/>
            <a:ext cx="3914775" cy="5657850"/>
          </a:xfrm>
        </p:spPr>
        <p:txBody>
          <a:bodyPr rtlCol="0" anchor="ctr"/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13"/>
          </p:nvPr>
        </p:nvSpPr>
        <p:spPr>
          <a:xfrm>
            <a:off x="352426" y="1600199"/>
            <a:ext cx="4572000" cy="3593237"/>
          </a:xfrm>
        </p:spPr>
        <p:txBody>
          <a:bodyPr/>
          <a:lstStyle>
            <a:lvl1pPr marL="0" indent="0">
              <a:lnSpc>
                <a:spcPct val="150000"/>
              </a:lnSpc>
              <a:spcBef>
                <a:spcPts val="0"/>
              </a:spcBef>
              <a:buNone/>
              <a:defRPr sz="1600" i="1">
                <a:solidFill>
                  <a:schemeClr val="tx1"/>
                </a:solidFill>
              </a:defRPr>
            </a:lvl1pPr>
            <a:lvl2pPr marL="171450" indent="1588">
              <a:buNone/>
              <a:defRPr>
                <a:solidFill>
                  <a:schemeClr val="bg2"/>
                </a:solidFill>
              </a:defRPr>
            </a:lvl2pPr>
            <a:lvl3pPr marL="344488" indent="6350">
              <a:buNone/>
              <a:defRPr>
                <a:solidFill>
                  <a:schemeClr val="bg2"/>
                </a:solidFill>
              </a:defRPr>
            </a:lvl3pPr>
            <a:lvl4pPr marL="515938" indent="3175">
              <a:buNone/>
              <a:defRPr>
                <a:solidFill>
                  <a:schemeClr val="bg2"/>
                </a:solidFill>
              </a:defRPr>
            </a:lvl4pPr>
            <a:lvl5pPr marL="688975" indent="-1588">
              <a:buNone/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9" name="Title Placeholder 1"/>
          <p:cNvSpPr>
            <a:spLocks noGrp="1"/>
          </p:cNvSpPr>
          <p:nvPr>
            <p:ph type="title"/>
          </p:nvPr>
        </p:nvSpPr>
        <p:spPr>
          <a:xfrm>
            <a:off x="352425" y="275208"/>
            <a:ext cx="4572000" cy="1324992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Date Placeholder 12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944996-CC79-48C6-9757-5259E0770D69}" type="datetimeFigureOut">
              <a:rPr lang="ru-RU"/>
              <a:pPr>
                <a:defRPr/>
              </a:pPr>
              <a:t>14.01.2019</a:t>
            </a:fld>
            <a:endParaRPr lang="ru-RU"/>
          </a:p>
        </p:txBody>
      </p:sp>
      <p:sp>
        <p:nvSpPr>
          <p:cNvPr id="9" name="Slide Number Placeholder 19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AAD151-BA2D-444E-BB24-21218537D9A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10" name="Footer Placeholder 20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352425" y="228600"/>
            <a:ext cx="7680325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52425" y="1463675"/>
            <a:ext cx="7680325" cy="43434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52425" y="6543675"/>
            <a:ext cx="1466850" cy="2476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>
              <a:defRPr sz="1000" b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D8F8C925-1354-4EF1-B1BD-2A397C721FEB}" type="datetimeFigureOut">
              <a:rPr lang="ru-RU"/>
              <a:pPr>
                <a:defRPr/>
              </a:pPr>
              <a:t>14.01.2019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809750" y="6543675"/>
            <a:ext cx="4086225" cy="2476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>
              <a:defRPr sz="1000" b="1" i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86700" y="6543675"/>
            <a:ext cx="876300" cy="2476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r">
              <a:defRPr sz="1000" b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237E8FD1-2169-445F-8882-93A480E69FD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684" r:id="rId1"/>
    <p:sldLayoutId id="2147484685" r:id="rId2"/>
    <p:sldLayoutId id="2147484686" r:id="rId3"/>
    <p:sldLayoutId id="2147484687" r:id="rId4"/>
    <p:sldLayoutId id="2147484688" r:id="rId5"/>
    <p:sldLayoutId id="2147484689" r:id="rId6"/>
    <p:sldLayoutId id="2147484690" r:id="rId7"/>
    <p:sldLayoutId id="2147484691" r:id="rId8"/>
    <p:sldLayoutId id="2147484692" r:id="rId9"/>
    <p:sldLayoutId id="2147484693" r:id="rId10"/>
    <p:sldLayoutId id="2147484694" r:id="rId11"/>
  </p:sldLayoutIdLst>
  <p:txStyles>
    <p:titleStyle>
      <a:lvl1pPr algn="l" rtl="0" eaLnBrk="0" fontAlgn="base" hangingPunct="0">
        <a:spcBef>
          <a:spcPts val="400"/>
        </a:spcBef>
        <a:spcAft>
          <a:spcPct val="0"/>
        </a:spcAft>
        <a:defRPr sz="4000" kern="1200">
          <a:solidFill>
            <a:schemeClr val="tx1"/>
          </a:solidFill>
          <a:latin typeface="+mj-lt"/>
          <a:ea typeface="+mj-ea"/>
          <a:cs typeface="Tunga" pitchFamily="2"/>
        </a:defRPr>
      </a:lvl1pPr>
      <a:lvl2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Tunga" pitchFamily="34" charset="0"/>
        </a:defRPr>
      </a:lvl2pPr>
      <a:lvl3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Tunga" pitchFamily="34" charset="0"/>
        </a:defRPr>
      </a:lvl3pPr>
      <a:lvl4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Tunga" pitchFamily="34" charset="0"/>
        </a:defRPr>
      </a:lvl4pPr>
      <a:lvl5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Tunga" pitchFamily="34" charset="0"/>
        </a:defRPr>
      </a:lvl5pPr>
      <a:lvl6pPr marL="4572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Tunga" pitchFamily="34" charset="0"/>
        </a:defRPr>
      </a:lvl6pPr>
      <a:lvl7pPr marL="9144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Tunga" pitchFamily="34" charset="0"/>
        </a:defRPr>
      </a:lvl7pPr>
      <a:lvl8pPr marL="13716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Tunga" pitchFamily="34" charset="0"/>
        </a:defRPr>
      </a:lvl8pPr>
      <a:lvl9pPr marL="18288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Tunga" pitchFamily="34" charset="0"/>
        </a:defRPr>
      </a:lvl9pPr>
    </p:titleStyle>
    <p:bodyStyle>
      <a:lvl1pPr algn="l" rtl="0" eaLnBrk="0" fontAlgn="base" hangingPunct="0">
        <a:spcBef>
          <a:spcPts val="1200"/>
        </a:spcBef>
        <a:spcAft>
          <a:spcPct val="0"/>
        </a:spcAft>
        <a:buClr>
          <a:srgbClr val="838995"/>
        </a:buClr>
        <a:buFont typeface="Times New Roman" pitchFamily="18" charset="0"/>
        <a:defRPr kern="1200" spc="30">
          <a:solidFill>
            <a:schemeClr val="tx1"/>
          </a:solidFill>
          <a:latin typeface="+mn-lt"/>
          <a:ea typeface="+mn-ea"/>
          <a:cs typeface="Tahoma" pitchFamily="34" charset="0"/>
        </a:defRPr>
      </a:lvl1pPr>
      <a:lvl2pPr marL="171450" indent="-171450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 kern="1200">
          <a:solidFill>
            <a:schemeClr val="tx1"/>
          </a:solidFill>
          <a:latin typeface="+mn-lt"/>
          <a:ea typeface="+mn-ea"/>
          <a:cs typeface="Tahoma" pitchFamily="34" charset="0"/>
        </a:defRPr>
      </a:lvl2pPr>
      <a:lvl3pPr marL="344488" indent="-165100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 kern="1200">
          <a:solidFill>
            <a:schemeClr val="tx1"/>
          </a:solidFill>
          <a:latin typeface="+mn-lt"/>
          <a:ea typeface="+mn-ea"/>
          <a:cs typeface="Tahoma" pitchFamily="34" charset="0"/>
        </a:defRPr>
      </a:lvl3pPr>
      <a:lvl4pPr marL="517525" indent="-169863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 kern="1200">
          <a:solidFill>
            <a:schemeClr val="tx1"/>
          </a:solidFill>
          <a:latin typeface="+mn-lt"/>
          <a:ea typeface="+mn-ea"/>
          <a:cs typeface="Tahoma" pitchFamily="34" charset="0"/>
        </a:defRPr>
      </a:lvl4pPr>
      <a:lvl5pPr marL="688975" indent="-173038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 kern="1200">
          <a:solidFill>
            <a:schemeClr val="tx1"/>
          </a:solidFill>
          <a:latin typeface="+mn-lt"/>
          <a:ea typeface="+mn-ea"/>
          <a:cs typeface="Tahoma" pitchFamily="34" charset="0"/>
        </a:defRPr>
      </a:lvl5pPr>
      <a:lvl6pPr marL="868680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069848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243584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1408176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3315" name="Title Placeholder 1"/>
          <p:cNvSpPr>
            <a:spLocks noGrp="1"/>
          </p:cNvSpPr>
          <p:nvPr>
            <p:ph type="title"/>
          </p:nvPr>
        </p:nvSpPr>
        <p:spPr bwMode="auto">
          <a:xfrm>
            <a:off x="352425" y="228600"/>
            <a:ext cx="7680325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3316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52425" y="1463675"/>
            <a:ext cx="7680325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8" name="Date Placeholder 6"/>
          <p:cNvSpPr>
            <a:spLocks noGrp="1"/>
          </p:cNvSpPr>
          <p:nvPr>
            <p:ph type="dt" sz="half" idx="2"/>
          </p:nvPr>
        </p:nvSpPr>
        <p:spPr>
          <a:xfrm>
            <a:off x="352425" y="6543675"/>
            <a:ext cx="1466850" cy="2476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>
              <a:defRPr sz="1000" b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7C7E3EF9-6E1F-422B-905C-1271405EDE06}" type="datetimeFigureOut">
              <a:rPr lang="ru-RU"/>
              <a:pPr>
                <a:defRPr/>
              </a:pPr>
              <a:t>14.01.2019</a:t>
            </a:fld>
            <a:endParaRPr lang="ru-RU"/>
          </a:p>
        </p:txBody>
      </p:sp>
      <p:sp>
        <p:nvSpPr>
          <p:cNvPr id="9" name="Slide Number Placeholder 11"/>
          <p:cNvSpPr>
            <a:spLocks noGrp="1"/>
          </p:cNvSpPr>
          <p:nvPr>
            <p:ph type="sldNum" sz="quarter" idx="4"/>
          </p:nvPr>
        </p:nvSpPr>
        <p:spPr>
          <a:xfrm>
            <a:off x="7886700" y="6543675"/>
            <a:ext cx="876300" cy="2476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r">
              <a:defRPr sz="1000" b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2C4875FC-0A4E-4059-B00E-FE7E9F111EA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10" name="Footer Placeholder 12"/>
          <p:cNvSpPr>
            <a:spLocks noGrp="1"/>
          </p:cNvSpPr>
          <p:nvPr>
            <p:ph type="ftr" sz="quarter" idx="3"/>
          </p:nvPr>
        </p:nvSpPr>
        <p:spPr>
          <a:xfrm>
            <a:off x="1809750" y="6543675"/>
            <a:ext cx="4086225" cy="2476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>
              <a:defRPr sz="1000" b="1" i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672" r:id="rId1"/>
    <p:sldLayoutId id="2147484671" r:id="rId2"/>
    <p:sldLayoutId id="2147484670" r:id="rId3"/>
    <p:sldLayoutId id="2147484669" r:id="rId4"/>
    <p:sldLayoutId id="2147484668" r:id="rId5"/>
    <p:sldLayoutId id="2147484667" r:id="rId6"/>
    <p:sldLayoutId id="2147484666" r:id="rId7"/>
    <p:sldLayoutId id="2147484665" r:id="rId8"/>
    <p:sldLayoutId id="2147484664" r:id="rId9"/>
    <p:sldLayoutId id="2147484663" r:id="rId10"/>
    <p:sldLayoutId id="2147484662" r:id="rId11"/>
  </p:sldLayoutIdLst>
  <p:txStyles>
    <p:titleStyle>
      <a:lvl1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2pPr>
      <a:lvl3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3pPr>
      <a:lvl4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4pPr>
      <a:lvl5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5pPr>
      <a:lvl6pPr marL="4572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6pPr>
      <a:lvl7pPr marL="9144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7pPr>
      <a:lvl8pPr marL="13716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8pPr>
      <a:lvl9pPr marL="18288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9pPr>
    </p:titleStyle>
    <p:bodyStyle>
      <a:lvl1pPr algn="l" rtl="0" eaLnBrk="0" fontAlgn="base" hangingPunct="0">
        <a:spcBef>
          <a:spcPts val="1200"/>
        </a:spcBef>
        <a:spcAft>
          <a:spcPct val="0"/>
        </a:spcAft>
        <a:buClr>
          <a:srgbClr val="838995"/>
        </a:buClr>
        <a:buFont typeface="Times New Roman" pitchFamily="18" charset="0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171450" indent="-171450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2pPr>
      <a:lvl3pPr marL="344488" indent="-165100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3pPr>
      <a:lvl4pPr marL="517525" indent="-169863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4pPr>
      <a:lvl5pPr marL="688975" indent="-173038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5pPr>
      <a:lvl6pPr marL="11461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6pPr>
      <a:lvl7pPr marL="16033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7pPr>
      <a:lvl8pPr marL="20605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8pPr>
      <a:lvl9pPr marL="25177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1203" name="Title Placeholder 1"/>
          <p:cNvSpPr>
            <a:spLocks noGrp="1"/>
          </p:cNvSpPr>
          <p:nvPr>
            <p:ph type="title"/>
          </p:nvPr>
        </p:nvSpPr>
        <p:spPr bwMode="auto">
          <a:xfrm>
            <a:off x="352425" y="228600"/>
            <a:ext cx="7680325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51204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52425" y="1463675"/>
            <a:ext cx="7680325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8" name="Date Placeholder 6"/>
          <p:cNvSpPr>
            <a:spLocks noGrp="1"/>
          </p:cNvSpPr>
          <p:nvPr>
            <p:ph type="dt" sz="half" idx="2"/>
          </p:nvPr>
        </p:nvSpPr>
        <p:spPr>
          <a:xfrm>
            <a:off x="352425" y="6543675"/>
            <a:ext cx="1466850" cy="2476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>
              <a:defRPr sz="1000" b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2E5CC224-6562-4DA4-AB81-169F3CDA15D3}" type="datetimeFigureOut">
              <a:rPr lang="ru-RU"/>
              <a:pPr>
                <a:defRPr/>
              </a:pPr>
              <a:t>14.01.2019</a:t>
            </a:fld>
            <a:endParaRPr lang="ru-RU"/>
          </a:p>
        </p:txBody>
      </p:sp>
      <p:sp>
        <p:nvSpPr>
          <p:cNvPr id="9" name="Slide Number Placeholder 11"/>
          <p:cNvSpPr>
            <a:spLocks noGrp="1"/>
          </p:cNvSpPr>
          <p:nvPr>
            <p:ph type="sldNum" sz="quarter" idx="4"/>
          </p:nvPr>
        </p:nvSpPr>
        <p:spPr>
          <a:xfrm>
            <a:off x="7886700" y="6543675"/>
            <a:ext cx="876300" cy="2476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r">
              <a:defRPr sz="1000" b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14E58926-5577-48A4-AAED-1E8AA8A1707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10" name="Footer Placeholder 12"/>
          <p:cNvSpPr>
            <a:spLocks noGrp="1"/>
          </p:cNvSpPr>
          <p:nvPr>
            <p:ph type="ftr" sz="quarter" idx="3"/>
          </p:nvPr>
        </p:nvSpPr>
        <p:spPr>
          <a:xfrm>
            <a:off x="1809750" y="6543675"/>
            <a:ext cx="4086225" cy="2476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>
              <a:defRPr sz="1000" b="1" i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683" r:id="rId1"/>
    <p:sldLayoutId id="2147484682" r:id="rId2"/>
    <p:sldLayoutId id="2147484681" r:id="rId3"/>
    <p:sldLayoutId id="2147484680" r:id="rId4"/>
    <p:sldLayoutId id="2147484679" r:id="rId5"/>
    <p:sldLayoutId id="2147484678" r:id="rId6"/>
    <p:sldLayoutId id="2147484677" r:id="rId7"/>
    <p:sldLayoutId id="2147484676" r:id="rId8"/>
    <p:sldLayoutId id="2147484675" r:id="rId9"/>
    <p:sldLayoutId id="2147484674" r:id="rId10"/>
    <p:sldLayoutId id="2147484673" r:id="rId11"/>
  </p:sldLayoutIdLst>
  <p:txStyles>
    <p:titleStyle>
      <a:lvl1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2pPr>
      <a:lvl3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3pPr>
      <a:lvl4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4pPr>
      <a:lvl5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5pPr>
      <a:lvl6pPr marL="4572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6pPr>
      <a:lvl7pPr marL="9144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7pPr>
      <a:lvl8pPr marL="13716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8pPr>
      <a:lvl9pPr marL="18288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9pPr>
    </p:titleStyle>
    <p:bodyStyle>
      <a:lvl1pPr algn="l" rtl="0" eaLnBrk="0" fontAlgn="base" hangingPunct="0">
        <a:spcBef>
          <a:spcPts val="1200"/>
        </a:spcBef>
        <a:spcAft>
          <a:spcPct val="0"/>
        </a:spcAft>
        <a:buClr>
          <a:srgbClr val="838995"/>
        </a:buClr>
        <a:buFont typeface="Times New Roman" pitchFamily="18" charset="0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171450" indent="-171450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2pPr>
      <a:lvl3pPr marL="344488" indent="-165100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3pPr>
      <a:lvl4pPr marL="517525" indent="-169863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4pPr>
      <a:lvl5pPr marL="688975" indent="-173038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5pPr>
      <a:lvl6pPr marL="11461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6pPr>
      <a:lvl7pPr marL="16033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7pPr>
      <a:lvl8pPr marL="20605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8pPr>
      <a:lvl9pPr marL="25177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4" Type="http://schemas.openxmlformats.org/officeDocument/2006/relationships/oleObject" Target="../embeddings/oleObject5.bin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323850" y="2581275"/>
            <a:ext cx="8820150" cy="1511300"/>
          </a:xfrm>
        </p:spPr>
        <p:txBody>
          <a:bodyPr/>
          <a:lstStyle/>
          <a:p>
            <a:pPr algn="ctr" eaLnBrk="1" hangingPunct="1"/>
            <a:r>
              <a:rPr lang="ru-RU" sz="3800" b="1" i="1" smtClean="0">
                <a:cs typeface="Tunga" pitchFamily="34" charset="0"/>
              </a:rPr>
              <a:t>                    </a:t>
            </a:r>
            <a:br>
              <a:rPr lang="ru-RU" sz="3800" b="1" i="1" smtClean="0">
                <a:cs typeface="Tunga" pitchFamily="34" charset="0"/>
              </a:rPr>
            </a:br>
            <a:r>
              <a:rPr lang="ru-RU" sz="3800" b="1" i="1" smtClean="0">
                <a:cs typeface="Tunga" pitchFamily="34" charset="0"/>
              </a:rPr>
              <a:t>                              </a:t>
            </a:r>
            <a:r>
              <a:rPr lang="ru-RU" sz="2200" b="1" i="1" smtClean="0">
                <a:solidFill>
                  <a:srgbClr val="CC3300"/>
                </a:solidFill>
                <a:cs typeface="Tunga" pitchFamily="34" charset="0"/>
              </a:rPr>
              <a:t> </a:t>
            </a:r>
            <a:r>
              <a:rPr lang="ru-RU" sz="2200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МУНИЦИПАЛЬНОЕ ОБРАЗОВАНИЕ </a:t>
            </a:r>
            <a:br>
              <a:rPr lang="ru-RU" sz="2200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« УГРАНСКИЙ РАЙОН» </a:t>
            </a:r>
            <a:br>
              <a:rPr lang="ru-RU" sz="2200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СМОЛЕНСКОЙ ОБЛАСТИ</a:t>
            </a:r>
            <a:r>
              <a:rPr lang="ru-RU" sz="3800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4600" i="1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290513" y="4652963"/>
            <a:ext cx="7377112" cy="1241425"/>
          </a:xfrm>
        </p:spPr>
        <p:txBody>
          <a:bodyPr/>
          <a:lstStyle/>
          <a:p>
            <a:pPr algn="ctr" eaLnBrk="1" hangingPunct="1">
              <a:buClr>
                <a:srgbClr val="37435C"/>
              </a:buClr>
              <a:buFont typeface="Wingdings" pitchFamily="2" charset="2"/>
              <a:buNone/>
            </a:pPr>
            <a:r>
              <a:rPr lang="ru-RU" altLang="ru-RU" sz="2000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 решению о бюджете муниципального образования «Угранский район» Смоленской области на 2019 год и  на плановый период  2020-2021 годов.(от 25 декабря 2018 года №52)</a:t>
            </a:r>
            <a:r>
              <a:rPr lang="ru-RU" altLang="ru-RU" sz="2000" i="1" smtClean="0">
                <a:solidFill>
                  <a:schemeClr val="bg1"/>
                </a:solidFill>
                <a:effectDag name="">
                  <a:cont type="tree" name="">
                    <a:effect ref="fillLine"/>
                    <a:outerShdw dist="38100" dir="13500000" algn="br">
                      <a:srgbClr val="000000"/>
                    </a:outerShdw>
                  </a:cont>
                  <a:cont type="tree" name="">
                    <a:effect ref="fillLine"/>
                    <a:outerShdw dist="38100" dir="2700000" algn="tl">
                      <a:srgbClr val="000000"/>
                    </a:outerShdw>
                  </a:cont>
                  <a:effect ref="fillLine"/>
                </a:effectDag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38915" name="Rectangle 7"/>
          <p:cNvSpPr>
            <a:spLocks noChangeArrowheads="1"/>
          </p:cNvSpPr>
          <p:nvPr/>
        </p:nvSpPr>
        <p:spPr bwMode="auto">
          <a:xfrm>
            <a:off x="1876425" y="1857375"/>
            <a:ext cx="26511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altLang="ru-RU">
                <a:latin typeface="Verdana" pitchFamily="34" charset="0"/>
              </a:rPr>
              <a:t> </a:t>
            </a:r>
          </a:p>
        </p:txBody>
      </p:sp>
      <p:sp>
        <p:nvSpPr>
          <p:cNvPr id="38916" name="Text Box 44"/>
          <p:cNvSpPr txBox="1">
            <a:spLocks noChangeArrowheads="1"/>
          </p:cNvSpPr>
          <p:nvPr/>
        </p:nvSpPr>
        <p:spPr bwMode="auto">
          <a:xfrm>
            <a:off x="2176463" y="4092575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 altLang="ru-RU">
              <a:latin typeface="Verdana" pitchFamily="34" charset="0"/>
            </a:endParaRPr>
          </a:p>
        </p:txBody>
      </p:sp>
      <p:pic>
        <p:nvPicPr>
          <p:cNvPr id="38917" name="Picture 4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43663" y="260350"/>
            <a:ext cx="2449512" cy="223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323850" y="423863"/>
            <a:ext cx="5688013" cy="762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sz="4400" i="1" dirty="0">
                <a:solidFill>
                  <a:schemeClr val="accent1">
                    <a:lumMod val="50000"/>
                  </a:schemeClr>
                </a:solidFill>
              </a:rPr>
              <a:t>Бюджет для граждан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Заголовок 1"/>
          <p:cNvSpPr>
            <a:spLocks noGrp="1"/>
          </p:cNvSpPr>
          <p:nvPr>
            <p:ph type="title"/>
          </p:nvPr>
        </p:nvSpPr>
        <p:spPr>
          <a:xfrm>
            <a:off x="250825" y="123825"/>
            <a:ext cx="8435975" cy="666750"/>
          </a:xfrm>
        </p:spPr>
        <p:txBody>
          <a:bodyPr/>
          <a:lstStyle/>
          <a:p>
            <a:r>
              <a:rPr lang="ru-RU" sz="20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Межбюджетные трансферты, получаемые бюджетом МО «Угранский район» Смоленской области из областного бюджета (тыс.руб)</a:t>
            </a:r>
          </a:p>
        </p:txBody>
      </p:sp>
      <p:graphicFrame>
        <p:nvGraphicFramePr>
          <p:cNvPr id="49199" name="Group 47"/>
          <p:cNvGraphicFramePr>
            <a:graphicFrameLocks noGrp="1"/>
          </p:cNvGraphicFramePr>
          <p:nvPr>
            <p:ph idx="4294967295"/>
          </p:nvPr>
        </p:nvGraphicFramePr>
        <p:xfrm>
          <a:off x="250825" y="1125538"/>
          <a:ext cx="7026275" cy="5327650"/>
        </p:xfrm>
        <a:graphic>
          <a:graphicData uri="http://schemas.openxmlformats.org/drawingml/2006/table">
            <a:tbl>
              <a:tblPr/>
              <a:tblGrid>
                <a:gridCol w="2178050"/>
                <a:gridCol w="1614488"/>
                <a:gridCol w="1617662"/>
                <a:gridCol w="1616075"/>
              </a:tblGrid>
              <a:tr h="11080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Виды трансфертов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2019 год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2020 год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2021 год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8048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Всего, в том числе: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187569,0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173002,6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174742,3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</a:tr>
              <a:tr h="9175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Дотации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94260,0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75385,0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67054,0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</a:tr>
              <a:tr h="6842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Субсидии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18247,0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18341,0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18443,0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</a:tr>
              <a:tr h="7048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Субвенции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75005,3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79217,7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89184,2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</a:tr>
              <a:tr h="11080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Прочие межбюджетные трансферты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56,7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58,9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61,1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Заголовок 1"/>
          <p:cNvSpPr>
            <a:spLocks noGrp="1"/>
          </p:cNvSpPr>
          <p:nvPr>
            <p:ph type="title"/>
          </p:nvPr>
        </p:nvSpPr>
        <p:spPr>
          <a:xfrm>
            <a:off x="468313" y="188913"/>
            <a:ext cx="7704137" cy="719137"/>
          </a:xfrm>
        </p:spPr>
        <p:txBody>
          <a:bodyPr/>
          <a:lstStyle/>
          <a:p>
            <a:pPr algn="ctr"/>
            <a:r>
              <a:rPr lang="ru-RU" sz="24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Структура безвозмездных поступлений</a:t>
            </a:r>
          </a:p>
        </p:txBody>
      </p:sp>
      <p:graphicFrame>
        <p:nvGraphicFramePr>
          <p:cNvPr id="25602" name="Объект 3"/>
          <p:cNvGraphicFramePr>
            <a:graphicFrameLocks noGrp="1"/>
          </p:cNvGraphicFramePr>
          <p:nvPr>
            <p:ph idx="4294967295"/>
          </p:nvPr>
        </p:nvGraphicFramePr>
        <p:xfrm>
          <a:off x="623888" y="1341438"/>
          <a:ext cx="8075612" cy="5299075"/>
        </p:xfrm>
        <a:graphic>
          <a:graphicData uri="http://schemas.openxmlformats.org/presentationml/2006/ole">
            <p:oleObj spid="_x0000_s25602" name="Лист" r:id="rId3" imgW="8753383" imgH="5743647" progId="Excel.Sheet.8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TextBox 2"/>
          <p:cNvSpPr txBox="1">
            <a:spLocks noChangeArrowheads="1"/>
          </p:cNvSpPr>
          <p:nvPr/>
        </p:nvSpPr>
        <p:spPr bwMode="auto">
          <a:xfrm>
            <a:off x="1228725" y="301625"/>
            <a:ext cx="715962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 i="1">
                <a:solidFill>
                  <a:schemeClr val="bg1"/>
                </a:solidFill>
              </a:rPr>
              <a:t>Из чего складываются доходы бюджета</a:t>
            </a: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1331913" y="1341438"/>
            <a:ext cx="6480175" cy="792162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Доходы бюджета – безвозмездные и безвозвратные поступления денежных средств в бюджет</a:t>
            </a:r>
          </a:p>
        </p:txBody>
      </p:sp>
      <p:sp>
        <p:nvSpPr>
          <p:cNvPr id="5" name="Стрелка вниз 4"/>
          <p:cNvSpPr/>
          <p:nvPr/>
        </p:nvSpPr>
        <p:spPr>
          <a:xfrm>
            <a:off x="1979613" y="2133600"/>
            <a:ext cx="288925" cy="503238"/>
          </a:xfrm>
          <a:prstGeom prst="downArrow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chemeClr val="bg1"/>
              </a:solidFill>
            </a:endParaRPr>
          </a:p>
        </p:txBody>
      </p:sp>
      <p:sp>
        <p:nvSpPr>
          <p:cNvPr id="8" name="Стрелка вниз 7"/>
          <p:cNvSpPr/>
          <p:nvPr/>
        </p:nvSpPr>
        <p:spPr>
          <a:xfrm>
            <a:off x="4427538" y="2138363"/>
            <a:ext cx="288925" cy="503237"/>
          </a:xfrm>
          <a:prstGeom prst="downArrow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chemeClr val="bg1"/>
              </a:solidFill>
            </a:endParaRPr>
          </a:p>
        </p:txBody>
      </p:sp>
      <p:sp>
        <p:nvSpPr>
          <p:cNvPr id="9" name="Стрелка вниз 8"/>
          <p:cNvSpPr/>
          <p:nvPr/>
        </p:nvSpPr>
        <p:spPr>
          <a:xfrm>
            <a:off x="7019925" y="2138363"/>
            <a:ext cx="288925" cy="503237"/>
          </a:xfrm>
          <a:prstGeom prst="downArrow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chemeClr val="bg1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539750" y="2781300"/>
            <a:ext cx="2447925" cy="503238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Налоговые доходы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3348038" y="2781300"/>
            <a:ext cx="2519362" cy="503238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Неналоговые доходы</a:t>
            </a: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6249988" y="2781300"/>
            <a:ext cx="2714625" cy="503238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Безвозмездные поступления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539750" y="3500438"/>
            <a:ext cx="2447925" cy="3241675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Поступления от уплаты налогов, установленных Налоговым кодексом РФ (налог на прибыль организации, налог на доходы физических лиц, налог на имущество организации и др.</a:t>
            </a: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3348038" y="3500438"/>
            <a:ext cx="2519362" cy="3241675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Поступления от уплаты пошлин и сборов, установленных законодательством РФ (доходы от использования муниципального имущества, штрафы за нарушение законодательства и др.</a:t>
            </a: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6249988" y="3500438"/>
            <a:ext cx="2714625" cy="3241675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Поступления от других бюджетов бюджетной системы, граждан и организаций (межбюджетные трансферты в виде дотаций, субвенций, субсидий)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49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87450" y="2173288"/>
            <a:ext cx="6784975" cy="4516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250" name="TextBox 1"/>
          <p:cNvSpPr txBox="1">
            <a:spLocks noChangeArrowheads="1"/>
          </p:cNvSpPr>
          <p:nvPr/>
        </p:nvSpPr>
        <p:spPr bwMode="auto">
          <a:xfrm>
            <a:off x="1808163" y="188913"/>
            <a:ext cx="5543550" cy="1827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i="1">
                <a:solidFill>
                  <a:schemeClr val="bg1"/>
                </a:solidFill>
              </a:rPr>
              <a:t>Налоговые доходы – налоги, сборы и платежи, поступающие в бюджет на основе налогового и бюджетного законодательства страны.</a:t>
            </a:r>
          </a:p>
          <a:p>
            <a:endParaRPr lang="ru-RU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TextBox 1"/>
          <p:cNvSpPr txBox="1">
            <a:spLocks noChangeArrowheads="1"/>
          </p:cNvSpPr>
          <p:nvPr/>
        </p:nvSpPr>
        <p:spPr bwMode="auto">
          <a:xfrm>
            <a:off x="611188" y="260350"/>
            <a:ext cx="763270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altLang="ru-RU" i="1">
                <a:solidFill>
                  <a:schemeClr val="bg1"/>
                </a:solidFill>
              </a:rPr>
              <a:t>Сведения о налоговых льготах:</a:t>
            </a:r>
          </a:p>
          <a:p>
            <a:pPr algn="ctr"/>
            <a:r>
              <a:rPr lang="ru-RU" altLang="ru-RU" i="1">
                <a:solidFill>
                  <a:schemeClr val="bg1"/>
                </a:solidFill>
              </a:rPr>
              <a:t>Налоговые льготы на уровне бюджета муниципального района</a:t>
            </a:r>
          </a:p>
          <a:p>
            <a:pPr algn="ctr"/>
            <a:r>
              <a:rPr lang="ru-RU" altLang="ru-RU" i="1">
                <a:solidFill>
                  <a:schemeClr val="bg1"/>
                </a:solidFill>
              </a:rPr>
              <a:t> не предоставлялись</a:t>
            </a:r>
          </a:p>
          <a:p>
            <a:endParaRPr lang="ru-RU" i="1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1125538"/>
            <a:ext cx="8893175" cy="22193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indent="457200">
              <a:defRPr/>
            </a:pPr>
            <a:r>
              <a:rPr lang="ru-RU" altLang="ru-RU" sz="1400" dirty="0">
                <a:solidFill>
                  <a:prstClr val="black"/>
                </a:solidFill>
              </a:rPr>
              <a:t>Основным налоговым доходом, формирующим бюджет муниципального района, является налог на доходы физических лиц. Таким образом, основными налогоплательщиками, зачисляемых в бюджет муниципального образования, являются налогоплательщики на доходы физических лиц:</a:t>
            </a:r>
          </a:p>
          <a:p>
            <a:pPr marL="285750" indent="285750">
              <a:buFont typeface="Wingdings" panose="05000000000000000000" pitchFamily="2" charset="2"/>
              <a:buChar char="ü"/>
              <a:defRPr/>
            </a:pPr>
            <a:r>
              <a:rPr lang="ru-RU" altLang="ru-RU" sz="1400" dirty="0">
                <a:solidFill>
                  <a:prstClr val="black"/>
                </a:solidFill>
              </a:rPr>
              <a:t>ООО «</a:t>
            </a:r>
            <a:r>
              <a:rPr lang="ru-RU" altLang="ru-RU" sz="1400" dirty="0" err="1">
                <a:solidFill>
                  <a:prstClr val="black"/>
                </a:solidFill>
              </a:rPr>
              <a:t>Угранский</a:t>
            </a:r>
            <a:r>
              <a:rPr lang="ru-RU" altLang="ru-RU" sz="1400" dirty="0">
                <a:solidFill>
                  <a:prstClr val="black"/>
                </a:solidFill>
              </a:rPr>
              <a:t> карьер» - Основным видом деятельности является «разработка гравийных и песчаных карьеров, добыча глины и каолина» Компания была зарегистрирована в 2006 году. (17,8%) ;</a:t>
            </a:r>
          </a:p>
          <a:p>
            <a:pPr marL="285750" indent="285750">
              <a:buFont typeface="Wingdings" panose="05000000000000000000" pitchFamily="2" charset="2"/>
              <a:buChar char="ü"/>
              <a:defRPr/>
            </a:pPr>
            <a:r>
              <a:rPr lang="ru-RU" altLang="ru-RU" sz="1400" dirty="0">
                <a:solidFill>
                  <a:prstClr val="black"/>
                </a:solidFill>
              </a:rPr>
              <a:t>ООО «Альтаир» - Основным видом деятельности является «Торговля оптовая за вознаграждение или на договорной основе. Организация зарегистрирована в 2005 году . (4,3%);</a:t>
            </a:r>
          </a:p>
          <a:p>
            <a:pPr marL="285750" indent="285750">
              <a:buFont typeface="Wingdings" panose="05000000000000000000" pitchFamily="2" charset="2"/>
              <a:buChar char="ü"/>
              <a:defRPr/>
            </a:pPr>
            <a:r>
              <a:rPr lang="ru-RU" altLang="ru-RU" sz="1400" dirty="0">
                <a:solidFill>
                  <a:prstClr val="black"/>
                </a:solidFill>
              </a:rPr>
              <a:t>ПАО «МРСК Центра» - ведущая электросетевая компания России. Компания была основана в 2004 году, в процессе реформирования российской электроэнергетики и разделения энергокомпаний по видам деятельности, их последующей региональной интеграции. (3,8%).</a:t>
            </a:r>
          </a:p>
        </p:txBody>
      </p:sp>
      <p:pic>
        <p:nvPicPr>
          <p:cNvPr id="5427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938" y="4694238"/>
            <a:ext cx="2979737" cy="2189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76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43213" y="3384550"/>
            <a:ext cx="2736850" cy="1309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77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974975" y="4752975"/>
            <a:ext cx="6169025" cy="1706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TextBox 1"/>
          <p:cNvSpPr txBox="1">
            <a:spLocks noChangeArrowheads="1"/>
          </p:cNvSpPr>
          <p:nvPr/>
        </p:nvSpPr>
        <p:spPr bwMode="auto">
          <a:xfrm>
            <a:off x="534988" y="260350"/>
            <a:ext cx="432435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200" i="1">
                <a:solidFill>
                  <a:schemeClr val="bg1"/>
                </a:solidFill>
              </a:rPr>
              <a:t>Неналоговые доходы</a:t>
            </a:r>
          </a:p>
        </p:txBody>
      </p:sp>
      <p:sp>
        <p:nvSpPr>
          <p:cNvPr id="55298" name="TextBox 2"/>
          <p:cNvSpPr txBox="1">
            <a:spLocks noChangeArrowheads="1"/>
          </p:cNvSpPr>
          <p:nvPr/>
        </p:nvSpPr>
        <p:spPr bwMode="auto">
          <a:xfrm>
            <a:off x="755650" y="1052513"/>
            <a:ext cx="7559675" cy="228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buFont typeface="Wingdings" pitchFamily="2" charset="2"/>
              <a:buChar char="ü"/>
            </a:pPr>
            <a:r>
              <a:rPr lang="ru-RU" sz="2400">
                <a:solidFill>
                  <a:schemeClr val="bg1"/>
                </a:solidFill>
              </a:rPr>
              <a:t>Доходы от использования муниципального имущества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400">
                <a:solidFill>
                  <a:schemeClr val="bg1"/>
                </a:solidFill>
              </a:rPr>
              <a:t>Доходы от платных услуг бюджетных учреждений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400">
                <a:solidFill>
                  <a:schemeClr val="bg1"/>
                </a:solidFill>
              </a:rPr>
              <a:t>Доходы от продажи муниципального имущества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400">
                <a:solidFill>
                  <a:schemeClr val="bg1"/>
                </a:solidFill>
              </a:rPr>
              <a:t>Суммы принудительного изъятия (штрафы и др.)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400">
                <a:solidFill>
                  <a:schemeClr val="bg1"/>
                </a:solidFill>
              </a:rPr>
              <a:t>Иные доходы</a:t>
            </a:r>
          </a:p>
        </p:txBody>
      </p:sp>
      <p:pic>
        <p:nvPicPr>
          <p:cNvPr id="55299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38300" y="3360738"/>
            <a:ext cx="6221413" cy="3497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1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609975" y="846138"/>
            <a:ext cx="5456238" cy="1449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Скругленный прямоугольник 3"/>
          <p:cNvSpPr/>
          <p:nvPr/>
        </p:nvSpPr>
        <p:spPr>
          <a:xfrm>
            <a:off x="3563938" y="2924175"/>
            <a:ext cx="2879725" cy="2305050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Заимствования в целях обеспечения погашения существующего муниципального долга и финансирования дефицита бюджета в виде: 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6588125" y="2900363"/>
            <a:ext cx="2411413" cy="2305050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Предоставление муниципальных гарантий по обязательствам третьих лиц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3887788" y="5732463"/>
            <a:ext cx="2232025" cy="720725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Кредиты</a:t>
            </a:r>
          </a:p>
        </p:txBody>
      </p:sp>
      <p:sp>
        <p:nvSpPr>
          <p:cNvPr id="7" name="Пятиугольник 6"/>
          <p:cNvSpPr/>
          <p:nvPr/>
        </p:nvSpPr>
        <p:spPr>
          <a:xfrm>
            <a:off x="196850" y="539750"/>
            <a:ext cx="3240088" cy="2060575"/>
          </a:xfrm>
          <a:prstGeom prst="homePlat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Объём долга не должен превышать объёма налоговых и неналоговых доходов бюджета, закрепленных за местным бюджетом</a:t>
            </a:r>
          </a:p>
        </p:txBody>
      </p:sp>
      <p:sp>
        <p:nvSpPr>
          <p:cNvPr id="8" name="Пятиугольник 7"/>
          <p:cNvSpPr/>
          <p:nvPr/>
        </p:nvSpPr>
        <p:spPr>
          <a:xfrm>
            <a:off x="196850" y="2924175"/>
            <a:ext cx="3367088" cy="3121025"/>
          </a:xfrm>
          <a:prstGeom prst="homePlat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Объём расходов на обслуживание долга не должен превышать 15% объема расходов бюджета, за исключением объёма расходов, которые осуществляются за счет субвенций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1403350" y="188913"/>
            <a:ext cx="6264275" cy="719137"/>
          </a:xfrm>
          <a:prstGeom prst="round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Муниципальный долг</a:t>
            </a:r>
          </a:p>
        </p:txBody>
      </p:sp>
      <p:pic>
        <p:nvPicPr>
          <p:cNvPr id="573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0500" y="2924175"/>
            <a:ext cx="3805238" cy="2287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190500" y="1196975"/>
            <a:ext cx="5605463" cy="172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Верхний предел муниципального внутреннего долга по долговым обязательствам муниципального образования «Угранский район» на</a:t>
            </a:r>
          </a:p>
          <a:p>
            <a:pPr algn="ctr">
              <a:defRPr/>
            </a:pPr>
            <a:r>
              <a:rPr lang="ru-RU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 января 2020 года – 1194,0 тыс. рублей</a:t>
            </a:r>
          </a:p>
          <a:p>
            <a:pPr algn="ctr">
              <a:defRPr/>
            </a:pPr>
            <a:r>
              <a:rPr lang="ru-RU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 января 2021 года – 2418,0 тыс. рублей</a:t>
            </a:r>
          </a:p>
          <a:p>
            <a:pPr algn="ctr">
              <a:defRPr/>
            </a:pPr>
            <a:r>
              <a:rPr lang="ru-RU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 января 2022 года – 3688,0 тыс. рублей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419475" y="3313113"/>
            <a:ext cx="5724525" cy="15113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Предельный объем муниципального долга на</a:t>
            </a:r>
          </a:p>
          <a:p>
            <a:pPr algn="ctr">
              <a:defRPr/>
            </a:pPr>
            <a:r>
              <a:rPr lang="ru-RU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2019 год – 11000,0 тыс. рублей</a:t>
            </a:r>
          </a:p>
          <a:p>
            <a:pPr algn="ctr">
              <a:defRPr/>
            </a:pPr>
            <a:r>
              <a:rPr lang="ru-RU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2020 год – 11000,0 тыс. рублей</a:t>
            </a:r>
          </a:p>
          <a:p>
            <a:pPr algn="ctr">
              <a:defRPr/>
            </a:pPr>
            <a:r>
              <a:rPr lang="ru-RU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2021 год – 11000,0 тыс. рублей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90500" y="5445125"/>
            <a:ext cx="5029200" cy="12969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Предельный объем расходов районного бюджета на обслуживание муниципального долга:</a:t>
            </a:r>
          </a:p>
          <a:p>
            <a:pPr algn="ctr">
              <a:defRPr/>
            </a:pPr>
            <a:r>
              <a:rPr lang="ru-RU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2019 год – 5,0 тыс. рублей</a:t>
            </a:r>
          </a:p>
          <a:p>
            <a:pPr algn="ctr">
              <a:defRPr/>
            </a:pPr>
            <a:r>
              <a:rPr lang="ru-RU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2020 год – 5,0 тыс. рублей</a:t>
            </a:r>
          </a:p>
          <a:p>
            <a:pPr algn="ctr">
              <a:defRPr/>
            </a:pPr>
            <a:r>
              <a:rPr lang="ru-RU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2021 год – 5,0 тыс. рублей</a:t>
            </a:r>
          </a:p>
        </p:txBody>
      </p:sp>
      <p:pic>
        <p:nvPicPr>
          <p:cNvPr id="5735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95963" y="1204913"/>
            <a:ext cx="3279775" cy="223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51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32438" y="4724400"/>
            <a:ext cx="3611562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TextBox 1"/>
          <p:cNvSpPr txBox="1">
            <a:spLocks noChangeArrowheads="1"/>
          </p:cNvSpPr>
          <p:nvPr/>
        </p:nvSpPr>
        <p:spPr bwMode="auto">
          <a:xfrm>
            <a:off x="611188" y="142875"/>
            <a:ext cx="806450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 i="1">
                <a:solidFill>
                  <a:srgbClr val="FF0000"/>
                </a:solidFill>
              </a:rPr>
              <a:t>Муниципальный долг в динамике</a:t>
            </a:r>
          </a:p>
          <a:p>
            <a:r>
              <a:rPr lang="ru-RU" b="1" i="1">
                <a:solidFill>
                  <a:srgbClr val="FF0000"/>
                </a:solidFill>
              </a:rPr>
              <a:t>Динамика объема муниципального долга МО «Угранский район» Смоленской области                                                                                                         (в рублях)</a:t>
            </a:r>
          </a:p>
        </p:txBody>
      </p:sp>
      <p:graphicFrame>
        <p:nvGraphicFramePr>
          <p:cNvPr id="32770" name="Диаграмма 3"/>
          <p:cNvGraphicFramePr>
            <a:graphicFrameLocks/>
          </p:cNvGraphicFramePr>
          <p:nvPr/>
        </p:nvGraphicFramePr>
        <p:xfrm>
          <a:off x="1208088" y="1362075"/>
          <a:ext cx="6662737" cy="4005263"/>
        </p:xfrm>
        <a:graphic>
          <a:graphicData uri="http://schemas.openxmlformats.org/presentationml/2006/ole">
            <p:oleObj spid="_x0000_s32770" name="Лист" r:id="rId3" imgW="8696375" imgH="3638435" progId="Excel.Sheet.8">
              <p:embed/>
            </p:oleObj>
          </a:graphicData>
        </a:graphic>
      </p:graphicFrame>
      <p:sp>
        <p:nvSpPr>
          <p:cNvPr id="32772" name="TextBox 2"/>
          <p:cNvSpPr txBox="1">
            <a:spLocks noChangeArrowheads="1"/>
          </p:cNvSpPr>
          <p:nvPr/>
        </p:nvSpPr>
        <p:spPr bwMode="auto">
          <a:xfrm>
            <a:off x="582613" y="5449888"/>
            <a:ext cx="8093075" cy="1155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400" i="1">
                <a:solidFill>
                  <a:schemeClr val="bg1"/>
                </a:solidFill>
              </a:rPr>
              <a:t>Источники погашения муниципального долга собственные средства</a:t>
            </a:r>
          </a:p>
          <a:p>
            <a:r>
              <a:rPr lang="ru-RU" sz="1400" i="1">
                <a:solidFill>
                  <a:schemeClr val="bg1"/>
                </a:solidFill>
              </a:rPr>
              <a:t>В соответствии с Бюджетным кодексом РФ объем расходов на обслуживание долга не должен превышать 15% от объема расходов бюджета МО «Угранский район» Смоленской области, за исключением объема расходов, осуществляемых за счет субвенций, предоставляемых из областного бюджета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Rectangle 199"/>
          <p:cNvSpPr>
            <a:spLocks noGrp="1" noChangeArrowheads="1"/>
          </p:cNvSpPr>
          <p:nvPr>
            <p:ph type="title" idx="4294967295"/>
          </p:nvPr>
        </p:nvSpPr>
        <p:spPr>
          <a:xfrm>
            <a:off x="468313" y="188913"/>
            <a:ext cx="8229600" cy="1047750"/>
          </a:xfrm>
        </p:spPr>
        <p:txBody>
          <a:bodyPr/>
          <a:lstStyle/>
          <a:p>
            <a:pPr algn="ctr" eaLnBrk="1" hangingPunct="1"/>
            <a:r>
              <a:rPr lang="ru-RU" sz="24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Источники финансирования дефицита   районного бюджета (тыс.руб).</a:t>
            </a:r>
            <a:endParaRPr lang="ru-RU" sz="480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3832" name="Group 40"/>
          <p:cNvGraphicFramePr>
            <a:graphicFrameLocks noGrp="1"/>
          </p:cNvGraphicFramePr>
          <p:nvPr/>
        </p:nvGraphicFramePr>
        <p:xfrm>
          <a:off x="755650" y="1412875"/>
          <a:ext cx="7561263" cy="5160963"/>
        </p:xfrm>
        <a:graphic>
          <a:graphicData uri="http://schemas.openxmlformats.org/drawingml/2006/table">
            <a:tbl>
              <a:tblPr/>
              <a:tblGrid>
                <a:gridCol w="2992438"/>
                <a:gridCol w="1522412"/>
                <a:gridCol w="1524000"/>
                <a:gridCol w="1522413"/>
              </a:tblGrid>
              <a:tr h="576263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Показатель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2019г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2020г</a:t>
                      </a:r>
                      <a:endParaRPr kumimoji="0" lang="ru-RU" altLang="ru-RU" sz="20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2021г</a:t>
                      </a:r>
                      <a:endParaRPr kumimoji="0" lang="ru-RU" altLang="ru-RU" sz="20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08063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Источники внутреннего финансирования дефицита  бюджета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1194,0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1224,0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1270,0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4770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Кредиты кредитных организаций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1194,0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1224,0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1270,0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98563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Погашение  бюджетных кредитов , предоставленных кредитными организациями  в валюте Российской Федерации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0805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Бюджетные кредиты  из других  бюджетов  бюджетной системы российской Федерации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76288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Изменение остатков  средств  на счетах по учету средств  бюджета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TextBox 1"/>
          <p:cNvSpPr txBox="1">
            <a:spLocks noChangeArrowheads="1"/>
          </p:cNvSpPr>
          <p:nvPr/>
        </p:nvSpPr>
        <p:spPr bwMode="auto">
          <a:xfrm>
            <a:off x="2124075" y="219075"/>
            <a:ext cx="554355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200" b="1" i="1">
                <a:solidFill>
                  <a:srgbClr val="FF0000"/>
                </a:solidFill>
              </a:rPr>
              <a:t>Бюджет для граждан</a:t>
            </a:r>
          </a:p>
        </p:txBody>
      </p:sp>
      <p:sp>
        <p:nvSpPr>
          <p:cNvPr id="40962" name="TextBox 2"/>
          <p:cNvSpPr txBox="1">
            <a:spLocks noChangeArrowheads="1"/>
          </p:cNvSpPr>
          <p:nvPr/>
        </p:nvSpPr>
        <p:spPr bwMode="auto">
          <a:xfrm>
            <a:off x="3054350" y="1196975"/>
            <a:ext cx="5976938" cy="3514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600" b="1" i="1">
                <a:solidFill>
                  <a:schemeClr val="bg1"/>
                </a:solidFill>
              </a:rPr>
              <a:t>Уважаемые жители Угранского района!</a:t>
            </a:r>
            <a:endParaRPr lang="en-US" sz="1600" b="1" i="1">
              <a:solidFill>
                <a:schemeClr val="bg1"/>
              </a:solidFill>
            </a:endParaRPr>
          </a:p>
          <a:p>
            <a:pPr algn="ctr"/>
            <a:r>
              <a:rPr lang="ru-RU" sz="1600" i="1">
                <a:solidFill>
                  <a:schemeClr val="bg1"/>
                </a:solidFill>
              </a:rPr>
              <a:t>Приоритетной задачей бюджетной политики является обеспечение прозрачности и открытости бюджетного процесса. </a:t>
            </a:r>
          </a:p>
          <a:p>
            <a:r>
              <a:rPr lang="ru-RU" sz="1600" i="1">
                <a:solidFill>
                  <a:schemeClr val="bg1"/>
                </a:solidFill>
              </a:rPr>
              <a:t>Бюджет для граждан – это упрощенная версия бюджетного документа, которая использует неформальный язык и доступные форматы, чтобы облегчить гражданам понимание бюджета, объяснить планы и действия муниципального образования «Угранский район», показать формы взаимодействия с ним по вопросам расходования общественных финансов.</a:t>
            </a:r>
          </a:p>
          <a:p>
            <a:r>
              <a:rPr lang="ru-RU" sz="1600" i="1">
                <a:solidFill>
                  <a:schemeClr val="bg1"/>
                </a:solidFill>
              </a:rPr>
              <a:t>Надеемся, что представление бюджета и бюджетного процесса в понятной для жителей форме повысит уровень общественного участия граждан в бюджетном процессе Угранского района.</a:t>
            </a:r>
          </a:p>
        </p:txBody>
      </p:sp>
      <p:sp>
        <p:nvSpPr>
          <p:cNvPr id="40963" name="TextBox 3"/>
          <p:cNvSpPr txBox="1">
            <a:spLocks noChangeArrowheads="1"/>
          </p:cNvSpPr>
          <p:nvPr/>
        </p:nvSpPr>
        <p:spPr bwMode="auto">
          <a:xfrm>
            <a:off x="2987675" y="5567363"/>
            <a:ext cx="3384550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400" i="1">
                <a:solidFill>
                  <a:schemeClr val="bg1"/>
                </a:solidFill>
              </a:rPr>
              <a:t>Глава муниципального образования «Угранский район» Смоленской области</a:t>
            </a:r>
          </a:p>
        </p:txBody>
      </p:sp>
      <p:sp>
        <p:nvSpPr>
          <p:cNvPr id="40964" name="TextBox 5"/>
          <p:cNvSpPr txBox="1">
            <a:spLocks noChangeArrowheads="1"/>
          </p:cNvSpPr>
          <p:nvPr/>
        </p:nvSpPr>
        <p:spPr bwMode="auto">
          <a:xfrm>
            <a:off x="6732588" y="5659438"/>
            <a:ext cx="208756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 b="1" i="1">
                <a:solidFill>
                  <a:schemeClr val="bg1"/>
                </a:solidFill>
              </a:rPr>
              <a:t>Н.С. Шишигина</a:t>
            </a:r>
          </a:p>
        </p:txBody>
      </p:sp>
      <p:pic>
        <p:nvPicPr>
          <p:cNvPr id="4096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8" y="1196975"/>
            <a:ext cx="2843212" cy="316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14313" y="836613"/>
            <a:ext cx="8715375" cy="863600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Составление и утверждение местного бюджета – сложный и многоуровневый процесс, основанный на правовых нормах. Формирование, рассмотрение и утверждение местного бюджета происходит ежегодно.</a:t>
            </a:r>
          </a:p>
        </p:txBody>
      </p:sp>
      <p:sp>
        <p:nvSpPr>
          <p:cNvPr id="61442" name="Скругленный прямоугольник 10"/>
          <p:cNvSpPr>
            <a:spLocks noChangeArrowheads="1"/>
          </p:cNvSpPr>
          <p:nvPr/>
        </p:nvSpPr>
        <p:spPr bwMode="auto">
          <a:xfrm>
            <a:off x="512763" y="1822450"/>
            <a:ext cx="8389937" cy="1928813"/>
          </a:xfrm>
          <a:prstGeom prst="roundRect">
            <a:avLst>
              <a:gd name="adj" fmla="val 16667"/>
            </a:avLst>
          </a:prstGeom>
          <a:noFill/>
          <a:ln w="9525" algn="ctr">
            <a:solidFill>
              <a:srgbClr val="3366FF"/>
            </a:solidFill>
            <a:round/>
            <a:headEnd/>
            <a:tailEnd/>
          </a:ln>
        </p:spPr>
        <p:txBody>
          <a:bodyPr anchor="ctr"/>
          <a:lstStyle/>
          <a:p>
            <a:pPr algn="just"/>
            <a:r>
              <a:rPr lang="ru-RU" altLang="ru-RU" sz="1600" b="1">
                <a:solidFill>
                  <a:schemeClr val="bg1"/>
                </a:solidFill>
              </a:rPr>
              <a:t>Составление проекта бюджета. </a:t>
            </a:r>
            <a:r>
              <a:rPr lang="ru-RU" altLang="ru-RU" sz="1400">
                <a:solidFill>
                  <a:schemeClr val="bg1"/>
                </a:solidFill>
              </a:rPr>
              <a:t>До начала составления проекта местного бюджета принят нормативно-правовой акт, в котором определяются ответственные исполнители, порядок и сроки работы над документами и материалами, необходимыми для составления проекта местного бюджета. Непосредственное составление местного бюджета осуществляет финансовое управление администрации муниципального образования «Угранский район» смоленской области. Готовый проект местного бюджета представлен на рассмотрение в Угранский районный совет депутатов в ноябре.</a:t>
            </a:r>
            <a:endParaRPr lang="ru-RU" altLang="ru-RU" sz="1400" b="1">
              <a:solidFill>
                <a:schemeClr val="bg1"/>
              </a:solidFill>
            </a:endParaRPr>
          </a:p>
        </p:txBody>
      </p:sp>
      <p:sp>
        <p:nvSpPr>
          <p:cNvPr id="61443" name="Скругленный прямоугольник 14"/>
          <p:cNvSpPr>
            <a:spLocks noChangeArrowheads="1"/>
          </p:cNvSpPr>
          <p:nvPr/>
        </p:nvSpPr>
        <p:spPr bwMode="auto">
          <a:xfrm>
            <a:off x="512763" y="5661025"/>
            <a:ext cx="8415337" cy="1073150"/>
          </a:xfrm>
          <a:prstGeom prst="roundRect">
            <a:avLst>
              <a:gd name="adj" fmla="val 16667"/>
            </a:avLst>
          </a:prstGeom>
          <a:noFill/>
          <a:ln w="9525" algn="ctr">
            <a:solidFill>
              <a:srgbClr val="98B954"/>
            </a:solidFill>
            <a:round/>
            <a:headEnd/>
            <a:tailEnd/>
          </a:ln>
        </p:spPr>
        <p:txBody>
          <a:bodyPr/>
          <a:lstStyle/>
          <a:p>
            <a:pPr algn="just"/>
            <a:r>
              <a:rPr lang="ru-RU" altLang="ru-RU" sz="1600" b="1">
                <a:solidFill>
                  <a:schemeClr val="bg1"/>
                </a:solidFill>
              </a:rPr>
              <a:t>Утверждение бюджета.</a:t>
            </a:r>
            <a:r>
              <a:rPr lang="ru-RU" altLang="ru-RU">
                <a:solidFill>
                  <a:schemeClr val="bg1"/>
                </a:solidFill>
              </a:rPr>
              <a:t> </a:t>
            </a:r>
            <a:r>
              <a:rPr lang="ru-RU" altLang="ru-RU" sz="1400">
                <a:solidFill>
                  <a:schemeClr val="bg1"/>
                </a:solidFill>
              </a:rPr>
              <a:t>Решение о местном бюджете на очередной финансовый год и на плановый период утверждён Угранским районным Советом депутатов.</a:t>
            </a:r>
          </a:p>
        </p:txBody>
      </p:sp>
      <p:sp>
        <p:nvSpPr>
          <p:cNvPr id="61444" name="TextBox 2"/>
          <p:cNvSpPr txBox="1">
            <a:spLocks noChangeArrowheads="1"/>
          </p:cNvSpPr>
          <p:nvPr/>
        </p:nvSpPr>
        <p:spPr bwMode="auto">
          <a:xfrm>
            <a:off x="642938" y="115888"/>
            <a:ext cx="7858125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 i="1">
                <a:solidFill>
                  <a:srgbClr val="002060"/>
                </a:solidFill>
              </a:rPr>
              <a:t>Этапы формирования местного бюджета</a:t>
            </a:r>
          </a:p>
        </p:txBody>
      </p:sp>
      <p:sp>
        <p:nvSpPr>
          <p:cNvPr id="61445" name="AutoShape 7"/>
          <p:cNvSpPr>
            <a:spLocks noChangeArrowheads="1"/>
          </p:cNvSpPr>
          <p:nvPr/>
        </p:nvSpPr>
        <p:spPr bwMode="auto">
          <a:xfrm>
            <a:off x="485775" y="4149725"/>
            <a:ext cx="8416925" cy="1223963"/>
          </a:xfrm>
          <a:prstGeom prst="roundRect">
            <a:avLst>
              <a:gd name="adj" fmla="val 16667"/>
            </a:avLst>
          </a:prstGeom>
          <a:noFill/>
          <a:ln w="9525">
            <a:solidFill>
              <a:srgbClr val="008000"/>
            </a:solidFill>
            <a:round/>
            <a:headEnd/>
            <a:tailEnd/>
          </a:ln>
        </p:spPr>
        <p:txBody>
          <a:bodyPr anchor="ctr"/>
          <a:lstStyle/>
          <a:p>
            <a:pPr defTabSz="914400"/>
            <a:r>
              <a:rPr lang="ru-RU" sz="1600" b="1">
                <a:solidFill>
                  <a:schemeClr val="bg1"/>
                </a:solidFill>
              </a:rPr>
              <a:t>Рассмотрение проекта бюджета.</a:t>
            </a:r>
            <a:r>
              <a:rPr lang="ru-RU" sz="1400">
                <a:solidFill>
                  <a:schemeClr val="bg1"/>
                </a:solidFill>
              </a:rPr>
              <a:t> Глава муниципального образования «Угранский район» Смоленской области внес на рассмотрение в Угранский район Совета депутатов проект решения о местном бюджете на 2019 год и плановый период 2020 и 2021 годов. Проект местного бюджета рассмотрен на заседании Угранским районным Советом депутатов, затем проходят публичные слушанья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458" name="Группа 14"/>
          <p:cNvGrpSpPr>
            <a:grpSpLocks/>
          </p:cNvGrpSpPr>
          <p:nvPr/>
        </p:nvGrpSpPr>
        <p:grpSpPr bwMode="auto">
          <a:xfrm>
            <a:off x="0" y="11757"/>
            <a:ext cx="9144000" cy="6286500"/>
            <a:chOff x="214282" y="142852"/>
            <a:chExt cx="8786874" cy="6286544"/>
          </a:xfrm>
          <a:solidFill>
            <a:srgbClr val="FFFF00"/>
          </a:solidFill>
        </p:grpSpPr>
        <p:sp>
          <p:nvSpPr>
            <p:cNvPr id="3" name="Прямоугольник 2"/>
            <p:cNvSpPr/>
            <p:nvPr/>
          </p:nvSpPr>
          <p:spPr>
            <a:xfrm>
              <a:off x="1571604" y="142852"/>
              <a:ext cx="7429552" cy="928694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2800" b="1" dirty="0">
                  <a:ln w="10541" cmpd="sng">
                    <a:solidFill>
                      <a:schemeClr val="accent1">
                        <a:shade val="88000"/>
                        <a:satMod val="110000"/>
                      </a:schemeClr>
                    </a:solidFill>
                    <a:prstDash val="solid"/>
                  </a:ln>
                  <a:gradFill>
                    <a:gsLst>
                      <a:gs pos="0">
                        <a:schemeClr val="accent1">
                          <a:tint val="40000"/>
                          <a:satMod val="250000"/>
                        </a:schemeClr>
                      </a:gs>
                      <a:gs pos="9000">
                        <a:schemeClr val="accent1">
                          <a:tint val="52000"/>
                          <a:satMod val="300000"/>
                        </a:schemeClr>
                      </a:gs>
                      <a:gs pos="50000">
                        <a:schemeClr val="accent1">
                          <a:shade val="20000"/>
                          <a:satMod val="300000"/>
                        </a:schemeClr>
                      </a:gs>
                      <a:gs pos="79000">
                        <a:schemeClr val="accent1">
                          <a:tint val="52000"/>
                          <a:satMod val="300000"/>
                        </a:schemeClr>
                      </a:gs>
                      <a:gs pos="100000">
                        <a:schemeClr val="accent1">
                          <a:tint val="40000"/>
                          <a:satMod val="250000"/>
                        </a:schemeClr>
                      </a:gs>
                    </a:gsLst>
                    <a:lin ang="5400000"/>
                  </a:gradFill>
                  <a:latin typeface="Times New Roman" pitchFamily="18" charset="0"/>
                  <a:cs typeface="Times New Roman" pitchFamily="18" charset="0"/>
                </a:rPr>
                <a:t>На чем основывается проект местного бюджета?</a:t>
              </a:r>
              <a:endParaRPr lang="ru-RU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" name="Прямоугольник 3"/>
            <p:cNvSpPr/>
            <p:nvPr/>
          </p:nvSpPr>
          <p:spPr>
            <a:xfrm>
              <a:off x="2214212" y="1142984"/>
              <a:ext cx="6786944" cy="64294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just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Местный бюджет составляется и утверждается сроком на три года – очередной финансовый год и плановый период.</a:t>
              </a:r>
            </a:p>
            <a:p>
              <a:pPr algn="just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</p:txBody>
        </p:sp>
        <p:sp>
          <p:nvSpPr>
            <p:cNvPr id="5" name="Скругленный прямоугольник 4"/>
            <p:cNvSpPr/>
            <p:nvPr/>
          </p:nvSpPr>
          <p:spPr>
            <a:xfrm>
              <a:off x="214282" y="1928802"/>
              <a:ext cx="8786874" cy="571504"/>
            </a:xfrm>
            <a:prstGeom prst="roundRect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sz="2400" b="1"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Составление  местного бюджета основывается на </a:t>
              </a:r>
            </a:p>
          </p:txBody>
        </p:sp>
        <p:sp>
          <p:nvSpPr>
            <p:cNvPr id="6" name="Скругленный прямоугольник 5"/>
            <p:cNvSpPr>
              <a:spLocks noChangeArrowheads="1"/>
            </p:cNvSpPr>
            <p:nvPr/>
          </p:nvSpPr>
          <p:spPr bwMode="auto">
            <a:xfrm>
              <a:off x="214282" y="3286124"/>
              <a:ext cx="2000264" cy="3143272"/>
            </a:xfrm>
            <a:prstGeom prst="roundRect">
              <a:avLst>
                <a:gd name="adj" fmla="val 16667"/>
              </a:avLst>
            </a:prstGeom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 w="9525" algn="ctr">
              <a:solidFill>
                <a:srgbClr val="98B954"/>
              </a:solidFill>
              <a:round/>
              <a:headEnd/>
              <a:tailEnd/>
            </a:ln>
            <a:effectLst>
              <a:outerShdw dist="20000" dir="5400000" rotWithShape="0">
                <a:srgbClr val="000000">
                  <a:alpha val="37999"/>
                </a:srgbClr>
              </a:outerShdw>
            </a:effec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sz="60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1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sz="16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Основные направления бюджетной политики МО </a:t>
              </a:r>
              <a:r>
                <a:rPr lang="ru-RU" altLang="ru-RU" sz="1600" b="1" dirty="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«</a:t>
              </a:r>
              <a:r>
                <a:rPr lang="ru-RU" altLang="ru-RU" sz="1600" b="1" dirty="0" err="1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Угранский</a:t>
              </a:r>
              <a:r>
                <a:rPr lang="ru-RU" altLang="ru-RU" sz="1600" b="1" dirty="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 </a:t>
              </a:r>
              <a:r>
                <a:rPr lang="ru-RU" altLang="ru-RU" sz="16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район»</a:t>
              </a:r>
              <a:endParaRPr lang="ru-RU" altLang="ru-RU" sz="1600" b="1" dirty="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7" name="Скругленный прямоугольник 6"/>
            <p:cNvSpPr>
              <a:spLocks noChangeArrowheads="1"/>
            </p:cNvSpPr>
            <p:nvPr/>
          </p:nvSpPr>
          <p:spPr bwMode="auto">
            <a:xfrm>
              <a:off x="2428860" y="3286124"/>
              <a:ext cx="2000264" cy="3143272"/>
            </a:xfrm>
            <a:prstGeom prst="roundRect">
              <a:avLst>
                <a:gd name="adj" fmla="val 16667"/>
              </a:avLst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tint val="66000"/>
                    <a:satMod val="160000"/>
                  </a:schemeClr>
                </a:gs>
                <a:gs pos="50000">
                  <a:schemeClr val="accent1">
                    <a:lumMod val="60000"/>
                    <a:lumOff val="40000"/>
                    <a:tint val="44500"/>
                    <a:satMod val="160000"/>
                  </a:schemeClr>
                </a:gs>
                <a:gs pos="100000">
                  <a:schemeClr val="accent1">
                    <a:lumMod val="60000"/>
                    <a:lumOff val="40000"/>
                    <a:tint val="23500"/>
                    <a:satMod val="1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 w="9525" algn="ctr">
              <a:solidFill>
                <a:srgbClr val="98B954"/>
              </a:solidFill>
              <a:round/>
              <a:headEnd/>
              <a:tailEnd/>
            </a:ln>
            <a:effectLst>
              <a:outerShdw dist="20000" dir="5400000" rotWithShape="0">
                <a:srgbClr val="000000">
                  <a:alpha val="37999"/>
                </a:srgbClr>
              </a:outerShdw>
            </a:effec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sz="60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2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altLang="ru-RU" sz="16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endParaRP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sz="16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Основные направления налоговой политики МО </a:t>
              </a:r>
              <a:r>
                <a:rPr lang="ru-RU" altLang="ru-RU" sz="1600" b="1" dirty="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«</a:t>
              </a:r>
              <a:r>
                <a:rPr lang="ru-RU" altLang="ru-RU" sz="1600" b="1" dirty="0" err="1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Угранский</a:t>
              </a:r>
              <a:r>
                <a:rPr lang="ru-RU" altLang="ru-RU" sz="1600" b="1" dirty="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  </a:t>
              </a:r>
              <a:r>
                <a:rPr lang="ru-RU" altLang="ru-RU" sz="16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район»</a:t>
              </a:r>
            </a:p>
          </p:txBody>
        </p:sp>
        <p:sp>
          <p:nvSpPr>
            <p:cNvPr id="8" name="Скругленный прямоугольник 7"/>
            <p:cNvSpPr>
              <a:spLocks noChangeArrowheads="1"/>
            </p:cNvSpPr>
            <p:nvPr/>
          </p:nvSpPr>
          <p:spPr bwMode="auto">
            <a:xfrm>
              <a:off x="4714876" y="3286124"/>
              <a:ext cx="2000264" cy="3143272"/>
            </a:xfrm>
            <a:prstGeom prst="roundRect">
              <a:avLst>
                <a:gd name="adj" fmla="val 16667"/>
              </a:avLst>
            </a:prstGeom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 w="9525" algn="ctr">
              <a:solidFill>
                <a:srgbClr val="98B954"/>
              </a:solidFill>
              <a:round/>
              <a:headEnd/>
              <a:tailEnd/>
            </a:ln>
            <a:effectLst>
              <a:outerShdw dist="20000" dir="5400000" rotWithShape="0">
                <a:srgbClr val="000000">
                  <a:alpha val="37999"/>
                </a:srgbClr>
              </a:outerShdw>
            </a:effec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sz="60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3</a:t>
              </a:r>
              <a:endParaRPr lang="ru-RU" altLang="ru-RU" sz="16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endParaRP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sz="14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Прогнозе социально-экономического развития муниципального образования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sz="1400" b="1" dirty="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«</a:t>
              </a:r>
              <a:r>
                <a:rPr lang="ru-RU" altLang="ru-RU" sz="1400" b="1" dirty="0" err="1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Угранский</a:t>
              </a:r>
              <a:r>
                <a:rPr lang="ru-RU" altLang="ru-RU" sz="1400" b="1" dirty="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 </a:t>
              </a:r>
              <a:r>
                <a:rPr lang="ru-RU" altLang="ru-RU" sz="14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район» Смоленской области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altLang="ru-RU" sz="16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endParaRPr>
            </a:p>
          </p:txBody>
        </p:sp>
        <p:sp>
          <p:nvSpPr>
            <p:cNvPr id="9" name="Скругленный прямоугольник 8"/>
            <p:cNvSpPr>
              <a:spLocks noChangeArrowheads="1"/>
            </p:cNvSpPr>
            <p:nvPr/>
          </p:nvSpPr>
          <p:spPr bwMode="auto">
            <a:xfrm>
              <a:off x="7000892" y="3286124"/>
              <a:ext cx="2000264" cy="3143272"/>
            </a:xfrm>
            <a:prstGeom prst="roundRect">
              <a:avLst>
                <a:gd name="adj" fmla="val 16667"/>
              </a:avLst>
            </a:prstGeom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 w="9525" algn="ctr">
              <a:solidFill>
                <a:srgbClr val="98B954"/>
              </a:solidFill>
              <a:round/>
              <a:headEnd/>
              <a:tailEnd/>
            </a:ln>
            <a:effectLst>
              <a:outerShdw dist="20000" dir="5400000" rotWithShape="0">
                <a:srgbClr val="000000">
                  <a:alpha val="37999"/>
                </a:srgbClr>
              </a:outerShdw>
            </a:effec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sz="60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4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sz="14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Муниципальных программах муниципального образования </a:t>
              </a:r>
              <a:r>
                <a:rPr lang="ru-RU" altLang="ru-RU" sz="1400" b="1" dirty="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«</a:t>
              </a:r>
              <a:r>
                <a:rPr lang="ru-RU" altLang="ru-RU" sz="1400" b="1" dirty="0" err="1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Уграснкий</a:t>
              </a:r>
              <a:r>
                <a:rPr lang="ru-RU" altLang="ru-RU" sz="1400" b="1" dirty="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 </a:t>
              </a:r>
              <a:r>
                <a:rPr lang="ru-RU" altLang="ru-RU" sz="14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район» Смоленской области</a:t>
              </a:r>
            </a:p>
          </p:txBody>
        </p:sp>
        <p:sp>
          <p:nvSpPr>
            <p:cNvPr id="10" name="Стрелка вниз 9"/>
            <p:cNvSpPr/>
            <p:nvPr/>
          </p:nvSpPr>
          <p:spPr>
            <a:xfrm flipH="1">
              <a:off x="1000100" y="2500306"/>
              <a:ext cx="240033" cy="785818"/>
            </a:xfrm>
            <a:prstGeom prst="downArrow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sp>
          <p:nvSpPr>
            <p:cNvPr id="11" name="Выгнутая вверх стрелка 10"/>
            <p:cNvSpPr/>
            <p:nvPr/>
          </p:nvSpPr>
          <p:spPr>
            <a:xfrm>
              <a:off x="1215009" y="2928935"/>
              <a:ext cx="2071628" cy="357189"/>
            </a:xfrm>
            <a:prstGeom prst="curvedDownArrow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schemeClr val="tx1"/>
                </a:solidFill>
              </a:endParaRPr>
            </a:p>
          </p:txBody>
        </p:sp>
        <p:sp>
          <p:nvSpPr>
            <p:cNvPr id="12" name="Выгнутая вверх стрелка 11"/>
            <p:cNvSpPr/>
            <p:nvPr/>
          </p:nvSpPr>
          <p:spPr>
            <a:xfrm>
              <a:off x="3286637" y="2928935"/>
              <a:ext cx="2428594" cy="357189"/>
            </a:xfrm>
            <a:prstGeom prst="curvedDownArrow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schemeClr val="tx1"/>
                </a:solidFill>
              </a:endParaRPr>
            </a:p>
          </p:txBody>
        </p:sp>
        <p:sp>
          <p:nvSpPr>
            <p:cNvPr id="13" name="Выгнутая вверх стрелка 12"/>
            <p:cNvSpPr/>
            <p:nvPr/>
          </p:nvSpPr>
          <p:spPr>
            <a:xfrm>
              <a:off x="5715231" y="2928935"/>
              <a:ext cx="2215024" cy="357189"/>
            </a:xfrm>
            <a:prstGeom prst="curvedDownArrow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schemeClr val="tx1"/>
                </a:solidFill>
              </a:endParaRPr>
            </a:p>
          </p:txBody>
        </p:sp>
        <p:pic>
          <p:nvPicPr>
            <p:cNvPr id="14" name="Picture 2" descr="C:\Documents and Settings\User\Рабочий стол\logo.png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214282" y="214291"/>
              <a:ext cx="1986706" cy="1071570"/>
            </a:xfrm>
            <a:prstGeom prst="rect">
              <a:avLst/>
            </a:prstGeom>
            <a:grpFill/>
            <a:effectLst>
              <a:innerShdw blurRad="114300">
                <a:prstClr val="black"/>
              </a:innerShdw>
            </a:effectLst>
          </p:spPr>
        </p:pic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TextBox 1"/>
          <p:cNvSpPr txBox="1">
            <a:spLocks noChangeArrowheads="1"/>
          </p:cNvSpPr>
          <p:nvPr/>
        </p:nvSpPr>
        <p:spPr bwMode="auto">
          <a:xfrm>
            <a:off x="395288" y="188913"/>
            <a:ext cx="8137525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 i="1">
                <a:solidFill>
                  <a:srgbClr val="FF0000"/>
                </a:solidFill>
              </a:rPr>
              <a:t>Сведения об объемах бюджетных инвестиций муниципального образования «Угранский район» Смоленской области в объекты капитального строительства на 2019 год и на плановый период 2020 и 2021 годов</a:t>
            </a:r>
          </a:p>
        </p:txBody>
      </p:sp>
      <p:graphicFrame>
        <p:nvGraphicFramePr>
          <p:cNvPr id="64562" name="Group 50"/>
          <p:cNvGraphicFramePr>
            <a:graphicFrameLocks noGrp="1"/>
          </p:cNvGraphicFramePr>
          <p:nvPr/>
        </p:nvGraphicFramePr>
        <p:xfrm>
          <a:off x="179388" y="1250950"/>
          <a:ext cx="8905875" cy="5272088"/>
        </p:xfrm>
        <a:graphic>
          <a:graphicData uri="http://schemas.openxmlformats.org/drawingml/2006/table">
            <a:tbl>
              <a:tblPr/>
              <a:tblGrid>
                <a:gridCol w="2217737"/>
                <a:gridCol w="1117600"/>
                <a:gridCol w="1235075"/>
                <a:gridCol w="1439863"/>
                <a:gridCol w="1296987"/>
                <a:gridCol w="1390650"/>
                <a:gridCol w="208280"/>
              </a:tblGrid>
              <a:tr h="342900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Направление расходов капитального характера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Всего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 том числе по годам: (тыс. рублей)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38735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2018</a:t>
                      </a:r>
                    </a:p>
                  </a:txBody>
                  <a:tcPr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2019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397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Строительство а/д Ломенка-Староселье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8412132,0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8412132,0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6525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Модернизация систем коммунальных инфраструктур, для создания условий по передаче объектов ЖКХ в концессию, за счет средств, поступивших от Фонда содействия по реформированию ЖКХ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34129727,16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34129727,16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6525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Приобретение жилых помещений детям-сиротам и детям, оставшимся без попечения родителей, лицам на их числа по договорам найма специализированных жилых помещений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21825,0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6111,0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1746,0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3492,0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10476,0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TextBox 1"/>
          <p:cNvSpPr txBox="1">
            <a:spLocks noChangeArrowheads="1"/>
          </p:cNvSpPr>
          <p:nvPr/>
        </p:nvSpPr>
        <p:spPr bwMode="auto">
          <a:xfrm>
            <a:off x="395288" y="115888"/>
            <a:ext cx="8424862" cy="155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 i="1">
                <a:solidFill>
                  <a:srgbClr val="002060"/>
                </a:solidFill>
              </a:rPr>
              <a:t>Основные направления бюджетной политики муниципального образования «Угранский район» Смоленской области</a:t>
            </a:r>
            <a:r>
              <a:rPr lang="ru-RU" sz="2400" i="1">
                <a:solidFill>
                  <a:srgbClr val="002060"/>
                </a:solidFill>
              </a:rPr>
              <a:t/>
            </a:r>
            <a:br>
              <a:rPr lang="ru-RU" sz="2400" i="1">
                <a:solidFill>
                  <a:srgbClr val="002060"/>
                </a:solidFill>
              </a:rPr>
            </a:br>
            <a:r>
              <a:rPr lang="ru-RU" sz="2400" b="1" i="1">
                <a:solidFill>
                  <a:srgbClr val="002060"/>
                </a:solidFill>
              </a:rPr>
              <a:t>на 2019 год и на плановый период 2020 и 2021 годов</a:t>
            </a:r>
            <a:endParaRPr lang="ru-RU" sz="2400">
              <a:solidFill>
                <a:srgbClr val="002060"/>
              </a:solidFill>
            </a:endParaRPr>
          </a:p>
        </p:txBody>
      </p:sp>
      <p:sp>
        <p:nvSpPr>
          <p:cNvPr id="65538" name="TextBox 2"/>
          <p:cNvSpPr txBox="1">
            <a:spLocks noChangeArrowheads="1"/>
          </p:cNvSpPr>
          <p:nvPr/>
        </p:nvSpPr>
        <p:spPr bwMode="auto">
          <a:xfrm>
            <a:off x="250825" y="2133600"/>
            <a:ext cx="8713788" cy="3662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indent="457200">
              <a:buClr>
                <a:srgbClr val="37435C"/>
              </a:buClr>
            </a:pPr>
            <a:r>
              <a:rPr lang="ru-RU">
                <a:solidFill>
                  <a:schemeClr val="bg1"/>
                </a:solidFill>
              </a:rPr>
              <a:t>Бюджетная политика муниципального образования «Угранский район»  Смоленской области определяет основные ориентиры и стратегические цели развития муниципального образования «Угранский район» Смоленской области на трехлетний период. </a:t>
            </a:r>
          </a:p>
          <a:p>
            <a:pPr indent="457200">
              <a:buClr>
                <a:srgbClr val="37435C"/>
              </a:buClr>
            </a:pPr>
            <a:r>
              <a:rPr lang="ru-RU">
                <a:solidFill>
                  <a:schemeClr val="bg1"/>
                </a:solidFill>
              </a:rPr>
              <a:t>Основными целями бюджетной политики муниципального образования «Угранский район» Смоленской области на</a:t>
            </a:r>
            <a:r>
              <a:rPr lang="ru-RU" b="1">
                <a:solidFill>
                  <a:schemeClr val="bg1"/>
                </a:solidFill>
              </a:rPr>
              <a:t> </a:t>
            </a:r>
            <a:r>
              <a:rPr lang="ru-RU">
                <a:solidFill>
                  <a:schemeClr val="bg1"/>
                </a:solidFill>
              </a:rPr>
              <a:t> 2019 год и на плановый период 2020 и 2021 годов являются обеспечение долгосрочной сбалансированности и финансовой устойчивости бюджетной системы муниципального образования «Угранский район» Смоленской области, создание условий для обеспечения максимально эффективного управления общественными финансами с учетом современных условий и перспектив развития экономики муниципального образования «Угранский район» Смоленской области.</a:t>
            </a:r>
          </a:p>
          <a:p>
            <a:pPr indent="457200"/>
            <a:endParaRPr lang="ru-RU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Text Box 3"/>
          <p:cNvSpPr txBox="1">
            <a:spLocks noChangeArrowheads="1"/>
          </p:cNvSpPr>
          <p:nvPr/>
        </p:nvSpPr>
        <p:spPr bwMode="auto">
          <a:xfrm>
            <a:off x="250825" y="260350"/>
            <a:ext cx="8569325" cy="5768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 sz="2400" b="1" i="1">
                <a:solidFill>
                  <a:schemeClr val="bg1"/>
                </a:solidFill>
              </a:rPr>
              <a:t>Основными направлениями бюджетной политики муниципального образования «Угранский район» Смоленской области на среднесрочный период являются:</a:t>
            </a:r>
          </a:p>
          <a:p>
            <a:pPr algn="ctr" defTabSz="914400">
              <a:spcBef>
                <a:spcPct val="50000"/>
              </a:spcBef>
            </a:pPr>
            <a:endParaRPr lang="ru-RU" sz="2400" b="1" i="1">
              <a:solidFill>
                <a:schemeClr val="bg1"/>
              </a:solidFill>
            </a:endParaRPr>
          </a:p>
          <a:p>
            <a:pPr defTabSz="914400">
              <a:spcBef>
                <a:spcPct val="50000"/>
              </a:spcBef>
              <a:buFontTx/>
              <a:buChar char="-"/>
            </a:pPr>
            <a:r>
              <a:rPr lang="ru-RU" sz="1600">
                <a:solidFill>
                  <a:schemeClr val="bg1"/>
                </a:solidFill>
              </a:rPr>
              <a:t>повышение реалистичности и минимизация рисков несбалансированности бюджета;</a:t>
            </a:r>
          </a:p>
          <a:p>
            <a:pPr defTabSz="914400">
              <a:spcBef>
                <a:spcPct val="50000"/>
              </a:spcBef>
              <a:buFontTx/>
              <a:buChar char="-"/>
            </a:pPr>
            <a:r>
              <a:rPr lang="ru-RU" sz="1600">
                <a:solidFill>
                  <a:schemeClr val="bg1"/>
                </a:solidFill>
              </a:rPr>
              <a:t> поддержка инвестиционной активности субъектов предпринимательской деятельности;</a:t>
            </a:r>
          </a:p>
          <a:p>
            <a:pPr defTabSz="914400">
              <a:spcBef>
                <a:spcPct val="50000"/>
              </a:spcBef>
              <a:buFontTx/>
              <a:buChar char="-"/>
            </a:pPr>
            <a:r>
              <a:rPr lang="ru-RU" sz="1600">
                <a:solidFill>
                  <a:schemeClr val="bg1"/>
                </a:solidFill>
              </a:rPr>
              <a:t> концентрация расходов на первоочередных и приоритетных направлениях;</a:t>
            </a:r>
          </a:p>
          <a:p>
            <a:pPr defTabSz="914400">
              <a:spcBef>
                <a:spcPct val="50000"/>
              </a:spcBef>
              <a:buFontTx/>
              <a:buChar char="-"/>
            </a:pPr>
            <a:r>
              <a:rPr lang="ru-RU" sz="1600">
                <a:solidFill>
                  <a:schemeClr val="bg1"/>
                </a:solidFill>
              </a:rPr>
              <a:t> обеспечение реализации задач, поставленных в указах Президента РФ, в том числе в части исполнения социальных обязательств по финансовому обеспечению реализации указов Президента РФ по повышению оплаты труда работников образования и культуры в соотношении с показателем среднемесячного дохода от трудовой деятельности;</a:t>
            </a:r>
          </a:p>
          <a:p>
            <a:pPr defTabSz="914400">
              <a:spcBef>
                <a:spcPct val="50000"/>
              </a:spcBef>
              <a:buFontTx/>
              <a:buChar char="-"/>
            </a:pPr>
            <a:r>
              <a:rPr lang="ru-RU" sz="1600">
                <a:solidFill>
                  <a:schemeClr val="bg1"/>
                </a:solidFill>
              </a:rPr>
              <a:t> повышение с 1 октября 2019 года оплаты труда отдельных категорий работников муниципальных учреждений, на которых не распространяется действие указов Президента РФ;</a:t>
            </a:r>
          </a:p>
          <a:p>
            <a:pPr defTabSz="914400">
              <a:spcBef>
                <a:spcPct val="50000"/>
              </a:spcBef>
              <a:buFontTx/>
              <a:buChar char="-"/>
            </a:pPr>
            <a:r>
              <a:rPr lang="ru-RU" sz="1600">
                <a:solidFill>
                  <a:schemeClr val="bg1"/>
                </a:solidFill>
              </a:rPr>
              <a:t>повышение эффективности бюджетных расходов, формирование бюджетных параметров исходя из необходимости безусловного исполнения действующих расходных обязательств, осуществление взвешенного подхода к принятию новых расходных обязательств;</a:t>
            </a:r>
          </a:p>
          <a:p>
            <a:pPr defTabSz="914400">
              <a:spcBef>
                <a:spcPct val="50000"/>
              </a:spcBef>
            </a:pPr>
            <a:endParaRPr lang="ru-RU" sz="160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95513" y="3860800"/>
            <a:ext cx="4679950" cy="2627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0594" name="Text Box 4"/>
          <p:cNvSpPr txBox="1">
            <a:spLocks noChangeArrowheads="1"/>
          </p:cNvSpPr>
          <p:nvPr/>
        </p:nvSpPr>
        <p:spPr bwMode="auto">
          <a:xfrm>
            <a:off x="250825" y="404813"/>
            <a:ext cx="8685213" cy="319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  <a:buFontTx/>
              <a:buChar char="-"/>
            </a:pPr>
            <a:r>
              <a:rPr lang="ru-RU" sz="1600">
                <a:solidFill>
                  <a:schemeClr val="bg1"/>
                </a:solidFill>
              </a:rPr>
              <a:t>недопущение установленных расходных обязательств, не связанных с решением вопросов, отнесенных Конституцией РФ и федеральными законами к полномочиям органов местного самоуправления;</a:t>
            </a:r>
          </a:p>
          <a:p>
            <a:pPr defTabSz="914400">
              <a:spcBef>
                <a:spcPct val="50000"/>
              </a:spcBef>
              <a:buFontTx/>
              <a:buChar char="-"/>
            </a:pPr>
            <a:r>
              <a:rPr lang="ru-RU" sz="1600">
                <a:solidFill>
                  <a:schemeClr val="bg1"/>
                </a:solidFill>
              </a:rPr>
              <a:t> проведение долговой политики муниципального образования «Угранский район» Смоленской области с учетом сохранения безопасного уровня долговой нагрузки на районный бюджет;</a:t>
            </a:r>
          </a:p>
          <a:p>
            <a:pPr defTabSz="914400">
              <a:spcBef>
                <a:spcPct val="50000"/>
              </a:spcBef>
              <a:buFontTx/>
              <a:buChar char="-"/>
            </a:pPr>
            <a:r>
              <a:rPr lang="ru-RU" sz="1600">
                <a:solidFill>
                  <a:schemeClr val="bg1"/>
                </a:solidFill>
              </a:rPr>
              <a:t> обеспечение прозрачности (открытости) и публичности процесса управления общественными финансами, гарантирующих обществу право на доступ к открытым муниципальным данным, в том числе в рамках размещения финансовой и иной информации о бюджете и бюджетном процессе на официальном сайте Администрации муниципального образования «Угранский район» Смоленской области.</a:t>
            </a:r>
          </a:p>
          <a:p>
            <a:pPr defTabSz="914400">
              <a:spcBef>
                <a:spcPct val="50000"/>
              </a:spcBef>
            </a:pPr>
            <a:endParaRPr lang="ru-RU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Объект 2"/>
          <p:cNvSpPr>
            <a:spLocks noGrp="1"/>
          </p:cNvSpPr>
          <p:nvPr>
            <p:ph sz="quarter" idx="13"/>
          </p:nvPr>
        </p:nvSpPr>
        <p:spPr>
          <a:xfrm>
            <a:off x="0" y="1844675"/>
            <a:ext cx="9144000" cy="5013325"/>
          </a:xfrm>
        </p:spPr>
        <p:txBody>
          <a:bodyPr/>
          <a:lstStyle/>
          <a:p>
            <a:pPr eaLnBrk="1" hangingPunct="1">
              <a:defRPr/>
            </a:pPr>
            <a:r>
              <a:rPr lang="ru-RU" sz="16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Основными целями</a:t>
            </a:r>
            <a:r>
              <a:rPr lang="ru-RU" sz="16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налоговой политики  муниципального образования  «Угранский район» Смоленской области является сохранение бюджетной устойчивости, создание предсказуемой налоговой системы, направленной на стимулирование деловой активности, рост экономики и инвестиций, упорядочение системы существующих налоговых льгот путем отмены неэффективных льгот и предоставление льгот, носящих адресный характер.</a:t>
            </a:r>
          </a:p>
          <a:p>
            <a:pPr algn="ctr" eaLnBrk="1" hangingPunct="1">
              <a:lnSpc>
                <a:spcPct val="70000"/>
              </a:lnSpc>
              <a:defRPr/>
            </a:pPr>
            <a:r>
              <a:rPr lang="ru-RU" sz="1600" b="1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Основными задачами налоговой политики на ближайшую перспективу будут являться:</a:t>
            </a:r>
          </a:p>
          <a:p>
            <a:pPr eaLnBrk="1" hangingPunct="1">
              <a:lnSpc>
                <a:spcPct val="70000"/>
              </a:lnSpc>
              <a:buFontTx/>
              <a:buChar char="-"/>
              <a:defRPr/>
            </a:pPr>
            <a:r>
              <a:rPr lang="ru-RU" sz="16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стимулирование инвестиционной деятельности;</a:t>
            </a:r>
          </a:p>
          <a:p>
            <a:pPr eaLnBrk="1" hangingPunct="1">
              <a:lnSpc>
                <a:spcPct val="70000"/>
              </a:lnSpc>
              <a:buFontTx/>
              <a:buChar char="-"/>
              <a:defRPr/>
            </a:pPr>
            <a:r>
              <a:rPr lang="ru-RU" sz="16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мобилизация доходов</a:t>
            </a:r>
          </a:p>
          <a:p>
            <a:pPr algn="ctr" eaLnBrk="1" hangingPunct="1">
              <a:defRPr/>
            </a:pPr>
            <a:r>
              <a:rPr lang="ru-RU" sz="16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 целях мобилизации доходов в консолидированный бюджет муниципального образования планируется проведение следующих мероприятий:</a:t>
            </a:r>
          </a:p>
          <a:p>
            <a:pPr eaLnBrk="1" hangingPunct="1">
              <a:lnSpc>
                <a:spcPct val="90000"/>
              </a:lnSpc>
              <a:buFontTx/>
              <a:buChar char="-"/>
              <a:defRPr/>
            </a:pPr>
            <a:r>
              <a:rPr lang="ru-RU" sz="16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актуализация работы по расширению налоговой базы по имущественным налогам путем выявления и включения в налогооблагаемую базу недвижимого имущества и земельных участков, которые до настоящего времени не зарегистрированы или зарегистрированы с указанием неполных (неактуальных) сведений, необходимых для исчисления налогов;</a:t>
            </a:r>
          </a:p>
          <a:p>
            <a:pPr eaLnBrk="1" hangingPunct="1">
              <a:lnSpc>
                <a:spcPct val="90000"/>
              </a:lnSpc>
              <a:buFontTx/>
              <a:buChar char="-"/>
              <a:defRPr/>
            </a:pPr>
            <a:r>
              <a:rPr lang="ru-RU" sz="16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усиление работы по погашению задолженности по налоговым платежам;</a:t>
            </a:r>
          </a:p>
          <a:p>
            <a:pPr eaLnBrk="1" hangingPunct="1">
              <a:lnSpc>
                <a:spcPct val="90000"/>
              </a:lnSpc>
              <a:buFontTx/>
              <a:buChar char="-"/>
              <a:defRPr/>
            </a:pPr>
            <a:r>
              <a:rPr lang="ru-RU" sz="16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переход с 1 января 2019 года к исчислению налога на имущество физических лиц исходя из кадастровой стоимости объектов налогообложения;</a:t>
            </a:r>
          </a:p>
        </p:txBody>
      </p:sp>
      <p:sp>
        <p:nvSpPr>
          <p:cNvPr id="112642" name="Заголовок 1"/>
          <p:cNvSpPr>
            <a:spLocks noGrp="1"/>
          </p:cNvSpPr>
          <p:nvPr>
            <p:ph type="title"/>
          </p:nvPr>
        </p:nvSpPr>
        <p:spPr>
          <a:xfrm>
            <a:off x="827088" y="115888"/>
            <a:ext cx="7235825" cy="1584325"/>
          </a:xfrm>
        </p:spPr>
        <p:txBody>
          <a:bodyPr/>
          <a:lstStyle/>
          <a:p>
            <a:pPr algn="ctr" eaLnBrk="1" hangingPunct="1"/>
            <a:r>
              <a:rPr lang="ru-RU" sz="2400" b="1" i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Основные направления налоговой политики  муниципального образования  «Угранский район» Смоленской области</a:t>
            </a:r>
            <a:r>
              <a:rPr lang="ru-RU" sz="2400" i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i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 2019 год и плановый период 2020-2021 годов</a:t>
            </a:r>
            <a:endParaRPr lang="ru-RU" sz="2400" i="1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89" name="Text Box 3"/>
          <p:cNvSpPr txBox="1">
            <a:spLocks noChangeArrowheads="1"/>
          </p:cNvSpPr>
          <p:nvPr/>
        </p:nvSpPr>
        <p:spPr bwMode="auto">
          <a:xfrm>
            <a:off x="539750" y="333375"/>
            <a:ext cx="8280400" cy="5837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  <a:buFontTx/>
              <a:buChar char="-"/>
            </a:pPr>
            <a:r>
              <a:rPr lang="ru-RU" sz="1600">
                <a:solidFill>
                  <a:schemeClr val="bg1"/>
                </a:solidFill>
              </a:rPr>
              <a:t> оптимизация налоговых льгот;</a:t>
            </a:r>
          </a:p>
          <a:p>
            <a:pPr defTabSz="914400">
              <a:spcBef>
                <a:spcPct val="50000"/>
              </a:spcBef>
              <a:buFontTx/>
              <a:buChar char="-"/>
            </a:pPr>
            <a:r>
              <a:rPr lang="ru-RU" sz="1600">
                <a:solidFill>
                  <a:schemeClr val="bg1"/>
                </a:solidFill>
              </a:rPr>
              <a:t> совершенствование налогового администрирования</a:t>
            </a:r>
          </a:p>
          <a:p>
            <a:pPr algn="ctr" defTabSz="914400">
              <a:spcBef>
                <a:spcPct val="50000"/>
              </a:spcBef>
            </a:pPr>
            <a:r>
              <a:rPr lang="ru-RU" sz="1600" b="1" i="1">
                <a:solidFill>
                  <a:schemeClr val="bg1"/>
                </a:solidFill>
              </a:rPr>
              <a:t>Для увеличения доходов консолидированного бюджета муниципального образования будет продолжена работа по следующим направлениям:</a:t>
            </a:r>
          </a:p>
          <a:p>
            <a:pPr defTabSz="914400">
              <a:spcBef>
                <a:spcPct val="50000"/>
              </a:spcBef>
              <a:buFontTx/>
              <a:buChar char="-"/>
            </a:pPr>
            <a:r>
              <a:rPr lang="ru-RU" sz="1600">
                <a:solidFill>
                  <a:schemeClr val="bg1"/>
                </a:solidFill>
              </a:rPr>
              <a:t>максимально эффективное использование доходных источников, отказ от реализации задач, не носящих первоочередной характер;</a:t>
            </a:r>
          </a:p>
          <a:p>
            <a:pPr defTabSz="914400">
              <a:spcBef>
                <a:spcPct val="50000"/>
              </a:spcBef>
              <a:buFontTx/>
              <a:buChar char="-"/>
            </a:pPr>
            <a:r>
              <a:rPr lang="ru-RU" sz="1600">
                <a:solidFill>
                  <a:schemeClr val="bg1"/>
                </a:solidFill>
              </a:rPr>
              <a:t> оперативный контроль за поступлением доходов в консолидированный бюджет муниципального образования;</a:t>
            </a:r>
          </a:p>
          <a:p>
            <a:pPr defTabSz="914400">
              <a:spcBef>
                <a:spcPct val="50000"/>
              </a:spcBef>
              <a:buFontTx/>
              <a:buChar char="-"/>
            </a:pPr>
            <a:r>
              <a:rPr lang="ru-RU" sz="1600">
                <a:solidFill>
                  <a:schemeClr val="bg1"/>
                </a:solidFill>
              </a:rPr>
              <a:t> формирование устойчивости налоговой базы для обеспечения сбалансированности бюджета, обеспечение своевременности и полноты поступлений в бюджет по доходным источникам, укрепление платежной и налоговой дисциплины;</a:t>
            </a:r>
          </a:p>
          <a:p>
            <a:pPr defTabSz="914400">
              <a:spcBef>
                <a:spcPct val="50000"/>
              </a:spcBef>
              <a:buFontTx/>
              <a:buChar char="-"/>
            </a:pPr>
            <a:r>
              <a:rPr lang="ru-RU" sz="1600">
                <a:solidFill>
                  <a:schemeClr val="bg1"/>
                </a:solidFill>
              </a:rPr>
              <a:t> проведение инвентаризации муниципальной собственности, усиление контроля за полнотой и своевременностью перечисления в бюджет доходов от ее использования;</a:t>
            </a:r>
          </a:p>
          <a:p>
            <a:pPr defTabSz="914400">
              <a:spcBef>
                <a:spcPct val="50000"/>
              </a:spcBef>
              <a:buFontTx/>
              <a:buChar char="-"/>
            </a:pPr>
            <a:r>
              <a:rPr lang="ru-RU" sz="1600">
                <a:solidFill>
                  <a:schemeClr val="bg1"/>
                </a:solidFill>
              </a:rPr>
              <a:t> повышение эффективности управления муниципальной собственностью, в том числе за счет повышения качества претензионно-исковой работы;</a:t>
            </a:r>
          </a:p>
          <a:p>
            <a:pPr defTabSz="914400">
              <a:spcBef>
                <a:spcPct val="50000"/>
              </a:spcBef>
              <a:buFontTx/>
              <a:buChar char="-"/>
            </a:pPr>
            <a:r>
              <a:rPr lang="ru-RU" sz="1600">
                <a:solidFill>
                  <a:schemeClr val="bg1"/>
                </a:solidFill>
              </a:rPr>
              <a:t> повышение эффективности деятельности Межведомственной комиссии при Администрации муниципального образования «Угранский район» Смоленской области по укреплению налоговой дисциплины.</a:t>
            </a:r>
          </a:p>
          <a:p>
            <a:pPr defTabSz="914400">
              <a:spcBef>
                <a:spcPct val="50000"/>
              </a:spcBef>
            </a:pPr>
            <a:endParaRPr lang="ru-RU" sz="1600" b="1" i="1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sz="quarter" idx="13"/>
          </p:nvPr>
        </p:nvSpPr>
        <p:spPr>
          <a:xfrm>
            <a:off x="468313" y="1773238"/>
            <a:ext cx="8280400" cy="4608512"/>
          </a:xfrm>
        </p:spPr>
        <p:txBody>
          <a:bodyPr/>
          <a:lstStyle/>
          <a:p>
            <a:pPr eaLnBrk="1" hangingPunct="1">
              <a:defRPr/>
            </a:pPr>
            <a:r>
              <a:rPr lang="ru-RU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Для увеличения доходной базы и собираемости земельного налога будет осуществляться активизация проведения муниципального земельного контроля и государственного земельного надзора с целью:</a:t>
            </a:r>
          </a:p>
          <a:p>
            <a:pPr eaLnBrk="1" hangingPunct="1">
              <a:buFontTx/>
              <a:buChar char="-"/>
              <a:defRPr/>
            </a:pPr>
            <a:r>
              <a:rPr lang="ru-RU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выявления факта неиспользования земельных участков с целью применения повышенной налоговой ставки 1,5% (вместо 0,3%) в отношении земель сельскохозяйственного назначения в связи с неиспользованием в целях сельскохозяйственного производства;</a:t>
            </a:r>
          </a:p>
          <a:p>
            <a:pPr eaLnBrk="1" hangingPunct="1">
              <a:buFontTx/>
              <a:buChar char="-"/>
              <a:defRPr/>
            </a:pPr>
            <a:r>
              <a:rPr lang="ru-RU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выявление факта самовольного занятия земельных участков и использования земельных участков без оформленных в установленном порядке правоустанавливающих документов.</a:t>
            </a:r>
          </a:p>
        </p:txBody>
      </p:sp>
      <p:sp>
        <p:nvSpPr>
          <p:cNvPr id="70658" name="TextBox 3"/>
          <p:cNvSpPr txBox="1">
            <a:spLocks noChangeArrowheads="1"/>
          </p:cNvSpPr>
          <p:nvPr/>
        </p:nvSpPr>
        <p:spPr bwMode="auto">
          <a:xfrm>
            <a:off x="303213" y="188913"/>
            <a:ext cx="8661400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 i="1">
                <a:solidFill>
                  <a:srgbClr val="002060"/>
                </a:solidFill>
              </a:rPr>
              <a:t>Основные направления налоговой политики  муниципального образования  «Угранский район» Смоленской области</a:t>
            </a:r>
            <a:r>
              <a:rPr lang="ru-RU" sz="2400" i="1">
                <a:solidFill>
                  <a:srgbClr val="002060"/>
                </a:solidFill>
              </a:rPr>
              <a:t> </a:t>
            </a:r>
            <a:r>
              <a:rPr lang="ru-RU" sz="2400" b="1" i="1">
                <a:solidFill>
                  <a:srgbClr val="002060"/>
                </a:solidFill>
              </a:rPr>
              <a:t>на 2019 год и плановый период 2020-2021 годов</a:t>
            </a:r>
            <a:endParaRPr lang="ru-RU" sz="240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5133" name="Group 77"/>
          <p:cNvGraphicFramePr>
            <a:graphicFrameLocks noGrp="1"/>
          </p:cNvGraphicFramePr>
          <p:nvPr>
            <p:ph sz="quarter" idx="13"/>
          </p:nvPr>
        </p:nvGraphicFramePr>
        <p:xfrm>
          <a:off x="71438" y="1962150"/>
          <a:ext cx="8964612" cy="4706938"/>
        </p:xfrm>
        <a:graphic>
          <a:graphicData uri="http://schemas.openxmlformats.org/drawingml/2006/table">
            <a:tbl>
              <a:tblPr/>
              <a:tblGrid>
                <a:gridCol w="1941512"/>
                <a:gridCol w="2047875"/>
                <a:gridCol w="917575"/>
                <a:gridCol w="846138"/>
                <a:gridCol w="917575"/>
                <a:gridCol w="1130300"/>
                <a:gridCol w="1163637"/>
              </a:tblGrid>
              <a:tr h="487363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Показатели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Единица измерения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Отчет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Оценка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Прогноз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1117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556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Численность населения (среднегодовая)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Тыс.чел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7,46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7,33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7,20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7,09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7,00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175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Общий коэффициент рождаемости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Число родившихся на 1000 человек населения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8,58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9,00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9,30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9,60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10,00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175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Общий коэффициент смертности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Число умерших на 1000 человек населения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24,10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24,30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24,40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24,50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24,60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175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Коэффициент миграционного прироста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Тыс.чел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-0,13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-0,11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-0,09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-0,07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-0,05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71735" name="Rectangle 2"/>
          <p:cNvSpPr>
            <a:spLocks noGrp="1" noChangeArrowheads="1"/>
          </p:cNvSpPr>
          <p:nvPr>
            <p:ph type="title"/>
          </p:nvPr>
        </p:nvSpPr>
        <p:spPr>
          <a:xfrm>
            <a:off x="4643438" y="0"/>
            <a:ext cx="4392612" cy="1962150"/>
          </a:xfrm>
        </p:spPr>
        <p:txBody>
          <a:bodyPr/>
          <a:lstStyle/>
          <a:p>
            <a:pPr eaLnBrk="1" hangingPunct="1"/>
            <a:r>
              <a:rPr lang="ru-RU" altLang="ru-RU" sz="1800" b="1" i="1" smtClean="0">
                <a:solidFill>
                  <a:srgbClr val="FF0000"/>
                </a:solidFill>
                <a:latin typeface="Times New Roman" pitchFamily="18" charset="0"/>
                <a:cs typeface="Tunga" pitchFamily="34" charset="0"/>
              </a:rPr>
              <a:t>Основные показатели социально-экономического развития муниципального образования «Угранский район» Смоленской области на 2019 год и плановый период 2020  и 2021 годов</a:t>
            </a:r>
          </a:p>
        </p:txBody>
      </p:sp>
      <p:pic>
        <p:nvPicPr>
          <p:cNvPr id="71736" name="Picture 303" descr="file42505160_3f938d9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500563" cy="196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7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250825" y="5373688"/>
            <a:ext cx="8716963" cy="1366837"/>
          </a:xfrm>
        </p:spPr>
        <p:txBody>
          <a:bodyPr>
            <a:noAutofit/>
          </a:bodyPr>
          <a:lstStyle/>
          <a:p>
            <a:pPr eaLnBrk="1" hangingPunct="1">
              <a:lnSpc>
                <a:spcPct val="70000"/>
              </a:lnSpc>
              <a:buClr>
                <a:srgbClr val="37435C"/>
              </a:buClr>
              <a:buFont typeface="Times New Roman" pitchFamily="18" charset="0"/>
              <a:buChar char="•"/>
              <a:defRPr/>
            </a:pPr>
            <a:endParaRPr lang="ru-RU" altLang="ru-RU" sz="1000" b="1" dirty="0" smtClean="0">
              <a:solidFill>
                <a:srgbClr val="006600"/>
              </a:solidFill>
              <a:latin typeface="Times New Roman" pitchFamily="18" charset="0"/>
            </a:endParaRP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defRPr/>
            </a:pPr>
            <a:r>
              <a:rPr lang="ru-RU" altLang="ru-RU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1.  Территория муниципального района составляет  2 900,0 квадратных километров. </a:t>
            </a: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defRPr/>
            </a:pPr>
            <a:r>
              <a:rPr lang="ru-RU" altLang="ru-RU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2. Территорию муниципального района</a:t>
            </a:r>
            <a:r>
              <a:rPr lang="ru-RU" altLang="ru-RU" sz="14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исторически сложившиеся земли населенных пунктов, прилегающие к ним земли общего пользования, территории природопользования населения, рекреационные земли, земли для развития поселений., административный центр с. Угра</a:t>
            </a: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defRPr/>
            </a:pPr>
            <a:r>
              <a:rPr lang="ru-RU" altLang="ru-RU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3. В состав входят 3 муниципальных образования</a:t>
            </a: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buFont typeface="Times New Roman" pitchFamily="18" charset="0"/>
              <a:buChar char="•"/>
              <a:defRPr/>
            </a:pPr>
            <a:endParaRPr lang="ru-RU" altLang="ru-RU" sz="1400" dirty="0" smtClean="0">
              <a:latin typeface="Times New Roman" pitchFamily="18" charset="0"/>
            </a:endParaRPr>
          </a:p>
        </p:txBody>
      </p:sp>
      <p:sp>
        <p:nvSpPr>
          <p:cNvPr id="22529" name="Rectangle 2"/>
          <p:cNvSpPr>
            <a:spLocks noGrp="1" noChangeArrowheads="1"/>
          </p:cNvSpPr>
          <p:nvPr>
            <p:ph type="title"/>
          </p:nvPr>
        </p:nvSpPr>
        <p:spPr>
          <a:xfrm>
            <a:off x="1123950" y="146050"/>
            <a:ext cx="7237413" cy="7620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altLang="ru-RU" sz="2400" b="1" i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Муниципальное образование «</a:t>
            </a:r>
            <a:r>
              <a:rPr lang="ru-RU" altLang="ru-RU" sz="2400" b="1" i="1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Угранский</a:t>
            </a:r>
            <a:r>
              <a:rPr lang="ru-RU" altLang="ru-RU" sz="2400" b="1" i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район» Смоленской области</a:t>
            </a:r>
          </a:p>
        </p:txBody>
      </p:sp>
      <p:pic>
        <p:nvPicPr>
          <p:cNvPr id="1026" name="Picture 2" descr="D:\карты и схемы\карты районов Смоленской области\карты районов\Угра2.jpg"/>
          <p:cNvPicPr>
            <a:picLocks noChangeAspect="1" noChangeArrowheads="1"/>
          </p:cNvPicPr>
          <p:nvPr/>
        </p:nvPicPr>
        <p:blipFill>
          <a:blip r:embed="rId2" cstate="print">
            <a:extLst/>
          </a:blip>
          <a:srcRect/>
          <a:stretch>
            <a:fillRect/>
          </a:stretch>
        </p:blipFill>
        <p:spPr bwMode="auto">
          <a:xfrm>
            <a:off x="501429" y="475210"/>
            <a:ext cx="8466123" cy="5139907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  <a:innerShdw blurRad="114300">
              <a:prstClr val="black"/>
            </a:innerShdw>
          </a:effectLst>
          <a:ex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6164" name="Group 84"/>
          <p:cNvGraphicFramePr>
            <a:graphicFrameLocks noGrp="1"/>
          </p:cNvGraphicFramePr>
          <p:nvPr>
            <p:ph sz="quarter" idx="13"/>
          </p:nvPr>
        </p:nvGraphicFramePr>
        <p:xfrm>
          <a:off x="98425" y="188913"/>
          <a:ext cx="8939213" cy="6200775"/>
        </p:xfrm>
        <a:graphic>
          <a:graphicData uri="http://schemas.openxmlformats.org/drawingml/2006/table">
            <a:tbl>
              <a:tblPr/>
              <a:tblGrid>
                <a:gridCol w="3178175"/>
                <a:gridCol w="1079500"/>
                <a:gridCol w="1008063"/>
                <a:gridCol w="792162"/>
                <a:gridCol w="909638"/>
                <a:gridCol w="992187"/>
                <a:gridCol w="979488"/>
              </a:tblGrid>
              <a:tr h="12763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Объем отгруженных товаров собственного производства, выполненных работ и услуг собственными силами : Обрабатывающие производства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Млн.руб.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650,61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752,0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968,2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1129,5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1172,6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84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Продукция сельского хозяйства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Млн.руб.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274,3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285,0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296,0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307,0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319,0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127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Ввод в действие жилых домов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тыс. кв. м. в общей площади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5,8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5,9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6,00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6,1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6,2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271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Оборот розничной торговли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 ценах соответствующих лет; млн. руб.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0,1830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0,1860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0,1900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0,1960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0,2050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52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Объем платных услуг населению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млрд. руб.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0,0040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0,0041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0,0042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0,0043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0,0045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350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Инвестиции в основной капитал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Млрд.руб.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0,24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0,15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0,15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0,23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0,23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68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Уровень безработицы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1,19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1,17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1,15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1,12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1,12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74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Среднемесячная номинальная начисленная заработная плата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Руб. в месяц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20053,0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20133,0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20253,0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20415,0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20656,0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77813"/>
            <a:ext cx="8229600" cy="1139825"/>
          </a:xfrm>
        </p:spPr>
        <p:txBody>
          <a:bodyPr/>
          <a:lstStyle/>
          <a:p>
            <a:pPr eaLnBrk="1" hangingPunct="1"/>
            <a:r>
              <a:rPr lang="ru-RU" smtClean="0">
                <a:solidFill>
                  <a:schemeClr val="bg1"/>
                </a:solidFill>
                <a:cs typeface="Tunga" pitchFamily="34" charset="0"/>
              </a:rPr>
              <a:t> </a:t>
            </a:r>
          </a:p>
        </p:txBody>
      </p:sp>
      <p:sp>
        <p:nvSpPr>
          <p:cNvPr id="4112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0" y="0"/>
            <a:ext cx="8829675" cy="20320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ru-RU" smtClean="0"/>
              <a:t>  </a:t>
            </a:r>
            <a:r>
              <a:rPr lang="ru-RU" sz="24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Доходы бюджета-</a:t>
            </a:r>
            <a:r>
              <a:rPr lang="ru-RU" sz="2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безвозмездные  и безвозвратные поступления денежных средств в бюджет.</a:t>
            </a:r>
            <a:endParaRPr lang="ru-RU" i="1" smtClean="0">
              <a:solidFill>
                <a:srgbClr val="CC0066"/>
              </a:solidFill>
            </a:endParaRP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ru-RU" i="1" smtClean="0">
                <a:solidFill>
                  <a:srgbClr val="343E33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24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Налоговые доходы- </a:t>
            </a:r>
            <a:r>
              <a:rPr lang="ru-RU" sz="20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доходы от предусмотренных законодательством Российской  Федерации федеральных налогов и сборов, в том числе предусмотренных специальными налоговыми режимами, и законодательством  Смоленской области  от региональных налогов. </a:t>
            </a:r>
            <a:r>
              <a:rPr lang="ru-RU" b="1" smtClean="0"/>
              <a:t>     </a:t>
            </a:r>
          </a:p>
        </p:txBody>
      </p:sp>
      <p:pic>
        <p:nvPicPr>
          <p:cNvPr id="73731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1844675"/>
            <a:ext cx="4897438" cy="1884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3732" name="Text Box 7"/>
          <p:cNvSpPr txBox="1">
            <a:spLocks noChangeArrowheads="1"/>
          </p:cNvSpPr>
          <p:nvPr/>
        </p:nvSpPr>
        <p:spPr bwMode="auto">
          <a:xfrm>
            <a:off x="5724525" y="1844675"/>
            <a:ext cx="2951163" cy="1889125"/>
          </a:xfrm>
          <a:prstGeom prst="rect">
            <a:avLst/>
          </a:prstGeom>
          <a:solidFill>
            <a:srgbClr val="FFFF99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Налоговые доходы (тыс.руб)</a:t>
            </a:r>
          </a:p>
          <a:p>
            <a:pPr algn="ctr" defTabSz="914400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2019г – 22057,2</a:t>
            </a:r>
          </a:p>
          <a:p>
            <a:pPr algn="ctr" defTabSz="914400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2020г – 24485,3</a:t>
            </a:r>
          </a:p>
          <a:p>
            <a:pPr algn="ctr" defTabSz="914400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2021г – 25401,5</a:t>
            </a:r>
          </a:p>
        </p:txBody>
      </p:sp>
      <p:sp>
        <p:nvSpPr>
          <p:cNvPr id="73733" name="Text Box 8"/>
          <p:cNvSpPr txBox="1">
            <a:spLocks noChangeArrowheads="1"/>
          </p:cNvSpPr>
          <p:nvPr/>
        </p:nvSpPr>
        <p:spPr bwMode="auto">
          <a:xfrm>
            <a:off x="250825" y="4694238"/>
            <a:ext cx="1944688" cy="2163762"/>
          </a:xfrm>
          <a:prstGeom prst="rect">
            <a:avLst/>
          </a:prstGeom>
          <a:solidFill>
            <a:srgbClr val="FFFF99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Налог на доходы физических лиц (тыс.руб)</a:t>
            </a:r>
          </a:p>
          <a:p>
            <a:pPr algn="ctr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2019г – 16844,1</a:t>
            </a:r>
          </a:p>
          <a:p>
            <a:pPr algn="ctr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2020г – 17498,7</a:t>
            </a:r>
          </a:p>
          <a:p>
            <a:pPr algn="ctr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2021г – 18283,6</a:t>
            </a:r>
          </a:p>
        </p:txBody>
      </p:sp>
      <p:sp>
        <p:nvSpPr>
          <p:cNvPr id="73734" name="Text Box 9"/>
          <p:cNvSpPr txBox="1">
            <a:spLocks noChangeArrowheads="1"/>
          </p:cNvSpPr>
          <p:nvPr/>
        </p:nvSpPr>
        <p:spPr bwMode="auto">
          <a:xfrm>
            <a:off x="2339975" y="4694238"/>
            <a:ext cx="2120900" cy="2163762"/>
          </a:xfrm>
          <a:prstGeom prst="rect">
            <a:avLst/>
          </a:prstGeom>
          <a:solidFill>
            <a:srgbClr val="FFFF99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Налоги на совокупный доход (тыс.руб)</a:t>
            </a:r>
          </a:p>
          <a:p>
            <a:pPr algn="ctr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2019г – 2433,6</a:t>
            </a:r>
          </a:p>
          <a:p>
            <a:pPr algn="ctr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2020г – 2309,8</a:t>
            </a:r>
          </a:p>
          <a:p>
            <a:pPr algn="ctr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2021г – 2361,4</a:t>
            </a:r>
          </a:p>
        </p:txBody>
      </p:sp>
      <p:sp>
        <p:nvSpPr>
          <p:cNvPr id="73735" name="Text Box 10"/>
          <p:cNvSpPr txBox="1">
            <a:spLocks noChangeArrowheads="1"/>
          </p:cNvSpPr>
          <p:nvPr/>
        </p:nvSpPr>
        <p:spPr bwMode="auto">
          <a:xfrm>
            <a:off x="4705350" y="4968875"/>
            <a:ext cx="2036763" cy="1889125"/>
          </a:xfrm>
          <a:prstGeom prst="rect">
            <a:avLst/>
          </a:prstGeom>
          <a:solidFill>
            <a:srgbClr val="FFFF99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Государственная пошлина (тыс.руб)</a:t>
            </a:r>
          </a:p>
          <a:p>
            <a:pPr algn="ctr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2019г – 451,0</a:t>
            </a:r>
          </a:p>
          <a:p>
            <a:pPr algn="ctr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2020г – 468,0</a:t>
            </a:r>
          </a:p>
          <a:p>
            <a:pPr algn="ctr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2021г – 487,0</a:t>
            </a:r>
          </a:p>
        </p:txBody>
      </p:sp>
      <p:sp>
        <p:nvSpPr>
          <p:cNvPr id="73736" name="Text Box 11"/>
          <p:cNvSpPr txBox="1">
            <a:spLocks noChangeArrowheads="1"/>
          </p:cNvSpPr>
          <p:nvPr/>
        </p:nvSpPr>
        <p:spPr bwMode="auto">
          <a:xfrm>
            <a:off x="6983413" y="3933825"/>
            <a:ext cx="2160587" cy="2987675"/>
          </a:xfrm>
          <a:prstGeom prst="rect">
            <a:avLst/>
          </a:prstGeom>
          <a:solidFill>
            <a:srgbClr val="FFFF99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Налоги, сборы и регулярные платежи за пользование природными ресурсами(тыс.руб)</a:t>
            </a:r>
          </a:p>
          <a:p>
            <a:pPr algn="ctr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2019г – 2328,5</a:t>
            </a:r>
          </a:p>
          <a:p>
            <a:pPr algn="ctr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2020г – 2328,5</a:t>
            </a:r>
          </a:p>
          <a:p>
            <a:pPr algn="ctr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2021г – 2328,5</a:t>
            </a:r>
          </a:p>
        </p:txBody>
      </p:sp>
      <p:sp>
        <p:nvSpPr>
          <p:cNvPr id="73737" name="Line 12"/>
          <p:cNvSpPr>
            <a:spLocks noChangeShapeType="1"/>
          </p:cNvSpPr>
          <p:nvPr/>
        </p:nvSpPr>
        <p:spPr bwMode="auto">
          <a:xfrm flipH="1">
            <a:off x="1187450" y="3733800"/>
            <a:ext cx="5497513" cy="960438"/>
          </a:xfrm>
          <a:prstGeom prst="line">
            <a:avLst/>
          </a:prstGeom>
          <a:noFill/>
          <a:ln w="34925">
            <a:solidFill>
              <a:schemeClr val="bg1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ru-RU"/>
          </a:p>
        </p:txBody>
      </p:sp>
      <p:sp>
        <p:nvSpPr>
          <p:cNvPr id="73738" name="Line 13"/>
          <p:cNvSpPr>
            <a:spLocks noChangeShapeType="1"/>
          </p:cNvSpPr>
          <p:nvPr/>
        </p:nvSpPr>
        <p:spPr bwMode="auto">
          <a:xfrm flipH="1">
            <a:off x="4067175" y="3733800"/>
            <a:ext cx="2617788" cy="965200"/>
          </a:xfrm>
          <a:prstGeom prst="line">
            <a:avLst/>
          </a:prstGeom>
          <a:noFill/>
          <a:ln w="34925">
            <a:solidFill>
              <a:schemeClr val="bg1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ru-RU"/>
          </a:p>
        </p:txBody>
      </p:sp>
      <p:sp>
        <p:nvSpPr>
          <p:cNvPr id="73739" name="Line 14"/>
          <p:cNvSpPr>
            <a:spLocks noChangeShapeType="1"/>
          </p:cNvSpPr>
          <p:nvPr/>
        </p:nvSpPr>
        <p:spPr bwMode="auto">
          <a:xfrm flipH="1">
            <a:off x="5435600" y="3729038"/>
            <a:ext cx="1249363" cy="1239837"/>
          </a:xfrm>
          <a:prstGeom prst="line">
            <a:avLst/>
          </a:prstGeom>
          <a:noFill/>
          <a:ln w="34925">
            <a:solidFill>
              <a:schemeClr val="bg1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ru-RU"/>
          </a:p>
        </p:txBody>
      </p:sp>
      <p:sp>
        <p:nvSpPr>
          <p:cNvPr id="73740" name="Line 15"/>
          <p:cNvSpPr>
            <a:spLocks noChangeShapeType="1"/>
          </p:cNvSpPr>
          <p:nvPr/>
        </p:nvSpPr>
        <p:spPr bwMode="auto">
          <a:xfrm>
            <a:off x="6684963" y="3729038"/>
            <a:ext cx="550862" cy="204787"/>
          </a:xfrm>
          <a:prstGeom prst="line">
            <a:avLst/>
          </a:prstGeom>
          <a:noFill/>
          <a:ln w="34925">
            <a:solidFill>
              <a:schemeClr val="bg1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1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1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1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1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12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58775" y="188913"/>
            <a:ext cx="8229600" cy="1795462"/>
          </a:xfrm>
        </p:spPr>
        <p:txBody>
          <a:bodyPr/>
          <a:lstStyle/>
          <a:p>
            <a:pPr eaLnBrk="1" hangingPunct="1"/>
            <a:r>
              <a:rPr lang="ru-RU" sz="1800" b="1" smtClean="0">
                <a:solidFill>
                  <a:srgbClr val="CC0066"/>
                </a:solidFill>
                <a:cs typeface="Tunga" pitchFamily="34" charset="0"/>
              </a:rPr>
              <a:t/>
            </a:r>
            <a:br>
              <a:rPr lang="ru-RU" sz="1800" b="1" smtClean="0">
                <a:solidFill>
                  <a:srgbClr val="CC0066"/>
                </a:solidFill>
                <a:cs typeface="Tunga" pitchFamily="34" charset="0"/>
              </a:rPr>
            </a:br>
            <a:r>
              <a:rPr lang="ru-RU" sz="1800" b="1" smtClean="0">
                <a:solidFill>
                  <a:srgbClr val="CC0066"/>
                </a:solidFill>
                <a:cs typeface="Tunga" pitchFamily="34" charset="0"/>
              </a:rPr>
              <a:t/>
            </a:r>
            <a:br>
              <a:rPr lang="ru-RU" sz="1800" b="1" smtClean="0">
                <a:solidFill>
                  <a:srgbClr val="CC0066"/>
                </a:solidFill>
                <a:cs typeface="Tunga" pitchFamily="34" charset="0"/>
              </a:rPr>
            </a:br>
            <a:r>
              <a:rPr lang="ru-RU" sz="1800" b="1" smtClean="0">
                <a:solidFill>
                  <a:srgbClr val="CC0066"/>
                </a:solidFill>
                <a:cs typeface="Tunga" pitchFamily="34" charset="0"/>
              </a:rPr>
              <a:t/>
            </a:r>
            <a:br>
              <a:rPr lang="ru-RU" sz="1800" b="1" smtClean="0">
                <a:solidFill>
                  <a:srgbClr val="CC0066"/>
                </a:solidFill>
                <a:cs typeface="Tunga" pitchFamily="34" charset="0"/>
              </a:rPr>
            </a:br>
            <a:r>
              <a:rPr lang="ru-RU" sz="24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Неналоговые доходы</a:t>
            </a:r>
            <a:r>
              <a:rPr lang="ru-RU" sz="2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sz="20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платежи, которые включают в себя возмездные операции от прямого предоставления государством за пользование имущества и природных ресурсов, от различного вида услуг, а также платежи в виде  штрафов или иных санкций за нарушение законодательства</a:t>
            </a:r>
            <a:r>
              <a:rPr lang="ru-RU" sz="2000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1800" b="1" i="1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4754" name="Text Box 4"/>
          <p:cNvSpPr txBox="1">
            <a:spLocks noChangeArrowheads="1"/>
          </p:cNvSpPr>
          <p:nvPr/>
        </p:nvSpPr>
        <p:spPr bwMode="auto">
          <a:xfrm>
            <a:off x="2843213" y="1773238"/>
            <a:ext cx="3313112" cy="1614487"/>
          </a:xfrm>
          <a:prstGeom prst="rect">
            <a:avLst/>
          </a:prstGeom>
          <a:solidFill>
            <a:srgbClr val="CCFFCC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Неналоговые доходы (тыс.руб.)</a:t>
            </a:r>
          </a:p>
          <a:p>
            <a:pPr algn="ctr" defTabSz="914400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2019г. – 1829,0</a:t>
            </a:r>
          </a:p>
          <a:p>
            <a:pPr algn="ctr" defTabSz="914400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2020г. – 1880,3</a:t>
            </a:r>
          </a:p>
          <a:p>
            <a:pPr algn="ctr" defTabSz="914400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2021г. – 222,5</a:t>
            </a:r>
          </a:p>
        </p:txBody>
      </p:sp>
      <p:sp>
        <p:nvSpPr>
          <p:cNvPr id="74755" name="Text Box 5"/>
          <p:cNvSpPr txBox="1">
            <a:spLocks noChangeArrowheads="1"/>
          </p:cNvSpPr>
          <p:nvPr/>
        </p:nvSpPr>
        <p:spPr bwMode="auto">
          <a:xfrm>
            <a:off x="179388" y="3716338"/>
            <a:ext cx="2843212" cy="2713037"/>
          </a:xfrm>
          <a:prstGeom prst="rect">
            <a:avLst/>
          </a:prstGeom>
          <a:solidFill>
            <a:srgbClr val="CCFFCC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Доходы от использования имущества, находящегося в государственной и муниципальной собственности (тыс.руб)</a:t>
            </a:r>
          </a:p>
          <a:p>
            <a:pPr algn="ctr" defTabSz="914400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2019г – 1609,0</a:t>
            </a:r>
          </a:p>
          <a:p>
            <a:pPr algn="ctr" defTabSz="914400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2020г – 1540,8</a:t>
            </a:r>
          </a:p>
          <a:p>
            <a:pPr algn="ctr" defTabSz="914400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2021г – 1594,7</a:t>
            </a:r>
          </a:p>
        </p:txBody>
      </p:sp>
      <p:sp>
        <p:nvSpPr>
          <p:cNvPr id="74756" name="Text Box 6"/>
          <p:cNvSpPr txBox="1">
            <a:spLocks noChangeArrowheads="1"/>
          </p:cNvSpPr>
          <p:nvPr/>
        </p:nvSpPr>
        <p:spPr bwMode="auto">
          <a:xfrm>
            <a:off x="3419475" y="3933825"/>
            <a:ext cx="2447925" cy="2163763"/>
          </a:xfrm>
          <a:prstGeom prst="rect">
            <a:avLst/>
          </a:prstGeom>
          <a:solidFill>
            <a:srgbClr val="CCFFCC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Штрафы, санкции, возмещение ущерба (тыс.руб)</a:t>
            </a:r>
          </a:p>
          <a:p>
            <a:pPr algn="ctr" defTabSz="914400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2019г – 218,3</a:t>
            </a:r>
          </a:p>
          <a:p>
            <a:pPr algn="ctr" defTabSz="914400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2020г – 220,5</a:t>
            </a:r>
          </a:p>
          <a:p>
            <a:pPr algn="ctr" defTabSz="914400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2021г – 222,5</a:t>
            </a:r>
          </a:p>
        </p:txBody>
      </p:sp>
      <p:sp>
        <p:nvSpPr>
          <p:cNvPr id="74757" name="Text Box 7"/>
          <p:cNvSpPr txBox="1">
            <a:spLocks noChangeArrowheads="1"/>
          </p:cNvSpPr>
          <p:nvPr/>
        </p:nvSpPr>
        <p:spPr bwMode="auto">
          <a:xfrm>
            <a:off x="6443663" y="3429000"/>
            <a:ext cx="2449512" cy="2438400"/>
          </a:xfrm>
          <a:prstGeom prst="rect">
            <a:avLst/>
          </a:prstGeom>
          <a:solidFill>
            <a:srgbClr val="CCFFCC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Платежи при пользовании природными ресурсами (тыс.руб)</a:t>
            </a:r>
          </a:p>
          <a:p>
            <a:pPr algn="ctr" defTabSz="914400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2019г – 1,7</a:t>
            </a:r>
          </a:p>
          <a:p>
            <a:pPr algn="ctr" defTabSz="914400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2020г – 1,8</a:t>
            </a:r>
          </a:p>
          <a:p>
            <a:pPr algn="ctr" defTabSz="914400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2021г – 1,9</a:t>
            </a:r>
          </a:p>
        </p:txBody>
      </p:sp>
      <p:sp>
        <p:nvSpPr>
          <p:cNvPr id="74758" name="Line 8"/>
          <p:cNvSpPr>
            <a:spLocks noChangeShapeType="1"/>
          </p:cNvSpPr>
          <p:nvPr/>
        </p:nvSpPr>
        <p:spPr bwMode="auto">
          <a:xfrm flipH="1">
            <a:off x="2411413" y="3387725"/>
            <a:ext cx="431800" cy="328613"/>
          </a:xfrm>
          <a:prstGeom prst="line">
            <a:avLst/>
          </a:prstGeom>
          <a:noFill/>
          <a:ln w="34925">
            <a:solidFill>
              <a:schemeClr val="bg1"/>
            </a:solidFill>
            <a:round/>
            <a:headEnd/>
            <a:tailEnd type="triangle" w="lg" len="med"/>
          </a:ln>
        </p:spPr>
        <p:txBody>
          <a:bodyPr/>
          <a:lstStyle/>
          <a:p>
            <a:endParaRPr lang="ru-RU"/>
          </a:p>
        </p:txBody>
      </p:sp>
      <p:sp>
        <p:nvSpPr>
          <p:cNvPr id="74759" name="Line 9"/>
          <p:cNvSpPr>
            <a:spLocks noChangeShapeType="1"/>
          </p:cNvSpPr>
          <p:nvPr/>
        </p:nvSpPr>
        <p:spPr bwMode="auto">
          <a:xfrm flipH="1">
            <a:off x="4572000" y="3387725"/>
            <a:ext cx="0" cy="546100"/>
          </a:xfrm>
          <a:prstGeom prst="line">
            <a:avLst/>
          </a:prstGeom>
          <a:noFill/>
          <a:ln w="34925">
            <a:solidFill>
              <a:schemeClr val="bg1"/>
            </a:solidFill>
            <a:round/>
            <a:headEnd/>
            <a:tailEnd type="triangle" w="lg" len="med"/>
          </a:ln>
        </p:spPr>
        <p:txBody>
          <a:bodyPr/>
          <a:lstStyle/>
          <a:p>
            <a:endParaRPr lang="ru-RU"/>
          </a:p>
        </p:txBody>
      </p:sp>
      <p:sp>
        <p:nvSpPr>
          <p:cNvPr id="74760" name="Line 10"/>
          <p:cNvSpPr>
            <a:spLocks noChangeShapeType="1"/>
          </p:cNvSpPr>
          <p:nvPr/>
        </p:nvSpPr>
        <p:spPr bwMode="auto">
          <a:xfrm>
            <a:off x="6156325" y="3387725"/>
            <a:ext cx="287338" cy="328613"/>
          </a:xfrm>
          <a:prstGeom prst="line">
            <a:avLst/>
          </a:prstGeom>
          <a:noFill/>
          <a:ln w="34925">
            <a:solidFill>
              <a:schemeClr val="bg1"/>
            </a:solidFill>
            <a:round/>
            <a:headEnd/>
            <a:tailEnd type="triangle" w="lg" len="med"/>
          </a:ln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4213" y="188913"/>
            <a:ext cx="8459787" cy="1223962"/>
          </a:xfrm>
        </p:spPr>
        <p:txBody>
          <a:bodyPr/>
          <a:lstStyle/>
          <a:p>
            <a:pPr eaLnBrk="1" hangingPunct="1"/>
            <a:r>
              <a:rPr lang="ru-RU" sz="1600" b="1" smtClean="0">
                <a:solidFill>
                  <a:schemeClr val="bg1"/>
                </a:solidFill>
                <a:cs typeface="Tunga" pitchFamily="34" charset="0"/>
              </a:rPr>
              <a:t/>
            </a:r>
            <a:br>
              <a:rPr lang="ru-RU" sz="1600" b="1" smtClean="0">
                <a:solidFill>
                  <a:schemeClr val="bg1"/>
                </a:solidFill>
                <a:cs typeface="Tunga" pitchFamily="34" charset="0"/>
              </a:rPr>
            </a:br>
            <a:r>
              <a:rPr lang="ru-RU" sz="1600" b="1" smtClean="0">
                <a:solidFill>
                  <a:schemeClr val="bg1"/>
                </a:solidFill>
                <a:cs typeface="Tunga" pitchFamily="34" charset="0"/>
              </a:rPr>
              <a:t/>
            </a:r>
            <a:br>
              <a:rPr lang="ru-RU" sz="1600" b="1" smtClean="0">
                <a:solidFill>
                  <a:schemeClr val="bg1"/>
                </a:solidFill>
                <a:cs typeface="Tunga" pitchFamily="34" charset="0"/>
              </a:rPr>
            </a:br>
            <a:r>
              <a:rPr lang="ru-RU" sz="1600" b="1" smtClean="0">
                <a:solidFill>
                  <a:schemeClr val="bg1"/>
                </a:solidFill>
                <a:cs typeface="Tunga" pitchFamily="34" charset="0"/>
              </a:rPr>
              <a:t/>
            </a:r>
            <a:br>
              <a:rPr lang="ru-RU" sz="1600" b="1" smtClean="0">
                <a:solidFill>
                  <a:schemeClr val="bg1"/>
                </a:solidFill>
                <a:cs typeface="Tunga" pitchFamily="34" charset="0"/>
              </a:rPr>
            </a:br>
            <a:r>
              <a:rPr lang="ru-RU" sz="24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Безвозмездные поступления-</a:t>
            </a:r>
            <a:r>
              <a:rPr lang="ru-RU" sz="2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поступающие в бюджет денежные средства на безвозвратной  и безвозмездной  основе из областного бюджета( межбюджетные трансферты в виде дотаций, субсидий, субвенций), а также перечисления от физических и юридических лиц.</a:t>
            </a:r>
            <a:endParaRPr lang="ru-RU" sz="1800" smtClean="0">
              <a:solidFill>
                <a:schemeClr val="bg1"/>
              </a:solidFill>
              <a:cs typeface="Tunga" pitchFamily="34" charset="0"/>
            </a:endParaRPr>
          </a:p>
        </p:txBody>
      </p:sp>
      <p:sp>
        <p:nvSpPr>
          <p:cNvPr id="75778" name="Text Box 5"/>
          <p:cNvSpPr txBox="1">
            <a:spLocks noChangeArrowheads="1"/>
          </p:cNvSpPr>
          <p:nvPr/>
        </p:nvSpPr>
        <p:spPr bwMode="auto">
          <a:xfrm>
            <a:off x="1908175" y="1412875"/>
            <a:ext cx="4968875" cy="1366838"/>
          </a:xfrm>
          <a:prstGeom prst="rect">
            <a:avLst/>
          </a:prstGeom>
          <a:solidFill>
            <a:srgbClr val="FF99CC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Безвозмездные поступления (тыс.руб)</a:t>
            </a:r>
          </a:p>
          <a:p>
            <a:pPr algn="ctr" defTabSz="914400">
              <a:lnSpc>
                <a:spcPct val="70000"/>
              </a:lnSpc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2019г – 187569,0</a:t>
            </a:r>
          </a:p>
          <a:p>
            <a:pPr algn="ctr" defTabSz="914400">
              <a:lnSpc>
                <a:spcPct val="70000"/>
              </a:lnSpc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2020г – 173002,6</a:t>
            </a:r>
          </a:p>
          <a:p>
            <a:pPr algn="ctr" defTabSz="914400">
              <a:lnSpc>
                <a:spcPct val="70000"/>
              </a:lnSpc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2021г – 174742,3</a:t>
            </a:r>
          </a:p>
        </p:txBody>
      </p:sp>
      <p:sp>
        <p:nvSpPr>
          <p:cNvPr id="75779" name="Text Box 6"/>
          <p:cNvSpPr txBox="1">
            <a:spLocks noChangeArrowheads="1"/>
          </p:cNvSpPr>
          <p:nvPr/>
        </p:nvSpPr>
        <p:spPr bwMode="auto">
          <a:xfrm>
            <a:off x="250825" y="3036888"/>
            <a:ext cx="2376488" cy="2943225"/>
          </a:xfrm>
          <a:prstGeom prst="rect">
            <a:avLst/>
          </a:prstGeom>
          <a:solidFill>
            <a:srgbClr val="FF99CC"/>
          </a:solidFill>
          <a:ln w="19050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Дотации бюджетам муниципальных районов на выравнивание уровня бюджетной обеспеченности (тыс.руб)</a:t>
            </a:r>
          </a:p>
          <a:p>
            <a:pPr algn="ctr" defTabSz="914400">
              <a:lnSpc>
                <a:spcPct val="60000"/>
              </a:lnSpc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2019г – 79327,0</a:t>
            </a:r>
          </a:p>
          <a:p>
            <a:pPr algn="ctr" defTabSz="914400">
              <a:lnSpc>
                <a:spcPct val="60000"/>
              </a:lnSpc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2020г – 75385,0</a:t>
            </a:r>
          </a:p>
          <a:p>
            <a:pPr algn="ctr" defTabSz="914400">
              <a:lnSpc>
                <a:spcPct val="60000"/>
              </a:lnSpc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2021г – 67054,0</a:t>
            </a:r>
          </a:p>
        </p:txBody>
      </p:sp>
      <p:sp>
        <p:nvSpPr>
          <p:cNvPr id="75780" name="Text Box 7"/>
          <p:cNvSpPr txBox="1">
            <a:spLocks noChangeArrowheads="1"/>
          </p:cNvSpPr>
          <p:nvPr/>
        </p:nvSpPr>
        <p:spPr bwMode="auto">
          <a:xfrm>
            <a:off x="2843213" y="3036888"/>
            <a:ext cx="2952750" cy="2668587"/>
          </a:xfrm>
          <a:prstGeom prst="rect">
            <a:avLst/>
          </a:prstGeom>
          <a:solidFill>
            <a:srgbClr val="FF99CC"/>
          </a:solidFill>
          <a:ln w="19050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Субсидии для софинансирования расходов по выравниванию уровня бюджетной обеспеченности поселений (тыс.руб)</a:t>
            </a:r>
          </a:p>
          <a:p>
            <a:pPr algn="ctr" defTabSz="914400">
              <a:lnSpc>
                <a:spcPct val="60000"/>
              </a:lnSpc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2019г – 18247,0</a:t>
            </a:r>
          </a:p>
          <a:p>
            <a:pPr algn="ctr" defTabSz="914400">
              <a:lnSpc>
                <a:spcPct val="60000"/>
              </a:lnSpc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2020 г – 18341,0</a:t>
            </a:r>
          </a:p>
          <a:p>
            <a:pPr algn="ctr" defTabSz="914400">
              <a:lnSpc>
                <a:spcPct val="60000"/>
              </a:lnSpc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2021г – 18443,0</a:t>
            </a:r>
          </a:p>
        </p:txBody>
      </p:sp>
      <p:sp>
        <p:nvSpPr>
          <p:cNvPr id="75781" name="Text Box 8"/>
          <p:cNvSpPr txBox="1">
            <a:spLocks noChangeArrowheads="1"/>
          </p:cNvSpPr>
          <p:nvPr/>
        </p:nvSpPr>
        <p:spPr bwMode="auto">
          <a:xfrm>
            <a:off x="6011863" y="3036888"/>
            <a:ext cx="2881312" cy="3683000"/>
          </a:xfrm>
          <a:prstGeom prst="rect">
            <a:avLst/>
          </a:prstGeom>
          <a:solidFill>
            <a:srgbClr val="FF99CC"/>
          </a:solidFill>
          <a:ln w="1587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Межбюджетные трансферты, передаваемые бюджетам мун. р-ов из бюджетов поселений на осущ. части полномочий по решению вопросов местного значения в соответствии с заключенными соглашениями  (тыс.руб)</a:t>
            </a:r>
          </a:p>
          <a:p>
            <a:pPr algn="ctr" defTabSz="914400">
              <a:lnSpc>
                <a:spcPct val="50000"/>
              </a:lnSpc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2019г – 56,7</a:t>
            </a:r>
          </a:p>
          <a:p>
            <a:pPr algn="ctr" defTabSz="914400">
              <a:lnSpc>
                <a:spcPct val="50000"/>
              </a:lnSpc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2020г – 58,9</a:t>
            </a:r>
          </a:p>
          <a:p>
            <a:pPr algn="ctr" defTabSz="914400">
              <a:lnSpc>
                <a:spcPct val="50000"/>
              </a:lnSpc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2021г – 61,1</a:t>
            </a:r>
          </a:p>
        </p:txBody>
      </p:sp>
      <p:sp>
        <p:nvSpPr>
          <p:cNvPr id="75782" name="Line 9"/>
          <p:cNvSpPr>
            <a:spLocks noChangeShapeType="1"/>
          </p:cNvSpPr>
          <p:nvPr/>
        </p:nvSpPr>
        <p:spPr bwMode="auto">
          <a:xfrm flipH="1">
            <a:off x="2303463" y="2779713"/>
            <a:ext cx="215900" cy="257175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lg" len="med"/>
          </a:ln>
        </p:spPr>
        <p:txBody>
          <a:bodyPr/>
          <a:lstStyle/>
          <a:p>
            <a:endParaRPr lang="ru-RU"/>
          </a:p>
        </p:txBody>
      </p:sp>
      <p:sp>
        <p:nvSpPr>
          <p:cNvPr id="75783" name="Line 10"/>
          <p:cNvSpPr>
            <a:spLocks noChangeShapeType="1"/>
          </p:cNvSpPr>
          <p:nvPr/>
        </p:nvSpPr>
        <p:spPr bwMode="auto">
          <a:xfrm flipH="1">
            <a:off x="4265613" y="2779713"/>
            <a:ext cx="0" cy="257175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lg" len="med"/>
          </a:ln>
        </p:spPr>
        <p:txBody>
          <a:bodyPr/>
          <a:lstStyle/>
          <a:p>
            <a:endParaRPr lang="ru-RU"/>
          </a:p>
        </p:txBody>
      </p:sp>
      <p:sp>
        <p:nvSpPr>
          <p:cNvPr id="75784" name="Line 11"/>
          <p:cNvSpPr>
            <a:spLocks noChangeShapeType="1"/>
          </p:cNvSpPr>
          <p:nvPr/>
        </p:nvSpPr>
        <p:spPr bwMode="auto">
          <a:xfrm>
            <a:off x="6372225" y="2779713"/>
            <a:ext cx="504825" cy="257175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lg" len="med"/>
          </a:ln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9" name="Прямоугольник 1"/>
          <p:cNvSpPr>
            <a:spLocks noChangeArrowheads="1"/>
          </p:cNvSpPr>
          <p:nvPr/>
        </p:nvSpPr>
        <p:spPr bwMode="auto">
          <a:xfrm rot="10800000" flipV="1">
            <a:off x="395288" y="184150"/>
            <a:ext cx="864235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altLang="ru-RU" sz="2400" b="1">
                <a:solidFill>
                  <a:srgbClr val="FF0000"/>
                </a:solidFill>
              </a:rPr>
              <a:t>Доходы бюджета муниципального образования «Угранский район» Смоленской  области  на  2019 год ( в тыс. руб.)</a:t>
            </a:r>
          </a:p>
        </p:txBody>
      </p:sp>
      <p:graphicFrame>
        <p:nvGraphicFramePr>
          <p:cNvPr id="50178" name="Object 3"/>
          <p:cNvGraphicFramePr>
            <a:graphicFrameLocks/>
          </p:cNvGraphicFramePr>
          <p:nvPr/>
        </p:nvGraphicFramePr>
        <p:xfrm>
          <a:off x="-52388" y="966788"/>
          <a:ext cx="9117013" cy="5765800"/>
        </p:xfrm>
        <a:graphic>
          <a:graphicData uri="http://schemas.openxmlformats.org/presentationml/2006/ole">
            <p:oleObj spid="_x0000_s50178" name="Диаграмма" r:id="rId3" imgW="8839301" imgH="5600582" progId="Excel.Chart.8">
              <p:embed/>
            </p:oleObj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1" name="Rectangle 3"/>
          <p:cNvSpPr>
            <a:spLocks noGrp="1"/>
          </p:cNvSpPr>
          <p:nvPr>
            <p:ph type="body" idx="4294967295"/>
          </p:nvPr>
        </p:nvSpPr>
        <p:spPr bwMode="auto">
          <a:xfrm>
            <a:off x="352425" y="1463675"/>
            <a:ext cx="8396288" cy="5060950"/>
          </a:xfrm>
        </p:spPr>
        <p:txBody>
          <a:bodyPr/>
          <a:lstStyle/>
          <a:p>
            <a:pPr>
              <a:buFont typeface="Wingdings" pitchFamily="2" charset="2"/>
              <a:buChar char="ü"/>
              <a:defRPr/>
            </a:pPr>
            <a:r>
              <a:rPr lang="ru-RU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В бюджеты муниципальных образований будут зачисляться доходы от акцизов на нефтепродукты, производимые на территории Российской Федерации. Размеры дифференцированных нормативов отчислений устанавливаются исходя из протяженности автомобильных дорог местного значения, находящихся в собственности соответствующих муниципальных образований.</a:t>
            </a:r>
          </a:p>
          <a:p>
            <a:pPr>
              <a:buFont typeface="Wingdings" pitchFamily="2" charset="2"/>
              <a:buChar char="ü"/>
              <a:defRPr/>
            </a:pPr>
            <a:r>
              <a:rPr lang="ru-RU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Прогнозирование неналоговых доходов бюджета по доходам от сдачи в аренду имущества, находящегося в муниципальной собственности, по плате за негативное воздействие на окружающую среду, арендной плате за земли, по прочим доходам от оказания платных услуг и компенсации затрат государства, штрафам, осуществляется на основании данных администраторов указанных видов доходов.</a:t>
            </a:r>
          </a:p>
        </p:txBody>
      </p:sp>
      <p:sp>
        <p:nvSpPr>
          <p:cNvPr id="77826" name="Text Box 4"/>
          <p:cNvSpPr txBox="1">
            <a:spLocks noChangeArrowheads="1"/>
          </p:cNvSpPr>
          <p:nvPr/>
        </p:nvSpPr>
        <p:spPr bwMode="auto">
          <a:xfrm>
            <a:off x="900113" y="549275"/>
            <a:ext cx="66246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 sz="2400" b="1" i="1">
                <a:solidFill>
                  <a:srgbClr val="FF3300"/>
                </a:solidFill>
              </a:rPr>
              <a:t>Особенности планирования доходов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Text Box 4"/>
          <p:cNvSpPr txBox="1">
            <a:spLocks noChangeArrowheads="1"/>
          </p:cNvSpPr>
          <p:nvPr/>
        </p:nvSpPr>
        <p:spPr bwMode="auto">
          <a:xfrm>
            <a:off x="468313" y="1196975"/>
            <a:ext cx="8502650" cy="270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  <a:buFontTx/>
              <a:buChar char="•"/>
            </a:pPr>
            <a:r>
              <a:rPr lang="ru-RU">
                <a:solidFill>
                  <a:schemeClr val="bg1"/>
                </a:solidFill>
              </a:rPr>
              <a:t> Совершенствование налогового администрирования и повышения уровня ответственности главных администраторов доходов</a:t>
            </a:r>
          </a:p>
          <a:p>
            <a:pPr algn="ctr" defTabSz="914400">
              <a:spcBef>
                <a:spcPct val="50000"/>
              </a:spcBef>
              <a:buFontTx/>
              <a:buChar char="•"/>
            </a:pPr>
            <a:r>
              <a:rPr lang="ru-RU">
                <a:solidFill>
                  <a:schemeClr val="bg1"/>
                </a:solidFill>
              </a:rPr>
              <a:t> Сокращение недоимки по налогам</a:t>
            </a:r>
          </a:p>
          <a:p>
            <a:pPr algn="ctr" defTabSz="914400">
              <a:spcBef>
                <a:spcPct val="50000"/>
              </a:spcBef>
              <a:buFontTx/>
              <a:buChar char="•"/>
            </a:pPr>
            <a:r>
              <a:rPr lang="ru-RU">
                <a:solidFill>
                  <a:schemeClr val="bg1"/>
                </a:solidFill>
              </a:rPr>
              <a:t> Совершенствование прогнозирования доходной и расходной части бюджета</a:t>
            </a:r>
          </a:p>
          <a:p>
            <a:pPr algn="ctr" defTabSz="914400">
              <a:spcBef>
                <a:spcPct val="50000"/>
              </a:spcBef>
              <a:buFontTx/>
              <a:buChar char="•"/>
            </a:pPr>
            <a:r>
              <a:rPr lang="ru-RU">
                <a:solidFill>
                  <a:schemeClr val="bg1"/>
                </a:solidFill>
              </a:rPr>
              <a:t> Создание условий для обеспечения устойчивого исполнения местных бюджетов</a:t>
            </a:r>
          </a:p>
          <a:p>
            <a:pPr algn="ctr" defTabSz="914400">
              <a:spcBef>
                <a:spcPct val="50000"/>
              </a:spcBef>
              <a:buFontTx/>
              <a:buChar char="•"/>
            </a:pPr>
            <a:r>
              <a:rPr lang="ru-RU">
                <a:solidFill>
                  <a:schemeClr val="bg1"/>
                </a:solidFill>
              </a:rPr>
              <a:t> Повышение эффективности управления муниципальной собственностью</a:t>
            </a:r>
          </a:p>
          <a:p>
            <a:pPr algn="ctr" defTabSz="914400">
              <a:spcBef>
                <a:spcPct val="50000"/>
              </a:spcBef>
              <a:buFontTx/>
              <a:buChar char="•"/>
            </a:pPr>
            <a:endParaRPr lang="ru-RU">
              <a:solidFill>
                <a:schemeClr val="bg1"/>
              </a:solidFill>
            </a:endParaRPr>
          </a:p>
        </p:txBody>
      </p:sp>
      <p:sp>
        <p:nvSpPr>
          <p:cNvPr id="78850" name="Text Box 5"/>
          <p:cNvSpPr txBox="1">
            <a:spLocks noChangeArrowheads="1"/>
          </p:cNvSpPr>
          <p:nvPr/>
        </p:nvSpPr>
        <p:spPr bwMode="auto">
          <a:xfrm>
            <a:off x="611188" y="333375"/>
            <a:ext cx="81375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 sz="2400" b="1" i="1">
                <a:solidFill>
                  <a:srgbClr val="FF3300"/>
                </a:solidFill>
              </a:rPr>
              <a:t>Направления увеличения доходной базы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77813"/>
            <a:ext cx="8229600" cy="1139825"/>
          </a:xfrm>
        </p:spPr>
        <p:txBody>
          <a:bodyPr/>
          <a:lstStyle/>
          <a:p>
            <a:pPr eaLnBrk="1" hangingPunct="1"/>
            <a:r>
              <a:rPr lang="ru-RU" sz="24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Какие  налоги уплачивают в местный бюджет граждане муниципального образования?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sz="half" idx="4294967295"/>
          </p:nvPr>
        </p:nvSpPr>
        <p:spPr>
          <a:xfrm>
            <a:off x="0" y="1557338"/>
            <a:ext cx="5003800" cy="4895850"/>
          </a:xfrm>
        </p:spPr>
        <p:txBody>
          <a:bodyPr rtlCol="0"/>
          <a:lstStyle/>
          <a:p>
            <a:pPr eaLnBrk="1" hangingPunct="1">
              <a:lnSpc>
                <a:spcPct val="7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2900" smtClean="0">
                <a:solidFill>
                  <a:schemeClr val="bg1"/>
                </a:solidFill>
              </a:rPr>
              <a:t> </a:t>
            </a:r>
            <a:r>
              <a:rPr lang="ru-RU" sz="1600" b="1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Налог на доходы </a:t>
            </a: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600" b="1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физических лиц </a:t>
            </a: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600" b="1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( Глава 23 </a:t>
            </a: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600" b="1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Налогового кодекса </a:t>
            </a: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600" b="1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Российской федерации)</a:t>
            </a: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endParaRPr lang="ru-RU" sz="1600" b="1" i="1" smtClean="0">
              <a:solidFill>
                <a:schemeClr val="bg1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6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600" b="1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5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Ставка  налога 13%</a:t>
            </a: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500" b="1" smtClean="0">
                <a:solidFill>
                  <a:schemeClr val="bg1"/>
                </a:solidFill>
              </a:rPr>
              <a:t> </a:t>
            </a:r>
            <a:r>
              <a:rPr lang="ru-RU" sz="15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 отдельных случаях:</a:t>
            </a: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9%</a:t>
            </a:r>
            <a:r>
              <a:rPr lang="ru-RU" sz="15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15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 отношении доходов от долевого  участия в деятельности организаций, полученных в виде дивидендов;</a:t>
            </a: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5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30%- </a:t>
            </a:r>
            <a:r>
              <a:rPr lang="ru-RU" sz="15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  отношении всех доходов, получаемых физическими лицами- иностранными гражданами;</a:t>
            </a: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5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35%- </a:t>
            </a:r>
            <a:r>
              <a:rPr lang="ru-RU" sz="15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 отношении стоимости полученных выигрышей и призов</a:t>
            </a:r>
          </a:p>
        </p:txBody>
      </p:sp>
      <p:sp>
        <p:nvSpPr>
          <p:cNvPr id="21508" name="Rectangle 10"/>
          <p:cNvSpPr>
            <a:spLocks noGrp="1" noChangeArrowheads="1"/>
          </p:cNvSpPr>
          <p:nvPr>
            <p:ph sz="half" idx="4294967295"/>
          </p:nvPr>
        </p:nvSpPr>
        <p:spPr>
          <a:xfrm>
            <a:off x="4859338" y="1557338"/>
            <a:ext cx="4284662" cy="5111750"/>
          </a:xfrm>
        </p:spPr>
        <p:txBody>
          <a:bodyPr rtlCol="0">
            <a:normAutofit lnSpcReduction="10000"/>
          </a:bodyPr>
          <a:lstStyle/>
          <a:p>
            <a:pPr eaLnBrk="1" hangingPunct="1">
              <a:lnSpc>
                <a:spcPct val="8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2300" smtClean="0">
                <a:solidFill>
                  <a:schemeClr val="bg1"/>
                </a:solidFill>
              </a:rPr>
              <a:t> </a:t>
            </a: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endParaRPr lang="ru-RU" sz="1700" b="1" smtClean="0">
              <a:solidFill>
                <a:schemeClr val="bg1"/>
              </a:solidFill>
            </a:endParaRP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700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Предоставление</a:t>
            </a: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700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налоговых вычетов</a:t>
            </a: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endParaRPr lang="ru-RU" sz="1700" b="1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endParaRPr lang="ru-RU" sz="1700" b="1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7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Социальные</a:t>
            </a:r>
            <a:r>
              <a:rPr lang="ru-RU" sz="14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в сумме,  уплаченной: за обучение, на лечение, дополнительных страховых взносов на накопительную часть трудовой  пенсии.</a:t>
            </a: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4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Стандартные,</a:t>
            </a:r>
            <a:r>
              <a:rPr lang="ru-RU" sz="1400" b="1" u="sng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 том числе на </a:t>
            </a: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4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детей.</a:t>
            </a: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Профессиональные</a:t>
            </a:r>
            <a:r>
              <a:rPr lang="ru-RU" sz="14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в том числе для  нотариусов, адвокатов, лиц, получающих авторские  вознаграждения.</a:t>
            </a: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400" b="1" u="sng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Имущественные</a:t>
            </a:r>
            <a:r>
              <a:rPr lang="ru-RU" sz="14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в том числе на приобретение  жилья.</a:t>
            </a: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endParaRPr lang="ru-RU" sz="1400" b="1" smtClean="0">
              <a:solidFill>
                <a:schemeClr val="bg1"/>
              </a:solidFill>
            </a:endParaRPr>
          </a:p>
        </p:txBody>
      </p:sp>
      <p:sp>
        <p:nvSpPr>
          <p:cNvPr id="50180" name="AutoShape 9"/>
          <p:cNvSpPr>
            <a:spLocks noChangeArrowheads="1"/>
          </p:cNvSpPr>
          <p:nvPr/>
        </p:nvSpPr>
        <p:spPr bwMode="auto">
          <a:xfrm>
            <a:off x="2916238" y="2420938"/>
            <a:ext cx="1582737" cy="558800"/>
          </a:xfrm>
          <a:prstGeom prst="rightArrow">
            <a:avLst>
              <a:gd name="adj1" fmla="val 50000"/>
              <a:gd name="adj2" fmla="val 38631"/>
            </a:avLst>
          </a:prstGeom>
          <a:solidFill>
            <a:schemeClr val="accent5">
              <a:lumMod val="7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lang="ru-RU" altLang="ru-RU" sz="1600">
              <a:solidFill>
                <a:srgbClr val="CC3300"/>
              </a:solidFill>
              <a:latin typeface="Verdana" pitchFamily="34" charset="0"/>
              <a:cs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5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5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5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15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5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15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15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15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15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15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150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150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150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150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150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150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150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150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150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150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15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15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15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15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 nodeType="clickPar">
                      <p:stCondLst>
                        <p:cond delay="indefinite"/>
                      </p:stCondLst>
                      <p:childTnLst>
                        <p:par>
                          <p:cTn id="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150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150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 nodeType="clickPar">
                      <p:stCondLst>
                        <p:cond delay="indefinite"/>
                      </p:stCondLst>
                      <p:childTnLst>
                        <p:par>
                          <p:cTn id="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2150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2150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 nodeType="clickPar">
                      <p:stCondLst>
                        <p:cond delay="indefinite"/>
                      </p:stCondLst>
                      <p:childTnLst>
                        <p:par>
                          <p:cTn id="9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2150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2150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 nodeType="clickPar">
                      <p:stCondLst>
                        <p:cond delay="indefinite"/>
                      </p:stCondLst>
                      <p:childTnLst>
                        <p:par>
                          <p:cTn id="10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2150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2150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 nodeType="clickPar">
                      <p:stCondLst>
                        <p:cond delay="indefinite"/>
                      </p:stCondLst>
                      <p:childTnLst>
                        <p:par>
                          <p:cTn id="10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2150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2150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 nodeType="clickPar">
                      <p:stCondLst>
                        <p:cond delay="indefinite"/>
                      </p:stCondLst>
                      <p:childTnLst>
                        <p:par>
                          <p:cTn id="1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2150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2150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 nodeType="clickPar">
                      <p:stCondLst>
                        <p:cond delay="indefinite"/>
                      </p:stCondLst>
                      <p:childTnLst>
                        <p:par>
                          <p:cTn id="1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2150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2150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7" grpId="0" build="p"/>
      <p:bldP spid="21508" grpId="0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Rectangle 252"/>
          <p:cNvSpPr>
            <a:spLocks noGrp="1" noChangeArrowheads="1"/>
          </p:cNvSpPr>
          <p:nvPr>
            <p:ph type="title" idx="4294967295"/>
          </p:nvPr>
        </p:nvSpPr>
        <p:spPr>
          <a:xfrm>
            <a:off x="708025" y="200025"/>
            <a:ext cx="7908925" cy="936625"/>
          </a:xfrm>
        </p:spPr>
        <p:txBody>
          <a:bodyPr/>
          <a:lstStyle/>
          <a:p>
            <a:pPr eaLnBrk="1" hangingPunct="1"/>
            <a:r>
              <a:rPr lang="ru-RU" sz="20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Нормативы зачисления налогов на территории  муниципального образования « Угранский район» Смоленской  области  на 2019 год</a:t>
            </a:r>
          </a:p>
        </p:txBody>
      </p:sp>
      <p:graphicFrame>
        <p:nvGraphicFramePr>
          <p:cNvPr id="29766" name="Group 70"/>
          <p:cNvGraphicFramePr>
            <a:graphicFrameLocks noGrp="1"/>
          </p:cNvGraphicFramePr>
          <p:nvPr/>
        </p:nvGraphicFramePr>
        <p:xfrm>
          <a:off x="250825" y="1444625"/>
          <a:ext cx="8713788" cy="5043488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4764088">
                  <a:extLst>
                    <a:ext uri="{9D8B030D-6E8A-4147-A177-3AD203B41FA5}"/>
                  </a:extLst>
                </a:gridCol>
                <a:gridCol w="2097087">
                  <a:extLst>
                    <a:ext uri="{9D8B030D-6E8A-4147-A177-3AD203B41FA5}"/>
                  </a:extLst>
                </a:gridCol>
                <a:gridCol w="1852613">
                  <a:extLst>
                    <a:ext uri="{9D8B030D-6E8A-4147-A177-3AD203B41FA5}"/>
                  </a:extLst>
                </a:gridCol>
              </a:tblGrid>
              <a:tr h="385809">
                <a:tc rowSpan="2"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Налоги  и сборы, установленные законодательством</a:t>
                      </a:r>
                    </a:p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ru-RU" sz="14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         УРОВНИ БЮДЖЕТА</a:t>
                      </a:r>
                      <a:endParaRPr kumimoji="0" lang="ru-RU" sz="16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/>
                </a:extLst>
              </a:tr>
              <a:tr h="868468">
                <a:tc vMerge="1"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400" b="1" i="1" u="sng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Бюджет  муниципального образования </a:t>
                      </a:r>
                      <a:endParaRPr kumimoji="0" lang="ru-RU" sz="16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Бюджеты   сельских поселений </a:t>
                      </a:r>
                      <a:endParaRPr kumimoji="0" lang="ru-RU" sz="16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/>
                </a:extLst>
              </a:tr>
              <a:tr h="301661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Федеральные в </a:t>
                      </a:r>
                      <a:r>
                        <a:rPr kumimoji="0" lang="ru-RU" sz="140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т.ч</a:t>
                      </a: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ru-RU" sz="14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ru-RU" sz="14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/>
                </a:extLst>
              </a:tr>
              <a:tr h="300074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1. Налог на доходы физических лиц 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30,248%</a:t>
                      </a:r>
                      <a:endParaRPr kumimoji="0" lang="ru-RU" sz="14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9,99 %</a:t>
                      </a:r>
                      <a:endParaRPr kumimoji="0" lang="ru-RU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/>
                </a:extLst>
              </a:tr>
              <a:tr h="314363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 Налог со специальными налоговыми режимами, в </a:t>
                      </a:r>
                      <a:r>
                        <a:rPr kumimoji="0" lang="ru-RU" sz="140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т.ч</a:t>
                      </a: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ru-RU" sz="14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ru-RU" sz="14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/>
                </a:extLst>
              </a:tr>
              <a:tr h="300074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2.1. Единый налог на вмененный доход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  <a:endParaRPr kumimoji="0" lang="ru-RU" sz="14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ru-RU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/>
                </a:extLst>
              </a:tr>
              <a:tr h="282609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2.2. Единый сельскохозяйственный налог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50%</a:t>
                      </a:r>
                      <a:endParaRPr kumimoji="0" lang="ru-RU" sz="14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50%</a:t>
                      </a:r>
                      <a:endParaRPr kumimoji="0" lang="ru-RU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/>
                </a:extLst>
              </a:tr>
              <a:tr h="504886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2.3. Налог, взимаемый в связи в связи с  применением патентной системы налогообложения 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  <a:endParaRPr kumimoji="0" lang="ru-RU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ru-RU" sz="14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/>
                </a:extLst>
              </a:tr>
              <a:tr h="457255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 Налог на добычу общераспространенных полезных ископаемых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  <a:endParaRPr kumimoji="0" lang="ru-RU" sz="14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ru-RU" sz="14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/>
                </a:extLst>
              </a:tr>
              <a:tr h="300074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Местные 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ru-RU" sz="14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ru-RU" sz="14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/>
                </a:extLst>
              </a:tr>
              <a:tr h="300074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 Налоги на имущество в </a:t>
                      </a:r>
                      <a:r>
                        <a:rPr kumimoji="0" lang="ru-RU" sz="140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т.ч</a:t>
                      </a: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ru-RU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ru-RU" sz="14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/>
                </a:extLst>
              </a:tr>
              <a:tr h="30325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1.1. налог на имущество физических лиц 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ru-RU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  <a:endParaRPr kumimoji="0" lang="ru-RU" sz="14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/>
                </a:extLst>
              </a:tr>
              <a:tr h="300074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1.2. Земельный налог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ru-RU" sz="14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  <a:endParaRPr kumimoji="0" lang="ru-RU" sz="14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/>
                </a:extLst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77813"/>
            <a:ext cx="8229600" cy="1063625"/>
          </a:xfrm>
        </p:spPr>
        <p:txBody>
          <a:bodyPr/>
          <a:lstStyle/>
          <a:p>
            <a:pPr eaLnBrk="1" hangingPunct="1"/>
            <a:r>
              <a:rPr lang="ru-RU" sz="2400" b="1" u="sng" smtClean="0">
                <a:solidFill>
                  <a:srgbClr val="CC0066"/>
                </a:solidFill>
                <a:cs typeface="Tunga" pitchFamily="34" charset="0"/>
              </a:rPr>
              <a:t> 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0" y="533400"/>
            <a:ext cx="3779838" cy="33274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ru-RU" sz="2800" b="1" smtClean="0">
                <a:solidFill>
                  <a:schemeClr val="bg1"/>
                </a:solidFill>
                <a:latin typeface="Bodoni MT Black" pitchFamily="18" charset="0"/>
              </a:rPr>
              <a:t>.</a:t>
            </a:r>
            <a:r>
              <a:rPr lang="ru-RU" sz="2800" b="1" smtClean="0">
                <a:solidFill>
                  <a:schemeClr val="bg1"/>
                </a:solidFill>
                <a:latin typeface="Times New Roman" pitchFamily="18" charset="0"/>
              </a:rPr>
              <a:t>  </a:t>
            </a:r>
            <a:r>
              <a:rPr lang="ru-RU" sz="20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Расходы бюджета – выплачиваемые из бюджета денежные средства, за исключением средств, являющихся источниками финансирования дефицита бюджета.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ru-RU" smtClean="0">
              <a:solidFill>
                <a:schemeClr val="bg1"/>
              </a:solidFill>
              <a:latin typeface="Times New Roman" pitchFamily="18" charset="0"/>
            </a:endParaRP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ru-RU" smtClean="0">
              <a:solidFill>
                <a:schemeClr val="bg1"/>
              </a:solidFill>
              <a:latin typeface="Times New Roman" pitchFamily="18" charset="0"/>
            </a:endParaRP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ru-RU" smtClean="0">
              <a:solidFill>
                <a:schemeClr val="bg1"/>
              </a:solidFill>
              <a:latin typeface="Times New Roman" pitchFamily="18" charset="0"/>
            </a:endParaRP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ru-RU" smtClean="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48131" name="WordArt 6"/>
          <p:cNvSpPr>
            <a:spLocks noChangeArrowheads="1" noChangeShapeType="1" noTextEdit="1"/>
          </p:cNvSpPr>
          <p:nvPr/>
        </p:nvSpPr>
        <p:spPr bwMode="auto">
          <a:xfrm>
            <a:off x="1939925" y="271463"/>
            <a:ext cx="5238750" cy="261937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>
              <a:defRPr/>
            </a:pPr>
            <a:r>
              <a:rPr lang="ru-RU" sz="3600" b="1" kern="1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"/>
                <a:cs typeface="Arial"/>
              </a:rPr>
              <a:t>                          </a:t>
            </a:r>
          </a:p>
        </p:txBody>
      </p:sp>
      <p:pic>
        <p:nvPicPr>
          <p:cNvPr id="8294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573463"/>
            <a:ext cx="4465638" cy="3284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94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65638" y="477838"/>
            <a:ext cx="4678362" cy="3227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2950" name="TextBox 1"/>
          <p:cNvSpPr txBox="1">
            <a:spLocks noChangeArrowheads="1"/>
          </p:cNvSpPr>
          <p:nvPr/>
        </p:nvSpPr>
        <p:spPr bwMode="auto">
          <a:xfrm>
            <a:off x="4562475" y="3705225"/>
            <a:ext cx="4581525" cy="266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ru-RU" sz="2800" b="1">
                <a:solidFill>
                  <a:schemeClr val="bg1"/>
                </a:solidFill>
                <a:latin typeface="Bodoni MT Black" pitchFamily="18" charset="0"/>
              </a:rPr>
              <a:t>.</a:t>
            </a:r>
            <a:r>
              <a:rPr lang="ru-RU" b="1">
                <a:solidFill>
                  <a:schemeClr val="bg1"/>
                </a:solidFill>
                <a:latin typeface="Bodoni MT Black" pitchFamily="18" charset="0"/>
              </a:rPr>
              <a:t>  </a:t>
            </a:r>
            <a:r>
              <a:rPr lang="ru-RU" sz="2000">
                <a:solidFill>
                  <a:schemeClr val="bg1"/>
                </a:solidFill>
              </a:rPr>
              <a:t>Формирование расходов  осуществляется в соответствии с расходными обязательствами, обусловленными установленным законодательством разграничением полномочий, исполнение которых должно происходить в очередном финансовом году</a:t>
            </a:r>
            <a:r>
              <a:rPr lang="ru-RU" sz="2000" b="1">
                <a:solidFill>
                  <a:schemeClr val="bg1"/>
                </a:solidFill>
              </a:rPr>
              <a:t>.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endParaRPr lang="ru-RU" b="1">
              <a:solidFill>
                <a:schemeClr val="bg1"/>
              </a:solidFill>
            </a:endParaRPr>
          </a:p>
          <a:p>
            <a:endParaRPr lang="ru-RU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1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204788" y="4986338"/>
            <a:ext cx="8882062" cy="1871662"/>
          </a:xfrm>
        </p:spPr>
        <p:txBody>
          <a:bodyPr rtlCol="0"/>
          <a:lstStyle/>
          <a:p>
            <a:pPr algn="ctr" eaLnBrk="1" fontAlgn="auto" hangingPunct="1">
              <a:spcAft>
                <a:spcPts val="0"/>
              </a:spcAft>
              <a:buClr>
                <a:schemeClr val="accent5"/>
              </a:buClr>
              <a:buFontTx/>
              <a:buNone/>
              <a:defRPr/>
            </a:pPr>
            <a:r>
              <a:rPr lang="ru-RU" altLang="ru-RU" sz="3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Основные понятия и термины, применяемые при составлении брошюры «БЮДЖЕТ ДЛЯ ГРАЖДАН»</a:t>
            </a:r>
          </a:p>
        </p:txBody>
      </p:sp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11300" y="0"/>
            <a:ext cx="6267450" cy="501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/>
        </p:nvGraphicFramePr>
        <p:xfrm>
          <a:off x="323528" y="188640"/>
          <a:ext cx="8640960" cy="66693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1" name="Rectangle 3"/>
          <p:cNvSpPr>
            <a:spLocks noGrp="1"/>
          </p:cNvSpPr>
          <p:nvPr>
            <p:ph type="body" idx="4294967295"/>
          </p:nvPr>
        </p:nvSpPr>
        <p:spPr bwMode="auto">
          <a:xfrm>
            <a:off x="0" y="0"/>
            <a:ext cx="9144000" cy="6858000"/>
          </a:xfrm>
        </p:spPr>
        <p:txBody>
          <a:bodyPr/>
          <a:lstStyle/>
          <a:p>
            <a:pPr algn="ctr">
              <a:defRPr/>
            </a:pPr>
            <a:r>
              <a:rPr lang="ru-RU" sz="2400" b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БЮДЖЕТНАЯ КЛАССИФИКАЦИЯ</a:t>
            </a:r>
            <a:r>
              <a:rPr lang="ru-RU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-  </a:t>
            </a:r>
            <a:r>
              <a:rPr lang="ru-RU" sz="2000" b="1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систематизированная группировка доходов и расходов бюджета по однородным признакам, определяемая природой местного бюджета.</a:t>
            </a:r>
          </a:p>
          <a:p>
            <a:pPr algn="ctr">
              <a:defRPr/>
            </a:pPr>
            <a:r>
              <a:rPr lang="ru-RU" sz="1600" b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Классификация расходов бюджетов </a:t>
            </a:r>
            <a:r>
              <a:rPr lang="ru-RU" sz="1600" b="1" smtClean="0">
                <a:solidFill>
                  <a:srgbClr val="000000"/>
                </a:solidFill>
                <a:cs typeface="Times New Roman" pitchFamily="18" charset="0"/>
              </a:rPr>
              <a:t>–</a:t>
            </a:r>
            <a:r>
              <a:rPr lang="ru-RU" sz="1600" b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основа для построения ведомственной структуры расходов бюджета</a:t>
            </a:r>
            <a:endParaRPr lang="ru-RU" sz="1600" smtClean="0">
              <a:solidFill>
                <a:srgbClr val="000000"/>
              </a:solidFill>
            </a:endParaRPr>
          </a:p>
          <a:p>
            <a:pPr algn="just">
              <a:defRPr/>
            </a:pPr>
            <a:r>
              <a:rPr lang="ru-RU" b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Состав бюджетной классификации </a:t>
            </a:r>
            <a:r>
              <a:rPr lang="ru-RU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(статья 19 Бюджетного кодекса):</a:t>
            </a:r>
            <a:endParaRPr lang="ru-RU" smtClean="0">
              <a:solidFill>
                <a:srgbClr val="000000"/>
              </a:solidFill>
            </a:endParaRPr>
          </a:p>
          <a:p>
            <a:pPr algn="just">
              <a:defRPr/>
            </a:pPr>
            <a:r>
              <a:rPr lang="ru-RU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классификация доходов бюджетов;</a:t>
            </a:r>
            <a:endParaRPr lang="ru-RU" b="1" i="1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defRPr/>
            </a:pPr>
            <a:r>
              <a:rPr lang="ru-RU" b="1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классификация расходов бюджетов;</a:t>
            </a:r>
            <a:endParaRPr lang="ru-RU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defRPr/>
            </a:pPr>
            <a:r>
              <a:rPr lang="ru-RU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классификация источников финансирования дефицитов бюджетов;</a:t>
            </a:r>
          </a:p>
          <a:p>
            <a:pPr algn="just">
              <a:defRPr/>
            </a:pPr>
            <a:r>
              <a:rPr lang="ru-RU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классификация операций публично-правовых образований (</a:t>
            </a:r>
            <a:r>
              <a:rPr lang="ru-RU" smtClean="0">
                <a:solidFill>
                  <a:srgbClr val="000000"/>
                </a:solidFill>
                <a:cs typeface="Times New Roman" pitchFamily="18" charset="0"/>
              </a:rPr>
              <a:t>«</a:t>
            </a:r>
            <a:r>
              <a:rPr lang="ru-RU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классификация операций сектора</a:t>
            </a:r>
          </a:p>
          <a:p>
            <a:pPr algn="just">
              <a:defRPr/>
            </a:pPr>
            <a:endParaRPr lang="ru-RU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4994" name="AutoShape 7"/>
          <p:cNvSpPr>
            <a:spLocks noChangeArrowheads="1"/>
          </p:cNvSpPr>
          <p:nvPr/>
        </p:nvSpPr>
        <p:spPr bwMode="auto">
          <a:xfrm>
            <a:off x="5148263" y="2205038"/>
            <a:ext cx="3816350" cy="792162"/>
          </a:xfrm>
          <a:prstGeom prst="wedgeRoundRectCallout">
            <a:avLst>
              <a:gd name="adj1" fmla="val -80657"/>
              <a:gd name="adj2" fmla="val 31162"/>
              <a:gd name="adj3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 defTabSz="914400"/>
            <a:r>
              <a:rPr lang="ru-RU" sz="1400"/>
              <a:t>Классификация расходов бюджетов –основа для построения ведомственной структуры расходов бюджета</a:t>
            </a:r>
          </a:p>
          <a:p>
            <a:pPr algn="ctr" defTabSz="914400"/>
            <a:endParaRPr lang="ru-RU" sz="1400"/>
          </a:p>
        </p:txBody>
      </p:sp>
      <p:pic>
        <p:nvPicPr>
          <p:cNvPr id="84995" name="Picture 323" descr="kbk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4149725"/>
            <a:ext cx="8713788" cy="247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01613" y="277813"/>
            <a:ext cx="8229600" cy="1139825"/>
          </a:xfrm>
        </p:spPr>
        <p:txBody>
          <a:bodyPr/>
          <a:lstStyle/>
          <a:p>
            <a:pPr algn="ctr" eaLnBrk="1" hangingPunct="1"/>
            <a:r>
              <a:rPr lang="ru-RU" altLang="ru-RU" sz="24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Основные характеристики  районного  бюджета на   2019 и плановый период 2020  и 2021 годов. ( тыс.руб)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509588" y="1916113"/>
          <a:ext cx="7921625" cy="3816350"/>
        </p:xfrm>
        <a:graphic>
          <a:graphicData uri="http://schemas.openxmlformats.org/drawingml/2006/table">
            <a:tbl>
              <a:tblPr/>
              <a:tblGrid>
                <a:gridCol w="3848100"/>
                <a:gridCol w="1466850"/>
                <a:gridCol w="1465262"/>
                <a:gridCol w="1141413"/>
              </a:tblGrid>
              <a:tr h="9525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2019 год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2020 год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2021 год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525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Общий объем доходов районного бюджета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211455,2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197487,9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200143,8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525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Общий объем расходов районного бюджета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212649,2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198711,9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201413,8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588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Дефицит районного бюджета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1194,0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1224,0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1270,0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Text Box 5"/>
          <p:cNvSpPr txBox="1">
            <a:spLocks noChangeArrowheads="1"/>
          </p:cNvSpPr>
          <p:nvPr/>
        </p:nvSpPr>
        <p:spPr bwMode="auto">
          <a:xfrm>
            <a:off x="684213" y="188913"/>
            <a:ext cx="77755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 sz="2400" b="1" i="1">
                <a:solidFill>
                  <a:srgbClr val="FF3300"/>
                </a:solidFill>
              </a:rPr>
              <a:t>Расходы в расчете на душу населения в 2019 г.</a:t>
            </a:r>
          </a:p>
        </p:txBody>
      </p:sp>
      <p:sp>
        <p:nvSpPr>
          <p:cNvPr id="87042" name="AutoShape 7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87043" name="AutoShape 9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87044" name="AutoShape 11"/>
          <p:cNvSpPr>
            <a:spLocks noChangeAspect="1" noChangeArrowheads="1"/>
          </p:cNvSpPr>
          <p:nvPr/>
        </p:nvSpPr>
        <p:spPr bwMode="auto">
          <a:xfrm>
            <a:off x="57150" y="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87045" name="AutoShape 13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87046" name="Picture 14" descr="чел расх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3063" y="1198563"/>
            <a:ext cx="2078037" cy="2078037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87047" name="Picture 15" descr="образов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3063" y="4743450"/>
            <a:ext cx="2159000" cy="19050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87048" name="Picture 16" descr="соц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32363" y="4530725"/>
            <a:ext cx="1608137" cy="214312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87049" name="Picture 17" descr="культ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932363" y="1198563"/>
            <a:ext cx="1943100" cy="19431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87050" name="Text Box 18"/>
          <p:cNvSpPr txBox="1">
            <a:spLocks noChangeArrowheads="1"/>
          </p:cNvSpPr>
          <p:nvPr/>
        </p:nvSpPr>
        <p:spPr bwMode="auto">
          <a:xfrm>
            <a:off x="361950" y="709613"/>
            <a:ext cx="2089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Расходы:</a:t>
            </a:r>
          </a:p>
        </p:txBody>
      </p:sp>
      <p:sp>
        <p:nvSpPr>
          <p:cNvPr id="87051" name="Text Box 19"/>
          <p:cNvSpPr txBox="1">
            <a:spLocks noChangeArrowheads="1"/>
          </p:cNvSpPr>
          <p:nvPr/>
        </p:nvSpPr>
        <p:spPr bwMode="auto">
          <a:xfrm>
            <a:off x="4932363" y="801688"/>
            <a:ext cx="19431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Культура:</a:t>
            </a:r>
          </a:p>
        </p:txBody>
      </p:sp>
      <p:sp>
        <p:nvSpPr>
          <p:cNvPr id="87052" name="Text Box 20"/>
          <p:cNvSpPr txBox="1">
            <a:spLocks noChangeArrowheads="1"/>
          </p:cNvSpPr>
          <p:nvPr/>
        </p:nvSpPr>
        <p:spPr bwMode="auto">
          <a:xfrm>
            <a:off x="373063" y="4332288"/>
            <a:ext cx="24638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Образование:</a:t>
            </a:r>
          </a:p>
        </p:txBody>
      </p:sp>
      <p:sp>
        <p:nvSpPr>
          <p:cNvPr id="87053" name="Text Box 21"/>
          <p:cNvSpPr txBox="1">
            <a:spLocks noChangeArrowheads="1"/>
          </p:cNvSpPr>
          <p:nvPr/>
        </p:nvSpPr>
        <p:spPr bwMode="auto">
          <a:xfrm>
            <a:off x="4724400" y="4132263"/>
            <a:ext cx="30162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Социальная политика:</a:t>
            </a:r>
          </a:p>
        </p:txBody>
      </p:sp>
      <p:sp>
        <p:nvSpPr>
          <p:cNvPr id="87054" name="Text Box 22"/>
          <p:cNvSpPr txBox="1">
            <a:spLocks noChangeArrowheads="1"/>
          </p:cNvSpPr>
          <p:nvPr/>
        </p:nvSpPr>
        <p:spPr bwMode="auto">
          <a:xfrm>
            <a:off x="2532063" y="1484313"/>
            <a:ext cx="1887537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29011</a:t>
            </a:r>
            <a:r>
              <a:rPr lang="ru-RU" sz="2000">
                <a:solidFill>
                  <a:schemeClr val="bg1"/>
                </a:solidFill>
              </a:rPr>
              <a:t> руб. в год</a:t>
            </a:r>
          </a:p>
          <a:p>
            <a:pPr defTabSz="914400"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2418 </a:t>
            </a:r>
            <a:r>
              <a:rPr lang="ru-RU" sz="2000">
                <a:solidFill>
                  <a:schemeClr val="bg1"/>
                </a:solidFill>
              </a:rPr>
              <a:t>руб. в месяц </a:t>
            </a:r>
          </a:p>
        </p:txBody>
      </p:sp>
      <p:sp>
        <p:nvSpPr>
          <p:cNvPr id="87055" name="Text Box 23"/>
          <p:cNvSpPr txBox="1">
            <a:spLocks noChangeArrowheads="1"/>
          </p:cNvSpPr>
          <p:nvPr/>
        </p:nvSpPr>
        <p:spPr bwMode="auto">
          <a:xfrm>
            <a:off x="6875463" y="1484313"/>
            <a:ext cx="1727200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4336</a:t>
            </a:r>
            <a:r>
              <a:rPr lang="ru-RU" sz="2000">
                <a:solidFill>
                  <a:schemeClr val="bg1"/>
                </a:solidFill>
              </a:rPr>
              <a:t> руб. в год</a:t>
            </a:r>
          </a:p>
          <a:p>
            <a:pPr defTabSz="914400"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362</a:t>
            </a:r>
            <a:r>
              <a:rPr lang="ru-RU" sz="2000">
                <a:solidFill>
                  <a:schemeClr val="bg1"/>
                </a:solidFill>
              </a:rPr>
              <a:t> руб. в месяц</a:t>
            </a:r>
          </a:p>
        </p:txBody>
      </p:sp>
      <p:sp>
        <p:nvSpPr>
          <p:cNvPr id="87056" name="Text Box 24"/>
          <p:cNvSpPr txBox="1">
            <a:spLocks noChangeArrowheads="1"/>
          </p:cNvSpPr>
          <p:nvPr/>
        </p:nvSpPr>
        <p:spPr bwMode="auto">
          <a:xfrm>
            <a:off x="2532063" y="4941888"/>
            <a:ext cx="1887537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14776</a:t>
            </a:r>
            <a:r>
              <a:rPr lang="ru-RU" sz="2000">
                <a:solidFill>
                  <a:schemeClr val="bg1"/>
                </a:solidFill>
              </a:rPr>
              <a:t> руб. в год</a:t>
            </a:r>
          </a:p>
          <a:p>
            <a:pPr defTabSz="914400"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1231</a:t>
            </a:r>
            <a:r>
              <a:rPr lang="ru-RU" sz="2000">
                <a:solidFill>
                  <a:schemeClr val="bg1"/>
                </a:solidFill>
              </a:rPr>
              <a:t> руб. в месяц</a:t>
            </a:r>
          </a:p>
        </p:txBody>
      </p:sp>
      <p:sp>
        <p:nvSpPr>
          <p:cNvPr id="87057" name="Text Box 25"/>
          <p:cNvSpPr txBox="1">
            <a:spLocks noChangeArrowheads="1"/>
          </p:cNvSpPr>
          <p:nvPr/>
        </p:nvSpPr>
        <p:spPr bwMode="auto">
          <a:xfrm>
            <a:off x="6732588" y="4941888"/>
            <a:ext cx="1584325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962</a:t>
            </a:r>
            <a:r>
              <a:rPr lang="ru-RU" sz="2000">
                <a:solidFill>
                  <a:schemeClr val="bg1"/>
                </a:solidFill>
              </a:rPr>
              <a:t> руб. в год</a:t>
            </a:r>
          </a:p>
          <a:p>
            <a:pPr defTabSz="914400"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80</a:t>
            </a:r>
            <a:r>
              <a:rPr lang="ru-RU" sz="2000">
                <a:solidFill>
                  <a:schemeClr val="bg1"/>
                </a:solidFill>
              </a:rPr>
              <a:t> руб. в месяц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Text Box 2"/>
          <p:cNvSpPr txBox="1">
            <a:spLocks noChangeArrowheads="1"/>
          </p:cNvSpPr>
          <p:nvPr/>
        </p:nvSpPr>
        <p:spPr bwMode="auto">
          <a:xfrm>
            <a:off x="684213" y="188913"/>
            <a:ext cx="77755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400" b="1" i="1">
                <a:solidFill>
                  <a:srgbClr val="FF3300"/>
                </a:solidFill>
              </a:rPr>
              <a:t>Расходы в расчете на душу населения в 2020 г.</a:t>
            </a:r>
          </a:p>
        </p:txBody>
      </p:sp>
      <p:sp>
        <p:nvSpPr>
          <p:cNvPr id="88066" name="AutoShape 3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88067" name="AutoShape 4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88068" name="AutoShape 5"/>
          <p:cNvSpPr>
            <a:spLocks noChangeAspect="1" noChangeArrowheads="1"/>
          </p:cNvSpPr>
          <p:nvPr/>
        </p:nvSpPr>
        <p:spPr bwMode="auto">
          <a:xfrm>
            <a:off x="57150" y="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88069" name="AutoShape 6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88070" name="Picture 7" descr="чел расх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3063" y="1198563"/>
            <a:ext cx="2078037" cy="2078037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88071" name="Picture 8" descr="образов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3063" y="4743450"/>
            <a:ext cx="2159000" cy="19050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88072" name="Picture 9" descr="соц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32363" y="4530725"/>
            <a:ext cx="1608137" cy="214312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88073" name="Picture 10" descr="культ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932363" y="1198563"/>
            <a:ext cx="1943100" cy="19431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88074" name="Text Box 11"/>
          <p:cNvSpPr txBox="1">
            <a:spLocks noChangeArrowheads="1"/>
          </p:cNvSpPr>
          <p:nvPr/>
        </p:nvSpPr>
        <p:spPr bwMode="auto">
          <a:xfrm>
            <a:off x="361950" y="709613"/>
            <a:ext cx="2089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Расходы:</a:t>
            </a:r>
          </a:p>
        </p:txBody>
      </p:sp>
      <p:sp>
        <p:nvSpPr>
          <p:cNvPr id="88075" name="Text Box 12"/>
          <p:cNvSpPr txBox="1">
            <a:spLocks noChangeArrowheads="1"/>
          </p:cNvSpPr>
          <p:nvPr/>
        </p:nvSpPr>
        <p:spPr bwMode="auto">
          <a:xfrm>
            <a:off x="4932363" y="801688"/>
            <a:ext cx="19431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Культура:</a:t>
            </a:r>
          </a:p>
        </p:txBody>
      </p:sp>
      <p:sp>
        <p:nvSpPr>
          <p:cNvPr id="88076" name="Text Box 13"/>
          <p:cNvSpPr txBox="1">
            <a:spLocks noChangeArrowheads="1"/>
          </p:cNvSpPr>
          <p:nvPr/>
        </p:nvSpPr>
        <p:spPr bwMode="auto">
          <a:xfrm>
            <a:off x="373063" y="4332288"/>
            <a:ext cx="24638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Образование:</a:t>
            </a:r>
          </a:p>
        </p:txBody>
      </p:sp>
      <p:sp>
        <p:nvSpPr>
          <p:cNvPr id="88077" name="Text Box 14"/>
          <p:cNvSpPr txBox="1">
            <a:spLocks noChangeArrowheads="1"/>
          </p:cNvSpPr>
          <p:nvPr/>
        </p:nvSpPr>
        <p:spPr bwMode="auto">
          <a:xfrm>
            <a:off x="4724400" y="4132263"/>
            <a:ext cx="30162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Социальная политика:</a:t>
            </a:r>
          </a:p>
        </p:txBody>
      </p:sp>
      <p:sp>
        <p:nvSpPr>
          <p:cNvPr id="88078" name="Text Box 15"/>
          <p:cNvSpPr txBox="1">
            <a:spLocks noChangeArrowheads="1"/>
          </p:cNvSpPr>
          <p:nvPr/>
        </p:nvSpPr>
        <p:spPr bwMode="auto">
          <a:xfrm>
            <a:off x="2532063" y="1484313"/>
            <a:ext cx="1887537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27599</a:t>
            </a:r>
            <a:r>
              <a:rPr lang="ru-RU" sz="2000">
                <a:solidFill>
                  <a:schemeClr val="bg1"/>
                </a:solidFill>
              </a:rPr>
              <a:t> руб. в год</a:t>
            </a:r>
          </a:p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2300 </a:t>
            </a:r>
            <a:r>
              <a:rPr lang="ru-RU" sz="2000">
                <a:solidFill>
                  <a:schemeClr val="bg1"/>
                </a:solidFill>
              </a:rPr>
              <a:t>руб. в месяц </a:t>
            </a:r>
          </a:p>
        </p:txBody>
      </p:sp>
      <p:sp>
        <p:nvSpPr>
          <p:cNvPr id="88079" name="Text Box 16"/>
          <p:cNvSpPr txBox="1">
            <a:spLocks noChangeArrowheads="1"/>
          </p:cNvSpPr>
          <p:nvPr/>
        </p:nvSpPr>
        <p:spPr bwMode="auto">
          <a:xfrm>
            <a:off x="6875463" y="1484313"/>
            <a:ext cx="1727200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3971</a:t>
            </a:r>
            <a:r>
              <a:rPr lang="ru-RU" sz="2000">
                <a:solidFill>
                  <a:schemeClr val="bg1"/>
                </a:solidFill>
              </a:rPr>
              <a:t> руб. в год</a:t>
            </a:r>
          </a:p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331</a:t>
            </a:r>
            <a:r>
              <a:rPr lang="ru-RU" sz="2000">
                <a:solidFill>
                  <a:schemeClr val="bg1"/>
                </a:solidFill>
              </a:rPr>
              <a:t> руб. в месяц</a:t>
            </a:r>
          </a:p>
        </p:txBody>
      </p:sp>
      <p:sp>
        <p:nvSpPr>
          <p:cNvPr id="88080" name="Text Box 17"/>
          <p:cNvSpPr txBox="1">
            <a:spLocks noChangeArrowheads="1"/>
          </p:cNvSpPr>
          <p:nvPr/>
        </p:nvSpPr>
        <p:spPr bwMode="auto">
          <a:xfrm>
            <a:off x="2532063" y="4941888"/>
            <a:ext cx="1887537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13629</a:t>
            </a:r>
            <a:r>
              <a:rPr lang="ru-RU" sz="2000">
                <a:solidFill>
                  <a:schemeClr val="bg1"/>
                </a:solidFill>
              </a:rPr>
              <a:t> руб. в год</a:t>
            </a:r>
          </a:p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1136</a:t>
            </a:r>
            <a:r>
              <a:rPr lang="ru-RU" sz="2000">
                <a:solidFill>
                  <a:schemeClr val="bg1"/>
                </a:solidFill>
              </a:rPr>
              <a:t> руб. в месяц</a:t>
            </a:r>
          </a:p>
        </p:txBody>
      </p:sp>
      <p:sp>
        <p:nvSpPr>
          <p:cNvPr id="88081" name="Text Box 18"/>
          <p:cNvSpPr txBox="1">
            <a:spLocks noChangeArrowheads="1"/>
          </p:cNvSpPr>
          <p:nvPr/>
        </p:nvSpPr>
        <p:spPr bwMode="auto">
          <a:xfrm>
            <a:off x="6732588" y="4941888"/>
            <a:ext cx="1584325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984</a:t>
            </a:r>
            <a:r>
              <a:rPr lang="ru-RU" sz="2000">
                <a:solidFill>
                  <a:schemeClr val="bg1"/>
                </a:solidFill>
              </a:rPr>
              <a:t> руб. в год</a:t>
            </a:r>
          </a:p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82</a:t>
            </a:r>
            <a:r>
              <a:rPr lang="ru-RU" sz="2000">
                <a:solidFill>
                  <a:schemeClr val="bg1"/>
                </a:solidFill>
              </a:rPr>
              <a:t> руб. в месяц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Text Box 2"/>
          <p:cNvSpPr txBox="1">
            <a:spLocks noChangeArrowheads="1"/>
          </p:cNvSpPr>
          <p:nvPr/>
        </p:nvSpPr>
        <p:spPr bwMode="auto">
          <a:xfrm>
            <a:off x="684213" y="188913"/>
            <a:ext cx="77755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400" b="1" i="1">
                <a:solidFill>
                  <a:srgbClr val="FF3300"/>
                </a:solidFill>
              </a:rPr>
              <a:t>Расходы в расчете на душу населения в 2021 г.</a:t>
            </a:r>
          </a:p>
        </p:txBody>
      </p:sp>
      <p:sp>
        <p:nvSpPr>
          <p:cNvPr id="89090" name="AutoShape 3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89091" name="AutoShape 4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89092" name="AutoShape 5"/>
          <p:cNvSpPr>
            <a:spLocks noChangeAspect="1" noChangeArrowheads="1"/>
          </p:cNvSpPr>
          <p:nvPr/>
        </p:nvSpPr>
        <p:spPr bwMode="auto">
          <a:xfrm>
            <a:off x="57150" y="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89093" name="AutoShape 6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89094" name="Picture 7" descr="чел расх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3063" y="1198563"/>
            <a:ext cx="2078037" cy="2078037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89095" name="Picture 8" descr="образов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3063" y="4743450"/>
            <a:ext cx="2159000" cy="19050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89096" name="Picture 9" descr="соц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32363" y="4530725"/>
            <a:ext cx="1608137" cy="214312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89097" name="Picture 10" descr="культ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932363" y="1198563"/>
            <a:ext cx="1943100" cy="19431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89098" name="Text Box 11"/>
          <p:cNvSpPr txBox="1">
            <a:spLocks noChangeArrowheads="1"/>
          </p:cNvSpPr>
          <p:nvPr/>
        </p:nvSpPr>
        <p:spPr bwMode="auto">
          <a:xfrm>
            <a:off x="361950" y="709613"/>
            <a:ext cx="2089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Расходы:</a:t>
            </a:r>
          </a:p>
        </p:txBody>
      </p:sp>
      <p:sp>
        <p:nvSpPr>
          <p:cNvPr id="89099" name="Text Box 12"/>
          <p:cNvSpPr txBox="1">
            <a:spLocks noChangeArrowheads="1"/>
          </p:cNvSpPr>
          <p:nvPr/>
        </p:nvSpPr>
        <p:spPr bwMode="auto">
          <a:xfrm>
            <a:off x="4932363" y="801688"/>
            <a:ext cx="19431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Культура:</a:t>
            </a:r>
          </a:p>
        </p:txBody>
      </p:sp>
      <p:sp>
        <p:nvSpPr>
          <p:cNvPr id="89100" name="Text Box 13"/>
          <p:cNvSpPr txBox="1">
            <a:spLocks noChangeArrowheads="1"/>
          </p:cNvSpPr>
          <p:nvPr/>
        </p:nvSpPr>
        <p:spPr bwMode="auto">
          <a:xfrm>
            <a:off x="373063" y="4332288"/>
            <a:ext cx="24638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Образование:</a:t>
            </a:r>
          </a:p>
        </p:txBody>
      </p:sp>
      <p:sp>
        <p:nvSpPr>
          <p:cNvPr id="89101" name="Text Box 14"/>
          <p:cNvSpPr txBox="1">
            <a:spLocks noChangeArrowheads="1"/>
          </p:cNvSpPr>
          <p:nvPr/>
        </p:nvSpPr>
        <p:spPr bwMode="auto">
          <a:xfrm>
            <a:off x="4724400" y="4132263"/>
            <a:ext cx="30162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Социальная политика:</a:t>
            </a:r>
          </a:p>
        </p:txBody>
      </p:sp>
      <p:sp>
        <p:nvSpPr>
          <p:cNvPr id="89102" name="Text Box 15"/>
          <p:cNvSpPr txBox="1">
            <a:spLocks noChangeArrowheads="1"/>
          </p:cNvSpPr>
          <p:nvPr/>
        </p:nvSpPr>
        <p:spPr bwMode="auto">
          <a:xfrm>
            <a:off x="2532063" y="1484313"/>
            <a:ext cx="1887537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28408</a:t>
            </a:r>
            <a:r>
              <a:rPr lang="ru-RU" sz="2000">
                <a:solidFill>
                  <a:schemeClr val="bg1"/>
                </a:solidFill>
              </a:rPr>
              <a:t> руб. в год</a:t>
            </a:r>
          </a:p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2367 </a:t>
            </a:r>
            <a:r>
              <a:rPr lang="ru-RU" sz="2000">
                <a:solidFill>
                  <a:schemeClr val="bg1"/>
                </a:solidFill>
              </a:rPr>
              <a:t>руб. в месяц </a:t>
            </a:r>
          </a:p>
        </p:txBody>
      </p:sp>
      <p:sp>
        <p:nvSpPr>
          <p:cNvPr id="89103" name="Text Box 16"/>
          <p:cNvSpPr txBox="1">
            <a:spLocks noChangeArrowheads="1"/>
          </p:cNvSpPr>
          <p:nvPr/>
        </p:nvSpPr>
        <p:spPr bwMode="auto">
          <a:xfrm>
            <a:off x="6875463" y="1484313"/>
            <a:ext cx="1727200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3738</a:t>
            </a:r>
            <a:r>
              <a:rPr lang="ru-RU" sz="2000">
                <a:solidFill>
                  <a:schemeClr val="bg1"/>
                </a:solidFill>
              </a:rPr>
              <a:t> руб. в год</a:t>
            </a:r>
          </a:p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312</a:t>
            </a:r>
            <a:r>
              <a:rPr lang="ru-RU" sz="2000">
                <a:solidFill>
                  <a:schemeClr val="bg1"/>
                </a:solidFill>
              </a:rPr>
              <a:t> руб. в месяц</a:t>
            </a:r>
          </a:p>
        </p:txBody>
      </p:sp>
      <p:sp>
        <p:nvSpPr>
          <p:cNvPr id="89104" name="Text Box 17"/>
          <p:cNvSpPr txBox="1">
            <a:spLocks noChangeArrowheads="1"/>
          </p:cNvSpPr>
          <p:nvPr/>
        </p:nvSpPr>
        <p:spPr bwMode="auto">
          <a:xfrm>
            <a:off x="2532063" y="4941888"/>
            <a:ext cx="1887537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13301</a:t>
            </a:r>
            <a:r>
              <a:rPr lang="ru-RU" sz="2000">
                <a:solidFill>
                  <a:schemeClr val="bg1"/>
                </a:solidFill>
              </a:rPr>
              <a:t> руб. в год</a:t>
            </a:r>
          </a:p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1109</a:t>
            </a:r>
            <a:r>
              <a:rPr lang="ru-RU" sz="2000">
                <a:solidFill>
                  <a:schemeClr val="bg1"/>
                </a:solidFill>
              </a:rPr>
              <a:t> руб. в месяц</a:t>
            </a:r>
          </a:p>
        </p:txBody>
      </p:sp>
      <p:sp>
        <p:nvSpPr>
          <p:cNvPr id="89105" name="Text Box 18"/>
          <p:cNvSpPr txBox="1">
            <a:spLocks noChangeArrowheads="1"/>
          </p:cNvSpPr>
          <p:nvPr/>
        </p:nvSpPr>
        <p:spPr bwMode="auto">
          <a:xfrm>
            <a:off x="6732588" y="4941888"/>
            <a:ext cx="1584325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1005</a:t>
            </a:r>
            <a:r>
              <a:rPr lang="ru-RU" sz="2000">
                <a:solidFill>
                  <a:schemeClr val="bg1"/>
                </a:solidFill>
              </a:rPr>
              <a:t> руб. в год</a:t>
            </a:r>
          </a:p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84</a:t>
            </a:r>
            <a:r>
              <a:rPr lang="ru-RU" sz="2000">
                <a:solidFill>
                  <a:schemeClr val="bg1"/>
                </a:solidFill>
              </a:rPr>
              <a:t> руб. в месяц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68313" y="115888"/>
            <a:ext cx="8229600" cy="620712"/>
          </a:xfrm>
        </p:spPr>
        <p:txBody>
          <a:bodyPr/>
          <a:lstStyle/>
          <a:p>
            <a:pPr algn="ctr" eaLnBrk="1" hangingPunct="1"/>
            <a:r>
              <a:rPr lang="ru-RU" sz="20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Программная структура расходов  районного бюджета на 2019 год и плановый период 2020 и 2021 г (в тыс.руб.)</a:t>
            </a:r>
          </a:p>
        </p:txBody>
      </p:sp>
      <p:graphicFrame>
        <p:nvGraphicFramePr>
          <p:cNvPr id="60457" name="Group 41"/>
          <p:cNvGraphicFramePr>
            <a:graphicFrameLocks noGrp="1"/>
          </p:cNvGraphicFramePr>
          <p:nvPr>
            <p:ph idx="4294967295"/>
          </p:nvPr>
        </p:nvGraphicFramePr>
        <p:xfrm>
          <a:off x="468313" y="866775"/>
          <a:ext cx="8496300" cy="5926138"/>
        </p:xfrm>
        <a:graphic>
          <a:graphicData uri="http://schemas.openxmlformats.org/drawingml/2006/table">
            <a:tbl>
              <a:tblPr/>
              <a:tblGrid>
                <a:gridCol w="2397125"/>
                <a:gridCol w="776287"/>
                <a:gridCol w="846138"/>
                <a:gridCol w="846137"/>
                <a:gridCol w="1762125"/>
                <a:gridCol w="1868488"/>
              </a:tblGrid>
              <a:tr h="750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программы 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2019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200" b="1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2020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Администратор программы 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Исполнитель программы 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113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«Развитие дорожно- транспортного комплекса в муниципальном образовании « Угранский район» Смоленской области» на 2014-2020 годы»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696,04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677,84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661,6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Администрация  муниципального  образования « Угранский район» Смоленской области 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Отдел по строительству, транспорту, связи энергетике и ЖКХ  Администрации МО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 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9192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Создание благоприятного предпринимательского и инвестиционного климата в  муниципальном образовании « Угранский район» Смоленской области на 2014-2020 годы»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105,0 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105,0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105,0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 муниципального 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«Угранский район» Смоленской области 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Отдел экономики Администрации МО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 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319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«Развитие сельского хозяйства в муниципальном образовании « Угранский район» Смоленской области на 2014-2020 годы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100,0 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100,0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100,0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 муниципального  образования « Угранский район» Смоленской области 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Сектор Сельского хозяйства и продовольствия  Администрации МО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1" name="Rectangle 3"/>
          <p:cNvSpPr>
            <a:spLocks noGrp="1"/>
          </p:cNvSpPr>
          <p:nvPr>
            <p:ph type="body" idx="4294967295"/>
          </p:nvPr>
        </p:nvSpPr>
        <p:spPr bwMode="auto">
          <a:xfrm>
            <a:off x="4284663" y="4667250"/>
            <a:ext cx="4643437" cy="1468438"/>
          </a:xfrm>
        </p:spPr>
        <p:txBody>
          <a:bodyPr/>
          <a:lstStyle/>
          <a:p>
            <a:pPr>
              <a:defRPr/>
            </a:pPr>
            <a:r>
              <a:rPr lang="ru-RU" sz="1600" b="1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Ожидаемые результаты реализации муниципальной программы:</a:t>
            </a:r>
            <a:r>
              <a:rPr lang="ru-RU" sz="1600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Снижение количества ДТП с пострадавшими; улучшение транспортного обслуживания населения</a:t>
            </a:r>
          </a:p>
        </p:txBody>
      </p:sp>
      <p:sp>
        <p:nvSpPr>
          <p:cNvPr id="91138" name="Text Box 5"/>
          <p:cNvSpPr txBox="1">
            <a:spLocks noChangeArrowheads="1"/>
          </p:cNvSpPr>
          <p:nvPr/>
        </p:nvSpPr>
        <p:spPr bwMode="auto">
          <a:xfrm>
            <a:off x="539750" y="325438"/>
            <a:ext cx="8064500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 eaLnBrk="0" hangingPunct="0">
              <a:spcBef>
                <a:spcPts val="1200"/>
              </a:spcBef>
              <a:buClr>
                <a:srgbClr val="838995"/>
              </a:buClr>
              <a:buFont typeface="Times New Roman" pitchFamily="18" charset="0"/>
              <a:buNone/>
            </a:pPr>
            <a:r>
              <a:rPr lang="ru-RU" sz="2000" b="1" i="1">
                <a:solidFill>
                  <a:srgbClr val="FF3300"/>
                </a:solidFill>
              </a:rPr>
              <a:t>Муниципальная программа «Развитие дорожно- транспортного комплекса в муниципальном образовании « Угранский район» Смоленской области» на 2014-2020 годы»</a:t>
            </a:r>
          </a:p>
          <a:p>
            <a:pPr algn="ctr" defTabSz="914400" eaLnBrk="0" hangingPunct="0">
              <a:spcBef>
                <a:spcPts val="1200"/>
              </a:spcBef>
              <a:buClr>
                <a:srgbClr val="838995"/>
              </a:buClr>
              <a:buFont typeface="Times New Roman" pitchFamily="18" charset="0"/>
              <a:buNone/>
            </a:pPr>
            <a:endParaRPr lang="ru-RU" sz="2000" b="1">
              <a:solidFill>
                <a:srgbClr val="FF3300"/>
              </a:solidFill>
            </a:endParaRPr>
          </a:p>
        </p:txBody>
      </p:sp>
      <p:sp>
        <p:nvSpPr>
          <p:cNvPr id="91139" name="Text Box 6"/>
          <p:cNvSpPr txBox="1">
            <a:spLocks noChangeArrowheads="1"/>
          </p:cNvSpPr>
          <p:nvPr/>
        </p:nvSpPr>
        <p:spPr bwMode="auto">
          <a:xfrm>
            <a:off x="323850" y="1668463"/>
            <a:ext cx="4535488" cy="1681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 eaLnBrk="0" hangingPunct="0">
              <a:spcBef>
                <a:spcPts val="1200"/>
              </a:spcBef>
              <a:buClr>
                <a:srgbClr val="838995"/>
              </a:buClr>
              <a:buFont typeface="Times New Roman" pitchFamily="18" charset="0"/>
              <a:buNone/>
            </a:pPr>
            <a:r>
              <a:rPr lang="ru-RU" sz="1600" b="1" i="1">
                <a:solidFill>
                  <a:schemeClr val="bg1"/>
                </a:solidFill>
              </a:rPr>
              <a:t>Цель программы:</a:t>
            </a:r>
            <a:r>
              <a:rPr lang="ru-RU" sz="1600" i="1">
                <a:solidFill>
                  <a:schemeClr val="bg1"/>
                </a:solidFill>
              </a:rPr>
              <a:t> </a:t>
            </a:r>
            <a:r>
              <a:rPr lang="ru-RU" sz="1600" i="1">
                <a:solidFill>
                  <a:srgbClr val="000000"/>
                </a:solidFill>
              </a:rPr>
              <a:t>Развитие дорожно-транспортного комплекса Угранского района Смоленской области, обеспечение безопасности дорожного движения, улучшение транспортного обслуживания населения.</a:t>
            </a:r>
            <a:r>
              <a:rPr lang="ru-RU" sz="1600" i="1">
                <a:solidFill>
                  <a:schemeClr val="bg1"/>
                </a:solidFill>
              </a:rPr>
              <a:t> </a:t>
            </a:r>
          </a:p>
          <a:p>
            <a:pPr defTabSz="914400">
              <a:spcBef>
                <a:spcPct val="50000"/>
              </a:spcBef>
            </a:pPr>
            <a:endParaRPr lang="ru-RU" sz="1600"/>
          </a:p>
        </p:txBody>
      </p:sp>
      <p:pic>
        <p:nvPicPr>
          <p:cNvPr id="91140" name="Picture 5" descr="Road_170413_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62663" y="1285875"/>
            <a:ext cx="3081337" cy="206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1141" name="Picture 7" descr="d2991a52-6871-41fa-80c5-1b3bf7384c5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51050" y="3027363"/>
            <a:ext cx="2917825" cy="163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1142" name="Picture 9" descr="photo_2018-02-04_17-02-1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03750" y="2852738"/>
            <a:ext cx="2916238" cy="164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1143" name="Picture 11" descr="inx960x640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23850" y="4494213"/>
            <a:ext cx="3059113" cy="2039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1" name="Text Box 4"/>
          <p:cNvSpPr txBox="1">
            <a:spLocks noChangeArrowheads="1"/>
          </p:cNvSpPr>
          <p:nvPr/>
        </p:nvSpPr>
        <p:spPr bwMode="auto">
          <a:xfrm>
            <a:off x="4067175" y="1273175"/>
            <a:ext cx="4859338" cy="522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600" b="1" i="1">
                <a:solidFill>
                  <a:srgbClr val="000000"/>
                </a:solidFill>
              </a:rPr>
              <a:t>Ожидаемые результаты реализации муниципальной программы:</a:t>
            </a:r>
            <a:r>
              <a:rPr lang="ru-RU" sz="1600" i="1">
                <a:solidFill>
                  <a:srgbClr val="000000"/>
                </a:solidFill>
              </a:rPr>
              <a:t> По итогам реализации программы ожидается достижение следующих результатов:- увеличение индекса промышленного производства на</a:t>
            </a:r>
            <a:r>
              <a:rPr lang="ru-RU" sz="1600" i="1">
                <a:solidFill>
                  <a:srgbClr val="FF0000"/>
                </a:solidFill>
              </a:rPr>
              <a:t> </a:t>
            </a:r>
            <a:r>
              <a:rPr lang="ru-RU" sz="1600" i="1">
                <a:solidFill>
                  <a:srgbClr val="000000"/>
                </a:solidFill>
              </a:rPr>
              <a:t>5,3  %-ных пункта;- увеличение числа субъектов малого и среднего предпринимательства в расчете на 10 тыс. человек на 10 %;- увеличение оборота малых и средних предприятий в постоянных ценах по отношению к 2014 году на 10 %;- увеличение доли обрабатывающей промышленности в обороте сектора малого и среднего предпринимательства (без учета индивидуальных предпринимателей) до 51 %;- увеличение доли занятого населения в секторе малого и среднего предпринимательства в общей численности занятого населения до 55 %;- увеличение индекса физического объема инвестиций в основной капитал до 102,8 % в сопоставимых ценах;- увеличение инвестиций (без учета бюджетных средств) в расчете на 1 жителя муниципального образования до 1570 рублей.</a:t>
            </a:r>
          </a:p>
        </p:txBody>
      </p:sp>
      <p:sp>
        <p:nvSpPr>
          <p:cNvPr id="92162" name="Text Box 6"/>
          <p:cNvSpPr txBox="1">
            <a:spLocks noChangeArrowheads="1"/>
          </p:cNvSpPr>
          <p:nvPr/>
        </p:nvSpPr>
        <p:spPr bwMode="auto">
          <a:xfrm>
            <a:off x="250825" y="260350"/>
            <a:ext cx="8675688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</a:pPr>
            <a:r>
              <a:rPr lang="ru-RU" sz="2000" b="1" i="1">
                <a:solidFill>
                  <a:srgbClr val="FF3300"/>
                </a:solidFill>
              </a:rPr>
              <a:t>Муниципальная программа  «Создание благоприятного предпринимательского и инвестиционного климата в  муниципальном образовании « Угранский район» Смоленской области на 2014-2020 годы»</a:t>
            </a:r>
          </a:p>
          <a:p>
            <a:pPr defTabSz="914400">
              <a:spcBef>
                <a:spcPct val="50000"/>
              </a:spcBef>
            </a:pPr>
            <a:endParaRPr lang="ru-RU" sz="2000" b="1">
              <a:solidFill>
                <a:srgbClr val="FF3300"/>
              </a:solidFill>
            </a:endParaRPr>
          </a:p>
        </p:txBody>
      </p:sp>
      <p:sp>
        <p:nvSpPr>
          <p:cNvPr id="92163" name="Text Box 7"/>
          <p:cNvSpPr txBox="1">
            <a:spLocks noChangeArrowheads="1"/>
          </p:cNvSpPr>
          <p:nvPr/>
        </p:nvSpPr>
        <p:spPr bwMode="auto">
          <a:xfrm>
            <a:off x="250825" y="2205038"/>
            <a:ext cx="3384550" cy="1681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</a:pPr>
            <a:r>
              <a:rPr lang="ru-RU" sz="1600" b="1" i="1">
                <a:solidFill>
                  <a:schemeClr val="bg1"/>
                </a:solidFill>
              </a:rPr>
              <a:t>Цель программы:</a:t>
            </a:r>
            <a:r>
              <a:rPr lang="ru-RU" sz="1600" i="1">
                <a:solidFill>
                  <a:schemeClr val="bg1"/>
                </a:solidFill>
              </a:rPr>
              <a:t> </a:t>
            </a:r>
            <a:r>
              <a:rPr lang="ru-RU" sz="1600" i="1">
                <a:solidFill>
                  <a:srgbClr val="000000"/>
                </a:solidFill>
              </a:rPr>
              <a:t>Повышение конкурентоспособности муниципального образования «Угранский район» Смоленской области</a:t>
            </a:r>
            <a:r>
              <a:rPr lang="ru-RU" sz="1600" i="1">
                <a:solidFill>
                  <a:schemeClr val="bg1"/>
                </a:solidFill>
              </a:rPr>
              <a:t> </a:t>
            </a:r>
          </a:p>
          <a:p>
            <a:pPr defTabSz="914400">
              <a:spcBef>
                <a:spcPct val="50000"/>
              </a:spcBef>
            </a:pPr>
            <a:endParaRPr lang="ru-RU" sz="1600"/>
          </a:p>
        </p:txBody>
      </p:sp>
      <p:pic>
        <p:nvPicPr>
          <p:cNvPr id="92164" name="Picture 5" descr="c92ad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5650" y="3681413"/>
            <a:ext cx="2670175" cy="3176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914400" y="0"/>
            <a:ext cx="8229600" cy="692150"/>
          </a:xfrm>
        </p:spPr>
        <p:txBody>
          <a:bodyPr/>
          <a:lstStyle/>
          <a:p>
            <a:pPr algn="ctr" eaLnBrk="1" hangingPunct="1"/>
            <a:r>
              <a:rPr lang="ru-RU" sz="20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Программная структура расходов  районного бюджета на 2019 год и плановый период 2020 и 2021 г.</a:t>
            </a:r>
          </a:p>
        </p:txBody>
      </p:sp>
      <p:graphicFrame>
        <p:nvGraphicFramePr>
          <p:cNvPr id="63528" name="Group 40"/>
          <p:cNvGraphicFramePr>
            <a:graphicFrameLocks noGrp="1"/>
          </p:cNvGraphicFramePr>
          <p:nvPr>
            <p:ph idx="4294967295"/>
          </p:nvPr>
        </p:nvGraphicFramePr>
        <p:xfrm>
          <a:off x="179388" y="836613"/>
          <a:ext cx="8856662" cy="5924550"/>
        </p:xfrm>
        <a:graphic>
          <a:graphicData uri="http://schemas.openxmlformats.org/drawingml/2006/table">
            <a:tbl>
              <a:tblPr/>
              <a:tblGrid>
                <a:gridCol w="2454275"/>
                <a:gridCol w="995362"/>
                <a:gridCol w="1042988"/>
                <a:gridCol w="903287"/>
                <a:gridCol w="1804988"/>
                <a:gridCol w="1655762"/>
              </a:tblGrid>
              <a:tr h="720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программы 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2018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2019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2020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Администратор программы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600" b="1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Исполнитель программы 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7351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Комплексные меры по профилактике правонарушений и усилению борьбы с преступностью в муниципальном образовании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области» на 2016-2020 годы»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95,0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95,0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95,0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 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6589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«Создание условий для обеспечения качественными услугами ЖКХ населения муниципального образования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области» на 2014-2020 годы»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10,0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16,0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14,0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6589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«Повышение эффективности  деятельности Администрации муниципального образования «Угранский район» Смоленской области» на 2016-2020 годы»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16475,7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17155,6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15103,0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области, 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720725" y="3213100"/>
            <a:ext cx="8315325" cy="3286125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Clr>
                <a:srgbClr val="37435C"/>
              </a:buClr>
              <a:buFont typeface="Times New Roman" pitchFamily="18" charset="0"/>
              <a:buChar char="•"/>
              <a:defRPr/>
            </a:pPr>
            <a:endParaRPr lang="ru-RU" altLang="ru-RU" sz="1700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defRPr/>
            </a:pPr>
            <a:r>
              <a:rPr lang="ru-RU" altLang="ru-RU" sz="17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«Бюджет для граждан» – информационный сборник, который познакомит население района с основными положениями главного финансового документа  Угранского  района – районного бюджета.</a:t>
            </a: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defRPr/>
            </a:pPr>
            <a:r>
              <a:rPr lang="ru-RU" altLang="ru-RU" sz="17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 сборнике в доступной форме представлено описание доходов, расходов бюджета и их структуры, приоритетные направления расходования бюджетных средств, объемы бюджетных ассигнований, направляемых на финансирование социально-значимых мероприятий в сфере образования, культуры, физической культуры и спорта и в других сферах. </a:t>
            </a: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defRPr/>
            </a:pPr>
            <a:r>
              <a:rPr lang="ru-RU" altLang="ru-RU" sz="17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«Бюджет для граждан» нацелен на широкий круг пользователей – всех граждан  Угранского района, интересы которых в той или иной мере затронуты районным бюджетом. </a:t>
            </a:r>
          </a:p>
        </p:txBody>
      </p:sp>
      <p:sp>
        <p:nvSpPr>
          <p:cNvPr id="44034" name="WordArt 8"/>
          <p:cNvSpPr>
            <a:spLocks noChangeArrowheads="1" noChangeShapeType="1" noTextEdit="1"/>
          </p:cNvSpPr>
          <p:nvPr/>
        </p:nvSpPr>
        <p:spPr bwMode="auto">
          <a:xfrm>
            <a:off x="1116013" y="333375"/>
            <a:ext cx="7608887" cy="358775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/>
            <a:r>
              <a:rPr lang="ru-RU" sz="3600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7030A0"/>
                </a:solidFill>
                <a:latin typeface="Arial"/>
                <a:cs typeface="Arial"/>
              </a:rPr>
              <a:t>Что такое бюджет для граждан?</a:t>
            </a:r>
          </a:p>
        </p:txBody>
      </p:sp>
      <p:pic>
        <p:nvPicPr>
          <p:cNvPr id="44035" name="Picture 7" descr="budget_kodek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92275" y="836613"/>
            <a:ext cx="5872163" cy="244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3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3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5" grpId="0" build="p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09" name="Rectangle 2"/>
          <p:cNvSpPr>
            <a:spLocks noGrp="1"/>
          </p:cNvSpPr>
          <p:nvPr>
            <p:ph type="title" idx="4294967295"/>
          </p:nvPr>
        </p:nvSpPr>
        <p:spPr>
          <a:xfrm>
            <a:off x="352425" y="228600"/>
            <a:ext cx="8467725" cy="1544638"/>
          </a:xfrm>
        </p:spPr>
        <p:txBody>
          <a:bodyPr/>
          <a:lstStyle/>
          <a:p>
            <a:pPr algn="ctr"/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«Комплексные меры по профилактике правонарушений и усилению борьбы с преступностью в муниципальном образовании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« Угранский район» Смоленской области» на 2016-2020 годы»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000" b="1" i="1" smtClean="0">
              <a:solidFill>
                <a:srgbClr val="FF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7043" name="Rectangle 3"/>
          <p:cNvSpPr>
            <a:spLocks noGrp="1"/>
          </p:cNvSpPr>
          <p:nvPr>
            <p:ph type="body" idx="4294967295"/>
          </p:nvPr>
        </p:nvSpPr>
        <p:spPr bwMode="auto">
          <a:xfrm>
            <a:off x="352425" y="1773238"/>
            <a:ext cx="3787775" cy="2447925"/>
          </a:xfrm>
        </p:spPr>
        <p:txBody>
          <a:bodyPr/>
          <a:lstStyle/>
          <a:p>
            <a:pPr>
              <a:defRPr/>
            </a:pPr>
            <a:r>
              <a:rPr lang="ru-RU" sz="1600" b="1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Цель муниципальной программы:</a:t>
            </a:r>
            <a:r>
              <a:rPr lang="ru-RU" sz="1600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снижение числа преступлений, совершаемых на улицах и в иных общественных местах на территории Угранского района Смоленской области (показатель 2012 года -   1 преступление) до 1 в 2014 году, до 1 в 2015 году,  до 0 в 2016 году и до 0 в 2017 году;</a:t>
            </a:r>
            <a:r>
              <a:rPr lang="ru-RU" sz="1600" i="1" smtClean="0"/>
              <a:t> </a:t>
            </a:r>
          </a:p>
        </p:txBody>
      </p:sp>
      <p:sp>
        <p:nvSpPr>
          <p:cNvPr id="94211" name="Text Box 4"/>
          <p:cNvSpPr txBox="1">
            <a:spLocks noChangeArrowheads="1"/>
          </p:cNvSpPr>
          <p:nvPr/>
        </p:nvSpPr>
        <p:spPr bwMode="auto">
          <a:xfrm>
            <a:off x="4356100" y="3860800"/>
            <a:ext cx="4464050" cy="2292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1600" b="1" i="1">
                <a:solidFill>
                  <a:srgbClr val="000000"/>
                </a:solidFill>
              </a:rPr>
              <a:t>Ожидаемые результаты реализации муниципальной программы:</a:t>
            </a:r>
            <a:r>
              <a:rPr lang="ru-RU" sz="1600" i="1">
                <a:solidFill>
                  <a:srgbClr val="000000"/>
                </a:solidFill>
              </a:rPr>
              <a:t> к 2017 году планируется число преступлений, совершаемых на улицах и в иных общественных местах снизить до 0, число преступлений, совершенных несовершеннолетними с 2 в 2012 году снизить до 0, за период с 2013 до 2017 года в районной газете опубликуется 110 материалов по освещению деятельности сотрудников полиции.</a:t>
            </a:r>
          </a:p>
        </p:txBody>
      </p:sp>
      <p:pic>
        <p:nvPicPr>
          <p:cNvPr id="94212" name="Picture 5" descr="kartinka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00113" y="4221163"/>
            <a:ext cx="2779712" cy="247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4213" name="Picture 7" descr="fb1b898795e1f1c82709b54a45a74e9d_XL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16463" y="1509713"/>
            <a:ext cx="3525837" cy="2351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2"/>
          <p:cNvSpPr>
            <a:spLocks noGrp="1"/>
          </p:cNvSpPr>
          <p:nvPr>
            <p:ph type="title" idx="4294967295"/>
          </p:nvPr>
        </p:nvSpPr>
        <p:spPr>
          <a:xfrm>
            <a:off x="179388" y="188913"/>
            <a:ext cx="8785225" cy="1463675"/>
          </a:xfrm>
        </p:spPr>
        <p:txBody>
          <a:bodyPr/>
          <a:lstStyle/>
          <a:p>
            <a:pPr algn="ctr"/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«Создание условий для обеспечения качественными услугами ЖКХ населения муниципального образования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« Угранский район» Смоленской области» на 2014-2020 годы»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000" b="1" i="1" smtClean="0">
              <a:solidFill>
                <a:srgbClr val="FF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8067" name="Rectangle 3"/>
          <p:cNvSpPr>
            <a:spLocks noGrp="1"/>
          </p:cNvSpPr>
          <p:nvPr>
            <p:ph type="body" idx="4294967295"/>
          </p:nvPr>
        </p:nvSpPr>
        <p:spPr bwMode="auto">
          <a:xfrm>
            <a:off x="352425" y="1652588"/>
            <a:ext cx="3714750" cy="2303462"/>
          </a:xfrm>
        </p:spPr>
        <p:txBody>
          <a:bodyPr/>
          <a:lstStyle/>
          <a:p>
            <a:pPr>
              <a:defRPr/>
            </a:pPr>
            <a:r>
              <a:rPr lang="ru-RU" sz="1600" b="1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Цель муниципальной программы:</a:t>
            </a:r>
            <a:r>
              <a:rPr lang="ru-RU" sz="1600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Создание условий для обеспечения качественными услугами ЖКХ населения муниципального образования </a:t>
            </a:r>
            <a:r>
              <a:rPr lang="ru-RU" sz="1600" i="1" smtClean="0">
                <a:solidFill>
                  <a:srgbClr val="000000"/>
                </a:solidFill>
                <a:cs typeface="Times New Roman" pitchFamily="18" charset="0"/>
              </a:rPr>
              <a:t>«</a:t>
            </a:r>
            <a:r>
              <a:rPr lang="ru-RU" sz="1600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Угранский район</a:t>
            </a:r>
            <a:r>
              <a:rPr lang="ru-RU" sz="1600" i="1" smtClean="0">
                <a:solidFill>
                  <a:srgbClr val="000000"/>
                </a:solidFill>
                <a:cs typeface="Times New Roman" pitchFamily="18" charset="0"/>
              </a:rPr>
              <a:t>»</a:t>
            </a:r>
            <a:r>
              <a:rPr lang="ru-RU" sz="1600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Смоленской области</a:t>
            </a:r>
          </a:p>
        </p:txBody>
      </p:sp>
      <p:sp>
        <p:nvSpPr>
          <p:cNvPr id="95235" name="Text Box 4"/>
          <p:cNvSpPr txBox="1">
            <a:spLocks noChangeArrowheads="1"/>
          </p:cNvSpPr>
          <p:nvPr/>
        </p:nvSpPr>
        <p:spPr bwMode="auto">
          <a:xfrm>
            <a:off x="4724400" y="2492375"/>
            <a:ext cx="4240213" cy="3514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1600" b="1" i="1">
                <a:solidFill>
                  <a:schemeClr val="bg1"/>
                </a:solidFill>
              </a:rPr>
              <a:t>Ожидаемые результаты реализации муниципальной программы:</a:t>
            </a:r>
            <a:r>
              <a:rPr lang="ru-RU" sz="1600" i="1">
                <a:solidFill>
                  <a:schemeClr val="bg1"/>
                </a:solidFill>
              </a:rPr>
              <a:t> повышение надёжности и эффективности работы объектов жилищно-коммунального хозяйства Угранского района Смоленской области;- повышение удовлетворенности населения Угранского района Смоленской области уровнем жилищно-коммунального обслуживания;- снижение уровня потерь при производстве, транспортировке и распределении коммунальных и энергетических ресурсов;- снижение уровня износа объектов коммунальной инфраструктуры</a:t>
            </a:r>
          </a:p>
        </p:txBody>
      </p:sp>
      <p:sp>
        <p:nvSpPr>
          <p:cNvPr id="95236" name="AutoShape 5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95237" name="AutoShape 7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95238" name="AutoShape 9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95239" name="AutoShape 11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95240" name="Picture 13" descr="Construction-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2425" y="3581400"/>
            <a:ext cx="3881438" cy="291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5241" name="AutoShape 15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95242" name="AutoShape 17"/>
          <p:cNvSpPr>
            <a:spLocks noChangeAspect="1" noChangeArrowheads="1"/>
          </p:cNvSpPr>
          <p:nvPr/>
        </p:nvSpPr>
        <p:spPr bwMode="auto">
          <a:xfrm>
            <a:off x="57150" y="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95243" name="AutoShape 19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95244" name="AutoShape 21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95245" name="AutoShape 23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95246" name="AutoShape 25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95247" name="AutoShape 27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6600" name="Group 40"/>
          <p:cNvGraphicFramePr>
            <a:graphicFrameLocks noGrp="1"/>
          </p:cNvGraphicFramePr>
          <p:nvPr>
            <p:ph idx="4294967295"/>
          </p:nvPr>
        </p:nvGraphicFramePr>
        <p:xfrm>
          <a:off x="107950" y="823913"/>
          <a:ext cx="8712200" cy="6010275"/>
        </p:xfrm>
        <a:graphic>
          <a:graphicData uri="http://schemas.openxmlformats.org/drawingml/2006/table">
            <a:tbl>
              <a:tblPr/>
              <a:tblGrid>
                <a:gridCol w="1938338"/>
                <a:gridCol w="1036637"/>
                <a:gridCol w="985838"/>
                <a:gridCol w="985837"/>
                <a:gridCol w="1927225"/>
                <a:gridCol w="1838325"/>
              </a:tblGrid>
              <a:tr h="8366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программы 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2019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2020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2021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Администратор программы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600" b="1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Исполнитель программы 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938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«Развитие  образования в муниципальном образовании « Угранский район» Смоленской области» на 2014-2020 годы»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106623,5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117107,1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108706,8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Отдел образования  Администрации муниципального образования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Отдел образования  Администрации муниципального образования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7033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Патриотическое  воспитание граждан в муниципальном образовании« Угранский район» Смоленской области» на 2016-2020 годы»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50,0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50,0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50,0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 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Отдел образования  Администрации Угранского  района Смоленской области 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7383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«Развитие    культуры и туризма в муниципальном образовании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области» на 2014-2020 годы»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33299,0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35436,4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31870,8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Отдел культуры  и спорта Администрации 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 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Отдел культуры  и спорта Администрации 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96294" name="Rectangle 40"/>
          <p:cNvSpPr>
            <a:spLocks noChangeArrowheads="1"/>
          </p:cNvSpPr>
          <p:nvPr/>
        </p:nvSpPr>
        <p:spPr bwMode="auto">
          <a:xfrm>
            <a:off x="955675" y="115888"/>
            <a:ext cx="8158163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 i="1">
                <a:solidFill>
                  <a:srgbClr val="FF0000"/>
                </a:solidFill>
              </a:rPr>
              <a:t>Программная структура расходов  районного бюджета на 2019 год и плановый период 2020 и 2021 г. (тыс. руб.)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1" name="Rectangle 2"/>
          <p:cNvSpPr>
            <a:spLocks noGrp="1"/>
          </p:cNvSpPr>
          <p:nvPr>
            <p:ph type="title" idx="4294967295"/>
          </p:nvPr>
        </p:nvSpPr>
        <p:spPr>
          <a:xfrm>
            <a:off x="352425" y="228600"/>
            <a:ext cx="8540750" cy="1066800"/>
          </a:xfrm>
        </p:spPr>
        <p:txBody>
          <a:bodyPr/>
          <a:lstStyle/>
          <a:p>
            <a:pPr algn="ctr"/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«Развитие  образования в муниципальном образовании « Угранский район» Смоленской области» на 2014-2020 годы»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000" b="1" i="1" smtClean="0">
              <a:solidFill>
                <a:srgbClr val="FF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9091" name="Rectangle 3"/>
          <p:cNvSpPr>
            <a:spLocks noGrp="1"/>
          </p:cNvSpPr>
          <p:nvPr>
            <p:ph type="body" idx="4294967295"/>
          </p:nvPr>
        </p:nvSpPr>
        <p:spPr bwMode="auto">
          <a:xfrm>
            <a:off x="179388" y="981075"/>
            <a:ext cx="4321175" cy="1584325"/>
          </a:xfrm>
        </p:spPr>
        <p:txBody>
          <a:bodyPr/>
          <a:lstStyle/>
          <a:p>
            <a:pPr>
              <a:defRPr/>
            </a:pPr>
            <a:r>
              <a:rPr lang="ru-RU" sz="1600" b="1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Цель муниципальной программы:</a:t>
            </a:r>
            <a:r>
              <a:rPr lang="ru-RU" sz="1600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Обеспечение общедоступного бесплатного дошкольного и общего образования. Обеспечение современного качества, доступности и эффективности дополнительного образования.</a:t>
            </a:r>
            <a:r>
              <a:rPr lang="ru-RU" sz="1600" i="1" smtClean="0"/>
              <a:t> </a:t>
            </a:r>
          </a:p>
        </p:txBody>
      </p:sp>
      <p:sp>
        <p:nvSpPr>
          <p:cNvPr id="97283" name="Text Box 4"/>
          <p:cNvSpPr txBox="1">
            <a:spLocks noChangeArrowheads="1"/>
          </p:cNvSpPr>
          <p:nvPr/>
        </p:nvSpPr>
        <p:spPr bwMode="auto">
          <a:xfrm>
            <a:off x="0" y="2854325"/>
            <a:ext cx="9144000" cy="375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1600" b="1" i="1">
                <a:solidFill>
                  <a:srgbClr val="000000"/>
                </a:solidFill>
              </a:rPr>
              <a:t>Ожидаемые результаты реализации муниципальной программы:</a:t>
            </a:r>
            <a:r>
              <a:rPr lang="ru-RU" sz="1600" i="1">
                <a:solidFill>
                  <a:srgbClr val="000000"/>
                </a:solidFill>
              </a:rPr>
              <a:t> Доля выпускников муниципальных общеобразовательных учреждений, сдавших ЕГЭ по русскому языку и математике, в общей численности выпускников муниципальных образовательных учреждений, сдавших ЕГЭ по данным предметам-100%;- Доля выпускников муниципальных общеобразовательных учреждений, не получивших аттестат о среднем (полном) образовании, в общей численности выпускников муниципальных общеобразовательных  учреждений-0%;- Увеличение доли муниципальных общеобразовательных учреждений, соответствующих современным требованиям обучения, в общей численности выпускников муниципальных общеобразовательных  учреждений до 100%;- Увеличение доли  детей первой и второй групп здоровья в общей численности обучающихся в муниципальных общеобразовательных  учреждениях до  90%;- Увеличение доли  детей в возрасте 1-6  лет, получающих дошкольную образовательную услугу и (или) услугу по их содержанию в муниципальных образовательных учреждениях, в общей численности детей в возрасте 1-6 лет до 58 %; - Снижение доли  детей в возрасте 1-6 лет, стоящих на учете для определения в муниципальные дошкольные образовательные учреждения, в общей численности детей в возрасте 1-6 лет до 0%;- Укрепление материально-технической базы муниципальных образовательных учреждений.</a:t>
            </a:r>
          </a:p>
        </p:txBody>
      </p:sp>
      <p:sp>
        <p:nvSpPr>
          <p:cNvPr id="97284" name="AutoShape 5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97285" name="Picture 7" descr="68dfe3_b5ce37238ac944a886a24533589b8a0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64163" y="644525"/>
            <a:ext cx="3311525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5" name="Rectangle 2"/>
          <p:cNvSpPr>
            <a:spLocks noGrp="1"/>
          </p:cNvSpPr>
          <p:nvPr>
            <p:ph type="title" idx="4294967295"/>
          </p:nvPr>
        </p:nvSpPr>
        <p:spPr>
          <a:xfrm>
            <a:off x="352425" y="228600"/>
            <a:ext cx="8396288" cy="1066800"/>
          </a:xfrm>
        </p:spPr>
        <p:txBody>
          <a:bodyPr/>
          <a:lstStyle/>
          <a:p>
            <a:pPr algn="ctr"/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«Развитие культуры и туризма в муниципальном образовании «Угранский район» Смоленской области» на 2014-2020 годы»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000" b="1" i="1" smtClean="0">
              <a:solidFill>
                <a:srgbClr val="FF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0115" name="Rectangle 3"/>
          <p:cNvSpPr>
            <a:spLocks noGrp="1"/>
          </p:cNvSpPr>
          <p:nvPr>
            <p:ph type="body" idx="4294967295"/>
          </p:nvPr>
        </p:nvSpPr>
        <p:spPr bwMode="auto">
          <a:xfrm>
            <a:off x="352425" y="1463675"/>
            <a:ext cx="3714750" cy="1533525"/>
          </a:xfrm>
        </p:spPr>
        <p:txBody>
          <a:bodyPr/>
          <a:lstStyle/>
          <a:p>
            <a:pPr>
              <a:defRPr/>
            </a:pPr>
            <a:r>
              <a:rPr lang="ru-RU" altLang="zh-CN" sz="1600" b="1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Цель муниципальной программы:</a:t>
            </a:r>
            <a:r>
              <a:rPr lang="ru-RU" altLang="zh-CN" sz="1600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Создание социально-экономических условий для развития культуры и туризма в Угранском районе Смоленской области</a:t>
            </a:r>
            <a:endParaRPr lang="ru-RU" sz="1600" i="1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8307" name="Text Box 4"/>
          <p:cNvSpPr txBox="1">
            <a:spLocks noChangeArrowheads="1"/>
          </p:cNvSpPr>
          <p:nvPr/>
        </p:nvSpPr>
        <p:spPr bwMode="auto">
          <a:xfrm>
            <a:off x="4075113" y="4799013"/>
            <a:ext cx="4681537" cy="180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altLang="zh-CN" sz="1600" b="1" i="1">
                <a:solidFill>
                  <a:srgbClr val="000000"/>
                </a:solidFill>
                <a:cs typeface="华文楷体"/>
              </a:rPr>
              <a:t>Ожидаемые результаты реализации муниципальной программы:</a:t>
            </a:r>
            <a:r>
              <a:rPr lang="ru-RU" altLang="zh-CN" sz="1600" i="1">
                <a:solidFill>
                  <a:srgbClr val="000000"/>
                </a:solidFill>
                <a:cs typeface="华文楷体"/>
              </a:rPr>
              <a:t> Увеличение доли населения получающих услуги учреждений культуры. Увеличение количества посетителей туристического маршрута. Увеличение количества населения, занимающегося физической культурой и спортом.</a:t>
            </a:r>
            <a:endParaRPr lang="ru-RU" sz="1600" i="1">
              <a:solidFill>
                <a:srgbClr val="000000"/>
              </a:solidFill>
            </a:endParaRPr>
          </a:p>
        </p:txBody>
      </p:sp>
      <p:sp>
        <p:nvSpPr>
          <p:cNvPr id="98308" name="AutoShape 6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98309" name="Picture 8" descr="--Katyushin---festival-v-Ugre-333x50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2425" y="2997200"/>
            <a:ext cx="2400300" cy="3605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8310" name="AutoShape 10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98311" name="AutoShape 12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98312" name="AutoShape 14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98313" name="Picture 16" descr="maxresdefault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24400" y="1038225"/>
            <a:ext cx="3313113" cy="1865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8314" name="AutoShape 18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98315" name="Picture 20" descr="fizra-1024x71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416675" y="2903538"/>
            <a:ext cx="2727325" cy="189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8316" name="AutoShape 22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98317" name="Picture 24" descr="sport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752725" y="2624138"/>
            <a:ext cx="2803525" cy="217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2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68313" y="115888"/>
            <a:ext cx="8675687" cy="636587"/>
          </a:xfrm>
        </p:spPr>
        <p:txBody>
          <a:bodyPr/>
          <a:lstStyle/>
          <a:p>
            <a:pPr algn="ctr" eaLnBrk="1" hangingPunct="1"/>
            <a:r>
              <a:rPr lang="ru-RU" sz="20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Программная структура расходов  районного бюджета на 2019 год и плановый период 2020 и 2021 г.</a:t>
            </a:r>
          </a:p>
        </p:txBody>
      </p:sp>
      <p:graphicFrame>
        <p:nvGraphicFramePr>
          <p:cNvPr id="85032" name="Group 40"/>
          <p:cNvGraphicFramePr>
            <a:graphicFrameLocks noGrp="1"/>
          </p:cNvGraphicFramePr>
          <p:nvPr>
            <p:ph idx="4294967295"/>
          </p:nvPr>
        </p:nvGraphicFramePr>
        <p:xfrm>
          <a:off x="250825" y="981075"/>
          <a:ext cx="8712200" cy="5824538"/>
        </p:xfrm>
        <a:graphic>
          <a:graphicData uri="http://schemas.openxmlformats.org/drawingml/2006/table">
            <a:tbl>
              <a:tblPr/>
              <a:tblGrid>
                <a:gridCol w="2087563"/>
                <a:gridCol w="936625"/>
                <a:gridCol w="944562"/>
                <a:gridCol w="939800"/>
                <a:gridCol w="2003425"/>
                <a:gridCol w="1800225"/>
              </a:tblGrid>
              <a:tr h="9413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программы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Администратор программы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600" b="1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Исполнитель программы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763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Управление  муниципальными финансами в муниципальном образовании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области» на 2014-2020 годы»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24747,0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24069,8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24084,0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Финансовое управление администрации  муниципальное образование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Финансовое управление администрации  муниципальное образование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763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Устойчивое развитие сельских территорий в муниципальном образовании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области» на 2014-2017 год и на период до 2020 года»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260,0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5081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Поддержка общественных организаций  муниципального образования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области» на 2016-2020 годы»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230,0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230,0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230,0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области, Финансовое управление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Rectangle 2"/>
          <p:cNvSpPr>
            <a:spLocks noGrp="1"/>
          </p:cNvSpPr>
          <p:nvPr>
            <p:ph type="title" idx="4294967295"/>
          </p:nvPr>
        </p:nvSpPr>
        <p:spPr>
          <a:xfrm>
            <a:off x="0" y="228600"/>
            <a:ext cx="9144000" cy="1184275"/>
          </a:xfrm>
        </p:spPr>
        <p:txBody>
          <a:bodyPr/>
          <a:lstStyle/>
          <a:p>
            <a:pPr algn="ctr"/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«Управление муниципальными финансами в муниципальном образовании 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«Угранский район» Смоленской области» на 2014-2020 годы»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000" b="1" i="1" smtClean="0">
              <a:solidFill>
                <a:srgbClr val="FF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3187" name="Rectangle 3"/>
          <p:cNvSpPr>
            <a:spLocks noGrp="1"/>
          </p:cNvSpPr>
          <p:nvPr>
            <p:ph type="body" idx="4294967295"/>
          </p:nvPr>
        </p:nvSpPr>
        <p:spPr bwMode="auto">
          <a:xfrm>
            <a:off x="352425" y="1150938"/>
            <a:ext cx="3859213" cy="2125662"/>
          </a:xfrm>
        </p:spPr>
        <p:txBody>
          <a:bodyPr/>
          <a:lstStyle/>
          <a:p>
            <a:pPr>
              <a:defRPr/>
            </a:pPr>
            <a:r>
              <a:rPr lang="ru-RU" sz="1600" b="1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Цель муниципальной программы:</a:t>
            </a:r>
            <a:r>
              <a:rPr lang="ru-RU" sz="1600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Обеспечение долгосрочной сбалансированности и устойчивости бюджета муниципального образования «Угранский район» Смоленской области, создание условий для повышения качества управления муниципальными финансами.</a:t>
            </a:r>
          </a:p>
        </p:txBody>
      </p:sp>
      <p:sp>
        <p:nvSpPr>
          <p:cNvPr id="100355" name="Text Box 4"/>
          <p:cNvSpPr txBox="1">
            <a:spLocks noChangeArrowheads="1"/>
          </p:cNvSpPr>
          <p:nvPr/>
        </p:nvSpPr>
        <p:spPr bwMode="auto">
          <a:xfrm>
            <a:off x="4500563" y="1143000"/>
            <a:ext cx="4464050" cy="547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1600" b="1" i="1">
                <a:solidFill>
                  <a:srgbClr val="000000"/>
                </a:solidFill>
              </a:rPr>
              <a:t>Ожидаемые результаты реализации муниципальной программы:</a:t>
            </a:r>
            <a:r>
              <a:rPr lang="ru-RU" sz="1600" i="1">
                <a:solidFill>
                  <a:srgbClr val="000000"/>
                </a:solidFill>
              </a:rPr>
              <a:t> 1. Создание стабильных финансовых условий для устойчивого экономического роста муниципалитета,  повышения уровня и качества жизни населения муниципального района за счет обеспечения долгосрочной сбалансированности,  устойчивости и платежеспособности местного бюджета;</a:t>
            </a:r>
          </a:p>
          <a:p>
            <a:pPr defTabSz="914400">
              <a:spcBef>
                <a:spcPct val="50000"/>
              </a:spcBef>
            </a:pPr>
            <a:r>
              <a:rPr lang="ru-RU" sz="1600" i="1">
                <a:solidFill>
                  <a:srgbClr val="000000"/>
                </a:solidFill>
              </a:rPr>
              <a:t>2. Создание условий для повышения эффективности финансового управления в муниципальном образовании «Угранский район» Смоленской области для  оптимизации выполнения  муниципальных функций, обеспечения потребностей жителей и общества в  муниципальных услугах, увеличения их доступности и качества.</a:t>
            </a:r>
          </a:p>
          <a:p>
            <a:pPr defTabSz="914400">
              <a:spcBef>
                <a:spcPct val="50000"/>
              </a:spcBef>
            </a:pPr>
            <a:r>
              <a:rPr lang="ru-RU" sz="1600" i="1">
                <a:solidFill>
                  <a:srgbClr val="000000"/>
                </a:solidFill>
              </a:rPr>
              <a:t>3. Перевод расходов местного бюджета на принцип программно-целевого планирования, контроля и последующей оценки эффективности их использования.</a:t>
            </a:r>
          </a:p>
        </p:txBody>
      </p:sp>
      <p:sp>
        <p:nvSpPr>
          <p:cNvPr id="100356" name="AutoShape 6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100357" name="Picture 8" descr="Bez-nazvaniya-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0175" y="4906963"/>
            <a:ext cx="2995613" cy="1951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0358" name="Picture 10" descr="orig_ce092da28bf6aaaaa901a2efcd13b49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28775" y="2995613"/>
            <a:ext cx="2871788" cy="191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Rectangle 2"/>
          <p:cNvSpPr>
            <a:spLocks noGrp="1"/>
          </p:cNvSpPr>
          <p:nvPr>
            <p:ph type="title" idx="4294967295"/>
          </p:nvPr>
        </p:nvSpPr>
        <p:spPr>
          <a:xfrm>
            <a:off x="0" y="228600"/>
            <a:ext cx="9144000" cy="1400175"/>
          </a:xfrm>
        </p:spPr>
        <p:txBody>
          <a:bodyPr/>
          <a:lstStyle/>
          <a:p>
            <a:pPr algn="ctr"/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«Устойчивое развитие сельских территорий в муниципальном образовании 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«Угранский район» Смоленской области» на 2014-2017 год и на период до 2020 года»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000" b="1" i="1" smtClean="0">
              <a:solidFill>
                <a:srgbClr val="FF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4211" name="Rectangle 3"/>
          <p:cNvSpPr>
            <a:spLocks noGrp="1"/>
          </p:cNvSpPr>
          <p:nvPr>
            <p:ph type="body" idx="4294967295"/>
          </p:nvPr>
        </p:nvSpPr>
        <p:spPr bwMode="auto">
          <a:xfrm>
            <a:off x="352425" y="1463675"/>
            <a:ext cx="3787775" cy="2828925"/>
          </a:xfrm>
        </p:spPr>
        <p:txBody>
          <a:bodyPr/>
          <a:lstStyle/>
          <a:p>
            <a:pPr>
              <a:defRPr/>
            </a:pPr>
            <a:r>
              <a:rPr lang="ru-RU" sz="1600" b="1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Цель муниципальной программы: </a:t>
            </a:r>
            <a:r>
              <a:rPr lang="ru-RU" sz="1600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улучшение условий жизнедеятельности на сельских территориях муниципального образования «Угранский район» Смоленской области (далее – Муниципальный район);</a:t>
            </a:r>
            <a:r>
              <a:rPr lang="ru-RU" sz="1600" i="1" smtClean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ru-RU" sz="1600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улучшение инвестиционного климата в сфере АПК на сельских территориях Муниципального района за счет реализации инфра-структурных мероприятий в рамках Программы. </a:t>
            </a:r>
          </a:p>
          <a:p>
            <a:pPr>
              <a:defRPr/>
            </a:pPr>
            <a:r>
              <a:rPr lang="ru-RU" sz="1600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endParaRPr lang="ru-RU" sz="1600" i="1" smtClean="0">
              <a:latin typeface="Times New Roman" pitchFamily="18" charset="0"/>
            </a:endParaRPr>
          </a:p>
        </p:txBody>
      </p:sp>
      <p:sp>
        <p:nvSpPr>
          <p:cNvPr id="101379" name="Text Box 4"/>
          <p:cNvSpPr txBox="1">
            <a:spLocks noChangeArrowheads="1"/>
          </p:cNvSpPr>
          <p:nvPr/>
        </p:nvSpPr>
        <p:spPr bwMode="auto">
          <a:xfrm>
            <a:off x="4572000" y="2924175"/>
            <a:ext cx="4321175" cy="375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1600" b="1" i="1">
                <a:solidFill>
                  <a:srgbClr val="000000"/>
                </a:solidFill>
              </a:rPr>
              <a:t>Ожидаемые результаты реализации программы:</a:t>
            </a:r>
            <a:r>
              <a:rPr lang="ru-RU" sz="1600" i="1">
                <a:solidFill>
                  <a:srgbClr val="000000"/>
                </a:solidFill>
              </a:rPr>
              <a:t> а)Улучшение жилищных условий 38 сельских семей, в том числе 34 молодых семей и молодых специалистов;</a:t>
            </a:r>
          </a:p>
          <a:p>
            <a:pPr defTabSz="914400">
              <a:spcBef>
                <a:spcPct val="50000"/>
              </a:spcBef>
            </a:pPr>
            <a:r>
              <a:rPr lang="ru-RU" sz="1600" i="1">
                <a:solidFill>
                  <a:srgbClr val="000000"/>
                </a:solidFill>
              </a:rPr>
              <a:t>б) Удовлетворение потребностей организаций АПК района в молодых специалистах на 70% и социальной сферы -  на 85 %;</a:t>
            </a:r>
          </a:p>
          <a:p>
            <a:pPr defTabSz="914400">
              <a:spcBef>
                <a:spcPct val="50000"/>
              </a:spcBef>
            </a:pPr>
            <a:r>
              <a:rPr lang="ru-RU" sz="1600" i="1">
                <a:solidFill>
                  <a:srgbClr val="000000"/>
                </a:solidFill>
              </a:rPr>
              <a:t>в) Повышение уровня социального и инженерного обустройства сельских территорий Муниципального района: газом – 40 % (2020 г.),водой - 20% (2020 г.),в) Увеличение коэффициента рождаемости проживающего на сельских территориях Муниципального района населения до 10,3 % .</a:t>
            </a:r>
          </a:p>
        </p:txBody>
      </p:sp>
      <p:pic>
        <p:nvPicPr>
          <p:cNvPr id="101380" name="Picture 8" descr="3762-mln-rublej-napravili-na-razvitie-selskix-territorij-na-kubani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92725" y="1223963"/>
            <a:ext cx="3600450" cy="1700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1381" name="Picture 10" descr="c53cdc6301767c9f750d216e346c6be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2000" y="4305300"/>
            <a:ext cx="3378200" cy="237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1" name="Rectangle 2"/>
          <p:cNvSpPr>
            <a:spLocks noGrp="1"/>
          </p:cNvSpPr>
          <p:nvPr>
            <p:ph type="title" idx="4294967295"/>
          </p:nvPr>
        </p:nvSpPr>
        <p:spPr>
          <a:xfrm>
            <a:off x="352425" y="228600"/>
            <a:ext cx="8612188" cy="1066800"/>
          </a:xfrm>
        </p:spPr>
        <p:txBody>
          <a:bodyPr/>
          <a:lstStyle/>
          <a:p>
            <a:pPr algn="ctr"/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« Поддержка общественных организаций  муниципального образования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« Угранский район» Смоленской области» на 2016-2020 годы»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000" b="1" i="1" smtClean="0">
              <a:solidFill>
                <a:srgbClr val="FF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5235" name="Rectangle 3"/>
          <p:cNvSpPr>
            <a:spLocks noGrp="1"/>
          </p:cNvSpPr>
          <p:nvPr>
            <p:ph type="body" idx="4294967295"/>
          </p:nvPr>
        </p:nvSpPr>
        <p:spPr bwMode="auto">
          <a:xfrm>
            <a:off x="352425" y="1773238"/>
            <a:ext cx="3282950" cy="1460500"/>
          </a:xfrm>
        </p:spPr>
        <p:txBody>
          <a:bodyPr/>
          <a:lstStyle/>
          <a:p>
            <a:pPr>
              <a:defRPr/>
            </a:pPr>
            <a:r>
              <a:rPr lang="ru-RU" sz="1600" b="1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Цель муниципальной программы:</a:t>
            </a:r>
            <a:r>
              <a:rPr lang="ru-RU" sz="1600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Поддержка общественно-полезной деятельности общественных объединений и организаций</a:t>
            </a:r>
          </a:p>
        </p:txBody>
      </p:sp>
      <p:sp>
        <p:nvSpPr>
          <p:cNvPr id="102403" name="Text Box 4"/>
          <p:cNvSpPr txBox="1">
            <a:spLocks noChangeArrowheads="1"/>
          </p:cNvSpPr>
          <p:nvPr/>
        </p:nvSpPr>
        <p:spPr bwMode="auto">
          <a:xfrm>
            <a:off x="4427538" y="4221163"/>
            <a:ext cx="4249737" cy="180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1600" b="1" i="1">
                <a:solidFill>
                  <a:srgbClr val="000000"/>
                </a:solidFill>
              </a:rPr>
              <a:t>Ожидаемые результаты реализации муниципальной программы:</a:t>
            </a:r>
            <a:r>
              <a:rPr lang="ru-RU" sz="1600" i="1">
                <a:solidFill>
                  <a:srgbClr val="000000"/>
                </a:solidFill>
              </a:rPr>
              <a:t> - Повышение уровня доверия ветеранов и инвалидов  района к органам власти.- Изучение проблем ветеранов и инвалидов с целью оказания им необходимой помощи.- Улучшение качества жизни ветеранов и инвалидов.</a:t>
            </a:r>
          </a:p>
        </p:txBody>
      </p:sp>
      <p:pic>
        <p:nvPicPr>
          <p:cNvPr id="102404" name="Picture 6" descr="Sotszashhita-e150850174253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5738" y="3716338"/>
            <a:ext cx="4241800" cy="2820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05" name="Picture 8" descr="16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27538" y="1319213"/>
            <a:ext cx="4249737" cy="242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914400" y="301625"/>
            <a:ext cx="8229600" cy="487363"/>
          </a:xfrm>
        </p:spPr>
        <p:txBody>
          <a:bodyPr/>
          <a:lstStyle/>
          <a:p>
            <a:pPr algn="ctr" eaLnBrk="1" hangingPunct="1"/>
            <a:r>
              <a:rPr lang="ru-RU" sz="20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Программная структура расходов  районного бюджета на 2019 год и плановый период 2020 и 2021 г.</a:t>
            </a:r>
          </a:p>
        </p:txBody>
      </p:sp>
      <p:graphicFrame>
        <p:nvGraphicFramePr>
          <p:cNvPr id="73794" name="Group 66"/>
          <p:cNvGraphicFramePr>
            <a:graphicFrameLocks noGrp="1"/>
          </p:cNvGraphicFramePr>
          <p:nvPr>
            <p:ph idx="4294967295"/>
          </p:nvPr>
        </p:nvGraphicFramePr>
        <p:xfrm>
          <a:off x="179388" y="788988"/>
          <a:ext cx="8964612" cy="6065837"/>
        </p:xfrm>
        <a:graphic>
          <a:graphicData uri="http://schemas.openxmlformats.org/drawingml/2006/table">
            <a:tbl>
              <a:tblPr/>
              <a:tblGrid>
                <a:gridCol w="2801937"/>
                <a:gridCol w="828675"/>
                <a:gridCol w="838200"/>
                <a:gridCol w="844550"/>
                <a:gridCol w="1849438"/>
                <a:gridCol w="1801812"/>
              </a:tblGrid>
              <a:tr h="623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программы 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2018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2019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Администратор программы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600" b="1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Исполнитель программы 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302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 Обеспечение жильем молодых семей» на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2015-2020 годы»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441,0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529,2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529,2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62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Энергосбережение и повышение энергетической эффективности на 2010-2020 годы на территории муниципального образования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39,2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5,0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5,0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128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«Комплексные меры противодействия незаконному обороту наркотиков в муниципальном образовании «Угранский район» Смоленской области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10,0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10,0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10,0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68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« Приоритетные направления  демографического развития  муниципального образования  «Угранский район» Смоленской области  на 2015-2020 годы»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17,0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17,0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17,0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55575" y="198438"/>
            <a:ext cx="4978325" cy="455712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600" i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Что такое бюджет?</a:t>
            </a:r>
          </a:p>
        </p:txBody>
      </p:sp>
      <p:sp>
        <p:nvSpPr>
          <p:cNvPr id="25602" name="Содержимое 2"/>
          <p:cNvSpPr>
            <a:spLocks noGrp="1"/>
          </p:cNvSpPr>
          <p:nvPr>
            <p:ph idx="4294967295"/>
          </p:nvPr>
        </p:nvSpPr>
        <p:spPr>
          <a:xfrm>
            <a:off x="268288" y="2671763"/>
            <a:ext cx="8683625" cy="863600"/>
          </a:xfrm>
        </p:spPr>
        <p:txBody>
          <a:bodyPr rtlCol="0"/>
          <a:lstStyle/>
          <a:p>
            <a:pPr algn="ctr" eaLnBrk="1" fontAlgn="auto" hangingPunct="1">
              <a:lnSpc>
                <a:spcPct val="80000"/>
              </a:lnSpc>
              <a:spcAft>
                <a:spcPts val="0"/>
              </a:spcAft>
              <a:buClr>
                <a:schemeClr val="accent5"/>
              </a:buClr>
              <a:buFontTx/>
              <a:buNone/>
              <a:defRPr/>
            </a:pPr>
            <a:r>
              <a:rPr lang="ru-RU" altLang="ru-RU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altLang="ru-RU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БЮДЖЕТ – - форма образования и расходования денежных средств, предусмотренных для финансового обеспечения задач и функций государства и местного самоуправления</a:t>
            </a:r>
          </a:p>
        </p:txBody>
      </p:sp>
      <p:sp>
        <p:nvSpPr>
          <p:cNvPr id="45059" name="AutoShape 4" descr="&amp;Gcy;&amp;dcy;&amp;iecy; &amp;dcy;&amp;iecy;&amp;ncy;&amp;softcy;&amp;gcy;&amp;icy;. &amp;Tcy;&amp;yucy;&amp;mcy;&amp;iecy;&amp;ncy;&amp;scy;&amp;kcy;&amp;icy;&amp;iecy; &amp;chcy;&amp;icy;&amp;ncy;&amp;ocy;&amp;vcy;&amp;ncy;&amp;icy;&amp;kcy;&amp;icy; &amp;rcy;&amp;acy;&amp;scy;&amp;scy;&amp;kcy;&amp;acy;&amp;zcy;&amp;acy;&amp;lcy;&amp;icy;, &amp;kcy;&amp;ucy;&amp;dcy;&amp;acy; &amp;ucy;&amp;khcy;&amp;ocy;&amp;dcy;&amp;icy;&amp;tcy; &amp;bcy;&amp;yucy;&amp;dcy;&amp;zhcy;…"/>
          <p:cNvSpPr>
            <a:spLocks noChangeAspect="1" noChangeArrowheads="1"/>
          </p:cNvSpPr>
          <p:nvPr/>
        </p:nvSpPr>
        <p:spPr bwMode="auto">
          <a:xfrm>
            <a:off x="155575" y="460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orbel" pitchFamily="34" charset="0"/>
            </a:endParaRPr>
          </a:p>
        </p:txBody>
      </p:sp>
      <p:sp>
        <p:nvSpPr>
          <p:cNvPr id="45060" name="AutoShape 5" descr="&amp;Gcy;&amp;dcy;&amp;iecy; &amp;dcy;&amp;iecy;&amp;ncy;&amp;softcy;&amp;gcy;&amp;icy;. &amp;Tcy;&amp;yucy;&amp;mcy;&amp;iecy;&amp;ncy;&amp;scy;&amp;kcy;&amp;icy;&amp;iecy; &amp;chcy;&amp;icy;&amp;ncy;&amp;ocy;&amp;vcy;&amp;ncy;&amp;icy;&amp;kcy;&amp;icy; &amp;rcy;&amp;acy;&amp;scy;&amp;scy;&amp;kcy;&amp;acy;&amp;zcy;&amp;acy;&amp;lcy;&amp;icy;, &amp;kcy;&amp;ucy;&amp;dcy;&amp;acy; &amp;ucy;&amp;khcy;&amp;ocy;&amp;dcy;&amp;icy;&amp;tcy; &amp;bcy;&amp;yucy;&amp;dcy;&amp;zhcy;…"/>
          <p:cNvSpPr>
            <a:spLocks noChangeAspect="1" noChangeArrowheads="1"/>
          </p:cNvSpPr>
          <p:nvPr/>
        </p:nvSpPr>
        <p:spPr bwMode="auto">
          <a:xfrm>
            <a:off x="155575" y="460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orbel" pitchFamily="34" charset="0"/>
            </a:endParaRPr>
          </a:p>
        </p:txBody>
      </p:sp>
      <p:sp>
        <p:nvSpPr>
          <p:cNvPr id="45061" name="AutoShape 6" descr="&amp;Gcy;&amp;dcy;&amp;iecy; &amp;dcy;&amp;iecy;&amp;ncy;&amp;softcy;&amp;gcy;&amp;icy;. &amp;Tcy;&amp;yucy;&amp;mcy;&amp;iecy;&amp;ncy;&amp;scy;&amp;kcy;&amp;icy;&amp;iecy; &amp;chcy;&amp;icy;&amp;ncy;&amp;ocy;&amp;vcy;&amp;ncy;&amp;icy;&amp;kcy;&amp;icy; &amp;rcy;&amp;acy;&amp;scy;&amp;scy;&amp;kcy;&amp;acy;&amp;zcy;&amp;acy;&amp;lcy;&amp;icy;, &amp;kcy;&amp;ucy;&amp;dcy;&amp;acy; &amp;ucy;&amp;khcy;&amp;ocy;&amp;dcy;&amp;icy;&amp;tcy; &amp;bcy;&amp;yucy;&amp;dcy;&amp;zhcy;…"/>
          <p:cNvSpPr>
            <a:spLocks noChangeAspect="1" noChangeArrowheads="1"/>
          </p:cNvSpPr>
          <p:nvPr/>
        </p:nvSpPr>
        <p:spPr bwMode="auto">
          <a:xfrm>
            <a:off x="155575" y="460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orbel" pitchFamily="34" charset="0"/>
            </a:endParaRPr>
          </a:p>
        </p:txBody>
      </p:sp>
      <p:sp>
        <p:nvSpPr>
          <p:cNvPr id="45062" name="TextBox 2"/>
          <p:cNvSpPr txBox="1">
            <a:spLocks noChangeArrowheads="1"/>
          </p:cNvSpPr>
          <p:nvPr/>
        </p:nvSpPr>
        <p:spPr bwMode="auto">
          <a:xfrm>
            <a:off x="236538" y="3890963"/>
            <a:ext cx="2508250" cy="173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solidFill>
                  <a:schemeClr val="bg1"/>
                </a:solidFill>
              </a:rPr>
              <a:t>Превышение доходов над расходами образует положительный остаток бюджета - </a:t>
            </a:r>
            <a:r>
              <a:rPr lang="ru-RU" i="1">
                <a:solidFill>
                  <a:schemeClr val="bg1"/>
                </a:solidFill>
              </a:rPr>
              <a:t>ПРОФИЦИТ</a:t>
            </a:r>
          </a:p>
        </p:txBody>
      </p:sp>
      <p:sp>
        <p:nvSpPr>
          <p:cNvPr id="45063" name="TextBox 3"/>
          <p:cNvSpPr txBox="1">
            <a:spLocks noChangeArrowheads="1"/>
          </p:cNvSpPr>
          <p:nvPr/>
        </p:nvSpPr>
        <p:spPr bwMode="auto">
          <a:xfrm>
            <a:off x="112713" y="654050"/>
            <a:ext cx="2689225" cy="173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i="1">
                <a:solidFill>
                  <a:schemeClr val="bg1"/>
                </a:solidFill>
              </a:rPr>
              <a:t>Доходы</a:t>
            </a:r>
            <a:r>
              <a:rPr lang="ru-RU">
                <a:solidFill>
                  <a:schemeClr val="bg1"/>
                </a:solidFill>
              </a:rPr>
              <a:t> это поступающие в бюджет денежные средства (налоговые, неналоговые доходы и безвозмездные поступления)</a:t>
            </a:r>
          </a:p>
        </p:txBody>
      </p:sp>
      <p:sp>
        <p:nvSpPr>
          <p:cNvPr id="45064" name="TextBox 4"/>
          <p:cNvSpPr txBox="1">
            <a:spLocks noChangeArrowheads="1"/>
          </p:cNvSpPr>
          <p:nvPr/>
        </p:nvSpPr>
        <p:spPr bwMode="auto">
          <a:xfrm>
            <a:off x="5878513" y="379413"/>
            <a:ext cx="3097212" cy="228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i="1">
                <a:solidFill>
                  <a:schemeClr val="bg1"/>
                </a:solidFill>
              </a:rPr>
              <a:t>Расходы</a:t>
            </a:r>
            <a:r>
              <a:rPr lang="ru-RU">
                <a:solidFill>
                  <a:schemeClr val="bg1"/>
                </a:solidFill>
              </a:rPr>
              <a:t> это выплачиваемые из бюджета денежные средства (социальные выплаты населению, содержание муниципальных учреждений, благоустройство, ремонт и уборка дорог и другие)</a:t>
            </a:r>
            <a:endParaRPr lang="ru-RU" i="1">
              <a:solidFill>
                <a:schemeClr val="bg1"/>
              </a:solidFill>
            </a:endParaRPr>
          </a:p>
        </p:txBody>
      </p:sp>
      <p:sp>
        <p:nvSpPr>
          <p:cNvPr id="45065" name="TextBox 5"/>
          <p:cNvSpPr txBox="1">
            <a:spLocks noChangeArrowheads="1"/>
          </p:cNvSpPr>
          <p:nvPr/>
        </p:nvSpPr>
        <p:spPr bwMode="auto">
          <a:xfrm>
            <a:off x="5735638" y="4168775"/>
            <a:ext cx="3240087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solidFill>
                  <a:schemeClr val="bg1"/>
                </a:solidFill>
              </a:rPr>
              <a:t>Если расходная часть бюджета превышает доходную, то бюджет формируется с </a:t>
            </a:r>
            <a:r>
              <a:rPr lang="ru-RU" i="1">
                <a:solidFill>
                  <a:schemeClr val="bg1"/>
                </a:solidFill>
              </a:rPr>
              <a:t>ДЕФИЦИТОМ</a:t>
            </a:r>
            <a:endParaRPr lang="ru-RU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11188" y="5911850"/>
            <a:ext cx="8064500" cy="6413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dirty="0">
                <a:solidFill>
                  <a:schemeClr val="bg1">
                    <a:lumMod val="95000"/>
                    <a:lumOff val="5000"/>
                  </a:schemeClr>
                </a:solidFill>
              </a:rPr>
              <a:t>Сбалансированность бюджета по доходам и расходам – основополагающее требование, предъявляемое к органам, составляющим и утверждающим бюджет</a:t>
            </a:r>
          </a:p>
        </p:txBody>
      </p:sp>
      <p:pic>
        <p:nvPicPr>
          <p:cNvPr id="4506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43213" y="569913"/>
            <a:ext cx="3035300" cy="202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8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71775" y="3429000"/>
            <a:ext cx="2841625" cy="2160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49" name="Rectangle 2"/>
          <p:cNvSpPr>
            <a:spLocks noGrp="1"/>
          </p:cNvSpPr>
          <p:nvPr>
            <p:ph type="title" idx="4294967295"/>
          </p:nvPr>
        </p:nvSpPr>
        <p:spPr>
          <a:xfrm>
            <a:off x="0" y="228600"/>
            <a:ext cx="8893175" cy="1066800"/>
          </a:xfrm>
        </p:spPr>
        <p:txBody>
          <a:bodyPr/>
          <a:lstStyle/>
          <a:p>
            <a:pPr algn="ctr"/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«Обеспечение жильем молодых семей» на 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2015-2020 годы»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000" b="1" i="1" smtClean="0">
              <a:solidFill>
                <a:srgbClr val="FF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6259" name="Rectangle 3"/>
          <p:cNvSpPr>
            <a:spLocks noGrp="1"/>
          </p:cNvSpPr>
          <p:nvPr>
            <p:ph type="body" idx="4294967295"/>
          </p:nvPr>
        </p:nvSpPr>
        <p:spPr bwMode="auto">
          <a:xfrm>
            <a:off x="0" y="1463675"/>
            <a:ext cx="3419475" cy="1820863"/>
          </a:xfrm>
        </p:spPr>
        <p:txBody>
          <a:bodyPr/>
          <a:lstStyle/>
          <a:p>
            <a:pPr>
              <a:defRPr/>
            </a:pPr>
            <a:r>
              <a:rPr lang="ru-RU" sz="1600" b="1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Цель муниципальной программы:</a:t>
            </a:r>
            <a:r>
              <a:rPr lang="ru-RU" sz="1600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Улучшение жилищный условий молодых семей, проживающих в муниципальном образовании «Угранский район» Смоленской области</a:t>
            </a:r>
          </a:p>
        </p:txBody>
      </p:sp>
      <p:sp>
        <p:nvSpPr>
          <p:cNvPr id="104451" name="Text Box 4"/>
          <p:cNvSpPr txBox="1">
            <a:spLocks noChangeArrowheads="1"/>
          </p:cNvSpPr>
          <p:nvPr/>
        </p:nvSpPr>
        <p:spPr bwMode="auto">
          <a:xfrm>
            <a:off x="3132138" y="3284538"/>
            <a:ext cx="3600450" cy="106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1600" b="1" i="1">
                <a:solidFill>
                  <a:srgbClr val="000000"/>
                </a:solidFill>
              </a:rPr>
              <a:t>Ожидаемые результаты реализации муниципальной программы:</a:t>
            </a:r>
            <a:r>
              <a:rPr lang="ru-RU" sz="1600" i="1">
                <a:solidFill>
                  <a:srgbClr val="000000"/>
                </a:solidFill>
              </a:rPr>
              <a:t> Планируется улучшение жилищных условий  25 молодых семей</a:t>
            </a:r>
          </a:p>
        </p:txBody>
      </p:sp>
      <p:pic>
        <p:nvPicPr>
          <p:cNvPr id="104452" name="Picture 6" descr="scale_120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514975" y="750888"/>
            <a:ext cx="3378200" cy="2533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453" name="Picture 8" descr="nedvizhimost-912x102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8425" y="3284538"/>
            <a:ext cx="3033713" cy="3405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454" name="Picture 10" descr="7c1ec2c4b7371046d2a96a87b78fec0f_XL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24525" y="4292600"/>
            <a:ext cx="3419475" cy="256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455" name="Picture 12" descr="0ab3dd00c964553729411b2f72720b8b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132138" y="1427163"/>
            <a:ext cx="2382837" cy="1684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456" name="Picture 14" descr="inx960x640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132138" y="4581525"/>
            <a:ext cx="2592387" cy="172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3" name="Rectangle 2"/>
          <p:cNvSpPr>
            <a:spLocks noGrp="1"/>
          </p:cNvSpPr>
          <p:nvPr>
            <p:ph type="title" idx="4294967295"/>
          </p:nvPr>
        </p:nvSpPr>
        <p:spPr>
          <a:xfrm>
            <a:off x="0" y="228600"/>
            <a:ext cx="8964613" cy="1471613"/>
          </a:xfrm>
        </p:spPr>
        <p:txBody>
          <a:bodyPr/>
          <a:lstStyle/>
          <a:p>
            <a:pPr algn="ctr"/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«Энергосбережение и повышение энергетической эффективности на 2010-2020 годы на территории муниципального образования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«Угранский район» Смоленской области 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000" b="1" i="1" smtClean="0">
              <a:solidFill>
                <a:srgbClr val="FF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5474" name="Text Box 4"/>
          <p:cNvSpPr txBox="1">
            <a:spLocks noChangeArrowheads="1"/>
          </p:cNvSpPr>
          <p:nvPr/>
        </p:nvSpPr>
        <p:spPr bwMode="auto">
          <a:xfrm>
            <a:off x="179388" y="1700213"/>
            <a:ext cx="5113337" cy="2536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1600" b="1" i="1">
                <a:solidFill>
                  <a:schemeClr val="bg1"/>
                </a:solidFill>
              </a:rPr>
              <a:t>Цели муниципальной программы:</a:t>
            </a:r>
            <a:r>
              <a:rPr lang="ru-RU" sz="1600" i="1">
                <a:solidFill>
                  <a:schemeClr val="bg1"/>
                </a:solidFill>
              </a:rPr>
              <a:t> Выполнение требований, установленных Федеральным законом РФ от 23 ноября 2009 г. № 261-ФЗ «Об энергосбережении и о повышении энергетической эффективности и о внесении изменений в отдельные законодательные акты РФ». Повышение энергетической эффективности экономики муниципального образования «Угранский район». Обеспечение системности и комплексности при проведении мероприятий по энергосбережению. </a:t>
            </a:r>
          </a:p>
        </p:txBody>
      </p:sp>
      <p:sp>
        <p:nvSpPr>
          <p:cNvPr id="105475" name="Text Box 6"/>
          <p:cNvSpPr txBox="1">
            <a:spLocks noChangeArrowheads="1"/>
          </p:cNvSpPr>
          <p:nvPr/>
        </p:nvSpPr>
        <p:spPr bwMode="auto">
          <a:xfrm>
            <a:off x="4572000" y="4508500"/>
            <a:ext cx="4392613" cy="131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1600" b="1" i="1">
                <a:solidFill>
                  <a:schemeClr val="bg1"/>
                </a:solidFill>
              </a:rPr>
              <a:t>Ожидаемые результаты реализации муниципальной программы: </a:t>
            </a:r>
            <a:r>
              <a:rPr lang="ru-RU" sz="1600" i="1">
                <a:solidFill>
                  <a:schemeClr val="bg1"/>
                </a:solidFill>
              </a:rPr>
              <a:t>Суммарное сокращение расхода всех видов энергетических ресурсов в сопоставимых условиях составит 175,9-214,9 т у.т., воды -4560-5570 куб. м.</a:t>
            </a:r>
          </a:p>
        </p:txBody>
      </p:sp>
      <p:pic>
        <p:nvPicPr>
          <p:cNvPr id="105476" name="Picture 8" descr="1494446531_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388" y="4508500"/>
            <a:ext cx="2808287" cy="2106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5477" name="Picture 10" descr="energy_efficiency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92725" y="1916113"/>
            <a:ext cx="3627438" cy="204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5478" name="Picture 12" descr="energosberezenie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858963" y="4668838"/>
            <a:ext cx="2713037" cy="1946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7" name="Rectangle 2"/>
          <p:cNvSpPr>
            <a:spLocks noGrp="1"/>
          </p:cNvSpPr>
          <p:nvPr>
            <p:ph type="title" idx="4294967295"/>
          </p:nvPr>
        </p:nvSpPr>
        <p:spPr>
          <a:xfrm>
            <a:off x="352425" y="228600"/>
            <a:ext cx="8612188" cy="1471613"/>
          </a:xfrm>
        </p:spPr>
        <p:txBody>
          <a:bodyPr/>
          <a:lstStyle/>
          <a:p>
            <a:pPr algn="ctr"/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 « Приоритетные направления  демографического развития  муниципального образования  «Угранский район» Смоленской области  на 2015-2020 годы»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000" b="1" i="1" smtClean="0">
              <a:solidFill>
                <a:srgbClr val="FF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8307" name="Rectangle 3"/>
          <p:cNvSpPr>
            <a:spLocks noGrp="1"/>
          </p:cNvSpPr>
          <p:nvPr>
            <p:ph type="body" idx="4294967295"/>
          </p:nvPr>
        </p:nvSpPr>
        <p:spPr bwMode="auto">
          <a:xfrm>
            <a:off x="179388" y="1700213"/>
            <a:ext cx="4148137" cy="1460500"/>
          </a:xfrm>
        </p:spPr>
        <p:txBody>
          <a:bodyPr/>
          <a:lstStyle/>
          <a:p>
            <a:pPr>
              <a:defRPr/>
            </a:pPr>
            <a:r>
              <a:rPr lang="ru-RU" sz="1600" b="1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Цель муниципальной программы:</a:t>
            </a:r>
            <a:r>
              <a:rPr lang="ru-RU" sz="1600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Поддержка материнства, детства и формирование предпосылок к последующему демографическому росту</a:t>
            </a:r>
          </a:p>
        </p:txBody>
      </p:sp>
      <p:sp>
        <p:nvSpPr>
          <p:cNvPr id="106499" name="Text Box 4"/>
          <p:cNvSpPr txBox="1">
            <a:spLocks noChangeArrowheads="1"/>
          </p:cNvSpPr>
          <p:nvPr/>
        </p:nvSpPr>
        <p:spPr bwMode="auto">
          <a:xfrm>
            <a:off x="3635375" y="4005263"/>
            <a:ext cx="5329238" cy="180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1600" b="1" i="1">
                <a:solidFill>
                  <a:srgbClr val="000000"/>
                </a:solidFill>
              </a:rPr>
              <a:t>Ожидаемые результаты реализации муниципальной программы:</a:t>
            </a:r>
            <a:r>
              <a:rPr lang="ru-RU" sz="1600" i="1">
                <a:solidFill>
                  <a:srgbClr val="000000"/>
                </a:solidFill>
              </a:rPr>
              <a:t> -снижение темпов убыли численности населения с 97,3 % в 2013 году до 99,5 % в 2020 году;- увеличение количества зарегистрированных браков на 1000 человек населения до 10 ед.;- устройство в семьи 6 детей-сирот и детей, оставшихся без попечения родителей;- стабилизация коэффициента рождаемости.</a:t>
            </a:r>
          </a:p>
        </p:txBody>
      </p:sp>
      <p:pic>
        <p:nvPicPr>
          <p:cNvPr id="106500" name="Picture 10" descr="333551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43438" y="1414463"/>
            <a:ext cx="3887787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6501" name="Picture 12" descr="571125-1680x105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789363"/>
            <a:ext cx="3635375" cy="2271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1" name="TextBox 1"/>
          <p:cNvSpPr txBox="1">
            <a:spLocks noChangeArrowheads="1"/>
          </p:cNvSpPr>
          <p:nvPr/>
        </p:nvSpPr>
        <p:spPr bwMode="auto">
          <a:xfrm>
            <a:off x="1241425" y="188913"/>
            <a:ext cx="669607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 i="1">
                <a:solidFill>
                  <a:srgbClr val="FF0000"/>
                </a:solidFill>
              </a:rPr>
              <a:t>Информация об объеме доходов бюджета МО «Угранский район» в расчете на душу населения</a:t>
            </a:r>
          </a:p>
        </p:txBody>
      </p:sp>
      <p:graphicFrame>
        <p:nvGraphicFramePr>
          <p:cNvPr id="77871" name="Group 47"/>
          <p:cNvGraphicFramePr>
            <a:graphicFrameLocks noGrp="1"/>
          </p:cNvGraphicFramePr>
          <p:nvPr/>
        </p:nvGraphicFramePr>
        <p:xfrm>
          <a:off x="107950" y="1125538"/>
          <a:ext cx="9036050" cy="5614987"/>
        </p:xfrm>
        <a:graphic>
          <a:graphicData uri="http://schemas.openxmlformats.org/drawingml/2006/table">
            <a:tbl>
              <a:tblPr/>
              <a:tblGrid>
                <a:gridCol w="2259013"/>
                <a:gridCol w="2257425"/>
                <a:gridCol w="2260600"/>
                <a:gridCol w="2259012"/>
              </a:tblGrid>
              <a:tr h="9080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показателя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2019 год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2020 год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2021 год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9080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Итого доходов, тыс. руб.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211455,2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197487,9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200143,8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</a:tr>
              <a:tr h="9636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Налоговые и неналоговые доходы, тыс.руб.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23886,2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24485,1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25401,5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</a:tr>
              <a:tr h="9080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Безвозмездные поступления, тыс.руб.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187569,0</a:t>
                      </a:r>
                    </a:p>
                  </a:txBody>
                  <a:tcPr marL="9525" marR="9525" marT="9525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173002,6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174742,3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</a:tr>
              <a:tr h="9636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Численность постоянного населения, тыс. чел.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7,33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7,20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7,09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</a:tr>
              <a:tr h="963613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Доходы на душу населения, руб.</a:t>
                      </a: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20133,0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20253,0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20415,0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5" name="Rectangle 341"/>
          <p:cNvSpPr>
            <a:spLocks noGrp="1" noChangeArrowheads="1"/>
          </p:cNvSpPr>
          <p:nvPr>
            <p:ph type="title" idx="4294967295"/>
          </p:nvPr>
        </p:nvSpPr>
        <p:spPr>
          <a:xfrm>
            <a:off x="395288" y="331788"/>
            <a:ext cx="8459787" cy="649287"/>
          </a:xfrm>
        </p:spPr>
        <p:txBody>
          <a:bodyPr/>
          <a:lstStyle/>
          <a:p>
            <a:pPr algn="ctr" eaLnBrk="1" hangingPunct="1"/>
            <a:r>
              <a:rPr lang="ru-RU" altLang="ru-RU" sz="20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Распределение  бюджетных ассигнований по разделам расходов  на 2019 и плановый период 2020 и 2021 год(тыс. руб.)</a:t>
            </a:r>
          </a:p>
        </p:txBody>
      </p:sp>
      <p:graphicFrame>
        <p:nvGraphicFramePr>
          <p:cNvPr id="63553" name="Group 65"/>
          <p:cNvGraphicFramePr>
            <a:graphicFrameLocks noGrp="1"/>
          </p:cNvGraphicFramePr>
          <p:nvPr/>
        </p:nvGraphicFramePr>
        <p:xfrm>
          <a:off x="395288" y="1196975"/>
          <a:ext cx="8459787" cy="5240338"/>
        </p:xfrm>
        <a:graphic>
          <a:graphicData uri="http://schemas.openxmlformats.org/drawingml/2006/table">
            <a:tbl>
              <a:tblPr/>
              <a:tblGrid>
                <a:gridCol w="3703637"/>
                <a:gridCol w="1169988"/>
                <a:gridCol w="1793875"/>
                <a:gridCol w="1792287"/>
              </a:tblGrid>
              <a:tr h="431800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Наименование </a:t>
                      </a:r>
                      <a:endParaRPr kumimoji="0" lang="ru-RU" alt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2019</a:t>
                      </a:r>
                      <a:endParaRPr kumimoji="0" lang="ru-RU" altLang="ru-RU" sz="1600" b="1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2020</a:t>
                      </a:r>
                      <a:endParaRPr kumimoji="0" lang="ru-RU" altLang="ru-RU" sz="1600" b="1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2021</a:t>
                      </a:r>
                      <a:endParaRPr kumimoji="0" lang="ru-RU" altLang="ru-RU" sz="1600" b="1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Общегосударственные вопросы 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27986,3</a:t>
                      </a:r>
                      <a:endParaRPr kumimoji="0" lang="ru-RU" alt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23738,4</a:t>
                      </a:r>
                      <a:endParaRPr kumimoji="0" lang="ru-RU" alt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23222,4</a:t>
                      </a:r>
                      <a:endParaRPr kumimoji="0" lang="ru-RU" alt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95313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Национальная безопасность  и правоохранительная деятельность 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169,0</a:t>
                      </a:r>
                      <a:endParaRPr kumimoji="0" lang="ru-RU" alt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169,0</a:t>
                      </a:r>
                      <a:endParaRPr kumimoji="0" lang="ru-RU" alt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169,0</a:t>
                      </a:r>
                      <a:endParaRPr kumimoji="0" lang="ru-RU" alt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7663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Национальная экономика 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1156,0</a:t>
                      </a:r>
                      <a:endParaRPr kumimoji="0" lang="ru-RU" alt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1247,8</a:t>
                      </a:r>
                      <a:endParaRPr kumimoji="0" lang="ru-RU" alt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1031,6</a:t>
                      </a:r>
                      <a:endParaRPr kumimoji="0" lang="ru-RU" alt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7663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Жилищно-коммунальное  хозяйство 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16,0</a:t>
                      </a:r>
                      <a:endParaRPr kumimoji="0" lang="ru-RU" alt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14,0</a:t>
                      </a:r>
                      <a:endParaRPr kumimoji="0" lang="ru-RU" alt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14,0</a:t>
                      </a:r>
                      <a:endParaRPr kumimoji="0" lang="ru-RU" alt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7663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Образование 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108309,5</a:t>
                      </a:r>
                      <a:endParaRPr kumimoji="0" lang="ru-RU" alt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98127,1</a:t>
                      </a:r>
                      <a:endParaRPr kumimoji="0" lang="ru-RU" alt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94306,9</a:t>
                      </a:r>
                      <a:endParaRPr kumimoji="0" lang="ru-RU" alt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7663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Культура, кинематография 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31784,3</a:t>
                      </a:r>
                      <a:endParaRPr kumimoji="0" lang="ru-RU" alt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28589,8</a:t>
                      </a:r>
                      <a:endParaRPr kumimoji="0" lang="ru-RU" alt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26500,6</a:t>
                      </a:r>
                      <a:endParaRPr kumimoji="0" lang="ru-RU" alt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7663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Социальная политика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7051,6</a:t>
                      </a:r>
                      <a:endParaRPr kumimoji="0" lang="ru-RU" alt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7087,7</a:t>
                      </a:r>
                      <a:endParaRPr kumimoji="0" lang="ru-RU" alt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7122,6</a:t>
                      </a:r>
                      <a:endParaRPr kumimoji="0" lang="ru-RU" alt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7663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Физическая культура и спорт 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200,0</a:t>
                      </a:r>
                      <a:endParaRPr kumimoji="0" lang="ru-RU" alt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200,0</a:t>
                      </a:r>
                      <a:endParaRPr kumimoji="0" lang="ru-RU" alt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200,0</a:t>
                      </a:r>
                      <a:endParaRPr kumimoji="0" lang="ru-RU" alt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92138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Обслуживание государственного и муниципального долга 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5,0</a:t>
                      </a:r>
                      <a:endParaRPr kumimoji="0" lang="ru-RU" alt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5,0</a:t>
                      </a:r>
                      <a:endParaRPr kumimoji="0" lang="ru-RU" alt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5,0</a:t>
                      </a:r>
                      <a:endParaRPr kumimoji="0" lang="ru-RU" alt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77913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Межбюджетные трансферты бюджетам субъектов российской федерации и муниципальных образований общего характера 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19110,4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19231,2</a:t>
                      </a:r>
                      <a:endParaRPr kumimoji="0" lang="ru-RU" alt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19362,6</a:t>
                      </a:r>
                      <a:endParaRPr kumimoji="0" lang="ru-RU" alt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7" name="TextBox 3"/>
          <p:cNvSpPr txBox="1">
            <a:spLocks noChangeArrowheads="1"/>
          </p:cNvSpPr>
          <p:nvPr/>
        </p:nvSpPr>
        <p:spPr bwMode="auto">
          <a:xfrm>
            <a:off x="1403350" y="58738"/>
            <a:ext cx="7526338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 i="1">
                <a:solidFill>
                  <a:srgbClr val="FF0000"/>
                </a:solidFill>
              </a:rPr>
              <a:t>Структура бюджетных ассигнований по разделам расходов на 2019 год</a:t>
            </a:r>
          </a:p>
          <a:p>
            <a:endParaRPr lang="ru-RU" b="1" i="1"/>
          </a:p>
        </p:txBody>
      </p:sp>
      <p:graphicFrame>
        <p:nvGraphicFramePr>
          <p:cNvPr id="67586" name="Диаграмма 5"/>
          <p:cNvGraphicFramePr>
            <a:graphicFrameLocks/>
          </p:cNvGraphicFramePr>
          <p:nvPr/>
        </p:nvGraphicFramePr>
        <p:xfrm>
          <a:off x="-52388" y="265113"/>
          <a:ext cx="9275763" cy="6321425"/>
        </p:xfrm>
        <a:graphic>
          <a:graphicData uri="http://schemas.openxmlformats.org/presentationml/2006/ole">
            <p:oleObj spid="_x0000_s67586" name="Диаграмма" r:id="rId3" imgW="8848758" imgH="6172301" progId="Excel.Chart.8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3" name="TextBox 3"/>
          <p:cNvSpPr txBox="1">
            <a:spLocks noChangeArrowheads="1"/>
          </p:cNvSpPr>
          <p:nvPr/>
        </p:nvSpPr>
        <p:spPr bwMode="auto">
          <a:xfrm>
            <a:off x="1403350" y="58738"/>
            <a:ext cx="7526338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 i="1">
                <a:solidFill>
                  <a:srgbClr val="FF0000"/>
                </a:solidFill>
              </a:rPr>
              <a:t>Структура бюджетных ассигнований по разделам расходов на 2020 год</a:t>
            </a:r>
          </a:p>
          <a:p>
            <a:endParaRPr lang="ru-RU" b="1" i="1"/>
          </a:p>
        </p:txBody>
      </p:sp>
      <p:graphicFrame>
        <p:nvGraphicFramePr>
          <p:cNvPr id="68611" name="Диаграмма 5"/>
          <p:cNvGraphicFramePr>
            <a:graphicFrameLocks/>
          </p:cNvGraphicFramePr>
          <p:nvPr/>
        </p:nvGraphicFramePr>
        <p:xfrm>
          <a:off x="-52388" y="450850"/>
          <a:ext cx="9275763" cy="6321425"/>
        </p:xfrm>
        <a:graphic>
          <a:graphicData uri="http://schemas.openxmlformats.org/presentationml/2006/ole">
            <p:oleObj spid="_x0000_s68611" name="Диаграмма" r:id="rId4" imgW="8848758" imgH="6172301" progId="Excel.Chart.8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5" name="TextBox 3"/>
          <p:cNvSpPr txBox="1">
            <a:spLocks noChangeArrowheads="1"/>
          </p:cNvSpPr>
          <p:nvPr/>
        </p:nvSpPr>
        <p:spPr bwMode="auto">
          <a:xfrm>
            <a:off x="1403350" y="58738"/>
            <a:ext cx="7526338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 i="1">
                <a:solidFill>
                  <a:srgbClr val="FF0000"/>
                </a:solidFill>
              </a:rPr>
              <a:t>Структура бюджетных ассигнований по разделам расходов на 2021 год</a:t>
            </a:r>
          </a:p>
          <a:p>
            <a:endParaRPr lang="ru-RU" b="1" i="1"/>
          </a:p>
        </p:txBody>
      </p:sp>
      <p:graphicFrame>
        <p:nvGraphicFramePr>
          <p:cNvPr id="69634" name="Диаграмма 5"/>
          <p:cNvGraphicFramePr>
            <a:graphicFrameLocks/>
          </p:cNvGraphicFramePr>
          <p:nvPr/>
        </p:nvGraphicFramePr>
        <p:xfrm>
          <a:off x="119063" y="503238"/>
          <a:ext cx="8653462" cy="6122987"/>
        </p:xfrm>
        <a:graphic>
          <a:graphicData uri="http://schemas.openxmlformats.org/presentationml/2006/ole">
            <p:oleObj spid="_x0000_s69634" name="Диаграмма" r:id="rId3" imgW="8524809" imgH="6029236" progId="Excel.Chart.8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836613"/>
            <a:ext cx="9144000" cy="5688012"/>
          </a:xfrm>
        </p:spPr>
        <p:txBody>
          <a:bodyPr/>
          <a:lstStyle/>
          <a:p>
            <a:pPr algn="ctr">
              <a:lnSpc>
                <a:spcPct val="80000"/>
              </a:lnSpc>
              <a:buClr>
                <a:srgbClr val="37435C"/>
              </a:buClr>
              <a:defRPr/>
            </a:pPr>
            <a: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  <a:t>Финансовое управление Администрации муниципального образования «Угранский   район» Смоленской области</a:t>
            </a:r>
            <a:endParaRPr lang="ru-RU" altLang="ru-RU" sz="2000" b="1" i="1" u="sng" smtClean="0">
              <a:solidFill>
                <a:schemeClr val="bg1"/>
              </a:solidFill>
              <a:latin typeface="Times New Roman" pitchFamily="18" charset="0"/>
            </a:endParaRPr>
          </a:p>
          <a:p>
            <a:pPr>
              <a:lnSpc>
                <a:spcPct val="80000"/>
              </a:lnSpc>
              <a:buClr>
                <a:srgbClr val="37435C"/>
              </a:buClr>
              <a:buFont typeface="Times New Roman" pitchFamily="18" charset="0"/>
              <a:buChar char="•"/>
              <a:defRPr/>
            </a:pPr>
            <a:r>
              <a:rPr lang="ru-RU" altLang="ru-RU" sz="2000" b="1" i="1" u="sng" smtClean="0">
                <a:solidFill>
                  <a:schemeClr val="bg1"/>
                </a:solidFill>
                <a:latin typeface="Times New Roman" pitchFamily="18" charset="0"/>
              </a:rPr>
              <a:t>Адрес:</a:t>
            </a:r>
            <a: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  <a:t> 215430, ул. Ленина, д.38, с. Угра, Смоленской области</a:t>
            </a:r>
            <a:endParaRPr lang="ru-RU" altLang="ru-RU" sz="2000" b="1" i="1" u="sng" smtClean="0">
              <a:solidFill>
                <a:schemeClr val="bg1"/>
              </a:solidFill>
              <a:latin typeface="Times New Roman" pitchFamily="18" charset="0"/>
            </a:endParaRPr>
          </a:p>
          <a:p>
            <a:pPr>
              <a:lnSpc>
                <a:spcPct val="80000"/>
              </a:lnSpc>
              <a:buClr>
                <a:srgbClr val="37435C"/>
              </a:buClr>
              <a:buFont typeface="Times New Roman" pitchFamily="18" charset="0"/>
              <a:buChar char="•"/>
              <a:defRPr/>
            </a:pPr>
            <a:r>
              <a:rPr lang="ru-RU" altLang="ru-RU" sz="2000" b="1" i="1" u="sng" smtClean="0">
                <a:solidFill>
                  <a:schemeClr val="bg1"/>
                </a:solidFill>
                <a:latin typeface="Times New Roman" pitchFamily="18" charset="0"/>
              </a:rPr>
              <a:t>Для обратной связи граждан:</a:t>
            </a:r>
          </a:p>
          <a:p>
            <a:pPr>
              <a:lnSpc>
                <a:spcPct val="80000"/>
              </a:lnSpc>
              <a:buClr>
                <a:srgbClr val="37435C"/>
              </a:buClr>
              <a:buFont typeface="Times New Roman" pitchFamily="18" charset="0"/>
              <a:buChar char="•"/>
              <a:defRPr/>
            </a:pPr>
            <a:r>
              <a:rPr lang="ru-RU" altLang="ru-RU" sz="2000" b="1" i="1" u="sng" smtClean="0">
                <a:solidFill>
                  <a:schemeClr val="bg1"/>
                </a:solidFill>
                <a:latin typeface="Times New Roman" pitchFamily="18" charset="0"/>
              </a:rPr>
              <a:t>Телефон:</a:t>
            </a:r>
            <a: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  <a:t> +7 (48137) 4-19-44</a:t>
            </a:r>
            <a:endParaRPr lang="ru-RU" altLang="ru-RU" sz="2000" b="1" i="1" u="sng" smtClean="0">
              <a:solidFill>
                <a:schemeClr val="bg1"/>
              </a:solidFill>
              <a:latin typeface="Times New Roman" pitchFamily="18" charset="0"/>
            </a:endParaRPr>
          </a:p>
          <a:p>
            <a:pPr>
              <a:lnSpc>
                <a:spcPct val="80000"/>
              </a:lnSpc>
              <a:buClr>
                <a:srgbClr val="37435C"/>
              </a:buClr>
              <a:buFont typeface="Times New Roman" pitchFamily="18" charset="0"/>
              <a:buChar char="•"/>
              <a:defRPr/>
            </a:pPr>
            <a:r>
              <a:rPr lang="ru-RU" altLang="ru-RU" sz="2000" b="1" i="1" u="sng" smtClean="0">
                <a:solidFill>
                  <a:schemeClr val="bg1"/>
                </a:solidFill>
                <a:latin typeface="Times New Roman" pitchFamily="18" charset="0"/>
              </a:rPr>
              <a:t>Факс</a:t>
            </a:r>
            <a: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  <a:t>: +7 (48137) 4-12-65</a:t>
            </a:r>
            <a:endParaRPr lang="en-US" altLang="ru-RU" sz="2000" b="1" i="1" u="sng" smtClean="0">
              <a:solidFill>
                <a:schemeClr val="bg1"/>
              </a:solidFill>
              <a:latin typeface="Times New Roman" pitchFamily="18" charset="0"/>
            </a:endParaRPr>
          </a:p>
          <a:p>
            <a:pPr>
              <a:lnSpc>
                <a:spcPct val="80000"/>
              </a:lnSpc>
              <a:buClr>
                <a:srgbClr val="37435C"/>
              </a:buClr>
              <a:buFont typeface="Times New Roman" pitchFamily="18" charset="0"/>
              <a:buChar char="•"/>
              <a:defRPr/>
            </a:pPr>
            <a:r>
              <a:rPr lang="ru-RU" altLang="ru-RU" sz="2000" b="1" i="1" u="sng" smtClean="0">
                <a:solidFill>
                  <a:schemeClr val="bg1"/>
                </a:solidFill>
                <a:latin typeface="Times New Roman" pitchFamily="18" charset="0"/>
              </a:rPr>
              <a:t>Почта</a:t>
            </a:r>
            <a:r>
              <a:rPr lang="en-US" altLang="ru-RU" sz="2000" smtClean="0">
                <a:solidFill>
                  <a:schemeClr val="bg1"/>
                </a:solidFill>
                <a:latin typeface="Times New Roman" pitchFamily="18" charset="0"/>
              </a:rPr>
              <a:t>:    fug17.ugra@yandex.ru</a:t>
            </a:r>
            <a:endParaRPr lang="ru-RU" altLang="ru-RU" sz="2000" b="1" i="1" u="sng" smtClean="0">
              <a:solidFill>
                <a:schemeClr val="bg1"/>
              </a:solidFill>
              <a:latin typeface="Times New Roman" pitchFamily="18" charset="0"/>
            </a:endParaRPr>
          </a:p>
          <a:p>
            <a:pPr>
              <a:lnSpc>
                <a:spcPct val="80000"/>
              </a:lnSpc>
              <a:buClr>
                <a:srgbClr val="37435C"/>
              </a:buClr>
              <a:buFont typeface="Times New Roman" pitchFamily="18" charset="0"/>
              <a:buChar char="•"/>
              <a:defRPr/>
            </a:pPr>
            <a:r>
              <a:rPr lang="ru-RU" altLang="ru-RU" sz="2000" b="1" i="1" u="sng" smtClean="0">
                <a:solidFill>
                  <a:schemeClr val="bg1"/>
                </a:solidFill>
                <a:latin typeface="Times New Roman" pitchFamily="18" charset="0"/>
              </a:rPr>
              <a:t>Режим работы:</a:t>
            </a:r>
            <a: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  <a:t/>
            </a:r>
            <a:b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</a:br>
            <a: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  <a:t>понедельник-пятница: 0</a:t>
            </a:r>
            <a:r>
              <a:rPr lang="en-US" altLang="ru-RU" sz="2000" smtClean="0">
                <a:solidFill>
                  <a:schemeClr val="bg1"/>
                </a:solidFill>
                <a:latin typeface="Times New Roman" pitchFamily="18" charset="0"/>
              </a:rPr>
              <a:t>9</a:t>
            </a:r>
            <a: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  <a:t>:00 - 17:</a:t>
            </a:r>
            <a:r>
              <a:rPr lang="en-US" altLang="ru-RU" sz="2000" smtClean="0">
                <a:solidFill>
                  <a:schemeClr val="bg1"/>
                </a:solidFill>
                <a:latin typeface="Times New Roman" pitchFamily="18" charset="0"/>
              </a:rPr>
              <a:t>15</a:t>
            </a:r>
            <a: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  <a:t/>
            </a:r>
            <a:b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</a:br>
            <a: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  <a:t>перерыв на обед: 13:00 - 14:00</a:t>
            </a:r>
            <a:b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</a:br>
            <a: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  <a:t>выходные: суббота-воскресенье</a:t>
            </a:r>
            <a:endParaRPr lang="ru-RU" altLang="ru-RU" sz="2000" b="1" i="1" u="sng" smtClean="0">
              <a:solidFill>
                <a:schemeClr val="bg1"/>
              </a:solidFill>
              <a:latin typeface="Times New Roman" pitchFamily="18" charset="0"/>
            </a:endParaRPr>
          </a:p>
          <a:p>
            <a:pPr>
              <a:lnSpc>
                <a:spcPct val="80000"/>
              </a:lnSpc>
              <a:buClr>
                <a:srgbClr val="37435C"/>
              </a:buClr>
              <a:buFont typeface="Times New Roman" pitchFamily="18" charset="0"/>
              <a:buChar char="•"/>
              <a:defRPr/>
            </a:pPr>
            <a:r>
              <a:rPr lang="ru-RU" altLang="ru-RU" sz="2000" b="1" i="1" u="sng" smtClean="0">
                <a:solidFill>
                  <a:schemeClr val="bg1"/>
                </a:solidFill>
                <a:latin typeface="Times New Roman" pitchFamily="18" charset="0"/>
              </a:rPr>
              <a:t>Формой участия граждан в публичных слушаньях</a:t>
            </a:r>
            <a: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  <a:t> является предоставление предложений в письменной форме и личное участие</a:t>
            </a:r>
          </a:p>
          <a:p>
            <a:pPr>
              <a:lnSpc>
                <a:spcPct val="80000"/>
              </a:lnSpc>
              <a:buClr>
                <a:srgbClr val="37435C"/>
              </a:buClr>
              <a:buFont typeface="Times New Roman" pitchFamily="18" charset="0"/>
              <a:buChar char="•"/>
              <a:defRPr/>
            </a:pPr>
            <a:r>
              <a:rPr lang="ru-RU" altLang="ru-RU" sz="2000" b="1" i="1" u="sng" smtClean="0">
                <a:solidFill>
                  <a:schemeClr val="bg1"/>
                </a:solidFill>
                <a:latin typeface="Times New Roman" pitchFamily="18" charset="0"/>
              </a:rPr>
              <a:t>Вопросы, предложения и отзывы</a:t>
            </a:r>
            <a:r>
              <a:rPr lang="ru-RU" altLang="ru-RU" sz="2000" b="1" i="1" smtClean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  <a:t>вы можете оставить на нашем сайте в разделе «Интернет-приемная» или по электронной почте указанной выше.</a:t>
            </a:r>
          </a:p>
          <a:p>
            <a:pPr>
              <a:lnSpc>
                <a:spcPct val="80000"/>
              </a:lnSpc>
              <a:buClr>
                <a:srgbClr val="37435C"/>
              </a:buClr>
              <a:defRPr/>
            </a:pPr>
            <a:r>
              <a:rPr lang="ru-RU" altLang="ru-RU" sz="2000" i="1" smtClean="0">
                <a:solidFill>
                  <a:schemeClr val="bg1"/>
                </a:solidFill>
                <a:latin typeface="Times New Roman" pitchFamily="18" charset="0"/>
              </a:rPr>
              <a:t>Ведется статистика посещаемости сайта </a:t>
            </a:r>
          </a:p>
        </p:txBody>
      </p:sp>
      <p:sp>
        <p:nvSpPr>
          <p:cNvPr id="115714" name="Заголовок 1"/>
          <p:cNvSpPr>
            <a:spLocks noGrp="1"/>
          </p:cNvSpPr>
          <p:nvPr>
            <p:ph type="title"/>
          </p:nvPr>
        </p:nvSpPr>
        <p:spPr>
          <a:xfrm>
            <a:off x="1295400" y="115888"/>
            <a:ext cx="6840538" cy="549275"/>
          </a:xfrm>
        </p:spPr>
        <p:txBody>
          <a:bodyPr/>
          <a:lstStyle/>
          <a:p>
            <a:r>
              <a:rPr lang="ru-RU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Контактная информация</a:t>
            </a:r>
          </a:p>
        </p:txBody>
      </p:sp>
      <p:pic>
        <p:nvPicPr>
          <p:cNvPr id="11571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00563" y="2028825"/>
            <a:ext cx="4535487" cy="2474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7" name="Text Box 6"/>
          <p:cNvSpPr txBox="1">
            <a:spLocks noChangeArrowheads="1"/>
          </p:cNvSpPr>
          <p:nvPr/>
        </p:nvSpPr>
        <p:spPr bwMode="auto">
          <a:xfrm>
            <a:off x="6135688" y="4411663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 altLang="ru-RU"/>
          </a:p>
        </p:txBody>
      </p:sp>
      <p:pic>
        <p:nvPicPr>
          <p:cNvPr id="11673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2"/>
          <p:cNvSpPr>
            <a:spLocks noGrp="1" noChangeArrowheads="1"/>
          </p:cNvSpPr>
          <p:nvPr>
            <p:ph type="title"/>
          </p:nvPr>
        </p:nvSpPr>
        <p:spPr>
          <a:xfrm>
            <a:off x="246063" y="188913"/>
            <a:ext cx="8713787" cy="2016125"/>
          </a:xfrm>
        </p:spPr>
        <p:txBody>
          <a:bodyPr/>
          <a:lstStyle/>
          <a:p>
            <a:r>
              <a:rPr lang="ru-RU" altLang="ru-RU" sz="1800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Консолидированный бюджет </a:t>
            </a:r>
            <a:r>
              <a:rPr lang="ru-RU" altLang="ru-RU" sz="18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– свод бюджетов бюджетной системы Российской Федерации на соответствующей территории (за исключением бюджетов государственных внебюджетных фондов) без учета межбюджетных трансфертов между этими бюджетами</a:t>
            </a:r>
            <a:br>
              <a:rPr lang="ru-RU" altLang="ru-RU" sz="18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1800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Консолидированный бюджет</a:t>
            </a:r>
            <a:r>
              <a:rPr lang="ru-RU" altLang="ru-RU" sz="18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- в первую очередь статистический, характеризующий данные по доходам и расходам, источникам поступления средств и направлениям их использования по территории в целом РФ или субъектов РФ.</a:t>
            </a:r>
            <a:r>
              <a:rPr lang="ru-RU" altLang="ru-RU" sz="16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3" name="Овал 2"/>
          <p:cNvSpPr/>
          <p:nvPr/>
        </p:nvSpPr>
        <p:spPr>
          <a:xfrm>
            <a:off x="2987675" y="2205038"/>
            <a:ext cx="3097213" cy="223202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46083" name="TextBox 3"/>
          <p:cNvSpPr txBox="1">
            <a:spLocks noChangeArrowheads="1"/>
          </p:cNvSpPr>
          <p:nvPr/>
        </p:nvSpPr>
        <p:spPr bwMode="auto">
          <a:xfrm>
            <a:off x="3492500" y="2703513"/>
            <a:ext cx="2087563" cy="106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 i="1">
                <a:solidFill>
                  <a:schemeClr val="bg1"/>
                </a:solidFill>
              </a:rPr>
              <a:t>Консолидированный бюджет МО «Угранский район» Смоленской области</a:t>
            </a:r>
          </a:p>
        </p:txBody>
      </p:sp>
      <p:sp>
        <p:nvSpPr>
          <p:cNvPr id="5" name="Стрелка вправо 4"/>
          <p:cNvSpPr/>
          <p:nvPr/>
        </p:nvSpPr>
        <p:spPr>
          <a:xfrm rot="18819159">
            <a:off x="2987675" y="3897313"/>
            <a:ext cx="720725" cy="1079500"/>
          </a:xfrm>
          <a:prstGeom prst="rightArrow">
            <a:avLst/>
          </a:prstGeom>
          <a:solidFill>
            <a:schemeClr val="accent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8" name="Стрелка вниз 7"/>
          <p:cNvSpPr/>
          <p:nvPr/>
        </p:nvSpPr>
        <p:spPr>
          <a:xfrm rot="8336554">
            <a:off x="5394325" y="4087813"/>
            <a:ext cx="935038" cy="1243012"/>
          </a:xfrm>
          <a:prstGeom prst="downArrow">
            <a:avLst/>
          </a:prstGeom>
          <a:solidFill>
            <a:schemeClr val="accent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395288" y="4429125"/>
            <a:ext cx="2952750" cy="133032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46087" name="TextBox 6"/>
          <p:cNvSpPr txBox="1">
            <a:spLocks noChangeArrowheads="1"/>
          </p:cNvSpPr>
          <p:nvPr/>
        </p:nvSpPr>
        <p:spPr bwMode="auto">
          <a:xfrm>
            <a:off x="763588" y="4778375"/>
            <a:ext cx="1944687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 i="1">
                <a:solidFill>
                  <a:schemeClr val="bg1"/>
                </a:solidFill>
              </a:rPr>
              <a:t>Бюджет МО «Угранский район»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6000750" y="4778375"/>
            <a:ext cx="2959100" cy="122396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46089" name="TextBox 11"/>
          <p:cNvSpPr txBox="1">
            <a:spLocks noChangeArrowheads="1"/>
          </p:cNvSpPr>
          <p:nvPr/>
        </p:nvSpPr>
        <p:spPr bwMode="auto">
          <a:xfrm>
            <a:off x="6300788" y="5094288"/>
            <a:ext cx="237490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 i="1">
                <a:solidFill>
                  <a:schemeClr val="bg1"/>
                </a:solidFill>
              </a:rPr>
              <a:t>Бюджеты сельских поселений 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TextBox 1"/>
          <p:cNvSpPr txBox="1">
            <a:spLocks noChangeArrowheads="1"/>
          </p:cNvSpPr>
          <p:nvPr/>
        </p:nvSpPr>
        <p:spPr bwMode="auto">
          <a:xfrm>
            <a:off x="250825" y="333375"/>
            <a:ext cx="6635750" cy="1220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i="1">
                <a:solidFill>
                  <a:schemeClr val="bg1"/>
                </a:solidFill>
              </a:rPr>
              <a:t>Межбюджетные отношения </a:t>
            </a:r>
            <a:r>
              <a:rPr lang="ru-RU">
                <a:solidFill>
                  <a:schemeClr val="bg1"/>
                </a:solidFill>
              </a:rPr>
              <a:t>– взаимоотношения между публично-правовыми образованиями по вопросам регулирования бюджетных правоотношений, организации и осуществления бюджетного процесса </a:t>
            </a:r>
          </a:p>
        </p:txBody>
      </p:sp>
      <p:sp>
        <p:nvSpPr>
          <p:cNvPr id="47106" name="TextBox 2"/>
          <p:cNvSpPr txBox="1">
            <a:spLocks noChangeArrowheads="1"/>
          </p:cNvSpPr>
          <p:nvPr/>
        </p:nvSpPr>
        <p:spPr bwMode="auto">
          <a:xfrm>
            <a:off x="2987675" y="1700213"/>
            <a:ext cx="5761038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i="1">
                <a:solidFill>
                  <a:schemeClr val="bg1"/>
                </a:solidFill>
              </a:rPr>
              <a:t>Межбюджетные трансферты – </a:t>
            </a:r>
            <a:r>
              <a:rPr lang="ru-RU">
                <a:solidFill>
                  <a:schemeClr val="bg1"/>
                </a:solidFill>
              </a:rPr>
              <a:t>средства, предоставляемые одним бюджетом бюджетной системы РФ другому бюджету бюджетной системы РФ</a:t>
            </a:r>
            <a:endParaRPr lang="ru-RU" sz="2000" i="1">
              <a:solidFill>
                <a:schemeClr val="bg1"/>
              </a:solidFill>
            </a:endParaRPr>
          </a:p>
        </p:txBody>
      </p:sp>
      <p:pic>
        <p:nvPicPr>
          <p:cNvPr id="4710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813" y="4056063"/>
            <a:ext cx="4791075" cy="282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08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14888" y="2686050"/>
            <a:ext cx="4143375" cy="3106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352425" y="981075"/>
            <a:ext cx="4724400" cy="1655763"/>
          </a:xfrm>
        </p:spPr>
        <p:txBody>
          <a:bodyPr/>
          <a:lstStyle/>
          <a:p>
            <a:pPr algn="ctr" eaLnBrk="1" hangingPunct="1">
              <a:defRPr/>
            </a:pPr>
            <a:r>
              <a:rPr lang="ru-RU" altLang="ru-RU" sz="2000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Дотации</a:t>
            </a:r>
            <a:r>
              <a:rPr lang="ru-RU" altLang="ru-RU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ru-RU" altLang="ru-RU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межбюджетные трансферты, предоставляемые на безвозмездной и безвозвратной основе без установления направлений и (или) условий их использования</a:t>
            </a:r>
            <a:r>
              <a:rPr lang="ru-RU" altLang="ru-RU" sz="16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;</a:t>
            </a:r>
            <a:endParaRPr lang="ru-RU" altLang="ru-RU" i="1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>
          <a:xfrm>
            <a:off x="352425" y="228600"/>
            <a:ext cx="7680325" cy="536575"/>
          </a:xfrm>
        </p:spPr>
        <p:txBody>
          <a:bodyPr/>
          <a:lstStyle/>
          <a:p>
            <a:pPr eaLnBrk="1" hangingPunct="1"/>
            <a:r>
              <a:rPr lang="ru-RU" altLang="ru-RU" sz="2800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Формы межбюджетных отношений</a:t>
            </a:r>
            <a:endParaRPr lang="ru-RU" altLang="ru-RU" sz="3200" i="1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635375" y="2924175"/>
            <a:ext cx="5319713" cy="18732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Субсидии – 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сумма средств в денежной или натуральной форме, выделенных из местных бюджетов или в специальных фондов конкретному объекту хозяйствования для организации или поддержания какой-либо деятельности, доходы от которой временно не покрывают нормативную величину расходов;</a:t>
            </a:r>
            <a:endParaRPr lang="ru-RU" sz="2000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132" name="TextBox 2"/>
          <p:cNvSpPr txBox="1">
            <a:spLocks noChangeArrowheads="1"/>
          </p:cNvSpPr>
          <p:nvPr/>
        </p:nvSpPr>
        <p:spPr bwMode="auto">
          <a:xfrm>
            <a:off x="352425" y="5516563"/>
            <a:ext cx="5227638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i="1">
                <a:solidFill>
                  <a:schemeClr val="bg1"/>
                </a:solidFill>
              </a:rPr>
              <a:t>Субвенции – </a:t>
            </a:r>
            <a:r>
              <a:rPr lang="ru-RU">
                <a:solidFill>
                  <a:schemeClr val="bg1"/>
                </a:solidFill>
              </a:rPr>
              <a:t>вид денежной помощи местным бюджетам со стороны государственного бюджета, предназначенной на определенную цель.</a:t>
            </a:r>
            <a:endParaRPr lang="ru-RU" sz="2000" i="1">
              <a:solidFill>
                <a:schemeClr val="bg1"/>
              </a:solidFill>
            </a:endParaRPr>
          </a:p>
        </p:txBody>
      </p:sp>
      <p:pic>
        <p:nvPicPr>
          <p:cNvPr id="4813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8313" y="2492375"/>
            <a:ext cx="3167062" cy="302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4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92725" y="725488"/>
            <a:ext cx="3492500" cy="2198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ylar">
  <a:themeElements>
    <a:clrScheme name="Mylar">
      <a:dk1>
        <a:srgbClr val="000000"/>
      </a:dk1>
      <a:lt1>
        <a:srgbClr val="FFFFFF"/>
      </a:lt1>
      <a:dk2>
        <a:srgbClr val="656162"/>
      </a:dk2>
      <a:lt2>
        <a:srgbClr val="E0DACC"/>
      </a:lt2>
      <a:accent1>
        <a:srgbClr val="4A5A7A"/>
      </a:accent1>
      <a:accent2>
        <a:srgbClr val="F7BD40"/>
      </a:accent2>
      <a:accent3>
        <a:srgbClr val="975C00"/>
      </a:accent3>
      <a:accent4>
        <a:srgbClr val="754D41"/>
      </a:accent4>
      <a:accent5>
        <a:srgbClr val="838995"/>
      </a:accent5>
      <a:accent6>
        <a:srgbClr val="687B66"/>
      </a:accent6>
      <a:hlink>
        <a:srgbClr val="B5740B"/>
      </a:hlink>
      <a:folHlink>
        <a:srgbClr val="7483A0"/>
      </a:folHlink>
    </a:clrScheme>
    <a:fontScheme name="Mylar">
      <a:majorFont>
        <a:latin typeface="Corbel"/>
        <a:ea typeface=""/>
        <a:cs typeface=""/>
        <a:font script="Jpan" typeface="HGｺﾞｼｯｸM"/>
        <a:font script="Hang" typeface="맑은 고딕"/>
        <a:font script="Hans" typeface="华文楷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华文楷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ylar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3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innerShdw blurRad="50800" dist="25400" dir="13500000">
              <a:srgbClr val="000000">
                <a:alpha val="75000"/>
              </a:srgbClr>
            </a:innerShdw>
            <a:outerShdw blurRad="50800" dist="25400" dir="5400000" rotWithShape="0">
              <a:srgbClr val="000000">
                <a:alpha val="5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dkEdge">
            <a:bevelT w="25400" h="508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tint val="100000"/>
                <a:shade val="30000"/>
                <a:alpha val="100000"/>
                <a:satMod val="255000"/>
                <a:lumMod val="100000"/>
              </a:schemeClr>
            </a:gs>
          </a:gsLst>
          <a:path path="circle">
            <a:fillToRect l="50000" t="-80000" r="50000" b="18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lumMod val="80000"/>
              </a:schemeClr>
              <a:schemeClr val="phClr">
                <a:tint val="50000"/>
                <a:lumMod val="15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Mylar">
  <a:themeElements>
    <a:clrScheme name="1_Mylar 1">
      <a:dk1>
        <a:srgbClr val="656162"/>
      </a:dk1>
      <a:lt1>
        <a:srgbClr val="FFFFFF"/>
      </a:lt1>
      <a:dk2>
        <a:srgbClr val="000000"/>
      </a:dk2>
      <a:lt2>
        <a:srgbClr val="E0DACC"/>
      </a:lt2>
      <a:accent1>
        <a:srgbClr val="4A5A7A"/>
      </a:accent1>
      <a:accent2>
        <a:srgbClr val="F7BD40"/>
      </a:accent2>
      <a:accent3>
        <a:srgbClr val="AAAAAA"/>
      </a:accent3>
      <a:accent4>
        <a:srgbClr val="DADADA"/>
      </a:accent4>
      <a:accent5>
        <a:srgbClr val="B1B5BE"/>
      </a:accent5>
      <a:accent6>
        <a:srgbClr val="E0AB39"/>
      </a:accent6>
      <a:hlink>
        <a:srgbClr val="B5740B"/>
      </a:hlink>
      <a:folHlink>
        <a:srgbClr val="7483A0"/>
      </a:folHlink>
    </a:clrScheme>
    <a:fontScheme name="1_Mylar">
      <a:majorFont>
        <a:latin typeface="Corbel"/>
        <a:ea typeface=""/>
        <a:cs typeface="Arial"/>
      </a:majorFont>
      <a:minorFont>
        <a:latin typeface="Corbe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Mylar 1">
        <a:dk1>
          <a:srgbClr val="656162"/>
        </a:dk1>
        <a:lt1>
          <a:srgbClr val="FFFFFF"/>
        </a:lt1>
        <a:dk2>
          <a:srgbClr val="000000"/>
        </a:dk2>
        <a:lt2>
          <a:srgbClr val="E0DACC"/>
        </a:lt2>
        <a:accent1>
          <a:srgbClr val="4A5A7A"/>
        </a:accent1>
        <a:accent2>
          <a:srgbClr val="F7BD40"/>
        </a:accent2>
        <a:accent3>
          <a:srgbClr val="AAAAAA"/>
        </a:accent3>
        <a:accent4>
          <a:srgbClr val="DADADA"/>
        </a:accent4>
        <a:accent5>
          <a:srgbClr val="B1B5BE"/>
        </a:accent5>
        <a:accent6>
          <a:srgbClr val="E0AB39"/>
        </a:accent6>
        <a:hlink>
          <a:srgbClr val="B5740B"/>
        </a:hlink>
        <a:folHlink>
          <a:srgbClr val="7483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Mylar">
  <a:themeElements>
    <a:clrScheme name="2_Mylar 1">
      <a:dk1>
        <a:srgbClr val="656162"/>
      </a:dk1>
      <a:lt1>
        <a:srgbClr val="FFFFFF"/>
      </a:lt1>
      <a:dk2>
        <a:srgbClr val="000000"/>
      </a:dk2>
      <a:lt2>
        <a:srgbClr val="E0DACC"/>
      </a:lt2>
      <a:accent1>
        <a:srgbClr val="4A5A7A"/>
      </a:accent1>
      <a:accent2>
        <a:srgbClr val="F7BD40"/>
      </a:accent2>
      <a:accent3>
        <a:srgbClr val="AAAAAA"/>
      </a:accent3>
      <a:accent4>
        <a:srgbClr val="DADADA"/>
      </a:accent4>
      <a:accent5>
        <a:srgbClr val="B1B5BE"/>
      </a:accent5>
      <a:accent6>
        <a:srgbClr val="E0AB39"/>
      </a:accent6>
      <a:hlink>
        <a:srgbClr val="B5740B"/>
      </a:hlink>
      <a:folHlink>
        <a:srgbClr val="7483A0"/>
      </a:folHlink>
    </a:clrScheme>
    <a:fontScheme name="2_Mylar">
      <a:majorFont>
        <a:latin typeface="Corbel"/>
        <a:ea typeface=""/>
        <a:cs typeface="Arial"/>
      </a:majorFont>
      <a:minorFont>
        <a:latin typeface="Corbe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_Mylar 1">
        <a:dk1>
          <a:srgbClr val="656162"/>
        </a:dk1>
        <a:lt1>
          <a:srgbClr val="FFFFFF"/>
        </a:lt1>
        <a:dk2>
          <a:srgbClr val="000000"/>
        </a:dk2>
        <a:lt2>
          <a:srgbClr val="E0DACC"/>
        </a:lt2>
        <a:accent1>
          <a:srgbClr val="4A5A7A"/>
        </a:accent1>
        <a:accent2>
          <a:srgbClr val="F7BD40"/>
        </a:accent2>
        <a:accent3>
          <a:srgbClr val="AAAAAA"/>
        </a:accent3>
        <a:accent4>
          <a:srgbClr val="DADADA"/>
        </a:accent4>
        <a:accent5>
          <a:srgbClr val="B1B5BE"/>
        </a:accent5>
        <a:accent6>
          <a:srgbClr val="E0AB39"/>
        </a:accent6>
        <a:hlink>
          <a:srgbClr val="B5740B"/>
        </a:hlink>
        <a:folHlink>
          <a:srgbClr val="7483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TM01790491[[fn=Mylar]]</Template>
  <TotalTime>10159</TotalTime>
  <Words>5090</Words>
  <Application>Microsoft Office PowerPoint</Application>
  <PresentationFormat>Экран (4:3)</PresentationFormat>
  <Paragraphs>803</Paragraphs>
  <Slides>69</Slides>
  <Notes>3</Notes>
  <HiddenSlides>0</HiddenSlides>
  <MMClips>0</MMClips>
  <ScaleCrop>false</ScaleCrop>
  <HeadingPairs>
    <vt:vector size="10" baseType="variant">
      <vt:variant>
        <vt:lpstr>Использованные шрифты</vt:lpstr>
      </vt:variant>
      <vt:variant>
        <vt:i4>10</vt:i4>
      </vt:variant>
      <vt:variant>
        <vt:lpstr>Шаблон оформления</vt:lpstr>
      </vt:variant>
      <vt:variant>
        <vt:i4>14</vt:i4>
      </vt:variant>
      <vt:variant>
        <vt:lpstr>Внедренные серверы OLE</vt:lpstr>
      </vt:variant>
      <vt:variant>
        <vt:i4>3</vt:i4>
      </vt:variant>
      <vt:variant>
        <vt:lpstr>Заголовки слайдов</vt:lpstr>
      </vt:variant>
      <vt:variant>
        <vt:i4>69</vt:i4>
      </vt:variant>
      <vt:variant>
        <vt:lpstr>Произвольные показы</vt:lpstr>
      </vt:variant>
      <vt:variant>
        <vt:i4>1</vt:i4>
      </vt:variant>
    </vt:vector>
  </HeadingPairs>
  <TitlesOfParts>
    <vt:vector size="97" baseType="lpstr">
      <vt:lpstr>Times New Roman</vt:lpstr>
      <vt:lpstr>Arial</vt:lpstr>
      <vt:lpstr>Corbel</vt:lpstr>
      <vt:lpstr>Tunga</vt:lpstr>
      <vt:lpstr>Tahoma</vt:lpstr>
      <vt:lpstr>Wingdings</vt:lpstr>
      <vt:lpstr>Verdana</vt:lpstr>
      <vt:lpstr>Bodoni MT Black</vt:lpstr>
      <vt:lpstr>华文楷体</vt:lpstr>
      <vt:lpstr>Calibri</vt:lpstr>
      <vt:lpstr>Mylar</vt:lpstr>
      <vt:lpstr>1_Mylar</vt:lpstr>
      <vt:lpstr>2_Mylar</vt:lpstr>
      <vt:lpstr>Mylar</vt:lpstr>
      <vt:lpstr>Mylar</vt:lpstr>
      <vt:lpstr>Mylar</vt:lpstr>
      <vt:lpstr>Mylar</vt:lpstr>
      <vt:lpstr>Mylar</vt:lpstr>
      <vt:lpstr>Mylar</vt:lpstr>
      <vt:lpstr>Mylar</vt:lpstr>
      <vt:lpstr>Mylar</vt:lpstr>
      <vt:lpstr>Mylar</vt:lpstr>
      <vt:lpstr>Mylar</vt:lpstr>
      <vt:lpstr>Mylar</vt:lpstr>
      <vt:lpstr>Лист Microsoft Office Excel</vt:lpstr>
      <vt:lpstr>Лист</vt:lpstr>
      <vt:lpstr>Диаграмма</vt:lpstr>
      <vt:lpstr>                                                    МУНИЦИПАЛЬНОЕ ОБРАЗОВАНИЕ                                                        « УГРАНСКИЙ РАЙОН»                                                         СМОЛЕНСКОЙ ОБЛАСТИ </vt:lpstr>
      <vt:lpstr>Слайд 2</vt:lpstr>
      <vt:lpstr>Муниципальное образование «Угранский район» Смоленской области</vt:lpstr>
      <vt:lpstr>Слайд 4</vt:lpstr>
      <vt:lpstr>Слайд 5</vt:lpstr>
      <vt:lpstr>Слайд 6</vt:lpstr>
      <vt:lpstr>Консолидированный бюджет – свод бюджетов бюджетной системы Российской Федерации на соответствующей территории (за исключением бюджетов государственных внебюджетных фондов) без учета межбюджетных трансфертов между этими бюджетами Консолидированный бюджет - в первую очередь статистический, характеризующий данные по доходам и расходам, источникам поступления средств и направлениям их использования по территории в целом РФ или субъектов РФ. </vt:lpstr>
      <vt:lpstr>Слайд 8</vt:lpstr>
      <vt:lpstr>Формы межбюджетных отношений</vt:lpstr>
      <vt:lpstr>Межбюджетные трансферты, получаемые бюджетом МО «Угранский район» Смоленской области из областного бюджета (тыс.руб)</vt:lpstr>
      <vt:lpstr>Структура безвозмездных поступлений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Источники финансирования дефицита   районного бюджета (тыс.руб).</vt:lpstr>
      <vt:lpstr>Слайд 20</vt:lpstr>
      <vt:lpstr>Слайд 21</vt:lpstr>
      <vt:lpstr>Слайд 22</vt:lpstr>
      <vt:lpstr>Слайд 23</vt:lpstr>
      <vt:lpstr>Слайд 24</vt:lpstr>
      <vt:lpstr>Слайд 25</vt:lpstr>
      <vt:lpstr>Основные направления налоговой политики  муниципального образования  «Угранский район» Смоленской области на 2019 год и плановый период 2020-2021 годов</vt:lpstr>
      <vt:lpstr>Слайд 27</vt:lpstr>
      <vt:lpstr>Слайд 28</vt:lpstr>
      <vt:lpstr>Основные показатели социально-экономического развития муниципального образования «Угранский район» Смоленской области на 2019 год и плановый период 2020  и 2021 годов</vt:lpstr>
      <vt:lpstr>Слайд 30</vt:lpstr>
      <vt:lpstr> </vt:lpstr>
      <vt:lpstr>   Неналоговые доходы – платежи, которые включают в себя возмездные операции от прямого предоставления государством за пользование имущества и природных ресурсов, от различного вида услуг, а также платежи в виде  штрафов или иных санкций за нарушение законодательства.</vt:lpstr>
      <vt:lpstr>   Безвозмездные поступления- поступающие в бюджет денежные средства на безвозвратной  и безвозмездной  основе из областного бюджета( межбюджетные трансферты в виде дотаций, субсидий, субвенций), а также перечисления от физических и юридических лиц.</vt:lpstr>
      <vt:lpstr>Слайд 34</vt:lpstr>
      <vt:lpstr>Слайд 35</vt:lpstr>
      <vt:lpstr>Слайд 36</vt:lpstr>
      <vt:lpstr> Какие  налоги уплачивают в местный бюджет граждане муниципального образования?</vt:lpstr>
      <vt:lpstr>Нормативы зачисления налогов на территории  муниципального образования « Угранский район» Смоленской  области  на 2019 год</vt:lpstr>
      <vt:lpstr> </vt:lpstr>
      <vt:lpstr>Слайд 40</vt:lpstr>
      <vt:lpstr>Слайд 41</vt:lpstr>
      <vt:lpstr>Основные характеристики  районного  бюджета на   2019 и плановый период 2020  и 2021 годов. ( тыс.руб)</vt:lpstr>
      <vt:lpstr>Слайд 43</vt:lpstr>
      <vt:lpstr>Слайд 44</vt:lpstr>
      <vt:lpstr>Слайд 45</vt:lpstr>
      <vt:lpstr>Программная структура расходов  районного бюджета на 2019 год и плановый период 2020 и 2021 г (в тыс.руб.)</vt:lpstr>
      <vt:lpstr>Слайд 47</vt:lpstr>
      <vt:lpstr>Слайд 48</vt:lpstr>
      <vt:lpstr>Программная структура расходов  районного бюджета на 2019 год и плановый период 2020 и 2021 г.</vt:lpstr>
      <vt:lpstr>Муниципальная программа  «Комплексные меры по профилактике правонарушений и усилению борьбы с преступностью в муниципальном образовании « Угранский район» Смоленской области» на 2016-2020 годы» </vt:lpstr>
      <vt:lpstr>Муниципальная программа  «Создание условий для обеспечения качественными услугами ЖКХ населения муниципального образования « Угранский район» Смоленской области» на 2014-2020 годы» </vt:lpstr>
      <vt:lpstr>Слайд 52</vt:lpstr>
      <vt:lpstr>Муниципальная программа «Развитие  образования в муниципальном образовании « Угранский район» Смоленской области» на 2014-2020 годы» </vt:lpstr>
      <vt:lpstr>Муниципальная программа «Развитие культуры и туризма в муниципальном образовании «Угранский район» Смоленской области» на 2014-2020 годы» </vt:lpstr>
      <vt:lpstr>Программная структура расходов  районного бюджета на 2019 год и плановый период 2020 и 2021 г.</vt:lpstr>
      <vt:lpstr>Муниципальная программа  «Управление муниципальными финансами в муниципальном образовании  «Угранский район» Смоленской области» на 2014-2020 годы» </vt:lpstr>
      <vt:lpstr>Муниципальная программа  «Устойчивое развитие сельских территорий в муниципальном образовании  «Угранский район» Смоленской области» на 2014-2017 год и на период до 2020 года» </vt:lpstr>
      <vt:lpstr>Муниципальная программа  « Поддержка общественных организаций  муниципального образования « Угранский район» Смоленской области» на 2016-2020 годы» </vt:lpstr>
      <vt:lpstr>Программная структура расходов  районного бюджета на 2019 год и плановый период 2020 и 2021 г.</vt:lpstr>
      <vt:lpstr>Муниципальная программа  «Обеспечение жильем молодых семей» на  2015-2020 годы» </vt:lpstr>
      <vt:lpstr>Муниципальная программа  «Энергосбережение и повышение энергетической эффективности на 2010-2020 годы на территории муниципального образования «Угранский район» Смоленской области  </vt:lpstr>
      <vt:lpstr>Муниципальная программа    « Приоритетные направления  демографического развития  муниципального образования  «Угранский район» Смоленской области  на 2015-2020 годы» </vt:lpstr>
      <vt:lpstr>Слайд 63</vt:lpstr>
      <vt:lpstr>Распределение  бюджетных ассигнований по разделам расходов  на 2019 и плановый период 2020 и 2021 год(тыс. руб.)</vt:lpstr>
      <vt:lpstr>Слайд 65</vt:lpstr>
      <vt:lpstr>Слайд 66</vt:lpstr>
      <vt:lpstr>Слайд 67</vt:lpstr>
      <vt:lpstr>Контактная информация</vt:lpstr>
      <vt:lpstr>Слайд 69</vt:lpstr>
      <vt:lpstr>Произвольный показ 1</vt:lpstr>
    </vt:vector>
  </TitlesOfParts>
  <Company>WareZ Provider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Бюджет для граждан на 2014 год и плановый период 2015-2016 годов</dc:title>
  <dc:creator>www.PHILka.RU</dc:creator>
  <cp:lastModifiedBy>Пк</cp:lastModifiedBy>
  <cp:revision>325</cp:revision>
  <dcterms:created xsi:type="dcterms:W3CDTF">2013-12-02T14:04:15Z</dcterms:created>
  <dcterms:modified xsi:type="dcterms:W3CDTF">2019-01-14T11:43:15Z</dcterms:modified>
</cp:coreProperties>
</file>